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95" r:id="rId3"/>
    <p:sldId id="296" r:id="rId4"/>
    <p:sldId id="297" r:id="rId5"/>
    <p:sldId id="298" r:id="rId6"/>
    <p:sldId id="299" r:id="rId7"/>
    <p:sldId id="300" r:id="rId8"/>
    <p:sldId id="301" r:id="rId9"/>
    <p:sldId id="302" r:id="rId10"/>
    <p:sldId id="303" r:id="rId11"/>
    <p:sldId id="304" r:id="rId12"/>
    <p:sldId id="289" r:id="rId13"/>
    <p:sldId id="290" r:id="rId14"/>
    <p:sldId id="291" r:id="rId15"/>
    <p:sldId id="292" r:id="rId16"/>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3" d="100"/>
          <a:sy n="83" d="100"/>
        </p:scale>
        <p:origin x="-222"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25A977-B4EA-45B4-A7AA-D651D0FBD9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763DAAB-CCFE-4E25-B585-3A15DECDC9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81E71FD-3168-4A4A-AE8F-338A4D956AC0}"/>
              </a:ext>
            </a:extLst>
          </p:cNvPr>
          <p:cNvSpPr>
            <a:spLocks noGrp="1"/>
          </p:cNvSpPr>
          <p:nvPr>
            <p:ph type="dt" sz="half" idx="10"/>
          </p:nvPr>
        </p:nvSpPr>
        <p:spPr/>
        <p:txBody>
          <a:bodyPr/>
          <a:lstStyle/>
          <a:p>
            <a:fld id="{874DCEFF-BB48-46A6-B64D-4F7333253C1F}" type="datetimeFigureOut">
              <a:rPr lang="en-US" smtClean="0"/>
              <a:t>6/5/2021</a:t>
            </a:fld>
            <a:endParaRPr lang="en-US"/>
          </a:p>
        </p:txBody>
      </p:sp>
      <p:sp>
        <p:nvSpPr>
          <p:cNvPr id="5" name="Footer Placeholder 4">
            <a:extLst>
              <a:ext uri="{FF2B5EF4-FFF2-40B4-BE49-F238E27FC236}">
                <a16:creationId xmlns:a16="http://schemas.microsoft.com/office/drawing/2014/main" xmlns="" id="{F5BC81DE-03B7-4B50-B77C-6E62BB1FF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14A32A-A08C-463C-981E-DACE31B96901}"/>
              </a:ext>
            </a:extLst>
          </p:cNvPr>
          <p:cNvSpPr>
            <a:spLocks noGrp="1"/>
          </p:cNvSpPr>
          <p:nvPr>
            <p:ph type="sldNum" sz="quarter" idx="12"/>
          </p:nvPr>
        </p:nvSpPr>
        <p:spPr/>
        <p:txBody>
          <a:bodyPr/>
          <a:lstStyle/>
          <a:p>
            <a:fld id="{B30768B5-BBBE-4F4B-B6FB-EB3F934A2046}" type="slidenum">
              <a:rPr lang="en-US" smtClean="0"/>
              <a:t>‹#›</a:t>
            </a:fld>
            <a:endParaRPr lang="en-US"/>
          </a:p>
        </p:txBody>
      </p:sp>
    </p:spTree>
    <p:extLst>
      <p:ext uri="{BB962C8B-B14F-4D97-AF65-F5344CB8AC3E}">
        <p14:creationId xmlns:p14="http://schemas.microsoft.com/office/powerpoint/2010/main" val="215575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30D54A-3829-4E65-BF0A-15F6E2E3F1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E011A8C-091F-40CB-A9A0-816ED6B4DD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8938584-FCD4-4729-9ABA-C1BA9139A110}"/>
              </a:ext>
            </a:extLst>
          </p:cNvPr>
          <p:cNvSpPr>
            <a:spLocks noGrp="1"/>
          </p:cNvSpPr>
          <p:nvPr>
            <p:ph type="dt" sz="half" idx="10"/>
          </p:nvPr>
        </p:nvSpPr>
        <p:spPr/>
        <p:txBody>
          <a:bodyPr/>
          <a:lstStyle/>
          <a:p>
            <a:fld id="{874DCEFF-BB48-46A6-B64D-4F7333253C1F}" type="datetimeFigureOut">
              <a:rPr lang="en-US" smtClean="0"/>
              <a:t>6/5/2021</a:t>
            </a:fld>
            <a:endParaRPr lang="en-US"/>
          </a:p>
        </p:txBody>
      </p:sp>
      <p:sp>
        <p:nvSpPr>
          <p:cNvPr id="5" name="Footer Placeholder 4">
            <a:extLst>
              <a:ext uri="{FF2B5EF4-FFF2-40B4-BE49-F238E27FC236}">
                <a16:creationId xmlns:a16="http://schemas.microsoft.com/office/drawing/2014/main" xmlns="" id="{8C6C7A69-CBD8-46EC-A793-5F0DCBAC2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2E7F7FA-A8E7-40FE-8DBA-D2F27A7CDEB8}"/>
              </a:ext>
            </a:extLst>
          </p:cNvPr>
          <p:cNvSpPr>
            <a:spLocks noGrp="1"/>
          </p:cNvSpPr>
          <p:nvPr>
            <p:ph type="sldNum" sz="quarter" idx="12"/>
          </p:nvPr>
        </p:nvSpPr>
        <p:spPr/>
        <p:txBody>
          <a:bodyPr/>
          <a:lstStyle/>
          <a:p>
            <a:fld id="{B30768B5-BBBE-4F4B-B6FB-EB3F934A2046}" type="slidenum">
              <a:rPr lang="en-US" smtClean="0"/>
              <a:t>‹#›</a:t>
            </a:fld>
            <a:endParaRPr lang="en-US"/>
          </a:p>
        </p:txBody>
      </p:sp>
    </p:spTree>
    <p:extLst>
      <p:ext uri="{BB962C8B-B14F-4D97-AF65-F5344CB8AC3E}">
        <p14:creationId xmlns:p14="http://schemas.microsoft.com/office/powerpoint/2010/main" val="153393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DD91884-5FFE-4A07-873B-2C99F49208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D74E775-4169-499F-82D9-FC8C389D9A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6D16E1E-2BA2-49BE-9C66-A80E42766989}"/>
              </a:ext>
            </a:extLst>
          </p:cNvPr>
          <p:cNvSpPr>
            <a:spLocks noGrp="1"/>
          </p:cNvSpPr>
          <p:nvPr>
            <p:ph type="dt" sz="half" idx="10"/>
          </p:nvPr>
        </p:nvSpPr>
        <p:spPr/>
        <p:txBody>
          <a:bodyPr/>
          <a:lstStyle/>
          <a:p>
            <a:fld id="{874DCEFF-BB48-46A6-B64D-4F7333253C1F}" type="datetimeFigureOut">
              <a:rPr lang="en-US" smtClean="0"/>
              <a:t>6/5/2021</a:t>
            </a:fld>
            <a:endParaRPr lang="en-US"/>
          </a:p>
        </p:txBody>
      </p:sp>
      <p:sp>
        <p:nvSpPr>
          <p:cNvPr id="5" name="Footer Placeholder 4">
            <a:extLst>
              <a:ext uri="{FF2B5EF4-FFF2-40B4-BE49-F238E27FC236}">
                <a16:creationId xmlns:a16="http://schemas.microsoft.com/office/drawing/2014/main" xmlns="" id="{9029828E-67E1-4FE6-811F-587118CDE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CF15D70-9152-42EF-8C90-AB02E188DB8C}"/>
              </a:ext>
            </a:extLst>
          </p:cNvPr>
          <p:cNvSpPr>
            <a:spLocks noGrp="1"/>
          </p:cNvSpPr>
          <p:nvPr>
            <p:ph type="sldNum" sz="quarter" idx="12"/>
          </p:nvPr>
        </p:nvSpPr>
        <p:spPr/>
        <p:txBody>
          <a:bodyPr/>
          <a:lstStyle/>
          <a:p>
            <a:fld id="{B30768B5-BBBE-4F4B-B6FB-EB3F934A2046}" type="slidenum">
              <a:rPr lang="en-US" smtClean="0"/>
              <a:t>‹#›</a:t>
            </a:fld>
            <a:endParaRPr lang="en-US"/>
          </a:p>
        </p:txBody>
      </p:sp>
    </p:spTree>
    <p:extLst>
      <p:ext uri="{BB962C8B-B14F-4D97-AF65-F5344CB8AC3E}">
        <p14:creationId xmlns:p14="http://schemas.microsoft.com/office/powerpoint/2010/main" val="4174476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CF3D5F-41C6-4F2C-9915-82C0C5396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15AAE52-6019-4BB1-97C4-F00009325E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ADA8315-6BBA-4C4A-AC5F-863E6212F950}"/>
              </a:ext>
            </a:extLst>
          </p:cNvPr>
          <p:cNvSpPr>
            <a:spLocks noGrp="1"/>
          </p:cNvSpPr>
          <p:nvPr>
            <p:ph type="dt" sz="half" idx="10"/>
          </p:nvPr>
        </p:nvSpPr>
        <p:spPr/>
        <p:txBody>
          <a:bodyPr/>
          <a:lstStyle/>
          <a:p>
            <a:fld id="{874DCEFF-BB48-46A6-B64D-4F7333253C1F}" type="datetimeFigureOut">
              <a:rPr lang="en-US" smtClean="0"/>
              <a:t>6/5/2021</a:t>
            </a:fld>
            <a:endParaRPr lang="en-US"/>
          </a:p>
        </p:txBody>
      </p:sp>
      <p:sp>
        <p:nvSpPr>
          <p:cNvPr id="5" name="Footer Placeholder 4">
            <a:extLst>
              <a:ext uri="{FF2B5EF4-FFF2-40B4-BE49-F238E27FC236}">
                <a16:creationId xmlns:a16="http://schemas.microsoft.com/office/drawing/2014/main" xmlns="" id="{6BE7A5EF-F0DC-4154-8365-75BCD0660D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528DF64-1073-4804-9EEC-2E886BFDFF71}"/>
              </a:ext>
            </a:extLst>
          </p:cNvPr>
          <p:cNvSpPr>
            <a:spLocks noGrp="1"/>
          </p:cNvSpPr>
          <p:nvPr>
            <p:ph type="sldNum" sz="quarter" idx="12"/>
          </p:nvPr>
        </p:nvSpPr>
        <p:spPr/>
        <p:txBody>
          <a:bodyPr/>
          <a:lstStyle/>
          <a:p>
            <a:fld id="{B30768B5-BBBE-4F4B-B6FB-EB3F934A2046}" type="slidenum">
              <a:rPr lang="en-US" smtClean="0"/>
              <a:t>‹#›</a:t>
            </a:fld>
            <a:endParaRPr lang="en-US"/>
          </a:p>
        </p:txBody>
      </p:sp>
    </p:spTree>
    <p:extLst>
      <p:ext uri="{BB962C8B-B14F-4D97-AF65-F5344CB8AC3E}">
        <p14:creationId xmlns:p14="http://schemas.microsoft.com/office/powerpoint/2010/main" val="46064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AC95F5-679C-499C-A3FA-E8C184929E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FFB9F3B-A838-450B-AA33-DFE325F264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455965E-ECED-4836-A765-C4B5DDC83202}"/>
              </a:ext>
            </a:extLst>
          </p:cNvPr>
          <p:cNvSpPr>
            <a:spLocks noGrp="1"/>
          </p:cNvSpPr>
          <p:nvPr>
            <p:ph type="dt" sz="half" idx="10"/>
          </p:nvPr>
        </p:nvSpPr>
        <p:spPr/>
        <p:txBody>
          <a:bodyPr/>
          <a:lstStyle/>
          <a:p>
            <a:fld id="{874DCEFF-BB48-46A6-B64D-4F7333253C1F}" type="datetimeFigureOut">
              <a:rPr lang="en-US" smtClean="0"/>
              <a:t>6/5/2021</a:t>
            </a:fld>
            <a:endParaRPr lang="en-US"/>
          </a:p>
        </p:txBody>
      </p:sp>
      <p:sp>
        <p:nvSpPr>
          <p:cNvPr id="5" name="Footer Placeholder 4">
            <a:extLst>
              <a:ext uri="{FF2B5EF4-FFF2-40B4-BE49-F238E27FC236}">
                <a16:creationId xmlns:a16="http://schemas.microsoft.com/office/drawing/2014/main" xmlns="" id="{49015629-BB3F-428A-8103-3738B5B74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ECF786C-9B66-43E2-B3D4-27D0AAA49052}"/>
              </a:ext>
            </a:extLst>
          </p:cNvPr>
          <p:cNvSpPr>
            <a:spLocks noGrp="1"/>
          </p:cNvSpPr>
          <p:nvPr>
            <p:ph type="sldNum" sz="quarter" idx="12"/>
          </p:nvPr>
        </p:nvSpPr>
        <p:spPr/>
        <p:txBody>
          <a:bodyPr/>
          <a:lstStyle/>
          <a:p>
            <a:fld id="{B30768B5-BBBE-4F4B-B6FB-EB3F934A2046}" type="slidenum">
              <a:rPr lang="en-US" smtClean="0"/>
              <a:t>‹#›</a:t>
            </a:fld>
            <a:endParaRPr lang="en-US"/>
          </a:p>
        </p:txBody>
      </p:sp>
    </p:spTree>
    <p:extLst>
      <p:ext uri="{BB962C8B-B14F-4D97-AF65-F5344CB8AC3E}">
        <p14:creationId xmlns:p14="http://schemas.microsoft.com/office/powerpoint/2010/main" val="271873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C86248-B2E9-49BE-A7DD-EB36AD40D8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48EC1F5-4005-4A73-B0FF-E8E3E570A2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D2D9110-74CA-4D73-8D70-C5111EDA4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9D7937D-1C7D-4D79-B21E-9019E522FCBF}"/>
              </a:ext>
            </a:extLst>
          </p:cNvPr>
          <p:cNvSpPr>
            <a:spLocks noGrp="1"/>
          </p:cNvSpPr>
          <p:nvPr>
            <p:ph type="dt" sz="half" idx="10"/>
          </p:nvPr>
        </p:nvSpPr>
        <p:spPr/>
        <p:txBody>
          <a:bodyPr/>
          <a:lstStyle/>
          <a:p>
            <a:fld id="{874DCEFF-BB48-46A6-B64D-4F7333253C1F}" type="datetimeFigureOut">
              <a:rPr lang="en-US" smtClean="0"/>
              <a:t>6/5/2021</a:t>
            </a:fld>
            <a:endParaRPr lang="en-US"/>
          </a:p>
        </p:txBody>
      </p:sp>
      <p:sp>
        <p:nvSpPr>
          <p:cNvPr id="6" name="Footer Placeholder 5">
            <a:extLst>
              <a:ext uri="{FF2B5EF4-FFF2-40B4-BE49-F238E27FC236}">
                <a16:creationId xmlns:a16="http://schemas.microsoft.com/office/drawing/2014/main" xmlns="" id="{9C77FC1E-0581-4714-82E0-9489D86D2E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BD952B0-C61E-43BF-80D2-428B9E99F254}"/>
              </a:ext>
            </a:extLst>
          </p:cNvPr>
          <p:cNvSpPr>
            <a:spLocks noGrp="1"/>
          </p:cNvSpPr>
          <p:nvPr>
            <p:ph type="sldNum" sz="quarter" idx="12"/>
          </p:nvPr>
        </p:nvSpPr>
        <p:spPr/>
        <p:txBody>
          <a:bodyPr/>
          <a:lstStyle/>
          <a:p>
            <a:fld id="{B30768B5-BBBE-4F4B-B6FB-EB3F934A2046}" type="slidenum">
              <a:rPr lang="en-US" smtClean="0"/>
              <a:t>‹#›</a:t>
            </a:fld>
            <a:endParaRPr lang="en-US"/>
          </a:p>
        </p:txBody>
      </p:sp>
    </p:spTree>
    <p:extLst>
      <p:ext uri="{BB962C8B-B14F-4D97-AF65-F5344CB8AC3E}">
        <p14:creationId xmlns:p14="http://schemas.microsoft.com/office/powerpoint/2010/main" val="801706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20CD0C-F6AC-43AD-85C5-D76FF27955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A4ECF6E-5D98-4363-8F97-724B44491E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7AF272B-396A-45F6-8A86-5A96386205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285FB32-BA49-4335-AF0E-7DEF7E39B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F1F7B67-6C16-4596-9B62-2ACAAB9FED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CEBC418-0982-40BE-84E5-2BFCF19079CD}"/>
              </a:ext>
            </a:extLst>
          </p:cNvPr>
          <p:cNvSpPr>
            <a:spLocks noGrp="1"/>
          </p:cNvSpPr>
          <p:nvPr>
            <p:ph type="dt" sz="half" idx="10"/>
          </p:nvPr>
        </p:nvSpPr>
        <p:spPr/>
        <p:txBody>
          <a:bodyPr/>
          <a:lstStyle/>
          <a:p>
            <a:fld id="{874DCEFF-BB48-46A6-B64D-4F7333253C1F}" type="datetimeFigureOut">
              <a:rPr lang="en-US" smtClean="0"/>
              <a:t>6/5/2021</a:t>
            </a:fld>
            <a:endParaRPr lang="en-US"/>
          </a:p>
        </p:txBody>
      </p:sp>
      <p:sp>
        <p:nvSpPr>
          <p:cNvPr id="8" name="Footer Placeholder 7">
            <a:extLst>
              <a:ext uri="{FF2B5EF4-FFF2-40B4-BE49-F238E27FC236}">
                <a16:creationId xmlns:a16="http://schemas.microsoft.com/office/drawing/2014/main" xmlns="" id="{EBCAB8EB-449E-41E1-8642-8E702DD9D0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7122475-8C55-4C60-A550-39C8D8E5AB95}"/>
              </a:ext>
            </a:extLst>
          </p:cNvPr>
          <p:cNvSpPr>
            <a:spLocks noGrp="1"/>
          </p:cNvSpPr>
          <p:nvPr>
            <p:ph type="sldNum" sz="quarter" idx="12"/>
          </p:nvPr>
        </p:nvSpPr>
        <p:spPr/>
        <p:txBody>
          <a:bodyPr/>
          <a:lstStyle/>
          <a:p>
            <a:fld id="{B30768B5-BBBE-4F4B-B6FB-EB3F934A2046}" type="slidenum">
              <a:rPr lang="en-US" smtClean="0"/>
              <a:t>‹#›</a:t>
            </a:fld>
            <a:endParaRPr lang="en-US"/>
          </a:p>
        </p:txBody>
      </p:sp>
    </p:spTree>
    <p:extLst>
      <p:ext uri="{BB962C8B-B14F-4D97-AF65-F5344CB8AC3E}">
        <p14:creationId xmlns:p14="http://schemas.microsoft.com/office/powerpoint/2010/main" val="1905426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51056-5641-40BA-813D-5702BFDAC7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EBD4F61-BEC3-487C-855B-6DC4479D0E4D}"/>
              </a:ext>
            </a:extLst>
          </p:cNvPr>
          <p:cNvSpPr>
            <a:spLocks noGrp="1"/>
          </p:cNvSpPr>
          <p:nvPr>
            <p:ph type="dt" sz="half" idx="10"/>
          </p:nvPr>
        </p:nvSpPr>
        <p:spPr/>
        <p:txBody>
          <a:bodyPr/>
          <a:lstStyle/>
          <a:p>
            <a:fld id="{874DCEFF-BB48-46A6-B64D-4F7333253C1F}" type="datetimeFigureOut">
              <a:rPr lang="en-US" smtClean="0"/>
              <a:t>6/5/2021</a:t>
            </a:fld>
            <a:endParaRPr lang="en-US"/>
          </a:p>
        </p:txBody>
      </p:sp>
      <p:sp>
        <p:nvSpPr>
          <p:cNvPr id="4" name="Footer Placeholder 3">
            <a:extLst>
              <a:ext uri="{FF2B5EF4-FFF2-40B4-BE49-F238E27FC236}">
                <a16:creationId xmlns:a16="http://schemas.microsoft.com/office/drawing/2014/main" xmlns="" id="{BDA0CF36-76AB-4937-A29E-A8FB7F6CBE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70439D8-3632-4F51-A4B2-47BE2968CCFB}"/>
              </a:ext>
            </a:extLst>
          </p:cNvPr>
          <p:cNvSpPr>
            <a:spLocks noGrp="1"/>
          </p:cNvSpPr>
          <p:nvPr>
            <p:ph type="sldNum" sz="quarter" idx="12"/>
          </p:nvPr>
        </p:nvSpPr>
        <p:spPr/>
        <p:txBody>
          <a:bodyPr/>
          <a:lstStyle/>
          <a:p>
            <a:fld id="{B30768B5-BBBE-4F4B-B6FB-EB3F934A2046}" type="slidenum">
              <a:rPr lang="en-US" smtClean="0"/>
              <a:t>‹#›</a:t>
            </a:fld>
            <a:endParaRPr lang="en-US"/>
          </a:p>
        </p:txBody>
      </p:sp>
    </p:spTree>
    <p:extLst>
      <p:ext uri="{BB962C8B-B14F-4D97-AF65-F5344CB8AC3E}">
        <p14:creationId xmlns:p14="http://schemas.microsoft.com/office/powerpoint/2010/main" val="3056677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B6C3B7-396A-4840-A185-7FF4A128AB71}"/>
              </a:ext>
            </a:extLst>
          </p:cNvPr>
          <p:cNvSpPr>
            <a:spLocks noGrp="1"/>
          </p:cNvSpPr>
          <p:nvPr>
            <p:ph type="dt" sz="half" idx="10"/>
          </p:nvPr>
        </p:nvSpPr>
        <p:spPr/>
        <p:txBody>
          <a:bodyPr/>
          <a:lstStyle/>
          <a:p>
            <a:fld id="{874DCEFF-BB48-46A6-B64D-4F7333253C1F}" type="datetimeFigureOut">
              <a:rPr lang="en-US" smtClean="0"/>
              <a:t>6/5/2021</a:t>
            </a:fld>
            <a:endParaRPr lang="en-US"/>
          </a:p>
        </p:txBody>
      </p:sp>
      <p:sp>
        <p:nvSpPr>
          <p:cNvPr id="3" name="Footer Placeholder 2">
            <a:extLst>
              <a:ext uri="{FF2B5EF4-FFF2-40B4-BE49-F238E27FC236}">
                <a16:creationId xmlns:a16="http://schemas.microsoft.com/office/drawing/2014/main" xmlns="" id="{87BA1EB4-1EB5-4DBD-924E-BC48AF5304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BC5355D-5CC1-4A63-86E0-1A0BD827A7AE}"/>
              </a:ext>
            </a:extLst>
          </p:cNvPr>
          <p:cNvSpPr>
            <a:spLocks noGrp="1"/>
          </p:cNvSpPr>
          <p:nvPr>
            <p:ph type="sldNum" sz="quarter" idx="12"/>
          </p:nvPr>
        </p:nvSpPr>
        <p:spPr/>
        <p:txBody>
          <a:bodyPr/>
          <a:lstStyle/>
          <a:p>
            <a:fld id="{B30768B5-BBBE-4F4B-B6FB-EB3F934A2046}" type="slidenum">
              <a:rPr lang="en-US" smtClean="0"/>
              <a:t>‹#›</a:t>
            </a:fld>
            <a:endParaRPr lang="en-US"/>
          </a:p>
        </p:txBody>
      </p:sp>
    </p:spTree>
    <p:extLst>
      <p:ext uri="{BB962C8B-B14F-4D97-AF65-F5344CB8AC3E}">
        <p14:creationId xmlns:p14="http://schemas.microsoft.com/office/powerpoint/2010/main" val="395078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2DE0AC-6FEC-4E99-A4C1-7ABFE4FEA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A8AC15C-2867-4838-A425-5117AC893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4D4FEC5-6E90-4899-BE13-392C633D3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8BE03E1-F823-43F4-A2C9-D0842D1DE453}"/>
              </a:ext>
            </a:extLst>
          </p:cNvPr>
          <p:cNvSpPr>
            <a:spLocks noGrp="1"/>
          </p:cNvSpPr>
          <p:nvPr>
            <p:ph type="dt" sz="half" idx="10"/>
          </p:nvPr>
        </p:nvSpPr>
        <p:spPr/>
        <p:txBody>
          <a:bodyPr/>
          <a:lstStyle/>
          <a:p>
            <a:fld id="{874DCEFF-BB48-46A6-B64D-4F7333253C1F}" type="datetimeFigureOut">
              <a:rPr lang="en-US" smtClean="0"/>
              <a:t>6/5/2021</a:t>
            </a:fld>
            <a:endParaRPr lang="en-US"/>
          </a:p>
        </p:txBody>
      </p:sp>
      <p:sp>
        <p:nvSpPr>
          <p:cNvPr id="6" name="Footer Placeholder 5">
            <a:extLst>
              <a:ext uri="{FF2B5EF4-FFF2-40B4-BE49-F238E27FC236}">
                <a16:creationId xmlns:a16="http://schemas.microsoft.com/office/drawing/2014/main" xmlns="" id="{42B2F644-8F1F-4DD8-955F-A66B6FB13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5C4DAB0-BFA5-4EDD-ABEB-2988470A657B}"/>
              </a:ext>
            </a:extLst>
          </p:cNvPr>
          <p:cNvSpPr>
            <a:spLocks noGrp="1"/>
          </p:cNvSpPr>
          <p:nvPr>
            <p:ph type="sldNum" sz="quarter" idx="12"/>
          </p:nvPr>
        </p:nvSpPr>
        <p:spPr/>
        <p:txBody>
          <a:bodyPr/>
          <a:lstStyle/>
          <a:p>
            <a:fld id="{B30768B5-BBBE-4F4B-B6FB-EB3F934A2046}" type="slidenum">
              <a:rPr lang="en-US" smtClean="0"/>
              <a:t>‹#›</a:t>
            </a:fld>
            <a:endParaRPr lang="en-US"/>
          </a:p>
        </p:txBody>
      </p:sp>
    </p:spTree>
    <p:extLst>
      <p:ext uri="{BB962C8B-B14F-4D97-AF65-F5344CB8AC3E}">
        <p14:creationId xmlns:p14="http://schemas.microsoft.com/office/powerpoint/2010/main" val="3412526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E22AAB-4DF9-4791-BC22-FF06161F1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210B5A1-7E21-48C2-9B34-4BB083FBEA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F41E151-63E8-444C-A72D-2D1E4A078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EA6256B-527E-435B-81E7-99B53395E6AE}"/>
              </a:ext>
            </a:extLst>
          </p:cNvPr>
          <p:cNvSpPr>
            <a:spLocks noGrp="1"/>
          </p:cNvSpPr>
          <p:nvPr>
            <p:ph type="dt" sz="half" idx="10"/>
          </p:nvPr>
        </p:nvSpPr>
        <p:spPr/>
        <p:txBody>
          <a:bodyPr/>
          <a:lstStyle/>
          <a:p>
            <a:fld id="{874DCEFF-BB48-46A6-B64D-4F7333253C1F}" type="datetimeFigureOut">
              <a:rPr lang="en-US" smtClean="0"/>
              <a:t>6/5/2021</a:t>
            </a:fld>
            <a:endParaRPr lang="en-US"/>
          </a:p>
        </p:txBody>
      </p:sp>
      <p:sp>
        <p:nvSpPr>
          <p:cNvPr id="6" name="Footer Placeholder 5">
            <a:extLst>
              <a:ext uri="{FF2B5EF4-FFF2-40B4-BE49-F238E27FC236}">
                <a16:creationId xmlns:a16="http://schemas.microsoft.com/office/drawing/2014/main" xmlns="" id="{48D87CF8-5C49-433C-810B-534E63911C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BE5B0AB-AAF8-435C-9DBA-AFAE0DD905B9}"/>
              </a:ext>
            </a:extLst>
          </p:cNvPr>
          <p:cNvSpPr>
            <a:spLocks noGrp="1"/>
          </p:cNvSpPr>
          <p:nvPr>
            <p:ph type="sldNum" sz="quarter" idx="12"/>
          </p:nvPr>
        </p:nvSpPr>
        <p:spPr/>
        <p:txBody>
          <a:bodyPr/>
          <a:lstStyle/>
          <a:p>
            <a:fld id="{B30768B5-BBBE-4F4B-B6FB-EB3F934A2046}" type="slidenum">
              <a:rPr lang="en-US" smtClean="0"/>
              <a:t>‹#›</a:t>
            </a:fld>
            <a:endParaRPr lang="en-US"/>
          </a:p>
        </p:txBody>
      </p:sp>
    </p:spTree>
    <p:extLst>
      <p:ext uri="{BB962C8B-B14F-4D97-AF65-F5344CB8AC3E}">
        <p14:creationId xmlns:p14="http://schemas.microsoft.com/office/powerpoint/2010/main" val="239633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6C4A890-31E6-4AD1-937B-E2BBE4DAD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A3CF9A8-40B7-4E8A-A18D-D9264ED10C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B925538-9BCF-4E93-87CF-E9D25C37B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4DCEFF-BB48-46A6-B64D-4F7333253C1F}" type="datetimeFigureOut">
              <a:rPr lang="en-US" smtClean="0"/>
              <a:t>6/5/2021</a:t>
            </a:fld>
            <a:endParaRPr lang="en-US"/>
          </a:p>
        </p:txBody>
      </p:sp>
      <p:sp>
        <p:nvSpPr>
          <p:cNvPr id="5" name="Footer Placeholder 4">
            <a:extLst>
              <a:ext uri="{FF2B5EF4-FFF2-40B4-BE49-F238E27FC236}">
                <a16:creationId xmlns:a16="http://schemas.microsoft.com/office/drawing/2014/main" xmlns="" id="{46F60E60-B7DB-43C7-B2B1-7EB4FA2DF4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FFCAC06-5BA5-468D-B9EA-E56E50202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768B5-BBBE-4F4B-B6FB-EB3F934A2046}" type="slidenum">
              <a:rPr lang="en-US" smtClean="0"/>
              <a:t>‹#›</a:t>
            </a:fld>
            <a:endParaRPr lang="en-US"/>
          </a:p>
        </p:txBody>
      </p:sp>
    </p:spTree>
    <p:extLst>
      <p:ext uri="{BB962C8B-B14F-4D97-AF65-F5344CB8AC3E}">
        <p14:creationId xmlns:p14="http://schemas.microsoft.com/office/powerpoint/2010/main" val="30141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90596"/>
            <a:ext cx="9144000" cy="2387600"/>
          </a:xfrm>
        </p:spPr>
        <p:txBody>
          <a:bodyPr>
            <a:normAutofit/>
          </a:bodyPr>
          <a:lstStyle/>
          <a:p>
            <a:r>
              <a:rPr lang="en-US" sz="8000" dirty="0" smtClean="0"/>
              <a:t>OOP</a:t>
            </a:r>
            <a:endParaRPr lang="en-US" sz="8000" dirty="0"/>
          </a:p>
        </p:txBody>
      </p:sp>
      <p:sp>
        <p:nvSpPr>
          <p:cNvPr id="3" name="Subtitle 2"/>
          <p:cNvSpPr>
            <a:spLocks noGrp="1"/>
          </p:cNvSpPr>
          <p:nvPr>
            <p:ph type="subTitle" idx="1"/>
          </p:nvPr>
        </p:nvSpPr>
        <p:spPr/>
        <p:txBody>
          <a:bodyPr/>
          <a:lstStyle/>
          <a:p>
            <a:endParaRPr lang="en-US" dirty="0" smtClean="0"/>
          </a:p>
          <a:p>
            <a:r>
              <a:rPr lang="en-US" dirty="0" err="1" smtClean="0"/>
              <a:t>Người</a:t>
            </a:r>
            <a:r>
              <a:rPr lang="en-US" dirty="0" smtClean="0"/>
              <a:t> </a:t>
            </a:r>
            <a:r>
              <a:rPr lang="en-US" dirty="0" err="1" smtClean="0"/>
              <a:t>trình</a:t>
            </a:r>
            <a:r>
              <a:rPr lang="en-US" dirty="0" smtClean="0"/>
              <a:t> </a:t>
            </a:r>
            <a:r>
              <a:rPr lang="en-US" dirty="0" err="1" smtClean="0"/>
              <a:t>bày</a:t>
            </a:r>
            <a:r>
              <a:rPr lang="en-US" dirty="0" smtClean="0"/>
              <a:t> : </a:t>
            </a:r>
            <a:r>
              <a:rPr lang="en-US" dirty="0" err="1" smtClean="0"/>
              <a:t>Vũ</a:t>
            </a:r>
            <a:r>
              <a:rPr lang="en-US" dirty="0" smtClean="0"/>
              <a:t> Minh </a:t>
            </a:r>
            <a:r>
              <a:rPr lang="en-US" dirty="0" err="1" smtClean="0"/>
              <a:t>Đức</a:t>
            </a:r>
            <a:endParaRPr lang="en-US" dirty="0"/>
          </a:p>
        </p:txBody>
      </p:sp>
    </p:spTree>
    <p:extLst>
      <p:ext uri="{BB962C8B-B14F-4D97-AF65-F5344CB8AC3E}">
        <p14:creationId xmlns:p14="http://schemas.microsoft.com/office/powerpoint/2010/main" val="3370566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Khác</a:t>
            </a:r>
            <a:r>
              <a:rPr lang="en-US" dirty="0" smtClean="0"/>
              <a:t> </a:t>
            </a:r>
            <a:r>
              <a:rPr lang="en-US" dirty="0" err="1" smtClean="0"/>
              <a:t>biệt</a:t>
            </a:r>
            <a:r>
              <a:rPr lang="en-US" dirty="0" smtClean="0"/>
              <a:t> </a:t>
            </a:r>
            <a:r>
              <a:rPr lang="en-US" dirty="0" err="1" smtClean="0"/>
              <a:t>giữa</a:t>
            </a:r>
            <a:r>
              <a:rPr lang="en-US" dirty="0" smtClean="0"/>
              <a:t> Functional programming </a:t>
            </a:r>
            <a:r>
              <a:rPr lang="en-US" dirty="0" err="1" smtClean="0"/>
              <a:t>và</a:t>
            </a:r>
            <a:r>
              <a:rPr lang="en-US" dirty="0" smtClean="0"/>
              <a:t> Object oriented programming</a:t>
            </a:r>
            <a:endParaRPr lang="en-US" dirty="0"/>
          </a:p>
        </p:txBody>
      </p:sp>
      <p:sp>
        <p:nvSpPr>
          <p:cNvPr id="3" name="Content Placeholder 2"/>
          <p:cNvSpPr>
            <a:spLocks noGrp="1"/>
          </p:cNvSpPr>
          <p:nvPr>
            <p:ph idx="1"/>
          </p:nvPr>
        </p:nvSpPr>
        <p:spPr/>
        <p:txBody>
          <a:bodyPr/>
          <a:lstStyle/>
          <a:p>
            <a:r>
              <a:rPr lang="en-US" dirty="0" smtClean="0"/>
              <a:t>Functional programming </a:t>
            </a:r>
            <a:r>
              <a:rPr lang="en-US" dirty="0" err="1" smtClean="0"/>
              <a:t>dựa</a:t>
            </a:r>
            <a:r>
              <a:rPr lang="en-US" dirty="0" smtClean="0"/>
              <a:t> </a:t>
            </a:r>
            <a:r>
              <a:rPr lang="en-US" dirty="0" err="1" smtClean="0"/>
              <a:t>trên</a:t>
            </a:r>
            <a:r>
              <a:rPr lang="en-US" dirty="0" smtClean="0"/>
              <a:t> </a:t>
            </a:r>
            <a:r>
              <a:rPr lang="en-US" dirty="0" err="1" smtClean="0"/>
              <a:t>các</a:t>
            </a:r>
            <a:r>
              <a:rPr lang="en-US" dirty="0" smtClean="0"/>
              <a:t> function </a:t>
            </a:r>
            <a:r>
              <a:rPr lang="en-US" dirty="0" err="1" smtClean="0"/>
              <a:t>xử</a:t>
            </a:r>
            <a:r>
              <a:rPr lang="en-US" dirty="0" smtClean="0"/>
              <a:t> </a:t>
            </a:r>
            <a:r>
              <a:rPr lang="en-US" dirty="0" err="1" smtClean="0"/>
              <a:t>lý</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chỉ</a:t>
            </a:r>
            <a:r>
              <a:rPr lang="en-US" dirty="0" smtClean="0"/>
              <a:t> </a:t>
            </a:r>
            <a:r>
              <a:rPr lang="en-US" dirty="0" err="1" smtClean="0"/>
              <a:t>phục</a:t>
            </a:r>
            <a:r>
              <a:rPr lang="en-US" dirty="0" smtClean="0"/>
              <a:t> </a:t>
            </a:r>
            <a:r>
              <a:rPr lang="en-US" dirty="0" err="1" smtClean="0"/>
              <a:t>vụ</a:t>
            </a:r>
            <a:r>
              <a:rPr lang="en-US" dirty="0" smtClean="0"/>
              <a:t> 1 task, </a:t>
            </a:r>
            <a:r>
              <a:rPr lang="en-US" dirty="0" err="1" smtClean="0"/>
              <a:t>nguyên</a:t>
            </a:r>
            <a:r>
              <a:rPr lang="en-US" dirty="0" smtClean="0"/>
              <a:t> </a:t>
            </a:r>
            <a:r>
              <a:rPr lang="en-US" dirty="0" err="1" smtClean="0"/>
              <a:t>tắc</a:t>
            </a:r>
            <a:r>
              <a:rPr lang="en-US" dirty="0" smtClean="0"/>
              <a:t> </a:t>
            </a:r>
            <a:r>
              <a:rPr lang="en-US" dirty="0" err="1" smtClean="0"/>
              <a:t>là</a:t>
            </a:r>
            <a:r>
              <a:rPr lang="en-US" dirty="0" smtClean="0"/>
              <a:t> </a:t>
            </a:r>
            <a:r>
              <a:rPr lang="en-US" dirty="0" err="1" smtClean="0"/>
              <a:t>không</a:t>
            </a:r>
            <a:r>
              <a:rPr lang="en-US" dirty="0" smtClean="0"/>
              <a:t> </a:t>
            </a:r>
            <a:r>
              <a:rPr lang="en-US" dirty="0" err="1" smtClean="0"/>
              <a:t>thay</a:t>
            </a:r>
            <a:r>
              <a:rPr lang="en-US" dirty="0" smtClean="0"/>
              <a:t> </a:t>
            </a:r>
            <a:r>
              <a:rPr lang="en-US" dirty="0" err="1" smtClean="0"/>
              <a:t>đổi</a:t>
            </a:r>
            <a:r>
              <a:rPr lang="en-US" dirty="0" smtClean="0"/>
              <a:t> state </a:t>
            </a:r>
            <a:r>
              <a:rPr lang="en-US" dirty="0" err="1" smtClean="0"/>
              <a:t>và</a:t>
            </a:r>
            <a:r>
              <a:rPr lang="en-US" dirty="0" smtClean="0"/>
              <a:t> data.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front-end base </a:t>
            </a:r>
            <a:r>
              <a:rPr lang="en-US" dirty="0" err="1" smtClean="0"/>
              <a:t>khi</a:t>
            </a:r>
            <a:r>
              <a:rPr lang="en-US" dirty="0"/>
              <a:t> </a:t>
            </a:r>
            <a:r>
              <a:rPr lang="en-US" dirty="0" err="1" smtClean="0"/>
              <a:t>chỉ</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căn</a:t>
            </a:r>
            <a:r>
              <a:rPr lang="en-US" dirty="0" smtClean="0"/>
              <a:t> </a:t>
            </a:r>
            <a:r>
              <a:rPr lang="en-US" dirty="0" err="1" smtClean="0"/>
              <a:t>bản</a:t>
            </a:r>
            <a:r>
              <a:rPr lang="en-US" dirty="0" smtClean="0"/>
              <a:t>, </a:t>
            </a:r>
            <a:r>
              <a:rPr lang="en-US" dirty="0" err="1" smtClean="0"/>
              <a:t>không</a:t>
            </a:r>
            <a:r>
              <a:rPr lang="en-US" dirty="0" smtClean="0"/>
              <a:t> </a:t>
            </a:r>
            <a:r>
              <a:rPr lang="en-US" dirty="0" err="1" smtClean="0"/>
              <a:t>quan</a:t>
            </a:r>
            <a:r>
              <a:rPr lang="en-US" dirty="0" smtClean="0"/>
              <a:t> </a:t>
            </a:r>
            <a:r>
              <a:rPr lang="en-US" dirty="0" err="1" smtClean="0"/>
              <a:t>tâm</a:t>
            </a:r>
            <a:r>
              <a:rPr lang="en-US" dirty="0" smtClean="0"/>
              <a:t> </a:t>
            </a:r>
            <a:r>
              <a:rPr lang="en-US" dirty="0" err="1" smtClean="0"/>
              <a:t>đến</a:t>
            </a:r>
            <a:r>
              <a:rPr lang="en-US" dirty="0" smtClean="0"/>
              <a:t> </a:t>
            </a:r>
            <a:r>
              <a:rPr lang="en-US" dirty="0" err="1" smtClean="0"/>
              <a:t>sự</a:t>
            </a:r>
            <a:r>
              <a:rPr lang="en-US" dirty="0" smtClean="0"/>
              <a:t> </a:t>
            </a:r>
            <a:r>
              <a:rPr lang="en-US" dirty="0" err="1" smtClean="0"/>
              <a:t>thay</a:t>
            </a:r>
            <a:r>
              <a:rPr lang="en-US" dirty="0" smtClean="0"/>
              <a:t> </a:t>
            </a:r>
            <a:r>
              <a:rPr lang="en-US" dirty="0" err="1" smtClean="0"/>
              <a:t>đổi</a:t>
            </a:r>
            <a:r>
              <a:rPr lang="en-US" dirty="0" smtClean="0"/>
              <a:t> state </a:t>
            </a:r>
            <a:r>
              <a:rPr lang="en-US" dirty="0" err="1" smtClean="0"/>
              <a:t>và</a:t>
            </a:r>
            <a:r>
              <a:rPr lang="en-US" dirty="0" smtClean="0"/>
              <a:t> data.</a:t>
            </a:r>
          </a:p>
          <a:p>
            <a:r>
              <a:rPr lang="en-US" dirty="0" smtClean="0"/>
              <a:t>OOP </a:t>
            </a:r>
            <a:r>
              <a:rPr lang="en-US" dirty="0" err="1" smtClean="0"/>
              <a:t>dựa</a:t>
            </a:r>
            <a:r>
              <a:rPr lang="en-US" dirty="0" smtClean="0"/>
              <a:t> </a:t>
            </a:r>
            <a:r>
              <a:rPr lang="en-US" dirty="0" err="1" smtClean="0"/>
              <a:t>trên</a:t>
            </a:r>
            <a:r>
              <a:rPr lang="en-US" dirty="0" smtClean="0"/>
              <a:t> </a:t>
            </a:r>
            <a:r>
              <a:rPr lang="en-US" dirty="0" err="1" smtClean="0"/>
              <a:t>các</a:t>
            </a:r>
            <a:r>
              <a:rPr lang="en-US" dirty="0"/>
              <a:t> </a:t>
            </a:r>
            <a:r>
              <a:rPr lang="en-US" dirty="0" smtClean="0"/>
              <a:t>class </a:t>
            </a:r>
            <a:r>
              <a:rPr lang="en-US" dirty="0" err="1" smtClean="0"/>
              <a:t>và</a:t>
            </a:r>
            <a:r>
              <a:rPr lang="en-US" dirty="0" smtClean="0"/>
              <a:t> method </a:t>
            </a:r>
            <a:r>
              <a:rPr lang="en-US" dirty="0" err="1" smtClean="0"/>
              <a:t>của</a:t>
            </a:r>
            <a:r>
              <a:rPr lang="en-US" dirty="0" smtClean="0"/>
              <a:t> </a:t>
            </a:r>
            <a:r>
              <a:rPr lang="en-US" dirty="0" err="1" smtClean="0"/>
              <a:t>nó</a:t>
            </a:r>
            <a:r>
              <a:rPr lang="en-US" dirty="0" smtClean="0"/>
              <a:t>. </a:t>
            </a:r>
          </a:p>
          <a:p>
            <a:r>
              <a:rPr lang="en-US" dirty="0" err="1" smtClean="0"/>
              <a:t>Tư</a:t>
            </a:r>
            <a:r>
              <a:rPr lang="en-US" dirty="0" smtClean="0"/>
              <a:t> </a:t>
            </a:r>
            <a:r>
              <a:rPr lang="en-US" dirty="0" err="1" smtClean="0"/>
              <a:t>duy</a:t>
            </a:r>
            <a:r>
              <a:rPr lang="en-US" dirty="0" smtClean="0"/>
              <a:t> </a:t>
            </a:r>
            <a:r>
              <a:rPr lang="en-US" dirty="0" err="1" smtClean="0"/>
              <a:t>của</a:t>
            </a:r>
            <a:r>
              <a:rPr lang="en-US" dirty="0" smtClean="0"/>
              <a:t> 2 </a:t>
            </a:r>
            <a:r>
              <a:rPr lang="en-US" dirty="0" err="1" smtClean="0"/>
              <a:t>kiểu</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khác</a:t>
            </a:r>
            <a:r>
              <a:rPr lang="en-US" dirty="0" smtClean="0"/>
              <a:t> </a:t>
            </a:r>
            <a:r>
              <a:rPr lang="en-US" dirty="0" err="1" smtClean="0"/>
              <a:t>nhau</a:t>
            </a:r>
            <a:r>
              <a:rPr lang="en-US" dirty="0" smtClean="0"/>
              <a:t> .</a:t>
            </a:r>
          </a:p>
          <a:p>
            <a:endParaRPr lang="en-US" dirty="0"/>
          </a:p>
          <a:p>
            <a:endParaRPr lang="en-US" dirty="0" smtClean="0"/>
          </a:p>
          <a:p>
            <a:endParaRPr lang="en-US" dirty="0"/>
          </a:p>
          <a:p>
            <a:endParaRPr lang="en-US" dirty="0" smtClean="0"/>
          </a:p>
          <a:p>
            <a:endParaRPr lang="en-US" dirty="0" smtClean="0"/>
          </a:p>
        </p:txBody>
      </p:sp>
    </p:spTree>
    <p:extLst>
      <p:ext uri="{BB962C8B-B14F-4D97-AF65-F5344CB8AC3E}">
        <p14:creationId xmlns:p14="http://schemas.microsoft.com/office/powerpoint/2010/main" val="723979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71821" y="365125"/>
            <a:ext cx="8162754" cy="5957241"/>
          </a:xfrm>
          <a:prstGeom prst="rect">
            <a:avLst/>
          </a:prstGeom>
        </p:spPr>
      </p:pic>
    </p:spTree>
    <p:extLst>
      <p:ext uri="{BB962C8B-B14F-4D97-AF65-F5344CB8AC3E}">
        <p14:creationId xmlns:p14="http://schemas.microsoft.com/office/powerpoint/2010/main" val="18202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488434"/>
          </a:xfrm>
        </p:spPr>
        <p:txBody>
          <a:bodyPr/>
          <a:lstStyle/>
          <a:p>
            <a:pPr algn="ctr"/>
            <a:r>
              <a:rPr lang="en-US" dirty="0" err="1" smtClean="0">
                <a:latin typeface="Arial" panose="020B0604020202020204" pitchFamily="34" charset="0"/>
                <a:cs typeface="Arial" panose="020B0604020202020204" pitchFamily="34" charset="0"/>
              </a:rPr>
              <a:t>Tham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trị</a:t>
            </a:r>
            <a:r>
              <a:rPr lang="en-US" dirty="0" smtClean="0">
                <a:latin typeface="Arial" panose="020B0604020202020204" pitchFamily="34" charset="0"/>
                <a:cs typeface="Arial" panose="020B0604020202020204" pitchFamily="34" charset="0"/>
              </a:rPr>
              <a:t> (Pass by Value)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1716" y="2140935"/>
            <a:ext cx="10515600" cy="4351338"/>
          </a:xfrm>
        </p:spPr>
        <p:txBody>
          <a:bodyPr/>
          <a:lstStyle/>
          <a:p>
            <a:pPr marL="0" indent="0" algn="ctr">
              <a:buNone/>
            </a:pPr>
            <a:r>
              <a:rPr lang="en-US" dirty="0" err="1" smtClean="0">
                <a:latin typeface="Arial" panose="020B0604020202020204" pitchFamily="34" charset="0"/>
                <a:cs typeface="Arial" panose="020B0604020202020204" pitchFamily="34" charset="0"/>
              </a:rPr>
              <a:t>Truyền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sao</a:t>
            </a:r>
            <a:endParaRPr lang="en-US" dirty="0" smtClean="0">
              <a:latin typeface="Arial" panose="020B0604020202020204" pitchFamily="34" charset="0"/>
              <a:cs typeface="Arial" panose="020B0604020202020204" pitchFamily="34" charset="0"/>
            </a:endParaRPr>
          </a:p>
          <a:p>
            <a:pPr marL="0" indent="0" algn="ctr">
              <a:buNone/>
            </a:pPr>
            <a:endParaRPr lang="en-US" dirty="0">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3478494" y="2853560"/>
            <a:ext cx="5171376" cy="2765042"/>
          </a:xfrm>
          <a:prstGeom prst="rect">
            <a:avLst/>
          </a:prstGeom>
        </p:spPr>
      </p:pic>
    </p:spTree>
    <p:extLst>
      <p:ext uri="{BB962C8B-B14F-4D97-AF65-F5344CB8AC3E}">
        <p14:creationId xmlns:p14="http://schemas.microsoft.com/office/powerpoint/2010/main" val="2856329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488434"/>
          </a:xfrm>
        </p:spPr>
        <p:txBody>
          <a:bodyPr/>
          <a:lstStyle/>
          <a:p>
            <a:pPr algn="ctr"/>
            <a:r>
              <a:rPr lang="en-US" dirty="0" err="1" smtClean="0">
                <a:latin typeface="Arial" panose="020B0604020202020204" pitchFamily="34" charset="0"/>
                <a:cs typeface="Arial" panose="020B0604020202020204" pitchFamily="34" charset="0"/>
              </a:rPr>
              <a:t>Tham</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chiếu</a:t>
            </a:r>
            <a:r>
              <a:rPr lang="en-US" dirty="0" smtClean="0">
                <a:latin typeface="Arial" panose="020B0604020202020204" pitchFamily="34" charset="0"/>
                <a:cs typeface="Arial" panose="020B0604020202020204" pitchFamily="34" charset="0"/>
              </a:rPr>
              <a:t> (Pass by Reference)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1716" y="2140935"/>
            <a:ext cx="10515600" cy="4351338"/>
          </a:xfrm>
        </p:spPr>
        <p:txBody>
          <a:bodyPr/>
          <a:lstStyle/>
          <a:p>
            <a:pPr marL="0" indent="0" algn="ctr">
              <a:buNone/>
            </a:pPr>
            <a:r>
              <a:rPr lang="en-US" dirty="0" err="1" smtClean="0">
                <a:latin typeface="Arial" panose="020B0604020202020204" pitchFamily="34" charset="0"/>
                <a:cs typeface="Arial" panose="020B0604020202020204" pitchFamily="34" charset="0"/>
              </a:rPr>
              <a:t>Truyền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endParaRPr lang="en-US" dirty="0" smtClean="0">
              <a:latin typeface="Arial" panose="020B0604020202020204" pitchFamily="34" charset="0"/>
              <a:cs typeface="Arial" panose="020B0604020202020204" pitchFamily="34" charset="0"/>
            </a:endParaRPr>
          </a:p>
          <a:p>
            <a:pPr marL="0" indent="0" algn="ctr">
              <a:buNone/>
            </a:pPr>
            <a:endParaRPr lang="en-US" dirty="0">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4084254" y="2853560"/>
            <a:ext cx="3676650" cy="3076575"/>
          </a:xfrm>
          <a:prstGeom prst="rect">
            <a:avLst/>
          </a:prstGeom>
        </p:spPr>
      </p:pic>
    </p:spTree>
    <p:extLst>
      <p:ext uri="{BB962C8B-B14F-4D97-AF65-F5344CB8AC3E}">
        <p14:creationId xmlns:p14="http://schemas.microsoft.com/office/powerpoint/2010/main" val="3474859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17689"/>
          </a:xfrm>
        </p:spPr>
        <p:txBody>
          <a:bodyPr/>
          <a:lstStyle/>
          <a:p>
            <a:pPr algn="ctr"/>
            <a:endParaRPr lang="en-US"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0480" y="1903494"/>
            <a:ext cx="5817539" cy="3141471"/>
          </a:xfrm>
        </p:spPr>
      </p:pic>
    </p:spTree>
    <p:extLst>
      <p:ext uri="{BB962C8B-B14F-4D97-AF65-F5344CB8AC3E}">
        <p14:creationId xmlns:p14="http://schemas.microsoft.com/office/powerpoint/2010/main" val="215684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566" y="365125"/>
            <a:ext cx="10652234" cy="5436585"/>
          </a:xfrm>
        </p:spPr>
        <p:txBody>
          <a:bodyPr/>
          <a:lstStyle/>
          <a:p>
            <a:pPr algn="ctr"/>
            <a:r>
              <a:rPr lang="en-US" dirty="0" smtClean="0">
                <a:latin typeface="Arial" panose="020B0604020202020204" pitchFamily="34" charset="0"/>
                <a:cs typeface="Arial" panose="020B0604020202020204" pitchFamily="34" charset="0"/>
              </a:rPr>
              <a:t>Java </a:t>
            </a:r>
            <a:r>
              <a:rPr lang="en-US" dirty="0" err="1" smtClean="0">
                <a:latin typeface="Arial" panose="020B0604020202020204" pitchFamily="34" charset="0"/>
                <a:cs typeface="Arial" panose="020B0604020202020204" pitchFamily="34" charset="0"/>
              </a:rPr>
              <a:t>chỉ</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br>
              <a:rPr lang="en-US" dirty="0" smtClean="0">
                <a:latin typeface="Arial" panose="020B0604020202020204" pitchFamily="34" charset="0"/>
                <a:cs typeface="Arial" panose="020B0604020202020204" pitchFamily="34" charset="0"/>
              </a:rPr>
            </a:br>
            <a:r>
              <a:rPr lang="en-US" u="sng" dirty="0" err="1" smtClean="0">
                <a:latin typeface="Arial" panose="020B0604020202020204" pitchFamily="34" charset="0"/>
                <a:cs typeface="Arial" panose="020B0604020202020204" pitchFamily="34" charset="0"/>
              </a:rPr>
              <a:t>tham</a:t>
            </a:r>
            <a:r>
              <a:rPr lang="en-US" u="sng" dirty="0" smtClean="0">
                <a:latin typeface="Arial" panose="020B0604020202020204" pitchFamily="34" charset="0"/>
                <a:cs typeface="Arial" panose="020B0604020202020204" pitchFamily="34" charset="0"/>
              </a:rPr>
              <a:t> </a:t>
            </a:r>
            <a:r>
              <a:rPr lang="en-US" u="sng" dirty="0" err="1" smtClean="0">
                <a:latin typeface="Arial" panose="020B0604020202020204" pitchFamily="34" charset="0"/>
                <a:cs typeface="Arial" panose="020B0604020202020204" pitchFamily="34" charset="0"/>
              </a:rPr>
              <a:t>trị</a:t>
            </a:r>
            <a:r>
              <a:rPr lang="en-US" u="sng" dirty="0" smtClean="0">
                <a:latin typeface="Arial" panose="020B0604020202020204" pitchFamily="34" charset="0"/>
                <a:cs typeface="Arial" panose="020B0604020202020204" pitchFamily="34" charset="0"/>
              </a:rPr>
              <a:t> (Pass by Value)</a:t>
            </a:r>
            <a:endParaRPr lang="en-US"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2750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F898D50-4FB7-4455-A2DB-BA33A7993F41}"/>
              </a:ext>
            </a:extLst>
          </p:cNvPr>
          <p:cNvSpPr txBox="1"/>
          <p:nvPr/>
        </p:nvSpPr>
        <p:spPr>
          <a:xfrm>
            <a:off x="516834" y="344557"/>
            <a:ext cx="7553739" cy="707886"/>
          </a:xfrm>
          <a:prstGeom prst="rect">
            <a:avLst/>
          </a:prstGeom>
          <a:noFill/>
        </p:spPr>
        <p:txBody>
          <a:bodyPr wrap="square" rtlCol="0">
            <a:spAutoFit/>
          </a:bodyPr>
          <a:lstStyle/>
          <a:p>
            <a:r>
              <a:rPr lang="en-US" sz="4000" b="1" dirty="0"/>
              <a:t>ACCESS MODIFIERS</a:t>
            </a:r>
          </a:p>
        </p:txBody>
      </p:sp>
      <p:sp>
        <p:nvSpPr>
          <p:cNvPr id="6" name="TextBox 5">
            <a:extLst>
              <a:ext uri="{FF2B5EF4-FFF2-40B4-BE49-F238E27FC236}">
                <a16:creationId xmlns:a16="http://schemas.microsoft.com/office/drawing/2014/main" xmlns="" id="{5BE19534-FC67-40E7-AEAA-E6AF0DDBB6C3}"/>
              </a:ext>
            </a:extLst>
          </p:cNvPr>
          <p:cNvSpPr txBox="1"/>
          <p:nvPr/>
        </p:nvSpPr>
        <p:spPr>
          <a:xfrm>
            <a:off x="516834" y="1198216"/>
            <a:ext cx="10760766" cy="646331"/>
          </a:xfrm>
          <a:prstGeom prst="rect">
            <a:avLst/>
          </a:prstGeom>
          <a:noFill/>
        </p:spPr>
        <p:txBody>
          <a:bodyPr wrap="square" rtlCol="0">
            <a:spAutoFit/>
          </a:bodyPr>
          <a:lstStyle/>
          <a:p>
            <a:pPr marL="285750" indent="-285750">
              <a:buFontTx/>
              <a:buChar char="-"/>
            </a:pPr>
            <a:r>
              <a:rPr lang="en-US" dirty="0" err="1"/>
              <a:t>Có</a:t>
            </a:r>
            <a:r>
              <a:rPr lang="en-US" dirty="0"/>
              <a:t> </a:t>
            </a:r>
            <a:r>
              <a:rPr lang="en-US" dirty="0" err="1"/>
              <a:t>nghĩa</a:t>
            </a:r>
            <a:r>
              <a:rPr lang="en-US" dirty="0"/>
              <a:t> </a:t>
            </a:r>
            <a:r>
              <a:rPr lang="en-US" dirty="0" err="1"/>
              <a:t>là</a:t>
            </a:r>
            <a:r>
              <a:rPr lang="en-US" dirty="0"/>
              <a:t> </a:t>
            </a:r>
            <a:r>
              <a:rPr lang="en-US" dirty="0" err="1"/>
              <a:t>truy</a:t>
            </a:r>
            <a:r>
              <a:rPr lang="en-US" dirty="0"/>
              <a:t> </a:t>
            </a:r>
            <a:r>
              <a:rPr lang="en-US" dirty="0" err="1"/>
              <a:t>cập</a:t>
            </a:r>
            <a:r>
              <a:rPr lang="en-US" dirty="0"/>
              <a:t> </a:t>
            </a:r>
            <a:r>
              <a:rPr lang="en-US" dirty="0" err="1"/>
              <a:t>sửa</a:t>
            </a:r>
            <a:r>
              <a:rPr lang="en-US" dirty="0"/>
              <a:t> </a:t>
            </a:r>
            <a:r>
              <a:rPr lang="en-US" dirty="0" err="1"/>
              <a:t>đổi</a:t>
            </a:r>
            <a:r>
              <a:rPr lang="en-US" dirty="0"/>
              <a:t>, </a:t>
            </a:r>
            <a:r>
              <a:rPr lang="en-US" dirty="0" err="1"/>
              <a:t>nó</a:t>
            </a:r>
            <a:r>
              <a:rPr lang="en-US" dirty="0"/>
              <a:t> </a:t>
            </a:r>
            <a:r>
              <a:rPr lang="en-US" dirty="0" err="1"/>
              <a:t>được</a:t>
            </a:r>
            <a:r>
              <a:rPr lang="en-US" dirty="0"/>
              <a:t> </a:t>
            </a:r>
            <a:r>
              <a:rPr lang="en-US" dirty="0" err="1"/>
              <a:t>dùng</a:t>
            </a:r>
            <a:r>
              <a:rPr lang="en-US" dirty="0"/>
              <a:t> </a:t>
            </a:r>
            <a:r>
              <a:rPr lang="en-US" dirty="0" err="1"/>
              <a:t>để</a:t>
            </a:r>
            <a:r>
              <a:rPr lang="en-US" dirty="0"/>
              <a:t> set </a:t>
            </a:r>
            <a:r>
              <a:rPr lang="en-US" dirty="0" err="1"/>
              <a:t>phạm</a:t>
            </a:r>
            <a:r>
              <a:rPr lang="en-US" dirty="0"/>
              <a:t> vi </a:t>
            </a:r>
            <a:r>
              <a:rPr lang="en-US" dirty="0" err="1"/>
              <a:t>truy</a:t>
            </a:r>
            <a:r>
              <a:rPr lang="en-US" dirty="0"/>
              <a:t> </a:t>
            </a:r>
            <a:r>
              <a:rPr lang="en-US" dirty="0" err="1"/>
              <a:t>cập</a:t>
            </a:r>
            <a:r>
              <a:rPr lang="en-US" dirty="0"/>
              <a:t> </a:t>
            </a:r>
            <a:r>
              <a:rPr lang="en-US" dirty="0" err="1"/>
              <a:t>cho</a:t>
            </a:r>
            <a:r>
              <a:rPr lang="en-US" dirty="0"/>
              <a:t> </a:t>
            </a:r>
            <a:r>
              <a:rPr lang="en-US" dirty="0" err="1"/>
              <a:t>các</a:t>
            </a:r>
            <a:r>
              <a:rPr lang="en-US" dirty="0"/>
              <a:t> </a:t>
            </a:r>
            <a:r>
              <a:rPr lang="en-US" dirty="0" err="1"/>
              <a:t>lớp</a:t>
            </a:r>
            <a:r>
              <a:rPr lang="en-US" dirty="0"/>
              <a:t>, </a:t>
            </a:r>
            <a:r>
              <a:rPr lang="en-US" dirty="0" err="1"/>
              <a:t>thuộc</a:t>
            </a:r>
            <a:r>
              <a:rPr lang="en-US" dirty="0"/>
              <a:t> </a:t>
            </a:r>
            <a:r>
              <a:rPr lang="en-US" dirty="0" err="1"/>
              <a:t>tính</a:t>
            </a:r>
            <a:r>
              <a:rPr lang="en-US" dirty="0"/>
              <a:t>, </a:t>
            </a:r>
            <a:r>
              <a:rPr lang="en-US" dirty="0" err="1"/>
              <a:t>phương</a:t>
            </a:r>
            <a:r>
              <a:rPr lang="en-US" dirty="0"/>
              <a:t> </a:t>
            </a:r>
            <a:r>
              <a:rPr lang="en-US" dirty="0" err="1"/>
              <a:t>thức</a:t>
            </a:r>
            <a:r>
              <a:rPr lang="en-US" dirty="0"/>
              <a:t> hay </a:t>
            </a:r>
            <a:r>
              <a:rPr lang="en-US" dirty="0" err="1"/>
              <a:t>hàm</a:t>
            </a:r>
            <a:r>
              <a:rPr lang="en-US" dirty="0"/>
              <a:t> </a:t>
            </a:r>
            <a:r>
              <a:rPr lang="en-US" dirty="0" err="1"/>
              <a:t>khởi</a:t>
            </a:r>
            <a:r>
              <a:rPr lang="en-US" dirty="0"/>
              <a:t> </a:t>
            </a:r>
            <a:r>
              <a:rPr lang="en-US" dirty="0" err="1"/>
              <a:t>tạo</a:t>
            </a:r>
            <a:r>
              <a:rPr lang="en-US" dirty="0"/>
              <a:t>.</a:t>
            </a:r>
          </a:p>
        </p:txBody>
      </p:sp>
      <p:sp>
        <p:nvSpPr>
          <p:cNvPr id="7" name="TextBox 6">
            <a:extLst>
              <a:ext uri="{FF2B5EF4-FFF2-40B4-BE49-F238E27FC236}">
                <a16:creationId xmlns:a16="http://schemas.microsoft.com/office/drawing/2014/main" xmlns="" id="{31FF7790-FB6E-4626-80C2-0BED28E10B89}"/>
              </a:ext>
            </a:extLst>
          </p:cNvPr>
          <p:cNvSpPr txBox="1"/>
          <p:nvPr/>
        </p:nvSpPr>
        <p:spPr>
          <a:xfrm>
            <a:off x="516834" y="2268474"/>
            <a:ext cx="10760766" cy="371061"/>
          </a:xfrm>
          <a:prstGeom prst="rect">
            <a:avLst/>
          </a:prstGeom>
          <a:noFill/>
        </p:spPr>
        <p:txBody>
          <a:bodyPr wrap="square" rtlCol="0">
            <a:spAutoFit/>
          </a:bodyPr>
          <a:lstStyle/>
          <a:p>
            <a:r>
              <a:rPr lang="en-US" dirty="0"/>
              <a:t>- </a:t>
            </a:r>
            <a:r>
              <a:rPr lang="en-US" dirty="0" err="1"/>
              <a:t>Một</a:t>
            </a:r>
            <a:r>
              <a:rPr lang="en-US" dirty="0"/>
              <a:t> </a:t>
            </a:r>
            <a:r>
              <a:rPr lang="en-US" dirty="0" err="1"/>
              <a:t>số</a:t>
            </a:r>
            <a:r>
              <a:rPr lang="en-US" dirty="0"/>
              <a:t> scope </a:t>
            </a:r>
            <a:r>
              <a:rPr lang="en-US" dirty="0" err="1"/>
              <a:t>trong</a:t>
            </a:r>
            <a:r>
              <a:rPr lang="en-US" dirty="0"/>
              <a:t> access modifiers </a:t>
            </a:r>
            <a:r>
              <a:rPr lang="en-US" dirty="0" err="1"/>
              <a:t>và</a:t>
            </a:r>
            <a:r>
              <a:rPr lang="en-US" dirty="0"/>
              <a:t> </a:t>
            </a:r>
            <a:r>
              <a:rPr lang="en-US" dirty="0" err="1"/>
              <a:t>phạm</a:t>
            </a:r>
            <a:r>
              <a:rPr lang="en-US" dirty="0"/>
              <a:t> vi </a:t>
            </a:r>
            <a:r>
              <a:rPr lang="en-US" dirty="0" err="1"/>
              <a:t>truy</a:t>
            </a:r>
            <a:r>
              <a:rPr lang="en-US" dirty="0"/>
              <a:t> </a:t>
            </a:r>
            <a:r>
              <a:rPr lang="en-US" dirty="0" err="1"/>
              <a:t>cập</a:t>
            </a:r>
            <a:r>
              <a:rPr lang="en-US" dirty="0"/>
              <a:t> </a:t>
            </a:r>
            <a:r>
              <a:rPr lang="en-US" dirty="0" err="1"/>
              <a:t>của</a:t>
            </a:r>
            <a:r>
              <a:rPr lang="en-US" dirty="0"/>
              <a:t> </a:t>
            </a:r>
            <a:r>
              <a:rPr lang="en-US" dirty="0" err="1"/>
              <a:t>chúng</a:t>
            </a:r>
            <a:endParaRPr lang="en-US" dirty="0"/>
          </a:p>
        </p:txBody>
      </p:sp>
      <p:graphicFrame>
        <p:nvGraphicFramePr>
          <p:cNvPr id="8" name="Table 8">
            <a:extLst>
              <a:ext uri="{FF2B5EF4-FFF2-40B4-BE49-F238E27FC236}">
                <a16:creationId xmlns:a16="http://schemas.microsoft.com/office/drawing/2014/main" xmlns="" id="{D25064E7-5B69-4AB9-9EDE-9D9E60491949}"/>
              </a:ext>
            </a:extLst>
          </p:cNvPr>
          <p:cNvGraphicFramePr>
            <a:graphicFrameLocks noGrp="1"/>
          </p:cNvGraphicFramePr>
          <p:nvPr>
            <p:extLst>
              <p:ext uri="{D42A27DB-BD31-4B8C-83A1-F6EECF244321}">
                <p14:modId xmlns:p14="http://schemas.microsoft.com/office/powerpoint/2010/main" val="3255185215"/>
              </p:ext>
            </p:extLst>
          </p:nvPr>
        </p:nvGraphicFramePr>
        <p:xfrm>
          <a:off x="516834" y="3291366"/>
          <a:ext cx="10080485" cy="1854200"/>
        </p:xfrm>
        <a:graphic>
          <a:graphicData uri="http://schemas.openxmlformats.org/drawingml/2006/table">
            <a:tbl>
              <a:tblPr firstRow="1" bandRow="1">
                <a:tableStyleId>{5C22544A-7EE6-4342-B048-85BDC9FD1C3A}</a:tableStyleId>
              </a:tblPr>
              <a:tblGrid>
                <a:gridCol w="2016097">
                  <a:extLst>
                    <a:ext uri="{9D8B030D-6E8A-4147-A177-3AD203B41FA5}">
                      <a16:colId xmlns:a16="http://schemas.microsoft.com/office/drawing/2014/main" xmlns="" val="2695384424"/>
                    </a:ext>
                  </a:extLst>
                </a:gridCol>
                <a:gridCol w="1438304">
                  <a:extLst>
                    <a:ext uri="{9D8B030D-6E8A-4147-A177-3AD203B41FA5}">
                      <a16:colId xmlns:a16="http://schemas.microsoft.com/office/drawing/2014/main" xmlns="" val="145520575"/>
                    </a:ext>
                  </a:extLst>
                </a:gridCol>
                <a:gridCol w="1683026">
                  <a:extLst>
                    <a:ext uri="{9D8B030D-6E8A-4147-A177-3AD203B41FA5}">
                      <a16:colId xmlns:a16="http://schemas.microsoft.com/office/drawing/2014/main" xmlns="" val="3100306002"/>
                    </a:ext>
                  </a:extLst>
                </a:gridCol>
                <a:gridCol w="2926961">
                  <a:extLst>
                    <a:ext uri="{9D8B030D-6E8A-4147-A177-3AD203B41FA5}">
                      <a16:colId xmlns:a16="http://schemas.microsoft.com/office/drawing/2014/main" xmlns="" val="1855144609"/>
                    </a:ext>
                  </a:extLst>
                </a:gridCol>
                <a:gridCol w="2016097">
                  <a:extLst>
                    <a:ext uri="{9D8B030D-6E8A-4147-A177-3AD203B41FA5}">
                      <a16:colId xmlns:a16="http://schemas.microsoft.com/office/drawing/2014/main" xmlns="" val="2321532272"/>
                    </a:ext>
                  </a:extLst>
                </a:gridCol>
              </a:tblGrid>
              <a:tr h="370840">
                <a:tc>
                  <a:txBody>
                    <a:bodyPr/>
                    <a:lstStyle/>
                    <a:p>
                      <a:pPr algn="ctr"/>
                      <a:r>
                        <a:rPr lang="en-US" dirty="0"/>
                        <a:t>Access Modifiers</a:t>
                      </a:r>
                    </a:p>
                  </a:txBody>
                  <a:tcPr/>
                </a:tc>
                <a:tc>
                  <a:txBody>
                    <a:bodyPr/>
                    <a:lstStyle/>
                    <a:p>
                      <a:pPr algn="ctr"/>
                      <a:r>
                        <a:rPr lang="en-US" dirty="0" err="1"/>
                        <a:t>Cùng</a:t>
                      </a:r>
                      <a:r>
                        <a:rPr lang="en-US" dirty="0"/>
                        <a:t> class</a:t>
                      </a:r>
                    </a:p>
                  </a:txBody>
                  <a:tcPr/>
                </a:tc>
                <a:tc>
                  <a:txBody>
                    <a:bodyPr/>
                    <a:lstStyle/>
                    <a:p>
                      <a:pPr algn="ctr"/>
                      <a:r>
                        <a:rPr lang="en-US" dirty="0" err="1"/>
                        <a:t>Cùng</a:t>
                      </a:r>
                      <a:r>
                        <a:rPr lang="en-US" dirty="0"/>
                        <a:t> package</a:t>
                      </a:r>
                    </a:p>
                  </a:txBody>
                  <a:tcPr/>
                </a:tc>
                <a:tc>
                  <a:txBody>
                    <a:bodyPr/>
                    <a:lstStyle/>
                    <a:p>
                      <a:pPr algn="ctr"/>
                      <a:r>
                        <a:rPr lang="en-US" dirty="0" err="1"/>
                        <a:t>Ngoài</a:t>
                      </a:r>
                      <a:r>
                        <a:rPr lang="en-US" dirty="0"/>
                        <a:t> package </a:t>
                      </a:r>
                      <a:r>
                        <a:rPr lang="en-US" dirty="0" err="1"/>
                        <a:t>bởi</a:t>
                      </a:r>
                      <a:r>
                        <a:rPr lang="en-US" dirty="0"/>
                        <a:t> </a:t>
                      </a:r>
                      <a:r>
                        <a:rPr lang="en-US" dirty="0" err="1"/>
                        <a:t>lớp</a:t>
                      </a:r>
                      <a:r>
                        <a:rPr lang="en-US" dirty="0"/>
                        <a:t> con</a:t>
                      </a:r>
                    </a:p>
                  </a:txBody>
                  <a:tcPr/>
                </a:tc>
                <a:tc>
                  <a:txBody>
                    <a:bodyPr/>
                    <a:lstStyle/>
                    <a:p>
                      <a:pPr algn="ctr"/>
                      <a:r>
                        <a:rPr lang="en-US" dirty="0" err="1"/>
                        <a:t>Ngoài</a:t>
                      </a:r>
                      <a:r>
                        <a:rPr lang="en-US" dirty="0"/>
                        <a:t> package</a:t>
                      </a:r>
                    </a:p>
                  </a:txBody>
                  <a:tcPr/>
                </a:tc>
                <a:extLst>
                  <a:ext uri="{0D108BD9-81ED-4DB2-BD59-A6C34878D82A}">
                    <a16:rowId xmlns:a16="http://schemas.microsoft.com/office/drawing/2014/main" xmlns="" val="2621769074"/>
                  </a:ext>
                </a:extLst>
              </a:tr>
              <a:tr h="370840">
                <a:tc>
                  <a:txBody>
                    <a:bodyPr/>
                    <a:lstStyle/>
                    <a:p>
                      <a:pPr algn="ctr"/>
                      <a:r>
                        <a:rPr lang="en-US" dirty="0"/>
                        <a:t>Private</a:t>
                      </a:r>
                    </a:p>
                  </a:txBody>
                  <a:tcPr/>
                </a:tc>
                <a:tc>
                  <a:txBody>
                    <a:bodyPr/>
                    <a:lstStyle/>
                    <a:p>
                      <a:pPr algn="ctr"/>
                      <a:r>
                        <a:rPr lang="en-US" dirty="0"/>
                        <a:t>Y</a:t>
                      </a:r>
                    </a:p>
                  </a:txBody>
                  <a:tcPr/>
                </a:tc>
                <a:tc>
                  <a:txBody>
                    <a:bodyPr/>
                    <a:lstStyle/>
                    <a:p>
                      <a:pPr algn="ctr"/>
                      <a:r>
                        <a:rPr lang="en-US" dirty="0"/>
                        <a:t>N</a:t>
                      </a:r>
                    </a:p>
                  </a:txBody>
                  <a:tcPr/>
                </a:tc>
                <a:tc>
                  <a:txBody>
                    <a:bodyPr/>
                    <a:lstStyle/>
                    <a:p>
                      <a:pPr algn="ctr"/>
                      <a:r>
                        <a:rPr lang="en-US" dirty="0"/>
                        <a:t>N</a:t>
                      </a:r>
                    </a:p>
                  </a:txBody>
                  <a:tcPr/>
                </a:tc>
                <a:tc>
                  <a:txBody>
                    <a:bodyPr/>
                    <a:lstStyle/>
                    <a:p>
                      <a:pPr algn="ctr"/>
                      <a:r>
                        <a:rPr lang="en-US" dirty="0"/>
                        <a:t>N</a:t>
                      </a:r>
                    </a:p>
                  </a:txBody>
                  <a:tcPr/>
                </a:tc>
                <a:extLst>
                  <a:ext uri="{0D108BD9-81ED-4DB2-BD59-A6C34878D82A}">
                    <a16:rowId xmlns:a16="http://schemas.microsoft.com/office/drawing/2014/main" xmlns="" val="1885462908"/>
                  </a:ext>
                </a:extLst>
              </a:tr>
              <a:tr h="370840">
                <a:tc>
                  <a:txBody>
                    <a:bodyPr/>
                    <a:lstStyle/>
                    <a:p>
                      <a:pPr algn="ctr"/>
                      <a:r>
                        <a:rPr lang="en-US" dirty="0"/>
                        <a:t>Default</a:t>
                      </a:r>
                    </a:p>
                  </a:txBody>
                  <a:tcPr/>
                </a:tc>
                <a:tc>
                  <a:txBody>
                    <a:bodyPr/>
                    <a:lstStyle/>
                    <a:p>
                      <a:pPr algn="ctr"/>
                      <a:r>
                        <a:rPr lang="en-US" dirty="0"/>
                        <a:t>Y</a:t>
                      </a:r>
                    </a:p>
                  </a:txBody>
                  <a:tcPr/>
                </a:tc>
                <a:tc>
                  <a:txBody>
                    <a:bodyPr/>
                    <a:lstStyle/>
                    <a:p>
                      <a:pPr algn="ctr"/>
                      <a:r>
                        <a:rPr lang="en-US" dirty="0"/>
                        <a:t>Y</a:t>
                      </a:r>
                    </a:p>
                  </a:txBody>
                  <a:tcPr/>
                </a:tc>
                <a:tc>
                  <a:txBody>
                    <a:bodyPr/>
                    <a:lstStyle/>
                    <a:p>
                      <a:pPr algn="ctr"/>
                      <a:r>
                        <a:rPr lang="en-US" dirty="0"/>
                        <a:t>N</a:t>
                      </a:r>
                    </a:p>
                  </a:txBody>
                  <a:tcPr/>
                </a:tc>
                <a:tc>
                  <a:txBody>
                    <a:bodyPr/>
                    <a:lstStyle/>
                    <a:p>
                      <a:pPr algn="ctr"/>
                      <a:r>
                        <a:rPr lang="en-US" dirty="0"/>
                        <a:t>N</a:t>
                      </a:r>
                    </a:p>
                  </a:txBody>
                  <a:tcPr/>
                </a:tc>
                <a:extLst>
                  <a:ext uri="{0D108BD9-81ED-4DB2-BD59-A6C34878D82A}">
                    <a16:rowId xmlns:a16="http://schemas.microsoft.com/office/drawing/2014/main" xmlns="" val="637183330"/>
                  </a:ext>
                </a:extLst>
              </a:tr>
              <a:tr h="370840">
                <a:tc>
                  <a:txBody>
                    <a:bodyPr/>
                    <a:lstStyle/>
                    <a:p>
                      <a:pPr algn="ctr"/>
                      <a:r>
                        <a:rPr lang="en-US" dirty="0"/>
                        <a:t>Protected</a:t>
                      </a:r>
                    </a:p>
                  </a:txBody>
                  <a:tcPr/>
                </a:tc>
                <a:tc>
                  <a:txBody>
                    <a:bodyPr/>
                    <a:lstStyle/>
                    <a:p>
                      <a:pPr algn="ctr"/>
                      <a:r>
                        <a:rPr lang="en-US" dirty="0"/>
                        <a:t>Y</a:t>
                      </a:r>
                    </a:p>
                  </a:txBody>
                  <a:tcPr/>
                </a:tc>
                <a:tc>
                  <a:txBody>
                    <a:bodyPr/>
                    <a:lstStyle/>
                    <a:p>
                      <a:pPr algn="ctr"/>
                      <a:r>
                        <a:rPr lang="en-US" dirty="0"/>
                        <a:t>Y</a:t>
                      </a:r>
                    </a:p>
                  </a:txBody>
                  <a:tcPr/>
                </a:tc>
                <a:tc>
                  <a:txBody>
                    <a:bodyPr/>
                    <a:lstStyle/>
                    <a:p>
                      <a:pPr algn="ctr"/>
                      <a:r>
                        <a:rPr lang="en-US" dirty="0"/>
                        <a:t>Y</a:t>
                      </a:r>
                    </a:p>
                  </a:txBody>
                  <a:tcPr/>
                </a:tc>
                <a:tc>
                  <a:txBody>
                    <a:bodyPr/>
                    <a:lstStyle/>
                    <a:p>
                      <a:pPr algn="ctr"/>
                      <a:r>
                        <a:rPr lang="en-US" dirty="0"/>
                        <a:t>N</a:t>
                      </a:r>
                    </a:p>
                  </a:txBody>
                  <a:tcPr/>
                </a:tc>
                <a:extLst>
                  <a:ext uri="{0D108BD9-81ED-4DB2-BD59-A6C34878D82A}">
                    <a16:rowId xmlns:a16="http://schemas.microsoft.com/office/drawing/2014/main" xmlns="" val="1492262827"/>
                  </a:ext>
                </a:extLst>
              </a:tr>
              <a:tr h="370840">
                <a:tc>
                  <a:txBody>
                    <a:bodyPr/>
                    <a:lstStyle/>
                    <a:p>
                      <a:pPr algn="ctr"/>
                      <a:r>
                        <a:rPr lang="en-US" dirty="0"/>
                        <a:t>Public </a:t>
                      </a:r>
                    </a:p>
                  </a:txBody>
                  <a:tcPr/>
                </a:tc>
                <a:tc>
                  <a:txBody>
                    <a:bodyPr/>
                    <a:lstStyle/>
                    <a:p>
                      <a:pPr algn="ctr"/>
                      <a:r>
                        <a:rPr lang="en-US" dirty="0"/>
                        <a:t>Y</a:t>
                      </a:r>
                    </a:p>
                  </a:txBody>
                  <a:tcPr/>
                </a:tc>
                <a:tc>
                  <a:txBody>
                    <a:bodyPr/>
                    <a:lstStyle/>
                    <a:p>
                      <a:pPr algn="ctr"/>
                      <a:r>
                        <a:rPr lang="en-US" dirty="0"/>
                        <a:t>Y</a:t>
                      </a:r>
                    </a:p>
                  </a:txBody>
                  <a:tcPr/>
                </a:tc>
                <a:tc>
                  <a:txBody>
                    <a:bodyPr/>
                    <a:lstStyle/>
                    <a:p>
                      <a:pPr algn="ctr"/>
                      <a:r>
                        <a:rPr lang="en-US" dirty="0"/>
                        <a:t>Y</a:t>
                      </a:r>
                    </a:p>
                  </a:txBody>
                  <a:tcPr/>
                </a:tc>
                <a:tc>
                  <a:txBody>
                    <a:bodyPr/>
                    <a:lstStyle/>
                    <a:p>
                      <a:pPr algn="ctr"/>
                      <a:r>
                        <a:rPr lang="en-US" dirty="0"/>
                        <a:t>Y</a:t>
                      </a:r>
                    </a:p>
                  </a:txBody>
                  <a:tcPr/>
                </a:tc>
                <a:extLst>
                  <a:ext uri="{0D108BD9-81ED-4DB2-BD59-A6C34878D82A}">
                    <a16:rowId xmlns:a16="http://schemas.microsoft.com/office/drawing/2014/main" xmlns="" val="1479574523"/>
                  </a:ext>
                </a:extLst>
              </a:tr>
            </a:tbl>
          </a:graphicData>
        </a:graphic>
      </p:graphicFrame>
    </p:spTree>
    <p:extLst>
      <p:ext uri="{BB962C8B-B14F-4D97-AF65-F5344CB8AC3E}">
        <p14:creationId xmlns:p14="http://schemas.microsoft.com/office/powerpoint/2010/main" val="10776107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76C3C3E-0B2E-4BDA-946A-8D2D22671815}"/>
              </a:ext>
            </a:extLst>
          </p:cNvPr>
          <p:cNvSpPr txBox="1"/>
          <p:nvPr/>
        </p:nvSpPr>
        <p:spPr>
          <a:xfrm>
            <a:off x="530087" y="397565"/>
            <a:ext cx="8534400" cy="707886"/>
          </a:xfrm>
          <a:prstGeom prst="rect">
            <a:avLst/>
          </a:prstGeom>
          <a:noFill/>
        </p:spPr>
        <p:txBody>
          <a:bodyPr wrap="square" rtlCol="0">
            <a:spAutoFit/>
          </a:bodyPr>
          <a:lstStyle/>
          <a:p>
            <a:r>
              <a:rPr lang="en-US" sz="4000" b="1" dirty="0"/>
              <a:t>ACCESS MODIFIERS</a:t>
            </a:r>
          </a:p>
        </p:txBody>
      </p:sp>
      <p:sp>
        <p:nvSpPr>
          <p:cNvPr id="5" name="TextBox 4">
            <a:extLst>
              <a:ext uri="{FF2B5EF4-FFF2-40B4-BE49-F238E27FC236}">
                <a16:creationId xmlns:a16="http://schemas.microsoft.com/office/drawing/2014/main" xmlns="" id="{6CF03DEC-7720-4F2A-800A-14B1134A725A}"/>
              </a:ext>
            </a:extLst>
          </p:cNvPr>
          <p:cNvSpPr txBox="1"/>
          <p:nvPr/>
        </p:nvSpPr>
        <p:spPr>
          <a:xfrm>
            <a:off x="622852" y="1484244"/>
            <a:ext cx="10694505" cy="369332"/>
          </a:xfrm>
          <a:prstGeom prst="rect">
            <a:avLst/>
          </a:prstGeom>
          <a:noFill/>
        </p:spPr>
        <p:txBody>
          <a:bodyPr wrap="square" rtlCol="0">
            <a:spAutoFit/>
          </a:bodyPr>
          <a:lstStyle/>
          <a:p>
            <a:pPr marL="285750" indent="-285750">
              <a:buFontTx/>
              <a:buChar char="-"/>
            </a:pPr>
            <a:r>
              <a:rPr lang="en-US" dirty="0"/>
              <a:t>Private: </a:t>
            </a:r>
            <a:r>
              <a:rPr lang="en-US" dirty="0" err="1"/>
              <a:t>Chúng</a:t>
            </a:r>
            <a:r>
              <a:rPr lang="en-US" dirty="0"/>
              <a:t> </a:t>
            </a:r>
            <a:r>
              <a:rPr lang="en-US" dirty="0" err="1"/>
              <a:t>chỉ</a:t>
            </a:r>
            <a:r>
              <a:rPr lang="en-US" dirty="0"/>
              <a:t> </a:t>
            </a:r>
            <a:r>
              <a:rPr lang="en-US" dirty="0" err="1"/>
              <a:t>được</a:t>
            </a:r>
            <a:r>
              <a:rPr lang="en-US" dirty="0"/>
              <a:t> </a:t>
            </a:r>
            <a:r>
              <a:rPr lang="en-US" dirty="0" err="1"/>
              <a:t>truy</a:t>
            </a:r>
            <a:r>
              <a:rPr lang="en-US" dirty="0"/>
              <a:t> </a:t>
            </a:r>
            <a:r>
              <a:rPr lang="en-US" dirty="0" err="1"/>
              <a:t>cập</a:t>
            </a:r>
            <a:r>
              <a:rPr lang="en-US" dirty="0"/>
              <a:t> </a:t>
            </a:r>
            <a:r>
              <a:rPr lang="en-US" dirty="0" err="1"/>
              <a:t>trong</a:t>
            </a:r>
            <a:r>
              <a:rPr lang="en-US" dirty="0"/>
              <a:t> </a:t>
            </a:r>
            <a:r>
              <a:rPr lang="en-US" dirty="0" err="1"/>
              <a:t>phạm</a:t>
            </a:r>
            <a:r>
              <a:rPr lang="en-US" dirty="0"/>
              <a:t> vi </a:t>
            </a:r>
            <a:r>
              <a:rPr lang="en-US" dirty="0" err="1"/>
              <a:t>cùng</a:t>
            </a:r>
            <a:r>
              <a:rPr lang="en-US" dirty="0"/>
              <a:t> </a:t>
            </a:r>
            <a:r>
              <a:rPr lang="en-US" dirty="0" err="1"/>
              <a:t>lớp</a:t>
            </a:r>
            <a:r>
              <a:rPr lang="en-US" dirty="0"/>
              <a:t>.</a:t>
            </a:r>
          </a:p>
        </p:txBody>
      </p:sp>
      <p:sp>
        <p:nvSpPr>
          <p:cNvPr id="6" name="TextBox 5">
            <a:extLst>
              <a:ext uri="{FF2B5EF4-FFF2-40B4-BE49-F238E27FC236}">
                <a16:creationId xmlns:a16="http://schemas.microsoft.com/office/drawing/2014/main" xmlns="" id="{3AAC079C-0709-45C4-B67D-982B54D42FC4}"/>
              </a:ext>
            </a:extLst>
          </p:cNvPr>
          <p:cNvSpPr txBox="1"/>
          <p:nvPr/>
        </p:nvSpPr>
        <p:spPr>
          <a:xfrm>
            <a:off x="675860" y="2569770"/>
            <a:ext cx="10588487" cy="646331"/>
          </a:xfrm>
          <a:prstGeom prst="rect">
            <a:avLst/>
          </a:prstGeom>
          <a:noFill/>
        </p:spPr>
        <p:txBody>
          <a:bodyPr wrap="square" rtlCol="0">
            <a:spAutoFit/>
          </a:bodyPr>
          <a:lstStyle/>
          <a:p>
            <a:r>
              <a:rPr lang="en-US" dirty="0"/>
              <a:t>-    Default: </a:t>
            </a:r>
            <a:r>
              <a:rPr lang="en-US" dirty="0" err="1"/>
              <a:t>Nếu</a:t>
            </a:r>
            <a:r>
              <a:rPr lang="en-US" dirty="0"/>
              <a:t> </a:t>
            </a:r>
            <a:r>
              <a:rPr lang="en-US" dirty="0" err="1"/>
              <a:t>không</a:t>
            </a:r>
            <a:r>
              <a:rPr lang="en-US" dirty="0"/>
              <a:t> </a:t>
            </a:r>
            <a:r>
              <a:rPr lang="en-US" dirty="0" err="1"/>
              <a:t>khai</a:t>
            </a:r>
            <a:r>
              <a:rPr lang="en-US" dirty="0"/>
              <a:t> </a:t>
            </a:r>
            <a:r>
              <a:rPr lang="en-US" dirty="0" err="1"/>
              <a:t>báo</a:t>
            </a:r>
            <a:r>
              <a:rPr lang="en-US" dirty="0"/>
              <a:t> modifier </a:t>
            </a:r>
            <a:r>
              <a:rPr lang="en-US" dirty="0" err="1"/>
              <a:t>nào</a:t>
            </a:r>
            <a:r>
              <a:rPr lang="en-US" dirty="0"/>
              <a:t> </a:t>
            </a:r>
            <a:r>
              <a:rPr lang="en-US" dirty="0" err="1"/>
              <a:t>thì</a:t>
            </a:r>
            <a:r>
              <a:rPr lang="en-US" dirty="0"/>
              <a:t> </a:t>
            </a:r>
            <a:r>
              <a:rPr lang="en-US" dirty="0" err="1"/>
              <a:t>mặc</a:t>
            </a:r>
            <a:r>
              <a:rPr lang="en-US" dirty="0"/>
              <a:t> </a:t>
            </a:r>
            <a:r>
              <a:rPr lang="en-US" dirty="0" err="1"/>
              <a:t>định</a:t>
            </a:r>
            <a:r>
              <a:rPr lang="en-US" dirty="0"/>
              <a:t> </a:t>
            </a:r>
            <a:r>
              <a:rPr lang="en-US" dirty="0" err="1"/>
              <a:t>sẽ</a:t>
            </a:r>
            <a:r>
              <a:rPr lang="en-US" dirty="0"/>
              <a:t> </a:t>
            </a:r>
            <a:r>
              <a:rPr lang="en-US" dirty="0" err="1"/>
              <a:t>là</a:t>
            </a:r>
            <a:r>
              <a:rPr lang="en-US" dirty="0"/>
              <a:t> default. </a:t>
            </a:r>
            <a:r>
              <a:rPr lang="en-US" dirty="0" err="1"/>
              <a:t>Với</a:t>
            </a:r>
            <a:r>
              <a:rPr lang="en-US" dirty="0"/>
              <a:t> scope </a:t>
            </a:r>
            <a:r>
              <a:rPr lang="en-US" dirty="0" err="1"/>
              <a:t>này</a:t>
            </a:r>
            <a:r>
              <a:rPr lang="en-US" dirty="0"/>
              <a:t> </a:t>
            </a:r>
            <a:r>
              <a:rPr lang="en-US" dirty="0" err="1"/>
              <a:t>thì</a:t>
            </a:r>
            <a:r>
              <a:rPr lang="en-US" dirty="0"/>
              <a:t> </a:t>
            </a:r>
            <a:r>
              <a:rPr lang="en-US" dirty="0" err="1"/>
              <a:t>chúng</a:t>
            </a:r>
            <a:r>
              <a:rPr lang="en-US" dirty="0"/>
              <a:t> ta </a:t>
            </a:r>
            <a:r>
              <a:rPr lang="en-US" dirty="0" err="1"/>
              <a:t>chỉ</a:t>
            </a:r>
            <a:r>
              <a:rPr lang="en-US" dirty="0"/>
              <a:t> </a:t>
            </a:r>
            <a:r>
              <a:rPr lang="en-US" dirty="0" err="1"/>
              <a:t>được</a:t>
            </a:r>
            <a:r>
              <a:rPr lang="en-US" dirty="0"/>
              <a:t> </a:t>
            </a:r>
            <a:r>
              <a:rPr lang="en-US" dirty="0" err="1"/>
              <a:t>phép</a:t>
            </a:r>
            <a:r>
              <a:rPr lang="en-US" dirty="0"/>
              <a:t> </a:t>
            </a:r>
            <a:r>
              <a:rPr lang="en-US" dirty="0" err="1"/>
              <a:t>truy</a:t>
            </a:r>
            <a:r>
              <a:rPr lang="en-US" dirty="0"/>
              <a:t> </a:t>
            </a:r>
            <a:r>
              <a:rPr lang="en-US" dirty="0" err="1"/>
              <a:t>cập</a:t>
            </a:r>
            <a:r>
              <a:rPr lang="en-US" dirty="0"/>
              <a:t> </a:t>
            </a:r>
            <a:r>
              <a:rPr lang="en-US" dirty="0" err="1"/>
              <a:t>trong</a:t>
            </a:r>
            <a:r>
              <a:rPr lang="en-US" dirty="0"/>
              <a:t> </a:t>
            </a:r>
            <a:r>
              <a:rPr lang="en-US" dirty="0" err="1"/>
              <a:t>cùng</a:t>
            </a:r>
            <a:r>
              <a:rPr lang="en-US" dirty="0"/>
              <a:t> package.</a:t>
            </a:r>
          </a:p>
        </p:txBody>
      </p:sp>
      <p:sp>
        <p:nvSpPr>
          <p:cNvPr id="7" name="TextBox 6">
            <a:extLst>
              <a:ext uri="{FF2B5EF4-FFF2-40B4-BE49-F238E27FC236}">
                <a16:creationId xmlns:a16="http://schemas.microsoft.com/office/drawing/2014/main" xmlns="" id="{6C04E413-06A2-4BA3-A047-F59D651FBBCE}"/>
              </a:ext>
            </a:extLst>
          </p:cNvPr>
          <p:cNvSpPr txBox="1"/>
          <p:nvPr/>
        </p:nvSpPr>
        <p:spPr>
          <a:xfrm>
            <a:off x="609599" y="3932296"/>
            <a:ext cx="10482470" cy="646331"/>
          </a:xfrm>
          <a:prstGeom prst="rect">
            <a:avLst/>
          </a:prstGeom>
          <a:noFill/>
        </p:spPr>
        <p:txBody>
          <a:bodyPr wrap="square" rtlCol="0">
            <a:spAutoFit/>
          </a:bodyPr>
          <a:lstStyle/>
          <a:p>
            <a:r>
              <a:rPr lang="en-US" dirty="0"/>
              <a:t>- </a:t>
            </a:r>
            <a:r>
              <a:rPr lang="en-US" sz="1800" dirty="0">
                <a:solidFill>
                  <a:srgbClr val="333333"/>
                </a:solidFill>
                <a:effectLst/>
                <a:ea typeface="Times New Roman" panose="02020603050405020304" pitchFamily="18" charset="0"/>
              </a:rPr>
              <a:t>Protected access modifier </a:t>
            </a:r>
            <a:r>
              <a:rPr lang="en-US" sz="1800" dirty="0" err="1">
                <a:solidFill>
                  <a:srgbClr val="333333"/>
                </a:solidFill>
                <a:effectLst/>
                <a:ea typeface="Times New Roman" panose="02020603050405020304" pitchFamily="18" charset="0"/>
              </a:rPr>
              <a:t>có</a:t>
            </a:r>
            <a:r>
              <a:rPr lang="en-US" sz="1800" dirty="0">
                <a:solidFill>
                  <a:srgbClr val="333333"/>
                </a:solidFill>
                <a:effectLst/>
                <a:ea typeface="Times New Roman" panose="02020603050405020304" pitchFamily="18" charset="0"/>
              </a:rPr>
              <a:t> </a:t>
            </a:r>
            <a:r>
              <a:rPr lang="en-US" sz="1800" dirty="0" err="1">
                <a:solidFill>
                  <a:srgbClr val="333333"/>
                </a:solidFill>
                <a:effectLst/>
                <a:ea typeface="Times New Roman" panose="02020603050405020304" pitchFamily="18" charset="0"/>
              </a:rPr>
              <a:t>thể</a:t>
            </a:r>
            <a:r>
              <a:rPr lang="en-US" sz="1800" dirty="0">
                <a:solidFill>
                  <a:srgbClr val="333333"/>
                </a:solidFill>
                <a:effectLst/>
                <a:ea typeface="Times New Roman" panose="02020603050405020304" pitchFamily="18" charset="0"/>
              </a:rPr>
              <a:t> </a:t>
            </a:r>
            <a:r>
              <a:rPr lang="en-US" sz="1800" dirty="0" err="1">
                <a:solidFill>
                  <a:srgbClr val="333333"/>
                </a:solidFill>
                <a:effectLst/>
                <a:ea typeface="Times New Roman" panose="02020603050405020304" pitchFamily="18" charset="0"/>
              </a:rPr>
              <a:t>được</a:t>
            </a:r>
            <a:r>
              <a:rPr lang="en-US" sz="1800" dirty="0">
                <a:solidFill>
                  <a:srgbClr val="333333"/>
                </a:solidFill>
                <a:effectLst/>
                <a:ea typeface="Times New Roman" panose="02020603050405020304" pitchFamily="18" charset="0"/>
              </a:rPr>
              <a:t> </a:t>
            </a:r>
            <a:r>
              <a:rPr lang="en-US" sz="1800" dirty="0" err="1">
                <a:solidFill>
                  <a:srgbClr val="333333"/>
                </a:solidFill>
                <a:effectLst/>
                <a:ea typeface="Times New Roman" panose="02020603050405020304" pitchFamily="18" charset="0"/>
              </a:rPr>
              <a:t>áp</a:t>
            </a:r>
            <a:r>
              <a:rPr lang="en-US" sz="1800" dirty="0">
                <a:solidFill>
                  <a:srgbClr val="333333"/>
                </a:solidFill>
                <a:effectLst/>
                <a:ea typeface="Times New Roman" panose="02020603050405020304" pitchFamily="18" charset="0"/>
              </a:rPr>
              <a:t> </a:t>
            </a:r>
            <a:r>
              <a:rPr lang="en-US" sz="1800" dirty="0" err="1">
                <a:solidFill>
                  <a:srgbClr val="333333"/>
                </a:solidFill>
                <a:effectLst/>
                <a:ea typeface="Times New Roman" panose="02020603050405020304" pitchFamily="18" charset="0"/>
              </a:rPr>
              <a:t>dụng</a:t>
            </a:r>
            <a:r>
              <a:rPr lang="en-US" sz="1800" dirty="0">
                <a:solidFill>
                  <a:srgbClr val="333333"/>
                </a:solidFill>
                <a:effectLst/>
                <a:ea typeface="Times New Roman" panose="02020603050405020304" pitchFamily="18" charset="0"/>
              </a:rPr>
              <a:t> </a:t>
            </a:r>
            <a:r>
              <a:rPr lang="en-US" sz="1800" dirty="0" err="1">
                <a:solidFill>
                  <a:srgbClr val="333333"/>
                </a:solidFill>
                <a:effectLst/>
                <a:ea typeface="Times New Roman" panose="02020603050405020304" pitchFamily="18" charset="0"/>
              </a:rPr>
              <a:t>cho</a:t>
            </a:r>
            <a:r>
              <a:rPr lang="en-US" sz="1800" dirty="0">
                <a:solidFill>
                  <a:srgbClr val="333333"/>
                </a:solidFill>
                <a:effectLst/>
                <a:ea typeface="Times New Roman" panose="02020603050405020304" pitchFamily="18" charset="0"/>
              </a:rPr>
              <a:t> </a:t>
            </a:r>
            <a:r>
              <a:rPr lang="en-US" sz="1800" dirty="0" err="1">
                <a:solidFill>
                  <a:srgbClr val="333333"/>
                </a:solidFill>
                <a:effectLst/>
                <a:ea typeface="Times New Roman" panose="02020603050405020304" pitchFamily="18" charset="0"/>
              </a:rPr>
              <a:t>biến</a:t>
            </a:r>
            <a:r>
              <a:rPr lang="en-US" sz="1800" dirty="0">
                <a:solidFill>
                  <a:srgbClr val="333333"/>
                </a:solidFill>
                <a:effectLst/>
                <a:ea typeface="Times New Roman" panose="02020603050405020304" pitchFamily="18" charset="0"/>
              </a:rPr>
              <a:t>, </a:t>
            </a:r>
            <a:r>
              <a:rPr lang="en-US" sz="1800" dirty="0" err="1">
                <a:solidFill>
                  <a:srgbClr val="333333"/>
                </a:solidFill>
                <a:effectLst/>
                <a:ea typeface="Times New Roman" panose="02020603050405020304" pitchFamily="18" charset="0"/>
              </a:rPr>
              <a:t>phương</a:t>
            </a:r>
            <a:r>
              <a:rPr lang="en-US" sz="1800" dirty="0">
                <a:solidFill>
                  <a:srgbClr val="333333"/>
                </a:solidFill>
                <a:effectLst/>
                <a:ea typeface="Times New Roman" panose="02020603050405020304" pitchFamily="18" charset="0"/>
              </a:rPr>
              <a:t> </a:t>
            </a:r>
            <a:r>
              <a:rPr lang="en-US" sz="1800" dirty="0" err="1">
                <a:solidFill>
                  <a:srgbClr val="333333"/>
                </a:solidFill>
                <a:effectLst/>
                <a:ea typeface="Times New Roman" panose="02020603050405020304" pitchFamily="18" charset="0"/>
              </a:rPr>
              <a:t>thức</a:t>
            </a:r>
            <a:r>
              <a:rPr lang="en-US" sz="1800" dirty="0">
                <a:solidFill>
                  <a:srgbClr val="333333"/>
                </a:solidFill>
                <a:effectLst/>
                <a:ea typeface="Times New Roman" panose="02020603050405020304" pitchFamily="18" charset="0"/>
              </a:rPr>
              <a:t>, constructor. </a:t>
            </a:r>
            <a:r>
              <a:rPr lang="en-US" sz="1800" dirty="0" err="1">
                <a:solidFill>
                  <a:srgbClr val="333333"/>
                </a:solidFill>
                <a:effectLst/>
                <a:ea typeface="Times New Roman" panose="02020603050405020304" pitchFamily="18" charset="0"/>
              </a:rPr>
              <a:t>Nó</a:t>
            </a:r>
            <a:r>
              <a:rPr lang="en-US" sz="1800" dirty="0">
                <a:solidFill>
                  <a:srgbClr val="333333"/>
                </a:solidFill>
                <a:effectLst/>
                <a:ea typeface="Times New Roman" panose="02020603050405020304" pitchFamily="18" charset="0"/>
              </a:rPr>
              <a:t> </a:t>
            </a:r>
            <a:r>
              <a:rPr lang="en-US" sz="1800" dirty="0" err="1">
                <a:solidFill>
                  <a:srgbClr val="333333"/>
                </a:solidFill>
                <a:effectLst/>
                <a:ea typeface="Times New Roman" panose="02020603050405020304" pitchFamily="18" charset="0"/>
              </a:rPr>
              <a:t>không</a:t>
            </a:r>
            <a:r>
              <a:rPr lang="en-US" sz="1800" dirty="0">
                <a:solidFill>
                  <a:srgbClr val="333333"/>
                </a:solidFill>
                <a:effectLst/>
                <a:ea typeface="Times New Roman" panose="02020603050405020304" pitchFamily="18" charset="0"/>
              </a:rPr>
              <a:t> </a:t>
            </a:r>
            <a:r>
              <a:rPr lang="en-US" sz="1800" dirty="0" err="1">
                <a:solidFill>
                  <a:srgbClr val="333333"/>
                </a:solidFill>
                <a:effectLst/>
                <a:ea typeface="Times New Roman" panose="02020603050405020304" pitchFamily="18" charset="0"/>
              </a:rPr>
              <a:t>thể</a:t>
            </a:r>
            <a:r>
              <a:rPr lang="en-US" sz="1800" dirty="0">
                <a:solidFill>
                  <a:srgbClr val="333333"/>
                </a:solidFill>
                <a:effectLst/>
                <a:ea typeface="Times New Roman" panose="02020603050405020304" pitchFamily="18" charset="0"/>
              </a:rPr>
              <a:t> </a:t>
            </a:r>
            <a:r>
              <a:rPr lang="en-US" sz="1800" dirty="0" err="1">
                <a:solidFill>
                  <a:srgbClr val="333333"/>
                </a:solidFill>
                <a:effectLst/>
                <a:ea typeface="Times New Roman" panose="02020603050405020304" pitchFamily="18" charset="0"/>
              </a:rPr>
              <a:t>áp</a:t>
            </a:r>
            <a:r>
              <a:rPr lang="en-US" sz="1800" dirty="0">
                <a:solidFill>
                  <a:srgbClr val="333333"/>
                </a:solidFill>
                <a:effectLst/>
                <a:ea typeface="Times New Roman" panose="02020603050405020304" pitchFamily="18" charset="0"/>
              </a:rPr>
              <a:t> </a:t>
            </a:r>
            <a:r>
              <a:rPr lang="en-US" sz="1800" dirty="0" err="1">
                <a:solidFill>
                  <a:srgbClr val="333333"/>
                </a:solidFill>
                <a:effectLst/>
                <a:ea typeface="Times New Roman" panose="02020603050405020304" pitchFamily="18" charset="0"/>
              </a:rPr>
              <a:t>dụng</a:t>
            </a:r>
            <a:r>
              <a:rPr lang="en-US" sz="1800" dirty="0">
                <a:solidFill>
                  <a:srgbClr val="333333"/>
                </a:solidFill>
                <a:effectLst/>
                <a:ea typeface="Times New Roman" panose="02020603050405020304" pitchFamily="18" charset="0"/>
              </a:rPr>
              <a:t> </a:t>
            </a:r>
            <a:r>
              <a:rPr lang="en-US" sz="1800" dirty="0" err="1">
                <a:solidFill>
                  <a:srgbClr val="333333"/>
                </a:solidFill>
                <a:effectLst/>
                <a:ea typeface="Times New Roman" panose="02020603050405020304" pitchFamily="18" charset="0"/>
              </a:rPr>
              <a:t>cho</a:t>
            </a:r>
            <a:r>
              <a:rPr lang="en-US" sz="1800" dirty="0">
                <a:solidFill>
                  <a:srgbClr val="333333"/>
                </a:solidFill>
                <a:effectLst/>
                <a:ea typeface="Times New Roman" panose="02020603050405020304" pitchFamily="18" charset="0"/>
              </a:rPr>
              <a:t> </a:t>
            </a:r>
            <a:r>
              <a:rPr lang="en-US" sz="1800" dirty="0" err="1">
                <a:solidFill>
                  <a:srgbClr val="333333"/>
                </a:solidFill>
                <a:effectLst/>
                <a:ea typeface="Times New Roman" panose="02020603050405020304" pitchFamily="18" charset="0"/>
              </a:rPr>
              <a:t>lớp</a:t>
            </a:r>
            <a:r>
              <a:rPr lang="en-US" sz="1800" dirty="0" smtClean="0">
                <a:solidFill>
                  <a:srgbClr val="333333"/>
                </a:solidFill>
                <a:effectLst/>
                <a:ea typeface="Times New Roman" panose="02020603050405020304" pitchFamily="18" charset="0"/>
              </a:rPr>
              <a:t>. </a:t>
            </a:r>
            <a:r>
              <a:rPr lang="en-US" sz="1800" dirty="0" err="1" smtClean="0">
                <a:solidFill>
                  <a:srgbClr val="333333"/>
                </a:solidFill>
                <a:effectLst/>
                <a:ea typeface="Times New Roman" panose="02020603050405020304" pitchFamily="18" charset="0"/>
              </a:rPr>
              <a:t>Phạm</a:t>
            </a:r>
            <a:r>
              <a:rPr lang="en-US" sz="1800" dirty="0" smtClean="0">
                <a:solidFill>
                  <a:srgbClr val="333333"/>
                </a:solidFill>
                <a:effectLst/>
                <a:ea typeface="Times New Roman" panose="02020603050405020304" pitchFamily="18" charset="0"/>
              </a:rPr>
              <a:t> vi </a:t>
            </a:r>
            <a:r>
              <a:rPr lang="en-US" sz="1800" dirty="0" err="1" smtClean="0">
                <a:solidFill>
                  <a:srgbClr val="333333"/>
                </a:solidFill>
                <a:effectLst/>
                <a:ea typeface="Times New Roman" panose="02020603050405020304" pitchFamily="18" charset="0"/>
              </a:rPr>
              <a:t>truy</a:t>
            </a:r>
            <a:r>
              <a:rPr lang="en-US" sz="1800" dirty="0" smtClean="0">
                <a:solidFill>
                  <a:srgbClr val="333333"/>
                </a:solidFill>
                <a:effectLst/>
                <a:ea typeface="Times New Roman" panose="02020603050405020304" pitchFamily="18" charset="0"/>
              </a:rPr>
              <a:t> </a:t>
            </a:r>
            <a:r>
              <a:rPr lang="en-US" sz="1800" dirty="0" err="1" smtClean="0">
                <a:solidFill>
                  <a:srgbClr val="333333"/>
                </a:solidFill>
                <a:effectLst/>
                <a:ea typeface="Times New Roman" panose="02020603050405020304" pitchFamily="18" charset="0"/>
              </a:rPr>
              <a:t>cập</a:t>
            </a:r>
            <a:r>
              <a:rPr lang="en-US" sz="1800" dirty="0" smtClean="0">
                <a:solidFill>
                  <a:srgbClr val="333333"/>
                </a:solidFill>
                <a:effectLst/>
                <a:ea typeface="Times New Roman" panose="02020603050405020304" pitchFamily="18" charset="0"/>
              </a:rPr>
              <a:t> </a:t>
            </a:r>
            <a:r>
              <a:rPr lang="en-US" sz="1800" dirty="0" err="1" smtClean="0">
                <a:solidFill>
                  <a:srgbClr val="333333"/>
                </a:solidFill>
                <a:effectLst/>
                <a:ea typeface="Times New Roman" panose="02020603050405020304" pitchFamily="18" charset="0"/>
              </a:rPr>
              <a:t>của</a:t>
            </a:r>
            <a:r>
              <a:rPr lang="en-US" sz="1800" dirty="0" smtClean="0">
                <a:solidFill>
                  <a:srgbClr val="333333"/>
                </a:solidFill>
                <a:effectLst/>
                <a:ea typeface="Times New Roman" panose="02020603050405020304" pitchFamily="18" charset="0"/>
              </a:rPr>
              <a:t> </a:t>
            </a:r>
            <a:r>
              <a:rPr lang="en-US" sz="1800" dirty="0" err="1" smtClean="0">
                <a:solidFill>
                  <a:srgbClr val="333333"/>
                </a:solidFill>
                <a:effectLst/>
                <a:ea typeface="Times New Roman" panose="02020603050405020304" pitchFamily="18" charset="0"/>
              </a:rPr>
              <a:t>nó</a:t>
            </a:r>
            <a:r>
              <a:rPr lang="en-US" sz="1800" dirty="0" smtClean="0">
                <a:solidFill>
                  <a:srgbClr val="333333"/>
                </a:solidFill>
                <a:effectLst/>
                <a:ea typeface="Times New Roman" panose="02020603050405020304" pitchFamily="18" charset="0"/>
              </a:rPr>
              <a:t> </a:t>
            </a:r>
            <a:r>
              <a:rPr lang="en-US" sz="1800" dirty="0" err="1" smtClean="0">
                <a:solidFill>
                  <a:srgbClr val="333333"/>
                </a:solidFill>
                <a:effectLst/>
                <a:ea typeface="Times New Roman" panose="02020603050405020304" pitchFamily="18" charset="0"/>
              </a:rPr>
              <a:t>là</a:t>
            </a:r>
            <a:r>
              <a:rPr lang="en-US" sz="1800" dirty="0" smtClean="0">
                <a:solidFill>
                  <a:srgbClr val="333333"/>
                </a:solidFill>
                <a:effectLst/>
                <a:ea typeface="Times New Roman" panose="02020603050405020304" pitchFamily="18" charset="0"/>
              </a:rPr>
              <a:t> </a:t>
            </a:r>
            <a:r>
              <a:rPr lang="en-US" sz="1800" dirty="0" err="1" smtClean="0">
                <a:solidFill>
                  <a:srgbClr val="333333"/>
                </a:solidFill>
                <a:effectLst/>
                <a:ea typeface="Times New Roman" panose="02020603050405020304" pitchFamily="18" charset="0"/>
              </a:rPr>
              <a:t>trong</a:t>
            </a:r>
            <a:r>
              <a:rPr lang="en-US" sz="1800" dirty="0" smtClean="0">
                <a:solidFill>
                  <a:srgbClr val="333333"/>
                </a:solidFill>
                <a:effectLst/>
                <a:ea typeface="Times New Roman" panose="02020603050405020304" pitchFamily="18" charset="0"/>
              </a:rPr>
              <a:t> </a:t>
            </a:r>
            <a:r>
              <a:rPr lang="en-US" sz="1800" dirty="0" err="1" smtClean="0">
                <a:solidFill>
                  <a:srgbClr val="333333"/>
                </a:solidFill>
                <a:effectLst/>
                <a:ea typeface="Times New Roman" panose="02020603050405020304" pitchFamily="18" charset="0"/>
              </a:rPr>
              <a:t>cùng</a:t>
            </a:r>
            <a:r>
              <a:rPr lang="en-US" sz="1800" dirty="0" smtClean="0">
                <a:solidFill>
                  <a:srgbClr val="333333"/>
                </a:solidFill>
                <a:effectLst/>
                <a:ea typeface="Times New Roman" panose="02020603050405020304" pitchFamily="18" charset="0"/>
              </a:rPr>
              <a:t> package </a:t>
            </a:r>
            <a:r>
              <a:rPr lang="en-US" sz="1800" dirty="0" err="1" smtClean="0">
                <a:solidFill>
                  <a:srgbClr val="333333"/>
                </a:solidFill>
                <a:effectLst/>
                <a:ea typeface="Times New Roman" panose="02020603050405020304" pitchFamily="18" charset="0"/>
              </a:rPr>
              <a:t>hoặc</a:t>
            </a:r>
            <a:r>
              <a:rPr lang="en-US" sz="1800" dirty="0" smtClean="0">
                <a:solidFill>
                  <a:srgbClr val="333333"/>
                </a:solidFill>
                <a:effectLst/>
                <a:ea typeface="Times New Roman" panose="02020603050405020304" pitchFamily="18" charset="0"/>
              </a:rPr>
              <a:t> </a:t>
            </a:r>
            <a:r>
              <a:rPr lang="en-US" sz="1800" dirty="0" err="1" smtClean="0">
                <a:solidFill>
                  <a:srgbClr val="333333"/>
                </a:solidFill>
                <a:effectLst/>
                <a:ea typeface="Times New Roman" panose="02020603050405020304" pitchFamily="18" charset="0"/>
              </a:rPr>
              <a:t>ngoài</a:t>
            </a:r>
            <a:r>
              <a:rPr lang="en-US" sz="1800" dirty="0" smtClean="0">
                <a:solidFill>
                  <a:srgbClr val="333333"/>
                </a:solidFill>
                <a:effectLst/>
                <a:ea typeface="Times New Roman" panose="02020603050405020304" pitchFamily="18" charset="0"/>
              </a:rPr>
              <a:t> package </a:t>
            </a:r>
            <a:r>
              <a:rPr lang="en-US" sz="1800" dirty="0" err="1" smtClean="0">
                <a:solidFill>
                  <a:srgbClr val="333333"/>
                </a:solidFill>
                <a:effectLst/>
                <a:ea typeface="Times New Roman" panose="02020603050405020304" pitchFamily="18" charset="0"/>
              </a:rPr>
              <a:t>nhưng</a:t>
            </a:r>
            <a:r>
              <a:rPr lang="en-US" sz="1800" dirty="0" smtClean="0">
                <a:solidFill>
                  <a:srgbClr val="333333"/>
                </a:solidFill>
                <a:effectLst/>
                <a:ea typeface="Times New Roman" panose="02020603050405020304" pitchFamily="18" charset="0"/>
              </a:rPr>
              <a:t> </a:t>
            </a:r>
            <a:r>
              <a:rPr lang="en-US" sz="1800" dirty="0" err="1" smtClean="0">
                <a:solidFill>
                  <a:srgbClr val="333333"/>
                </a:solidFill>
                <a:effectLst/>
                <a:ea typeface="Times New Roman" panose="02020603050405020304" pitchFamily="18" charset="0"/>
              </a:rPr>
              <a:t>được</a:t>
            </a:r>
            <a:r>
              <a:rPr lang="en-US" sz="1800" dirty="0" smtClean="0">
                <a:solidFill>
                  <a:srgbClr val="333333"/>
                </a:solidFill>
                <a:effectLst/>
                <a:ea typeface="Times New Roman" panose="02020603050405020304" pitchFamily="18" charset="0"/>
              </a:rPr>
              <a:t> </a:t>
            </a:r>
            <a:r>
              <a:rPr lang="en-US" sz="1800" dirty="0" err="1" smtClean="0">
                <a:solidFill>
                  <a:srgbClr val="333333"/>
                </a:solidFill>
                <a:effectLst/>
                <a:ea typeface="Times New Roman" panose="02020603050405020304" pitchFamily="18" charset="0"/>
              </a:rPr>
              <a:t>kế</a:t>
            </a:r>
            <a:r>
              <a:rPr lang="en-US" sz="1800" dirty="0" smtClean="0">
                <a:solidFill>
                  <a:srgbClr val="333333"/>
                </a:solidFill>
                <a:effectLst/>
                <a:ea typeface="Times New Roman" panose="02020603050405020304" pitchFamily="18" charset="0"/>
              </a:rPr>
              <a:t> </a:t>
            </a:r>
            <a:r>
              <a:rPr lang="en-US" sz="1800" dirty="0" err="1" smtClean="0">
                <a:solidFill>
                  <a:srgbClr val="333333"/>
                </a:solidFill>
                <a:effectLst/>
                <a:ea typeface="Times New Roman" panose="02020603050405020304" pitchFamily="18" charset="0"/>
              </a:rPr>
              <a:t>thừa</a:t>
            </a:r>
            <a:r>
              <a:rPr lang="en-US" sz="1800" dirty="0" smtClean="0">
                <a:solidFill>
                  <a:srgbClr val="333333"/>
                </a:solidFill>
                <a:effectLst/>
                <a:ea typeface="Times New Roman" panose="02020603050405020304" pitchFamily="18" charset="0"/>
              </a:rPr>
              <a:t> </a:t>
            </a:r>
            <a:r>
              <a:rPr lang="en-US" sz="1800" dirty="0" err="1" smtClean="0">
                <a:solidFill>
                  <a:srgbClr val="333333"/>
                </a:solidFill>
                <a:effectLst/>
                <a:ea typeface="Times New Roman" panose="02020603050405020304" pitchFamily="18" charset="0"/>
              </a:rPr>
              <a:t>bởi</a:t>
            </a:r>
            <a:r>
              <a:rPr lang="en-US" sz="1800" dirty="0" smtClean="0">
                <a:solidFill>
                  <a:srgbClr val="333333"/>
                </a:solidFill>
                <a:effectLst/>
                <a:ea typeface="Times New Roman" panose="02020603050405020304" pitchFamily="18" charset="0"/>
              </a:rPr>
              <a:t> class con.</a:t>
            </a:r>
            <a:endParaRPr lang="en-US" sz="1800" dirty="0">
              <a:effectLst/>
              <a:ea typeface="Times New Roman" panose="02020603050405020304" pitchFamily="18" charset="0"/>
            </a:endParaRPr>
          </a:p>
        </p:txBody>
      </p:sp>
      <p:sp>
        <p:nvSpPr>
          <p:cNvPr id="8" name="TextBox 7">
            <a:extLst>
              <a:ext uri="{FF2B5EF4-FFF2-40B4-BE49-F238E27FC236}">
                <a16:creationId xmlns:a16="http://schemas.microsoft.com/office/drawing/2014/main" xmlns="" id="{4C49F1BC-6E75-45F2-977C-E72CB1A709FC}"/>
              </a:ext>
            </a:extLst>
          </p:cNvPr>
          <p:cNvSpPr txBox="1"/>
          <p:nvPr/>
        </p:nvSpPr>
        <p:spPr>
          <a:xfrm>
            <a:off x="622852" y="5294821"/>
            <a:ext cx="10363200" cy="369332"/>
          </a:xfrm>
          <a:prstGeom prst="rect">
            <a:avLst/>
          </a:prstGeom>
          <a:noFill/>
        </p:spPr>
        <p:txBody>
          <a:bodyPr wrap="square" rtlCol="0">
            <a:spAutoFit/>
          </a:bodyPr>
          <a:lstStyle/>
          <a:p>
            <a:r>
              <a:rPr lang="en-US" dirty="0"/>
              <a:t>- Public: </a:t>
            </a:r>
            <a:r>
              <a:rPr lang="en-US" dirty="0" err="1"/>
              <a:t>Có</a:t>
            </a:r>
            <a:r>
              <a:rPr lang="en-US" dirty="0"/>
              <a:t> </a:t>
            </a:r>
            <a:r>
              <a:rPr lang="en-US" dirty="0" err="1"/>
              <a:t>thể</a:t>
            </a:r>
            <a:r>
              <a:rPr lang="en-US" dirty="0"/>
              <a:t> </a:t>
            </a:r>
            <a:r>
              <a:rPr lang="en-US" dirty="0" err="1"/>
              <a:t>truy</a:t>
            </a:r>
            <a:r>
              <a:rPr lang="en-US" dirty="0"/>
              <a:t> </a:t>
            </a:r>
            <a:r>
              <a:rPr lang="en-US" dirty="0" err="1"/>
              <a:t>cập</a:t>
            </a:r>
            <a:r>
              <a:rPr lang="en-US" dirty="0"/>
              <a:t> </a:t>
            </a:r>
            <a:r>
              <a:rPr lang="en-US" dirty="0" err="1"/>
              <a:t>mọi</a:t>
            </a:r>
            <a:r>
              <a:rPr lang="en-US" dirty="0"/>
              <a:t> </a:t>
            </a:r>
            <a:r>
              <a:rPr lang="en-US" dirty="0" err="1"/>
              <a:t>nơi</a:t>
            </a:r>
            <a:r>
              <a:rPr lang="en-US" dirty="0"/>
              <a:t>.</a:t>
            </a:r>
          </a:p>
        </p:txBody>
      </p:sp>
    </p:spTree>
    <p:extLst>
      <p:ext uri="{BB962C8B-B14F-4D97-AF65-F5344CB8AC3E}">
        <p14:creationId xmlns:p14="http://schemas.microsoft.com/office/powerpoint/2010/main" val="63208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161CA88-20FC-4F87-ADDD-F5AD9EFBCB4F}"/>
              </a:ext>
            </a:extLst>
          </p:cNvPr>
          <p:cNvSpPr txBox="1"/>
          <p:nvPr/>
        </p:nvSpPr>
        <p:spPr>
          <a:xfrm>
            <a:off x="530087" y="1431235"/>
            <a:ext cx="10561982" cy="968278"/>
          </a:xfrm>
          <a:prstGeom prst="rect">
            <a:avLst/>
          </a:prstGeom>
          <a:noFill/>
        </p:spPr>
        <p:txBody>
          <a:bodyPr wrap="square" rtlCol="0">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Nếu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tạo</a:t>
            </a:r>
            <a:r>
              <a:rPr lang="en-US" sz="1800" dirty="0">
                <a:effectLst/>
                <a:latin typeface="Calibri" panose="020F0502020204030204" pitchFamily="34" charset="0"/>
                <a:ea typeface="Calibri" panose="020F0502020204030204" pitchFamily="34" charset="0"/>
                <a:cs typeface="Times New Roman" panose="02020603050405020304" pitchFamily="18" charset="0"/>
              </a:rPr>
              <a:t> 1 constructor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effectLst/>
                <a:latin typeface="Calibri" panose="020F0502020204030204" pitchFamily="34" charset="0"/>
                <a:ea typeface="Calibri" panose="020F0502020204030204" pitchFamily="34" charset="0"/>
                <a:cs typeface="Times New Roman" panose="02020603050405020304" pitchFamily="18" charset="0"/>
              </a:rPr>
              <a:t> class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phạm</a:t>
            </a:r>
            <a:r>
              <a:rPr lang="en-US" sz="1800" dirty="0">
                <a:effectLst/>
                <a:latin typeface="Calibri" panose="020F0502020204030204" pitchFamily="34" charset="0"/>
                <a:ea typeface="Calibri" panose="020F0502020204030204" pitchFamily="34" charset="0"/>
                <a:cs typeface="Times New Roman" panose="02020603050405020304" pitchFamily="18" charset="0"/>
              </a:rPr>
              <a:t> vi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truy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cập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dirty="0">
                <a:effectLst/>
                <a:latin typeface="Calibri" panose="020F0502020204030204" pitchFamily="34" charset="0"/>
                <a:ea typeface="Calibri" panose="020F0502020204030204" pitchFamily="34" charset="0"/>
                <a:cs typeface="Times New Roman" panose="02020603050405020304" pitchFamily="18" charset="0"/>
              </a:rPr>
              <a:t> private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thì</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chúng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khởi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tạo</a:t>
            </a:r>
            <a:r>
              <a:rPr lang="en-US" sz="1800" dirty="0">
                <a:effectLst/>
                <a:latin typeface="Calibri" panose="020F0502020204030204" pitchFamily="34" charset="0"/>
                <a:ea typeface="Calibri" panose="020F0502020204030204" pitchFamily="34" charset="0"/>
                <a:cs typeface="Times New Roman" panose="02020603050405020304" pitchFamily="18" charset="0"/>
              </a:rPr>
              <a:t> 1 instance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effectLst/>
                <a:latin typeface="Calibri" panose="020F0502020204030204" pitchFamily="34" charset="0"/>
                <a:ea typeface="Calibri" panose="020F0502020204030204" pitchFamily="34" charset="0"/>
                <a:cs typeface="Times New Roman" panose="02020603050405020304" pitchFamily="18" charset="0"/>
              </a:rPr>
              <a:t> class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này</a:t>
            </a:r>
            <a:r>
              <a:rPr lang="en-US" sz="1800" dirty="0">
                <a:effectLst/>
                <a:latin typeface="Calibri" panose="020F0502020204030204" pitchFamily="34" charset="0"/>
                <a:ea typeface="Calibri" panose="020F0502020204030204" pitchFamily="34" charset="0"/>
                <a:cs typeface="Times New Roman" panose="02020603050405020304" pitchFamily="18" charset="0"/>
              </a:rPr>
              <a:t> ở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bất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kì</a:t>
            </a:r>
            <a:r>
              <a:rPr lang="en-US" sz="1800" dirty="0">
                <a:effectLst/>
                <a:latin typeface="Calibri" panose="020F0502020204030204" pitchFamily="34" charset="0"/>
                <a:ea typeface="Calibri" panose="020F0502020204030204" pitchFamily="34" charset="0"/>
                <a:cs typeface="Times New Roman" panose="02020603050405020304" pitchFamily="18" charset="0"/>
              </a:rPr>
              <a:t> class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nào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với</a:t>
            </a:r>
            <a:r>
              <a:rPr lang="en-US" sz="1800" dirty="0">
                <a:effectLst/>
                <a:latin typeface="Calibri" panose="020F0502020204030204" pitchFamily="34" charset="0"/>
                <a:ea typeface="Calibri" panose="020F0502020204030204" pitchFamily="34" charset="0"/>
                <a:cs typeface="Times New Roman" panose="02020603050405020304" pitchFamily="18" charset="0"/>
              </a:rPr>
              <a:t> constructor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private.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Vì</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chúng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chỉ</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tru</a:t>
            </a:r>
            <a:r>
              <a:rPr lang="en-US" dirty="0" err="1">
                <a:latin typeface="Calibri" panose="020F0502020204030204" pitchFamily="34" charset="0"/>
                <a:ea typeface="Calibri" panose="020F0502020204030204" pitchFamily="34" charset="0"/>
                <a:cs typeface="Times New Roman" panose="02020603050405020304" pitchFamily="18" charset="0"/>
              </a:rPr>
              <a:t>y</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cập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trong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phạm</a:t>
            </a:r>
            <a:r>
              <a:rPr lang="en-US" sz="1800" dirty="0">
                <a:effectLst/>
                <a:latin typeface="Calibri" panose="020F0502020204030204" pitchFamily="34" charset="0"/>
                <a:ea typeface="Calibri" panose="020F0502020204030204" pitchFamily="34" charset="0"/>
                <a:cs typeface="Times New Roman" panose="02020603050405020304" pitchFamily="18" charset="0"/>
              </a:rPr>
              <a:t> vi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cùng</a:t>
            </a:r>
            <a:r>
              <a:rPr lang="en-US" sz="1800" dirty="0">
                <a:effectLst/>
                <a:latin typeface="Calibri" panose="020F0502020204030204" pitchFamily="34" charset="0"/>
                <a:ea typeface="Calibri" panose="020F0502020204030204" pitchFamily="34" charset="0"/>
                <a:cs typeface="Times New Roman" panose="02020603050405020304" pitchFamily="18" charset="0"/>
              </a:rPr>
              <a:t> class. </a:t>
            </a:r>
          </a:p>
        </p:txBody>
      </p:sp>
      <p:sp>
        <p:nvSpPr>
          <p:cNvPr id="3" name="TextBox 2">
            <a:extLst>
              <a:ext uri="{FF2B5EF4-FFF2-40B4-BE49-F238E27FC236}">
                <a16:creationId xmlns:a16="http://schemas.microsoft.com/office/drawing/2014/main" xmlns="" id="{3A111D3F-F3B9-4A9C-9CF2-31294464A594}"/>
              </a:ext>
            </a:extLst>
          </p:cNvPr>
          <p:cNvSpPr txBox="1"/>
          <p:nvPr/>
        </p:nvSpPr>
        <p:spPr>
          <a:xfrm>
            <a:off x="530087" y="397565"/>
            <a:ext cx="8534400" cy="707886"/>
          </a:xfrm>
          <a:prstGeom prst="rect">
            <a:avLst/>
          </a:prstGeom>
          <a:noFill/>
        </p:spPr>
        <p:txBody>
          <a:bodyPr wrap="square" rtlCol="0">
            <a:spAutoFit/>
          </a:bodyPr>
          <a:lstStyle/>
          <a:p>
            <a:r>
              <a:rPr lang="en-US" sz="4000" b="1" dirty="0"/>
              <a:t>ACCESS MODIFIERS</a:t>
            </a:r>
          </a:p>
        </p:txBody>
      </p:sp>
      <p:sp>
        <p:nvSpPr>
          <p:cNvPr id="4" name="TextBox 3">
            <a:extLst>
              <a:ext uri="{FF2B5EF4-FFF2-40B4-BE49-F238E27FC236}">
                <a16:creationId xmlns:a16="http://schemas.microsoft.com/office/drawing/2014/main" xmlns="" id="{CD8EF807-D942-4EAF-9303-FE356A378B49}"/>
              </a:ext>
            </a:extLst>
          </p:cNvPr>
          <p:cNvSpPr txBox="1"/>
          <p:nvPr/>
        </p:nvSpPr>
        <p:spPr>
          <a:xfrm>
            <a:off x="530087" y="2725297"/>
            <a:ext cx="10363200" cy="646331"/>
          </a:xfrm>
          <a:prstGeom prst="rect">
            <a:avLst/>
          </a:prstGeom>
          <a:noFill/>
        </p:spPr>
        <p:txBody>
          <a:bodyPr wrap="square" rtlCol="0">
            <a:spAutoFit/>
          </a:bodyPr>
          <a:lstStyle/>
          <a:p>
            <a:r>
              <a:rPr lang="en-US" dirty="0"/>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Trong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kế</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thừa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khi</a:t>
            </a:r>
            <a:r>
              <a:rPr lang="en-US" sz="1800" dirty="0">
                <a:effectLst/>
                <a:latin typeface="Calibri" panose="020F0502020204030204" pitchFamily="34" charset="0"/>
                <a:ea typeface="Calibri" panose="020F0502020204030204" pitchFamily="34" charset="0"/>
                <a:cs typeface="Times New Roman" panose="02020603050405020304" pitchFamily="18" charset="0"/>
              </a:rPr>
              <a:t> 1 class con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muốn</a:t>
            </a:r>
            <a:r>
              <a:rPr lang="en-US" sz="1800" dirty="0">
                <a:effectLst/>
                <a:latin typeface="Calibri" panose="020F0502020204030204" pitchFamily="34" charset="0"/>
                <a:ea typeface="Calibri" panose="020F0502020204030204" pitchFamily="34" charset="0"/>
                <a:cs typeface="Times New Roman" panose="02020603050405020304" pitchFamily="18" charset="0"/>
              </a:rPr>
              <a:t> override 1 method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effectLst/>
                <a:latin typeface="Calibri" panose="020F0502020204030204" pitchFamily="34" charset="0"/>
                <a:ea typeface="Calibri" panose="020F0502020204030204" pitchFamily="34" charset="0"/>
                <a:cs typeface="Times New Roman" panose="02020603050405020304" pitchFamily="18" charset="0"/>
              </a:rPr>
              <a:t> class cha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thì</a:t>
            </a:r>
            <a:r>
              <a:rPr lang="en-US" sz="1800" dirty="0">
                <a:effectLst/>
                <a:latin typeface="Calibri" panose="020F0502020204030204" pitchFamily="34" charset="0"/>
                <a:ea typeface="Calibri" panose="020F0502020204030204" pitchFamily="34" charset="0"/>
                <a:cs typeface="Times New Roman" panose="02020603050405020304" pitchFamily="18" charset="0"/>
              </a:rPr>
              <a:t> ở class con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chúng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phải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đặt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phạm</a:t>
            </a:r>
            <a:r>
              <a:rPr lang="en-US" sz="1800" dirty="0">
                <a:effectLst/>
                <a:latin typeface="Calibri" panose="020F0502020204030204" pitchFamily="34" charset="0"/>
                <a:ea typeface="Calibri" panose="020F0502020204030204" pitchFamily="34" charset="0"/>
                <a:cs typeface="Times New Roman" panose="02020603050405020304" pitchFamily="18" charset="0"/>
              </a:rPr>
              <a:t> vi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truy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cập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dirty="0">
                <a:effectLst/>
                <a:latin typeface="Calibri" panose="020F0502020204030204" pitchFamily="34" charset="0"/>
                <a:ea typeface="Calibri" panose="020F0502020204030204" pitchFamily="34" charset="0"/>
                <a:cs typeface="Times New Roman" panose="02020603050405020304" pitchFamily="18" charset="0"/>
              </a:rPr>
              <a:t> method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nhỏ</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hơn</a:t>
            </a:r>
            <a:r>
              <a:rPr lang="en-US" sz="1800" dirty="0">
                <a:effectLst/>
                <a:latin typeface="Calibri" panose="020F0502020204030204" pitchFamily="34" charset="0"/>
                <a:ea typeface="Calibri" panose="020F0502020204030204" pitchFamily="34" charset="0"/>
                <a:cs typeface="Times New Roman" panose="02020603050405020304" pitchFamily="18" charset="0"/>
              </a:rPr>
              <a:t> ở class cha. </a:t>
            </a:r>
            <a:endParaRPr lang="en-US" dirty="0"/>
          </a:p>
        </p:txBody>
      </p:sp>
      <p:sp>
        <p:nvSpPr>
          <p:cNvPr id="5" name="TextBox 4">
            <a:extLst>
              <a:ext uri="{FF2B5EF4-FFF2-40B4-BE49-F238E27FC236}">
                <a16:creationId xmlns:a16="http://schemas.microsoft.com/office/drawing/2014/main" xmlns="" id="{316E28D5-6681-4D78-AD90-182BB272814D}"/>
              </a:ext>
            </a:extLst>
          </p:cNvPr>
          <p:cNvSpPr txBox="1"/>
          <p:nvPr/>
        </p:nvSpPr>
        <p:spPr>
          <a:xfrm>
            <a:off x="530087" y="3710609"/>
            <a:ext cx="10561982" cy="923330"/>
          </a:xfrm>
          <a:prstGeom prst="rect">
            <a:avLst/>
          </a:prstGeom>
          <a:noFill/>
        </p:spPr>
        <p:txBody>
          <a:bodyPr wrap="square" rtlCol="0">
            <a:spAutoFit/>
          </a:bodyPr>
          <a:lstStyle/>
          <a:p>
            <a:r>
              <a:rPr lang="en-US" dirty="0"/>
              <a:t>- </a:t>
            </a:r>
            <a:r>
              <a:rPr lang="en-US" dirty="0" err="1"/>
              <a:t>Vì</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này</a:t>
            </a:r>
            <a:r>
              <a:rPr lang="en-US" dirty="0"/>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đã</a:t>
            </a:r>
            <a:r>
              <a:rPr lang="en-US" sz="1800" dirty="0">
                <a:effectLst/>
                <a:latin typeface="Calibri" panose="020F0502020204030204" pitchFamily="34" charset="0"/>
                <a:ea typeface="Calibri" panose="020F0502020204030204" pitchFamily="34" charset="0"/>
                <a:cs typeface="Times New Roman" panose="02020603050405020304" pitchFamily="18" charset="0"/>
              </a:rPr>
              <a:t> vi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phạm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tắc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kế</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thừa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bản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lớp</a:t>
            </a:r>
            <a:r>
              <a:rPr lang="en-US" sz="1800" dirty="0">
                <a:effectLst/>
                <a:latin typeface="Calibri" panose="020F0502020204030204" pitchFamily="34" charset="0"/>
                <a:ea typeface="Calibri" panose="020F0502020204030204" pitchFamily="34" charset="0"/>
                <a:cs typeface="Times New Roman" panose="02020603050405020304" pitchFamily="18" charset="0"/>
              </a:rPr>
              <a:t> con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phải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thay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thế</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hoàn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toàn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lớp</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Đây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dirty="0">
                <a:effectLst/>
                <a:latin typeface="Calibri" panose="020F0502020204030204" pitchFamily="34" charset="0"/>
                <a:ea typeface="Calibri" panose="020F0502020204030204" pitchFamily="34" charset="0"/>
                <a:cs typeface="Times New Roman" panose="02020603050405020304" pitchFamily="18" charset="0"/>
              </a:rPr>
              <a:t> 1 syntax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Java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nếu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tuân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theo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thì</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lỗi</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compiler.</a:t>
            </a:r>
          </a:p>
          <a:p>
            <a:endParaRPr lang="en-US" dirty="0"/>
          </a:p>
        </p:txBody>
      </p:sp>
      <p:sp>
        <p:nvSpPr>
          <p:cNvPr id="6" name="TextBox 5">
            <a:extLst>
              <a:ext uri="{FF2B5EF4-FFF2-40B4-BE49-F238E27FC236}">
                <a16:creationId xmlns:a16="http://schemas.microsoft.com/office/drawing/2014/main" xmlns="" id="{E38B9DA7-505C-4A9D-9D86-A90607A7172C}"/>
              </a:ext>
            </a:extLst>
          </p:cNvPr>
          <p:cNvSpPr txBox="1"/>
          <p:nvPr/>
        </p:nvSpPr>
        <p:spPr>
          <a:xfrm>
            <a:off x="530087" y="4788254"/>
            <a:ext cx="10363200" cy="369332"/>
          </a:xfrm>
          <a:prstGeom prst="rect">
            <a:avLst/>
          </a:prstGeom>
          <a:noFill/>
        </p:spPr>
        <p:txBody>
          <a:bodyPr wrap="square" rtlCol="0">
            <a:spAutoFit/>
          </a:bodyPr>
          <a:lstStyle/>
          <a:p>
            <a:r>
              <a:rPr lang="en-US" dirty="0"/>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Các</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phương</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thức</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được</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khai</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báo</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private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không</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được</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kế</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thừa</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766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15FE979-F308-44BE-AB1A-4DA44B89FD34}"/>
              </a:ext>
            </a:extLst>
          </p:cNvPr>
          <p:cNvSpPr txBox="1"/>
          <p:nvPr/>
        </p:nvSpPr>
        <p:spPr>
          <a:xfrm>
            <a:off x="583096" y="318052"/>
            <a:ext cx="7699513" cy="707886"/>
          </a:xfrm>
          <a:prstGeom prst="rect">
            <a:avLst/>
          </a:prstGeom>
          <a:noFill/>
        </p:spPr>
        <p:txBody>
          <a:bodyPr wrap="square" rtlCol="0">
            <a:spAutoFit/>
          </a:bodyPr>
          <a:lstStyle/>
          <a:p>
            <a:r>
              <a:rPr lang="en-US" sz="4000" b="1" dirty="0"/>
              <a:t>FINAL KEYWORD</a:t>
            </a:r>
          </a:p>
        </p:txBody>
      </p:sp>
      <p:sp>
        <p:nvSpPr>
          <p:cNvPr id="3" name="TextBox 2">
            <a:extLst>
              <a:ext uri="{FF2B5EF4-FFF2-40B4-BE49-F238E27FC236}">
                <a16:creationId xmlns:a16="http://schemas.microsoft.com/office/drawing/2014/main" xmlns="" id="{55ABEB9C-319A-4BB7-8DD1-D75C89DE712E}"/>
              </a:ext>
            </a:extLst>
          </p:cNvPr>
          <p:cNvSpPr txBox="1"/>
          <p:nvPr/>
        </p:nvSpPr>
        <p:spPr>
          <a:xfrm>
            <a:off x="728870" y="1378226"/>
            <a:ext cx="10508973" cy="646331"/>
          </a:xfrm>
          <a:prstGeom prst="rect">
            <a:avLst/>
          </a:prstGeom>
          <a:noFill/>
        </p:spPr>
        <p:txBody>
          <a:bodyPr wrap="square" rtlCol="0">
            <a:spAutoFit/>
          </a:bodyPr>
          <a:lstStyle/>
          <a:p>
            <a:pPr>
              <a:spcBef>
                <a:spcPts val="1800"/>
              </a:spcBef>
            </a:pPr>
            <a:r>
              <a:rPr lang="en-US" sz="1800" b="1" dirty="0">
                <a:solidFill>
                  <a:srgbClr val="333333"/>
                </a:solidFill>
                <a:effectLst/>
                <a:latin typeface="Arial" panose="020B0604020202020204" pitchFamily="34" charset="0"/>
                <a:ea typeface="Times New Roman" panose="02020603050405020304" pitchFamily="18" charset="0"/>
              </a:rPr>
              <a:t>- </a:t>
            </a:r>
            <a:r>
              <a:rPr lang="en-US" sz="1800" b="1" dirty="0" err="1">
                <a:solidFill>
                  <a:srgbClr val="333333"/>
                </a:solidFill>
                <a:effectLst/>
                <a:latin typeface="Arial" panose="020B0604020202020204" pitchFamily="34" charset="0"/>
                <a:ea typeface="Times New Roman" panose="02020603050405020304" pitchFamily="18" charset="0"/>
              </a:rPr>
              <a:t>Từ</a:t>
            </a:r>
            <a:r>
              <a:rPr lang="en-US" sz="1800" b="1" dirty="0">
                <a:solidFill>
                  <a:srgbClr val="333333"/>
                </a:solidFill>
                <a:effectLst/>
                <a:latin typeface="Arial" panose="020B0604020202020204" pitchFamily="34" charset="0"/>
                <a:ea typeface="Times New Roman" panose="02020603050405020304" pitchFamily="18" charset="0"/>
              </a:rPr>
              <a:t> </a:t>
            </a:r>
            <a:r>
              <a:rPr lang="en-US" sz="1800" b="1" dirty="0" err="1">
                <a:solidFill>
                  <a:srgbClr val="333333"/>
                </a:solidFill>
                <a:effectLst/>
                <a:latin typeface="Arial" panose="020B0604020202020204" pitchFamily="34" charset="0"/>
                <a:ea typeface="Times New Roman" panose="02020603050405020304" pitchFamily="18" charset="0"/>
              </a:rPr>
              <a:t>khóa</a:t>
            </a:r>
            <a:r>
              <a:rPr lang="en-US" sz="1800" b="1" dirty="0">
                <a:solidFill>
                  <a:srgbClr val="333333"/>
                </a:solidFill>
                <a:effectLst/>
                <a:latin typeface="Arial" panose="020B0604020202020204" pitchFamily="34" charset="0"/>
                <a:ea typeface="Times New Roman" panose="02020603050405020304" pitchFamily="18" charset="0"/>
              </a:rPr>
              <a:t> final </a:t>
            </a:r>
            <a:r>
              <a:rPr lang="en-US" sz="1800" b="1" dirty="0" err="1">
                <a:solidFill>
                  <a:srgbClr val="333333"/>
                </a:solidFill>
                <a:effectLst/>
                <a:latin typeface="Arial" panose="020B0604020202020204" pitchFamily="34" charset="0"/>
                <a:ea typeface="Times New Roman" panose="02020603050405020304" pitchFamily="18" charset="0"/>
              </a:rPr>
              <a:t>trong</a:t>
            </a:r>
            <a:r>
              <a:rPr lang="en-US" sz="1800" b="1" dirty="0">
                <a:solidFill>
                  <a:srgbClr val="333333"/>
                </a:solidFill>
                <a:effectLst/>
                <a:latin typeface="Arial" panose="020B0604020202020204" pitchFamily="34" charset="0"/>
                <a:ea typeface="Times New Roman" panose="02020603050405020304" pitchFamily="18" charset="0"/>
              </a:rPr>
              <a:t> Java</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được</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sử</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dụng</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để</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hạn</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chế</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người</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dùng</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Từ</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khóa</a:t>
            </a:r>
            <a:r>
              <a:rPr lang="en-US" sz="1800" dirty="0">
                <a:solidFill>
                  <a:srgbClr val="333333"/>
                </a:solidFill>
                <a:effectLst/>
                <a:latin typeface="Arial" panose="020B0604020202020204" pitchFamily="34" charset="0"/>
                <a:ea typeface="Times New Roman" panose="02020603050405020304" pitchFamily="18" charset="0"/>
              </a:rPr>
              <a:t> final </a:t>
            </a:r>
            <a:r>
              <a:rPr lang="en-US" sz="1800" dirty="0" err="1">
                <a:solidFill>
                  <a:srgbClr val="333333"/>
                </a:solidFill>
                <a:effectLst/>
                <a:latin typeface="Arial" panose="020B0604020202020204" pitchFamily="34" charset="0"/>
                <a:ea typeface="Times New Roman" panose="02020603050405020304" pitchFamily="18" charset="0"/>
              </a:rPr>
              <a:t>có</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thể</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được</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sử</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dụng</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trong</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nhiều</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ngữ</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cảnh</a:t>
            </a:r>
            <a:r>
              <a:rPr lang="en-US" sz="1800" dirty="0">
                <a:solidFill>
                  <a:srgbClr val="333333"/>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xmlns="" id="{D7AED352-D728-4D75-8109-F31727608266}"/>
              </a:ext>
            </a:extLst>
          </p:cNvPr>
          <p:cNvSpPr txBox="1"/>
          <p:nvPr/>
        </p:nvSpPr>
        <p:spPr>
          <a:xfrm>
            <a:off x="1378226" y="2305878"/>
            <a:ext cx="9289774" cy="369332"/>
          </a:xfrm>
          <a:prstGeom prst="rect">
            <a:avLst/>
          </a:prstGeom>
          <a:noFill/>
        </p:spPr>
        <p:txBody>
          <a:bodyPr wrap="square" rtlCol="0">
            <a:spAutoFit/>
          </a:bodyPr>
          <a:lstStyle/>
          <a:p>
            <a:r>
              <a:rPr lang="en-US"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1. </a:t>
            </a:r>
            <a:r>
              <a:rPr lang="en-US" sz="1800" b="1"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Biến</a:t>
            </a:r>
            <a:r>
              <a:rPr lang="en-US"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final:</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bạn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không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thể</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thay</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đổi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giá</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trị</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biến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final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nó</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sẽ</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là</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hằng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số</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xmlns="" id="{63F42CB0-397D-440C-8D78-E2CFCD63D3DC}"/>
              </a:ext>
            </a:extLst>
          </p:cNvPr>
          <p:cNvSpPr txBox="1"/>
          <p:nvPr/>
        </p:nvSpPr>
        <p:spPr>
          <a:xfrm>
            <a:off x="1378226" y="2810893"/>
            <a:ext cx="9289774" cy="348813"/>
          </a:xfrm>
          <a:prstGeom prst="rect">
            <a:avLst/>
          </a:prstGeom>
          <a:noFill/>
        </p:spPr>
        <p:txBody>
          <a:bodyPr wrap="square" rtlCol="0">
            <a:spAutoFit/>
          </a:bodyPr>
          <a:lstStyle/>
          <a:p>
            <a:pPr lvl="0" algn="just">
              <a:lnSpc>
                <a:spcPts val="2025"/>
              </a:lnSpc>
              <a:spcAft>
                <a:spcPts val="800"/>
              </a:spcAft>
              <a:tabLst>
                <a:tab pos="457200" algn="l"/>
              </a:tabLst>
            </a:pPr>
            <a:r>
              <a:rPr lang="en-US"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2. </a:t>
            </a:r>
            <a:r>
              <a:rPr lang="en-US" sz="1800" b="1"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Phương</a:t>
            </a:r>
            <a:r>
              <a:rPr lang="en-US"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b="1"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thức</a:t>
            </a:r>
            <a:r>
              <a:rPr lang="en-US"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final:</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bạn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không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thể</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ghi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đè</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phương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thức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final.</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xmlns="" id="{1CD65E2B-537E-4A3A-BAE6-287DDB50FA12}"/>
              </a:ext>
            </a:extLst>
          </p:cNvPr>
          <p:cNvSpPr txBox="1"/>
          <p:nvPr/>
        </p:nvSpPr>
        <p:spPr>
          <a:xfrm>
            <a:off x="1378226" y="3358953"/>
            <a:ext cx="9289774" cy="348813"/>
          </a:xfrm>
          <a:prstGeom prst="rect">
            <a:avLst/>
          </a:prstGeom>
          <a:noFill/>
        </p:spPr>
        <p:txBody>
          <a:bodyPr wrap="square" rtlCol="0">
            <a:spAutoFit/>
          </a:bodyPr>
          <a:lstStyle/>
          <a:p>
            <a:pPr lvl="0" algn="just">
              <a:lnSpc>
                <a:spcPts val="2025"/>
              </a:lnSpc>
              <a:spcAft>
                <a:spcPts val="800"/>
              </a:spcAft>
              <a:tabLst>
                <a:tab pos="457200" algn="l"/>
              </a:tabLst>
            </a:pPr>
            <a:r>
              <a:rPr lang="en-US"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3. </a:t>
            </a:r>
            <a:r>
              <a:rPr lang="en-US" sz="1800" b="1"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US"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final:</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bạn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không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thể</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kế</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thừa</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lớp</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final.</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xmlns="" id="{6342E5EB-D015-4B1B-B536-834FBA1750EC}"/>
              </a:ext>
            </a:extLst>
          </p:cNvPr>
          <p:cNvSpPr txBox="1"/>
          <p:nvPr/>
        </p:nvSpPr>
        <p:spPr>
          <a:xfrm>
            <a:off x="1378226" y="3946042"/>
            <a:ext cx="9289774" cy="605294"/>
          </a:xfrm>
          <a:prstGeom prst="rect">
            <a:avLst/>
          </a:prstGeom>
          <a:noFill/>
        </p:spPr>
        <p:txBody>
          <a:bodyPr wrap="square" rtlCol="0">
            <a:spAutoFit/>
          </a:bodyPr>
          <a:lstStyle/>
          <a:p>
            <a:pPr lvl="0" algn="just">
              <a:lnSpc>
                <a:spcPts val="2025"/>
              </a:lnSpc>
              <a:spcAft>
                <a:spcPts val="800"/>
              </a:spcAft>
              <a:tabLst>
                <a:tab pos="457200" algn="l"/>
              </a:tabLst>
            </a:pPr>
            <a:r>
              <a:rPr lang="en-US"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4. </a:t>
            </a:r>
            <a:r>
              <a:rPr lang="en-US" sz="1800" b="1" dirty="0" err="1" smtClean="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Biến</a:t>
            </a:r>
            <a:r>
              <a:rPr lang="en-US" b="1" dirty="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US" sz="1800" b="1" dirty="0" smtClean="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final </a:t>
            </a:r>
            <a:r>
              <a:rPr lang="en-US" sz="1800" b="1"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trống</a:t>
            </a:r>
            <a:r>
              <a:rPr lang="en-US"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Một</a:t>
            </a: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biến</a:t>
            </a: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final </a:t>
            </a:r>
            <a:r>
              <a:rPr lang="en-US" sz="18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mà</a:t>
            </a: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không</a:t>
            </a: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được</a:t>
            </a: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khởi</a:t>
            </a: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tạo</a:t>
            </a: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tại</a:t>
            </a: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thời</a:t>
            </a: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điểm</a:t>
            </a: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khai</a:t>
            </a: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báo</a:t>
            </a: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được</a:t>
            </a: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gọi</a:t>
            </a: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là</a:t>
            </a: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biến</a:t>
            </a: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final </a:t>
            </a:r>
            <a:r>
              <a:rPr lang="en-US" sz="18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trống</a:t>
            </a:r>
            <a:r>
              <a:rPr lang="en-US" sz="1800" dirty="0" smtClean="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t>
            </a:r>
            <a:r>
              <a:rPr lang="en-US" dirty="0" err="1" smtClean="0">
                <a:solidFill>
                  <a:srgbClr val="333333"/>
                </a:solidFill>
                <a:latin typeface="Arial" panose="020B0604020202020204" pitchFamily="34" charset="0"/>
                <a:ea typeface="Calibri" panose="020F0502020204030204" pitchFamily="34" charset="0"/>
                <a:cs typeface="Times New Roman" panose="02020603050405020304" pitchFamily="18" charset="0"/>
              </a:rPr>
              <a:t>Nó</a:t>
            </a:r>
            <a:r>
              <a:rPr lang="en-US" dirty="0" smtClean="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US" dirty="0" err="1" smtClean="0">
                <a:solidFill>
                  <a:srgbClr val="333333"/>
                </a:solidFill>
                <a:latin typeface="Arial" panose="020B0604020202020204" pitchFamily="34" charset="0"/>
                <a:ea typeface="Calibri" panose="020F0502020204030204" pitchFamily="34" charset="0"/>
                <a:cs typeface="Times New Roman" panose="02020603050405020304" pitchFamily="18" charset="0"/>
              </a:rPr>
              <a:t>chỉ</a:t>
            </a:r>
            <a:r>
              <a:rPr lang="en-US" dirty="0" smtClean="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US" dirty="0" err="1" smtClean="0">
                <a:solidFill>
                  <a:srgbClr val="333333"/>
                </a:solidFill>
                <a:latin typeface="Arial" panose="020B0604020202020204" pitchFamily="34" charset="0"/>
                <a:ea typeface="Calibri" panose="020F0502020204030204" pitchFamily="34" charset="0"/>
                <a:cs typeface="Times New Roman" panose="02020603050405020304" pitchFamily="18" charset="0"/>
              </a:rPr>
              <a:t>có</a:t>
            </a:r>
            <a:r>
              <a:rPr lang="en-US" dirty="0" smtClean="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US" dirty="0" err="1" smtClean="0">
                <a:solidFill>
                  <a:srgbClr val="333333"/>
                </a:solidFill>
                <a:latin typeface="Arial" panose="020B0604020202020204" pitchFamily="34" charset="0"/>
                <a:ea typeface="Calibri" panose="020F0502020204030204" pitchFamily="34" charset="0"/>
                <a:cs typeface="Times New Roman" panose="02020603050405020304" pitchFamily="18" charset="0"/>
              </a:rPr>
              <a:t>thể</a:t>
            </a:r>
            <a:r>
              <a:rPr lang="en-US" dirty="0" smtClean="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US" dirty="0" err="1" smtClean="0">
                <a:solidFill>
                  <a:srgbClr val="333333"/>
                </a:solidFill>
                <a:latin typeface="Arial" panose="020B0604020202020204" pitchFamily="34" charset="0"/>
                <a:ea typeface="Calibri" panose="020F0502020204030204" pitchFamily="34" charset="0"/>
                <a:cs typeface="Times New Roman" panose="02020603050405020304" pitchFamily="18" charset="0"/>
              </a:rPr>
              <a:t>được</a:t>
            </a:r>
            <a:r>
              <a:rPr lang="en-US" dirty="0" smtClean="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US" dirty="0" err="1" smtClean="0">
                <a:solidFill>
                  <a:srgbClr val="333333"/>
                </a:solidFill>
                <a:latin typeface="Arial" panose="020B0604020202020204" pitchFamily="34" charset="0"/>
                <a:ea typeface="Calibri" panose="020F0502020204030204" pitchFamily="34" charset="0"/>
                <a:cs typeface="Times New Roman" panose="02020603050405020304" pitchFamily="18" charset="0"/>
              </a:rPr>
              <a:t>khởi</a:t>
            </a:r>
            <a:r>
              <a:rPr lang="en-US" dirty="0" smtClean="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US" dirty="0" err="1" smtClean="0">
                <a:solidFill>
                  <a:srgbClr val="333333"/>
                </a:solidFill>
                <a:latin typeface="Arial" panose="020B0604020202020204" pitchFamily="34" charset="0"/>
                <a:ea typeface="Calibri" panose="020F0502020204030204" pitchFamily="34" charset="0"/>
                <a:cs typeface="Times New Roman" panose="02020603050405020304" pitchFamily="18" charset="0"/>
              </a:rPr>
              <a:t>tạo</a:t>
            </a:r>
            <a:r>
              <a:rPr lang="en-US" dirty="0" smtClean="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US" dirty="0" err="1" smtClean="0">
                <a:solidFill>
                  <a:srgbClr val="333333"/>
                </a:solidFill>
                <a:latin typeface="Arial" panose="020B0604020202020204" pitchFamily="34" charset="0"/>
                <a:ea typeface="Calibri" panose="020F0502020204030204" pitchFamily="34" charset="0"/>
                <a:cs typeface="Times New Roman" panose="02020603050405020304" pitchFamily="18" charset="0"/>
              </a:rPr>
              <a:t>trong</a:t>
            </a:r>
            <a:r>
              <a:rPr lang="en-US" dirty="0" smtClean="0">
                <a:solidFill>
                  <a:srgbClr val="333333"/>
                </a:solidFill>
                <a:latin typeface="Arial" panose="020B0604020202020204" pitchFamily="34" charset="0"/>
                <a:ea typeface="Calibri" panose="020F0502020204030204" pitchFamily="34" charset="0"/>
                <a:cs typeface="Times New Roman" panose="02020603050405020304" pitchFamily="18" charset="0"/>
              </a:rPr>
              <a:t> Constructor.</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546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375"/>
          </a:xfrm>
        </p:spPr>
        <p:txBody>
          <a:bodyPr>
            <a:normAutofit fontScale="90000"/>
          </a:bodyPr>
          <a:lstStyle/>
          <a:p>
            <a:endParaRPr lang="en-US" dirty="0"/>
          </a:p>
        </p:txBody>
      </p:sp>
      <p:sp>
        <p:nvSpPr>
          <p:cNvPr id="3" name="Content Placeholder 2"/>
          <p:cNvSpPr>
            <a:spLocks noGrp="1"/>
          </p:cNvSpPr>
          <p:nvPr>
            <p:ph idx="1"/>
          </p:nvPr>
        </p:nvSpPr>
        <p:spPr>
          <a:xfrm>
            <a:off x="838200" y="2143125"/>
            <a:ext cx="10515600" cy="4033838"/>
          </a:xfrm>
        </p:spPr>
        <p:txBody>
          <a:bodyPr/>
          <a:lstStyle/>
          <a:p>
            <a:pPr>
              <a:buFont typeface="Wingdings" panose="05000000000000000000" pitchFamily="2" charset="2"/>
              <a:buChar char="v"/>
            </a:pPr>
            <a:r>
              <a:rPr lang="en-US" dirty="0" smtClean="0"/>
              <a:t>OOP </a:t>
            </a:r>
            <a:r>
              <a:rPr lang="en-US" dirty="0" err="1" smtClean="0"/>
              <a:t>là</a:t>
            </a:r>
            <a:r>
              <a:rPr lang="en-US" dirty="0" smtClean="0"/>
              <a:t> </a:t>
            </a:r>
            <a:r>
              <a:rPr lang="en-US" dirty="0" err="1" smtClean="0"/>
              <a:t>gì</a:t>
            </a:r>
            <a:r>
              <a:rPr lang="en-US" dirty="0" smtClean="0"/>
              <a:t> ?</a:t>
            </a:r>
          </a:p>
          <a:p>
            <a:pPr lvl="1"/>
            <a:r>
              <a:rPr lang="en-US" dirty="0" smtClean="0"/>
              <a:t>Object oriented programming – </a:t>
            </a:r>
            <a:r>
              <a:rPr lang="en-US" dirty="0" err="1" smtClean="0"/>
              <a:t>lập</a:t>
            </a:r>
            <a:r>
              <a:rPr lang="en-US" dirty="0" smtClean="0"/>
              <a:t> </a:t>
            </a:r>
            <a:r>
              <a:rPr lang="en-US" dirty="0" err="1" smtClean="0"/>
              <a:t>trình</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r>
              <a:rPr lang="en-US" dirty="0" smtClean="0"/>
              <a:t>.</a:t>
            </a:r>
          </a:p>
          <a:p>
            <a:pPr lvl="1"/>
            <a:r>
              <a:rPr lang="en-US" dirty="0" err="1" smtClean="0"/>
              <a:t>Thành</a:t>
            </a:r>
            <a:r>
              <a:rPr lang="en-US" dirty="0" smtClean="0"/>
              <a:t> </a:t>
            </a:r>
            <a:r>
              <a:rPr lang="en-US" dirty="0" err="1" smtClean="0"/>
              <a:t>phần</a:t>
            </a:r>
            <a:r>
              <a:rPr lang="en-US" dirty="0" smtClean="0"/>
              <a:t> </a:t>
            </a:r>
            <a:r>
              <a:rPr lang="en-US" dirty="0" err="1" smtClean="0"/>
              <a:t>cơ</a:t>
            </a:r>
            <a:r>
              <a:rPr lang="en-US" dirty="0" smtClean="0"/>
              <a:t> </a:t>
            </a:r>
            <a:r>
              <a:rPr lang="en-US" dirty="0" err="1" smtClean="0"/>
              <a:t>bản</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các</a:t>
            </a:r>
            <a:r>
              <a:rPr lang="en-US" dirty="0" smtClean="0"/>
              <a:t> objects </a:t>
            </a:r>
            <a:r>
              <a:rPr lang="en-US" dirty="0" err="1" smtClean="0"/>
              <a:t>và</a:t>
            </a:r>
            <a:r>
              <a:rPr lang="en-US" dirty="0" smtClean="0"/>
              <a:t> methods </a:t>
            </a:r>
            <a:r>
              <a:rPr lang="en-US" dirty="0" err="1" smtClean="0"/>
              <a:t>của</a:t>
            </a:r>
            <a:r>
              <a:rPr lang="en-US" dirty="0" smtClean="0"/>
              <a:t> </a:t>
            </a:r>
            <a:r>
              <a:rPr lang="en-US" dirty="0" err="1" smtClean="0"/>
              <a:t>nó</a:t>
            </a:r>
            <a:r>
              <a:rPr lang="en-US" dirty="0" smtClean="0"/>
              <a:t>, </a:t>
            </a:r>
            <a:r>
              <a:rPr lang="en-US" dirty="0" err="1" smtClean="0"/>
              <a:t>tương</a:t>
            </a:r>
            <a:r>
              <a:rPr lang="en-US" dirty="0" smtClean="0"/>
              <a:t> </a:t>
            </a:r>
            <a:r>
              <a:rPr lang="en-US" dirty="0" err="1" smtClean="0"/>
              <a:t>đối</a:t>
            </a:r>
            <a:r>
              <a:rPr lang="en-US" dirty="0" smtClean="0"/>
              <a:t> </a:t>
            </a:r>
            <a:r>
              <a:rPr lang="en-US" dirty="0" err="1" smtClean="0"/>
              <a:t>giống</a:t>
            </a:r>
            <a:r>
              <a:rPr lang="en-US" dirty="0" smtClean="0"/>
              <a:t> </a:t>
            </a:r>
            <a:r>
              <a:rPr lang="en-US" dirty="0" err="1" smtClean="0"/>
              <a:t>với</a:t>
            </a:r>
            <a:r>
              <a:rPr lang="en-US" dirty="0" smtClean="0"/>
              <a:t> real world.</a:t>
            </a:r>
          </a:p>
          <a:p>
            <a:pPr marL="0" indent="0">
              <a:buNone/>
            </a:pPr>
            <a:endParaRPr lang="en-US" dirty="0"/>
          </a:p>
        </p:txBody>
      </p:sp>
    </p:spTree>
    <p:extLst>
      <p:ext uri="{BB962C8B-B14F-4D97-AF65-F5344CB8AC3E}">
        <p14:creationId xmlns:p14="http://schemas.microsoft.com/office/powerpoint/2010/main" val="2412443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9AC51A0-E77C-4FEA-93C8-8255CBC4F36D}"/>
              </a:ext>
            </a:extLst>
          </p:cNvPr>
          <p:cNvSpPr txBox="1"/>
          <p:nvPr/>
        </p:nvSpPr>
        <p:spPr>
          <a:xfrm>
            <a:off x="583096" y="318052"/>
            <a:ext cx="7699513" cy="707886"/>
          </a:xfrm>
          <a:prstGeom prst="rect">
            <a:avLst/>
          </a:prstGeom>
          <a:noFill/>
        </p:spPr>
        <p:txBody>
          <a:bodyPr wrap="square" rtlCol="0">
            <a:spAutoFit/>
          </a:bodyPr>
          <a:lstStyle/>
          <a:p>
            <a:r>
              <a:rPr lang="en-US" sz="4000" b="1" dirty="0"/>
              <a:t>FINAL KEYWORD</a:t>
            </a:r>
          </a:p>
        </p:txBody>
      </p:sp>
      <p:sp>
        <p:nvSpPr>
          <p:cNvPr id="3" name="TextBox 2">
            <a:extLst>
              <a:ext uri="{FF2B5EF4-FFF2-40B4-BE49-F238E27FC236}">
                <a16:creationId xmlns:a16="http://schemas.microsoft.com/office/drawing/2014/main" xmlns="" id="{32C6D2DC-AF15-476F-8AAD-EEC76F7CB80B}"/>
              </a:ext>
            </a:extLst>
          </p:cNvPr>
          <p:cNvSpPr txBox="1"/>
          <p:nvPr/>
        </p:nvSpPr>
        <p:spPr>
          <a:xfrm>
            <a:off x="689113" y="1404730"/>
            <a:ext cx="10190922" cy="646331"/>
          </a:xfrm>
          <a:prstGeom prst="rect">
            <a:avLst/>
          </a:prstGeom>
          <a:noFill/>
        </p:spPr>
        <p:txBody>
          <a:bodyPr wrap="square" rtlCol="0">
            <a:spAutoFit/>
          </a:bodyPr>
          <a:lstStyle/>
          <a:p>
            <a:r>
              <a:rPr lang="en-US" dirty="0"/>
              <a:t>- </a:t>
            </a:r>
            <a:r>
              <a:rPr lang="en-US" sz="1800" spc="-5" dirty="0" err="1">
                <a:solidFill>
                  <a:srgbClr val="1B1B1B"/>
                </a:solidFill>
                <a:effectLst/>
                <a:latin typeface="Segoe UI" panose="020B0502040204020203" pitchFamily="34" charset="0"/>
                <a:ea typeface="Calibri" panose="020F0502020204030204" pitchFamily="34" charset="0"/>
              </a:rPr>
              <a:t>Biến</a:t>
            </a:r>
            <a:r>
              <a:rPr lang="en-US" sz="1800" spc="-5" dirty="0">
                <a:solidFill>
                  <a:srgbClr val="1B1B1B"/>
                </a:solidFill>
                <a:effectLst/>
                <a:latin typeface="Segoe UI" panose="020B0502040204020203" pitchFamily="34" charset="0"/>
                <a:ea typeface="Calibri" panose="020F0502020204030204" pitchFamily="34" charset="0"/>
              </a:rPr>
              <a:t> final: </a:t>
            </a:r>
            <a:r>
              <a:rPr lang="en-US" sz="1800" dirty="0" err="1">
                <a:solidFill>
                  <a:srgbClr val="333333"/>
                </a:solidFill>
                <a:effectLst/>
                <a:latin typeface="Arial" panose="020B0604020202020204" pitchFamily="34" charset="0"/>
                <a:ea typeface="Calibri" panose="020F0502020204030204" pitchFamily="34" charset="0"/>
              </a:rPr>
              <a:t>Nếu</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bạn</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tạo</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bất</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cứ</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biến</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nào</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là</a:t>
            </a:r>
            <a:r>
              <a:rPr lang="en-US" sz="1800" dirty="0">
                <a:solidFill>
                  <a:srgbClr val="333333"/>
                </a:solidFill>
                <a:effectLst/>
                <a:latin typeface="Arial" panose="020B0604020202020204" pitchFamily="34" charset="0"/>
                <a:ea typeface="Calibri" panose="020F0502020204030204" pitchFamily="34" charset="0"/>
              </a:rPr>
              <a:t> final, </a:t>
            </a:r>
            <a:r>
              <a:rPr lang="en-US" sz="1800" dirty="0" err="1">
                <a:solidFill>
                  <a:srgbClr val="333333"/>
                </a:solidFill>
                <a:effectLst/>
                <a:latin typeface="Arial" panose="020B0604020202020204" pitchFamily="34" charset="0"/>
                <a:ea typeface="Calibri" panose="020F0502020204030204" pitchFamily="34" charset="0"/>
              </a:rPr>
              <a:t>bạn</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không</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thể</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thay</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đổi</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giá</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trị</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của</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biến</a:t>
            </a:r>
            <a:r>
              <a:rPr lang="en-US" sz="1800" dirty="0">
                <a:solidFill>
                  <a:srgbClr val="333333"/>
                </a:solidFill>
                <a:effectLst/>
                <a:latin typeface="Arial" panose="020B0604020202020204" pitchFamily="34" charset="0"/>
                <a:ea typeface="Calibri" panose="020F0502020204030204" pitchFamily="34" charset="0"/>
              </a:rPr>
              <a:t> final.(</a:t>
            </a:r>
            <a:r>
              <a:rPr lang="en-US" sz="1800" dirty="0" err="1">
                <a:solidFill>
                  <a:srgbClr val="333333"/>
                </a:solidFill>
                <a:effectLst/>
                <a:latin typeface="Arial" panose="020B0604020202020204" pitchFamily="34" charset="0"/>
                <a:ea typeface="Calibri" panose="020F0502020204030204" pitchFamily="34" charset="0"/>
              </a:rPr>
              <a:t>nó</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sẽ</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là</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hằng</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số</a:t>
            </a:r>
            <a:r>
              <a:rPr lang="en-US" sz="1800" dirty="0">
                <a:solidFill>
                  <a:srgbClr val="333333"/>
                </a:solidFill>
                <a:effectLst/>
                <a:latin typeface="Arial" panose="020B0604020202020204" pitchFamily="34" charset="0"/>
                <a:ea typeface="Calibri" panose="020F0502020204030204" pitchFamily="34" charset="0"/>
              </a:rPr>
              <a:t>). </a:t>
            </a:r>
            <a:endParaRPr lang="en-US" dirty="0"/>
          </a:p>
        </p:txBody>
      </p:sp>
      <p:sp>
        <p:nvSpPr>
          <p:cNvPr id="4" name="TextBox 3">
            <a:extLst>
              <a:ext uri="{FF2B5EF4-FFF2-40B4-BE49-F238E27FC236}">
                <a16:creationId xmlns:a16="http://schemas.microsoft.com/office/drawing/2014/main" xmlns="" id="{0B874B32-20C2-4CDB-A8D0-97D14397BC7A}"/>
              </a:ext>
            </a:extLst>
          </p:cNvPr>
          <p:cNvSpPr txBox="1"/>
          <p:nvPr/>
        </p:nvSpPr>
        <p:spPr>
          <a:xfrm>
            <a:off x="689113" y="2680373"/>
            <a:ext cx="10190922" cy="646331"/>
          </a:xfrm>
          <a:prstGeom prst="rect">
            <a:avLst/>
          </a:prstGeom>
          <a:noFill/>
        </p:spPr>
        <p:txBody>
          <a:bodyPr wrap="square" rtlCol="0">
            <a:spAutoFit/>
          </a:bodyPr>
          <a:lstStyle/>
          <a:p>
            <a:r>
              <a:rPr lang="en-US" dirty="0"/>
              <a:t>- </a:t>
            </a:r>
            <a:r>
              <a:rPr lang="en-US" sz="1800" dirty="0" err="1">
                <a:solidFill>
                  <a:srgbClr val="333333"/>
                </a:solidFill>
                <a:effectLst/>
                <a:latin typeface="Arial" panose="020B0604020202020204" pitchFamily="34" charset="0"/>
                <a:ea typeface="Calibri" panose="020F0502020204030204" pitchFamily="34" charset="0"/>
              </a:rPr>
              <a:t>Phương</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thức</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final:Trong</a:t>
            </a:r>
            <a:r>
              <a:rPr lang="en-US" sz="1800" dirty="0">
                <a:solidFill>
                  <a:srgbClr val="333333"/>
                </a:solidFill>
                <a:effectLst/>
                <a:latin typeface="Arial" panose="020B0604020202020204" pitchFamily="34" charset="0"/>
                <a:ea typeface="Calibri" panose="020F0502020204030204" pitchFamily="34" charset="0"/>
              </a:rPr>
              <a:t> java, </a:t>
            </a:r>
            <a:r>
              <a:rPr lang="en-US" sz="1800" dirty="0" err="1">
                <a:solidFill>
                  <a:srgbClr val="333333"/>
                </a:solidFill>
                <a:effectLst/>
                <a:latin typeface="Arial" panose="020B0604020202020204" pitchFamily="34" charset="0"/>
                <a:ea typeface="Calibri" panose="020F0502020204030204" pitchFamily="34" charset="0"/>
              </a:rPr>
              <a:t>chúng</a:t>
            </a:r>
            <a:r>
              <a:rPr lang="en-US" sz="1800" dirty="0">
                <a:solidFill>
                  <a:srgbClr val="333333"/>
                </a:solidFill>
                <a:effectLst/>
                <a:latin typeface="Arial" panose="020B0604020202020204" pitchFamily="34" charset="0"/>
                <a:ea typeface="Calibri" panose="020F0502020204030204" pitchFamily="34" charset="0"/>
              </a:rPr>
              <a:t> ta </a:t>
            </a:r>
            <a:r>
              <a:rPr lang="en-US" sz="1800" dirty="0" err="1">
                <a:solidFill>
                  <a:srgbClr val="333333"/>
                </a:solidFill>
                <a:effectLst/>
                <a:latin typeface="Arial" panose="020B0604020202020204" pitchFamily="34" charset="0"/>
                <a:ea typeface="Calibri" panose="020F0502020204030204" pitchFamily="34" charset="0"/>
              </a:rPr>
              <a:t>có</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thể</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kế</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thừa</a:t>
            </a:r>
            <a:r>
              <a:rPr lang="en-US" sz="1800" dirty="0">
                <a:solidFill>
                  <a:srgbClr val="333333"/>
                </a:solidFill>
                <a:effectLst/>
                <a:latin typeface="Arial" panose="020B0604020202020204" pitchFamily="34" charset="0"/>
                <a:ea typeface="Calibri" panose="020F0502020204030204" pitchFamily="34" charset="0"/>
              </a:rPr>
              <a:t> method final </a:t>
            </a:r>
            <a:r>
              <a:rPr lang="en-US" sz="1800" dirty="0" err="1">
                <a:solidFill>
                  <a:srgbClr val="333333"/>
                </a:solidFill>
                <a:effectLst/>
                <a:latin typeface="Arial" panose="020B0604020202020204" pitchFamily="34" charset="0"/>
                <a:ea typeface="Calibri" panose="020F0502020204030204" pitchFamily="34" charset="0"/>
              </a:rPr>
              <a:t>nhưng</a:t>
            </a:r>
            <a:r>
              <a:rPr lang="en-US" sz="1800" dirty="0">
                <a:solidFill>
                  <a:srgbClr val="333333"/>
                </a:solidFill>
                <a:effectLst/>
                <a:latin typeface="Arial" panose="020B0604020202020204" pitchFamily="34" charset="0"/>
                <a:ea typeface="Calibri" panose="020F0502020204030204" pitchFamily="34" charset="0"/>
              </a:rPr>
              <a:t> ko </a:t>
            </a:r>
            <a:r>
              <a:rPr lang="en-US" sz="1800" dirty="0" err="1">
                <a:solidFill>
                  <a:srgbClr val="333333"/>
                </a:solidFill>
                <a:effectLst/>
                <a:latin typeface="Arial" panose="020B0604020202020204" pitchFamily="34" charset="0"/>
                <a:ea typeface="Calibri" panose="020F0502020204030204" pitchFamily="34" charset="0"/>
              </a:rPr>
              <a:t>thể</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ghi</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đè</a:t>
            </a:r>
            <a:r>
              <a:rPr lang="en-US" sz="1800" dirty="0">
                <a:solidFill>
                  <a:srgbClr val="333333"/>
                </a:solidFill>
                <a:effectLst/>
                <a:latin typeface="Arial" panose="020B0604020202020204" pitchFamily="34" charset="0"/>
                <a:ea typeface="Calibri" panose="020F0502020204030204" pitchFamily="34" charset="0"/>
              </a:rPr>
              <a:t> </a:t>
            </a:r>
            <a:r>
              <a:rPr lang="en-US" sz="1800" dirty="0" err="1">
                <a:solidFill>
                  <a:srgbClr val="333333"/>
                </a:solidFill>
                <a:effectLst/>
                <a:latin typeface="Arial" panose="020B0604020202020204" pitchFamily="34" charset="0"/>
                <a:ea typeface="Calibri" panose="020F0502020204030204" pitchFamily="34" charset="0"/>
              </a:rPr>
              <a:t>lại</a:t>
            </a:r>
            <a:r>
              <a:rPr lang="en-US" sz="1800" dirty="0">
                <a:solidFill>
                  <a:srgbClr val="333333"/>
                </a:solidFill>
                <a:effectLst/>
                <a:latin typeface="Arial" panose="020B0604020202020204" pitchFamily="34" charset="0"/>
                <a:ea typeface="Calibri" panose="020F0502020204030204" pitchFamily="34" charset="0"/>
              </a:rPr>
              <a:t> method final.</a:t>
            </a:r>
            <a:endParaRPr lang="en-US" dirty="0"/>
          </a:p>
        </p:txBody>
      </p:sp>
      <p:sp>
        <p:nvSpPr>
          <p:cNvPr id="5" name="TextBox 4">
            <a:extLst>
              <a:ext uri="{FF2B5EF4-FFF2-40B4-BE49-F238E27FC236}">
                <a16:creationId xmlns:a16="http://schemas.microsoft.com/office/drawing/2014/main" xmlns="" id="{054F9C73-254C-463B-AB84-E180B49F9B88}"/>
              </a:ext>
            </a:extLst>
          </p:cNvPr>
          <p:cNvSpPr txBox="1"/>
          <p:nvPr/>
        </p:nvSpPr>
        <p:spPr>
          <a:xfrm>
            <a:off x="689112" y="3821898"/>
            <a:ext cx="10084905" cy="369332"/>
          </a:xfrm>
          <a:prstGeom prst="rect">
            <a:avLst/>
          </a:prstGeom>
          <a:noFill/>
        </p:spPr>
        <p:txBody>
          <a:bodyPr wrap="square" rtlCol="0">
            <a:spAutoFit/>
          </a:bodyPr>
          <a:lstStyle/>
          <a:p>
            <a:r>
              <a:rPr lang="en-US" dirty="0"/>
              <a:t>- </a:t>
            </a:r>
            <a:r>
              <a:rPr lang="en-US" sz="1800" dirty="0" err="1">
                <a:solidFill>
                  <a:srgbClr val="333333"/>
                </a:solidFill>
                <a:effectLst/>
                <a:latin typeface="Arial" panose="020B0604020202020204" pitchFamily="34" charset="0"/>
                <a:ea typeface="Times New Roman" panose="02020603050405020304" pitchFamily="18" charset="0"/>
              </a:rPr>
              <a:t>Lớp</a:t>
            </a:r>
            <a:r>
              <a:rPr lang="en-US" sz="1800" dirty="0">
                <a:solidFill>
                  <a:srgbClr val="333333"/>
                </a:solidFill>
                <a:effectLst/>
                <a:latin typeface="Arial" panose="020B0604020202020204" pitchFamily="34" charset="0"/>
                <a:ea typeface="Times New Roman" panose="02020603050405020304" pitchFamily="18" charset="0"/>
              </a:rPr>
              <a:t> final: </a:t>
            </a:r>
            <a:r>
              <a:rPr lang="en-US" sz="1800" dirty="0" err="1">
                <a:solidFill>
                  <a:srgbClr val="333333"/>
                </a:solidFill>
                <a:effectLst/>
                <a:latin typeface="Arial" panose="020B0604020202020204" pitchFamily="34" charset="0"/>
                <a:ea typeface="Times New Roman" panose="02020603050405020304" pitchFamily="18" charset="0"/>
              </a:rPr>
              <a:t>Trong</a:t>
            </a:r>
            <a:r>
              <a:rPr lang="en-US" sz="1800" dirty="0">
                <a:solidFill>
                  <a:srgbClr val="333333"/>
                </a:solidFill>
                <a:effectLst/>
                <a:latin typeface="Arial" panose="020B0604020202020204" pitchFamily="34" charset="0"/>
                <a:ea typeface="Times New Roman" panose="02020603050405020304" pitchFamily="18" charset="0"/>
              </a:rPr>
              <a:t> java </a:t>
            </a:r>
            <a:r>
              <a:rPr lang="en-US" sz="1800" dirty="0" err="1">
                <a:solidFill>
                  <a:srgbClr val="333333"/>
                </a:solidFill>
                <a:effectLst/>
                <a:latin typeface="Arial" panose="020B0604020202020204" pitchFamily="34" charset="0"/>
                <a:ea typeface="Times New Roman" panose="02020603050405020304" pitchFamily="18" charset="0"/>
              </a:rPr>
              <a:t>chúng</a:t>
            </a:r>
            <a:r>
              <a:rPr lang="en-US" sz="1800" dirty="0">
                <a:solidFill>
                  <a:srgbClr val="333333"/>
                </a:solidFill>
                <a:effectLst/>
                <a:latin typeface="Arial" panose="020B0604020202020204" pitchFamily="34" charset="0"/>
                <a:ea typeface="Times New Roman" panose="02020603050405020304" pitchFamily="18" charset="0"/>
              </a:rPr>
              <a:t> ta </a:t>
            </a:r>
            <a:r>
              <a:rPr lang="en-US" sz="1800" dirty="0" err="1">
                <a:solidFill>
                  <a:srgbClr val="333333"/>
                </a:solidFill>
                <a:effectLst/>
                <a:latin typeface="Arial" panose="020B0604020202020204" pitchFamily="34" charset="0"/>
                <a:ea typeface="Times New Roman" panose="02020603050405020304" pitchFamily="18" charset="0"/>
              </a:rPr>
              <a:t>sẽ</a:t>
            </a:r>
            <a:r>
              <a:rPr lang="en-US" sz="1800" dirty="0">
                <a:solidFill>
                  <a:srgbClr val="333333"/>
                </a:solidFill>
                <a:effectLst/>
                <a:latin typeface="Arial" panose="020B0604020202020204" pitchFamily="34" charset="0"/>
                <a:ea typeface="Times New Roman" panose="02020603050405020304" pitchFamily="18" charset="0"/>
              </a:rPr>
              <a:t> ko </a:t>
            </a:r>
            <a:r>
              <a:rPr lang="en-US" sz="1800" dirty="0" err="1">
                <a:solidFill>
                  <a:srgbClr val="333333"/>
                </a:solidFill>
                <a:effectLst/>
                <a:latin typeface="Arial" panose="020B0604020202020204" pitchFamily="34" charset="0"/>
                <a:ea typeface="Times New Roman" panose="02020603050405020304" pitchFamily="18" charset="0"/>
              </a:rPr>
              <a:t>thể</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kế</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thừa</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từ</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lớp</a:t>
            </a:r>
            <a:r>
              <a:rPr lang="en-US" sz="1800" dirty="0">
                <a:solidFill>
                  <a:srgbClr val="333333"/>
                </a:solidFill>
                <a:effectLst/>
                <a:latin typeface="Arial" panose="020B0604020202020204" pitchFamily="34" charset="0"/>
                <a:ea typeface="Times New Roman" panose="02020603050405020304" pitchFamily="18" charset="0"/>
              </a:rPr>
              <a:t> final</a:t>
            </a:r>
            <a:r>
              <a:rPr lang="en-US" sz="1800" dirty="0" smtClean="0">
                <a:solidFill>
                  <a:srgbClr val="333333"/>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xmlns="" id="{7120CF6F-A927-4684-A294-E9F3281265F6}"/>
              </a:ext>
            </a:extLst>
          </p:cNvPr>
          <p:cNvSpPr txBox="1"/>
          <p:nvPr/>
        </p:nvSpPr>
        <p:spPr>
          <a:xfrm>
            <a:off x="689113" y="4963424"/>
            <a:ext cx="10084905" cy="1200329"/>
          </a:xfrm>
          <a:prstGeom prst="rect">
            <a:avLst/>
          </a:prstGeom>
          <a:noFill/>
        </p:spPr>
        <p:txBody>
          <a:bodyPr wrap="square" rtlCol="0">
            <a:spAutoFit/>
          </a:bodyPr>
          <a:lstStyle/>
          <a:p>
            <a:pPr>
              <a:spcBef>
                <a:spcPts val="1800"/>
              </a:spcBef>
            </a:pPr>
            <a:r>
              <a:rPr lang="en-US" dirty="0"/>
              <a:t>- </a:t>
            </a:r>
            <a:r>
              <a:rPr lang="en-US" sz="1800" dirty="0" err="1">
                <a:solidFill>
                  <a:srgbClr val="333333"/>
                </a:solidFill>
                <a:effectLst/>
                <a:latin typeface="Arial" panose="020B0604020202020204" pitchFamily="34" charset="0"/>
                <a:ea typeface="Times New Roman" panose="02020603050405020304" pitchFamily="18" charset="0"/>
              </a:rPr>
              <a:t>Một</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biến</a:t>
            </a:r>
            <a:r>
              <a:rPr lang="en-US" sz="1800" dirty="0">
                <a:solidFill>
                  <a:srgbClr val="333333"/>
                </a:solidFill>
                <a:effectLst/>
                <a:latin typeface="Arial" panose="020B0604020202020204" pitchFamily="34" charset="0"/>
                <a:ea typeface="Times New Roman" panose="02020603050405020304" pitchFamily="18" charset="0"/>
              </a:rPr>
              <a:t> final </a:t>
            </a:r>
            <a:r>
              <a:rPr lang="en-US" sz="1800" dirty="0" err="1">
                <a:solidFill>
                  <a:srgbClr val="333333"/>
                </a:solidFill>
                <a:effectLst/>
                <a:latin typeface="Arial" panose="020B0604020202020204" pitchFamily="34" charset="0"/>
                <a:ea typeface="Times New Roman" panose="02020603050405020304" pitchFamily="18" charset="0"/>
              </a:rPr>
              <a:t>mà</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không</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được</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khởi</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tạo</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tại</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thời</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điểm</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khai</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báo</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được</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gọi</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là</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biến</a:t>
            </a:r>
            <a:r>
              <a:rPr lang="en-US" sz="1800" dirty="0">
                <a:solidFill>
                  <a:srgbClr val="333333"/>
                </a:solidFill>
                <a:effectLst/>
                <a:latin typeface="Arial" panose="020B0604020202020204" pitchFamily="34" charset="0"/>
                <a:ea typeface="Times New Roman" panose="02020603050405020304" pitchFamily="18" charset="0"/>
              </a:rPr>
              <a:t> final </a:t>
            </a:r>
            <a:r>
              <a:rPr lang="en-US" sz="1800" dirty="0" err="1">
                <a:solidFill>
                  <a:srgbClr val="333333"/>
                </a:solidFill>
                <a:effectLst/>
                <a:latin typeface="Arial" panose="020B0604020202020204" pitchFamily="34" charset="0"/>
                <a:ea typeface="Times New Roman" panose="02020603050405020304" pitchFamily="18" charset="0"/>
              </a:rPr>
              <a:t>trống</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Một</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biến</a:t>
            </a:r>
            <a:r>
              <a:rPr lang="en-US" sz="1800" dirty="0">
                <a:solidFill>
                  <a:srgbClr val="333333"/>
                </a:solidFill>
                <a:effectLst/>
                <a:latin typeface="Arial" panose="020B0604020202020204" pitchFamily="34" charset="0"/>
                <a:ea typeface="Times New Roman" panose="02020603050405020304" pitchFamily="18" charset="0"/>
              </a:rPr>
              <a:t> static final </a:t>
            </a:r>
            <a:r>
              <a:rPr lang="en-US" sz="1800" dirty="0" err="1">
                <a:solidFill>
                  <a:srgbClr val="333333"/>
                </a:solidFill>
                <a:effectLst/>
                <a:latin typeface="Arial" panose="020B0604020202020204" pitchFamily="34" charset="0"/>
                <a:ea typeface="Times New Roman" panose="02020603050405020304" pitchFamily="18" charset="0"/>
              </a:rPr>
              <a:t>mà</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không</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được</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khởi</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tạo</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tại</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thời</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điểm</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khai</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báo</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thì</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đó</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là</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biến</a:t>
            </a:r>
            <a:r>
              <a:rPr lang="en-US" sz="1800" dirty="0">
                <a:solidFill>
                  <a:srgbClr val="333333"/>
                </a:solidFill>
                <a:effectLst/>
                <a:latin typeface="Arial" panose="020B0604020202020204" pitchFamily="34" charset="0"/>
                <a:ea typeface="Times New Roman" panose="02020603050405020304" pitchFamily="18" charset="0"/>
              </a:rPr>
              <a:t> static final </a:t>
            </a:r>
            <a:r>
              <a:rPr lang="en-US" sz="1800" dirty="0" err="1">
                <a:solidFill>
                  <a:srgbClr val="333333"/>
                </a:solidFill>
                <a:effectLst/>
                <a:latin typeface="Arial" panose="020B0604020202020204" pitchFamily="34" charset="0"/>
                <a:ea typeface="Times New Roman" panose="02020603050405020304" pitchFamily="18" charset="0"/>
              </a:rPr>
              <a:t>trống</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Nó</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chỉ</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có</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thể</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được</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khởi</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tạo</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trong</a:t>
            </a:r>
            <a:r>
              <a:rPr lang="en-US" sz="1800" dirty="0">
                <a:solidFill>
                  <a:srgbClr val="333333"/>
                </a:solidFill>
                <a:effectLst/>
                <a:latin typeface="Arial" panose="020B0604020202020204" pitchFamily="34" charset="0"/>
                <a:ea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rPr>
              <a:t>khối</a:t>
            </a:r>
            <a:r>
              <a:rPr lang="en-US" sz="1800" dirty="0">
                <a:solidFill>
                  <a:srgbClr val="333333"/>
                </a:solidFill>
                <a:effectLst/>
                <a:latin typeface="Arial" panose="020B0604020202020204" pitchFamily="34" charset="0"/>
                <a:ea typeface="Times New Roman" panose="02020603050405020304" pitchFamily="18" charset="0"/>
              </a:rPr>
              <a:t> static.</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63365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64F48E2-4958-49A6-9D1F-46109F39AC71}"/>
              </a:ext>
            </a:extLst>
          </p:cNvPr>
          <p:cNvSpPr txBox="1"/>
          <p:nvPr/>
        </p:nvSpPr>
        <p:spPr>
          <a:xfrm>
            <a:off x="583096" y="318052"/>
            <a:ext cx="7699513" cy="707886"/>
          </a:xfrm>
          <a:prstGeom prst="rect">
            <a:avLst/>
          </a:prstGeom>
          <a:noFill/>
        </p:spPr>
        <p:txBody>
          <a:bodyPr wrap="square" rtlCol="0">
            <a:spAutoFit/>
          </a:bodyPr>
          <a:lstStyle/>
          <a:p>
            <a:r>
              <a:rPr lang="en-US" sz="4000" b="1" dirty="0"/>
              <a:t>STATIC KEYWORD</a:t>
            </a:r>
          </a:p>
        </p:txBody>
      </p:sp>
      <p:sp>
        <p:nvSpPr>
          <p:cNvPr id="3" name="TextBox 2">
            <a:extLst>
              <a:ext uri="{FF2B5EF4-FFF2-40B4-BE49-F238E27FC236}">
                <a16:creationId xmlns:a16="http://schemas.microsoft.com/office/drawing/2014/main" xmlns="" id="{6ACB2FAE-1AE6-49E9-B40E-1DA9CB5E4E76}"/>
              </a:ext>
            </a:extLst>
          </p:cNvPr>
          <p:cNvSpPr txBox="1"/>
          <p:nvPr/>
        </p:nvSpPr>
        <p:spPr>
          <a:xfrm>
            <a:off x="675861" y="1226932"/>
            <a:ext cx="10721009" cy="646331"/>
          </a:xfrm>
          <a:prstGeom prst="rect">
            <a:avLst/>
          </a:prstGeom>
          <a:noFill/>
        </p:spPr>
        <p:txBody>
          <a:bodyPr wrap="square" rtlCol="0">
            <a:spAutoFit/>
          </a:bodyPr>
          <a:lstStyle/>
          <a:p>
            <a:r>
              <a:rPr lang="en-US" dirty="0"/>
              <a:t>- </a:t>
            </a:r>
            <a:r>
              <a:rPr lang="vi-VN" b="0" i="0" dirty="0">
                <a:solidFill>
                  <a:srgbClr val="000000"/>
                </a:solidFill>
                <a:effectLst/>
                <a:latin typeface="Arial" panose="020B0604020202020204" pitchFamily="34" charset="0"/>
              </a:rPr>
              <a:t>Trong Java, từ khóa </a:t>
            </a:r>
            <a:r>
              <a:rPr lang="vi-VN" b="1" i="0" dirty="0">
                <a:solidFill>
                  <a:srgbClr val="000000"/>
                </a:solidFill>
                <a:effectLst/>
                <a:latin typeface="Arial" panose="020B0604020202020204" pitchFamily="34" charset="0"/>
              </a:rPr>
              <a:t>static</a:t>
            </a:r>
            <a:r>
              <a:rPr lang="vi-VN" b="0" i="0" dirty="0">
                <a:solidFill>
                  <a:srgbClr val="000000"/>
                </a:solidFill>
                <a:effectLst/>
                <a:latin typeface="Arial" panose="020B0604020202020204" pitchFamily="34" charset="0"/>
              </a:rPr>
              <a:t> được sử dụng để quản lý bộ nhớ tốt hơn và nó có thể được truy cập trực tiếp thông qua lớp mà không cần khởi tạo.</a:t>
            </a:r>
            <a:endParaRPr lang="en-US"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xmlns="" id="{C0FF1DDB-BEE6-4CBE-A6D0-A35AF5525AB4}"/>
              </a:ext>
            </a:extLst>
          </p:cNvPr>
          <p:cNvSpPr txBox="1"/>
          <p:nvPr/>
        </p:nvSpPr>
        <p:spPr>
          <a:xfrm>
            <a:off x="583096" y="2265835"/>
            <a:ext cx="10721009" cy="646331"/>
          </a:xfrm>
          <a:prstGeom prst="rect">
            <a:avLst/>
          </a:prstGeom>
          <a:noFill/>
        </p:spPr>
        <p:txBody>
          <a:bodyPr wrap="square" rtlCol="0">
            <a:spAutoFit/>
          </a:bodyPr>
          <a:lstStyle/>
          <a:p>
            <a:pPr algn="l"/>
            <a:r>
              <a:rPr lang="en-US" dirty="0"/>
              <a:t>- </a:t>
            </a:r>
            <a:r>
              <a:rPr lang="vi-VN" b="0" i="0" dirty="0">
                <a:solidFill>
                  <a:srgbClr val="000000"/>
                </a:solidFill>
                <a:effectLst/>
                <a:latin typeface="Arial" panose="020B0604020202020204" pitchFamily="34" charset="0"/>
              </a:rPr>
              <a:t>Từ khóa static thuộc về lớp chứ không thuộc về instance (thể hiện) của lớp.</a:t>
            </a:r>
            <a:r>
              <a:rPr lang="en-US" b="0" i="0" dirty="0">
                <a:solidFill>
                  <a:srgbClr val="000000"/>
                </a:solidFill>
                <a:effectLst/>
                <a:latin typeface="Arial" panose="020B0604020202020204" pitchFamily="34" charset="0"/>
              </a:rPr>
              <a:t> </a:t>
            </a:r>
            <a:r>
              <a:rPr lang="vi-VN" b="0" i="0" dirty="0">
                <a:solidFill>
                  <a:srgbClr val="000000"/>
                </a:solidFill>
                <a:effectLst/>
                <a:latin typeface="Arial" panose="020B0604020202020204" pitchFamily="34" charset="0"/>
              </a:rPr>
              <a:t>Chúng ta có thể áp dụng từ khóa static với các biến, các phương thức, các khối, các lớp lồng nhau</a:t>
            </a:r>
            <a:r>
              <a:rPr lang="en-US" b="0" i="0" dirty="0">
                <a:solidFill>
                  <a:srgbClr val="000000"/>
                </a:solidFill>
                <a:effectLst/>
                <a:latin typeface="Arial" panose="020B0604020202020204" pitchFamily="34" charset="0"/>
              </a:rPr>
              <a:t> </a:t>
            </a:r>
            <a:r>
              <a:rPr lang="vi-VN" b="0" i="0" dirty="0">
                <a:solidFill>
                  <a:srgbClr val="000000"/>
                </a:solidFill>
                <a:effectLst/>
                <a:latin typeface="Arial" panose="020B0604020202020204" pitchFamily="34" charset="0"/>
              </a:rPr>
              <a:t>(nested class).</a:t>
            </a:r>
          </a:p>
        </p:txBody>
      </p:sp>
      <p:sp>
        <p:nvSpPr>
          <p:cNvPr id="7" name="TextBox 6">
            <a:extLst>
              <a:ext uri="{FF2B5EF4-FFF2-40B4-BE49-F238E27FC236}">
                <a16:creationId xmlns:a16="http://schemas.microsoft.com/office/drawing/2014/main" xmlns="" id="{1983ECEB-5815-406C-9DA7-409549A56016}"/>
              </a:ext>
            </a:extLst>
          </p:cNvPr>
          <p:cNvSpPr txBox="1"/>
          <p:nvPr/>
        </p:nvSpPr>
        <p:spPr>
          <a:xfrm>
            <a:off x="583095" y="3113160"/>
            <a:ext cx="10721009" cy="3416320"/>
          </a:xfrm>
          <a:prstGeom prst="rect">
            <a:avLst/>
          </a:prstGeom>
          <a:noFill/>
        </p:spPr>
        <p:txBody>
          <a:bodyPr wrap="square" rtlCol="0">
            <a:spAutoFit/>
          </a:bodyPr>
          <a:lstStyle/>
          <a:p>
            <a:pPr algn="l"/>
            <a:r>
              <a:rPr lang="en-US" i="0" dirty="0" err="1">
                <a:solidFill>
                  <a:srgbClr val="000000"/>
                </a:solidFill>
                <a:effectLst/>
                <a:latin typeface="Arial" panose="020B0604020202020204" pitchFamily="34" charset="0"/>
              </a:rPr>
              <a:t>Các</a:t>
            </a:r>
            <a:r>
              <a:rPr lang="en-US" i="0" dirty="0">
                <a:solidFill>
                  <a:srgbClr val="000000"/>
                </a:solidFill>
                <a:effectLst/>
                <a:latin typeface="Arial" panose="020B0604020202020204" pitchFamily="34" charset="0"/>
              </a:rPr>
              <a:t> </a:t>
            </a:r>
            <a:r>
              <a:rPr lang="en-US" i="0" dirty="0" err="1">
                <a:solidFill>
                  <a:srgbClr val="000000"/>
                </a:solidFill>
                <a:effectLst/>
                <a:latin typeface="Arial" panose="020B0604020202020204" pitchFamily="34" charset="0"/>
              </a:rPr>
              <a:t>trường</a:t>
            </a:r>
            <a:r>
              <a:rPr lang="en-US" i="0" dirty="0">
                <a:solidFill>
                  <a:srgbClr val="000000"/>
                </a:solidFill>
                <a:effectLst/>
                <a:latin typeface="Arial" panose="020B0604020202020204" pitchFamily="34" charset="0"/>
              </a:rPr>
              <a:t> </a:t>
            </a:r>
            <a:r>
              <a:rPr lang="en-US" i="0" dirty="0" err="1">
                <a:solidFill>
                  <a:srgbClr val="000000"/>
                </a:solidFill>
                <a:effectLst/>
                <a:latin typeface="Arial" panose="020B0604020202020204" pitchFamily="34" charset="0"/>
              </a:rPr>
              <a:t>hợp</a:t>
            </a:r>
            <a:r>
              <a:rPr lang="en-US" i="0" dirty="0">
                <a:solidFill>
                  <a:srgbClr val="000000"/>
                </a:solidFill>
                <a:effectLst/>
                <a:latin typeface="Arial" panose="020B0604020202020204" pitchFamily="34" charset="0"/>
              </a:rPr>
              <a:t> </a:t>
            </a:r>
            <a:r>
              <a:rPr lang="en-US" i="0" dirty="0" err="1">
                <a:solidFill>
                  <a:srgbClr val="000000"/>
                </a:solidFill>
                <a:effectLst/>
                <a:latin typeface="Arial" panose="020B0604020202020204" pitchFamily="34" charset="0"/>
              </a:rPr>
              <a:t>sử</a:t>
            </a:r>
            <a:r>
              <a:rPr lang="en-US" i="0" dirty="0">
                <a:solidFill>
                  <a:srgbClr val="000000"/>
                </a:solidFill>
                <a:effectLst/>
                <a:latin typeface="Arial" panose="020B0604020202020204" pitchFamily="34" charset="0"/>
              </a:rPr>
              <a:t> </a:t>
            </a:r>
            <a:r>
              <a:rPr lang="en-US" i="0" dirty="0" err="1">
                <a:solidFill>
                  <a:srgbClr val="000000"/>
                </a:solidFill>
                <a:effectLst/>
                <a:latin typeface="Arial" panose="020B0604020202020204" pitchFamily="34" charset="0"/>
              </a:rPr>
              <a:t>dụng</a:t>
            </a:r>
            <a:r>
              <a:rPr lang="en-US" i="0" dirty="0">
                <a:solidFill>
                  <a:srgbClr val="000000"/>
                </a:solidFill>
                <a:effectLst/>
                <a:latin typeface="Arial" panose="020B0604020202020204" pitchFamily="34" charset="0"/>
              </a:rPr>
              <a:t> static</a:t>
            </a:r>
          </a:p>
          <a:p>
            <a:pPr algn="l"/>
            <a:endParaRPr lang="en-US" i="0" dirty="0">
              <a:solidFill>
                <a:srgbClr val="000000"/>
              </a:solidFill>
              <a:effectLst/>
              <a:latin typeface="Arial" panose="020B0604020202020204" pitchFamily="34" charset="0"/>
            </a:endParaRPr>
          </a:p>
          <a:p>
            <a:pPr algn="l">
              <a:buFont typeface="+mj-lt"/>
              <a:buAutoNum type="arabicPeriod"/>
            </a:pPr>
            <a:r>
              <a:rPr lang="vi-VN" b="1" i="0" dirty="0">
                <a:solidFill>
                  <a:srgbClr val="000000"/>
                </a:solidFill>
                <a:effectLst/>
                <a:latin typeface="Arial" panose="020B0604020202020204" pitchFamily="34" charset="0"/>
              </a:rPr>
              <a:t>Biến static (static variables):</a:t>
            </a:r>
            <a:r>
              <a:rPr lang="vi-VN" b="0" i="0" dirty="0">
                <a:solidFill>
                  <a:srgbClr val="000000"/>
                </a:solidFill>
                <a:effectLst/>
                <a:latin typeface="Arial" panose="020B0604020202020204" pitchFamily="34" charset="0"/>
              </a:rPr>
              <a:t> khi bạn khai báo một biến là static, thì biến đó được gọi là biến tĩnh, hay biến static.</a:t>
            </a:r>
          </a:p>
          <a:p>
            <a:pPr algn="l">
              <a:buFont typeface="+mj-lt"/>
              <a:buAutoNum type="arabicPeriod"/>
            </a:pPr>
            <a:r>
              <a:rPr lang="vi-VN" b="1" i="0" dirty="0">
                <a:solidFill>
                  <a:srgbClr val="000000"/>
                </a:solidFill>
                <a:effectLst/>
                <a:latin typeface="Arial" panose="020B0604020202020204" pitchFamily="34" charset="0"/>
              </a:rPr>
              <a:t>Phương thức static (static methods):</a:t>
            </a:r>
            <a:r>
              <a:rPr lang="vi-VN" b="0" i="0" dirty="0">
                <a:solidFill>
                  <a:srgbClr val="000000"/>
                </a:solidFill>
                <a:effectLst/>
                <a:latin typeface="Arial" panose="020B0604020202020204" pitchFamily="34" charset="0"/>
              </a:rPr>
              <a:t> khi bạn khai báo một phương thức là static, thì phương thức đó gọi là phương thức static.</a:t>
            </a:r>
          </a:p>
          <a:p>
            <a:pPr algn="l">
              <a:buFont typeface="+mj-lt"/>
              <a:buAutoNum type="arabicPeriod"/>
            </a:pPr>
            <a:r>
              <a:rPr lang="vi-VN" b="1" i="0" dirty="0">
                <a:solidFill>
                  <a:srgbClr val="000000"/>
                </a:solidFill>
                <a:effectLst/>
                <a:latin typeface="Arial" panose="020B0604020202020204" pitchFamily="34" charset="0"/>
              </a:rPr>
              <a:t>Khối static (static blocks):</a:t>
            </a:r>
            <a:r>
              <a:rPr lang="vi-VN" b="0" i="0" dirty="0">
                <a:solidFill>
                  <a:srgbClr val="000000"/>
                </a:solidFill>
                <a:effectLst/>
                <a:latin typeface="Arial" panose="020B0604020202020204" pitchFamily="34" charset="0"/>
              </a:rPr>
              <a:t> được sử dụng để khởi tạo thành viên dữ liệu static.</a:t>
            </a:r>
          </a:p>
          <a:p>
            <a:pPr algn="l">
              <a:buFont typeface="+mj-lt"/>
              <a:buAutoNum type="arabicPeriod"/>
            </a:pPr>
            <a:r>
              <a:rPr lang="vi-VN" b="1" i="0" dirty="0">
                <a:solidFill>
                  <a:srgbClr val="000000"/>
                </a:solidFill>
                <a:effectLst/>
                <a:latin typeface="Arial" panose="020B0604020202020204" pitchFamily="34" charset="0"/>
              </a:rPr>
              <a:t>Lớp static (static class)</a:t>
            </a:r>
            <a:r>
              <a:rPr lang="vi-VN" b="0" i="0" dirty="0">
                <a:solidFill>
                  <a:srgbClr val="000000"/>
                </a:solidFill>
                <a:effectLst/>
                <a:latin typeface="Arial" panose="020B0604020202020204" pitchFamily="34" charset="0"/>
              </a:rPr>
              <a:t>: một class được có thể được đặt là static chỉ khi nó là một nested class. Một</a:t>
            </a:r>
            <a:r>
              <a:rPr lang="en-US" b="0" i="0" dirty="0">
                <a:solidFill>
                  <a:srgbClr val="000000"/>
                </a:solidFill>
                <a:effectLst/>
                <a:latin typeface="Arial" panose="020B0604020202020204" pitchFamily="34" charset="0"/>
              </a:rPr>
              <a:t> </a:t>
            </a:r>
            <a:r>
              <a:rPr lang="vi-VN" b="0" i="0" dirty="0">
                <a:solidFill>
                  <a:srgbClr val="000000"/>
                </a:solidFill>
                <a:effectLst/>
                <a:latin typeface="Arial" panose="020B0604020202020204" pitchFamily="34" charset="0"/>
              </a:rPr>
              <a:t>nested static class có thể được truy cập mà không cần một object của outer class</a:t>
            </a:r>
            <a:r>
              <a:rPr lang="en-US" b="0" i="0" dirty="0">
                <a:solidFill>
                  <a:srgbClr val="000000"/>
                </a:solidFill>
                <a:effectLst/>
                <a:latin typeface="Arial" panose="020B0604020202020204" pitchFamily="34" charset="0"/>
              </a:rPr>
              <a:t>.</a:t>
            </a:r>
          </a:p>
          <a:p>
            <a:pPr algn="l">
              <a:buFont typeface="+mj-lt"/>
              <a:buAutoNum type="arabicPeriod"/>
            </a:pPr>
            <a:r>
              <a:rPr lang="vi-VN" b="1" i="0" dirty="0">
                <a:solidFill>
                  <a:srgbClr val="000000"/>
                </a:solidFill>
                <a:effectLst/>
                <a:latin typeface="Arial" panose="020B0604020202020204" pitchFamily="34" charset="0"/>
              </a:rPr>
              <a:t>Import static</a:t>
            </a:r>
            <a:r>
              <a:rPr lang="vi-VN" b="0" i="0" dirty="0">
                <a:solidFill>
                  <a:srgbClr val="000000"/>
                </a:solidFill>
                <a:effectLst/>
                <a:latin typeface="Arial" panose="020B0604020202020204" pitchFamily="34" charset="0"/>
              </a:rPr>
              <a:t>: từ phiên bản Java 5, cho phép import các thành viên tĩnh (static member) của một class hoặc package vào một class khác bằng cách sử dụng từ khóa import và sau đó sử dụng chúng như là thành viên của lớp đó.</a:t>
            </a:r>
          </a:p>
        </p:txBody>
      </p:sp>
    </p:spTree>
    <p:extLst>
      <p:ext uri="{BB962C8B-B14F-4D97-AF65-F5344CB8AC3E}">
        <p14:creationId xmlns:p14="http://schemas.microsoft.com/office/powerpoint/2010/main" val="205711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EBD00B7-EAD9-439F-A0DF-3CC9AC3E70F3}"/>
              </a:ext>
            </a:extLst>
          </p:cNvPr>
          <p:cNvSpPr txBox="1"/>
          <p:nvPr/>
        </p:nvSpPr>
        <p:spPr>
          <a:xfrm>
            <a:off x="583096" y="318052"/>
            <a:ext cx="7699513" cy="707886"/>
          </a:xfrm>
          <a:prstGeom prst="rect">
            <a:avLst/>
          </a:prstGeom>
          <a:noFill/>
        </p:spPr>
        <p:txBody>
          <a:bodyPr wrap="square" rtlCol="0">
            <a:spAutoFit/>
          </a:bodyPr>
          <a:lstStyle/>
          <a:p>
            <a:r>
              <a:rPr lang="en-US" sz="4000" b="1" dirty="0"/>
              <a:t>STATIC KEYWORD</a:t>
            </a:r>
          </a:p>
        </p:txBody>
      </p:sp>
      <p:sp>
        <p:nvSpPr>
          <p:cNvPr id="3" name="TextBox 2">
            <a:extLst>
              <a:ext uri="{FF2B5EF4-FFF2-40B4-BE49-F238E27FC236}">
                <a16:creationId xmlns:a16="http://schemas.microsoft.com/office/drawing/2014/main" xmlns="" id="{8BB68ECA-6DEA-46DE-A81E-F3694D2F3CB2}"/>
              </a:ext>
            </a:extLst>
          </p:cNvPr>
          <p:cNvSpPr txBox="1"/>
          <p:nvPr/>
        </p:nvSpPr>
        <p:spPr>
          <a:xfrm>
            <a:off x="583096" y="1131956"/>
            <a:ext cx="9899374" cy="400110"/>
          </a:xfrm>
          <a:prstGeom prst="rect">
            <a:avLst/>
          </a:prstGeom>
          <a:noFill/>
        </p:spPr>
        <p:txBody>
          <a:bodyPr wrap="square" rtlCol="0">
            <a:spAutoFit/>
          </a:bodyPr>
          <a:lstStyle/>
          <a:p>
            <a:r>
              <a:rPr lang="en-US" sz="2000" b="1" dirty="0" err="1"/>
              <a:t>Biến</a:t>
            </a:r>
            <a:r>
              <a:rPr lang="en-US" sz="2000" b="1" dirty="0"/>
              <a:t> static</a:t>
            </a:r>
          </a:p>
        </p:txBody>
      </p:sp>
      <p:sp>
        <p:nvSpPr>
          <p:cNvPr id="4" name="TextBox 3">
            <a:extLst>
              <a:ext uri="{FF2B5EF4-FFF2-40B4-BE49-F238E27FC236}">
                <a16:creationId xmlns:a16="http://schemas.microsoft.com/office/drawing/2014/main" xmlns="" id="{0A0270CB-197E-4F79-ACEA-DA351EA8BE7A}"/>
              </a:ext>
            </a:extLst>
          </p:cNvPr>
          <p:cNvSpPr txBox="1"/>
          <p:nvPr/>
        </p:nvSpPr>
        <p:spPr>
          <a:xfrm>
            <a:off x="675859" y="1841187"/>
            <a:ext cx="10614991" cy="369332"/>
          </a:xfrm>
          <a:prstGeom prst="rect">
            <a:avLst/>
          </a:prstGeom>
          <a:noFill/>
        </p:spPr>
        <p:txBody>
          <a:bodyPr wrap="square" rtlCol="0">
            <a:spAutoFit/>
          </a:bodyPr>
          <a:lstStyle/>
          <a:p>
            <a:r>
              <a:rPr lang="en-US" b="0" i="0" dirty="0">
                <a:solidFill>
                  <a:srgbClr val="000000"/>
                </a:solidFill>
                <a:effectLst/>
                <a:latin typeface="Arial" panose="020B0604020202020204" pitchFamily="34" charset="0"/>
              </a:rPr>
              <a:t>- </a:t>
            </a:r>
            <a:r>
              <a:rPr lang="vi-VN" b="0" i="0" dirty="0">
                <a:solidFill>
                  <a:srgbClr val="000000"/>
                </a:solidFill>
                <a:effectLst/>
                <a:latin typeface="Arial" panose="020B0604020202020204" pitchFamily="34" charset="0"/>
              </a:rPr>
              <a:t>Việc cấp phát bộ nhớ cho biến static chỉ xảy ra một lần khi class được nạp vào bộ nhớ.</a:t>
            </a:r>
            <a:endParaRPr lang="en-US" dirty="0"/>
          </a:p>
        </p:txBody>
      </p:sp>
      <p:sp>
        <p:nvSpPr>
          <p:cNvPr id="5" name="TextBox 4">
            <a:extLst>
              <a:ext uri="{FF2B5EF4-FFF2-40B4-BE49-F238E27FC236}">
                <a16:creationId xmlns:a16="http://schemas.microsoft.com/office/drawing/2014/main" xmlns="" id="{7F7461A2-3990-48BB-8122-720A1ECEAAEB}"/>
              </a:ext>
            </a:extLst>
          </p:cNvPr>
          <p:cNvSpPr txBox="1"/>
          <p:nvPr/>
        </p:nvSpPr>
        <p:spPr>
          <a:xfrm>
            <a:off x="675859" y="2782669"/>
            <a:ext cx="10813776" cy="646331"/>
          </a:xfrm>
          <a:prstGeom prst="rect">
            <a:avLst/>
          </a:prstGeom>
          <a:noFill/>
        </p:spPr>
        <p:txBody>
          <a:bodyPr wrap="square" rtlCol="0">
            <a:spAutoFit/>
          </a:bodyPr>
          <a:lstStyle/>
          <a:p>
            <a:r>
              <a:rPr lang="en-US" b="0" i="0" dirty="0">
                <a:solidFill>
                  <a:srgbClr val="000000"/>
                </a:solidFill>
                <a:effectLst/>
                <a:latin typeface="Arial" panose="020B0604020202020204" pitchFamily="34" charset="0"/>
              </a:rPr>
              <a:t>- </a:t>
            </a:r>
            <a:r>
              <a:rPr lang="vi-VN" b="0" i="0" dirty="0">
                <a:solidFill>
                  <a:srgbClr val="000000"/>
                </a:solidFill>
                <a:effectLst/>
                <a:latin typeface="Arial" panose="020B0604020202020204" pitchFamily="34" charset="0"/>
              </a:rPr>
              <a:t>Biến static có thể được sử dụng làm thuộc tính chung, để dùng chung dữ liệu cho tất cả </a:t>
            </a:r>
            <a:r>
              <a:rPr lang="en-US" b="0" i="0" dirty="0" err="1">
                <a:solidFill>
                  <a:srgbClr val="000000"/>
                </a:solidFill>
                <a:effectLst/>
                <a:latin typeface="Arial" panose="020B0604020202020204" pitchFamily="34" charset="0"/>
              </a:rPr>
              <a:t>các</a:t>
            </a:r>
            <a:r>
              <a:rPr lang="en-US" dirty="0">
                <a:solidFill>
                  <a:srgbClr val="000000"/>
                </a:solidFill>
                <a:latin typeface="Arial" panose="020B0604020202020204" pitchFamily="34" charset="0"/>
              </a:rPr>
              <a:t> </a:t>
            </a:r>
            <a:r>
              <a:rPr lang="vi-VN" b="0" i="0" dirty="0">
                <a:solidFill>
                  <a:srgbClr val="000000"/>
                </a:solidFill>
                <a:effectLst/>
                <a:latin typeface="Arial" panose="020B0604020202020204" pitchFamily="34" charset="0"/>
              </a:rPr>
              <a:t>instances của lớp đó và điều đó giúp cho chương trình tiết kiệm bộ nhớ hơn</a:t>
            </a:r>
            <a:r>
              <a:rPr lang="en-US" dirty="0">
                <a:solidFill>
                  <a:srgbClr val="000000"/>
                </a:solidFill>
                <a:latin typeface="Arial" panose="020B0604020202020204" pitchFamily="34" charset="0"/>
              </a:rPr>
              <a:t>.</a:t>
            </a:r>
            <a:endParaRPr lang="en-US" dirty="0"/>
          </a:p>
        </p:txBody>
      </p:sp>
      <p:sp>
        <p:nvSpPr>
          <p:cNvPr id="6" name="TextBox 5">
            <a:extLst>
              <a:ext uri="{FF2B5EF4-FFF2-40B4-BE49-F238E27FC236}">
                <a16:creationId xmlns:a16="http://schemas.microsoft.com/office/drawing/2014/main" xmlns="" id="{4806953C-7DA0-4BB7-AF30-7620A8F41C4D}"/>
              </a:ext>
            </a:extLst>
          </p:cNvPr>
          <p:cNvSpPr txBox="1"/>
          <p:nvPr/>
        </p:nvSpPr>
        <p:spPr>
          <a:xfrm>
            <a:off x="675859" y="3942956"/>
            <a:ext cx="10614991" cy="646331"/>
          </a:xfrm>
          <a:prstGeom prst="rect">
            <a:avLst/>
          </a:prstGeom>
          <a:noFill/>
        </p:spPr>
        <p:txBody>
          <a:bodyPr wrap="square" rtlCol="0">
            <a:spAutoFit/>
          </a:bodyPr>
          <a:lstStyle/>
          <a:p>
            <a:r>
              <a:rPr lang="en-US" b="0" i="0" dirty="0">
                <a:solidFill>
                  <a:srgbClr val="000000"/>
                </a:solidFill>
                <a:effectLst/>
                <a:latin typeface="Arial" panose="020B0604020202020204" pitchFamily="34" charset="0"/>
              </a:rPr>
              <a:t>- </a:t>
            </a:r>
            <a:r>
              <a:rPr lang="vi-VN" b="0" i="0" dirty="0">
                <a:solidFill>
                  <a:srgbClr val="000000"/>
                </a:solidFill>
                <a:effectLst/>
                <a:latin typeface="Arial" panose="020B0604020202020204" pitchFamily="34" charset="0"/>
              </a:rPr>
              <a:t>Nếu một biến được khai báo với từ khóa static thì bạn có thể truy cập trực tiếp thông qua lớp</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mà</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không</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cần</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phải</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gọi</a:t>
            </a:r>
            <a:r>
              <a:rPr lang="en-US" b="0" i="0" dirty="0">
                <a:solidFill>
                  <a:srgbClr val="000000"/>
                </a:solidFill>
                <a:effectLst/>
                <a:latin typeface="Arial" panose="020B0604020202020204" pitchFamily="34" charset="0"/>
              </a:rPr>
              <a:t> qua instance </a:t>
            </a:r>
            <a:r>
              <a:rPr lang="en-US" b="0" i="0" dirty="0" err="1">
                <a:solidFill>
                  <a:srgbClr val="000000"/>
                </a:solidFill>
                <a:effectLst/>
                <a:latin typeface="Arial" panose="020B0604020202020204" pitchFamily="34" charset="0"/>
              </a:rPr>
              <a:t>của</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lớp</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đó</a:t>
            </a:r>
            <a:r>
              <a:rPr lang="en-US" b="0" i="0" dirty="0">
                <a:solidFill>
                  <a:srgbClr val="000000"/>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35616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FFEFB78-70B2-493E-AD7F-9C46C8A160D6}"/>
              </a:ext>
            </a:extLst>
          </p:cNvPr>
          <p:cNvSpPr txBox="1"/>
          <p:nvPr/>
        </p:nvSpPr>
        <p:spPr>
          <a:xfrm>
            <a:off x="583096" y="318052"/>
            <a:ext cx="7699513" cy="707886"/>
          </a:xfrm>
          <a:prstGeom prst="rect">
            <a:avLst/>
          </a:prstGeom>
          <a:noFill/>
        </p:spPr>
        <p:txBody>
          <a:bodyPr wrap="square" rtlCol="0">
            <a:spAutoFit/>
          </a:bodyPr>
          <a:lstStyle/>
          <a:p>
            <a:r>
              <a:rPr lang="en-US" sz="4000" b="1" dirty="0"/>
              <a:t>STATIC KEYWORD</a:t>
            </a:r>
          </a:p>
        </p:txBody>
      </p:sp>
      <p:sp>
        <p:nvSpPr>
          <p:cNvPr id="3" name="TextBox 2">
            <a:extLst>
              <a:ext uri="{FF2B5EF4-FFF2-40B4-BE49-F238E27FC236}">
                <a16:creationId xmlns:a16="http://schemas.microsoft.com/office/drawing/2014/main" xmlns="" id="{D233C5D1-DF07-4F55-8B93-E16EE8660E15}"/>
              </a:ext>
            </a:extLst>
          </p:cNvPr>
          <p:cNvSpPr txBox="1"/>
          <p:nvPr/>
        </p:nvSpPr>
        <p:spPr>
          <a:xfrm>
            <a:off x="583096" y="1131956"/>
            <a:ext cx="9899374" cy="400110"/>
          </a:xfrm>
          <a:prstGeom prst="rect">
            <a:avLst/>
          </a:prstGeom>
          <a:noFill/>
        </p:spPr>
        <p:txBody>
          <a:bodyPr wrap="square" rtlCol="0">
            <a:spAutoFit/>
          </a:bodyPr>
          <a:lstStyle/>
          <a:p>
            <a:r>
              <a:rPr lang="en-US" sz="2000" b="1" dirty="0" err="1"/>
              <a:t>Phương</a:t>
            </a:r>
            <a:r>
              <a:rPr lang="en-US" sz="2000" b="1" dirty="0"/>
              <a:t> </a:t>
            </a:r>
            <a:r>
              <a:rPr lang="en-US" sz="2000" b="1" dirty="0" err="1"/>
              <a:t>thức</a:t>
            </a:r>
            <a:r>
              <a:rPr lang="en-US" sz="2000" b="1" dirty="0"/>
              <a:t> static</a:t>
            </a:r>
          </a:p>
        </p:txBody>
      </p:sp>
      <p:sp>
        <p:nvSpPr>
          <p:cNvPr id="6" name="TextBox 5">
            <a:extLst>
              <a:ext uri="{FF2B5EF4-FFF2-40B4-BE49-F238E27FC236}">
                <a16:creationId xmlns:a16="http://schemas.microsoft.com/office/drawing/2014/main" xmlns="" id="{9088E5CB-9893-4A43-9FF0-01AE247F92A8}"/>
              </a:ext>
            </a:extLst>
          </p:cNvPr>
          <p:cNvSpPr txBox="1"/>
          <p:nvPr/>
        </p:nvSpPr>
        <p:spPr>
          <a:xfrm>
            <a:off x="583096" y="1765085"/>
            <a:ext cx="10668000" cy="369332"/>
          </a:xfrm>
          <a:prstGeom prst="rect">
            <a:avLst/>
          </a:prstGeom>
          <a:noFill/>
        </p:spPr>
        <p:txBody>
          <a:bodyPr wrap="square" rtlCol="0">
            <a:spAutoFit/>
          </a:bodyPr>
          <a:lstStyle/>
          <a:p>
            <a:r>
              <a:rPr lang="en-US" dirty="0"/>
              <a:t>- </a:t>
            </a:r>
            <a:r>
              <a:rPr lang="vi-VN" b="0" i="0" dirty="0">
                <a:solidFill>
                  <a:srgbClr val="000000"/>
                </a:solidFill>
                <a:effectLst/>
                <a:latin typeface="Arial" panose="020B0604020202020204" pitchFamily="34" charset="0"/>
              </a:rPr>
              <a:t>Một phương thức static có thể được gọi mà không cần tạo khởi tạo (instance) của một lớp.</a:t>
            </a:r>
          </a:p>
        </p:txBody>
      </p:sp>
      <p:sp>
        <p:nvSpPr>
          <p:cNvPr id="7" name="TextBox 6">
            <a:extLst>
              <a:ext uri="{FF2B5EF4-FFF2-40B4-BE49-F238E27FC236}">
                <a16:creationId xmlns:a16="http://schemas.microsoft.com/office/drawing/2014/main" xmlns="" id="{1819F0AB-3584-4BB5-A3DD-D7B5E8121CBF}"/>
              </a:ext>
            </a:extLst>
          </p:cNvPr>
          <p:cNvSpPr txBox="1"/>
          <p:nvPr/>
        </p:nvSpPr>
        <p:spPr>
          <a:xfrm>
            <a:off x="583096" y="2367436"/>
            <a:ext cx="10668000" cy="369332"/>
          </a:xfrm>
          <a:prstGeom prst="rect">
            <a:avLst/>
          </a:prstGeom>
          <a:noFill/>
        </p:spPr>
        <p:txBody>
          <a:bodyPr wrap="square" rtlCol="0">
            <a:spAutoFit/>
          </a:bodyPr>
          <a:lstStyle/>
          <a:p>
            <a:r>
              <a:rPr lang="en-US" dirty="0"/>
              <a:t>- </a:t>
            </a:r>
            <a:r>
              <a:rPr lang="vi-VN" b="0" i="0" dirty="0">
                <a:solidFill>
                  <a:srgbClr val="000000"/>
                </a:solidFill>
                <a:effectLst/>
                <a:latin typeface="Arial" panose="020B0604020202020204" pitchFamily="34" charset="0"/>
              </a:rPr>
              <a:t>Phương thức static có thể truy cập biến static và có thể thay đổi giá trị của nó.</a:t>
            </a:r>
          </a:p>
        </p:txBody>
      </p:sp>
      <p:sp>
        <p:nvSpPr>
          <p:cNvPr id="8" name="TextBox 7">
            <a:extLst>
              <a:ext uri="{FF2B5EF4-FFF2-40B4-BE49-F238E27FC236}">
                <a16:creationId xmlns:a16="http://schemas.microsoft.com/office/drawing/2014/main" xmlns="" id="{A059A5B5-865D-4E8B-A810-E83D8C646C6C}"/>
              </a:ext>
            </a:extLst>
          </p:cNvPr>
          <p:cNvSpPr txBox="1"/>
          <p:nvPr/>
        </p:nvSpPr>
        <p:spPr>
          <a:xfrm>
            <a:off x="583096" y="2969787"/>
            <a:ext cx="10668000" cy="646331"/>
          </a:xfrm>
          <a:prstGeom prst="rect">
            <a:avLst/>
          </a:prstGeom>
          <a:noFill/>
        </p:spPr>
        <p:txBody>
          <a:bodyPr wrap="square" rtlCol="0">
            <a:spAutoFit/>
          </a:bodyPr>
          <a:lstStyle/>
          <a:p>
            <a:r>
              <a:rPr lang="en-US" dirty="0"/>
              <a:t>- </a:t>
            </a:r>
            <a:r>
              <a:rPr lang="vi-VN" b="0" i="0" dirty="0">
                <a:solidFill>
                  <a:srgbClr val="000000"/>
                </a:solidFill>
                <a:effectLst/>
                <a:latin typeface="Arial" panose="020B0604020202020204" pitchFamily="34" charset="0"/>
              </a:rPr>
              <a:t>Một phương thức static chỉ có thể gọi một phương thức static khác, </a:t>
            </a:r>
            <a:r>
              <a:rPr lang="vi-VN" b="1" i="0" dirty="0">
                <a:solidFill>
                  <a:srgbClr val="000000"/>
                </a:solidFill>
                <a:effectLst/>
                <a:latin typeface="Arial" panose="020B0604020202020204" pitchFamily="34" charset="0"/>
              </a:rPr>
              <a:t>không</a:t>
            </a:r>
            <a:r>
              <a:rPr lang="vi-VN" b="0" i="0" dirty="0">
                <a:solidFill>
                  <a:srgbClr val="000000"/>
                </a:solidFill>
                <a:effectLst/>
                <a:latin typeface="Arial" panose="020B0604020202020204" pitchFamily="34" charset="0"/>
              </a:rPr>
              <a:t> thể gọi được một phương thức </a:t>
            </a:r>
            <a:r>
              <a:rPr lang="vi-VN" b="1" i="0" dirty="0">
                <a:solidFill>
                  <a:srgbClr val="000000"/>
                </a:solidFill>
                <a:effectLst/>
                <a:latin typeface="Arial" panose="020B0604020202020204" pitchFamily="34" charset="0"/>
              </a:rPr>
              <a:t>non-static</a:t>
            </a:r>
            <a:r>
              <a:rPr lang="en-US" b="1" i="0" dirty="0">
                <a:solidFill>
                  <a:srgbClr val="000000"/>
                </a:solidFill>
                <a:effectLst/>
                <a:latin typeface="Arial" panose="020B0604020202020204" pitchFamily="34" charset="0"/>
              </a:rPr>
              <a:t>.</a:t>
            </a:r>
            <a:endParaRPr lang="vi-VN" b="0" i="0" dirty="0">
              <a:solidFill>
                <a:srgbClr val="000000"/>
              </a:solidFill>
              <a:effectLst/>
              <a:latin typeface="Arial" panose="020B0604020202020204" pitchFamily="34" charset="0"/>
            </a:endParaRPr>
          </a:p>
        </p:txBody>
      </p:sp>
      <p:sp>
        <p:nvSpPr>
          <p:cNvPr id="9" name="TextBox 8">
            <a:extLst>
              <a:ext uri="{FF2B5EF4-FFF2-40B4-BE49-F238E27FC236}">
                <a16:creationId xmlns:a16="http://schemas.microsoft.com/office/drawing/2014/main" xmlns="" id="{2151ED78-150C-4F50-9757-8678E69B7A8B}"/>
              </a:ext>
            </a:extLst>
          </p:cNvPr>
          <p:cNvSpPr txBox="1"/>
          <p:nvPr/>
        </p:nvSpPr>
        <p:spPr>
          <a:xfrm>
            <a:off x="583096" y="3849137"/>
            <a:ext cx="10668000" cy="369332"/>
          </a:xfrm>
          <a:prstGeom prst="rect">
            <a:avLst/>
          </a:prstGeom>
          <a:noFill/>
        </p:spPr>
        <p:txBody>
          <a:bodyPr wrap="square" rtlCol="0">
            <a:spAutoFit/>
          </a:bodyPr>
          <a:lstStyle/>
          <a:p>
            <a:r>
              <a:rPr lang="en-US" dirty="0"/>
              <a:t>- </a:t>
            </a:r>
            <a:r>
              <a:rPr lang="vi-VN" b="0" i="0" dirty="0">
                <a:solidFill>
                  <a:srgbClr val="000000"/>
                </a:solidFill>
                <a:effectLst/>
                <a:latin typeface="Arial" panose="020B0604020202020204" pitchFamily="34" charset="0"/>
              </a:rPr>
              <a:t>Một phương thức static </a:t>
            </a:r>
            <a:r>
              <a:rPr lang="vi-VN" b="1" i="0" dirty="0">
                <a:solidFill>
                  <a:srgbClr val="000000"/>
                </a:solidFill>
                <a:effectLst/>
                <a:latin typeface="Arial" panose="020B0604020202020204" pitchFamily="34" charset="0"/>
              </a:rPr>
              <a:t>không</a:t>
            </a:r>
            <a:r>
              <a:rPr lang="vi-VN" b="0" i="0" dirty="0">
                <a:solidFill>
                  <a:srgbClr val="000000"/>
                </a:solidFill>
                <a:effectLst/>
                <a:latin typeface="Arial" panose="020B0604020202020204" pitchFamily="34" charset="0"/>
              </a:rPr>
              <a:t> thể được sử dụng từ khóa </a:t>
            </a:r>
            <a:r>
              <a:rPr lang="vi-VN" b="1" i="0" dirty="0">
                <a:solidFill>
                  <a:srgbClr val="000000"/>
                </a:solidFill>
                <a:effectLst/>
                <a:latin typeface="Arial" panose="020B0604020202020204" pitchFamily="34" charset="0"/>
              </a:rPr>
              <a:t>this</a:t>
            </a:r>
            <a:r>
              <a:rPr lang="vi-VN" b="0" i="0" dirty="0">
                <a:solidFill>
                  <a:srgbClr val="000000"/>
                </a:solidFill>
                <a:effectLst/>
                <a:latin typeface="Arial" panose="020B0604020202020204" pitchFamily="34" charset="0"/>
              </a:rPr>
              <a:t> và </a:t>
            </a:r>
            <a:r>
              <a:rPr lang="vi-VN" b="1" i="0" dirty="0">
                <a:solidFill>
                  <a:srgbClr val="000000"/>
                </a:solidFill>
                <a:effectLst/>
                <a:latin typeface="Arial" panose="020B0604020202020204" pitchFamily="34" charset="0"/>
              </a:rPr>
              <a:t>super</a:t>
            </a:r>
            <a:r>
              <a:rPr lang="vi-VN" b="0" i="0" dirty="0">
                <a:solidFill>
                  <a:srgbClr val="000000"/>
                </a:solidFill>
                <a:effectLst/>
                <a:latin typeface="Arial" panose="020B0604020202020204" pitchFamily="34" charset="0"/>
              </a:rPr>
              <a:t>.</a:t>
            </a:r>
            <a:endParaRPr lang="vi-VN" b="1" i="0" dirty="0">
              <a:solidFill>
                <a:srgbClr val="000000"/>
              </a:solidFill>
              <a:effectLst/>
              <a:latin typeface="Arial" panose="020B0604020202020204" pitchFamily="34" charset="0"/>
            </a:endParaRPr>
          </a:p>
        </p:txBody>
      </p:sp>
      <p:sp>
        <p:nvSpPr>
          <p:cNvPr id="10" name="TextBox 9">
            <a:extLst>
              <a:ext uri="{FF2B5EF4-FFF2-40B4-BE49-F238E27FC236}">
                <a16:creationId xmlns:a16="http://schemas.microsoft.com/office/drawing/2014/main" xmlns="" id="{A18FA89D-D338-428E-9C89-6B6B3B95720A}"/>
              </a:ext>
            </a:extLst>
          </p:cNvPr>
          <p:cNvSpPr txBox="1"/>
          <p:nvPr/>
        </p:nvSpPr>
        <p:spPr>
          <a:xfrm>
            <a:off x="960783" y="4346713"/>
            <a:ext cx="9912626" cy="923330"/>
          </a:xfrm>
          <a:prstGeom prst="rect">
            <a:avLst/>
          </a:prstGeom>
          <a:noFill/>
        </p:spPr>
        <p:txBody>
          <a:bodyPr wrap="square" rtlCol="0">
            <a:spAutoFit/>
          </a:bodyPr>
          <a:lstStyle/>
          <a:p>
            <a:r>
              <a:rPr lang="en-US" dirty="0"/>
              <a:t>+ </a:t>
            </a:r>
            <a:r>
              <a:rPr lang="en-US" dirty="0" err="1">
                <a:solidFill>
                  <a:srgbClr val="000000"/>
                </a:solidFill>
                <a:latin typeface="Arial" panose="020B0604020202020204" pitchFamily="34" charset="0"/>
              </a:rPr>
              <a:t>Vì</a:t>
            </a:r>
            <a:r>
              <a:rPr lang="en-US" dirty="0">
                <a:solidFill>
                  <a:srgbClr val="000000"/>
                </a:solidFill>
                <a:latin typeface="Arial" panose="020B0604020202020204" pitchFamily="34" charset="0"/>
              </a:rPr>
              <a:t> </a:t>
            </a:r>
            <a:r>
              <a:rPr lang="en-US" b="1" dirty="0">
                <a:solidFill>
                  <a:srgbClr val="000000"/>
                </a:solidFill>
                <a:latin typeface="Arial" panose="020B0604020202020204" pitchFamily="34" charset="0"/>
              </a:rPr>
              <a:t>this</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tham</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chiếu</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đến</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chính</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đối</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tượng</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hiện</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tại</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và</a:t>
            </a:r>
            <a:r>
              <a:rPr lang="en-US" dirty="0">
                <a:solidFill>
                  <a:srgbClr val="000000"/>
                </a:solidFill>
                <a:latin typeface="Arial" panose="020B0604020202020204" pitchFamily="34" charset="0"/>
              </a:rPr>
              <a:t> </a:t>
            </a:r>
            <a:r>
              <a:rPr lang="en-US" b="1" dirty="0">
                <a:solidFill>
                  <a:srgbClr val="000000"/>
                </a:solidFill>
                <a:latin typeface="Arial" panose="020B0604020202020204" pitchFamily="34" charset="0"/>
              </a:rPr>
              <a:t>that </a:t>
            </a:r>
            <a:r>
              <a:rPr lang="en-US" dirty="0" err="1">
                <a:solidFill>
                  <a:srgbClr val="000000"/>
                </a:solidFill>
                <a:latin typeface="Arial" panose="020B0604020202020204" pitchFamily="34" charset="0"/>
              </a:rPr>
              <a:t>tham</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chiếu</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đến</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đối</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tượng</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là</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lớp</a:t>
            </a:r>
            <a:r>
              <a:rPr lang="en-US" dirty="0">
                <a:solidFill>
                  <a:srgbClr val="000000"/>
                </a:solidFill>
                <a:latin typeface="Arial" panose="020B0604020202020204" pitchFamily="34" charset="0"/>
              </a:rPr>
              <a:t> cha </a:t>
            </a:r>
            <a:r>
              <a:rPr lang="en-US" dirty="0" err="1">
                <a:solidFill>
                  <a:srgbClr val="000000"/>
                </a:solidFill>
                <a:latin typeface="Arial" panose="020B0604020202020204" pitchFamily="34" charset="0"/>
              </a:rPr>
              <a:t>gần</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nhất</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của</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nó</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điều</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này</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có</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nghĩa</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là</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để</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sử</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dụng</a:t>
            </a:r>
            <a:r>
              <a:rPr lang="en-US" dirty="0">
                <a:solidFill>
                  <a:srgbClr val="000000"/>
                </a:solidFill>
                <a:latin typeface="Arial" panose="020B0604020202020204" pitchFamily="34" charset="0"/>
              </a:rPr>
              <a:t> </a:t>
            </a:r>
            <a:r>
              <a:rPr lang="en-US" b="1" dirty="0">
                <a:solidFill>
                  <a:srgbClr val="000000"/>
                </a:solidFill>
                <a:latin typeface="Arial" panose="020B0604020202020204" pitchFamily="34" charset="0"/>
              </a:rPr>
              <a:t>this</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hoặc</a:t>
            </a:r>
            <a:r>
              <a:rPr lang="en-US" dirty="0">
                <a:solidFill>
                  <a:srgbClr val="000000"/>
                </a:solidFill>
                <a:latin typeface="Arial" panose="020B0604020202020204" pitchFamily="34" charset="0"/>
              </a:rPr>
              <a:t> </a:t>
            </a:r>
            <a:r>
              <a:rPr lang="en-US" b="1" dirty="0">
                <a:solidFill>
                  <a:srgbClr val="000000"/>
                </a:solidFill>
                <a:latin typeface="Arial" panose="020B0604020202020204" pitchFamily="34" charset="0"/>
              </a:rPr>
              <a:t>that </a:t>
            </a:r>
            <a:r>
              <a:rPr lang="en-US" dirty="0" err="1">
                <a:solidFill>
                  <a:srgbClr val="000000"/>
                </a:solidFill>
                <a:latin typeface="Arial" panose="020B0604020202020204" pitchFamily="34" charset="0"/>
              </a:rPr>
              <a:t>phương</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thức</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phải</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được</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gọi</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bởi</a:t>
            </a:r>
            <a:r>
              <a:rPr lang="en-US" dirty="0">
                <a:solidFill>
                  <a:srgbClr val="000000"/>
                </a:solidFill>
                <a:latin typeface="Arial" panose="020B0604020202020204" pitchFamily="34" charset="0"/>
              </a:rPr>
              <a:t> 1 </a:t>
            </a:r>
            <a:r>
              <a:rPr lang="en-US" dirty="0" err="1">
                <a:solidFill>
                  <a:srgbClr val="000000"/>
                </a:solidFill>
                <a:latin typeface="Arial" panose="020B0604020202020204" pitchFamily="34" charset="0"/>
              </a:rPr>
              <a:t>đối</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tượng</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mà</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phương</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thức</a:t>
            </a:r>
            <a:r>
              <a:rPr lang="en-US" dirty="0">
                <a:solidFill>
                  <a:srgbClr val="000000"/>
                </a:solidFill>
                <a:latin typeface="Arial" panose="020B0604020202020204" pitchFamily="34" charset="0"/>
              </a:rPr>
              <a:t> static </a:t>
            </a:r>
            <a:r>
              <a:rPr lang="en-US" dirty="0" err="1">
                <a:solidFill>
                  <a:srgbClr val="000000"/>
                </a:solidFill>
                <a:latin typeface="Arial" panose="020B0604020202020204" pitchFamily="34" charset="0"/>
              </a:rPr>
              <a:t>thuộc</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lớp</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chứ</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không</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thuộc</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đối</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tượng</a:t>
            </a:r>
            <a:r>
              <a:rPr lang="en-US" dirty="0">
                <a:solidFill>
                  <a:srgbClr val="000000"/>
                </a:solidFill>
                <a:latin typeface="Arial" panose="020B0604020202020204" pitchFamily="34" charset="0"/>
              </a:rPr>
              <a:t>. </a:t>
            </a:r>
            <a:endParaRPr lang="en-US" dirty="0"/>
          </a:p>
        </p:txBody>
      </p:sp>
      <p:sp>
        <p:nvSpPr>
          <p:cNvPr id="11" name="TextBox 10">
            <a:extLst>
              <a:ext uri="{FF2B5EF4-FFF2-40B4-BE49-F238E27FC236}">
                <a16:creationId xmlns:a16="http://schemas.microsoft.com/office/drawing/2014/main" xmlns="" id="{7429A31E-0A56-4FE7-A442-F557FCEF269E}"/>
              </a:ext>
            </a:extLst>
          </p:cNvPr>
          <p:cNvSpPr txBox="1"/>
          <p:nvPr/>
        </p:nvSpPr>
        <p:spPr>
          <a:xfrm>
            <a:off x="583096" y="5579165"/>
            <a:ext cx="1057523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static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đè</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đè</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instance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static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kỳ</a:t>
            </a:r>
            <a:r>
              <a:rPr lang="en-US" dirty="0">
                <a:latin typeface="Arial" panose="020B0604020202020204" pitchFamily="34" charset="0"/>
                <a:cs typeface="Arial" panose="020B0604020202020204" pitchFamily="34" charset="0"/>
              </a:rPr>
              <a:t> instance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1387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FBBAA7E-B2C0-4ACC-A6B0-C5D10FB9E193}"/>
              </a:ext>
            </a:extLst>
          </p:cNvPr>
          <p:cNvSpPr txBox="1"/>
          <p:nvPr/>
        </p:nvSpPr>
        <p:spPr>
          <a:xfrm>
            <a:off x="583096" y="318052"/>
            <a:ext cx="7699513" cy="707886"/>
          </a:xfrm>
          <a:prstGeom prst="rect">
            <a:avLst/>
          </a:prstGeom>
          <a:noFill/>
        </p:spPr>
        <p:txBody>
          <a:bodyPr wrap="square" rtlCol="0">
            <a:spAutoFit/>
          </a:bodyPr>
          <a:lstStyle/>
          <a:p>
            <a:r>
              <a:rPr lang="en-US" sz="4000" b="1" dirty="0"/>
              <a:t>STATIC KEYWORD</a:t>
            </a:r>
          </a:p>
        </p:txBody>
      </p:sp>
      <p:sp>
        <p:nvSpPr>
          <p:cNvPr id="3" name="TextBox 2">
            <a:extLst>
              <a:ext uri="{FF2B5EF4-FFF2-40B4-BE49-F238E27FC236}">
                <a16:creationId xmlns:a16="http://schemas.microsoft.com/office/drawing/2014/main" xmlns="" id="{FB7A1A76-2DE6-4847-9A93-46ED01E213BA}"/>
              </a:ext>
            </a:extLst>
          </p:cNvPr>
          <p:cNvSpPr txBox="1"/>
          <p:nvPr/>
        </p:nvSpPr>
        <p:spPr>
          <a:xfrm>
            <a:off x="583096" y="1131956"/>
            <a:ext cx="9899374" cy="400110"/>
          </a:xfrm>
          <a:prstGeom prst="rect">
            <a:avLst/>
          </a:prstGeom>
          <a:noFill/>
        </p:spPr>
        <p:txBody>
          <a:bodyPr wrap="square" rtlCol="0">
            <a:spAutoFit/>
          </a:bodyPr>
          <a:lstStyle/>
          <a:p>
            <a:r>
              <a:rPr lang="en-US" sz="2000" b="1" dirty="0" err="1"/>
              <a:t>Khối</a:t>
            </a:r>
            <a:r>
              <a:rPr lang="en-US" sz="2000" b="1" dirty="0"/>
              <a:t> static</a:t>
            </a:r>
          </a:p>
        </p:txBody>
      </p:sp>
      <p:sp>
        <p:nvSpPr>
          <p:cNvPr id="4" name="TextBox 3">
            <a:extLst>
              <a:ext uri="{FF2B5EF4-FFF2-40B4-BE49-F238E27FC236}">
                <a16:creationId xmlns:a16="http://schemas.microsoft.com/office/drawing/2014/main" xmlns="" id="{CE30CCE2-51C7-4B1A-B13A-E10438574FF4}"/>
              </a:ext>
            </a:extLst>
          </p:cNvPr>
          <p:cNvSpPr txBox="1"/>
          <p:nvPr/>
        </p:nvSpPr>
        <p:spPr>
          <a:xfrm>
            <a:off x="702365" y="1934817"/>
            <a:ext cx="10349948" cy="369332"/>
          </a:xfrm>
          <a:prstGeom prst="rect">
            <a:avLst/>
          </a:prstGeom>
          <a:noFill/>
        </p:spPr>
        <p:txBody>
          <a:bodyPr wrap="square" rtlCol="0">
            <a:spAutoFit/>
          </a:bodyPr>
          <a:lstStyle/>
          <a:p>
            <a:r>
              <a:rPr lang="en-US" dirty="0"/>
              <a:t>- </a:t>
            </a:r>
            <a:r>
              <a:rPr lang="vi-VN" b="0" i="0" dirty="0">
                <a:solidFill>
                  <a:srgbClr val="000000"/>
                </a:solidFill>
                <a:effectLst/>
                <a:latin typeface="Arial" panose="020B0604020202020204" pitchFamily="34" charset="0"/>
              </a:rPr>
              <a:t>Khối static được dùng để khởi tạo hoặc thay đổi giá trị của các biến static.</a:t>
            </a:r>
          </a:p>
        </p:txBody>
      </p:sp>
      <p:sp>
        <p:nvSpPr>
          <p:cNvPr id="5" name="TextBox 4">
            <a:extLst>
              <a:ext uri="{FF2B5EF4-FFF2-40B4-BE49-F238E27FC236}">
                <a16:creationId xmlns:a16="http://schemas.microsoft.com/office/drawing/2014/main" xmlns="" id="{8D8D8D89-F165-4EF1-8381-A5DA0C00C519}"/>
              </a:ext>
            </a:extLst>
          </p:cNvPr>
          <p:cNvSpPr txBox="1"/>
          <p:nvPr/>
        </p:nvSpPr>
        <p:spPr>
          <a:xfrm>
            <a:off x="702365" y="2855843"/>
            <a:ext cx="10349948" cy="369332"/>
          </a:xfrm>
          <a:prstGeom prst="rect">
            <a:avLst/>
          </a:prstGeom>
          <a:noFill/>
        </p:spPr>
        <p:txBody>
          <a:bodyPr wrap="square" rtlCol="0">
            <a:spAutoFit/>
          </a:bodyPr>
          <a:lstStyle/>
          <a:p>
            <a:r>
              <a:rPr lang="en-US" dirty="0"/>
              <a:t>- </a:t>
            </a:r>
            <a:r>
              <a:rPr lang="vi-VN" b="0" i="0" dirty="0">
                <a:solidFill>
                  <a:srgbClr val="000000"/>
                </a:solidFill>
                <a:effectLst/>
                <a:latin typeface="Arial" panose="020B0604020202020204" pitchFamily="34" charset="0"/>
              </a:rPr>
              <a:t>Nó được thực thi trước phương thức main tại thời gian tải lớp.</a:t>
            </a:r>
          </a:p>
        </p:txBody>
      </p:sp>
      <p:sp>
        <p:nvSpPr>
          <p:cNvPr id="7" name="TextBox 6">
            <a:extLst>
              <a:ext uri="{FF2B5EF4-FFF2-40B4-BE49-F238E27FC236}">
                <a16:creationId xmlns:a16="http://schemas.microsoft.com/office/drawing/2014/main" xmlns="" id="{6ECAC3B8-A563-4F73-B45B-DFE70D833F5C}"/>
              </a:ext>
            </a:extLst>
          </p:cNvPr>
          <p:cNvSpPr txBox="1"/>
          <p:nvPr/>
        </p:nvSpPr>
        <p:spPr>
          <a:xfrm>
            <a:off x="702365" y="3776869"/>
            <a:ext cx="10349948" cy="369332"/>
          </a:xfrm>
          <a:prstGeom prst="rect">
            <a:avLst/>
          </a:prstGeom>
          <a:noFill/>
        </p:spPr>
        <p:txBody>
          <a:bodyPr wrap="square" rtlCol="0">
            <a:spAutoFit/>
          </a:bodyPr>
          <a:lstStyle/>
          <a:p>
            <a:r>
              <a:rPr lang="en-US" dirty="0"/>
              <a:t>- </a:t>
            </a:r>
            <a:r>
              <a:rPr lang="en-US" b="0" i="0" dirty="0" err="1">
                <a:solidFill>
                  <a:srgbClr val="000000"/>
                </a:solidFill>
                <a:effectLst/>
                <a:latin typeface="Arial" panose="020B0604020202020204" pitchFamily="34" charset="0"/>
              </a:rPr>
              <a:t>Một</a:t>
            </a:r>
            <a:r>
              <a:rPr lang="en-US" b="0" i="0" dirty="0">
                <a:solidFill>
                  <a:srgbClr val="000000"/>
                </a:solidFill>
                <a:effectLst/>
                <a:latin typeface="Arial" panose="020B0604020202020204" pitchFamily="34" charset="0"/>
              </a:rPr>
              <a:t> class </a:t>
            </a:r>
            <a:r>
              <a:rPr lang="en-US" b="0" i="0" dirty="0" err="1">
                <a:solidFill>
                  <a:srgbClr val="000000"/>
                </a:solidFill>
                <a:effectLst/>
                <a:latin typeface="Arial" panose="020B0604020202020204" pitchFamily="34" charset="0"/>
              </a:rPr>
              <a:t>có</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thể</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có</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nhiều</a:t>
            </a:r>
            <a:r>
              <a:rPr lang="en-US" b="0" i="0" dirty="0">
                <a:solidFill>
                  <a:srgbClr val="000000"/>
                </a:solidFill>
                <a:effectLst/>
                <a:latin typeface="Arial" panose="020B0604020202020204" pitchFamily="34" charset="0"/>
              </a:rPr>
              <a:t> static blocks.</a:t>
            </a:r>
          </a:p>
        </p:txBody>
      </p:sp>
    </p:spTree>
    <p:extLst>
      <p:ext uri="{BB962C8B-B14F-4D97-AF65-F5344CB8AC3E}">
        <p14:creationId xmlns:p14="http://schemas.microsoft.com/office/powerpoint/2010/main" val="136239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FBBAA7E-B2C0-4ACC-A6B0-C5D10FB9E193}"/>
              </a:ext>
            </a:extLst>
          </p:cNvPr>
          <p:cNvSpPr txBox="1"/>
          <p:nvPr/>
        </p:nvSpPr>
        <p:spPr>
          <a:xfrm>
            <a:off x="583096" y="318052"/>
            <a:ext cx="7699513" cy="707886"/>
          </a:xfrm>
          <a:prstGeom prst="rect">
            <a:avLst/>
          </a:prstGeom>
          <a:noFill/>
        </p:spPr>
        <p:txBody>
          <a:bodyPr wrap="square" rtlCol="0">
            <a:spAutoFit/>
          </a:bodyPr>
          <a:lstStyle/>
          <a:p>
            <a:r>
              <a:rPr lang="en-US" sz="4000" b="1" dirty="0"/>
              <a:t>STATIC KEYWORD</a:t>
            </a:r>
          </a:p>
        </p:txBody>
      </p:sp>
      <p:sp>
        <p:nvSpPr>
          <p:cNvPr id="3" name="TextBox 2">
            <a:extLst>
              <a:ext uri="{FF2B5EF4-FFF2-40B4-BE49-F238E27FC236}">
                <a16:creationId xmlns:a16="http://schemas.microsoft.com/office/drawing/2014/main" xmlns="" id="{FB7A1A76-2DE6-4847-9A93-46ED01E213BA}"/>
              </a:ext>
            </a:extLst>
          </p:cNvPr>
          <p:cNvSpPr txBox="1"/>
          <p:nvPr/>
        </p:nvSpPr>
        <p:spPr>
          <a:xfrm>
            <a:off x="583096" y="1131956"/>
            <a:ext cx="9899374" cy="400110"/>
          </a:xfrm>
          <a:prstGeom prst="rect">
            <a:avLst/>
          </a:prstGeom>
          <a:noFill/>
        </p:spPr>
        <p:txBody>
          <a:bodyPr wrap="square" rtlCol="0">
            <a:spAutoFit/>
          </a:bodyPr>
          <a:lstStyle/>
          <a:p>
            <a:r>
              <a:rPr lang="en-US" sz="2000" b="1" dirty="0" err="1"/>
              <a:t>Lớp</a:t>
            </a:r>
            <a:r>
              <a:rPr lang="en-US" sz="2000" b="1" dirty="0"/>
              <a:t> static</a:t>
            </a:r>
          </a:p>
        </p:txBody>
      </p:sp>
      <p:sp>
        <p:nvSpPr>
          <p:cNvPr id="4" name="TextBox 3">
            <a:extLst>
              <a:ext uri="{FF2B5EF4-FFF2-40B4-BE49-F238E27FC236}">
                <a16:creationId xmlns:a16="http://schemas.microsoft.com/office/drawing/2014/main" xmlns="" id="{CE30CCE2-51C7-4B1A-B13A-E10438574FF4}"/>
              </a:ext>
            </a:extLst>
          </p:cNvPr>
          <p:cNvSpPr txBox="1"/>
          <p:nvPr/>
        </p:nvSpPr>
        <p:spPr>
          <a:xfrm>
            <a:off x="702365" y="1934817"/>
            <a:ext cx="10349948" cy="923330"/>
          </a:xfrm>
          <a:prstGeom prst="rect">
            <a:avLst/>
          </a:prstGeom>
          <a:noFill/>
        </p:spPr>
        <p:txBody>
          <a:bodyPr wrap="square" rtlCol="0">
            <a:spAutoFit/>
          </a:bodyPr>
          <a:lstStyle/>
          <a:p>
            <a:r>
              <a:rPr lang="en-US" dirty="0"/>
              <a:t>- </a:t>
            </a:r>
            <a:r>
              <a:rPr lang="vi-VN" b="0" i="0" dirty="0">
                <a:solidFill>
                  <a:srgbClr val="000000"/>
                </a:solidFill>
                <a:effectLst/>
                <a:latin typeface="Arial" panose="020B0604020202020204" pitchFamily="34" charset="0"/>
              </a:rPr>
              <a:t>Một class được có thể được đặt là static chỉ khi nó là một </a:t>
            </a:r>
            <a:r>
              <a:rPr lang="vi-VN" b="1" i="0" dirty="0">
                <a:solidFill>
                  <a:srgbClr val="000000"/>
                </a:solidFill>
                <a:effectLst/>
                <a:latin typeface="Arial" panose="020B0604020202020204" pitchFamily="34" charset="0"/>
              </a:rPr>
              <a:t>nested class</a:t>
            </a:r>
            <a:r>
              <a:rPr lang="vi-VN" b="0" i="0" dirty="0">
                <a:solidFill>
                  <a:srgbClr val="000000"/>
                </a:solidFill>
                <a:effectLst/>
                <a:latin typeface="Arial" panose="020B0604020202020204" pitchFamily="34" charset="0"/>
              </a:rPr>
              <a:t> (tức nằm trong một lớp khác). Một </a:t>
            </a:r>
            <a:r>
              <a:rPr lang="vi-VN" b="1" i="0" dirty="0">
                <a:solidFill>
                  <a:srgbClr val="000000"/>
                </a:solidFill>
                <a:effectLst/>
                <a:latin typeface="Arial" panose="020B0604020202020204" pitchFamily="34" charset="0"/>
              </a:rPr>
              <a:t>nested static class</a:t>
            </a:r>
            <a:r>
              <a:rPr lang="vi-VN" b="0" i="0" dirty="0">
                <a:solidFill>
                  <a:srgbClr val="000000"/>
                </a:solidFill>
                <a:effectLst/>
                <a:latin typeface="Arial" panose="020B0604020202020204" pitchFamily="34" charset="0"/>
              </a:rPr>
              <a:t> có thể được truy cập mà không cần </a:t>
            </a:r>
            <a:r>
              <a:rPr lang="en-US" b="0" i="0" dirty="0" err="1">
                <a:solidFill>
                  <a:srgbClr val="000000"/>
                </a:solidFill>
                <a:effectLst/>
                <a:latin typeface="Arial" panose="020B0604020202020204" pitchFamily="34" charset="0"/>
              </a:rPr>
              <a:t>thông</a:t>
            </a:r>
            <a:r>
              <a:rPr lang="en-US" b="0" i="0" dirty="0">
                <a:solidFill>
                  <a:srgbClr val="000000"/>
                </a:solidFill>
                <a:effectLst/>
                <a:latin typeface="Arial" panose="020B0604020202020204" pitchFamily="34" charset="0"/>
              </a:rPr>
              <a:t> qua </a:t>
            </a:r>
            <a:r>
              <a:rPr lang="vi-VN" b="0" i="0" dirty="0">
                <a:solidFill>
                  <a:srgbClr val="000000"/>
                </a:solidFill>
                <a:effectLst/>
                <a:latin typeface="Arial" panose="020B0604020202020204" pitchFamily="34" charset="0"/>
              </a:rPr>
              <a:t>một object của </a:t>
            </a:r>
            <a:r>
              <a:rPr lang="vi-VN" b="1" i="0" dirty="0">
                <a:solidFill>
                  <a:srgbClr val="000000"/>
                </a:solidFill>
                <a:effectLst/>
                <a:latin typeface="Arial" panose="020B0604020202020204" pitchFamily="34" charset="0"/>
              </a:rPr>
              <a:t>outer class</a:t>
            </a:r>
            <a:r>
              <a:rPr lang="vi-VN" b="0" i="0" dirty="0">
                <a:solidFill>
                  <a:srgbClr val="000000"/>
                </a:solidFill>
                <a:effectLst/>
                <a:latin typeface="Arial" panose="020B0604020202020204" pitchFamily="34" charset="0"/>
              </a:rPr>
              <a:t> (lớp bên ngoài).</a:t>
            </a:r>
          </a:p>
        </p:txBody>
      </p:sp>
    </p:spTree>
    <p:extLst>
      <p:ext uri="{BB962C8B-B14F-4D97-AF65-F5344CB8AC3E}">
        <p14:creationId xmlns:p14="http://schemas.microsoft.com/office/powerpoint/2010/main" val="247464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D58F67-2B69-4769-969D-4B657B44637B}"/>
              </a:ext>
            </a:extLst>
          </p:cNvPr>
          <p:cNvSpPr>
            <a:spLocks noGrp="1"/>
          </p:cNvSpPr>
          <p:nvPr>
            <p:ph type="title"/>
          </p:nvPr>
        </p:nvSpPr>
        <p:spPr/>
        <p:txBody>
          <a:bodyPr/>
          <a:lstStyle/>
          <a:p>
            <a:r>
              <a:rPr lang="en-US" dirty="0"/>
              <a:t>Primitive type</a:t>
            </a:r>
          </a:p>
        </p:txBody>
      </p:sp>
      <p:sp>
        <p:nvSpPr>
          <p:cNvPr id="3" name="Content Placeholder 2">
            <a:extLst>
              <a:ext uri="{FF2B5EF4-FFF2-40B4-BE49-F238E27FC236}">
                <a16:creationId xmlns:a16="http://schemas.microsoft.com/office/drawing/2014/main" xmlns="" id="{39705C74-D3A3-4EC6-AB86-AA6E9BF7D801}"/>
              </a:ext>
            </a:extLst>
          </p:cNvPr>
          <p:cNvSpPr>
            <a:spLocks noGrp="1"/>
          </p:cNvSpPr>
          <p:nvPr>
            <p:ph idx="1"/>
          </p:nvPr>
        </p:nvSpPr>
        <p:spPr/>
        <p:txBody>
          <a:bodyPr/>
          <a:lstStyle/>
          <a:p>
            <a:r>
              <a:rPr lang="en-US" dirty="0" err="1"/>
              <a:t>Định</a:t>
            </a:r>
            <a:r>
              <a:rPr lang="en-US" dirty="0"/>
              <a:t> </a:t>
            </a:r>
            <a:r>
              <a:rPr lang="en-US" dirty="0" err="1"/>
              <a:t>nghĩa</a:t>
            </a:r>
            <a:r>
              <a:rPr lang="en-US" dirty="0"/>
              <a:t> : </a:t>
            </a:r>
            <a:r>
              <a:rPr lang="en-US" dirty="0" err="1"/>
              <a:t>Kiểu</a:t>
            </a:r>
            <a:r>
              <a:rPr lang="en-US" dirty="0"/>
              <a:t> </a:t>
            </a:r>
            <a:r>
              <a:rPr lang="en-US" dirty="0" err="1"/>
              <a:t>dữ</a:t>
            </a:r>
            <a:r>
              <a:rPr lang="en-US" dirty="0"/>
              <a:t> </a:t>
            </a:r>
            <a:r>
              <a:rPr lang="en-US" dirty="0" err="1"/>
              <a:t>liệu</a:t>
            </a:r>
            <a:r>
              <a:rPr lang="en-US" dirty="0"/>
              <a:t> </a:t>
            </a:r>
            <a:r>
              <a:rPr lang="en-US" dirty="0" err="1"/>
              <a:t>nguyên</a:t>
            </a:r>
            <a:r>
              <a:rPr lang="en-US" dirty="0"/>
              <a:t> </a:t>
            </a:r>
            <a:r>
              <a:rPr lang="en-US" dirty="0" err="1"/>
              <a:t>thủy</a:t>
            </a:r>
            <a:r>
              <a:rPr lang="en-US" dirty="0"/>
              <a:t>, </a:t>
            </a:r>
            <a:r>
              <a:rPr lang="en-US" dirty="0" err="1"/>
              <a:t>là</a:t>
            </a:r>
            <a:r>
              <a:rPr lang="en-US" dirty="0"/>
              <a:t> </a:t>
            </a:r>
            <a:r>
              <a:rPr lang="en-US" dirty="0" err="1"/>
              <a:t>khởi</a:t>
            </a:r>
            <a:r>
              <a:rPr lang="en-US" dirty="0"/>
              <a:t> </a:t>
            </a:r>
            <a:r>
              <a:rPr lang="en-US" dirty="0" err="1"/>
              <a:t>điểm</a:t>
            </a:r>
            <a:r>
              <a:rPr lang="en-US" dirty="0"/>
              <a:t> </a:t>
            </a:r>
            <a:r>
              <a:rPr lang="en-US" dirty="0" err="1"/>
              <a:t>để</a:t>
            </a:r>
            <a:r>
              <a:rPr lang="en-US" dirty="0"/>
              <a:t> build </a:t>
            </a:r>
            <a:r>
              <a:rPr lang="en-US" dirty="0" err="1"/>
              <a:t>các</a:t>
            </a:r>
            <a:r>
              <a:rPr lang="en-US" dirty="0"/>
              <a:t> </a:t>
            </a:r>
            <a:r>
              <a:rPr lang="en-US" dirty="0" err="1"/>
              <a:t>loại</a:t>
            </a:r>
            <a:r>
              <a:rPr lang="en-US" dirty="0"/>
              <a:t> </a:t>
            </a:r>
            <a:r>
              <a:rPr lang="en-US" dirty="0" err="1"/>
              <a:t>dữ</a:t>
            </a:r>
            <a:r>
              <a:rPr lang="en-US" dirty="0"/>
              <a:t> </a:t>
            </a:r>
            <a:r>
              <a:rPr lang="en-US" dirty="0" err="1"/>
              <a:t>liệu</a:t>
            </a:r>
            <a:r>
              <a:rPr lang="en-US" dirty="0"/>
              <a:t> </a:t>
            </a:r>
            <a:r>
              <a:rPr lang="en-US" dirty="0" err="1"/>
              <a:t>khác</a:t>
            </a:r>
            <a:r>
              <a:rPr lang="en-US" dirty="0"/>
              <a:t> (</a:t>
            </a:r>
            <a:r>
              <a:rPr lang="en-US" dirty="0" err="1"/>
              <a:t>ví</a:t>
            </a:r>
            <a:r>
              <a:rPr lang="en-US" dirty="0"/>
              <a:t> </a:t>
            </a:r>
            <a:r>
              <a:rPr lang="en-US" dirty="0" err="1"/>
              <a:t>dụ</a:t>
            </a:r>
            <a:r>
              <a:rPr lang="en-US" dirty="0"/>
              <a:t> String = char array)</a:t>
            </a:r>
          </a:p>
          <a:p>
            <a:r>
              <a:rPr lang="en-US" dirty="0" err="1"/>
              <a:t>Có</a:t>
            </a:r>
            <a:r>
              <a:rPr lang="en-US" dirty="0"/>
              <a:t> 8 </a:t>
            </a:r>
            <a:r>
              <a:rPr lang="en-US" dirty="0" err="1"/>
              <a:t>kiểu</a:t>
            </a:r>
            <a:r>
              <a:rPr lang="en-US" dirty="0"/>
              <a:t> </a:t>
            </a:r>
            <a:r>
              <a:rPr lang="en-US" dirty="0" err="1"/>
              <a:t>biến</a:t>
            </a:r>
            <a:r>
              <a:rPr lang="en-US" dirty="0"/>
              <a:t> primitive: </a:t>
            </a:r>
            <a:r>
              <a:rPr lang="en-US" dirty="0" err="1"/>
              <a:t>boolean</a:t>
            </a:r>
            <a:r>
              <a:rPr lang="en-US" dirty="0"/>
              <a:t>, byte, short, int, long, float, double, char</a:t>
            </a:r>
          </a:p>
          <a:p>
            <a:endParaRPr lang="en-US" dirty="0"/>
          </a:p>
        </p:txBody>
      </p:sp>
    </p:spTree>
    <p:extLst>
      <p:ext uri="{BB962C8B-B14F-4D97-AF65-F5344CB8AC3E}">
        <p14:creationId xmlns:p14="http://schemas.microsoft.com/office/powerpoint/2010/main" val="3888682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E3A79-E685-478E-B33C-C9F14E8BBDE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1E1A00BF-95BF-490B-B951-79ED99AFE0C8}"/>
              </a:ext>
            </a:extLst>
          </p:cNvPr>
          <p:cNvPicPr>
            <a:picLocks noGrp="1"/>
          </p:cNvPicPr>
          <p:nvPr>
            <p:ph idx="1"/>
          </p:nvPr>
        </p:nvPicPr>
        <p:blipFill>
          <a:blip r:embed="rId2"/>
          <a:stretch>
            <a:fillRect/>
          </a:stretch>
        </p:blipFill>
        <p:spPr>
          <a:xfrm>
            <a:off x="838200" y="365125"/>
            <a:ext cx="11055436" cy="6492875"/>
          </a:xfrm>
          <a:prstGeom prst="rect">
            <a:avLst/>
          </a:prstGeom>
        </p:spPr>
      </p:pic>
    </p:spTree>
    <p:extLst>
      <p:ext uri="{BB962C8B-B14F-4D97-AF65-F5344CB8AC3E}">
        <p14:creationId xmlns:p14="http://schemas.microsoft.com/office/powerpoint/2010/main" val="4119218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B9C321-FE34-4D04-8D48-D6889F6E4A4D}"/>
              </a:ext>
            </a:extLst>
          </p:cNvPr>
          <p:cNvSpPr>
            <a:spLocks noGrp="1"/>
          </p:cNvSpPr>
          <p:nvPr>
            <p:ph type="title"/>
          </p:nvPr>
        </p:nvSpPr>
        <p:spPr/>
        <p:txBody>
          <a:bodyPr/>
          <a:lstStyle/>
          <a:p>
            <a:r>
              <a:rPr lang="en-US" dirty="0" err="1"/>
              <a:t>Lưu</a:t>
            </a:r>
            <a:r>
              <a:rPr lang="en-US" dirty="0"/>
              <a:t> ý:</a:t>
            </a:r>
          </a:p>
        </p:txBody>
      </p:sp>
      <p:sp>
        <p:nvSpPr>
          <p:cNvPr id="3" name="Content Placeholder 2">
            <a:extLst>
              <a:ext uri="{FF2B5EF4-FFF2-40B4-BE49-F238E27FC236}">
                <a16:creationId xmlns:a16="http://schemas.microsoft.com/office/drawing/2014/main" xmlns="" id="{D1ABD7B3-0A9B-4889-ADBA-21EA293C9A91}"/>
              </a:ext>
            </a:extLst>
          </p:cNvPr>
          <p:cNvSpPr>
            <a:spLocks noGrp="1"/>
          </p:cNvSpPr>
          <p:nvPr>
            <p:ph idx="1"/>
          </p:nvPr>
        </p:nvSpPr>
        <p:spPr/>
        <p:txBody>
          <a:bodyPr/>
          <a:lstStyle/>
          <a:p>
            <a:r>
              <a:rPr lang="en-US" dirty="0"/>
              <a:t>Tất cả các số có dấu chấm động mặc định sẽ được coi là kiểu double (64 bits) nên khi gán vào biến float phải thêm f hoặc phải ép kiểu về float. Tương tự các số nguyên sẽ mặc định được đặt kiểu int.</a:t>
            </a:r>
          </a:p>
          <a:p>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94825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a:t>
            </a:r>
          </a:p>
        </p:txBody>
      </p:sp>
      <p:sp>
        <p:nvSpPr>
          <p:cNvPr id="3" name="Content Placeholder 2"/>
          <p:cNvSpPr>
            <a:spLocks noGrp="1"/>
          </p:cNvSpPr>
          <p:nvPr>
            <p:ph idx="1"/>
          </p:nvPr>
        </p:nvSpPr>
        <p:spPr/>
        <p:txBody>
          <a:bodyPr/>
          <a:lstStyle/>
          <a:p>
            <a:r>
              <a:rPr lang="en-US" dirty="0"/>
              <a:t>Định nghĩa: là các class cung cấp cơ chế chuyển đổi từ biến primitive sang object và ngược lại</a:t>
            </a:r>
          </a:p>
          <a:p>
            <a:r>
              <a:rPr lang="en-US" dirty="0"/>
              <a:t>Với mỗi loại biến primitive có một wrapper type tương ứng: Boolean, Byte, Character, Double, Float, Integer, Long, Short</a:t>
            </a:r>
          </a:p>
          <a:p>
            <a:r>
              <a:rPr lang="en-US" dirty="0"/>
              <a:t>Tùy vào kiểu wrapper thì sẽ có các tham số constructor khác nhau. Đa phần đều có thể truyền vào primitive type hoặc string đều cho kết quả giống nhau</a:t>
            </a:r>
          </a:p>
          <a:p>
            <a:endParaRPr lang="en-US" dirty="0"/>
          </a:p>
        </p:txBody>
      </p:sp>
    </p:spTree>
    <p:extLst>
      <p:ext uri="{BB962C8B-B14F-4D97-AF65-F5344CB8AC3E}">
        <p14:creationId xmlns:p14="http://schemas.microsoft.com/office/powerpoint/2010/main" val="187344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4 </a:t>
            </a:r>
            <a:r>
              <a:rPr lang="en-US" dirty="0" err="1" smtClean="0"/>
              <a:t>tính</a:t>
            </a:r>
            <a:r>
              <a:rPr lang="en-US" dirty="0" smtClean="0"/>
              <a:t> </a:t>
            </a:r>
            <a:r>
              <a:rPr lang="en-US" dirty="0" err="1" smtClean="0"/>
              <a:t>chất</a:t>
            </a:r>
            <a:r>
              <a:rPr lang="en-US" dirty="0" smtClean="0"/>
              <a:t> </a:t>
            </a:r>
            <a:r>
              <a:rPr lang="en-US" dirty="0" err="1" smtClean="0"/>
              <a:t>của</a:t>
            </a:r>
            <a:r>
              <a:rPr lang="en-US" dirty="0" smtClean="0"/>
              <a:t> OOP</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Encapsulation ( </a:t>
            </a:r>
            <a:r>
              <a:rPr lang="en-US" dirty="0" err="1" smtClean="0"/>
              <a:t>tính</a:t>
            </a:r>
            <a:r>
              <a:rPr lang="en-US" dirty="0" smtClean="0"/>
              <a:t> </a:t>
            </a:r>
            <a:r>
              <a:rPr lang="en-US" dirty="0" err="1" smtClean="0"/>
              <a:t>đóng</a:t>
            </a:r>
            <a:r>
              <a:rPr lang="en-US" dirty="0" smtClean="0"/>
              <a:t> </a:t>
            </a:r>
            <a:r>
              <a:rPr lang="en-US" dirty="0" err="1" smtClean="0"/>
              <a:t>gói</a:t>
            </a:r>
            <a:r>
              <a:rPr lang="en-US" dirty="0" smtClean="0"/>
              <a:t> )</a:t>
            </a:r>
          </a:p>
          <a:p>
            <a:pPr marL="0" indent="0">
              <a:buNone/>
            </a:pPr>
            <a:endParaRPr lang="en-US" dirty="0"/>
          </a:p>
          <a:p>
            <a:pPr marL="0" indent="0">
              <a:buNone/>
            </a:pPr>
            <a:r>
              <a:rPr lang="en-US" dirty="0" err="1" smtClean="0"/>
              <a:t>Đặt</a:t>
            </a:r>
            <a:r>
              <a:rPr lang="en-US" dirty="0" smtClean="0"/>
              <a:t> access modify </a:t>
            </a:r>
            <a:r>
              <a:rPr lang="en-US" dirty="0" err="1" smtClean="0"/>
              <a:t>cho</a:t>
            </a:r>
            <a:r>
              <a:rPr lang="en-US" dirty="0" smtClean="0"/>
              <a:t> </a:t>
            </a:r>
            <a:r>
              <a:rPr lang="en-US" dirty="0" err="1" smtClean="0"/>
              <a:t>các</a:t>
            </a:r>
            <a:r>
              <a:rPr lang="en-US" dirty="0" smtClean="0"/>
              <a:t> </a:t>
            </a:r>
            <a:r>
              <a:rPr lang="en-US" dirty="0" err="1" smtClean="0"/>
              <a:t>biến</a:t>
            </a:r>
            <a:r>
              <a:rPr lang="en-US" dirty="0" smtClean="0"/>
              <a:t>, </a:t>
            </a:r>
            <a:r>
              <a:rPr lang="en-US" dirty="0" err="1" smtClean="0"/>
              <a:t>thường</a:t>
            </a:r>
            <a:r>
              <a:rPr lang="en-US" dirty="0" smtClean="0"/>
              <a:t> </a:t>
            </a:r>
            <a:r>
              <a:rPr lang="en-US" dirty="0" err="1" smtClean="0"/>
              <a:t>là</a:t>
            </a:r>
            <a:r>
              <a:rPr lang="en-US" dirty="0" smtClean="0"/>
              <a:t> private</a:t>
            </a:r>
          </a:p>
          <a:p>
            <a:pPr marL="0" indent="0">
              <a:buNone/>
            </a:pPr>
            <a:endParaRPr lang="en-US" dirty="0" smtClean="0"/>
          </a:p>
          <a:p>
            <a:pPr lvl="1"/>
            <a:r>
              <a:rPr lang="en-US" dirty="0" err="1" smtClean="0"/>
              <a:t>Bảo</a:t>
            </a:r>
            <a:r>
              <a:rPr lang="en-US" dirty="0" smtClean="0"/>
              <a:t> </a:t>
            </a:r>
            <a:r>
              <a:rPr lang="en-US" dirty="0" err="1" smtClean="0"/>
              <a:t>vệ</a:t>
            </a:r>
            <a:r>
              <a:rPr lang="en-US" dirty="0" smtClean="0"/>
              <a:t> </a:t>
            </a:r>
            <a:r>
              <a:rPr lang="en-US" dirty="0" err="1" smtClean="0"/>
              <a:t>dữ</a:t>
            </a:r>
            <a:r>
              <a:rPr lang="en-US" dirty="0" smtClean="0"/>
              <a:t> </a:t>
            </a:r>
            <a:r>
              <a:rPr lang="en-US" dirty="0" err="1" smtClean="0"/>
              <a:t>liệu</a:t>
            </a:r>
            <a:endParaRPr lang="en-US" dirty="0" smtClean="0"/>
          </a:p>
          <a:p>
            <a:pPr lvl="1"/>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thao</a:t>
            </a:r>
            <a:r>
              <a:rPr lang="en-US" dirty="0" smtClean="0"/>
              <a:t> </a:t>
            </a:r>
            <a:r>
              <a:rPr lang="en-US" dirty="0" err="1" smtClean="0"/>
              <a:t>tác</a:t>
            </a:r>
            <a:r>
              <a:rPr lang="en-US" dirty="0" smtClean="0"/>
              <a:t> </a:t>
            </a:r>
            <a:r>
              <a:rPr lang="en-US" dirty="0" err="1" smtClean="0"/>
              <a:t>với</a:t>
            </a:r>
            <a:r>
              <a:rPr lang="en-US" dirty="0" smtClean="0"/>
              <a:t> </a:t>
            </a:r>
            <a:r>
              <a:rPr lang="en-US" dirty="0" err="1" smtClean="0"/>
              <a:t>dữ</a:t>
            </a:r>
            <a:r>
              <a:rPr lang="en-US" dirty="0" smtClean="0"/>
              <a:t> </a:t>
            </a:r>
            <a:r>
              <a:rPr lang="en-US" dirty="0" err="1" smtClean="0"/>
              <a:t>liệu</a:t>
            </a:r>
            <a:r>
              <a:rPr lang="en-US" dirty="0"/>
              <a:t> </a:t>
            </a:r>
            <a:r>
              <a:rPr lang="en-US" dirty="0" smtClean="0"/>
              <a:t>-&gt; </a:t>
            </a:r>
            <a:r>
              <a:rPr lang="en-US" dirty="0" err="1" smtClean="0"/>
              <a:t>mở</a:t>
            </a:r>
            <a:r>
              <a:rPr lang="en-US" dirty="0" smtClean="0"/>
              <a:t> </a:t>
            </a:r>
            <a:r>
              <a:rPr lang="en-US" dirty="0" err="1" smtClean="0"/>
              <a:t>rộng</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mà</a:t>
            </a:r>
            <a:r>
              <a:rPr lang="en-US" dirty="0" smtClean="0"/>
              <a:t> </a:t>
            </a:r>
            <a:r>
              <a:rPr lang="en-US" dirty="0" err="1" smtClean="0"/>
              <a:t>không</a:t>
            </a:r>
            <a:r>
              <a:rPr lang="en-US" dirty="0" smtClean="0"/>
              <a:t> </a:t>
            </a:r>
            <a:r>
              <a:rPr lang="en-US" dirty="0" err="1" smtClean="0"/>
              <a:t>ảnh</a:t>
            </a:r>
            <a:r>
              <a:rPr lang="en-US" dirty="0" smtClean="0"/>
              <a:t> </a:t>
            </a:r>
            <a:r>
              <a:rPr lang="en-US" dirty="0" err="1" smtClean="0"/>
              <a:t>hưởng</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khác</a:t>
            </a:r>
            <a:endParaRPr lang="en-US" dirty="0" smtClean="0"/>
          </a:p>
          <a:p>
            <a:pPr lvl="1"/>
            <a:r>
              <a:rPr lang="en-US" dirty="0" err="1" smtClean="0"/>
              <a:t>Kiểm</a:t>
            </a:r>
            <a:r>
              <a:rPr lang="en-US" dirty="0" smtClean="0"/>
              <a:t> </a:t>
            </a:r>
            <a:r>
              <a:rPr lang="en-US" dirty="0" err="1" smtClean="0"/>
              <a:t>soát</a:t>
            </a:r>
            <a:r>
              <a:rPr lang="en-US" dirty="0" smtClean="0"/>
              <a:t> exceptions</a:t>
            </a:r>
          </a:p>
          <a:p>
            <a:pPr lvl="1"/>
            <a:endParaRPr lang="en-US" dirty="0" smtClean="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589627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DCF3CA-789C-44B1-9FD6-DC3004B55AB9}"/>
              </a:ext>
            </a:extLst>
          </p:cNvPr>
          <p:cNvSpPr>
            <a:spLocks noGrp="1"/>
          </p:cNvSpPr>
          <p:nvPr>
            <p:ph type="title"/>
          </p:nvPr>
        </p:nvSpPr>
        <p:spPr/>
        <p:txBody>
          <a:bodyPr/>
          <a:lstStyle/>
          <a:p>
            <a:r>
              <a:rPr lang="en-US" dirty="0" err="1"/>
              <a:t>Sự</a:t>
            </a:r>
            <a:r>
              <a:rPr lang="en-US" dirty="0"/>
              <a:t> </a:t>
            </a:r>
            <a:r>
              <a:rPr lang="en-US" dirty="0" err="1"/>
              <a:t>khác</a:t>
            </a:r>
            <a:r>
              <a:rPr lang="en-US" dirty="0"/>
              <a:t> </a:t>
            </a:r>
            <a:r>
              <a:rPr lang="en-US" dirty="0" err="1"/>
              <a:t>biệt</a:t>
            </a:r>
            <a:r>
              <a:rPr lang="en-US" dirty="0"/>
              <a:t> </a:t>
            </a:r>
            <a:r>
              <a:rPr lang="en-US" dirty="0" err="1"/>
              <a:t>giữa</a:t>
            </a:r>
            <a:r>
              <a:rPr lang="en-US" dirty="0"/>
              <a:t> </a:t>
            </a:r>
            <a:r>
              <a:rPr lang="en-US" dirty="0" err="1"/>
              <a:t>kiểu</a:t>
            </a:r>
            <a:r>
              <a:rPr lang="en-US" dirty="0"/>
              <a:t> primitive </a:t>
            </a:r>
            <a:r>
              <a:rPr lang="en-US" dirty="0" err="1"/>
              <a:t>và</a:t>
            </a:r>
            <a:r>
              <a:rPr lang="en-US" dirty="0"/>
              <a:t> wrapper class</a:t>
            </a:r>
          </a:p>
        </p:txBody>
      </p:sp>
      <p:sp>
        <p:nvSpPr>
          <p:cNvPr id="3" name="Content Placeholder 2">
            <a:extLst>
              <a:ext uri="{FF2B5EF4-FFF2-40B4-BE49-F238E27FC236}">
                <a16:creationId xmlns:a16="http://schemas.microsoft.com/office/drawing/2014/main" xmlns="" id="{02A6A575-EF2C-4815-8095-9661566FB962}"/>
              </a:ext>
            </a:extLst>
          </p:cNvPr>
          <p:cNvSpPr>
            <a:spLocks noGrp="1"/>
          </p:cNvSpPr>
          <p:nvPr>
            <p:ph idx="1"/>
          </p:nvPr>
        </p:nvSpPr>
        <p:spPr/>
        <p:txBody>
          <a:bodyPr/>
          <a:lstStyle/>
          <a:p>
            <a:r>
              <a:rPr lang="en-US" b="1" dirty="0"/>
              <a:t>Wrapper class </a:t>
            </a:r>
            <a:r>
              <a:rPr lang="en-US" b="1" dirty="0" err="1"/>
              <a:t>được</a:t>
            </a:r>
            <a:r>
              <a:rPr lang="en-US" b="1" dirty="0"/>
              <a:t> </a:t>
            </a:r>
            <a:r>
              <a:rPr lang="en-US" b="1" dirty="0" err="1"/>
              <a:t>coi</a:t>
            </a:r>
            <a:r>
              <a:rPr lang="en-US" b="1" dirty="0"/>
              <a:t> </a:t>
            </a:r>
            <a:r>
              <a:rPr lang="en-US" b="1" dirty="0" err="1"/>
              <a:t>là</a:t>
            </a:r>
            <a:r>
              <a:rPr lang="en-US" b="1" dirty="0"/>
              <a:t> object </a:t>
            </a:r>
            <a:r>
              <a:rPr lang="en-US" b="1" dirty="0" err="1"/>
              <a:t>còn</a:t>
            </a:r>
            <a:r>
              <a:rPr lang="en-US" b="1" dirty="0"/>
              <a:t> </a:t>
            </a:r>
            <a:r>
              <a:rPr lang="en-US" b="1" dirty="0" err="1"/>
              <a:t>các</a:t>
            </a:r>
            <a:r>
              <a:rPr lang="en-US" b="1" dirty="0"/>
              <a:t> </a:t>
            </a:r>
            <a:r>
              <a:rPr lang="en-US" b="1" dirty="0" err="1"/>
              <a:t>biến</a:t>
            </a:r>
            <a:r>
              <a:rPr lang="en-US" b="1" dirty="0"/>
              <a:t> primitive </a:t>
            </a:r>
            <a:r>
              <a:rPr lang="en-US" b="1" dirty="0" err="1"/>
              <a:t>thì</a:t>
            </a:r>
            <a:r>
              <a:rPr lang="en-US" b="1" dirty="0"/>
              <a:t> </a:t>
            </a:r>
            <a:r>
              <a:rPr lang="en-US" b="1" dirty="0" err="1"/>
              <a:t>không</a:t>
            </a:r>
            <a:endParaRPr lang="en-US" b="1" dirty="0"/>
          </a:p>
          <a:p>
            <a:pPr marL="457200" lvl="1" indent="0">
              <a:buNone/>
            </a:pPr>
            <a:r>
              <a:rPr lang="en-US" dirty="0"/>
              <a:t>-&gt; </a:t>
            </a:r>
            <a:r>
              <a:rPr lang="en-US" dirty="0" err="1"/>
              <a:t>không</a:t>
            </a:r>
            <a:r>
              <a:rPr lang="en-US" dirty="0"/>
              <a:t> </a:t>
            </a:r>
            <a:r>
              <a:rPr lang="en-US" dirty="0" err="1"/>
              <a:t>thể</a:t>
            </a:r>
            <a:r>
              <a:rPr lang="en-US" dirty="0"/>
              <a:t> </a:t>
            </a:r>
            <a:r>
              <a:rPr lang="en-US" dirty="0" err="1"/>
              <a:t>dùng</a:t>
            </a:r>
            <a:r>
              <a:rPr lang="en-US" dirty="0"/>
              <a:t> </a:t>
            </a:r>
            <a:r>
              <a:rPr lang="en-US" dirty="0" err="1"/>
              <a:t>biến</a:t>
            </a:r>
            <a:r>
              <a:rPr lang="en-US" dirty="0"/>
              <a:t> primitive </a:t>
            </a:r>
            <a:r>
              <a:rPr lang="en-US" dirty="0" err="1"/>
              <a:t>cho</a:t>
            </a:r>
            <a:r>
              <a:rPr lang="en-US" dirty="0"/>
              <a:t> </a:t>
            </a:r>
            <a:r>
              <a:rPr lang="en-US" dirty="0" err="1"/>
              <a:t>một</a:t>
            </a:r>
            <a:r>
              <a:rPr lang="en-US" dirty="0"/>
              <a:t> </a:t>
            </a:r>
            <a:r>
              <a:rPr lang="en-US" dirty="0" err="1"/>
              <a:t>số</a:t>
            </a:r>
            <a:r>
              <a:rPr lang="en-US" dirty="0"/>
              <a:t> method, interface hay class(</a:t>
            </a:r>
            <a:r>
              <a:rPr lang="en-US" dirty="0" err="1"/>
              <a:t>ví</a:t>
            </a:r>
            <a:r>
              <a:rPr lang="en-US" dirty="0"/>
              <a:t> </a:t>
            </a:r>
            <a:r>
              <a:rPr lang="en-US" dirty="0" err="1"/>
              <a:t>dụ</a:t>
            </a:r>
            <a:r>
              <a:rPr lang="en-US" dirty="0"/>
              <a:t> </a:t>
            </a:r>
            <a:r>
              <a:rPr lang="en-US" dirty="0" err="1"/>
              <a:t>không</a:t>
            </a:r>
            <a:r>
              <a:rPr lang="en-US" dirty="0"/>
              <a:t> </a:t>
            </a:r>
            <a:r>
              <a:rPr lang="en-US" dirty="0" err="1"/>
              <a:t>thể</a:t>
            </a:r>
            <a:r>
              <a:rPr lang="en-US" dirty="0"/>
              <a:t> </a:t>
            </a:r>
            <a:r>
              <a:rPr lang="en-US" dirty="0" err="1"/>
              <a:t>dùng</a:t>
            </a:r>
            <a:r>
              <a:rPr lang="en-US" dirty="0"/>
              <a:t> </a:t>
            </a:r>
            <a:r>
              <a:rPr lang="en-US" dirty="0" err="1"/>
              <a:t>trong</a:t>
            </a:r>
            <a:r>
              <a:rPr lang="en-US" dirty="0"/>
              <a:t> List </a:t>
            </a:r>
            <a:r>
              <a:rPr lang="en-US" dirty="0" err="1"/>
              <a:t>vì</a:t>
            </a:r>
            <a:r>
              <a:rPr lang="en-US" dirty="0"/>
              <a:t> List </a:t>
            </a:r>
            <a:r>
              <a:rPr lang="en-US" dirty="0" err="1"/>
              <a:t>là</a:t>
            </a:r>
            <a:r>
              <a:rPr lang="en-US" dirty="0"/>
              <a:t> generic interface)</a:t>
            </a:r>
          </a:p>
          <a:p>
            <a:pPr marL="457200" lvl="1" indent="0">
              <a:buNone/>
            </a:pPr>
            <a:r>
              <a:rPr lang="en-US" dirty="0"/>
              <a:t>-&gt; </a:t>
            </a:r>
            <a:r>
              <a:rPr lang="en-US" dirty="0" err="1"/>
              <a:t>không</a:t>
            </a:r>
            <a:r>
              <a:rPr lang="en-US" dirty="0"/>
              <a:t> </a:t>
            </a:r>
            <a:r>
              <a:rPr lang="en-US" dirty="0" err="1"/>
              <a:t>thể</a:t>
            </a:r>
            <a:r>
              <a:rPr lang="en-US" dirty="0"/>
              <a:t> set null </a:t>
            </a:r>
            <a:r>
              <a:rPr lang="en-US" dirty="0" err="1"/>
              <a:t>cho</a:t>
            </a:r>
            <a:r>
              <a:rPr lang="en-US" dirty="0"/>
              <a:t> </a:t>
            </a:r>
            <a:r>
              <a:rPr lang="en-US" dirty="0" err="1"/>
              <a:t>biến</a:t>
            </a:r>
            <a:r>
              <a:rPr lang="en-US" dirty="0"/>
              <a:t> primitive</a:t>
            </a:r>
            <a:endParaRPr lang="en-US" b="1" dirty="0"/>
          </a:p>
          <a:p>
            <a:r>
              <a:rPr lang="en-US" b="1" dirty="0" err="1"/>
              <a:t>Các</a:t>
            </a:r>
            <a:r>
              <a:rPr lang="en-US" b="1" dirty="0"/>
              <a:t> instance </a:t>
            </a:r>
            <a:r>
              <a:rPr lang="en-US" b="1" dirty="0" err="1"/>
              <a:t>của</a:t>
            </a:r>
            <a:r>
              <a:rPr lang="en-US" b="1" dirty="0"/>
              <a:t> Wrapper class </a:t>
            </a:r>
            <a:r>
              <a:rPr lang="en-US" b="1" dirty="0" err="1"/>
              <a:t>chiếm</a:t>
            </a:r>
            <a:r>
              <a:rPr lang="en-US" b="1" dirty="0"/>
              <a:t> </a:t>
            </a:r>
            <a:r>
              <a:rPr lang="en-US" b="1" dirty="0" err="1"/>
              <a:t>nhiều</a:t>
            </a:r>
            <a:r>
              <a:rPr lang="en-US" b="1" dirty="0"/>
              <a:t> </a:t>
            </a:r>
            <a:r>
              <a:rPr lang="en-US" b="1" dirty="0" err="1"/>
              <a:t>bộ</a:t>
            </a:r>
            <a:r>
              <a:rPr lang="en-US" b="1" dirty="0"/>
              <a:t> </a:t>
            </a:r>
            <a:r>
              <a:rPr lang="en-US" b="1" dirty="0" err="1"/>
              <a:t>nhớ</a:t>
            </a:r>
            <a:r>
              <a:rPr lang="en-US" b="1" dirty="0"/>
              <a:t> </a:t>
            </a:r>
            <a:r>
              <a:rPr lang="en-US" b="1" dirty="0" err="1"/>
              <a:t>hơn</a:t>
            </a:r>
            <a:r>
              <a:rPr lang="en-US" b="1" dirty="0"/>
              <a:t> </a:t>
            </a:r>
            <a:r>
              <a:rPr lang="en-US" b="1" dirty="0" err="1"/>
              <a:t>của</a:t>
            </a:r>
            <a:r>
              <a:rPr lang="en-US" b="1" dirty="0"/>
              <a:t> </a:t>
            </a:r>
            <a:r>
              <a:rPr lang="en-US" b="1" dirty="0" err="1"/>
              <a:t>biến</a:t>
            </a:r>
            <a:r>
              <a:rPr lang="en-US" b="1" dirty="0"/>
              <a:t> primitive</a:t>
            </a:r>
          </a:p>
          <a:p>
            <a:pPr marL="457200" lvl="1" indent="0">
              <a:buNone/>
            </a:pPr>
            <a:endParaRPr lang="en-US" dirty="0"/>
          </a:p>
          <a:p>
            <a:endParaRPr lang="en-US" dirty="0"/>
          </a:p>
          <a:p>
            <a:pPr marL="457200" lvl="1" indent="0">
              <a:buNone/>
            </a:pPr>
            <a:r>
              <a:rPr lang="en-US" b="1" dirty="0"/>
              <a:t> </a:t>
            </a:r>
          </a:p>
        </p:txBody>
      </p:sp>
    </p:spTree>
    <p:extLst>
      <p:ext uri="{BB962C8B-B14F-4D97-AF65-F5344CB8AC3E}">
        <p14:creationId xmlns:p14="http://schemas.microsoft.com/office/powerpoint/2010/main" val="144730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loại wrapper class</a:t>
            </a:r>
          </a:p>
        </p:txBody>
      </p:sp>
      <p:pic>
        <p:nvPicPr>
          <p:cNvPr id="4" name="Content Placeholder 3"/>
          <p:cNvPicPr>
            <a:picLocks noGrp="1"/>
          </p:cNvPicPr>
          <p:nvPr>
            <p:ph idx="1"/>
          </p:nvPr>
        </p:nvPicPr>
        <p:blipFill>
          <a:blip r:embed="rId2"/>
          <a:stretch>
            <a:fillRect/>
          </a:stretch>
        </p:blipFill>
        <p:spPr>
          <a:xfrm>
            <a:off x="1690816" y="2048798"/>
            <a:ext cx="8810368" cy="3651786"/>
          </a:xfrm>
          <a:prstGeom prst="rect">
            <a:avLst/>
          </a:prstGeom>
        </p:spPr>
      </p:pic>
    </p:spTree>
    <p:extLst>
      <p:ext uri="{BB962C8B-B14F-4D97-AF65-F5344CB8AC3E}">
        <p14:creationId xmlns:p14="http://schemas.microsoft.com/office/powerpoint/2010/main" val="20281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constructor</a:t>
            </a:r>
          </a:p>
        </p:txBody>
      </p:sp>
      <p:sp>
        <p:nvSpPr>
          <p:cNvPr id="3" name="Content Placeholder 2"/>
          <p:cNvSpPr>
            <a:spLocks noGrp="1"/>
          </p:cNvSpPr>
          <p:nvPr>
            <p:ph idx="1"/>
          </p:nvPr>
        </p:nvSpPr>
        <p:spPr/>
        <p:txBody>
          <a:bodyPr/>
          <a:lstStyle/>
          <a:p>
            <a:r>
              <a:rPr lang="en-US" dirty="0"/>
              <a:t>Có 2 cách constructor chính cho các kiểu wrapper: truyền vào String và truyền vào kiểu biến primitive tương ứng</a:t>
            </a:r>
          </a:p>
          <a:p>
            <a:r>
              <a:rPr lang="en-US" dirty="0"/>
              <a:t>Integer integer = new Integer("10");</a:t>
            </a:r>
            <a:br>
              <a:rPr lang="en-US" dirty="0"/>
            </a:br>
            <a:r>
              <a:rPr lang="en-US" dirty="0"/>
              <a:t>Integer integer1 = new Integer(10);</a:t>
            </a:r>
          </a:p>
        </p:txBody>
      </p:sp>
    </p:spTree>
    <p:extLst>
      <p:ext uri="{BB962C8B-B14F-4D97-AF65-F5344CB8AC3E}">
        <p14:creationId xmlns:p14="http://schemas.microsoft.com/office/powerpoint/2010/main" val="3243618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Ý nghĩa của việc dùng Wrapper class</a:t>
            </a:r>
          </a:p>
        </p:txBody>
      </p:sp>
      <p:sp>
        <p:nvSpPr>
          <p:cNvPr id="3" name="Content Placeholder 2"/>
          <p:cNvSpPr>
            <a:spLocks noGrp="1"/>
          </p:cNvSpPr>
          <p:nvPr>
            <p:ph idx="1"/>
          </p:nvPr>
        </p:nvSpPr>
        <p:spPr/>
        <p:txBody>
          <a:bodyPr/>
          <a:lstStyle/>
          <a:p>
            <a:r>
              <a:rPr lang="en-US" dirty="0"/>
              <a:t>Chuyển đổi các primitive value thành các object để dùng trong các trường hợp chỉ cho dùng object (tập collection…) hoặc các hàm chuyển đổi (Integer to String…)</a:t>
            </a:r>
          </a:p>
          <a:p>
            <a:r>
              <a:rPr lang="en-US" dirty="0" err="1"/>
              <a:t>Có</a:t>
            </a:r>
            <a:r>
              <a:rPr lang="en-US" dirty="0"/>
              <a:t> </a:t>
            </a:r>
            <a:r>
              <a:rPr lang="en-US" dirty="0" err="1"/>
              <a:t>thể</a:t>
            </a:r>
            <a:r>
              <a:rPr lang="en-US" dirty="0"/>
              <a:t> set null </a:t>
            </a:r>
            <a:r>
              <a:rPr lang="en-US" dirty="0" err="1"/>
              <a:t>cho</a:t>
            </a:r>
            <a:r>
              <a:rPr lang="en-US" dirty="0"/>
              <a:t> </a:t>
            </a:r>
            <a:r>
              <a:rPr lang="en-US" dirty="0" err="1"/>
              <a:t>biến</a:t>
            </a:r>
            <a:r>
              <a:rPr lang="en-US" dirty="0"/>
              <a:t> </a:t>
            </a:r>
            <a:r>
              <a:rPr lang="en-US" dirty="0" err="1"/>
              <a:t>thuộc</a:t>
            </a:r>
            <a:r>
              <a:rPr lang="en-US" dirty="0"/>
              <a:t> </a:t>
            </a:r>
            <a:r>
              <a:rPr lang="en-US" dirty="0" err="1"/>
              <a:t>kiểu</a:t>
            </a:r>
            <a:r>
              <a:rPr lang="en-US" dirty="0"/>
              <a:t> wrapper class</a:t>
            </a:r>
          </a:p>
          <a:p>
            <a:endParaRPr lang="en-US" dirty="0"/>
          </a:p>
        </p:txBody>
      </p:sp>
    </p:spTree>
    <p:extLst>
      <p:ext uri="{BB962C8B-B14F-4D97-AF65-F5344CB8AC3E}">
        <p14:creationId xmlns:p14="http://schemas.microsoft.com/office/powerpoint/2010/main" val="2498262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hàm chuyển đổi với wrapper class</a:t>
            </a:r>
          </a:p>
        </p:txBody>
      </p:sp>
      <p:sp>
        <p:nvSpPr>
          <p:cNvPr id="3" name="Content Placeholder 2"/>
          <p:cNvSpPr>
            <a:spLocks noGrp="1"/>
          </p:cNvSpPr>
          <p:nvPr>
            <p:ph idx="1"/>
          </p:nvPr>
        </p:nvSpPr>
        <p:spPr/>
        <p:txBody>
          <a:bodyPr/>
          <a:lstStyle/>
          <a:p>
            <a:r>
              <a:rPr lang="en-US" dirty="0"/>
              <a:t>valueOf(String/Primitive type a, int baseType) với baseType là hệ cơ số. Giá trị trả về là kiểu wrapper.</a:t>
            </a:r>
          </a:p>
          <a:p>
            <a:pPr marL="0" indent="0">
              <a:buNone/>
            </a:pPr>
            <a:r>
              <a:rPr lang="en-US" dirty="0"/>
              <a:t>Integer binInteger = Integer.</a:t>
            </a:r>
            <a:r>
              <a:rPr lang="en-US" i="1" dirty="0"/>
              <a:t>valueOf</a:t>
            </a:r>
            <a:r>
              <a:rPr lang="en-US" dirty="0"/>
              <a:t>("10",2); // binInteger = 2;</a:t>
            </a:r>
          </a:p>
          <a:p>
            <a:r>
              <a:rPr lang="en-US" dirty="0"/>
              <a:t>Nếu không convert từ String sang được thì hàm sẽ throws NumberFormatException</a:t>
            </a:r>
          </a:p>
          <a:p>
            <a:pPr marL="0" indent="0">
              <a:buNone/>
            </a:pPr>
            <a:r>
              <a:rPr lang="en-US" dirty="0"/>
              <a:t>Integer binIntegerNFE = Integer.</a:t>
            </a:r>
            <a:r>
              <a:rPr lang="en-US" i="1" dirty="0"/>
              <a:t>valueOf</a:t>
            </a:r>
            <a:r>
              <a:rPr lang="en-US" dirty="0"/>
              <a:t>("two",2);</a:t>
            </a:r>
          </a:p>
          <a:p>
            <a:endParaRPr lang="en-US" dirty="0"/>
          </a:p>
        </p:txBody>
      </p:sp>
      <p:pic>
        <p:nvPicPr>
          <p:cNvPr id="9" name="Picture 8"/>
          <p:cNvPicPr/>
          <p:nvPr/>
        </p:nvPicPr>
        <p:blipFill>
          <a:blip r:embed="rId2"/>
          <a:stretch>
            <a:fillRect/>
          </a:stretch>
        </p:blipFill>
        <p:spPr>
          <a:xfrm>
            <a:off x="838199" y="4956287"/>
            <a:ext cx="10076935" cy="800735"/>
          </a:xfrm>
          <a:prstGeom prst="rect">
            <a:avLst/>
          </a:prstGeom>
        </p:spPr>
      </p:pic>
    </p:spTree>
    <p:extLst>
      <p:ext uri="{BB962C8B-B14F-4D97-AF65-F5344CB8AC3E}">
        <p14:creationId xmlns:p14="http://schemas.microsoft.com/office/powerpoint/2010/main" val="1413395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hàm chuyển đổi với wrapper class</a:t>
            </a:r>
          </a:p>
        </p:txBody>
      </p:sp>
      <p:sp>
        <p:nvSpPr>
          <p:cNvPr id="3" name="Content Placeholder 2"/>
          <p:cNvSpPr>
            <a:spLocks noGrp="1"/>
          </p:cNvSpPr>
          <p:nvPr>
            <p:ph idx="1"/>
          </p:nvPr>
        </p:nvSpPr>
        <p:spPr/>
        <p:txBody>
          <a:bodyPr/>
          <a:lstStyle/>
          <a:p>
            <a:r>
              <a:rPr lang="en-US" dirty="0"/>
              <a:t>xxxValue(): chuyển từ biến wrapper sang biến primitive với xxx là kiểu biến primitive muốn chuyển</a:t>
            </a:r>
          </a:p>
          <a:p>
            <a:endParaRPr lang="en-US" dirty="0"/>
          </a:p>
          <a:p>
            <a:pPr lvl="0"/>
            <a:r>
              <a:rPr lang="en-US" altLang="en-US" dirty="0"/>
              <a:t>Integer wrapperToPrimitive = 1024;//khoi tao bien wrapper</a:t>
            </a:r>
            <a:br>
              <a:rPr lang="en-US" altLang="en-US" dirty="0"/>
            </a:br>
            <a:r>
              <a:rPr lang="en-US" altLang="en-US" dirty="0"/>
              <a:t>byte byte1 = wrapperToPrimitive.byteValue(); // chuyen sang byte</a:t>
            </a:r>
            <a:br>
              <a:rPr lang="en-US" altLang="en-US" dirty="0"/>
            </a:br>
            <a:r>
              <a:rPr lang="en-US" altLang="en-US" dirty="0"/>
              <a:t>short short1 = wrapperToPrimitive.shortValue(); // chuyen sang short</a:t>
            </a:r>
            <a:br>
              <a:rPr lang="en-US" altLang="en-US" dirty="0"/>
            </a:br>
            <a:r>
              <a:rPr lang="en-US" altLang="en-US" dirty="0"/>
              <a:t>int int1 = wrapperToPrimitive.intValue(); //chuyen sang int</a:t>
            </a:r>
            <a:br>
              <a:rPr lang="en-US" altLang="en-US" dirty="0"/>
            </a:br>
            <a:r>
              <a:rPr lang="en-US" altLang="en-US" dirty="0"/>
              <a:t>long long1 = wrapperToPrimitive.longValue(); //chuyen sang long</a:t>
            </a:r>
          </a:p>
          <a:p>
            <a:endParaRPr lang="en-US" dirty="0"/>
          </a:p>
        </p:txBody>
      </p:sp>
    </p:spTree>
    <p:extLst>
      <p:ext uri="{BB962C8B-B14F-4D97-AF65-F5344CB8AC3E}">
        <p14:creationId xmlns:p14="http://schemas.microsoft.com/office/powerpoint/2010/main" val="671610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hàm chuyển đổi với wrapper class</a:t>
            </a:r>
          </a:p>
        </p:txBody>
      </p:sp>
      <p:sp>
        <p:nvSpPr>
          <p:cNvPr id="3" name="Content Placeholder 2"/>
          <p:cNvSpPr>
            <a:spLocks noGrp="1"/>
          </p:cNvSpPr>
          <p:nvPr>
            <p:ph idx="1"/>
          </p:nvPr>
        </p:nvSpPr>
        <p:spPr/>
        <p:txBody>
          <a:bodyPr/>
          <a:lstStyle/>
          <a:p>
            <a:r>
              <a:rPr lang="en-US" dirty="0"/>
              <a:t>parseXXX(String a, int baseType) chuyển từ tham số String sang kiểu dữ liệu primitive</a:t>
            </a:r>
          </a:p>
          <a:p>
            <a:r>
              <a:rPr lang="en-US" dirty="0"/>
              <a:t>Khác nhau giữa parse() và valueOf(): valueOf trả về kiểu wrapper class, parse trả về kiểu primitive</a:t>
            </a:r>
          </a:p>
          <a:p>
            <a:r>
              <a:rPr lang="en-US" dirty="0"/>
              <a:t>toString, toBinaryString, toHexString và toOctalString: đổi các biến số primitive thành String (theo hệ cơ số lần lượt là 10, 2, 16, 8)</a:t>
            </a:r>
          </a:p>
          <a:p>
            <a:endParaRPr lang="en-US" dirty="0"/>
          </a:p>
          <a:p>
            <a:endParaRPr lang="en-US" dirty="0"/>
          </a:p>
          <a:p>
            <a:endParaRPr lang="en-US" dirty="0"/>
          </a:p>
        </p:txBody>
      </p:sp>
    </p:spTree>
    <p:extLst>
      <p:ext uri="{BB962C8B-B14F-4D97-AF65-F5344CB8AC3E}">
        <p14:creationId xmlns:p14="http://schemas.microsoft.com/office/powerpoint/2010/main" val="2034355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Tổng kết các hàm chuyển đổi với Wrapper class</a:t>
            </a:r>
          </a:p>
        </p:txBody>
      </p:sp>
      <p:sp>
        <p:nvSpPr>
          <p:cNvPr id="3" name="Content Placeholder 2"/>
          <p:cNvSpPr>
            <a:spLocks noGrp="1"/>
          </p:cNvSpPr>
          <p:nvPr>
            <p:ph idx="1"/>
          </p:nvPr>
        </p:nvSpPr>
        <p:spPr/>
        <p:txBody>
          <a:bodyPr/>
          <a:lstStyle/>
          <a:p>
            <a:r>
              <a:rPr lang="en-US" dirty="0"/>
              <a:t>Primitive xxxValue() -&gt; chuyển từ Wrapper thành primitive</a:t>
            </a:r>
          </a:p>
          <a:p>
            <a:r>
              <a:rPr lang="en-US" dirty="0"/>
              <a:t>Primitive parseXxx(String) -&gt; đổi từ String sang primitive</a:t>
            </a:r>
          </a:p>
          <a:p>
            <a:r>
              <a:rPr lang="en-US" dirty="0"/>
              <a:t>Wrapper valueOf(String) -&gt; đổi từ String sang Wrapper</a:t>
            </a:r>
          </a:p>
        </p:txBody>
      </p:sp>
    </p:spTree>
    <p:extLst>
      <p:ext uri="{BB962C8B-B14F-4D97-AF65-F5344CB8AC3E}">
        <p14:creationId xmlns:p14="http://schemas.microsoft.com/office/powerpoint/2010/main" val="3224558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7E83D1-AE0D-4BB1-ADD7-E68ED5A5B335}"/>
              </a:ext>
            </a:extLst>
          </p:cNvPr>
          <p:cNvSpPr>
            <a:spLocks noGrp="1"/>
          </p:cNvSpPr>
          <p:nvPr>
            <p:ph type="title"/>
          </p:nvPr>
        </p:nvSpPr>
        <p:spPr/>
        <p:txBody>
          <a:bodyPr/>
          <a:lstStyle/>
          <a:p>
            <a:r>
              <a:rPr lang="en-US" dirty="0"/>
              <a:t>Boxing </a:t>
            </a:r>
            <a:r>
              <a:rPr lang="en-US" dirty="0" err="1"/>
              <a:t>và</a:t>
            </a:r>
            <a:r>
              <a:rPr lang="en-US" dirty="0"/>
              <a:t> unboxing </a:t>
            </a:r>
          </a:p>
        </p:txBody>
      </p:sp>
      <p:sp>
        <p:nvSpPr>
          <p:cNvPr id="3" name="Content Placeholder 2">
            <a:extLst>
              <a:ext uri="{FF2B5EF4-FFF2-40B4-BE49-F238E27FC236}">
                <a16:creationId xmlns:a16="http://schemas.microsoft.com/office/drawing/2014/main" xmlns="" id="{F19CB534-248B-4783-BCA4-A22B6F1AE9BA}"/>
              </a:ext>
            </a:extLst>
          </p:cNvPr>
          <p:cNvSpPr>
            <a:spLocks noGrp="1"/>
          </p:cNvSpPr>
          <p:nvPr>
            <p:ph idx="1"/>
          </p:nvPr>
        </p:nvSpPr>
        <p:spPr/>
        <p:txBody>
          <a:bodyPr/>
          <a:lstStyle/>
          <a:p>
            <a:r>
              <a:rPr lang="en-US" dirty="0"/>
              <a:t>Boxing </a:t>
            </a:r>
            <a:r>
              <a:rPr lang="en-US" dirty="0" err="1"/>
              <a:t>là</a:t>
            </a:r>
            <a:r>
              <a:rPr lang="en-US" dirty="0"/>
              <a:t> </a:t>
            </a:r>
            <a:r>
              <a:rPr lang="en-US" dirty="0" err="1"/>
              <a:t>thuật</a:t>
            </a:r>
            <a:r>
              <a:rPr lang="en-US" dirty="0"/>
              <a:t> </a:t>
            </a:r>
            <a:r>
              <a:rPr lang="en-US" dirty="0" err="1"/>
              <a:t>ngữ</a:t>
            </a:r>
            <a:r>
              <a:rPr lang="en-US" dirty="0"/>
              <a:t> </a:t>
            </a:r>
            <a:r>
              <a:rPr lang="en-US" dirty="0" err="1"/>
              <a:t>chỉ</a:t>
            </a:r>
            <a:r>
              <a:rPr lang="en-US" dirty="0"/>
              <a:t> </a:t>
            </a:r>
            <a:r>
              <a:rPr lang="en-US" dirty="0" err="1"/>
              <a:t>việc</a:t>
            </a:r>
            <a:r>
              <a:rPr lang="en-US" dirty="0"/>
              <a:t> </a:t>
            </a:r>
            <a:r>
              <a:rPr lang="en-US" dirty="0" err="1"/>
              <a:t>chuyển</a:t>
            </a:r>
            <a:r>
              <a:rPr lang="en-US" dirty="0"/>
              <a:t> </a:t>
            </a:r>
            <a:r>
              <a:rPr lang="en-US" dirty="0" err="1"/>
              <a:t>từ</a:t>
            </a:r>
            <a:r>
              <a:rPr lang="en-US" dirty="0"/>
              <a:t> </a:t>
            </a:r>
            <a:r>
              <a:rPr lang="en-US" dirty="0" err="1"/>
              <a:t>kiểu</a:t>
            </a:r>
            <a:r>
              <a:rPr lang="en-US" dirty="0"/>
              <a:t> </a:t>
            </a:r>
            <a:r>
              <a:rPr lang="en-US" dirty="0" err="1"/>
              <a:t>dữ</a:t>
            </a:r>
            <a:r>
              <a:rPr lang="en-US" dirty="0"/>
              <a:t> </a:t>
            </a:r>
            <a:r>
              <a:rPr lang="en-US" dirty="0" err="1"/>
              <a:t>liệu</a:t>
            </a:r>
            <a:r>
              <a:rPr lang="en-US" dirty="0"/>
              <a:t> primitive sang </a:t>
            </a:r>
            <a:r>
              <a:rPr lang="en-US" dirty="0" err="1"/>
              <a:t>kiểu</a:t>
            </a:r>
            <a:r>
              <a:rPr lang="en-US" dirty="0"/>
              <a:t> </a:t>
            </a:r>
            <a:r>
              <a:rPr lang="en-US" dirty="0" err="1"/>
              <a:t>dữ</a:t>
            </a:r>
            <a:r>
              <a:rPr lang="en-US" dirty="0"/>
              <a:t> </a:t>
            </a:r>
            <a:r>
              <a:rPr lang="en-US" dirty="0" err="1"/>
              <a:t>liệu</a:t>
            </a:r>
            <a:r>
              <a:rPr lang="en-US" dirty="0"/>
              <a:t> wrapper</a:t>
            </a:r>
          </a:p>
          <a:p>
            <a:r>
              <a:rPr lang="en-US" dirty="0"/>
              <a:t>Unboxing </a:t>
            </a:r>
            <a:r>
              <a:rPr lang="en-US" dirty="0" err="1"/>
              <a:t>là</a:t>
            </a:r>
            <a:r>
              <a:rPr lang="en-US" dirty="0"/>
              <a:t> </a:t>
            </a:r>
            <a:r>
              <a:rPr lang="en-US" dirty="0" err="1"/>
              <a:t>thuật</a:t>
            </a:r>
            <a:r>
              <a:rPr lang="en-US" dirty="0"/>
              <a:t> </a:t>
            </a:r>
            <a:r>
              <a:rPr lang="en-US" dirty="0" err="1"/>
              <a:t>ngữ</a:t>
            </a:r>
            <a:r>
              <a:rPr lang="en-US" dirty="0"/>
              <a:t> </a:t>
            </a:r>
            <a:r>
              <a:rPr lang="en-US" dirty="0" err="1"/>
              <a:t>chỉ</a:t>
            </a:r>
            <a:r>
              <a:rPr lang="en-US" dirty="0"/>
              <a:t> </a:t>
            </a:r>
            <a:r>
              <a:rPr lang="en-US" dirty="0" err="1"/>
              <a:t>việc</a:t>
            </a:r>
            <a:r>
              <a:rPr lang="en-US" dirty="0"/>
              <a:t> </a:t>
            </a:r>
            <a:r>
              <a:rPr lang="en-US" dirty="0" err="1"/>
              <a:t>chuyển</a:t>
            </a:r>
            <a:r>
              <a:rPr lang="en-US" dirty="0"/>
              <a:t> object wrapper ra </a:t>
            </a:r>
            <a:r>
              <a:rPr lang="en-US" dirty="0" err="1"/>
              <a:t>kiểu</a:t>
            </a:r>
            <a:r>
              <a:rPr lang="en-US" dirty="0"/>
              <a:t> </a:t>
            </a:r>
            <a:r>
              <a:rPr lang="en-US" dirty="0" err="1"/>
              <a:t>dữ</a:t>
            </a:r>
            <a:r>
              <a:rPr lang="en-US" dirty="0"/>
              <a:t> </a:t>
            </a:r>
            <a:r>
              <a:rPr lang="en-US" dirty="0" err="1"/>
              <a:t>liệu</a:t>
            </a:r>
            <a:r>
              <a:rPr lang="en-US" dirty="0"/>
              <a:t> primitive </a:t>
            </a:r>
            <a:r>
              <a:rPr lang="en-US" dirty="0" err="1"/>
              <a:t>tương</a:t>
            </a:r>
            <a:r>
              <a:rPr lang="en-US" dirty="0"/>
              <a:t> </a:t>
            </a:r>
            <a:r>
              <a:rPr lang="en-US" dirty="0" err="1"/>
              <a:t>ứng</a:t>
            </a:r>
            <a:endParaRPr lang="en-US" dirty="0"/>
          </a:p>
        </p:txBody>
      </p:sp>
    </p:spTree>
    <p:extLst>
      <p:ext uri="{BB962C8B-B14F-4D97-AF65-F5344CB8AC3E}">
        <p14:creationId xmlns:p14="http://schemas.microsoft.com/office/powerpoint/2010/main" val="19996567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boxing/unboxing</a:t>
            </a:r>
          </a:p>
        </p:txBody>
      </p:sp>
      <p:sp>
        <p:nvSpPr>
          <p:cNvPr id="3" name="Content Placeholder 2"/>
          <p:cNvSpPr>
            <a:spLocks noGrp="1"/>
          </p:cNvSpPr>
          <p:nvPr>
            <p:ph idx="1"/>
          </p:nvPr>
        </p:nvSpPr>
        <p:spPr/>
        <p:txBody>
          <a:bodyPr/>
          <a:lstStyle/>
          <a:p>
            <a:r>
              <a:rPr lang="en-US" dirty="0"/>
              <a:t>Autoboxing là cơ chế Java tự động chuyển kiểu dữ liệu primitive sang kiểu wrapper tương ứng (int sang Integer, double sang Double...) và autounboxing là cơ chế chuyển từ kiểu wrapper sang kiểu primitive</a:t>
            </a:r>
          </a:p>
          <a:p>
            <a:endParaRPr lang="en-US" dirty="0"/>
          </a:p>
        </p:txBody>
      </p:sp>
    </p:spTree>
    <p:extLst>
      <p:ext uri="{BB962C8B-B14F-4D97-AF65-F5344CB8AC3E}">
        <p14:creationId xmlns:p14="http://schemas.microsoft.com/office/powerpoint/2010/main" val="353286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838200" y="365125"/>
            <a:ext cx="4430684" cy="3124200"/>
          </a:xfrm>
          <a:prstGeom prst="rect">
            <a:avLst/>
          </a:prstGeom>
        </p:spPr>
      </p:pic>
      <p:pic>
        <p:nvPicPr>
          <p:cNvPr id="5" name="Picture 4"/>
          <p:cNvPicPr>
            <a:picLocks noChangeAspect="1"/>
          </p:cNvPicPr>
          <p:nvPr/>
        </p:nvPicPr>
        <p:blipFill>
          <a:blip r:embed="rId3"/>
          <a:stretch>
            <a:fillRect/>
          </a:stretch>
        </p:blipFill>
        <p:spPr>
          <a:xfrm>
            <a:off x="5514975" y="2752724"/>
            <a:ext cx="6007820" cy="2943225"/>
          </a:xfrm>
          <a:prstGeom prst="rect">
            <a:avLst/>
          </a:prstGeom>
        </p:spPr>
      </p:pic>
    </p:spTree>
    <p:extLst>
      <p:ext uri="{BB962C8B-B14F-4D97-AF65-F5344CB8AC3E}">
        <p14:creationId xmlns:p14="http://schemas.microsoft.com/office/powerpoint/2010/main" val="3159476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Ví </a:t>
            </a:r>
            <a:r>
              <a:rPr lang="en-US" dirty="0" err="1"/>
              <a:t>dụ</a:t>
            </a:r>
            <a:r>
              <a:rPr lang="en-US" dirty="0"/>
              <a:t> auto boxing/unboxing</a:t>
            </a:r>
          </a:p>
        </p:txBody>
      </p:sp>
      <p:pic>
        <p:nvPicPr>
          <p:cNvPr id="3" name="Content Placeholder 2"/>
          <p:cNvPicPr>
            <a:picLocks noGrp="1" noChangeAspect="1"/>
          </p:cNvPicPr>
          <p:nvPr>
            <p:ph idx="1"/>
          </p:nvPr>
        </p:nvPicPr>
        <p:blipFill>
          <a:blip r:embed="rId2"/>
          <a:stretch>
            <a:fillRect/>
          </a:stretch>
        </p:blipFill>
        <p:spPr>
          <a:xfrm>
            <a:off x="838200" y="2114044"/>
            <a:ext cx="10773780" cy="3521985"/>
          </a:xfrm>
          <a:prstGeom prst="rect">
            <a:avLst/>
          </a:prstGeom>
        </p:spPr>
      </p:pic>
    </p:spTree>
    <p:extLst>
      <p:ext uri="{BB962C8B-B14F-4D97-AF65-F5344CB8AC3E}">
        <p14:creationId xmlns:p14="http://schemas.microsoft.com/office/powerpoint/2010/main" val="2335253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trường</a:t>
            </a:r>
            <a:r>
              <a:rPr lang="en-US" dirty="0"/>
              <a:t> hợp autoboxing/unboxing</a:t>
            </a:r>
          </a:p>
        </p:txBody>
      </p:sp>
      <p:sp>
        <p:nvSpPr>
          <p:cNvPr id="3" name="Content Placeholder 2"/>
          <p:cNvSpPr>
            <a:spLocks noGrp="1"/>
          </p:cNvSpPr>
          <p:nvPr>
            <p:ph idx="1"/>
          </p:nvPr>
        </p:nvSpPr>
        <p:spPr/>
        <p:txBody>
          <a:bodyPr/>
          <a:lstStyle/>
          <a:p>
            <a:r>
              <a:rPr lang="en-US" dirty="0"/>
              <a:t>Autoboxing </a:t>
            </a:r>
            <a:r>
              <a:rPr lang="en-US" dirty="0" err="1"/>
              <a:t>được</a:t>
            </a:r>
            <a:r>
              <a:rPr lang="en-US" dirty="0"/>
              <a:t> </a:t>
            </a:r>
            <a:r>
              <a:rPr lang="en-US" dirty="0" err="1"/>
              <a:t>dùng</a:t>
            </a:r>
            <a:r>
              <a:rPr lang="en-US" dirty="0"/>
              <a:t> </a:t>
            </a:r>
            <a:r>
              <a:rPr lang="en-US" dirty="0" err="1"/>
              <a:t>khi</a:t>
            </a:r>
            <a:r>
              <a:rPr lang="en-US" dirty="0"/>
              <a:t> </a:t>
            </a:r>
            <a:r>
              <a:rPr lang="en-US" dirty="0" err="1"/>
              <a:t>một</a:t>
            </a:r>
            <a:r>
              <a:rPr lang="en-US" dirty="0"/>
              <a:t> </a:t>
            </a:r>
            <a:r>
              <a:rPr lang="en-US" dirty="0" err="1"/>
              <a:t>giá</a:t>
            </a:r>
            <a:r>
              <a:rPr lang="en-US" dirty="0"/>
              <a:t> </a:t>
            </a:r>
            <a:r>
              <a:rPr lang="en-US" dirty="0" err="1"/>
              <a:t>trị</a:t>
            </a:r>
            <a:r>
              <a:rPr lang="en-US" dirty="0"/>
              <a:t> primitive:</a:t>
            </a:r>
          </a:p>
          <a:p>
            <a:pPr lvl="1"/>
            <a:r>
              <a:rPr lang="en-US" dirty="0" err="1"/>
              <a:t>Được</a:t>
            </a:r>
            <a:r>
              <a:rPr lang="en-US" dirty="0"/>
              <a:t> </a:t>
            </a:r>
            <a:r>
              <a:rPr lang="en-US" dirty="0" err="1"/>
              <a:t>truyền</a:t>
            </a:r>
            <a:r>
              <a:rPr lang="en-US" dirty="0"/>
              <a:t> </a:t>
            </a:r>
            <a:r>
              <a:rPr lang="en-US" dirty="0" err="1"/>
              <a:t>như</a:t>
            </a:r>
            <a:r>
              <a:rPr lang="en-US" dirty="0"/>
              <a:t> </a:t>
            </a:r>
            <a:r>
              <a:rPr lang="en-US" dirty="0" err="1"/>
              <a:t>một</a:t>
            </a:r>
            <a:r>
              <a:rPr lang="en-US" dirty="0"/>
              <a:t> </a:t>
            </a:r>
            <a:r>
              <a:rPr lang="en-US" dirty="0" err="1"/>
              <a:t>tham</a:t>
            </a:r>
            <a:r>
              <a:rPr lang="en-US" dirty="0"/>
              <a:t> </a:t>
            </a:r>
            <a:r>
              <a:rPr lang="en-US" dirty="0" err="1"/>
              <a:t>số</a:t>
            </a:r>
            <a:r>
              <a:rPr lang="en-US" dirty="0"/>
              <a:t> </a:t>
            </a:r>
            <a:r>
              <a:rPr lang="en-US" dirty="0" err="1"/>
              <a:t>mà</a:t>
            </a:r>
            <a:r>
              <a:rPr lang="en-US" dirty="0"/>
              <a:t> </a:t>
            </a:r>
            <a:r>
              <a:rPr lang="en-US" dirty="0" err="1"/>
              <a:t>yêu</a:t>
            </a:r>
            <a:r>
              <a:rPr lang="en-US" dirty="0"/>
              <a:t> </a:t>
            </a:r>
            <a:r>
              <a:rPr lang="en-US" dirty="0" err="1"/>
              <a:t>cầu</a:t>
            </a:r>
            <a:r>
              <a:rPr lang="en-US" dirty="0"/>
              <a:t> </a:t>
            </a:r>
            <a:r>
              <a:rPr lang="en-US" dirty="0" err="1"/>
              <a:t>một</a:t>
            </a:r>
            <a:r>
              <a:rPr lang="en-US" dirty="0"/>
              <a:t> </a:t>
            </a:r>
            <a:r>
              <a:rPr lang="en-US" dirty="0" err="1"/>
              <a:t>kiểu</a:t>
            </a:r>
            <a:r>
              <a:rPr lang="en-US" dirty="0"/>
              <a:t> wrapper </a:t>
            </a:r>
            <a:r>
              <a:rPr lang="en-US" dirty="0" err="1"/>
              <a:t>tương</a:t>
            </a:r>
            <a:r>
              <a:rPr lang="en-US" dirty="0"/>
              <a:t> </a:t>
            </a:r>
            <a:r>
              <a:rPr lang="en-US" dirty="0" err="1"/>
              <a:t>ứng</a:t>
            </a:r>
            <a:r>
              <a:rPr lang="en-US" dirty="0"/>
              <a:t> </a:t>
            </a:r>
          </a:p>
          <a:p>
            <a:pPr lvl="1"/>
            <a:r>
              <a:rPr lang="en-US" dirty="0" err="1"/>
              <a:t>Được</a:t>
            </a:r>
            <a:r>
              <a:rPr lang="en-US" dirty="0"/>
              <a:t> </a:t>
            </a:r>
            <a:r>
              <a:rPr lang="en-US" dirty="0" err="1"/>
              <a:t>gán</a:t>
            </a:r>
            <a:r>
              <a:rPr lang="en-US" dirty="0"/>
              <a:t> </a:t>
            </a:r>
            <a:r>
              <a:rPr lang="en-US" dirty="0" err="1"/>
              <a:t>cho</a:t>
            </a:r>
            <a:r>
              <a:rPr lang="en-US" dirty="0"/>
              <a:t> </a:t>
            </a:r>
            <a:r>
              <a:rPr lang="en-US" dirty="0" err="1"/>
              <a:t>một</a:t>
            </a:r>
            <a:r>
              <a:rPr lang="en-US" dirty="0"/>
              <a:t> </a:t>
            </a:r>
            <a:r>
              <a:rPr lang="en-US" dirty="0" err="1"/>
              <a:t>biến</a:t>
            </a:r>
            <a:r>
              <a:rPr lang="en-US" dirty="0"/>
              <a:t> wrapper </a:t>
            </a:r>
            <a:r>
              <a:rPr lang="en-US" dirty="0" err="1"/>
              <a:t>tương</a:t>
            </a:r>
            <a:r>
              <a:rPr lang="en-US" dirty="0"/>
              <a:t> </a:t>
            </a:r>
            <a:r>
              <a:rPr lang="en-US" dirty="0" err="1"/>
              <a:t>ứng</a:t>
            </a:r>
            <a:endParaRPr lang="en-US" dirty="0"/>
          </a:p>
          <a:p>
            <a:r>
              <a:rPr lang="en-US" dirty="0" err="1"/>
              <a:t>Autounboxing</a:t>
            </a:r>
            <a:r>
              <a:rPr lang="en-US" dirty="0"/>
              <a:t> </a:t>
            </a:r>
            <a:r>
              <a:rPr lang="en-US" dirty="0" err="1"/>
              <a:t>được</a:t>
            </a:r>
            <a:r>
              <a:rPr lang="en-US" dirty="0"/>
              <a:t> </a:t>
            </a:r>
            <a:r>
              <a:rPr lang="en-US" dirty="0" err="1"/>
              <a:t>dùng</a:t>
            </a:r>
            <a:r>
              <a:rPr lang="en-US" dirty="0"/>
              <a:t> </a:t>
            </a:r>
            <a:r>
              <a:rPr lang="en-US" dirty="0" err="1"/>
              <a:t>khi</a:t>
            </a:r>
            <a:r>
              <a:rPr lang="en-US" dirty="0"/>
              <a:t> </a:t>
            </a:r>
            <a:r>
              <a:rPr lang="en-US" dirty="0" err="1"/>
              <a:t>một</a:t>
            </a:r>
            <a:r>
              <a:rPr lang="en-US" dirty="0"/>
              <a:t> object wrapper class:</a:t>
            </a:r>
          </a:p>
          <a:p>
            <a:pPr lvl="1"/>
            <a:r>
              <a:rPr lang="en-US" dirty="0" err="1"/>
              <a:t>Được</a:t>
            </a:r>
            <a:r>
              <a:rPr lang="en-US" dirty="0"/>
              <a:t> </a:t>
            </a:r>
            <a:r>
              <a:rPr lang="en-US" dirty="0" err="1"/>
              <a:t>truyền</a:t>
            </a:r>
            <a:r>
              <a:rPr lang="en-US" dirty="0"/>
              <a:t> </a:t>
            </a:r>
            <a:r>
              <a:rPr lang="en-US" dirty="0" err="1"/>
              <a:t>như</a:t>
            </a:r>
            <a:r>
              <a:rPr lang="en-US" dirty="0"/>
              <a:t> </a:t>
            </a:r>
            <a:r>
              <a:rPr lang="en-US" dirty="0" err="1"/>
              <a:t>một</a:t>
            </a:r>
            <a:r>
              <a:rPr lang="en-US" dirty="0"/>
              <a:t> </a:t>
            </a:r>
            <a:r>
              <a:rPr lang="en-US" dirty="0" err="1"/>
              <a:t>tham</a:t>
            </a:r>
            <a:r>
              <a:rPr lang="en-US" dirty="0"/>
              <a:t> </a:t>
            </a:r>
            <a:r>
              <a:rPr lang="en-US" dirty="0" err="1"/>
              <a:t>số</a:t>
            </a:r>
            <a:r>
              <a:rPr lang="en-US" dirty="0"/>
              <a:t> </a:t>
            </a:r>
            <a:r>
              <a:rPr lang="en-US" dirty="0" err="1"/>
              <a:t>mà</a:t>
            </a:r>
            <a:r>
              <a:rPr lang="en-US" dirty="0"/>
              <a:t> </a:t>
            </a:r>
            <a:r>
              <a:rPr lang="en-US" dirty="0" err="1"/>
              <a:t>yêu</a:t>
            </a:r>
            <a:r>
              <a:rPr lang="en-US" dirty="0"/>
              <a:t> </a:t>
            </a:r>
            <a:r>
              <a:rPr lang="en-US" dirty="0" err="1"/>
              <a:t>cầu</a:t>
            </a:r>
            <a:r>
              <a:rPr lang="en-US" dirty="0"/>
              <a:t> </a:t>
            </a:r>
            <a:r>
              <a:rPr lang="en-US" dirty="0" err="1"/>
              <a:t>một</a:t>
            </a:r>
            <a:r>
              <a:rPr lang="en-US" dirty="0"/>
              <a:t> </a:t>
            </a:r>
            <a:r>
              <a:rPr lang="en-US" dirty="0" err="1"/>
              <a:t>kiểu</a:t>
            </a:r>
            <a:r>
              <a:rPr lang="en-US" dirty="0"/>
              <a:t> primitive </a:t>
            </a:r>
            <a:r>
              <a:rPr lang="en-US" dirty="0" err="1"/>
              <a:t>tương</a:t>
            </a:r>
            <a:r>
              <a:rPr lang="en-US" dirty="0"/>
              <a:t> </a:t>
            </a:r>
            <a:r>
              <a:rPr lang="en-US" dirty="0" err="1"/>
              <a:t>ứng</a:t>
            </a:r>
            <a:endParaRPr lang="en-US" dirty="0"/>
          </a:p>
          <a:p>
            <a:pPr lvl="1"/>
            <a:r>
              <a:rPr lang="en-US" dirty="0" err="1"/>
              <a:t>Được</a:t>
            </a:r>
            <a:r>
              <a:rPr lang="en-US" dirty="0"/>
              <a:t> </a:t>
            </a:r>
            <a:r>
              <a:rPr lang="en-US" dirty="0" err="1"/>
              <a:t>gán</a:t>
            </a:r>
            <a:r>
              <a:rPr lang="en-US" dirty="0"/>
              <a:t> </a:t>
            </a:r>
            <a:r>
              <a:rPr lang="en-US" dirty="0" err="1"/>
              <a:t>cho</a:t>
            </a:r>
            <a:r>
              <a:rPr lang="en-US" dirty="0"/>
              <a:t> </a:t>
            </a:r>
            <a:r>
              <a:rPr lang="en-US" dirty="0" err="1"/>
              <a:t>một</a:t>
            </a:r>
            <a:r>
              <a:rPr lang="en-US" dirty="0"/>
              <a:t> </a:t>
            </a:r>
            <a:r>
              <a:rPr lang="en-US" dirty="0" err="1"/>
              <a:t>biến</a:t>
            </a:r>
            <a:r>
              <a:rPr lang="en-US" dirty="0"/>
              <a:t> primitive </a:t>
            </a:r>
            <a:r>
              <a:rPr lang="en-US" dirty="0" err="1"/>
              <a:t>tương</a:t>
            </a:r>
            <a:r>
              <a:rPr lang="en-US" dirty="0"/>
              <a:t> </a:t>
            </a:r>
            <a:r>
              <a:rPr lang="en-US" dirty="0" err="1"/>
              <a:t>ứng</a:t>
            </a:r>
            <a:endParaRPr lang="en-US" dirty="0"/>
          </a:p>
        </p:txBody>
      </p:sp>
    </p:spTree>
    <p:extLst>
      <p:ext uri="{BB962C8B-B14F-4D97-AF65-F5344CB8AC3E}">
        <p14:creationId xmlns:p14="http://schemas.microsoft.com/office/powerpoint/2010/main" val="353745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14F4EE-47A4-4CA2-87D9-68DA8B8611C6}"/>
              </a:ext>
            </a:extLst>
          </p:cNvPr>
          <p:cNvSpPr>
            <a:spLocks noGrp="1"/>
          </p:cNvSpPr>
          <p:nvPr>
            <p:ph type="title"/>
          </p:nvPr>
        </p:nvSpPr>
        <p:spPr/>
        <p:txBody>
          <a:bodyPr/>
          <a:lstStyle/>
          <a:p>
            <a:r>
              <a:rPr lang="en-US" dirty="0"/>
              <a:t>CAST TYPE</a:t>
            </a:r>
          </a:p>
        </p:txBody>
      </p:sp>
      <p:sp>
        <p:nvSpPr>
          <p:cNvPr id="3" name="Content Placeholder 2">
            <a:extLst>
              <a:ext uri="{FF2B5EF4-FFF2-40B4-BE49-F238E27FC236}">
                <a16:creationId xmlns:a16="http://schemas.microsoft.com/office/drawing/2014/main" xmlns="" id="{6FC111CA-D7D5-4972-A605-06E92294CDAA}"/>
              </a:ext>
            </a:extLst>
          </p:cNvPr>
          <p:cNvSpPr>
            <a:spLocks noGrp="1"/>
          </p:cNvSpPr>
          <p:nvPr>
            <p:ph idx="1"/>
          </p:nvPr>
        </p:nvSpPr>
        <p:spPr/>
        <p:txBody>
          <a:bodyPr/>
          <a:lstStyle/>
          <a:p>
            <a:r>
              <a:rPr lang="en-US" dirty="0" err="1"/>
              <a:t>Định</a:t>
            </a:r>
            <a:r>
              <a:rPr lang="en-US" dirty="0"/>
              <a:t> </a:t>
            </a:r>
            <a:r>
              <a:rPr lang="en-US" dirty="0" err="1"/>
              <a:t>nghĩa</a:t>
            </a:r>
            <a:r>
              <a:rPr lang="en-US" dirty="0"/>
              <a:t>: </a:t>
            </a:r>
            <a:r>
              <a:rPr lang="en-US" dirty="0" err="1"/>
              <a:t>cơ</a:t>
            </a:r>
            <a:r>
              <a:rPr lang="en-US" dirty="0"/>
              <a:t> </a:t>
            </a:r>
            <a:r>
              <a:rPr lang="en-US" dirty="0" err="1"/>
              <a:t>chế</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một</a:t>
            </a:r>
            <a:r>
              <a:rPr lang="en-US" dirty="0"/>
              <a:t> </a:t>
            </a:r>
            <a:r>
              <a:rPr lang="en-US" dirty="0" err="1"/>
              <a:t>kiểu</a:t>
            </a:r>
            <a:r>
              <a:rPr lang="en-US" dirty="0"/>
              <a:t> </a:t>
            </a:r>
            <a:r>
              <a:rPr lang="en-US" dirty="0" err="1"/>
              <a:t>biến</a:t>
            </a:r>
            <a:r>
              <a:rPr lang="en-US" dirty="0"/>
              <a:t> </a:t>
            </a:r>
            <a:r>
              <a:rPr lang="en-US" dirty="0" err="1"/>
              <a:t>này</a:t>
            </a:r>
            <a:r>
              <a:rPr lang="en-US" dirty="0"/>
              <a:t> sang </a:t>
            </a:r>
            <a:r>
              <a:rPr lang="en-US" dirty="0" err="1"/>
              <a:t>một</a:t>
            </a:r>
            <a:r>
              <a:rPr lang="en-US" dirty="0"/>
              <a:t> </a:t>
            </a:r>
            <a:r>
              <a:rPr lang="en-US" dirty="0" err="1"/>
              <a:t>kiểu</a:t>
            </a:r>
            <a:r>
              <a:rPr lang="en-US" dirty="0"/>
              <a:t> </a:t>
            </a:r>
            <a:r>
              <a:rPr lang="en-US" dirty="0" err="1"/>
              <a:t>biến</a:t>
            </a:r>
            <a:r>
              <a:rPr lang="en-US" dirty="0"/>
              <a:t> </a:t>
            </a:r>
            <a:r>
              <a:rPr lang="en-US" dirty="0" err="1"/>
              <a:t>khác</a:t>
            </a:r>
            <a:endParaRPr lang="en-US" dirty="0"/>
          </a:p>
          <a:p>
            <a:endParaRPr lang="en-US" dirty="0"/>
          </a:p>
          <a:p>
            <a:endParaRPr lang="en-US" dirty="0"/>
          </a:p>
        </p:txBody>
      </p:sp>
      <p:sp>
        <p:nvSpPr>
          <p:cNvPr id="5" name="Rectangle 2">
            <a:extLst>
              <a:ext uri="{FF2B5EF4-FFF2-40B4-BE49-F238E27FC236}">
                <a16:creationId xmlns:a16="http://schemas.microsoft.com/office/drawing/2014/main" xmlns="" id="{4EFE5987-F068-4223-A643-F6383A450EB2}"/>
              </a:ext>
            </a:extLst>
          </p:cNvPr>
          <p:cNvSpPr>
            <a:spLocks noChangeArrowheads="1"/>
          </p:cNvSpPr>
          <p:nvPr/>
        </p:nvSpPr>
        <p:spPr bwMode="auto">
          <a:xfrm>
            <a:off x="1047564" y="3808052"/>
            <a:ext cx="9765437"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JetBrains Mono"/>
              </a:rPr>
              <a:t>char </a:t>
            </a:r>
            <a:r>
              <a:rPr kumimoji="0" lang="en-US" altLang="en-US" sz="2400" b="0" i="0" u="none" strike="noStrike" cap="none" normalizeH="0" baseline="0" dirty="0" err="1">
                <a:ln>
                  <a:noFill/>
                </a:ln>
                <a:solidFill>
                  <a:srgbClr val="A9B7C6"/>
                </a:solidFill>
                <a:effectLst/>
                <a:latin typeface="JetBrains Mono"/>
              </a:rPr>
              <a:t>ch</a:t>
            </a:r>
            <a:r>
              <a:rPr kumimoji="0" lang="en-US" altLang="en-US" sz="2400" b="0" i="0" u="none" strike="noStrike" cap="none" normalizeH="0" baseline="0" dirty="0">
                <a:ln>
                  <a:noFill/>
                </a:ln>
                <a:solidFill>
                  <a:srgbClr val="A9B7C6"/>
                </a:solidFill>
                <a:effectLst/>
                <a:latin typeface="JetBrains Mono"/>
              </a:rPr>
              <a:t> = </a:t>
            </a:r>
            <a:r>
              <a:rPr kumimoji="0" lang="en-US" altLang="en-US" sz="2400" b="0" i="0" u="none" strike="noStrike" cap="none" normalizeH="0" baseline="0" dirty="0">
                <a:ln>
                  <a:noFill/>
                </a:ln>
                <a:solidFill>
                  <a:srgbClr val="6A8759"/>
                </a:solidFill>
                <a:effectLst/>
                <a:latin typeface="JetBrains Mono"/>
              </a:rPr>
              <a:t>'a'</a:t>
            </a:r>
            <a:r>
              <a:rPr kumimoji="0" lang="en-US" altLang="en-US" sz="2400" b="0" i="0" u="none" strike="noStrike" cap="none" normalizeH="0" baseline="0" dirty="0">
                <a:ln>
                  <a:noFill/>
                </a:ln>
                <a:solidFill>
                  <a:srgbClr val="CC7832"/>
                </a:solidFill>
                <a:effectLst/>
                <a:latin typeface="JetBrains Mono"/>
              </a:rPr>
              <a:t>;</a:t>
            </a:r>
            <a:br>
              <a:rPr kumimoji="0" lang="en-US" altLang="en-US" sz="2400" b="0" i="0" u="none" strike="noStrike" cap="none" normalizeH="0" baseline="0" dirty="0">
                <a:ln>
                  <a:noFill/>
                </a:ln>
                <a:solidFill>
                  <a:srgbClr val="CC7832"/>
                </a:solidFill>
                <a:effectLst/>
                <a:latin typeface="JetBrains Mono"/>
              </a:rPr>
            </a:br>
            <a:r>
              <a:rPr kumimoji="0" lang="en-US" altLang="en-US" sz="2400" b="0" i="0" u="none" strike="noStrike" cap="none" normalizeH="0" baseline="0" dirty="0" err="1">
                <a:ln>
                  <a:noFill/>
                </a:ln>
                <a:solidFill>
                  <a:srgbClr val="A9B7C6"/>
                </a:solidFill>
                <a:effectLst/>
                <a:latin typeface="JetBrains Mono"/>
              </a:rPr>
              <a:t>System.</a:t>
            </a:r>
            <a:r>
              <a:rPr kumimoji="0" lang="en-US" altLang="en-US" sz="2400" b="0" i="1" u="none" strike="noStrike" cap="none" normalizeH="0" baseline="0" dirty="0" err="1">
                <a:ln>
                  <a:noFill/>
                </a:ln>
                <a:solidFill>
                  <a:srgbClr val="9876AA"/>
                </a:solidFill>
                <a:effectLst/>
                <a:latin typeface="JetBrains Mono"/>
              </a:rPr>
              <a:t>out</a:t>
            </a:r>
            <a:r>
              <a:rPr kumimoji="0" lang="en-US" altLang="en-US" sz="2400" b="0" i="0" u="none" strike="noStrike" cap="none" normalizeH="0" baseline="0" dirty="0" err="1">
                <a:ln>
                  <a:noFill/>
                </a:ln>
                <a:solidFill>
                  <a:srgbClr val="A9B7C6"/>
                </a:solidFill>
                <a:effectLst/>
                <a:latin typeface="JetBrains Mono"/>
              </a:rPr>
              <a:t>.println</a:t>
            </a:r>
            <a:r>
              <a:rPr kumimoji="0" lang="en-US" altLang="en-US" sz="2400" b="0" i="0" u="none" strike="noStrike" cap="none" normalizeH="0" baseline="0" dirty="0">
                <a:ln>
                  <a:noFill/>
                </a:ln>
                <a:solidFill>
                  <a:srgbClr val="A9B7C6"/>
                </a:solidFill>
                <a:effectLst/>
                <a:latin typeface="JetBrains Mono"/>
              </a:rPr>
              <a:t>(</a:t>
            </a:r>
            <a:r>
              <a:rPr kumimoji="0" lang="en-US" altLang="en-US" sz="2400" b="0" i="0" u="none" strike="noStrike" cap="none" normalizeH="0" baseline="0" dirty="0">
                <a:ln>
                  <a:noFill/>
                </a:ln>
                <a:solidFill>
                  <a:srgbClr val="6A8759"/>
                </a:solidFill>
                <a:effectLst/>
                <a:latin typeface="JetBrains Mono"/>
              </a:rPr>
              <a:t>"</a:t>
            </a:r>
            <a:r>
              <a:rPr kumimoji="0" lang="en-US" altLang="en-US" sz="2400" b="0" i="0" u="none" strike="noStrike" cap="none" normalizeH="0" baseline="0" dirty="0" err="1">
                <a:ln>
                  <a:noFill/>
                </a:ln>
                <a:solidFill>
                  <a:srgbClr val="6A8759"/>
                </a:solidFill>
                <a:effectLst/>
                <a:latin typeface="JetBrains Mono"/>
              </a:rPr>
              <a:t>mã</a:t>
            </a:r>
            <a:r>
              <a:rPr kumimoji="0" lang="en-US" altLang="en-US" sz="2400" b="0" i="0" u="none" strike="noStrike" cap="none" normalizeH="0" baseline="0" dirty="0">
                <a:ln>
                  <a:noFill/>
                </a:ln>
                <a:solidFill>
                  <a:srgbClr val="6A8759"/>
                </a:solidFill>
                <a:effectLst/>
                <a:latin typeface="JetBrains Mono"/>
              </a:rPr>
              <a:t> ascii </a:t>
            </a:r>
            <a:r>
              <a:rPr kumimoji="0" lang="en-US" altLang="en-US" sz="2400" b="0" i="0" u="none" strike="noStrike" cap="none" normalizeH="0" baseline="0" dirty="0" err="1">
                <a:ln>
                  <a:noFill/>
                </a:ln>
                <a:solidFill>
                  <a:srgbClr val="6A8759"/>
                </a:solidFill>
                <a:effectLst/>
                <a:latin typeface="JetBrains Mono"/>
              </a:rPr>
              <a:t>c</a:t>
            </a:r>
            <a:r>
              <a:rPr kumimoji="0" lang="en-US" altLang="en-US" sz="24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ủ</a:t>
            </a:r>
            <a:r>
              <a:rPr kumimoji="0" lang="en-US" altLang="en-US" sz="2400" b="0" i="0" u="none" strike="noStrike" cap="none" normalizeH="0" baseline="0" dirty="0" err="1">
                <a:ln>
                  <a:noFill/>
                </a:ln>
                <a:solidFill>
                  <a:srgbClr val="6A8759"/>
                </a:solidFill>
                <a:effectLst/>
                <a:latin typeface="JetBrains Mono"/>
              </a:rPr>
              <a:t>a</a:t>
            </a:r>
            <a:r>
              <a:rPr kumimoji="0" lang="en-US" altLang="en-US" sz="2400" b="0" i="0" u="none" strike="noStrike" cap="none" normalizeH="0" baseline="0" dirty="0">
                <a:ln>
                  <a:noFill/>
                </a:ln>
                <a:solidFill>
                  <a:srgbClr val="6A8759"/>
                </a:solidFill>
                <a:effectLst/>
                <a:latin typeface="JetBrains Mono"/>
              </a:rPr>
              <a:t> a: " </a:t>
            </a: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a:ln>
                  <a:noFill/>
                </a:ln>
                <a:solidFill>
                  <a:srgbClr val="CC7832"/>
                </a:solidFill>
                <a:effectLst/>
                <a:latin typeface="JetBrains Mono"/>
              </a:rPr>
              <a:t>int</a:t>
            </a:r>
            <a:r>
              <a:rPr kumimoji="0" lang="en-US" altLang="en-US" sz="2400" b="0" i="0" u="none" strike="noStrike" cap="none" normalizeH="0" baseline="0" dirty="0">
                <a:ln>
                  <a:noFill/>
                </a:ln>
                <a:solidFill>
                  <a:srgbClr val="A9B7C6"/>
                </a:solidFill>
                <a:effectLst/>
                <a:latin typeface="JetBrains Mono"/>
              </a:rPr>
              <a:t>)</a:t>
            </a:r>
            <a:r>
              <a:rPr kumimoji="0" lang="en-US" altLang="en-US" sz="2400" b="0" i="0" u="none" strike="noStrike" cap="none" normalizeH="0" baseline="0" dirty="0" err="1">
                <a:ln>
                  <a:noFill/>
                </a:ln>
                <a:solidFill>
                  <a:srgbClr val="A9B7C6"/>
                </a:solidFill>
                <a:effectLst/>
                <a:latin typeface="JetBrains Mono"/>
              </a:rPr>
              <a:t>ch</a:t>
            </a:r>
            <a:r>
              <a:rPr kumimoji="0" lang="en-US" altLang="en-US" sz="2400" b="0" i="0" u="none" strike="noStrike" cap="none" normalizeH="0" baseline="0" dirty="0">
                <a:ln>
                  <a:noFill/>
                </a:ln>
                <a:solidFill>
                  <a:srgbClr val="A9B7C6"/>
                </a:solidFill>
                <a:effectLst/>
                <a:latin typeface="JetBrains Mono"/>
              </a:rPr>
              <a:t>)</a:t>
            </a:r>
            <a:r>
              <a:rPr kumimoji="0" lang="en-US" altLang="en-US" sz="2400" b="0" i="0" u="none" strike="noStrike" cap="none" normalizeH="0" baseline="0" dirty="0">
                <a:ln>
                  <a:noFill/>
                </a:ln>
                <a:solidFill>
                  <a:srgbClr val="CC7832"/>
                </a:solidFill>
                <a:effectLst/>
                <a:latin typeface="JetBrains Mono"/>
              </a:rPr>
              <a:t>; </a:t>
            </a:r>
            <a:r>
              <a:rPr kumimoji="0" lang="en-US" altLang="en-US" sz="2400" b="0" i="0" u="none" strike="noStrike" cap="none" normalizeH="0" baseline="0" dirty="0">
                <a:ln>
                  <a:noFill/>
                </a:ln>
                <a:solidFill>
                  <a:srgbClr val="808080"/>
                </a:solidFill>
                <a:effectLst/>
                <a:latin typeface="JetBrains Mono"/>
              </a:rPr>
              <a:t>//</a:t>
            </a:r>
            <a:r>
              <a:rPr kumimoji="0" lang="en-US" altLang="en-US" sz="2400" b="0" i="0" u="none" strike="noStrike" cap="none" normalizeH="0" baseline="0" dirty="0" err="1">
                <a:ln>
                  <a:noFill/>
                </a:ln>
                <a:solidFill>
                  <a:srgbClr val="808080"/>
                </a:solidFill>
                <a:effectLst/>
                <a:latin typeface="JetBrains Mono"/>
              </a:rPr>
              <a:t>k</a:t>
            </a:r>
            <a:r>
              <a:rPr kumimoji="0" lang="en-US" altLang="en-US" sz="24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ế</a:t>
            </a:r>
            <a:r>
              <a:rPr kumimoji="0" lang="en-US" altLang="en-US" sz="2400" b="0" i="0" u="none" strike="noStrike" cap="none" normalizeH="0" baseline="0" dirty="0" err="1">
                <a:ln>
                  <a:noFill/>
                </a:ln>
                <a:solidFill>
                  <a:srgbClr val="808080"/>
                </a:solidFill>
                <a:effectLst/>
                <a:latin typeface="JetBrains Mono"/>
              </a:rPr>
              <a:t>t</a:t>
            </a:r>
            <a:r>
              <a:rPr kumimoji="0" lang="en-US" altLang="en-US" sz="2400" b="0" i="0" u="none" strike="noStrike" cap="none" normalizeH="0" baseline="0" dirty="0">
                <a:ln>
                  <a:noFill/>
                </a:ln>
                <a:solidFill>
                  <a:srgbClr val="808080"/>
                </a:solidFill>
                <a:effectLst/>
                <a:latin typeface="JetBrains Mono"/>
              </a:rPr>
              <a:t> </a:t>
            </a:r>
            <a:r>
              <a:rPr kumimoji="0" lang="en-US" altLang="en-US" sz="2400" b="0" i="0" u="none" strike="noStrike" cap="none" normalizeH="0" baseline="0" dirty="0" err="1">
                <a:ln>
                  <a:noFill/>
                </a:ln>
                <a:solidFill>
                  <a:srgbClr val="808080"/>
                </a:solidFill>
                <a:effectLst/>
                <a:latin typeface="JetBrains Mono"/>
              </a:rPr>
              <a:t>qu</a:t>
            </a:r>
            <a:r>
              <a:rPr kumimoji="0" lang="en-US" altLang="en-US" sz="24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ả</a:t>
            </a:r>
            <a:r>
              <a:rPr kumimoji="0" lang="en-US" altLang="en-US" sz="2400" b="0" i="0" u="none" strike="noStrike" cap="none" normalizeH="0" baseline="0" dirty="0">
                <a:ln>
                  <a:noFill/>
                </a:ln>
                <a:solidFill>
                  <a:srgbClr val="808080"/>
                </a:solidFill>
                <a:effectLst/>
                <a:latin typeface="JetBrains Mono"/>
              </a:rPr>
              <a:t> 97</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7547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2F5B95-1D03-4D9B-9D83-6D1CD105A947}"/>
              </a:ext>
            </a:extLst>
          </p:cNvPr>
          <p:cNvSpPr>
            <a:spLocks noGrp="1"/>
          </p:cNvSpPr>
          <p:nvPr>
            <p:ph type="title"/>
          </p:nvPr>
        </p:nvSpPr>
        <p:spPr/>
        <p:txBody>
          <a:bodyPr/>
          <a:lstStyle/>
          <a:p>
            <a:r>
              <a:rPr lang="en-US" dirty="0"/>
              <a:t>Primitive cast type</a:t>
            </a:r>
          </a:p>
        </p:txBody>
      </p:sp>
      <p:sp>
        <p:nvSpPr>
          <p:cNvPr id="3" name="Content Placeholder 2">
            <a:extLst>
              <a:ext uri="{FF2B5EF4-FFF2-40B4-BE49-F238E27FC236}">
                <a16:creationId xmlns:a16="http://schemas.microsoft.com/office/drawing/2014/main" xmlns="" id="{9EDF5940-8D4B-4C09-937B-C80DC119E63E}"/>
              </a:ext>
            </a:extLst>
          </p:cNvPr>
          <p:cNvSpPr>
            <a:spLocks noGrp="1"/>
          </p:cNvSpPr>
          <p:nvPr>
            <p:ph idx="1"/>
          </p:nvPr>
        </p:nvSpPr>
        <p:spPr/>
        <p:txBody>
          <a:bodyPr/>
          <a:lstStyle/>
          <a:p>
            <a:r>
              <a:rPr lang="en-US" dirty="0" err="1"/>
              <a:t>Có</a:t>
            </a:r>
            <a:r>
              <a:rPr lang="en-US" dirty="0"/>
              <a:t> 2 </a:t>
            </a:r>
            <a:r>
              <a:rPr lang="en-US" dirty="0" err="1"/>
              <a:t>loại</a:t>
            </a:r>
            <a:r>
              <a:rPr lang="en-US" dirty="0"/>
              <a:t> primitive cast type:</a:t>
            </a:r>
          </a:p>
          <a:p>
            <a:pPr lvl="1"/>
            <a:r>
              <a:rPr lang="en-US" dirty="0"/>
              <a:t>Implicit casting (</a:t>
            </a:r>
            <a:r>
              <a:rPr lang="en-US" dirty="0" err="1"/>
              <a:t>tự</a:t>
            </a:r>
            <a:r>
              <a:rPr lang="en-US" dirty="0"/>
              <a:t> </a:t>
            </a:r>
            <a:r>
              <a:rPr lang="en-US" dirty="0" err="1"/>
              <a:t>động</a:t>
            </a:r>
            <a:r>
              <a:rPr lang="en-US" dirty="0"/>
              <a:t> cast) cast </a:t>
            </a:r>
            <a:r>
              <a:rPr lang="en-US" dirty="0" err="1"/>
              <a:t>từ</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nhỏ</a:t>
            </a:r>
            <a:r>
              <a:rPr lang="en-US" dirty="0"/>
              <a:t> sang </a:t>
            </a:r>
            <a:r>
              <a:rPr lang="en-US" dirty="0" err="1"/>
              <a:t>kiểu</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hơn</a:t>
            </a:r>
            <a:r>
              <a:rPr lang="en-US" dirty="0"/>
              <a:t> </a:t>
            </a:r>
            <a:r>
              <a:rPr lang="en-US" altLang="en-US" dirty="0"/>
              <a:t>byte -&gt; short -&gt; char -&gt; int -&gt; long -&gt; float -&gt; double </a:t>
            </a:r>
          </a:p>
          <a:p>
            <a:pPr lvl="1"/>
            <a:r>
              <a:rPr lang="en-US" altLang="en-US" dirty="0"/>
              <a:t>Explicit casting (cast </a:t>
            </a:r>
            <a:r>
              <a:rPr lang="en-US" altLang="en-US" dirty="0" err="1"/>
              <a:t>thủ</a:t>
            </a:r>
            <a:r>
              <a:rPr lang="en-US" altLang="en-US" dirty="0"/>
              <a:t> </a:t>
            </a:r>
            <a:r>
              <a:rPr lang="en-US" altLang="en-US" dirty="0" err="1"/>
              <a:t>công</a:t>
            </a:r>
            <a:r>
              <a:rPr lang="en-US" altLang="en-US" dirty="0"/>
              <a:t>) cast </a:t>
            </a:r>
            <a:r>
              <a:rPr lang="en-US" altLang="en-US" dirty="0" err="1"/>
              <a:t>từ</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lớn</a:t>
            </a:r>
            <a:r>
              <a:rPr lang="en-US" altLang="en-US" dirty="0"/>
              <a:t> </a:t>
            </a:r>
            <a:r>
              <a:rPr lang="en-US" altLang="en-US" dirty="0" err="1"/>
              <a:t>về</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nhỏ</a:t>
            </a:r>
            <a:r>
              <a:rPr lang="en-US" altLang="en-US" dirty="0"/>
              <a:t> </a:t>
            </a:r>
            <a:r>
              <a:rPr lang="en-US" altLang="en-US" dirty="0" err="1"/>
              <a:t>hơn</a:t>
            </a:r>
            <a:r>
              <a:rPr lang="en-US" altLang="en-US" dirty="0"/>
              <a:t> double -&gt; float -&gt; long -&gt; int -&gt; char -&gt; short -&gt; byte </a:t>
            </a:r>
          </a:p>
          <a:p>
            <a:pPr lvl="1"/>
            <a:endParaRPr lang="en-US" altLang="en-US" dirty="0"/>
          </a:p>
          <a:p>
            <a:pPr marL="457200" lvl="1" indent="0">
              <a:buNone/>
            </a:pPr>
            <a:endParaRPr lang="en-US" altLang="en-US" dirty="0"/>
          </a:p>
        </p:txBody>
      </p:sp>
    </p:spTree>
    <p:extLst>
      <p:ext uri="{BB962C8B-B14F-4D97-AF65-F5344CB8AC3E}">
        <p14:creationId xmlns:p14="http://schemas.microsoft.com/office/powerpoint/2010/main" val="15486004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44C6D8-EB71-4A00-A3EF-94136760FF3B}"/>
              </a:ext>
            </a:extLst>
          </p:cNvPr>
          <p:cNvSpPr>
            <a:spLocks noGrp="1"/>
          </p:cNvSpPr>
          <p:nvPr>
            <p:ph type="title"/>
          </p:nvPr>
        </p:nvSpPr>
        <p:spPr/>
        <p:txBody>
          <a:bodyPr/>
          <a:lstStyle/>
          <a:p>
            <a:r>
              <a:rPr lang="en-US" dirty="0"/>
              <a:t>Primitive cast type</a:t>
            </a:r>
          </a:p>
        </p:txBody>
      </p:sp>
      <p:sp>
        <p:nvSpPr>
          <p:cNvPr id="3" name="Content Placeholder 2">
            <a:extLst>
              <a:ext uri="{FF2B5EF4-FFF2-40B4-BE49-F238E27FC236}">
                <a16:creationId xmlns:a16="http://schemas.microsoft.com/office/drawing/2014/main" xmlns="" id="{73C846D3-FDF7-482F-8388-FAB680E10AF6}"/>
              </a:ext>
            </a:extLst>
          </p:cNvPr>
          <p:cNvSpPr>
            <a:spLocks noGrp="1"/>
          </p:cNvSpPr>
          <p:nvPr>
            <p:ph idx="1"/>
          </p:nvPr>
        </p:nvSpPr>
        <p:spPr/>
        <p:txBody>
          <a:bodyPr/>
          <a:lstStyle/>
          <a:p>
            <a:r>
              <a:rPr lang="en-US" dirty="0"/>
              <a:t>Implicit casting</a:t>
            </a:r>
          </a:p>
          <a:p>
            <a:pPr marL="457200" lvl="1" indent="0">
              <a:buNone/>
            </a:pPr>
            <a:r>
              <a:rPr lang="en-US" altLang="en-US" dirty="0"/>
              <a:t>byte a = 2; </a:t>
            </a:r>
            <a:br>
              <a:rPr lang="en-US" altLang="en-US" dirty="0"/>
            </a:br>
            <a:r>
              <a:rPr lang="en-US" altLang="en-US" dirty="0"/>
              <a:t>double b = a; //b=2.0 do </a:t>
            </a:r>
            <a:r>
              <a:rPr lang="en-US" altLang="en-US" dirty="0" err="1"/>
              <a:t>tự</a:t>
            </a:r>
            <a:r>
              <a:rPr lang="en-US" altLang="en-US" dirty="0"/>
              <a:t> cast </a:t>
            </a:r>
            <a:r>
              <a:rPr lang="en-US" altLang="en-US" dirty="0" err="1"/>
              <a:t>từ</a:t>
            </a:r>
            <a:r>
              <a:rPr lang="en-US" altLang="en-US" dirty="0"/>
              <a:t> </a:t>
            </a:r>
            <a:r>
              <a:rPr lang="en-US" altLang="en-US" dirty="0" err="1"/>
              <a:t>kiểu</a:t>
            </a:r>
            <a:r>
              <a:rPr lang="en-US" altLang="en-US" dirty="0"/>
              <a:t> byte sang </a:t>
            </a:r>
            <a:r>
              <a:rPr lang="en-US" altLang="en-US" dirty="0" err="1"/>
              <a:t>kiểu</a:t>
            </a:r>
            <a:r>
              <a:rPr lang="en-US" altLang="en-US" dirty="0"/>
              <a:t> int</a:t>
            </a:r>
            <a:endParaRPr lang="en-US" dirty="0"/>
          </a:p>
          <a:p>
            <a:r>
              <a:rPr lang="en-US" dirty="0"/>
              <a:t>Explicit casting</a:t>
            </a:r>
          </a:p>
          <a:p>
            <a:pPr marL="457200" lvl="1" indent="0">
              <a:buNone/>
            </a:pPr>
            <a:r>
              <a:rPr lang="en-US" dirty="0"/>
              <a:t>Khi cast </a:t>
            </a:r>
            <a:r>
              <a:rPr lang="en-US" dirty="0" err="1"/>
              <a:t>từ</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hơn</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nguy</a:t>
            </a:r>
            <a:r>
              <a:rPr lang="en-US" dirty="0"/>
              <a:t> </a:t>
            </a:r>
            <a:r>
              <a:rPr lang="en-US" dirty="0" err="1"/>
              <a:t>cơ</a:t>
            </a:r>
            <a:r>
              <a:rPr lang="en-US" dirty="0"/>
              <a:t> </a:t>
            </a:r>
            <a:r>
              <a:rPr lang="en-US" dirty="0" err="1"/>
              <a:t>mất</a:t>
            </a:r>
            <a:r>
              <a:rPr lang="en-US" dirty="0"/>
              <a:t> </a:t>
            </a:r>
            <a:r>
              <a:rPr lang="en-US" dirty="0" err="1"/>
              <a:t>dữ</a:t>
            </a:r>
            <a:r>
              <a:rPr lang="en-US" dirty="0"/>
              <a:t> </a:t>
            </a:r>
            <a:r>
              <a:rPr lang="en-US" dirty="0" err="1"/>
              <a:t>liệu</a:t>
            </a:r>
            <a:endParaRPr lang="en-US" dirty="0"/>
          </a:p>
          <a:p>
            <a:pPr marL="457200" lvl="1" indent="0">
              <a:buNone/>
            </a:pPr>
            <a:r>
              <a:rPr lang="en-US" altLang="en-US" dirty="0"/>
              <a:t>double a = 222.222;</a:t>
            </a:r>
            <a:br>
              <a:rPr lang="en-US" altLang="en-US" dirty="0"/>
            </a:br>
            <a:r>
              <a:rPr lang="en-US" altLang="en-US" dirty="0"/>
              <a:t>int b = (int) a;// b = 2</a:t>
            </a:r>
            <a:br>
              <a:rPr lang="en-US" altLang="en-US" dirty="0"/>
            </a:br>
            <a:r>
              <a:rPr lang="en-US" altLang="en-US" dirty="0"/>
              <a:t>byte c = (byte) b; //c = -34 do </a:t>
            </a:r>
            <a:r>
              <a:rPr lang="en-US" altLang="en-US" dirty="0" err="1"/>
              <a:t>lấy</a:t>
            </a:r>
            <a:r>
              <a:rPr lang="en-US" altLang="en-US" dirty="0"/>
              <a:t> </a:t>
            </a:r>
            <a:r>
              <a:rPr lang="en-US" altLang="en-US" dirty="0" err="1"/>
              <a:t>bù</a:t>
            </a:r>
            <a:r>
              <a:rPr lang="en-US" altLang="en-US" dirty="0"/>
              <a:t> 2 </a:t>
            </a:r>
            <a:r>
              <a:rPr lang="en-US" altLang="en-US" dirty="0" err="1"/>
              <a:t>của</a:t>
            </a:r>
            <a:r>
              <a:rPr lang="en-US" altLang="en-US" dirty="0"/>
              <a:t> 8 bit </a:t>
            </a:r>
            <a:r>
              <a:rPr lang="en-US" altLang="en-US" dirty="0" err="1"/>
              <a:t>có</a:t>
            </a:r>
            <a:r>
              <a:rPr lang="en-US" altLang="en-US" dirty="0"/>
              <a:t> </a:t>
            </a:r>
            <a:r>
              <a:rPr lang="en-US" altLang="en-US" dirty="0" err="1"/>
              <a:t>trọng</a:t>
            </a:r>
            <a:r>
              <a:rPr lang="en-US" altLang="en-US" dirty="0"/>
              <a:t> </a:t>
            </a:r>
            <a:r>
              <a:rPr lang="en-US" altLang="en-US" dirty="0" err="1"/>
              <a:t>số</a:t>
            </a:r>
            <a:r>
              <a:rPr lang="en-US" altLang="en-US" dirty="0"/>
              <a:t> </a:t>
            </a:r>
            <a:r>
              <a:rPr lang="en-US" altLang="en-US" dirty="0" err="1"/>
              <a:t>bé</a:t>
            </a:r>
            <a:r>
              <a:rPr lang="en-US" altLang="en-US" dirty="0"/>
              <a:t> </a:t>
            </a:r>
            <a:r>
              <a:rPr lang="en-US" altLang="en-US" dirty="0" err="1"/>
              <a:t>nhất</a:t>
            </a:r>
            <a:endParaRPr lang="en-US" altLang="en-US" dirty="0"/>
          </a:p>
          <a:p>
            <a:pPr marL="457200" lvl="1" indent="0">
              <a:buNone/>
            </a:pPr>
            <a:endParaRPr lang="en-US" dirty="0"/>
          </a:p>
        </p:txBody>
      </p:sp>
    </p:spTree>
    <p:extLst>
      <p:ext uri="{BB962C8B-B14F-4D97-AF65-F5344CB8AC3E}">
        <p14:creationId xmlns:p14="http://schemas.microsoft.com/office/powerpoint/2010/main" val="3500563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12B609-EB93-41C1-AB61-F30385A826AE}"/>
              </a:ext>
            </a:extLst>
          </p:cNvPr>
          <p:cNvSpPr>
            <a:spLocks noGrp="1"/>
          </p:cNvSpPr>
          <p:nvPr>
            <p:ph type="title"/>
          </p:nvPr>
        </p:nvSpPr>
        <p:spPr/>
        <p:txBody>
          <a:bodyPr/>
          <a:lstStyle/>
          <a:p>
            <a:r>
              <a:rPr lang="en-US" dirty="0"/>
              <a:t>Object Cast type</a:t>
            </a:r>
          </a:p>
        </p:txBody>
      </p:sp>
      <p:sp>
        <p:nvSpPr>
          <p:cNvPr id="3" name="Content Placeholder 2">
            <a:extLst>
              <a:ext uri="{FF2B5EF4-FFF2-40B4-BE49-F238E27FC236}">
                <a16:creationId xmlns:a16="http://schemas.microsoft.com/office/drawing/2014/main" xmlns="" id="{81426B01-CB9C-4C1E-9F7D-0F902E4192FC}"/>
              </a:ext>
            </a:extLst>
          </p:cNvPr>
          <p:cNvSpPr>
            <a:spLocks noGrp="1"/>
          </p:cNvSpPr>
          <p:nvPr>
            <p:ph idx="1"/>
          </p:nvPr>
        </p:nvSpPr>
        <p:spPr/>
        <p:txBody>
          <a:bodyPr/>
          <a:lstStyle/>
          <a:p>
            <a:r>
              <a:rPr lang="en-US" dirty="0"/>
              <a:t>Upcasting: cast </a:t>
            </a:r>
            <a:r>
              <a:rPr lang="en-US" dirty="0" err="1"/>
              <a:t>từ</a:t>
            </a:r>
            <a:r>
              <a:rPr lang="en-US" dirty="0"/>
              <a:t> </a:t>
            </a:r>
            <a:r>
              <a:rPr lang="en-US" dirty="0" err="1"/>
              <a:t>một</a:t>
            </a:r>
            <a:r>
              <a:rPr lang="en-US" dirty="0"/>
              <a:t> class con </a:t>
            </a:r>
            <a:r>
              <a:rPr lang="en-US" dirty="0" err="1"/>
              <a:t>lên</a:t>
            </a:r>
            <a:r>
              <a:rPr lang="en-US" dirty="0"/>
              <a:t> class cha (</a:t>
            </a:r>
            <a:r>
              <a:rPr lang="en-US" dirty="0" err="1"/>
              <a:t>được</a:t>
            </a:r>
            <a:r>
              <a:rPr lang="en-US" dirty="0"/>
              <a:t> </a:t>
            </a:r>
            <a:r>
              <a:rPr lang="en-US" dirty="0" err="1"/>
              <a:t>tự</a:t>
            </a:r>
            <a:r>
              <a:rPr lang="en-US" dirty="0"/>
              <a:t> </a:t>
            </a:r>
            <a:r>
              <a:rPr lang="en-US" dirty="0" err="1"/>
              <a:t>động</a:t>
            </a:r>
            <a:r>
              <a:rPr lang="en-US" dirty="0"/>
              <a:t> cast)</a:t>
            </a:r>
          </a:p>
          <a:p>
            <a:r>
              <a:rPr lang="en-US" dirty="0" err="1"/>
              <a:t>Downcasting</a:t>
            </a:r>
            <a:r>
              <a:rPr lang="en-US" dirty="0"/>
              <a:t>: cast </a:t>
            </a:r>
            <a:r>
              <a:rPr lang="en-US" dirty="0" err="1"/>
              <a:t>từ</a:t>
            </a:r>
            <a:r>
              <a:rPr lang="en-US" dirty="0"/>
              <a:t> </a:t>
            </a:r>
            <a:r>
              <a:rPr lang="en-US" dirty="0" err="1"/>
              <a:t>một</a:t>
            </a:r>
            <a:r>
              <a:rPr lang="en-US" dirty="0"/>
              <a:t> </a:t>
            </a:r>
            <a:r>
              <a:rPr lang="en-US" dirty="0" err="1"/>
              <a:t>lớp</a:t>
            </a:r>
            <a:r>
              <a:rPr lang="en-US" dirty="0"/>
              <a:t> cha </a:t>
            </a:r>
            <a:r>
              <a:rPr lang="en-US" dirty="0" err="1"/>
              <a:t>xuống</a:t>
            </a:r>
            <a:r>
              <a:rPr lang="en-US" dirty="0"/>
              <a:t> </a:t>
            </a:r>
            <a:r>
              <a:rPr lang="en-US" dirty="0" err="1"/>
              <a:t>lớp</a:t>
            </a:r>
            <a:r>
              <a:rPr lang="en-US" dirty="0"/>
              <a:t> con (</a:t>
            </a:r>
            <a:r>
              <a:rPr lang="en-US" dirty="0" err="1"/>
              <a:t>phải</a:t>
            </a:r>
            <a:r>
              <a:rPr lang="en-US" dirty="0"/>
              <a:t> cast </a:t>
            </a:r>
            <a:r>
              <a:rPr lang="en-US" dirty="0" err="1"/>
              <a:t>thủ</a:t>
            </a:r>
            <a:r>
              <a:rPr lang="en-US" dirty="0"/>
              <a:t> </a:t>
            </a:r>
            <a:r>
              <a:rPr lang="en-US" dirty="0" err="1"/>
              <a:t>công</a:t>
            </a:r>
            <a:r>
              <a:rPr lang="en-US" dirty="0"/>
              <a:t>)</a:t>
            </a:r>
          </a:p>
        </p:txBody>
      </p:sp>
    </p:spTree>
    <p:extLst>
      <p:ext uri="{BB962C8B-B14F-4D97-AF65-F5344CB8AC3E}">
        <p14:creationId xmlns:p14="http://schemas.microsoft.com/office/powerpoint/2010/main" val="128664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1C33C7-C588-4D7A-8CB7-3D34BB7B153F}"/>
              </a:ext>
            </a:extLst>
          </p:cNvPr>
          <p:cNvSpPr>
            <a:spLocks noGrp="1"/>
          </p:cNvSpPr>
          <p:nvPr>
            <p:ph type="title"/>
          </p:nvPr>
        </p:nvSpPr>
        <p:spPr/>
        <p:txBody>
          <a:bodyPr/>
          <a:lstStyle/>
          <a:p>
            <a:r>
              <a:rPr lang="en-US" dirty="0"/>
              <a:t>Object Cast type</a:t>
            </a:r>
          </a:p>
        </p:txBody>
      </p:sp>
      <p:sp>
        <p:nvSpPr>
          <p:cNvPr id="3" name="Content Placeholder 2">
            <a:extLst>
              <a:ext uri="{FF2B5EF4-FFF2-40B4-BE49-F238E27FC236}">
                <a16:creationId xmlns:a16="http://schemas.microsoft.com/office/drawing/2014/main" xmlns="" id="{348AFC3B-F89D-4D05-B3EA-8281C796AF24}"/>
              </a:ext>
            </a:extLst>
          </p:cNvPr>
          <p:cNvSpPr>
            <a:spLocks noGrp="1"/>
          </p:cNvSpPr>
          <p:nvPr>
            <p:ph idx="1"/>
          </p:nvPr>
        </p:nvSpPr>
        <p:spPr/>
        <p:txBody>
          <a:bodyPr/>
          <a:lstStyle/>
          <a:p>
            <a:pPr marL="0" indent="0">
              <a:buNone/>
            </a:pPr>
            <a:r>
              <a:rPr lang="en-US" dirty="0"/>
              <a:t>Ý </a:t>
            </a:r>
            <a:r>
              <a:rPr lang="en-US" dirty="0" err="1"/>
              <a:t>nghĩa</a:t>
            </a:r>
            <a:r>
              <a:rPr lang="en-US" dirty="0"/>
              <a:t> object type casting:</a:t>
            </a:r>
          </a:p>
          <a:p>
            <a:pPr>
              <a:buFontTx/>
              <a:buChar char="-"/>
            </a:pPr>
            <a:r>
              <a:rPr lang="en-US" dirty="0"/>
              <a:t>Upcasting: </a:t>
            </a:r>
            <a:r>
              <a:rPr lang="en-US" dirty="0" err="1"/>
              <a:t>chặn</a:t>
            </a:r>
            <a:r>
              <a:rPr lang="en-US" dirty="0"/>
              <a:t> </a:t>
            </a:r>
            <a:r>
              <a:rPr lang="en-US" dirty="0" err="1"/>
              <a:t>một</a:t>
            </a:r>
            <a:r>
              <a:rPr lang="en-US" dirty="0"/>
              <a:t> </a:t>
            </a:r>
            <a:r>
              <a:rPr lang="en-US" dirty="0" err="1"/>
              <a:t>số</a:t>
            </a:r>
            <a:r>
              <a:rPr lang="en-US" dirty="0"/>
              <a:t> method </a:t>
            </a:r>
            <a:r>
              <a:rPr lang="en-US" dirty="0" err="1"/>
              <a:t>và</a:t>
            </a:r>
            <a:r>
              <a:rPr lang="en-US" dirty="0"/>
              <a:t> </a:t>
            </a:r>
            <a:r>
              <a:rPr lang="en-US" dirty="0" err="1"/>
              <a:t>biến</a:t>
            </a:r>
            <a:r>
              <a:rPr lang="en-US" dirty="0"/>
              <a:t> </a:t>
            </a:r>
            <a:r>
              <a:rPr lang="en-US" dirty="0" err="1"/>
              <a:t>của</a:t>
            </a:r>
            <a:r>
              <a:rPr lang="en-US" dirty="0"/>
              <a:t> class con </a:t>
            </a:r>
            <a:r>
              <a:rPr lang="en-US" dirty="0" err="1"/>
              <a:t>sau</a:t>
            </a:r>
            <a:r>
              <a:rPr lang="en-US" dirty="0"/>
              <a:t> </a:t>
            </a:r>
            <a:r>
              <a:rPr lang="en-US" dirty="0" err="1"/>
              <a:t>khi</a:t>
            </a:r>
            <a:r>
              <a:rPr lang="en-US" dirty="0"/>
              <a:t> upcasting </a:t>
            </a:r>
            <a:r>
              <a:rPr lang="en-US" dirty="0" err="1"/>
              <a:t>lên</a:t>
            </a:r>
            <a:r>
              <a:rPr lang="en-US" dirty="0"/>
              <a:t> class cha</a:t>
            </a:r>
          </a:p>
          <a:p>
            <a:pPr>
              <a:buFontTx/>
              <a:buChar char="-"/>
            </a:pPr>
            <a:r>
              <a:rPr lang="en-US" dirty="0" err="1"/>
              <a:t>Downcasting</a:t>
            </a:r>
            <a:r>
              <a:rPr lang="en-US" dirty="0"/>
              <a:t>: </a:t>
            </a:r>
            <a:r>
              <a:rPr lang="en-US" dirty="0" err="1"/>
              <a:t>cho</a:t>
            </a:r>
            <a:r>
              <a:rPr lang="en-US" dirty="0"/>
              <a:t> </a:t>
            </a:r>
            <a:r>
              <a:rPr lang="en-US" dirty="0" err="1"/>
              <a:t>phép</a:t>
            </a:r>
            <a:r>
              <a:rPr lang="en-US" dirty="0"/>
              <a:t> class cha </a:t>
            </a:r>
            <a:r>
              <a:rPr lang="en-US" dirty="0" err="1"/>
              <a:t>sau</a:t>
            </a:r>
            <a:r>
              <a:rPr lang="en-US" dirty="0"/>
              <a:t> </a:t>
            </a:r>
            <a:r>
              <a:rPr lang="en-US" dirty="0" err="1"/>
              <a:t>khi</a:t>
            </a:r>
            <a:r>
              <a:rPr lang="en-US" dirty="0"/>
              <a:t> </a:t>
            </a:r>
            <a:r>
              <a:rPr lang="en-US" dirty="0" err="1"/>
              <a:t>downcasting</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hàm</a:t>
            </a:r>
            <a:r>
              <a:rPr lang="en-US" dirty="0"/>
              <a:t> </a:t>
            </a:r>
            <a:r>
              <a:rPr lang="en-US" dirty="0" err="1"/>
              <a:t>của</a:t>
            </a:r>
            <a:r>
              <a:rPr lang="en-US" dirty="0"/>
              <a:t> class con</a:t>
            </a:r>
          </a:p>
        </p:txBody>
      </p:sp>
    </p:spTree>
    <p:extLst>
      <p:ext uri="{BB962C8B-B14F-4D97-AF65-F5344CB8AC3E}">
        <p14:creationId xmlns:p14="http://schemas.microsoft.com/office/powerpoint/2010/main" val="2003574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 Cast type</a:t>
            </a:r>
            <a:endParaRPr lang="en-US" dirty="0"/>
          </a:p>
        </p:txBody>
      </p:sp>
      <p:sp>
        <p:nvSpPr>
          <p:cNvPr id="3" name="Content Placeholder 2"/>
          <p:cNvSpPr>
            <a:spLocks noGrp="1"/>
          </p:cNvSpPr>
          <p:nvPr>
            <p:ph idx="1"/>
          </p:nvPr>
        </p:nvSpPr>
        <p:spPr/>
        <p:txBody>
          <a:bodyPr>
            <a:normAutofit/>
          </a:bodyPr>
          <a:lstStyle/>
          <a:p>
            <a:pPr lvl="0"/>
            <a:endParaRPr lang="en-US" altLang="en-US" dirty="0"/>
          </a:p>
          <a:p>
            <a:endParaRPr lang="en-US" dirty="0"/>
          </a:p>
        </p:txBody>
      </p:sp>
      <p:pic>
        <p:nvPicPr>
          <p:cNvPr id="7" name="Picture 6"/>
          <p:cNvPicPr>
            <a:picLocks noChangeAspect="1"/>
          </p:cNvPicPr>
          <p:nvPr/>
        </p:nvPicPr>
        <p:blipFill>
          <a:blip r:embed="rId2"/>
          <a:stretch>
            <a:fillRect/>
          </a:stretch>
        </p:blipFill>
        <p:spPr>
          <a:xfrm>
            <a:off x="838200" y="2307763"/>
            <a:ext cx="10445486" cy="2871066"/>
          </a:xfrm>
          <a:prstGeom prst="rect">
            <a:avLst/>
          </a:prstGeom>
        </p:spPr>
      </p:pic>
    </p:spTree>
    <p:extLst>
      <p:ext uri="{BB962C8B-B14F-4D97-AF65-F5344CB8AC3E}">
        <p14:creationId xmlns:p14="http://schemas.microsoft.com/office/powerpoint/2010/main" val="14369811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Cast Exception</a:t>
            </a:r>
            <a:endParaRPr lang="en-US" dirty="0"/>
          </a:p>
        </p:txBody>
      </p:sp>
      <p:sp>
        <p:nvSpPr>
          <p:cNvPr id="3" name="Content Placeholder 2"/>
          <p:cNvSpPr>
            <a:spLocks noGrp="1"/>
          </p:cNvSpPr>
          <p:nvPr>
            <p:ph idx="1"/>
          </p:nvPr>
        </p:nvSpPr>
        <p:spPr/>
        <p:txBody>
          <a:bodyPr/>
          <a:lstStyle/>
          <a:p>
            <a:r>
              <a:rPr lang="en-US" dirty="0" err="1" smtClean="0"/>
              <a:t>Xảy</a:t>
            </a:r>
            <a:r>
              <a:rPr lang="en-US" dirty="0" smtClean="0"/>
              <a:t> </a:t>
            </a:r>
            <a:r>
              <a:rPr lang="en-US" dirty="0" err="1" smtClean="0"/>
              <a:t>ra</a:t>
            </a:r>
            <a:r>
              <a:rPr lang="en-US" dirty="0" smtClean="0"/>
              <a:t> </a:t>
            </a:r>
            <a:r>
              <a:rPr lang="en-US" dirty="0" err="1" smtClean="0"/>
              <a:t>khi</a:t>
            </a:r>
            <a:r>
              <a:rPr lang="en-US" dirty="0" smtClean="0"/>
              <a:t> </a:t>
            </a:r>
            <a:r>
              <a:rPr lang="en-US" dirty="0" err="1" smtClean="0"/>
              <a:t>cố</a:t>
            </a:r>
            <a:r>
              <a:rPr lang="en-US" dirty="0" smtClean="0"/>
              <a:t> </a:t>
            </a:r>
            <a:r>
              <a:rPr lang="en-US" dirty="0" err="1" smtClean="0"/>
              <a:t>gắng</a:t>
            </a:r>
            <a:r>
              <a:rPr lang="en-US" dirty="0" smtClean="0"/>
              <a:t> cast </a:t>
            </a:r>
            <a:r>
              <a:rPr lang="en-US" dirty="0" err="1" smtClean="0"/>
              <a:t>một</a:t>
            </a:r>
            <a:r>
              <a:rPr lang="en-US" dirty="0" smtClean="0"/>
              <a:t> object sang </a:t>
            </a:r>
            <a:r>
              <a:rPr lang="en-US" dirty="0" err="1" smtClean="0"/>
              <a:t>một</a:t>
            </a:r>
            <a:r>
              <a:rPr lang="en-US" dirty="0" smtClean="0"/>
              <a:t> class con </a:t>
            </a:r>
            <a:r>
              <a:rPr lang="en-US" dirty="0" err="1" smtClean="0"/>
              <a:t>mà</a:t>
            </a:r>
            <a:r>
              <a:rPr lang="en-US" dirty="0" smtClean="0"/>
              <a:t> </a:t>
            </a:r>
            <a:r>
              <a:rPr lang="en-US" dirty="0" err="1" smtClean="0"/>
              <a:t>nó</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là</a:t>
            </a:r>
            <a:r>
              <a:rPr lang="en-US" dirty="0" smtClean="0"/>
              <a:t> instance </a:t>
            </a:r>
            <a:r>
              <a:rPr lang="en-US" dirty="0" err="1" smtClean="0"/>
              <a:t>của</a:t>
            </a:r>
            <a:r>
              <a:rPr lang="en-US" dirty="0" smtClean="0"/>
              <a:t> class con </a:t>
            </a:r>
            <a:r>
              <a:rPr lang="en-US" dirty="0" err="1" smtClean="0"/>
              <a:t>đấy</a:t>
            </a:r>
            <a:endParaRPr lang="en-US" dirty="0" smtClean="0"/>
          </a:p>
          <a:p>
            <a:endParaRPr lang="en-US" dirty="0"/>
          </a:p>
          <a:p>
            <a:endParaRPr lang="en-US" dirty="0" smtClean="0"/>
          </a:p>
          <a:p>
            <a:pPr marL="0" indent="0">
              <a:buNone/>
            </a:pPr>
            <a:r>
              <a:rPr lang="en-US" dirty="0" err="1" smtClean="0"/>
              <a:t>Tuy</a:t>
            </a:r>
            <a:r>
              <a:rPr lang="en-US" dirty="0" smtClean="0"/>
              <a:t> </a:t>
            </a:r>
            <a:r>
              <a:rPr lang="en-US" dirty="0" err="1" smtClean="0"/>
              <a:t>nhiên</a:t>
            </a:r>
            <a:r>
              <a:rPr lang="en-US" dirty="0" smtClean="0"/>
              <a:t> do </a:t>
            </a:r>
            <a:r>
              <a:rPr lang="en-US" dirty="0" err="1" smtClean="0"/>
              <a:t>stException</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là</a:t>
            </a:r>
            <a:r>
              <a:rPr lang="en-US" dirty="0" smtClean="0"/>
              <a:t> </a:t>
            </a:r>
            <a:r>
              <a:rPr lang="en-US" dirty="0" err="1" smtClean="0"/>
              <a:t>một</a:t>
            </a:r>
            <a:r>
              <a:rPr lang="en-US" dirty="0" smtClean="0"/>
              <a:t> instance </a:t>
            </a:r>
            <a:r>
              <a:rPr lang="en-US" dirty="0" err="1" smtClean="0"/>
              <a:t>của</a:t>
            </a:r>
            <a:r>
              <a:rPr lang="en-US" dirty="0" smtClean="0"/>
              <a:t> </a:t>
            </a:r>
            <a:r>
              <a:rPr lang="en-US" dirty="0" err="1" smtClean="0"/>
              <a:t>HighSchoolStudent</a:t>
            </a:r>
            <a:r>
              <a:rPr lang="en-US" dirty="0" smtClean="0"/>
              <a:t> </a:t>
            </a:r>
            <a:r>
              <a:rPr lang="en-US" dirty="0" err="1" smtClean="0"/>
              <a:t>cho</a:t>
            </a:r>
            <a:r>
              <a:rPr lang="en-US" dirty="0" smtClean="0"/>
              <a:t> </a:t>
            </a:r>
            <a:r>
              <a:rPr lang="en-US" dirty="0" err="1" smtClean="0"/>
              <a:t>nên</a:t>
            </a:r>
            <a:r>
              <a:rPr lang="en-US" dirty="0" smtClean="0"/>
              <a:t> </a:t>
            </a:r>
            <a:r>
              <a:rPr lang="en-US" dirty="0" err="1" smtClean="0"/>
              <a:t>sau</a:t>
            </a:r>
            <a:r>
              <a:rPr lang="en-US" dirty="0" smtClean="0"/>
              <a:t> </a:t>
            </a:r>
            <a:r>
              <a:rPr lang="en-US" dirty="0" err="1" smtClean="0"/>
              <a:t>khi</a:t>
            </a:r>
            <a:r>
              <a:rPr lang="en-US" dirty="0" smtClean="0"/>
              <a:t> compile </a:t>
            </a:r>
            <a:r>
              <a:rPr lang="en-US" dirty="0" err="1" smtClean="0"/>
              <a:t>sẽ</a:t>
            </a:r>
            <a:r>
              <a:rPr lang="en-US" dirty="0" smtClean="0"/>
              <a:t> </a:t>
            </a:r>
            <a:r>
              <a:rPr lang="en-US" dirty="0" err="1" smtClean="0"/>
              <a:t>báo</a:t>
            </a:r>
            <a:r>
              <a:rPr lang="en-US" dirty="0" smtClean="0"/>
              <a:t> Class Cast Exception</a:t>
            </a:r>
            <a:endParaRPr lang="en-US" dirty="0"/>
          </a:p>
          <a:p>
            <a:pPr marL="0" indent="0">
              <a:buNone/>
            </a:pPr>
            <a:endParaRPr lang="en-US" dirty="0"/>
          </a:p>
        </p:txBody>
      </p:sp>
      <p:pic>
        <p:nvPicPr>
          <p:cNvPr id="6" name="Picture 5"/>
          <p:cNvPicPr>
            <a:picLocks noChangeAspect="1"/>
          </p:cNvPicPr>
          <p:nvPr/>
        </p:nvPicPr>
        <p:blipFill>
          <a:blip r:embed="rId2"/>
          <a:stretch>
            <a:fillRect/>
          </a:stretch>
        </p:blipFill>
        <p:spPr>
          <a:xfrm>
            <a:off x="1727748" y="2918806"/>
            <a:ext cx="8620125" cy="571500"/>
          </a:xfrm>
          <a:prstGeom prst="rect">
            <a:avLst/>
          </a:prstGeom>
        </p:spPr>
      </p:pic>
      <p:pic>
        <p:nvPicPr>
          <p:cNvPr id="7" name="Picture 6"/>
          <p:cNvPicPr>
            <a:picLocks noChangeAspect="1"/>
          </p:cNvPicPr>
          <p:nvPr/>
        </p:nvPicPr>
        <p:blipFill>
          <a:blip r:embed="rId3"/>
          <a:stretch>
            <a:fillRect/>
          </a:stretch>
        </p:blipFill>
        <p:spPr>
          <a:xfrm>
            <a:off x="1713460" y="4872729"/>
            <a:ext cx="4324350" cy="238125"/>
          </a:xfrm>
          <a:prstGeom prst="rect">
            <a:avLst/>
          </a:prstGeom>
        </p:spPr>
      </p:pic>
    </p:spTree>
    <p:extLst>
      <p:ext uri="{BB962C8B-B14F-4D97-AF65-F5344CB8AC3E}">
        <p14:creationId xmlns:p14="http://schemas.microsoft.com/office/powerpoint/2010/main" val="222625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Inheritance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err="1" smtClean="0"/>
              <a:t>Lớp</a:t>
            </a:r>
            <a:r>
              <a:rPr lang="en-US" dirty="0" smtClean="0"/>
              <a:t> Object </a:t>
            </a:r>
            <a:r>
              <a:rPr lang="en-US" dirty="0" err="1" smtClean="0"/>
              <a:t>là</a:t>
            </a:r>
            <a:r>
              <a:rPr lang="en-US" dirty="0" smtClean="0"/>
              <a:t> </a:t>
            </a:r>
            <a:r>
              <a:rPr lang="en-US" dirty="0" err="1" smtClean="0"/>
              <a:t>lớp</a:t>
            </a:r>
            <a:r>
              <a:rPr lang="en-US" dirty="0" smtClean="0"/>
              <a:t> cha </a:t>
            </a:r>
            <a:r>
              <a:rPr lang="en-US" dirty="0" err="1" smtClean="0"/>
              <a:t>của</a:t>
            </a:r>
            <a:r>
              <a:rPr lang="en-US" dirty="0" smtClean="0"/>
              <a:t> </a:t>
            </a:r>
            <a:r>
              <a:rPr lang="en-US" dirty="0" err="1" smtClean="0"/>
              <a:t>mọi</a:t>
            </a:r>
            <a:r>
              <a:rPr lang="en-US" dirty="0" smtClean="0"/>
              <a:t> class.</a:t>
            </a:r>
          </a:p>
          <a:p>
            <a:pPr lvl="1"/>
            <a:r>
              <a:rPr lang="en-US" dirty="0" err="1" smtClean="0"/>
              <a:t>Lớp</a:t>
            </a:r>
            <a:r>
              <a:rPr lang="en-US" dirty="0" smtClean="0"/>
              <a:t> con </a:t>
            </a:r>
            <a:r>
              <a:rPr lang="en-US" dirty="0" err="1" smtClean="0"/>
              <a:t>có</a:t>
            </a:r>
            <a:r>
              <a:rPr lang="en-US" dirty="0" smtClean="0"/>
              <a:t> </a:t>
            </a:r>
            <a:r>
              <a:rPr lang="en-US" dirty="0" err="1" smtClean="0"/>
              <a:t>mọi</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và</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từ</a:t>
            </a:r>
            <a:r>
              <a:rPr lang="en-US" dirty="0" smtClean="0"/>
              <a:t> </a:t>
            </a:r>
            <a:r>
              <a:rPr lang="en-US" dirty="0" err="1" smtClean="0"/>
              <a:t>lớp</a:t>
            </a:r>
            <a:r>
              <a:rPr lang="en-US" dirty="0" smtClean="0"/>
              <a:t> cha</a:t>
            </a:r>
          </a:p>
          <a:p>
            <a:pPr lvl="1"/>
            <a:r>
              <a:rPr lang="en-US" dirty="0" err="1" smtClean="0"/>
              <a:t>Nếu</a:t>
            </a:r>
            <a:r>
              <a:rPr lang="en-US" dirty="0" smtClean="0"/>
              <a:t> A extends B </a:t>
            </a:r>
            <a:r>
              <a:rPr lang="en-US" dirty="0" err="1" smtClean="0"/>
              <a:t>thì</a:t>
            </a:r>
            <a:r>
              <a:rPr lang="en-US" dirty="0" smtClean="0"/>
              <a:t> A IS-A B </a:t>
            </a:r>
          </a:p>
          <a:p>
            <a:pPr lvl="1"/>
            <a:endParaRPr lang="en-US" dirty="0"/>
          </a:p>
          <a:p>
            <a:pPr>
              <a:buFont typeface="Wingdings" panose="05000000000000000000" pitchFamily="2" charset="2"/>
              <a:buChar char="v"/>
            </a:pPr>
            <a:r>
              <a:rPr lang="en-US" dirty="0" err="1" smtClean="0"/>
              <a:t>Tính</a:t>
            </a:r>
            <a:r>
              <a:rPr lang="en-US" dirty="0" smtClean="0"/>
              <a:t> </a:t>
            </a:r>
            <a:r>
              <a:rPr lang="en-US" dirty="0" err="1" smtClean="0"/>
              <a:t>chất</a:t>
            </a:r>
            <a:r>
              <a:rPr lang="en-US" dirty="0" smtClean="0"/>
              <a:t> </a:t>
            </a:r>
            <a:r>
              <a:rPr lang="en-US" dirty="0" err="1" smtClean="0"/>
              <a:t>của</a:t>
            </a:r>
            <a:r>
              <a:rPr lang="en-US" dirty="0" smtClean="0"/>
              <a:t> </a:t>
            </a:r>
            <a:r>
              <a:rPr lang="en-US" dirty="0" err="1" smtClean="0"/>
              <a:t>kế</a:t>
            </a:r>
            <a:r>
              <a:rPr lang="en-US" dirty="0" smtClean="0"/>
              <a:t> </a:t>
            </a:r>
            <a:r>
              <a:rPr lang="en-US" dirty="0" err="1" smtClean="0"/>
              <a:t>thừa</a:t>
            </a:r>
            <a:r>
              <a:rPr lang="en-US" dirty="0" smtClean="0"/>
              <a:t> :</a:t>
            </a:r>
          </a:p>
          <a:p>
            <a:pPr lvl="1"/>
            <a:r>
              <a:rPr lang="en-US" dirty="0" err="1" smtClean="0"/>
              <a:t>Tái</a:t>
            </a:r>
            <a:r>
              <a:rPr lang="en-US" dirty="0" smtClean="0"/>
              <a:t> </a:t>
            </a:r>
            <a:r>
              <a:rPr lang="en-US" dirty="0" err="1" smtClean="0"/>
              <a:t>sử</a:t>
            </a:r>
            <a:r>
              <a:rPr lang="en-US" dirty="0" smtClean="0"/>
              <a:t> </a:t>
            </a:r>
            <a:r>
              <a:rPr lang="en-US" dirty="0" err="1" smtClean="0"/>
              <a:t>dụng</a:t>
            </a:r>
            <a:r>
              <a:rPr lang="en-US" dirty="0" smtClean="0"/>
              <a:t> code</a:t>
            </a:r>
          </a:p>
          <a:p>
            <a:pPr lvl="1"/>
            <a:r>
              <a:rPr lang="en-US" dirty="0" err="1" smtClean="0"/>
              <a:t>Đa</a:t>
            </a:r>
            <a:r>
              <a:rPr lang="en-US" dirty="0" smtClean="0"/>
              <a:t> </a:t>
            </a:r>
            <a:r>
              <a:rPr lang="en-US" dirty="0" err="1" smtClean="0"/>
              <a:t>hình</a:t>
            </a:r>
            <a:endParaRPr lang="en-US" dirty="0" smtClean="0"/>
          </a:p>
          <a:p>
            <a:pPr lvl="1"/>
            <a:endParaRPr lang="en-US" dirty="0"/>
          </a:p>
        </p:txBody>
      </p:sp>
    </p:spTree>
    <p:extLst>
      <p:ext uri="{BB962C8B-B14F-4D97-AF65-F5344CB8AC3E}">
        <p14:creationId xmlns:p14="http://schemas.microsoft.com/office/powerpoint/2010/main" val="1346579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838200" y="365125"/>
            <a:ext cx="6819900" cy="1457325"/>
          </a:xfrm>
          <a:prstGeom prst="rect">
            <a:avLst/>
          </a:prstGeom>
        </p:spPr>
      </p:pic>
      <p:pic>
        <p:nvPicPr>
          <p:cNvPr id="5" name="Picture 4"/>
          <p:cNvPicPr>
            <a:picLocks noChangeAspect="1"/>
          </p:cNvPicPr>
          <p:nvPr/>
        </p:nvPicPr>
        <p:blipFill>
          <a:blip r:embed="rId3"/>
          <a:stretch>
            <a:fillRect/>
          </a:stretch>
        </p:blipFill>
        <p:spPr>
          <a:xfrm>
            <a:off x="838200" y="1822450"/>
            <a:ext cx="6667500" cy="2381250"/>
          </a:xfrm>
          <a:prstGeom prst="rect">
            <a:avLst/>
          </a:prstGeom>
        </p:spPr>
      </p:pic>
      <p:pic>
        <p:nvPicPr>
          <p:cNvPr id="6" name="Picture 5"/>
          <p:cNvPicPr>
            <a:picLocks noChangeAspect="1"/>
          </p:cNvPicPr>
          <p:nvPr/>
        </p:nvPicPr>
        <p:blipFill>
          <a:blip r:embed="rId4"/>
          <a:stretch>
            <a:fillRect/>
          </a:stretch>
        </p:blipFill>
        <p:spPr>
          <a:xfrm>
            <a:off x="838200" y="4067175"/>
            <a:ext cx="6496050" cy="1733550"/>
          </a:xfrm>
          <a:prstGeom prst="rect">
            <a:avLst/>
          </a:prstGeom>
        </p:spPr>
      </p:pic>
    </p:spTree>
    <p:extLst>
      <p:ext uri="{BB962C8B-B14F-4D97-AF65-F5344CB8AC3E}">
        <p14:creationId xmlns:p14="http://schemas.microsoft.com/office/powerpoint/2010/main" val="198750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IS-A and HAS-A relationships :</a:t>
            </a:r>
          </a:p>
          <a:p>
            <a:pPr lvl="1"/>
            <a:r>
              <a:rPr lang="en-US" dirty="0" err="1" smtClean="0"/>
              <a:t>Nếu</a:t>
            </a:r>
            <a:r>
              <a:rPr lang="en-US" dirty="0" smtClean="0"/>
              <a:t> A extends B </a:t>
            </a:r>
            <a:r>
              <a:rPr lang="en-US" dirty="0" err="1" smtClean="0"/>
              <a:t>thì</a:t>
            </a:r>
            <a:r>
              <a:rPr lang="en-US" dirty="0" smtClean="0"/>
              <a:t> A IS-A B.</a:t>
            </a:r>
          </a:p>
          <a:p>
            <a:pPr lvl="1"/>
            <a:r>
              <a:rPr lang="en-US" dirty="0" smtClean="0"/>
              <a:t>A </a:t>
            </a:r>
            <a:r>
              <a:rPr lang="en-US" dirty="0" err="1" smtClean="0"/>
              <a:t>chứa</a:t>
            </a:r>
            <a:r>
              <a:rPr lang="en-US" dirty="0" smtClean="0"/>
              <a:t> B </a:t>
            </a:r>
            <a:r>
              <a:rPr lang="en-US" dirty="0" err="1" smtClean="0"/>
              <a:t>thì</a:t>
            </a:r>
            <a:r>
              <a:rPr lang="en-US" dirty="0" smtClean="0"/>
              <a:t> A HAS-A B.</a:t>
            </a:r>
          </a:p>
          <a:p>
            <a:endParaRPr lang="en-US" dirty="0"/>
          </a:p>
        </p:txBody>
      </p:sp>
      <p:pic>
        <p:nvPicPr>
          <p:cNvPr id="4" name="Picture 3"/>
          <p:cNvPicPr>
            <a:picLocks noChangeAspect="1"/>
          </p:cNvPicPr>
          <p:nvPr/>
        </p:nvPicPr>
        <p:blipFill>
          <a:blip r:embed="rId2"/>
          <a:stretch>
            <a:fillRect/>
          </a:stretch>
        </p:blipFill>
        <p:spPr>
          <a:xfrm>
            <a:off x="6615546" y="2542050"/>
            <a:ext cx="4166061" cy="3339930"/>
          </a:xfrm>
          <a:prstGeom prst="rect">
            <a:avLst/>
          </a:prstGeom>
        </p:spPr>
      </p:pic>
      <p:pic>
        <p:nvPicPr>
          <p:cNvPr id="5" name="Picture 4"/>
          <p:cNvPicPr>
            <a:picLocks noChangeAspect="1"/>
          </p:cNvPicPr>
          <p:nvPr/>
        </p:nvPicPr>
        <p:blipFill>
          <a:blip r:embed="rId3"/>
          <a:stretch>
            <a:fillRect/>
          </a:stretch>
        </p:blipFill>
        <p:spPr>
          <a:xfrm>
            <a:off x="1061863" y="3662622"/>
            <a:ext cx="4302444" cy="1732337"/>
          </a:xfrm>
          <a:prstGeom prst="rect">
            <a:avLst/>
          </a:prstGeom>
        </p:spPr>
      </p:pic>
    </p:spTree>
    <p:extLst>
      <p:ext uri="{BB962C8B-B14F-4D97-AF65-F5344CB8AC3E}">
        <p14:creationId xmlns:p14="http://schemas.microsoft.com/office/powerpoint/2010/main" val="469818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Polymorphism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1 class </a:t>
            </a:r>
            <a:r>
              <a:rPr lang="en-US" dirty="0" err="1" smtClean="0"/>
              <a:t>chỉ</a:t>
            </a:r>
            <a:r>
              <a:rPr lang="en-US" dirty="0" smtClean="0"/>
              <a:t> </a:t>
            </a:r>
            <a:r>
              <a:rPr lang="en-US" dirty="0" err="1" smtClean="0"/>
              <a:t>có</a:t>
            </a:r>
            <a:r>
              <a:rPr lang="en-US" dirty="0" smtClean="0"/>
              <a:t> 1 class cha :</a:t>
            </a:r>
          </a:p>
          <a:p>
            <a:pPr lvl="1"/>
            <a:r>
              <a:rPr lang="en-US" dirty="0" err="1" smtClean="0"/>
              <a:t>Giảm</a:t>
            </a:r>
            <a:r>
              <a:rPr lang="en-US" dirty="0" smtClean="0"/>
              <a:t> </a:t>
            </a:r>
            <a:r>
              <a:rPr lang="en-US" dirty="0" err="1" smtClean="0"/>
              <a:t>sự</a:t>
            </a:r>
            <a:r>
              <a:rPr lang="en-US" dirty="0" smtClean="0"/>
              <a:t> </a:t>
            </a:r>
            <a:r>
              <a:rPr lang="en-US" dirty="0" err="1" smtClean="0"/>
              <a:t>phức</a:t>
            </a:r>
            <a:r>
              <a:rPr lang="en-US" dirty="0" smtClean="0"/>
              <a:t> </a:t>
            </a:r>
            <a:r>
              <a:rPr lang="en-US" dirty="0" err="1" smtClean="0"/>
              <a:t>tạp</a:t>
            </a:r>
            <a:r>
              <a:rPr lang="en-US" dirty="0" smtClean="0"/>
              <a:t>.</a:t>
            </a:r>
          </a:p>
          <a:p>
            <a:pPr lvl="1"/>
            <a:r>
              <a:rPr lang="en-US" dirty="0" err="1" smtClean="0"/>
              <a:t>Mô</a:t>
            </a:r>
            <a:r>
              <a:rPr lang="en-US" dirty="0" smtClean="0"/>
              <a:t> </a:t>
            </a:r>
            <a:r>
              <a:rPr lang="en-US" dirty="0" err="1" smtClean="0"/>
              <a:t>hình</a:t>
            </a:r>
            <a:r>
              <a:rPr lang="en-US" dirty="0" smtClean="0"/>
              <a:t> </a:t>
            </a:r>
            <a:r>
              <a:rPr lang="en-US" dirty="0" err="1" smtClean="0"/>
              <a:t>kim</a:t>
            </a:r>
            <a:r>
              <a:rPr lang="en-US" dirty="0" smtClean="0"/>
              <a:t> </a:t>
            </a:r>
            <a:r>
              <a:rPr lang="en-US" dirty="0" err="1" smtClean="0"/>
              <a:t>cương</a:t>
            </a:r>
            <a:r>
              <a:rPr lang="en-US" dirty="0"/>
              <a:t> </a:t>
            </a:r>
            <a:r>
              <a:rPr lang="en-US" dirty="0" smtClean="0"/>
              <a:t>: A, </a:t>
            </a:r>
            <a:r>
              <a:rPr lang="en-US" dirty="0" err="1" smtClean="0"/>
              <a:t>cả</a:t>
            </a:r>
            <a:r>
              <a:rPr lang="en-US" dirty="0" smtClean="0"/>
              <a:t> B </a:t>
            </a:r>
            <a:r>
              <a:rPr lang="en-US" dirty="0" err="1" smtClean="0"/>
              <a:t>và</a:t>
            </a:r>
            <a:r>
              <a:rPr lang="en-US" dirty="0" smtClean="0"/>
              <a:t> C </a:t>
            </a:r>
            <a:r>
              <a:rPr lang="en-US" dirty="0" err="1" smtClean="0"/>
              <a:t>đều</a:t>
            </a:r>
            <a:r>
              <a:rPr lang="en-US" dirty="0" smtClean="0"/>
              <a:t> extends A, D extends </a:t>
            </a:r>
            <a:r>
              <a:rPr lang="en-US" dirty="0" err="1" smtClean="0"/>
              <a:t>cả</a:t>
            </a:r>
            <a:r>
              <a:rPr lang="en-US" dirty="0" smtClean="0"/>
              <a:t> B </a:t>
            </a:r>
            <a:r>
              <a:rPr lang="en-US" dirty="0" err="1" smtClean="0"/>
              <a:t>và</a:t>
            </a:r>
            <a:r>
              <a:rPr lang="en-US" dirty="0" smtClean="0"/>
              <a:t> C</a:t>
            </a:r>
          </a:p>
        </p:txBody>
      </p:sp>
    </p:spTree>
    <p:extLst>
      <p:ext uri="{BB962C8B-B14F-4D97-AF65-F5344CB8AC3E}">
        <p14:creationId xmlns:p14="http://schemas.microsoft.com/office/powerpoint/2010/main" val="3606949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Abstract</a:t>
            </a:r>
            <a:endParaRPr lang="en-US" dirty="0"/>
          </a:p>
        </p:txBody>
      </p:sp>
      <p:sp>
        <p:nvSpPr>
          <p:cNvPr id="3" name="Content Placeholder 2"/>
          <p:cNvSpPr>
            <a:spLocks noGrp="1"/>
          </p:cNvSpPr>
          <p:nvPr>
            <p:ph idx="1"/>
          </p:nvPr>
        </p:nvSpPr>
        <p:spPr/>
        <p:txBody>
          <a:bodyPr/>
          <a:lstStyle/>
          <a:p>
            <a:r>
              <a:rPr lang="en-US" dirty="0" smtClean="0"/>
              <a:t>1 class abstract </a:t>
            </a:r>
            <a:r>
              <a:rPr lang="en-US" dirty="0" err="1" smtClean="0"/>
              <a:t>không</a:t>
            </a:r>
            <a:r>
              <a:rPr lang="en-US" dirty="0" smtClean="0"/>
              <a:t> </a:t>
            </a:r>
            <a:r>
              <a:rPr lang="en-US" dirty="0" err="1" smtClean="0"/>
              <a:t>thể</a:t>
            </a:r>
            <a:r>
              <a:rPr lang="en-US" dirty="0" smtClean="0"/>
              <a:t> </a:t>
            </a:r>
            <a:r>
              <a:rPr lang="en-US" dirty="0" err="1" smtClean="0"/>
              <a:t>khởi</a:t>
            </a:r>
            <a:r>
              <a:rPr lang="en-US" dirty="0" smtClean="0"/>
              <a:t> </a:t>
            </a:r>
            <a:r>
              <a:rPr lang="en-US" dirty="0" err="1" smtClean="0"/>
              <a:t>tạo</a:t>
            </a:r>
            <a:endParaRPr lang="en-US" dirty="0" smtClean="0"/>
          </a:p>
          <a:p>
            <a:r>
              <a:rPr lang="en-US" dirty="0" smtClean="0"/>
              <a:t>Method </a:t>
            </a:r>
            <a:r>
              <a:rPr lang="en-US" dirty="0" err="1" smtClean="0"/>
              <a:t>của</a:t>
            </a:r>
            <a:r>
              <a:rPr lang="en-US" dirty="0" smtClean="0"/>
              <a:t> abstract class </a:t>
            </a:r>
            <a:r>
              <a:rPr lang="en-US" dirty="0" err="1" smtClean="0"/>
              <a:t>không</a:t>
            </a:r>
            <a:r>
              <a:rPr lang="en-US" dirty="0" smtClean="0"/>
              <a:t> </a:t>
            </a:r>
            <a:r>
              <a:rPr lang="en-US" dirty="0" err="1" smtClean="0"/>
              <a:t>có</a:t>
            </a:r>
            <a:r>
              <a:rPr lang="en-US" dirty="0" smtClean="0"/>
              <a:t> body. </a:t>
            </a:r>
            <a:r>
              <a:rPr lang="en-US" dirty="0" err="1" smtClean="0"/>
              <a:t>Khi</a:t>
            </a:r>
            <a:r>
              <a:rPr lang="en-US" dirty="0" smtClean="0"/>
              <a:t> subclass extends </a:t>
            </a:r>
            <a:r>
              <a:rPr lang="en-US" dirty="0" err="1" smtClean="0"/>
              <a:t>sẽ</a:t>
            </a:r>
            <a:r>
              <a:rPr lang="en-US" dirty="0" smtClean="0"/>
              <a:t> </a:t>
            </a:r>
            <a:r>
              <a:rPr lang="en-US" dirty="0" err="1" smtClean="0"/>
              <a:t>định</a:t>
            </a:r>
            <a:r>
              <a:rPr lang="en-US" dirty="0" smtClean="0"/>
              <a:t> </a:t>
            </a:r>
            <a:r>
              <a:rPr lang="en-US" dirty="0" err="1" smtClean="0"/>
              <a:t>nghĩa</a:t>
            </a:r>
            <a:r>
              <a:rPr lang="en-US" dirty="0" smtClean="0"/>
              <a:t> chi </a:t>
            </a:r>
            <a:r>
              <a:rPr lang="en-US" dirty="0" err="1" smtClean="0"/>
              <a:t>tiết</a:t>
            </a:r>
            <a:r>
              <a:rPr lang="en-US" dirty="0" smtClean="0"/>
              <a:t> method</a:t>
            </a:r>
          </a:p>
          <a:p>
            <a:r>
              <a:rPr lang="en-US" dirty="0" smtClean="0"/>
              <a:t>1 abstract method </a:t>
            </a:r>
            <a:r>
              <a:rPr lang="en-US" dirty="0" err="1" smtClean="0"/>
              <a:t>chỉ</a:t>
            </a:r>
            <a:r>
              <a:rPr lang="en-US" dirty="0" smtClean="0"/>
              <a:t> </a:t>
            </a:r>
            <a:r>
              <a:rPr lang="en-US" dirty="0" err="1" smtClean="0"/>
              <a:t>được</a:t>
            </a:r>
            <a:r>
              <a:rPr lang="en-US" dirty="0" smtClean="0"/>
              <a:t> define </a:t>
            </a:r>
            <a:r>
              <a:rPr lang="en-US" dirty="0" err="1" smtClean="0"/>
              <a:t>trong</a:t>
            </a:r>
            <a:r>
              <a:rPr lang="en-US" dirty="0" smtClean="0"/>
              <a:t> 1 abstract class</a:t>
            </a:r>
          </a:p>
          <a:p>
            <a:r>
              <a:rPr lang="en-US" dirty="0" smtClean="0"/>
              <a:t>1 method </a:t>
            </a:r>
            <a:r>
              <a:rPr lang="en-US" dirty="0" err="1" smtClean="0"/>
              <a:t>không</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đặt</a:t>
            </a:r>
            <a:r>
              <a:rPr lang="en-US" dirty="0" smtClean="0"/>
              <a:t> </a:t>
            </a:r>
            <a:r>
              <a:rPr lang="en-US" dirty="0" err="1" smtClean="0"/>
              <a:t>là</a:t>
            </a:r>
            <a:r>
              <a:rPr lang="en-US" dirty="0"/>
              <a:t> </a:t>
            </a:r>
            <a:r>
              <a:rPr lang="en-US" dirty="0" smtClean="0"/>
              <a:t>abstract </a:t>
            </a:r>
            <a:r>
              <a:rPr lang="en-US" dirty="0" err="1" smtClean="0"/>
              <a:t>và</a:t>
            </a:r>
            <a:r>
              <a:rPr lang="en-US" dirty="0" smtClean="0"/>
              <a:t> private </a:t>
            </a:r>
            <a:r>
              <a:rPr lang="en-US" dirty="0" err="1" smtClean="0"/>
              <a:t>cùng</a:t>
            </a:r>
            <a:r>
              <a:rPr lang="en-US" dirty="0" smtClean="0"/>
              <a:t> </a:t>
            </a:r>
            <a:r>
              <a:rPr lang="en-US" dirty="0" err="1" smtClean="0"/>
              <a:t>lúc</a:t>
            </a:r>
            <a:r>
              <a:rPr lang="en-US" dirty="0" smtClean="0"/>
              <a:t>.</a:t>
            </a:r>
          </a:p>
          <a:p>
            <a:r>
              <a:rPr lang="en-US" dirty="0" smtClean="0"/>
              <a:t>Abstract </a:t>
            </a:r>
            <a:r>
              <a:rPr lang="en-US" dirty="0" err="1" smtClean="0"/>
              <a:t>và</a:t>
            </a:r>
            <a:r>
              <a:rPr lang="en-US" dirty="0" smtClean="0"/>
              <a:t> final </a:t>
            </a:r>
            <a:r>
              <a:rPr lang="en-US" dirty="0" err="1" smtClean="0"/>
              <a:t>không</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cùng</a:t>
            </a:r>
            <a:r>
              <a:rPr lang="en-US" dirty="0" smtClean="0"/>
              <a:t> </a:t>
            </a:r>
            <a:r>
              <a:rPr lang="en-US" dirty="0" err="1" smtClean="0"/>
              <a:t>nhau</a:t>
            </a:r>
            <a:r>
              <a:rPr lang="en-US" dirty="0" smtClean="0"/>
              <a:t>.</a:t>
            </a:r>
            <a:endParaRPr lang="en-US" dirty="0"/>
          </a:p>
        </p:txBody>
      </p:sp>
    </p:spTree>
    <p:extLst>
      <p:ext uri="{BB962C8B-B14F-4D97-AF65-F5344CB8AC3E}">
        <p14:creationId xmlns:p14="http://schemas.microsoft.com/office/powerpoint/2010/main" val="1936875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2130</Words>
  <Application>Microsoft Office PowerPoint</Application>
  <PresentationFormat>Custom</PresentationFormat>
  <Paragraphs>210</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OOP</vt:lpstr>
      <vt:lpstr>PowerPoint Presentation</vt:lpstr>
      <vt:lpstr>4 tính chất của OOP</vt:lpstr>
      <vt:lpstr>PowerPoint Presentation</vt:lpstr>
      <vt:lpstr>Inheritance</vt:lpstr>
      <vt:lpstr>PowerPoint Presentation</vt:lpstr>
      <vt:lpstr>PowerPoint Presentation</vt:lpstr>
      <vt:lpstr>Polymorphism</vt:lpstr>
      <vt:lpstr>Abstract</vt:lpstr>
      <vt:lpstr>Khác biệt giữa Functional programming và Object oriented programming</vt:lpstr>
      <vt:lpstr>PowerPoint Presentation</vt:lpstr>
      <vt:lpstr>Tham trị (Pass by Value)</vt:lpstr>
      <vt:lpstr>Tham chiếu (Pass by Reference)</vt:lpstr>
      <vt:lpstr>PowerPoint Presentation</vt:lpstr>
      <vt:lpstr>Java chỉ có  tham trị (Pass by Value)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Primitive type</vt:lpstr>
      <vt:lpstr>PowerPoint Presentation</vt:lpstr>
      <vt:lpstr>Lưu ý:</vt:lpstr>
      <vt:lpstr>Wrapper class</vt:lpstr>
      <vt:lpstr>Sự khác biệt giữa kiểu primitive và wrapper class</vt:lpstr>
      <vt:lpstr>Các loại wrapper class</vt:lpstr>
      <vt:lpstr>Wrapper constructor</vt:lpstr>
      <vt:lpstr>Ý nghĩa của việc dùng Wrapper class</vt:lpstr>
      <vt:lpstr>Các hàm chuyển đổi với wrapper class</vt:lpstr>
      <vt:lpstr>Các hàm chuyển đổi với wrapper class</vt:lpstr>
      <vt:lpstr>Các hàm chuyển đổi với wrapper class</vt:lpstr>
      <vt:lpstr>Tổng kết các hàm chuyển đổi với Wrapper class</vt:lpstr>
      <vt:lpstr>Boxing và unboxing </vt:lpstr>
      <vt:lpstr>Auto boxing/unboxing</vt:lpstr>
      <vt:lpstr>Ví dụ auto boxing/unboxing</vt:lpstr>
      <vt:lpstr>Các trường hợp autoboxing/unboxing</vt:lpstr>
      <vt:lpstr>CAST TYPE</vt:lpstr>
      <vt:lpstr>Primitive cast type</vt:lpstr>
      <vt:lpstr>Primitive cast type</vt:lpstr>
      <vt:lpstr>Object Cast type</vt:lpstr>
      <vt:lpstr>Object Cast type</vt:lpstr>
      <vt:lpstr>Object Cast type</vt:lpstr>
      <vt:lpstr>Class Cast Exception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25</cp:revision>
  <dcterms:created xsi:type="dcterms:W3CDTF">2021-04-21T15:28:37Z</dcterms:created>
  <dcterms:modified xsi:type="dcterms:W3CDTF">2021-06-05T03:41:55Z</dcterms:modified>
</cp:coreProperties>
</file>