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aleway"/>
      <p:regular r:id="rId46"/>
      <p:bold r:id="rId47"/>
      <p:italic r:id="rId48"/>
      <p:boldItalic r:id="rId49"/>
    </p:embeddedFont>
    <p:embeddedFont>
      <p:font typeface="Roboto"/>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1C8520-CCDE-439E-886A-6BD7FC037FA6}">
  <a:tblStyle styleId="{E11C8520-CCDE-439E-886A-6BD7FC037F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aleway-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55" Type="http://schemas.openxmlformats.org/officeDocument/2006/relationships/font" Target="fonts/Lato-bold.fntdata"/><Relationship Id="rId10" Type="http://schemas.openxmlformats.org/officeDocument/2006/relationships/slide" Target="slides/slide4.xml"/><Relationship Id="rId54" Type="http://schemas.openxmlformats.org/officeDocument/2006/relationships/font" Target="fonts/Lato-regular.fntdata"/><Relationship Id="rId13" Type="http://schemas.openxmlformats.org/officeDocument/2006/relationships/slide" Target="slides/slide7.xml"/><Relationship Id="rId57" Type="http://schemas.openxmlformats.org/officeDocument/2006/relationships/font" Target="fonts/Lato-boldItalic.fntdata"/><Relationship Id="rId12" Type="http://schemas.openxmlformats.org/officeDocument/2006/relationships/slide" Target="slides/slide6.xml"/><Relationship Id="rId56"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cs.pitt.edu/~chang/265/C14/c14_2.html"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02b1d7bd8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02b1d7bd8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02b1d7bd8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02b1d7bd8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e7f486b9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e7f486b9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b97c726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b97c726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b97c726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b97c726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b97c726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b97c726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b97c7263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b97c7263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b97c7263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b97c7263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e7f486b9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e7f486b9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e7f486b9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e7f486b9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e1f74b89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e1f74b89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e7f486b9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e7f486b9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e7f486b9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e7f486b9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e7f486b9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e7f486b9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e7f486b9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e7f486b9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e7f486b9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e7f486b9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e7f486b9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e7f486b9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de7f486b9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de7f486b9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highlight>
                  <a:srgbClr val="FFFFFF"/>
                </a:highlight>
              </a:rPr>
              <a:t>In REST architectural style, data and functionality are considered resources and are accessed using URIs. The resources are acted upon by using a set of simple, well-defined operations. The clients and servers exchange representations of resources by using a standardized interface and protocol – typically HTTP.</a:t>
            </a:r>
            <a:endParaRPr sz="1300">
              <a:solidFill>
                <a:schemeClr val="dk1"/>
              </a:solidFill>
              <a:highlight>
                <a:srgbClr val="FFFFFF"/>
              </a:highlight>
            </a:endParaRPr>
          </a:p>
          <a:p>
            <a:pPr indent="0" lvl="0" marL="0" rtl="0" algn="l">
              <a:lnSpc>
                <a:spcPct val="115000"/>
              </a:lnSpc>
              <a:spcBef>
                <a:spcPts val="2000"/>
              </a:spcBef>
              <a:spcAft>
                <a:spcPts val="0"/>
              </a:spcAft>
              <a:buClr>
                <a:schemeClr val="dk1"/>
              </a:buClr>
              <a:buSzPts val="1100"/>
              <a:buFont typeface="Arial"/>
              <a:buNone/>
            </a:pPr>
            <a:r>
              <a:rPr lang="en" sz="1300">
                <a:solidFill>
                  <a:schemeClr val="dk1"/>
                </a:solidFill>
                <a:highlight>
                  <a:srgbClr val="FFFFFF"/>
                </a:highlight>
              </a:rPr>
              <a:t>Resources are decoupled from their representation so that their content can be accessed in a variety of formats, such as HTML, XML, plain text, PDF, JPEG, JSON, and others. Metadata about the resource is available and used, for example, to control caching, detect transmission errors, negotiate the appropriate representation format, and perform authentication or access control. And most importantly, every interaction with a resource is stateless.</a:t>
            </a:r>
            <a:endParaRPr sz="1300">
              <a:solidFill>
                <a:schemeClr val="dk1"/>
              </a:solidFill>
              <a:highlight>
                <a:srgbClr val="FFFFFF"/>
              </a:highlight>
            </a:endParaRPr>
          </a:p>
          <a:p>
            <a:pPr indent="0" lvl="0" marL="0" rtl="0" algn="l">
              <a:lnSpc>
                <a:spcPct val="115000"/>
              </a:lnSpc>
              <a:spcBef>
                <a:spcPts val="2000"/>
              </a:spcBef>
              <a:spcAft>
                <a:spcPts val="2000"/>
              </a:spcAft>
              <a:buNone/>
            </a:pPr>
            <a:r>
              <a:rPr lang="en" sz="1300">
                <a:solidFill>
                  <a:schemeClr val="dk1"/>
                </a:solidFill>
                <a:highlight>
                  <a:srgbClr val="FFFFFF"/>
                </a:highlight>
              </a:rPr>
              <a:t>All these principles help RESTful applications to be simple, lightweight, and fast.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e1f74b89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de1f74b89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Web server on one computer receives requests from others over network</a:t>
            </a:r>
            <a:endParaRPr/>
          </a:p>
          <a:p>
            <a:pPr indent="-298450" lvl="0" marL="457200" rtl="0" algn="l">
              <a:spcBef>
                <a:spcPts val="0"/>
              </a:spcBef>
              <a:spcAft>
                <a:spcPts val="0"/>
              </a:spcAft>
              <a:buSzPts val="1100"/>
              <a:buChar char="-"/>
            </a:pPr>
            <a:r>
              <a:rPr lang="en"/>
              <a:t>Resources can be JSON, HTML, XML, images, audio files,...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e7f486b9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e7f486b9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Web server on one computer receives requests from others over network</a:t>
            </a:r>
            <a:endParaRPr/>
          </a:p>
          <a:p>
            <a:pPr indent="-298450" lvl="0" marL="457200" rtl="0" algn="l">
              <a:spcBef>
                <a:spcPts val="0"/>
              </a:spcBef>
              <a:spcAft>
                <a:spcPts val="0"/>
              </a:spcAft>
              <a:buSzPts val="1100"/>
              <a:buChar char="-"/>
            </a:pPr>
            <a:r>
              <a:rPr lang="en"/>
              <a:t>Resources can be JSON, HTML, XML, images, audio files,...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e7f486b9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e7f486b9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Web server on one computer receives requests from others over network</a:t>
            </a:r>
            <a:endParaRPr/>
          </a:p>
          <a:p>
            <a:pPr indent="-298450" lvl="0" marL="457200" rtl="0" algn="l">
              <a:spcBef>
                <a:spcPts val="0"/>
              </a:spcBef>
              <a:spcAft>
                <a:spcPts val="0"/>
              </a:spcAft>
              <a:buSzPts val="1100"/>
              <a:buChar char="-"/>
            </a:pPr>
            <a:r>
              <a:rPr lang="en"/>
              <a:t>Resources can be JSON, HTML, XML, images, audio files,...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e1f74b89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e1f74b89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60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P</a:t>
            </a:r>
            <a:r>
              <a:rPr lang="en" sz="1600">
                <a:solidFill>
                  <a:srgbClr val="666666"/>
                </a:solidFill>
                <a:latin typeface="Roboto"/>
                <a:ea typeface="Roboto"/>
                <a:cs typeface="Roboto"/>
                <a:sym typeface="Roboto"/>
              </a:rPr>
              <a:t>rovides standards for easier communication between computer systems on the web</a:t>
            </a:r>
            <a:endParaRPr sz="1600">
              <a:solidFill>
                <a:srgbClr val="666666"/>
              </a:solidFill>
              <a:latin typeface="Roboto"/>
              <a:ea typeface="Roboto"/>
              <a:cs typeface="Roboto"/>
              <a:sym typeface="Roboto"/>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a:ea typeface="Roboto"/>
                <a:cs typeface="Roboto"/>
                <a:sym typeface="Roboto"/>
              </a:rPr>
              <a:t>REST does not enforce any rule regarding how it should be implemented at lower level → REST puts high level design guidelines → Free to think of ur own implementation</a:t>
            </a:r>
            <a:endParaRPr sz="1600">
              <a:solidFill>
                <a:srgbClr val="666666"/>
              </a:solidFill>
              <a:latin typeface="Roboto"/>
              <a:ea typeface="Roboto"/>
              <a:cs typeface="Roboto"/>
              <a:sym typeface="Roboto"/>
            </a:endParaRPr>
          </a:p>
          <a:p>
            <a:pPr indent="-330200" lvl="0" marL="457200" rtl="0" algn="l">
              <a:lnSpc>
                <a:spcPct val="150000"/>
              </a:lnSpc>
              <a:spcBef>
                <a:spcPts val="0"/>
              </a:spcBef>
              <a:spcAft>
                <a:spcPts val="0"/>
              </a:spcAft>
              <a:buClr>
                <a:srgbClr val="666666"/>
              </a:buClr>
              <a:buSzPts val="1600"/>
              <a:buFont typeface="Roboto"/>
              <a:buChar char="-"/>
            </a:pPr>
            <a:r>
              <a:rPr lang="en" u="sng">
                <a:solidFill>
                  <a:schemeClr val="hlink"/>
                </a:solidFill>
                <a:hlinkClick r:id="rId2"/>
              </a:rPr>
              <a:t>http://people.cs.pitt.edu/~chang/265/C14/c14_2.html</a:t>
            </a:r>
            <a:endParaRPr sz="1600">
              <a:solidFill>
                <a:srgbClr val="666666"/>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e1f74b89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de1f74b89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bb62af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bb62af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bb62af4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bb62af4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bb62af4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dbb62af4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bb62af4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bb62af4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bb62af4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bb62af4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bb62af4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bb62af4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bb62af4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bb62af4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bb62af4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bb62af4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bb62af4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bb62af4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e7f486b9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e7f486b9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600"/>
              </a:spcAft>
              <a:buNone/>
            </a:pPr>
            <a:r>
              <a:t/>
            </a:r>
            <a:endParaRPr sz="1600">
              <a:solidFill>
                <a:srgbClr val="666666"/>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e7f486b9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e7f486b9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600"/>
              </a:spcAft>
              <a:buNone/>
            </a:pPr>
            <a:r>
              <a:t/>
            </a:r>
            <a:endParaRPr sz="1600">
              <a:solidFill>
                <a:srgbClr val="666666"/>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02b1d7bd8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02b1d7bd8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e5972cc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e5972cc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b97c726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b97c726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50">
                <a:solidFill>
                  <a:srgbClr val="222222"/>
                </a:solidFill>
                <a:highlight>
                  <a:srgbClr val="FFFFFF"/>
                </a:highlight>
              </a:rPr>
              <a:t>Uniform interface is a constraint that describes a contract between clients and servers</a:t>
            </a:r>
            <a:endParaRPr/>
          </a:p>
          <a:p>
            <a:pPr indent="-298450" lvl="0" marL="457200" rtl="0" algn="l">
              <a:spcBef>
                <a:spcPts val="0"/>
              </a:spcBef>
              <a:spcAft>
                <a:spcPts val="0"/>
              </a:spcAft>
              <a:buSzPts val="1100"/>
              <a:buChar char="-"/>
            </a:pPr>
            <a:r>
              <a:rPr lang="en"/>
              <a:t>MIME (Multipurpose Internet Mail Extensions): classify file types on the Internet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e7f486b9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e7f486b9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lnSpc>
                <a:spcPct val="150000"/>
              </a:lnSpc>
              <a:spcBef>
                <a:spcPts val="600"/>
              </a:spcBef>
              <a:spcAft>
                <a:spcPts val="0"/>
              </a:spcAft>
              <a:buSzPts val="1800"/>
              <a:buChar char="●"/>
              <a:defRPr/>
            </a:lvl1pPr>
            <a:lvl2pPr indent="-317500" lvl="1" marL="914400">
              <a:lnSpc>
                <a:spcPct val="150000"/>
              </a:lnSpc>
              <a:spcBef>
                <a:spcPts val="600"/>
              </a:spcBef>
              <a:spcAft>
                <a:spcPts val="0"/>
              </a:spcAft>
              <a:buSzPts val="1400"/>
              <a:buChar char="○"/>
              <a:defRPr/>
            </a:lvl2pPr>
            <a:lvl3pPr indent="-317500" lvl="2" marL="1371600">
              <a:lnSpc>
                <a:spcPct val="150000"/>
              </a:lnSpc>
              <a:spcBef>
                <a:spcPts val="600"/>
              </a:spcBef>
              <a:spcAft>
                <a:spcPts val="0"/>
              </a:spcAft>
              <a:buSzPts val="1400"/>
              <a:buChar char="■"/>
              <a:defRPr/>
            </a:lvl3pPr>
            <a:lvl4pPr indent="-317500" lvl="3" marL="1828800">
              <a:lnSpc>
                <a:spcPct val="150000"/>
              </a:lnSpc>
              <a:spcBef>
                <a:spcPts val="600"/>
              </a:spcBef>
              <a:spcAft>
                <a:spcPts val="0"/>
              </a:spcAft>
              <a:buSzPts val="1400"/>
              <a:buChar char="●"/>
              <a:defRPr/>
            </a:lvl4pPr>
            <a:lvl5pPr indent="-317500" lvl="4" marL="2286000">
              <a:lnSpc>
                <a:spcPct val="150000"/>
              </a:lnSpc>
              <a:spcBef>
                <a:spcPts val="600"/>
              </a:spcBef>
              <a:spcAft>
                <a:spcPts val="0"/>
              </a:spcAft>
              <a:buSzPts val="1400"/>
              <a:buChar char="○"/>
              <a:defRPr/>
            </a:lvl5pPr>
            <a:lvl6pPr indent="-317500" lvl="5" marL="2743200">
              <a:lnSpc>
                <a:spcPct val="150000"/>
              </a:lnSpc>
              <a:spcBef>
                <a:spcPts val="600"/>
              </a:spcBef>
              <a:spcAft>
                <a:spcPts val="0"/>
              </a:spcAft>
              <a:buSzPts val="1400"/>
              <a:buChar char="■"/>
              <a:defRPr/>
            </a:lvl6pPr>
            <a:lvl7pPr indent="-317500" lvl="6" marL="3200400">
              <a:lnSpc>
                <a:spcPct val="150000"/>
              </a:lnSpc>
              <a:spcBef>
                <a:spcPts val="600"/>
              </a:spcBef>
              <a:spcAft>
                <a:spcPts val="0"/>
              </a:spcAft>
              <a:buSzPts val="1400"/>
              <a:buChar char="●"/>
              <a:defRPr/>
            </a:lvl7pPr>
            <a:lvl8pPr indent="-317500" lvl="7" marL="3657600">
              <a:lnSpc>
                <a:spcPct val="150000"/>
              </a:lnSpc>
              <a:spcBef>
                <a:spcPts val="600"/>
              </a:spcBef>
              <a:spcAft>
                <a:spcPts val="0"/>
              </a:spcAft>
              <a:buSzPts val="1400"/>
              <a:buChar char="○"/>
              <a:defRPr/>
            </a:lvl8pPr>
            <a:lvl9pPr indent="-317500" lvl="8" marL="4114800">
              <a:lnSpc>
                <a:spcPct val="150000"/>
              </a:lnSpc>
              <a:spcBef>
                <a:spcPts val="600"/>
              </a:spcBef>
              <a:spcAft>
                <a:spcPts val="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 &amp; RESTful APIs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29" name="Google Shape;129;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50000"/>
              </a:lnSpc>
              <a:spcBef>
                <a:spcPts val="600"/>
              </a:spcBef>
              <a:spcAft>
                <a:spcPts val="0"/>
              </a:spcAft>
              <a:buNone/>
            </a:pPr>
            <a:r>
              <a:rPr b="1" lang="en"/>
              <a:t>Manipulation of resources through representations</a:t>
            </a:r>
            <a:endParaRPr b="1"/>
          </a:p>
          <a:p>
            <a:pPr indent="-342900" lvl="0" marL="457200" rtl="0" algn="l">
              <a:lnSpc>
                <a:spcPct val="150000"/>
              </a:lnSpc>
              <a:spcBef>
                <a:spcPts val="600"/>
              </a:spcBef>
              <a:spcAft>
                <a:spcPts val="0"/>
              </a:spcAft>
              <a:buSzPts val="1800"/>
              <a:buChar char="●"/>
            </a:pPr>
            <a:r>
              <a:rPr lang="en"/>
              <a:t>Client has representation of resource</a:t>
            </a:r>
            <a:endParaRPr/>
          </a:p>
          <a:p>
            <a:pPr indent="-342900" lvl="0" marL="457200" rtl="0" algn="l">
              <a:lnSpc>
                <a:spcPct val="150000"/>
              </a:lnSpc>
              <a:spcBef>
                <a:spcPts val="600"/>
              </a:spcBef>
              <a:spcAft>
                <a:spcPts val="600"/>
              </a:spcAft>
              <a:buSzPts val="1800"/>
              <a:buChar char="●"/>
            </a:pPr>
            <a:r>
              <a:rPr lang="en"/>
              <a:t>Manipulate resource representations via HTTP Methods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35" name="Google Shape;135;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Self-descriptive message</a:t>
            </a:r>
            <a:endParaRPr b="1"/>
          </a:p>
          <a:p>
            <a:pPr indent="-342900" lvl="0" marL="457200" rtl="0" algn="l">
              <a:lnSpc>
                <a:spcPct val="115000"/>
              </a:lnSpc>
              <a:spcBef>
                <a:spcPts val="1200"/>
              </a:spcBef>
              <a:spcAft>
                <a:spcPts val="0"/>
              </a:spcAft>
              <a:buSzPts val="1800"/>
              <a:buChar char="●"/>
            </a:pPr>
            <a:r>
              <a:rPr lang="en"/>
              <a:t>Each message includes enough information to describe how to process the message</a:t>
            </a:r>
            <a:endParaRPr/>
          </a:p>
          <a:p>
            <a:pPr indent="0" lvl="0" marL="0" rtl="0" algn="l">
              <a:spcBef>
                <a:spcPts val="1200"/>
              </a:spcBef>
              <a:spcAft>
                <a:spcPts val="600"/>
              </a:spcAft>
              <a:buNone/>
            </a:pPr>
            <a:r>
              <a:t/>
            </a:r>
            <a:endParaRPr/>
          </a:p>
        </p:txBody>
      </p:sp>
      <p:pic>
        <p:nvPicPr>
          <p:cNvPr id="136" name="Google Shape;136;p23"/>
          <p:cNvPicPr preferRelativeResize="0"/>
          <p:nvPr/>
        </p:nvPicPr>
        <p:blipFill>
          <a:blip r:embed="rId3">
            <a:alphaModFix/>
          </a:blip>
          <a:stretch>
            <a:fillRect/>
          </a:stretch>
        </p:blipFill>
        <p:spPr>
          <a:xfrm>
            <a:off x="2726075" y="3181900"/>
            <a:ext cx="4797150" cy="1077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42" name="Google Shape;142;p2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HATEOAS</a:t>
            </a:r>
            <a:endParaRPr b="1"/>
          </a:p>
          <a:p>
            <a:pPr indent="-342900" lvl="0" marL="457200" rtl="0" algn="l">
              <a:lnSpc>
                <a:spcPct val="115000"/>
              </a:lnSpc>
              <a:spcBef>
                <a:spcPts val="1200"/>
              </a:spcBef>
              <a:spcAft>
                <a:spcPts val="0"/>
              </a:spcAft>
              <a:buSzPts val="1800"/>
              <a:buChar char="●"/>
            </a:pPr>
            <a:r>
              <a:rPr lang="en"/>
              <a:t>Client navigates within response through the hierarchy in order to get complementary information</a:t>
            </a:r>
            <a:endParaRPr/>
          </a:p>
        </p:txBody>
      </p:sp>
      <p:pic>
        <p:nvPicPr>
          <p:cNvPr id="143" name="Google Shape;143;p24"/>
          <p:cNvPicPr preferRelativeResize="0"/>
          <p:nvPr/>
        </p:nvPicPr>
        <p:blipFill>
          <a:blip r:embed="rId3">
            <a:alphaModFix/>
          </a:blip>
          <a:stretch>
            <a:fillRect/>
          </a:stretch>
        </p:blipFill>
        <p:spPr>
          <a:xfrm>
            <a:off x="3018775" y="2975400"/>
            <a:ext cx="3592526" cy="1622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49" name="Google Shape;149;p25"/>
          <p:cNvSpPr txBox="1"/>
          <p:nvPr>
            <p:ph idx="1" type="body"/>
          </p:nvPr>
        </p:nvSpPr>
        <p:spPr>
          <a:xfrm>
            <a:off x="2433125" y="1150500"/>
            <a:ext cx="6321600" cy="17283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600"/>
              </a:spcBef>
              <a:spcAft>
                <a:spcPts val="0"/>
              </a:spcAft>
              <a:buNone/>
            </a:pPr>
            <a:r>
              <a:rPr b="1" lang="en"/>
              <a:t>Client - Server</a:t>
            </a:r>
            <a:endParaRPr b="1"/>
          </a:p>
          <a:p>
            <a:pPr indent="-342900" lvl="0" marL="457200" rtl="0" algn="l">
              <a:lnSpc>
                <a:spcPct val="150000"/>
              </a:lnSpc>
              <a:spcBef>
                <a:spcPts val="600"/>
              </a:spcBef>
              <a:spcAft>
                <a:spcPts val="0"/>
              </a:spcAft>
              <a:buSzPts val="1800"/>
              <a:buChar char="●"/>
            </a:pPr>
            <a:r>
              <a:rPr lang="en"/>
              <a:t>Client and server should not have any dependency → May be replaced and developed independently</a:t>
            </a:r>
            <a:endParaRPr/>
          </a:p>
          <a:p>
            <a:pPr indent="-342900" lvl="0" marL="457200" rtl="0" algn="l">
              <a:lnSpc>
                <a:spcPct val="150000"/>
              </a:lnSpc>
              <a:spcBef>
                <a:spcPts val="0"/>
              </a:spcBef>
              <a:spcAft>
                <a:spcPts val="0"/>
              </a:spcAft>
              <a:buSzPts val="1800"/>
              <a:buChar char="●"/>
            </a:pPr>
            <a:r>
              <a:rPr lang="en"/>
              <a:t>Client should only know resource URIs</a:t>
            </a:r>
            <a:endParaRPr/>
          </a:p>
        </p:txBody>
      </p:sp>
      <p:pic>
        <p:nvPicPr>
          <p:cNvPr id="150" name="Google Shape;150;p25"/>
          <p:cNvPicPr preferRelativeResize="0"/>
          <p:nvPr/>
        </p:nvPicPr>
        <p:blipFill>
          <a:blip r:embed="rId3">
            <a:alphaModFix/>
          </a:blip>
          <a:stretch>
            <a:fillRect/>
          </a:stretch>
        </p:blipFill>
        <p:spPr>
          <a:xfrm>
            <a:off x="3887625" y="2878800"/>
            <a:ext cx="2407026" cy="1805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56" name="Google Shape;156;p2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lnSpc>
                <a:spcPct val="150000"/>
              </a:lnSpc>
              <a:spcBef>
                <a:spcPts val="600"/>
              </a:spcBef>
              <a:spcAft>
                <a:spcPts val="0"/>
              </a:spcAft>
              <a:buNone/>
            </a:pPr>
            <a:r>
              <a:rPr b="1" lang="en"/>
              <a:t>Stateless</a:t>
            </a:r>
            <a:endParaRPr b="1"/>
          </a:p>
          <a:p>
            <a:pPr indent="-342900" lvl="0" marL="457200" rtl="0" algn="l">
              <a:lnSpc>
                <a:spcPct val="150000"/>
              </a:lnSpc>
              <a:spcBef>
                <a:spcPts val="600"/>
              </a:spcBef>
              <a:spcAft>
                <a:spcPts val="0"/>
              </a:spcAft>
              <a:buSzPts val="1800"/>
              <a:buChar char="●"/>
            </a:pPr>
            <a:r>
              <a:rPr lang="en"/>
              <a:t>Server would not store anything related to the session</a:t>
            </a:r>
            <a:endParaRPr/>
          </a:p>
          <a:p>
            <a:pPr indent="-342900" lvl="0" marL="457200" rtl="0" algn="l">
              <a:lnSpc>
                <a:spcPct val="150000"/>
              </a:lnSpc>
              <a:spcBef>
                <a:spcPts val="600"/>
              </a:spcBef>
              <a:spcAft>
                <a:spcPts val="600"/>
              </a:spcAft>
              <a:buSzPts val="1800"/>
              <a:buChar char="●"/>
            </a:pPr>
            <a:r>
              <a:rPr lang="en"/>
              <a:t>State to handle the request is contained within the request itself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62" name="Google Shape;162;p2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Cacheable</a:t>
            </a:r>
            <a:endParaRPr b="1"/>
          </a:p>
          <a:p>
            <a:pPr indent="-342900" lvl="0" marL="457200" rtl="0" algn="l">
              <a:spcBef>
                <a:spcPts val="600"/>
              </a:spcBef>
              <a:spcAft>
                <a:spcPts val="0"/>
              </a:spcAft>
              <a:buSzPts val="1800"/>
              <a:buChar char="●"/>
            </a:pPr>
            <a:r>
              <a:rPr lang="en"/>
              <a:t>Caching can eliminate some client-server interactions</a:t>
            </a:r>
            <a:endParaRPr/>
          </a:p>
          <a:p>
            <a:pPr indent="-342900" lvl="0" marL="457200" rtl="0" algn="l">
              <a:spcBef>
                <a:spcPts val="0"/>
              </a:spcBef>
              <a:spcAft>
                <a:spcPts val="0"/>
              </a:spcAft>
              <a:buSzPts val="1800"/>
              <a:buChar char="●"/>
            </a:pPr>
            <a:r>
              <a:rPr lang="en"/>
              <a:t>Improve scalability and performance</a:t>
            </a:r>
            <a:endParaRPr/>
          </a:p>
        </p:txBody>
      </p:sp>
      <p:pic>
        <p:nvPicPr>
          <p:cNvPr id="163" name="Google Shape;163;p27"/>
          <p:cNvPicPr preferRelativeResize="0"/>
          <p:nvPr/>
        </p:nvPicPr>
        <p:blipFill>
          <a:blip r:embed="rId3">
            <a:alphaModFix/>
          </a:blip>
          <a:stretch>
            <a:fillRect/>
          </a:stretch>
        </p:blipFill>
        <p:spPr>
          <a:xfrm>
            <a:off x="3502471" y="2983971"/>
            <a:ext cx="4019900" cy="1614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69" name="Google Shape;169;p2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Layered System</a:t>
            </a:r>
            <a:endParaRPr b="1"/>
          </a:p>
          <a:p>
            <a:pPr indent="-342900" lvl="0" marL="457200" rtl="0" algn="l">
              <a:spcBef>
                <a:spcPts val="600"/>
              </a:spcBef>
              <a:spcAft>
                <a:spcPts val="0"/>
              </a:spcAft>
              <a:buSzPts val="1800"/>
              <a:buChar char="●"/>
            </a:pPr>
            <a:r>
              <a:rPr lang="en"/>
              <a:t>Intermediary between client and end server</a:t>
            </a:r>
            <a:endParaRPr/>
          </a:p>
          <a:p>
            <a:pPr indent="0" lvl="0" marL="457200" rtl="0" algn="l">
              <a:spcBef>
                <a:spcPts val="600"/>
              </a:spcBef>
              <a:spcAft>
                <a:spcPts val="600"/>
              </a:spcAft>
              <a:buNone/>
            </a:pPr>
            <a:r>
              <a:rPr lang="en"/>
              <a:t>Cache, load balancer,...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75" name="Google Shape;175;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Code on Demand (Optional)</a:t>
            </a:r>
            <a:endParaRPr b="1"/>
          </a:p>
          <a:p>
            <a:pPr indent="-342900" lvl="0" marL="457200" rtl="0" algn="l">
              <a:spcBef>
                <a:spcPts val="600"/>
              </a:spcBef>
              <a:spcAft>
                <a:spcPts val="0"/>
              </a:spcAft>
              <a:buSzPts val="1800"/>
              <a:buChar char="●"/>
            </a:pPr>
            <a:r>
              <a:rPr lang="en"/>
              <a:t>Resources can be returned as executable code (Applets or scripts) to extend client functionality</a:t>
            </a:r>
            <a:endParaRPr/>
          </a:p>
          <a:p>
            <a:pPr indent="-342900" lvl="0" marL="457200" rtl="0" algn="l">
              <a:spcBef>
                <a:spcPts val="0"/>
              </a:spcBef>
              <a:spcAft>
                <a:spcPts val="0"/>
              </a:spcAft>
              <a:buSzPts val="1800"/>
              <a:buChar char="●"/>
            </a:pPr>
            <a:r>
              <a:rPr lang="en"/>
              <a:t>Simplify client by reducing amount of features required to be pre-implemented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81" name="Google Shape;181;p3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3. HTTP Methods</a:t>
            </a:r>
            <a:endParaRPr b="1"/>
          </a:p>
          <a:p>
            <a:pPr indent="-342900" lvl="0" marL="457200" rtl="0" algn="l">
              <a:spcBef>
                <a:spcPts val="600"/>
              </a:spcBef>
              <a:spcAft>
                <a:spcPts val="0"/>
              </a:spcAft>
              <a:buSzPts val="1800"/>
              <a:buChar char="●"/>
            </a:pPr>
            <a:r>
              <a:rPr lang="en"/>
              <a:t>GET</a:t>
            </a:r>
            <a:endParaRPr/>
          </a:p>
          <a:p>
            <a:pPr indent="-342900" lvl="0" marL="457200" rtl="0" algn="l">
              <a:spcBef>
                <a:spcPts val="0"/>
              </a:spcBef>
              <a:spcAft>
                <a:spcPts val="0"/>
              </a:spcAft>
              <a:buSzPts val="1800"/>
              <a:buChar char="●"/>
            </a:pPr>
            <a:r>
              <a:rPr lang="en"/>
              <a:t>POST</a:t>
            </a:r>
            <a:endParaRPr/>
          </a:p>
          <a:p>
            <a:pPr indent="-342900" lvl="0" marL="457200" rtl="0" algn="l">
              <a:spcBef>
                <a:spcPts val="0"/>
              </a:spcBef>
              <a:spcAft>
                <a:spcPts val="0"/>
              </a:spcAft>
              <a:buSzPts val="1800"/>
              <a:buChar char="●"/>
            </a:pPr>
            <a:r>
              <a:rPr lang="en"/>
              <a:t>PUT</a:t>
            </a:r>
            <a:endParaRPr/>
          </a:p>
          <a:p>
            <a:pPr indent="-342900" lvl="0" marL="457200" rtl="0" algn="l">
              <a:spcBef>
                <a:spcPts val="0"/>
              </a:spcBef>
              <a:spcAft>
                <a:spcPts val="0"/>
              </a:spcAft>
              <a:buSzPts val="1800"/>
              <a:buChar char="●"/>
            </a:pPr>
            <a:r>
              <a:rPr lang="en"/>
              <a:t>DELETE</a:t>
            </a:r>
            <a:endParaRPr/>
          </a:p>
          <a:p>
            <a:pPr indent="-342900" lvl="0" marL="457200" rtl="0" algn="l">
              <a:spcBef>
                <a:spcPts val="0"/>
              </a:spcBef>
              <a:spcAft>
                <a:spcPts val="0"/>
              </a:spcAft>
              <a:buSzPts val="1800"/>
              <a:buChar char="●"/>
            </a:pPr>
            <a:r>
              <a:rPr lang="en"/>
              <a:t>PATCH</a:t>
            </a:r>
            <a:endParaRPr/>
          </a:p>
        </p:txBody>
      </p:sp>
      <p:pic>
        <p:nvPicPr>
          <p:cNvPr id="182" name="Google Shape;182;p30"/>
          <p:cNvPicPr preferRelativeResize="0"/>
          <p:nvPr/>
        </p:nvPicPr>
        <p:blipFill>
          <a:blip r:embed="rId3">
            <a:alphaModFix/>
          </a:blip>
          <a:stretch>
            <a:fillRect/>
          </a:stretch>
        </p:blipFill>
        <p:spPr>
          <a:xfrm>
            <a:off x="4333525" y="2062688"/>
            <a:ext cx="4250575" cy="214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88" name="Google Shape;188;p3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HTTP GET</a:t>
            </a:r>
            <a:endParaRPr b="1"/>
          </a:p>
          <a:p>
            <a:pPr indent="-342900" lvl="0" marL="457200" rtl="0" algn="l">
              <a:spcBef>
                <a:spcPts val="600"/>
              </a:spcBef>
              <a:spcAft>
                <a:spcPts val="0"/>
              </a:spcAft>
              <a:buSzPts val="1800"/>
              <a:buChar char="●"/>
            </a:pPr>
            <a:r>
              <a:rPr lang="en"/>
              <a:t>Retrieve resource representation/information</a:t>
            </a:r>
            <a:endParaRPr/>
          </a:p>
          <a:p>
            <a:pPr indent="-342900" lvl="0" marL="457200" rtl="0" algn="l">
              <a:spcBef>
                <a:spcPts val="0"/>
              </a:spcBef>
              <a:spcAft>
                <a:spcPts val="0"/>
              </a:spcAft>
              <a:buSzPts val="1800"/>
              <a:buChar char="●"/>
            </a:pPr>
            <a:r>
              <a:rPr lang="en"/>
              <a:t>URIs: Resource collections or single resource</a:t>
            </a:r>
            <a:endParaRPr/>
          </a:p>
          <a:p>
            <a:pPr indent="0" lvl="0" marL="457200" rtl="0" algn="l">
              <a:spcBef>
                <a:spcPts val="600"/>
              </a:spcBef>
              <a:spcAft>
                <a:spcPts val="0"/>
              </a:spcAft>
              <a:buNone/>
            </a:pPr>
            <a:r>
              <a:rPr lang="en"/>
              <a:t>HTTP GET http://api/schools</a:t>
            </a:r>
            <a:endParaRPr/>
          </a:p>
          <a:p>
            <a:pPr indent="0" lvl="0" marL="457200" rtl="0" algn="l">
              <a:spcBef>
                <a:spcPts val="600"/>
              </a:spcBef>
              <a:spcAft>
                <a:spcPts val="600"/>
              </a:spcAft>
              <a:buNone/>
            </a:pPr>
            <a:r>
              <a:rPr lang="en"/>
              <a:t>HTTP GET http://api/schools/1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600"/>
              </a:spcBef>
              <a:spcAft>
                <a:spcPts val="0"/>
              </a:spcAft>
              <a:buSzPct val="100000"/>
              <a:buAutoNum type="romanUcPeriod"/>
            </a:pPr>
            <a:r>
              <a:rPr lang="en"/>
              <a:t>REST</a:t>
            </a:r>
            <a:endParaRPr/>
          </a:p>
          <a:p>
            <a:pPr indent="-317182" lvl="0" marL="914400" rtl="0" algn="l">
              <a:spcBef>
                <a:spcPts val="600"/>
              </a:spcBef>
              <a:spcAft>
                <a:spcPts val="0"/>
              </a:spcAft>
              <a:buSzPct val="100000"/>
              <a:buAutoNum type="arabicPeriod"/>
            </a:pPr>
            <a:r>
              <a:rPr lang="en"/>
              <a:t>What is REST?</a:t>
            </a:r>
            <a:endParaRPr/>
          </a:p>
          <a:p>
            <a:pPr indent="-317182" lvl="0" marL="914400" rtl="0" algn="l">
              <a:spcBef>
                <a:spcPts val="0"/>
              </a:spcBef>
              <a:spcAft>
                <a:spcPts val="0"/>
              </a:spcAft>
              <a:buSzPct val="100000"/>
              <a:buAutoNum type="arabicPeriod"/>
            </a:pPr>
            <a:r>
              <a:rPr lang="en"/>
              <a:t>REST Constraints</a:t>
            </a:r>
            <a:endParaRPr/>
          </a:p>
          <a:p>
            <a:pPr indent="-317182" lvl="0" marL="914400" rtl="0" algn="l">
              <a:spcBef>
                <a:spcPts val="0"/>
              </a:spcBef>
              <a:spcAft>
                <a:spcPts val="0"/>
              </a:spcAft>
              <a:buSzPct val="100000"/>
              <a:buAutoNum type="arabicPeriod"/>
            </a:pPr>
            <a:r>
              <a:rPr lang="en"/>
              <a:t>HTTP Methods</a:t>
            </a:r>
            <a:endParaRPr/>
          </a:p>
          <a:p>
            <a:pPr indent="-317182" lvl="0" marL="914400" rtl="0" algn="l">
              <a:spcBef>
                <a:spcPts val="0"/>
              </a:spcBef>
              <a:spcAft>
                <a:spcPts val="0"/>
              </a:spcAft>
              <a:buSzPct val="100000"/>
              <a:buAutoNum type="arabicPeriod"/>
            </a:pPr>
            <a:r>
              <a:rPr lang="en"/>
              <a:t>REST resource naming guide</a:t>
            </a:r>
            <a:endParaRPr/>
          </a:p>
          <a:p>
            <a:pPr indent="-317182" lvl="0" marL="457200" rtl="0" algn="l">
              <a:spcBef>
                <a:spcPts val="600"/>
              </a:spcBef>
              <a:spcAft>
                <a:spcPts val="0"/>
              </a:spcAft>
              <a:buSzPct val="100000"/>
              <a:buAutoNum type="romanUcPeriod"/>
            </a:pPr>
            <a:r>
              <a:rPr lang="en"/>
              <a:t>RESTful APIs</a:t>
            </a:r>
            <a:endParaRPr/>
          </a:p>
          <a:p>
            <a:pPr indent="-317182" lvl="0" marL="914400" rtl="0" algn="l">
              <a:spcBef>
                <a:spcPts val="600"/>
              </a:spcBef>
              <a:spcAft>
                <a:spcPts val="0"/>
              </a:spcAft>
              <a:buSzPct val="100000"/>
              <a:buAutoNum type="arabicPeriod"/>
            </a:pPr>
            <a:r>
              <a:rPr lang="en"/>
              <a:t>Web services and APIs</a:t>
            </a:r>
            <a:endParaRPr/>
          </a:p>
          <a:p>
            <a:pPr indent="-317182" lvl="0" marL="914400" rtl="0" algn="l">
              <a:spcBef>
                <a:spcPts val="0"/>
              </a:spcBef>
              <a:spcAft>
                <a:spcPts val="0"/>
              </a:spcAft>
              <a:buSzPct val="100000"/>
              <a:buAutoNum type="arabicPeriod"/>
            </a:pPr>
            <a:r>
              <a:rPr lang="en"/>
              <a:t>RESTful APIs</a:t>
            </a:r>
            <a:endParaRPr/>
          </a:p>
          <a:p>
            <a:pPr indent="-317182" lvl="0" marL="914400" rtl="0" algn="l">
              <a:spcBef>
                <a:spcPts val="0"/>
              </a:spcBef>
              <a:spcAft>
                <a:spcPts val="0"/>
              </a:spcAft>
              <a:buSzPct val="100000"/>
              <a:buAutoNum type="arabicPeriod"/>
            </a:pPr>
            <a:r>
              <a:rPr lang="en"/>
              <a:t>SOAP vs RESTful APIs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94" name="Google Shape;194;p3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HTTP POST</a:t>
            </a:r>
            <a:endParaRPr b="1"/>
          </a:p>
          <a:p>
            <a:pPr indent="-342900" lvl="0" marL="457200" rtl="0" algn="l">
              <a:spcBef>
                <a:spcPts val="600"/>
              </a:spcBef>
              <a:spcAft>
                <a:spcPts val="0"/>
              </a:spcAft>
              <a:buSzPts val="1800"/>
              <a:buChar char="●"/>
            </a:pPr>
            <a:r>
              <a:rPr lang="en"/>
              <a:t>Create new subordinate resource</a:t>
            </a:r>
            <a:endParaRPr/>
          </a:p>
          <a:p>
            <a:pPr indent="-342900" lvl="0" marL="457200" rtl="0" algn="l">
              <a:spcBef>
                <a:spcPts val="0"/>
              </a:spcBef>
              <a:spcAft>
                <a:spcPts val="0"/>
              </a:spcAft>
              <a:buSzPts val="1800"/>
              <a:buChar char="●"/>
            </a:pPr>
            <a:r>
              <a:rPr lang="en"/>
              <a:t>URIs: Collection of resources:</a:t>
            </a:r>
            <a:endParaRPr/>
          </a:p>
          <a:p>
            <a:pPr indent="457200" lvl="0" marL="0" rtl="0" algn="l">
              <a:spcBef>
                <a:spcPts val="600"/>
              </a:spcBef>
              <a:spcAft>
                <a:spcPts val="0"/>
              </a:spcAft>
              <a:buNone/>
            </a:pPr>
            <a:r>
              <a:rPr lang="en"/>
              <a:t>HTTP POST http://api/schools</a:t>
            </a:r>
            <a:endParaRPr/>
          </a:p>
          <a:p>
            <a:pPr indent="457200" lvl="0" marL="0" rtl="0" algn="l">
              <a:spcBef>
                <a:spcPts val="600"/>
              </a:spcBef>
              <a:spcAft>
                <a:spcPts val="600"/>
              </a:spcAft>
              <a:buNone/>
            </a:pPr>
            <a:r>
              <a:rPr lang="en"/>
              <a:t>HTTP POST http://api/schools/1/students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200" name="Google Shape;200;p3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HTTP PUT</a:t>
            </a:r>
            <a:endParaRPr b="1"/>
          </a:p>
          <a:p>
            <a:pPr indent="-342900" lvl="0" marL="457200" rtl="0" algn="l">
              <a:spcBef>
                <a:spcPts val="600"/>
              </a:spcBef>
              <a:spcAft>
                <a:spcPts val="0"/>
              </a:spcAft>
              <a:buSzPts val="1800"/>
              <a:buChar char="●"/>
            </a:pPr>
            <a:r>
              <a:rPr lang="en"/>
              <a:t>Update existing resource</a:t>
            </a:r>
            <a:endParaRPr/>
          </a:p>
          <a:p>
            <a:pPr indent="-342900" lvl="0" marL="457200" rtl="0" algn="l">
              <a:spcBef>
                <a:spcPts val="0"/>
              </a:spcBef>
              <a:spcAft>
                <a:spcPts val="0"/>
              </a:spcAft>
              <a:buSzPts val="1800"/>
              <a:buChar char="●"/>
            </a:pPr>
            <a:r>
              <a:rPr lang="en"/>
              <a:t>URIs: Single resource</a:t>
            </a:r>
            <a:endParaRPr/>
          </a:p>
          <a:p>
            <a:pPr indent="0" lvl="0" marL="457200" rtl="0" algn="l">
              <a:spcBef>
                <a:spcPts val="600"/>
              </a:spcBef>
              <a:spcAft>
                <a:spcPts val="0"/>
              </a:spcAft>
              <a:buNone/>
            </a:pPr>
            <a:r>
              <a:rPr lang="en"/>
              <a:t>HTTP PUT http://api/schools/1</a:t>
            </a:r>
            <a:endParaRPr/>
          </a:p>
          <a:p>
            <a:pPr indent="0" lvl="0" marL="457200" rtl="0" algn="l">
              <a:spcBef>
                <a:spcPts val="600"/>
              </a:spcBef>
              <a:spcAft>
                <a:spcPts val="600"/>
              </a:spcAft>
              <a:buNone/>
            </a:pPr>
            <a:r>
              <a:rPr lang="en"/>
              <a:t>HTTP PUT http://api/schools/1/students/1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206" name="Google Shape;206;p3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HTTP DELETE</a:t>
            </a:r>
            <a:endParaRPr b="1"/>
          </a:p>
          <a:p>
            <a:pPr indent="-342900" lvl="0" marL="457200" rtl="0" algn="l">
              <a:spcBef>
                <a:spcPts val="600"/>
              </a:spcBef>
              <a:spcAft>
                <a:spcPts val="0"/>
              </a:spcAft>
              <a:buSzPts val="1800"/>
              <a:buChar char="●"/>
            </a:pPr>
            <a:r>
              <a:rPr lang="en"/>
              <a:t>Delete resources</a:t>
            </a:r>
            <a:endParaRPr/>
          </a:p>
          <a:p>
            <a:pPr indent="-342900" lvl="0" marL="457200" rtl="0" algn="l">
              <a:spcBef>
                <a:spcPts val="0"/>
              </a:spcBef>
              <a:spcAft>
                <a:spcPts val="0"/>
              </a:spcAft>
              <a:buSzPts val="1800"/>
              <a:buChar char="●"/>
            </a:pPr>
            <a:r>
              <a:rPr lang="en"/>
              <a:t>URIs: Single resource</a:t>
            </a:r>
            <a:endParaRPr/>
          </a:p>
          <a:p>
            <a:pPr indent="0" lvl="0" marL="457200" rtl="0" algn="l">
              <a:spcBef>
                <a:spcPts val="600"/>
              </a:spcBef>
              <a:spcAft>
                <a:spcPts val="600"/>
              </a:spcAft>
              <a:buNone/>
            </a:pPr>
            <a:r>
              <a:rPr lang="en"/>
              <a:t>HTTP DELETE http://api/schools/1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212" name="Google Shape;212;p3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HTTP PATCH</a:t>
            </a:r>
            <a:endParaRPr b="1"/>
          </a:p>
          <a:p>
            <a:pPr indent="-342900" lvl="0" marL="457200" rtl="0" algn="l">
              <a:spcBef>
                <a:spcPts val="600"/>
              </a:spcBef>
              <a:spcAft>
                <a:spcPts val="0"/>
              </a:spcAft>
              <a:buSzPts val="1800"/>
              <a:buChar char="●"/>
            </a:pPr>
            <a:r>
              <a:rPr lang="en"/>
              <a:t>Partial update on a resource</a:t>
            </a:r>
            <a:endParaRPr/>
          </a:p>
          <a:p>
            <a:pPr indent="-342900" lvl="0" marL="457200" rtl="0" algn="l">
              <a:spcBef>
                <a:spcPts val="0"/>
              </a:spcBef>
              <a:spcAft>
                <a:spcPts val="0"/>
              </a:spcAft>
              <a:buSzPts val="1800"/>
              <a:buChar char="●"/>
            </a:pPr>
            <a:r>
              <a:rPr lang="en"/>
              <a:t>PUT - Replace &gt;&lt; PATCH - Modify</a:t>
            </a:r>
            <a:endParaRPr/>
          </a:p>
          <a:p>
            <a:pPr indent="-342900" lvl="0" marL="457200" rtl="0" algn="l">
              <a:spcBef>
                <a:spcPts val="0"/>
              </a:spcBef>
              <a:spcAft>
                <a:spcPts val="0"/>
              </a:spcAft>
              <a:buSzPts val="1800"/>
              <a:buChar char="●"/>
            </a:pPr>
            <a:r>
              <a:rPr lang="en"/>
              <a:t>URIs: Single resource</a:t>
            </a:r>
            <a:endParaRPr/>
          </a:p>
          <a:p>
            <a:pPr indent="0" lvl="0" marL="457200" rtl="0" algn="l">
              <a:spcBef>
                <a:spcPts val="600"/>
              </a:spcBef>
              <a:spcAft>
                <a:spcPts val="600"/>
              </a:spcAft>
              <a:buNone/>
            </a:pPr>
            <a:r>
              <a:rPr lang="en"/>
              <a:t>HTTP PATCH http://api/schools/1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218" name="Google Shape;218;p3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4. REST resource naming guide</a:t>
            </a:r>
            <a:endParaRPr b="1"/>
          </a:p>
          <a:p>
            <a:pPr indent="-342900" lvl="0" marL="457200" rtl="0" algn="l">
              <a:spcBef>
                <a:spcPts val="600"/>
              </a:spcBef>
              <a:spcAft>
                <a:spcPts val="0"/>
              </a:spcAft>
              <a:buSzPts val="1800"/>
              <a:buChar char="●"/>
            </a:pPr>
            <a:r>
              <a:rPr lang="en"/>
              <a:t>REST uses URIs to address resources</a:t>
            </a:r>
            <a:endParaRPr/>
          </a:p>
          <a:p>
            <a:pPr indent="-342900" lvl="0" marL="457200" rtl="0" algn="l">
              <a:spcBef>
                <a:spcPts val="0"/>
              </a:spcBef>
              <a:spcAft>
                <a:spcPts val="0"/>
              </a:spcAft>
              <a:buSzPts val="1800"/>
              <a:buChar char="●"/>
            </a:pPr>
            <a:r>
              <a:rPr lang="en"/>
              <a:t>Well named resources → APIs are easy to read and use</a:t>
            </a:r>
            <a:endParaRPr/>
          </a:p>
          <a:p>
            <a:pPr indent="-317500" lvl="1" marL="914400" rtl="0" algn="l">
              <a:spcBef>
                <a:spcPts val="0"/>
              </a:spcBef>
              <a:spcAft>
                <a:spcPts val="0"/>
              </a:spcAft>
              <a:buSzPts val="1400"/>
              <a:buChar char="○"/>
            </a:pPr>
            <a:r>
              <a:rPr lang="en"/>
              <a:t>HTTP GET http://api/schools/1/students</a:t>
            </a:r>
            <a:endParaRPr/>
          </a:p>
          <a:p>
            <a:pPr indent="-342900" lvl="0" marL="457200" rtl="0" algn="l">
              <a:spcBef>
                <a:spcPts val="0"/>
              </a:spcBef>
              <a:spcAft>
                <a:spcPts val="0"/>
              </a:spcAft>
              <a:buSzPts val="1800"/>
              <a:buChar char="●"/>
            </a:pPr>
            <a:r>
              <a:rPr lang="en"/>
              <a:t>Named poorly → Hard to read and understand</a:t>
            </a:r>
            <a:endParaRPr/>
          </a:p>
          <a:p>
            <a:pPr indent="-317500" lvl="1" marL="914400" rtl="0" algn="l">
              <a:spcBef>
                <a:spcPts val="0"/>
              </a:spcBef>
              <a:spcAft>
                <a:spcPts val="0"/>
              </a:spcAft>
              <a:buSzPts val="1400"/>
              <a:buChar char="○"/>
            </a:pPr>
            <a:r>
              <a:rPr lang="en"/>
              <a:t>HTTP GET http://api/getAllStudentsInTheFirstSchool/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224" name="Google Shape;224;p3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spcBef>
                <a:spcPts val="600"/>
              </a:spcBef>
              <a:spcAft>
                <a:spcPts val="0"/>
              </a:spcAft>
              <a:buSzPts val="1800"/>
              <a:buChar char="●"/>
            </a:pPr>
            <a:r>
              <a:rPr lang="en"/>
              <a:t>Use nouns to represent resources</a:t>
            </a:r>
            <a:endParaRPr/>
          </a:p>
          <a:p>
            <a:pPr indent="-342900" lvl="0" marL="457200" rtl="0" algn="l">
              <a:spcBef>
                <a:spcPts val="0"/>
              </a:spcBef>
              <a:spcAft>
                <a:spcPts val="0"/>
              </a:spcAft>
              <a:buSzPts val="1800"/>
              <a:buChar char="●"/>
            </a:pPr>
            <a:r>
              <a:rPr lang="en"/>
              <a:t>Never use CRUD function names in URIs</a:t>
            </a:r>
            <a:endParaRPr/>
          </a:p>
          <a:p>
            <a:pPr indent="-342900" lvl="0" marL="457200" rtl="0" algn="l">
              <a:spcBef>
                <a:spcPts val="0"/>
              </a:spcBef>
              <a:spcAft>
                <a:spcPts val="0"/>
              </a:spcAft>
              <a:buSzPts val="1800"/>
              <a:buChar char="●"/>
            </a:pPr>
            <a:r>
              <a:rPr lang="en"/>
              <a:t>Use query component to filter URI collection</a:t>
            </a:r>
            <a:endParaRPr/>
          </a:p>
          <a:p>
            <a:pPr indent="-342900" lvl="0" marL="457200" rtl="0" algn="l">
              <a:spcBef>
                <a:spcPts val="0"/>
              </a:spcBef>
              <a:spcAft>
                <a:spcPts val="0"/>
              </a:spcAft>
              <a:buSzPts val="1800"/>
              <a:buChar char="●"/>
            </a:pPr>
            <a:r>
              <a:rPr lang="en"/>
              <a:t>Conventions</a:t>
            </a:r>
            <a:endParaRPr/>
          </a:p>
          <a:p>
            <a:pPr indent="-317500" lvl="1" marL="914400" rtl="0" algn="l">
              <a:spcBef>
                <a:spcPts val="0"/>
              </a:spcBef>
              <a:spcAft>
                <a:spcPts val="0"/>
              </a:spcAft>
              <a:buSzPts val="1400"/>
              <a:buChar char="○"/>
            </a:pPr>
            <a:r>
              <a:rPr lang="en"/>
              <a:t>Use “/” to indicate </a:t>
            </a:r>
            <a:r>
              <a:rPr lang="en"/>
              <a:t>hierarchical</a:t>
            </a:r>
            <a:r>
              <a:rPr lang="en"/>
              <a:t> relationships</a:t>
            </a:r>
            <a:endParaRPr/>
          </a:p>
          <a:p>
            <a:pPr indent="-317500" lvl="1" marL="914400" rtl="0" algn="l">
              <a:spcBef>
                <a:spcPts val="0"/>
              </a:spcBef>
              <a:spcAft>
                <a:spcPts val="0"/>
              </a:spcAft>
              <a:buSzPts val="1400"/>
              <a:buChar char="○"/>
            </a:pPr>
            <a:r>
              <a:rPr lang="en"/>
              <a:t>Don’t use trailing “/” in URIs</a:t>
            </a:r>
            <a:endParaRPr/>
          </a:p>
          <a:p>
            <a:pPr indent="-317500" lvl="1" marL="914400" rtl="0" algn="l">
              <a:spcBef>
                <a:spcPts val="0"/>
              </a:spcBef>
              <a:spcAft>
                <a:spcPts val="0"/>
              </a:spcAft>
              <a:buSzPts val="1400"/>
              <a:buChar char="○"/>
            </a:pPr>
            <a:r>
              <a:rPr lang="en"/>
              <a:t>Use “-” instead of “_”</a:t>
            </a:r>
            <a:endParaRPr/>
          </a:p>
          <a:p>
            <a:pPr indent="-317500" lvl="1" marL="914400" rtl="0" algn="l">
              <a:spcBef>
                <a:spcPts val="0"/>
              </a:spcBef>
              <a:spcAft>
                <a:spcPts val="0"/>
              </a:spcAft>
              <a:buSzPts val="1400"/>
              <a:buChar char="○"/>
            </a:pPr>
            <a:r>
              <a:rPr lang="en"/>
              <a:t>Use lowercase</a:t>
            </a:r>
            <a:endParaRPr/>
          </a:p>
          <a:p>
            <a:pPr indent="-317500" lvl="1" marL="914400" rtl="0" algn="l">
              <a:spcBef>
                <a:spcPts val="0"/>
              </a:spcBef>
              <a:spcAft>
                <a:spcPts val="0"/>
              </a:spcAft>
              <a:buSzPts val="1400"/>
              <a:buChar char="○"/>
            </a:pPr>
            <a:r>
              <a:rPr lang="en"/>
              <a:t>Don’t use file </a:t>
            </a:r>
            <a:r>
              <a:rPr lang="en"/>
              <a:t>extensions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230" name="Google Shape;230;p3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600"/>
              </a:spcAft>
              <a:buNone/>
            </a:pPr>
            <a:r>
              <a:t/>
            </a:r>
            <a:endParaRPr/>
          </a:p>
        </p:txBody>
      </p:sp>
      <p:pic>
        <p:nvPicPr>
          <p:cNvPr id="231" name="Google Shape;231;p38"/>
          <p:cNvPicPr preferRelativeResize="0"/>
          <p:nvPr/>
        </p:nvPicPr>
        <p:blipFill>
          <a:blip r:embed="rId3">
            <a:alphaModFix/>
          </a:blip>
          <a:stretch>
            <a:fillRect/>
          </a:stretch>
        </p:blipFill>
        <p:spPr>
          <a:xfrm>
            <a:off x="2579525" y="1836975"/>
            <a:ext cx="6011551" cy="2625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 </a:t>
            </a:r>
            <a:r>
              <a:rPr lang="en"/>
              <a:t>Web Services and APIs</a:t>
            </a:r>
            <a:endParaRPr/>
          </a:p>
        </p:txBody>
      </p:sp>
      <p:sp>
        <p:nvSpPr>
          <p:cNvPr id="237" name="Google Shape;237;p3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457200" rtl="0" algn="l">
              <a:spcBef>
                <a:spcPts val="600"/>
              </a:spcBef>
              <a:spcAft>
                <a:spcPts val="600"/>
              </a:spcAft>
              <a:buNone/>
            </a:pPr>
            <a:r>
              <a:t/>
            </a:r>
            <a:endParaRPr/>
          </a:p>
        </p:txBody>
      </p:sp>
      <p:graphicFrame>
        <p:nvGraphicFramePr>
          <p:cNvPr id="238" name="Google Shape;238;p39"/>
          <p:cNvGraphicFramePr/>
          <p:nvPr/>
        </p:nvGraphicFramePr>
        <p:xfrm>
          <a:off x="2542000" y="1211360"/>
          <a:ext cx="3000000" cy="3000000"/>
        </p:xfrm>
        <a:graphic>
          <a:graphicData uri="http://schemas.openxmlformats.org/drawingml/2006/table">
            <a:tbl>
              <a:tblPr>
                <a:noFill/>
                <a:tableStyleId>{E11C8520-CCDE-439E-886A-6BD7FC037FA6}</a:tableStyleId>
              </a:tblPr>
              <a:tblGrid>
                <a:gridCol w="1706900"/>
                <a:gridCol w="2413000"/>
                <a:gridCol w="2059950"/>
              </a:tblGrid>
              <a:tr h="437525">
                <a:tc>
                  <a:txBody>
                    <a:bodyPr/>
                    <a:lstStyle/>
                    <a:p>
                      <a:pPr indent="0" lvl="0" marL="0" rtl="0" algn="ctr">
                        <a:spcBef>
                          <a:spcPts val="0"/>
                        </a:spcBef>
                        <a:spcAft>
                          <a:spcPts val="0"/>
                        </a:spcAft>
                        <a:buNone/>
                      </a:pPr>
                      <a:r>
                        <a:rPr b="1" lang="en"/>
                        <a:t>Parameter</a:t>
                      </a:r>
                      <a:endParaRPr b="1"/>
                    </a:p>
                  </a:txBody>
                  <a:tcPr marT="91425" marB="91425" marR="91425" marL="91425"/>
                </a:tc>
                <a:tc>
                  <a:txBody>
                    <a:bodyPr/>
                    <a:lstStyle/>
                    <a:p>
                      <a:pPr indent="0" lvl="0" marL="0" rtl="0" algn="ctr">
                        <a:spcBef>
                          <a:spcPts val="0"/>
                        </a:spcBef>
                        <a:spcAft>
                          <a:spcPts val="0"/>
                        </a:spcAft>
                        <a:buNone/>
                      </a:pPr>
                      <a:r>
                        <a:rPr b="1" lang="en"/>
                        <a:t>Web services</a:t>
                      </a:r>
                      <a:endParaRPr b="1"/>
                    </a:p>
                  </a:txBody>
                  <a:tcPr marT="91425" marB="91425" marR="91425" marL="91425"/>
                </a:tc>
                <a:tc>
                  <a:txBody>
                    <a:bodyPr/>
                    <a:lstStyle/>
                    <a:p>
                      <a:pPr indent="0" lvl="0" marL="0" rtl="0" algn="ctr">
                        <a:spcBef>
                          <a:spcPts val="0"/>
                        </a:spcBef>
                        <a:spcAft>
                          <a:spcPts val="0"/>
                        </a:spcAft>
                        <a:buNone/>
                      </a:pPr>
                      <a:r>
                        <a:rPr b="1" lang="en"/>
                        <a:t>APIs</a:t>
                      </a:r>
                      <a:endParaRPr b="1"/>
                    </a:p>
                  </a:txBody>
                  <a:tcPr marT="91425" marB="91425" marR="91425" marL="91425"/>
                </a:tc>
              </a:tr>
              <a:tr h="436175">
                <a:tc rowSpan="2">
                  <a:txBody>
                    <a:bodyPr/>
                    <a:lstStyle/>
                    <a:p>
                      <a:pPr indent="0" lvl="0" marL="0" rtl="0" algn="l">
                        <a:spcBef>
                          <a:spcPts val="0"/>
                        </a:spcBef>
                        <a:spcAft>
                          <a:spcPts val="0"/>
                        </a:spcAft>
                        <a:buNone/>
                      </a:pPr>
                      <a:r>
                        <a:rPr b="1" lang="en"/>
                        <a:t>Definition</a:t>
                      </a:r>
                      <a:endParaRPr b="1"/>
                    </a:p>
                  </a:txBody>
                  <a:tcPr marT="91425" marB="91425" marR="91425" marL="91425"/>
                </a:tc>
                <a:tc gridSpan="2">
                  <a:txBody>
                    <a:bodyPr/>
                    <a:lstStyle/>
                    <a:p>
                      <a:pPr indent="0" lvl="0" marL="0" rtl="0" algn="ctr">
                        <a:spcBef>
                          <a:spcPts val="0"/>
                        </a:spcBef>
                        <a:spcAft>
                          <a:spcPts val="0"/>
                        </a:spcAft>
                        <a:buNone/>
                      </a:pPr>
                      <a:r>
                        <a:rPr lang="en">
                          <a:solidFill>
                            <a:srgbClr val="434343"/>
                          </a:solidFill>
                          <a:highlight>
                            <a:srgbClr val="FFFFFF"/>
                          </a:highlight>
                        </a:rPr>
                        <a:t>Set of </a:t>
                      </a:r>
                      <a:r>
                        <a:rPr lang="en">
                          <a:solidFill>
                            <a:srgbClr val="434343"/>
                          </a:solidFill>
                          <a:highlight>
                            <a:srgbClr val="FFFFFF"/>
                          </a:highlight>
                        </a:rPr>
                        <a:t>definitions</a:t>
                      </a:r>
                      <a:r>
                        <a:rPr lang="en">
                          <a:solidFill>
                            <a:srgbClr val="434343"/>
                          </a:solidFill>
                          <a:highlight>
                            <a:srgbClr val="FFFFFF"/>
                          </a:highlight>
                        </a:rPr>
                        <a:t> and protocols</a:t>
                      </a:r>
                      <a:endParaRPr>
                        <a:solidFill>
                          <a:srgbClr val="434343"/>
                        </a:solidFill>
                        <a:highlight>
                          <a:srgbClr val="FFFFFF"/>
                        </a:highlight>
                      </a:endParaRPr>
                    </a:p>
                  </a:txBody>
                  <a:tcPr marT="91425" marB="91425" marR="91425" marL="91425" anchor="ctr"/>
                </a:tc>
                <a:tc hMerge="1"/>
              </a:tr>
              <a:tr h="1023200">
                <a:tc vMerge="1"/>
                <a:tc>
                  <a:txBody>
                    <a:bodyPr/>
                    <a:lstStyle/>
                    <a:p>
                      <a:pPr indent="0" lvl="0" marL="0" rtl="0" algn="l">
                        <a:spcBef>
                          <a:spcPts val="0"/>
                        </a:spcBef>
                        <a:spcAft>
                          <a:spcPts val="0"/>
                        </a:spcAft>
                        <a:buNone/>
                      </a:pPr>
                      <a:r>
                        <a:rPr lang="en">
                          <a:solidFill>
                            <a:srgbClr val="434343"/>
                          </a:solidFill>
                          <a:highlight>
                            <a:srgbClr val="FFFFFF"/>
                          </a:highlight>
                        </a:rPr>
                        <a:t>Frequently used for exchanging data between systems or applications. </a:t>
                      </a:r>
                      <a:endParaRPr sz="1800"/>
                    </a:p>
                  </a:txBody>
                  <a:tcPr marT="91425" marB="91425" marR="91425" marL="91425"/>
                </a:tc>
                <a:tc>
                  <a:txBody>
                    <a:bodyPr/>
                    <a:lstStyle/>
                    <a:p>
                      <a:pPr indent="0" lvl="0" marL="0" rtl="0" algn="l">
                        <a:spcBef>
                          <a:spcPts val="0"/>
                        </a:spcBef>
                        <a:spcAft>
                          <a:spcPts val="0"/>
                        </a:spcAft>
                        <a:buNone/>
                      </a:pPr>
                      <a:r>
                        <a:rPr lang="en">
                          <a:solidFill>
                            <a:srgbClr val="434343"/>
                          </a:solidFill>
                          <a:highlight>
                            <a:srgbClr val="FFFFFF"/>
                          </a:highlight>
                        </a:rPr>
                        <a:t>Allow applications to interact and communicate with each other</a:t>
                      </a:r>
                      <a:endParaRPr sz="1800"/>
                    </a:p>
                  </a:txBody>
                  <a:tcPr marT="91425" marB="91425" marR="91425" marL="91425"/>
                </a:tc>
              </a:tr>
              <a:tr h="792950">
                <a:tc>
                  <a:txBody>
                    <a:bodyPr/>
                    <a:lstStyle/>
                    <a:p>
                      <a:pPr indent="0" lvl="0" marL="0" rtl="0" algn="l">
                        <a:spcBef>
                          <a:spcPts val="0"/>
                        </a:spcBef>
                        <a:spcAft>
                          <a:spcPts val="0"/>
                        </a:spcAft>
                        <a:buNone/>
                      </a:pPr>
                      <a:r>
                        <a:rPr b="1" lang="en"/>
                        <a:t>Accessibility</a:t>
                      </a:r>
                      <a:endParaRPr b="1"/>
                    </a:p>
                  </a:txBody>
                  <a:tcPr marT="91425" marB="91425" marR="91425" marL="91425"/>
                </a:tc>
                <a:tc>
                  <a:txBody>
                    <a:bodyPr/>
                    <a:lstStyle/>
                    <a:p>
                      <a:pPr indent="0" lvl="0" marL="0" rtl="0" algn="l">
                        <a:spcBef>
                          <a:spcPts val="0"/>
                        </a:spcBef>
                        <a:spcAft>
                          <a:spcPts val="0"/>
                        </a:spcAft>
                        <a:buNone/>
                      </a:pPr>
                      <a:r>
                        <a:rPr lang="en">
                          <a:solidFill>
                            <a:srgbClr val="434343"/>
                          </a:solidFill>
                          <a:highlight>
                            <a:srgbClr val="FFFFFF"/>
                          </a:highlight>
                        </a:rPr>
                        <a:t>Must always be accessed through a network</a:t>
                      </a:r>
                      <a:endParaRPr sz="1800"/>
                    </a:p>
                  </a:txBody>
                  <a:tcPr marT="91425" marB="91425" marR="91425" marL="91425"/>
                </a:tc>
                <a:tc>
                  <a:txBody>
                    <a:bodyPr/>
                    <a:lstStyle/>
                    <a:p>
                      <a:pPr indent="0" lvl="0" marL="0" rtl="0" algn="l">
                        <a:spcBef>
                          <a:spcPts val="0"/>
                        </a:spcBef>
                        <a:spcAft>
                          <a:spcPts val="0"/>
                        </a:spcAft>
                        <a:buNone/>
                      </a:pPr>
                      <a:r>
                        <a:rPr lang="en">
                          <a:solidFill>
                            <a:srgbClr val="434343"/>
                          </a:solidFill>
                          <a:highlight>
                            <a:srgbClr val="FFFFFF"/>
                          </a:highlight>
                        </a:rPr>
                        <a:t>Not always accessible over a network</a:t>
                      </a:r>
                      <a:endParaRPr sz="1800"/>
                    </a:p>
                  </a:txBody>
                  <a:tcPr marT="91425" marB="91425" marR="91425" marL="91425"/>
                </a:tc>
              </a:tr>
              <a:tr h="517550">
                <a:tc>
                  <a:txBody>
                    <a:bodyPr/>
                    <a:lstStyle/>
                    <a:p>
                      <a:pPr indent="0" lvl="0" marL="0" rtl="0" algn="l">
                        <a:spcBef>
                          <a:spcPts val="0"/>
                        </a:spcBef>
                        <a:spcAft>
                          <a:spcPts val="0"/>
                        </a:spcAft>
                        <a:buNone/>
                      </a:pPr>
                      <a:r>
                        <a:rPr b="1" lang="en"/>
                        <a:t>Format supported</a:t>
                      </a:r>
                      <a:endParaRPr b="1"/>
                    </a:p>
                  </a:txBody>
                  <a:tcPr marT="91425" marB="91425" marR="91425" marL="91425"/>
                </a:tc>
                <a:tc>
                  <a:txBody>
                    <a:bodyPr/>
                    <a:lstStyle/>
                    <a:p>
                      <a:pPr indent="0" lvl="0" marL="0" rtl="0" algn="l">
                        <a:spcBef>
                          <a:spcPts val="0"/>
                        </a:spcBef>
                        <a:spcAft>
                          <a:spcPts val="0"/>
                        </a:spcAft>
                        <a:buNone/>
                      </a:pPr>
                      <a:r>
                        <a:rPr lang="en"/>
                        <a:t>XML</a:t>
                      </a:r>
                      <a:endParaRPr/>
                    </a:p>
                  </a:txBody>
                  <a:tcPr marT="91425" marB="91425" marR="91425" marL="91425"/>
                </a:tc>
                <a:tc>
                  <a:txBody>
                    <a:bodyPr/>
                    <a:lstStyle/>
                    <a:p>
                      <a:pPr indent="0" lvl="0" marL="0" rtl="0" algn="l">
                        <a:spcBef>
                          <a:spcPts val="0"/>
                        </a:spcBef>
                        <a:spcAft>
                          <a:spcPts val="0"/>
                        </a:spcAft>
                        <a:buNone/>
                      </a:pPr>
                      <a:r>
                        <a:rPr lang="en">
                          <a:solidFill>
                            <a:srgbClr val="434343"/>
                          </a:solidFill>
                          <a:highlight>
                            <a:srgbClr val="FFFFFF"/>
                          </a:highlight>
                        </a:rPr>
                        <a:t>Any given format</a:t>
                      </a:r>
                      <a:endParaRPr sz="18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 Web Services and APIs</a:t>
            </a:r>
            <a:endParaRPr/>
          </a:p>
        </p:txBody>
      </p:sp>
      <p:sp>
        <p:nvSpPr>
          <p:cNvPr id="244" name="Google Shape;244;p4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457200" rtl="0" algn="l">
              <a:spcBef>
                <a:spcPts val="600"/>
              </a:spcBef>
              <a:spcAft>
                <a:spcPts val="600"/>
              </a:spcAft>
              <a:buNone/>
            </a:pPr>
            <a:r>
              <a:t/>
            </a:r>
            <a:endParaRPr/>
          </a:p>
        </p:txBody>
      </p:sp>
      <p:graphicFrame>
        <p:nvGraphicFramePr>
          <p:cNvPr id="245" name="Google Shape;245;p40"/>
          <p:cNvGraphicFramePr/>
          <p:nvPr/>
        </p:nvGraphicFramePr>
        <p:xfrm>
          <a:off x="2542000" y="1211360"/>
          <a:ext cx="3000000" cy="3000000"/>
        </p:xfrm>
        <a:graphic>
          <a:graphicData uri="http://schemas.openxmlformats.org/drawingml/2006/table">
            <a:tbl>
              <a:tblPr>
                <a:noFill/>
                <a:tableStyleId>{E11C8520-CCDE-439E-886A-6BD7FC037FA6}</a:tableStyleId>
              </a:tblPr>
              <a:tblGrid>
                <a:gridCol w="1925600"/>
                <a:gridCol w="2194300"/>
                <a:gridCol w="2059950"/>
              </a:tblGrid>
              <a:tr h="554100">
                <a:tc>
                  <a:txBody>
                    <a:bodyPr/>
                    <a:lstStyle/>
                    <a:p>
                      <a:pPr indent="0" lvl="0" marL="0" rtl="0" algn="ctr">
                        <a:spcBef>
                          <a:spcPts val="0"/>
                        </a:spcBef>
                        <a:spcAft>
                          <a:spcPts val="0"/>
                        </a:spcAft>
                        <a:buNone/>
                      </a:pPr>
                      <a:r>
                        <a:rPr b="1" lang="en"/>
                        <a:t>Parameter</a:t>
                      </a:r>
                      <a:endParaRPr b="1"/>
                    </a:p>
                  </a:txBody>
                  <a:tcPr marT="91425" marB="91425" marR="91425" marL="91425"/>
                </a:tc>
                <a:tc>
                  <a:txBody>
                    <a:bodyPr/>
                    <a:lstStyle/>
                    <a:p>
                      <a:pPr indent="0" lvl="0" marL="0" rtl="0" algn="ctr">
                        <a:spcBef>
                          <a:spcPts val="0"/>
                        </a:spcBef>
                        <a:spcAft>
                          <a:spcPts val="0"/>
                        </a:spcAft>
                        <a:buNone/>
                      </a:pPr>
                      <a:r>
                        <a:rPr b="1" lang="en"/>
                        <a:t>Web services</a:t>
                      </a:r>
                      <a:endParaRPr b="1"/>
                    </a:p>
                  </a:txBody>
                  <a:tcPr marT="91425" marB="91425" marR="91425" marL="91425"/>
                </a:tc>
                <a:tc>
                  <a:txBody>
                    <a:bodyPr/>
                    <a:lstStyle/>
                    <a:p>
                      <a:pPr indent="0" lvl="0" marL="0" rtl="0" algn="ctr">
                        <a:spcBef>
                          <a:spcPts val="0"/>
                        </a:spcBef>
                        <a:spcAft>
                          <a:spcPts val="0"/>
                        </a:spcAft>
                        <a:buNone/>
                      </a:pPr>
                      <a:r>
                        <a:rPr b="1" lang="en"/>
                        <a:t>APIs</a:t>
                      </a:r>
                      <a:endParaRPr b="1"/>
                    </a:p>
                  </a:txBody>
                  <a:tcPr marT="91425" marB="91425" marR="91425" marL="91425"/>
                </a:tc>
              </a:tr>
              <a:tr h="1004225">
                <a:tc>
                  <a:txBody>
                    <a:bodyPr/>
                    <a:lstStyle/>
                    <a:p>
                      <a:pPr indent="0" lvl="0" marL="0" rtl="0" algn="l">
                        <a:spcBef>
                          <a:spcPts val="0"/>
                        </a:spcBef>
                        <a:spcAft>
                          <a:spcPts val="0"/>
                        </a:spcAft>
                        <a:buNone/>
                      </a:pPr>
                      <a:r>
                        <a:rPr b="1" lang="en"/>
                        <a:t>Style of communication</a:t>
                      </a:r>
                      <a:endParaRPr b="1"/>
                    </a:p>
                  </a:txBody>
                  <a:tcPr marT="91425" marB="91425" marR="91425" marL="91425"/>
                </a:tc>
                <a:tc>
                  <a:txBody>
                    <a:bodyPr/>
                    <a:lstStyle/>
                    <a:p>
                      <a:pPr indent="0" lvl="0" marL="0" rtl="0" algn="l">
                        <a:spcBef>
                          <a:spcPts val="0"/>
                        </a:spcBef>
                        <a:spcAft>
                          <a:spcPts val="0"/>
                        </a:spcAft>
                        <a:buNone/>
                      </a:pPr>
                      <a:r>
                        <a:rPr lang="en">
                          <a:solidFill>
                            <a:srgbClr val="434343"/>
                          </a:solidFill>
                          <a:highlight>
                            <a:srgbClr val="FFFFFF"/>
                          </a:highlight>
                        </a:rPr>
                        <a:t>REST, SOAP, XML-RPC</a:t>
                      </a:r>
                      <a:endParaRPr sz="1800"/>
                    </a:p>
                  </a:txBody>
                  <a:tcPr marT="91425" marB="91425" marR="91425" marL="91425"/>
                </a:tc>
                <a:tc>
                  <a:txBody>
                    <a:bodyPr/>
                    <a:lstStyle/>
                    <a:p>
                      <a:pPr indent="0" lvl="0" marL="0" rtl="0" algn="l">
                        <a:spcBef>
                          <a:spcPts val="0"/>
                        </a:spcBef>
                        <a:spcAft>
                          <a:spcPts val="0"/>
                        </a:spcAft>
                        <a:buNone/>
                      </a:pPr>
                      <a:r>
                        <a:rPr lang="en">
                          <a:solidFill>
                            <a:srgbClr val="434343"/>
                          </a:solidFill>
                          <a:highlight>
                            <a:srgbClr val="FFFFFF"/>
                          </a:highlight>
                        </a:rPr>
                        <a:t>Any style of communication</a:t>
                      </a:r>
                      <a:endParaRPr sz="1800"/>
                    </a:p>
                  </a:txBody>
                  <a:tcPr marT="91425" marB="91425" marR="91425" marL="91425"/>
                </a:tc>
              </a:tr>
              <a:tr h="655450">
                <a:tc>
                  <a:txBody>
                    <a:bodyPr/>
                    <a:lstStyle/>
                    <a:p>
                      <a:pPr indent="0" lvl="0" marL="0" rtl="0" algn="l">
                        <a:spcBef>
                          <a:spcPts val="0"/>
                        </a:spcBef>
                        <a:spcAft>
                          <a:spcPts val="0"/>
                        </a:spcAft>
                        <a:buNone/>
                      </a:pPr>
                      <a:r>
                        <a:rPr b="1" lang="en"/>
                        <a:t>Protocol</a:t>
                      </a:r>
                      <a:r>
                        <a:rPr b="1" lang="en"/>
                        <a:t> supported</a:t>
                      </a:r>
                      <a:endParaRPr b="1"/>
                    </a:p>
                  </a:txBody>
                  <a:tcPr marT="91425" marB="91425" marR="91425" marL="91425"/>
                </a:tc>
                <a:tc>
                  <a:txBody>
                    <a:bodyPr/>
                    <a:lstStyle/>
                    <a:p>
                      <a:pPr indent="0" lvl="0" marL="0" rtl="0" algn="l">
                        <a:spcBef>
                          <a:spcPts val="0"/>
                        </a:spcBef>
                        <a:spcAft>
                          <a:spcPts val="0"/>
                        </a:spcAft>
                        <a:buNone/>
                      </a:pPr>
                      <a:r>
                        <a:rPr lang="en"/>
                        <a:t>Only HTTP protocol</a:t>
                      </a:r>
                      <a:endParaRPr/>
                    </a:p>
                  </a:txBody>
                  <a:tcPr marT="91425" marB="91425" marR="91425" marL="91425"/>
                </a:tc>
                <a:tc>
                  <a:txBody>
                    <a:bodyPr/>
                    <a:lstStyle/>
                    <a:p>
                      <a:pPr indent="0" lvl="0" marL="0" rtl="0" algn="l">
                        <a:spcBef>
                          <a:spcPts val="0"/>
                        </a:spcBef>
                        <a:spcAft>
                          <a:spcPts val="0"/>
                        </a:spcAft>
                        <a:buNone/>
                      </a:pPr>
                      <a:r>
                        <a:rPr lang="en">
                          <a:solidFill>
                            <a:srgbClr val="434343"/>
                          </a:solidFill>
                          <a:highlight>
                            <a:srgbClr val="FFFFFF"/>
                          </a:highlight>
                        </a:rPr>
                        <a:t>HTTP/S protocol</a:t>
                      </a:r>
                      <a:endParaRPr sz="18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 Web Services and APIs</a:t>
            </a:r>
            <a:endParaRPr/>
          </a:p>
        </p:txBody>
      </p:sp>
      <p:sp>
        <p:nvSpPr>
          <p:cNvPr id="251" name="Google Shape;251;p41"/>
          <p:cNvSpPr txBox="1"/>
          <p:nvPr>
            <p:ph idx="1" type="body"/>
          </p:nvPr>
        </p:nvSpPr>
        <p:spPr>
          <a:xfrm>
            <a:off x="2400250" y="1211351"/>
            <a:ext cx="6321600" cy="830100"/>
          </a:xfrm>
          <a:prstGeom prst="rect">
            <a:avLst/>
          </a:prstGeom>
        </p:spPr>
        <p:txBody>
          <a:bodyPr anchorCtr="0" anchor="t" bIns="91425" lIns="91425" spcFirstLastPara="1" rIns="91425" wrap="square" tIns="91425">
            <a:normAutofit lnSpcReduction="20000"/>
          </a:bodyPr>
          <a:lstStyle/>
          <a:p>
            <a:pPr indent="-342900" lvl="0" marL="457200" rtl="0" algn="l">
              <a:spcBef>
                <a:spcPts val="600"/>
              </a:spcBef>
              <a:spcAft>
                <a:spcPts val="0"/>
              </a:spcAft>
              <a:buSzPts val="1800"/>
              <a:buChar char="●"/>
            </a:pPr>
            <a:r>
              <a:rPr lang="en"/>
              <a:t>All web services are APIs</a:t>
            </a:r>
            <a:endParaRPr/>
          </a:p>
          <a:p>
            <a:pPr indent="-342900" lvl="0" marL="457200" rtl="0" algn="l">
              <a:spcBef>
                <a:spcPts val="0"/>
              </a:spcBef>
              <a:spcAft>
                <a:spcPts val="0"/>
              </a:spcAft>
              <a:buSzPts val="1800"/>
              <a:buChar char="●"/>
            </a:pPr>
            <a:r>
              <a:rPr lang="en"/>
              <a:t>Not all APIs are web services</a:t>
            </a:r>
            <a:endParaRPr/>
          </a:p>
        </p:txBody>
      </p:sp>
      <p:pic>
        <p:nvPicPr>
          <p:cNvPr id="252" name="Google Shape;252;p41"/>
          <p:cNvPicPr preferRelativeResize="0"/>
          <p:nvPr/>
        </p:nvPicPr>
        <p:blipFill>
          <a:blip r:embed="rId3">
            <a:alphaModFix/>
          </a:blip>
          <a:stretch>
            <a:fillRect/>
          </a:stretch>
        </p:blipFill>
        <p:spPr>
          <a:xfrm>
            <a:off x="3442050" y="2009600"/>
            <a:ext cx="4197000" cy="269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85" name="Google Shape;85;p1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AutoNum type="arabicPeriod"/>
            </a:pPr>
            <a:r>
              <a:rPr b="1" lang="en"/>
              <a:t>What is REST?</a:t>
            </a:r>
            <a:endParaRPr b="1"/>
          </a:p>
          <a:p>
            <a:pPr indent="-342900" lvl="0" marL="457200" rtl="0" algn="l">
              <a:spcBef>
                <a:spcPts val="600"/>
              </a:spcBef>
              <a:spcAft>
                <a:spcPts val="0"/>
              </a:spcAft>
              <a:buSzPts val="1800"/>
              <a:buChar char="●"/>
            </a:pPr>
            <a:r>
              <a:rPr b="1" lang="en"/>
              <a:t>RE</a:t>
            </a:r>
            <a:r>
              <a:rPr lang="en"/>
              <a:t>presentational </a:t>
            </a:r>
            <a:r>
              <a:rPr b="1" lang="en"/>
              <a:t>S</a:t>
            </a:r>
            <a:r>
              <a:rPr lang="en"/>
              <a:t>tate </a:t>
            </a:r>
            <a:r>
              <a:rPr b="1" lang="en"/>
              <a:t>T</a:t>
            </a:r>
            <a:r>
              <a:rPr lang="en"/>
              <a:t>ransfer</a:t>
            </a:r>
            <a:endParaRPr/>
          </a:p>
          <a:p>
            <a:pPr indent="-342900" lvl="0" marL="457200" rtl="0" algn="l">
              <a:spcBef>
                <a:spcPts val="600"/>
              </a:spcBef>
              <a:spcAft>
                <a:spcPts val="0"/>
              </a:spcAft>
              <a:buSzPts val="1800"/>
              <a:buChar char="●"/>
            </a:pPr>
            <a:r>
              <a:rPr lang="en"/>
              <a:t>Architectural style that defines set of rules for creating web services</a:t>
            </a:r>
            <a:endParaRPr/>
          </a:p>
          <a:p>
            <a:pPr indent="-342900" lvl="0" marL="457200" rtl="0" algn="l">
              <a:spcBef>
                <a:spcPts val="600"/>
              </a:spcBef>
              <a:spcAft>
                <a:spcPts val="600"/>
              </a:spcAft>
              <a:buSzPts val="1800"/>
              <a:buChar char="●"/>
            </a:pPr>
            <a:r>
              <a:rPr lang="en"/>
              <a:t>First presented by Roy Fielding in 2000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RESTful APIs</a:t>
            </a:r>
            <a:endParaRPr/>
          </a:p>
        </p:txBody>
      </p:sp>
      <p:sp>
        <p:nvSpPr>
          <p:cNvPr id="258" name="Google Shape;258;p4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Char char="●"/>
            </a:pPr>
            <a:r>
              <a:rPr lang="en"/>
              <a:t>APIs follow REST constraints are called RESTful APIs</a:t>
            </a:r>
            <a:endParaRPr/>
          </a:p>
          <a:p>
            <a:pPr indent="-342900" lvl="0" marL="457200" rtl="0" algn="l">
              <a:spcBef>
                <a:spcPts val="0"/>
              </a:spcBef>
              <a:spcAft>
                <a:spcPts val="0"/>
              </a:spcAft>
              <a:buSzPts val="1800"/>
              <a:buChar char="●"/>
            </a:pPr>
            <a:r>
              <a:rPr lang="en"/>
              <a:t>You are still making RESTful APIs even if violating one or two constraints, but not “truly RESTful”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RESTful APIs</a:t>
            </a:r>
            <a:endParaRPr/>
          </a:p>
        </p:txBody>
      </p:sp>
      <p:sp>
        <p:nvSpPr>
          <p:cNvPr id="264" name="Google Shape;264;p4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SOAP</a:t>
            </a:r>
            <a:endParaRPr b="1"/>
          </a:p>
          <a:p>
            <a:pPr indent="-342900" lvl="0" marL="457200" rtl="0" algn="l">
              <a:spcBef>
                <a:spcPts val="600"/>
              </a:spcBef>
              <a:spcAft>
                <a:spcPts val="0"/>
              </a:spcAft>
              <a:buSzPts val="1800"/>
              <a:buChar char="●"/>
            </a:pPr>
            <a:r>
              <a:rPr lang="en"/>
              <a:t>Simple Object Access Protocol</a:t>
            </a:r>
            <a:endParaRPr/>
          </a:p>
          <a:p>
            <a:pPr indent="-342900" lvl="0" marL="457200" rtl="0" algn="l">
              <a:spcBef>
                <a:spcPts val="0"/>
              </a:spcBef>
              <a:spcAft>
                <a:spcPts val="0"/>
              </a:spcAft>
              <a:buSzPts val="1800"/>
              <a:buChar char="●"/>
            </a:pPr>
            <a:r>
              <a:rPr lang="en"/>
              <a:t>Messaging protocol where XML data is shared via HTTP requests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RESTful APIs</a:t>
            </a:r>
            <a:endParaRPr/>
          </a:p>
        </p:txBody>
      </p:sp>
      <p:sp>
        <p:nvSpPr>
          <p:cNvPr id="270" name="Google Shape;270;p4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SOAP vs REST APIs</a:t>
            </a:r>
            <a:endParaRPr b="1"/>
          </a:p>
          <a:p>
            <a:pPr indent="0" lvl="0" marL="0" rtl="0" algn="l">
              <a:spcBef>
                <a:spcPts val="600"/>
              </a:spcBef>
              <a:spcAft>
                <a:spcPts val="0"/>
              </a:spcAft>
              <a:buNone/>
            </a:pPr>
            <a:r>
              <a:rPr b="1" lang="en"/>
              <a:t>Protocol</a:t>
            </a:r>
            <a:endParaRPr b="1"/>
          </a:p>
          <a:p>
            <a:pPr indent="-342900" lvl="0" marL="457200" rtl="0" algn="l">
              <a:spcBef>
                <a:spcPts val="600"/>
              </a:spcBef>
              <a:spcAft>
                <a:spcPts val="0"/>
              </a:spcAft>
              <a:buSzPts val="1800"/>
              <a:buChar char="●"/>
            </a:pPr>
            <a:r>
              <a:rPr lang="en"/>
              <a:t>SOAP is protocol for developing SOAP-based APIs</a:t>
            </a:r>
            <a:endParaRPr/>
          </a:p>
          <a:p>
            <a:pPr indent="-342900" lvl="0" marL="457200" rtl="0" algn="l">
              <a:spcBef>
                <a:spcPts val="0"/>
              </a:spcBef>
              <a:spcAft>
                <a:spcPts val="0"/>
              </a:spcAft>
              <a:buSzPts val="1800"/>
              <a:buChar char="●"/>
            </a:pPr>
            <a:r>
              <a:rPr lang="en"/>
              <a:t>REST is architectural style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RESTful APIs</a:t>
            </a:r>
            <a:endParaRPr/>
          </a:p>
        </p:txBody>
      </p:sp>
      <p:sp>
        <p:nvSpPr>
          <p:cNvPr id="276" name="Google Shape;276;p4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SOAP vs REST APIs</a:t>
            </a:r>
            <a:endParaRPr b="1"/>
          </a:p>
          <a:p>
            <a:pPr indent="0" lvl="0" marL="0" rtl="0" algn="l">
              <a:spcBef>
                <a:spcPts val="600"/>
              </a:spcBef>
              <a:spcAft>
                <a:spcPts val="0"/>
              </a:spcAft>
              <a:buNone/>
            </a:pPr>
            <a:r>
              <a:rPr b="1" lang="en"/>
              <a:t>Data Format</a:t>
            </a:r>
            <a:endParaRPr b="1"/>
          </a:p>
          <a:p>
            <a:pPr indent="-342900" lvl="0" marL="457200" rtl="0" algn="l">
              <a:spcBef>
                <a:spcPts val="600"/>
              </a:spcBef>
              <a:spcAft>
                <a:spcPts val="0"/>
              </a:spcAft>
              <a:buSzPts val="1800"/>
              <a:buChar char="●"/>
            </a:pPr>
            <a:r>
              <a:rPr lang="en"/>
              <a:t>SOAP only uses XML</a:t>
            </a:r>
            <a:endParaRPr/>
          </a:p>
          <a:p>
            <a:pPr indent="-342900" lvl="0" marL="457200" rtl="0" algn="l">
              <a:spcBef>
                <a:spcPts val="0"/>
              </a:spcBef>
              <a:spcAft>
                <a:spcPts val="0"/>
              </a:spcAft>
              <a:buSzPts val="1800"/>
              <a:buChar char="●"/>
            </a:pPr>
            <a:r>
              <a:rPr lang="en"/>
              <a:t>REST: XML, JSON, CSV, RSS,...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RESTful APIs</a:t>
            </a:r>
            <a:endParaRPr/>
          </a:p>
        </p:txBody>
      </p:sp>
      <p:sp>
        <p:nvSpPr>
          <p:cNvPr id="282" name="Google Shape;282;p4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SOAP vs REST APIs</a:t>
            </a:r>
            <a:endParaRPr b="1"/>
          </a:p>
          <a:p>
            <a:pPr indent="0" lvl="0" marL="0" rtl="0" algn="l">
              <a:spcBef>
                <a:spcPts val="600"/>
              </a:spcBef>
              <a:spcAft>
                <a:spcPts val="0"/>
              </a:spcAft>
              <a:buNone/>
            </a:pPr>
            <a:r>
              <a:rPr b="1" lang="en"/>
              <a:t>Statefulness</a:t>
            </a:r>
            <a:endParaRPr b="1"/>
          </a:p>
          <a:p>
            <a:pPr indent="-342900" lvl="0" marL="457200" rtl="0" algn="l">
              <a:spcBef>
                <a:spcPts val="600"/>
              </a:spcBef>
              <a:spcAft>
                <a:spcPts val="0"/>
              </a:spcAft>
              <a:buSzPts val="1800"/>
              <a:buChar char="●"/>
            </a:pPr>
            <a:r>
              <a:rPr lang="en"/>
              <a:t>SOAP: normally stateless but can be easily changed to stateful</a:t>
            </a:r>
            <a:endParaRPr/>
          </a:p>
          <a:p>
            <a:pPr indent="-342900" lvl="0" marL="457200" rtl="0" algn="l">
              <a:spcBef>
                <a:spcPts val="0"/>
              </a:spcBef>
              <a:spcAft>
                <a:spcPts val="0"/>
              </a:spcAft>
              <a:buSzPts val="1800"/>
              <a:buChar char="●"/>
            </a:pPr>
            <a:r>
              <a:rPr lang="en"/>
              <a:t>REST: completely stateless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RESTful APIs</a:t>
            </a:r>
            <a:endParaRPr/>
          </a:p>
        </p:txBody>
      </p:sp>
      <p:sp>
        <p:nvSpPr>
          <p:cNvPr id="288" name="Google Shape;288;p4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SOAP vs REST APIs</a:t>
            </a:r>
            <a:endParaRPr b="1"/>
          </a:p>
          <a:p>
            <a:pPr indent="0" lvl="0" marL="0" rtl="0" algn="l">
              <a:spcBef>
                <a:spcPts val="600"/>
              </a:spcBef>
              <a:spcAft>
                <a:spcPts val="0"/>
              </a:spcAft>
              <a:buNone/>
            </a:pPr>
            <a:r>
              <a:rPr b="1" lang="en"/>
              <a:t>HTTP Methods</a:t>
            </a:r>
            <a:endParaRPr b="1"/>
          </a:p>
          <a:p>
            <a:pPr indent="-342900" lvl="0" marL="457200" rtl="0" algn="l">
              <a:spcBef>
                <a:spcPts val="600"/>
              </a:spcBef>
              <a:spcAft>
                <a:spcPts val="0"/>
              </a:spcAft>
              <a:buSzPts val="1800"/>
              <a:buChar char="●"/>
            </a:pPr>
            <a:r>
              <a:rPr lang="en"/>
              <a:t>SOAP: all SOAP requests are sent through HTTP POST</a:t>
            </a:r>
            <a:endParaRPr/>
          </a:p>
          <a:p>
            <a:pPr indent="-342900" lvl="0" marL="457200" rtl="0" algn="l">
              <a:spcBef>
                <a:spcPts val="0"/>
              </a:spcBef>
              <a:spcAft>
                <a:spcPts val="0"/>
              </a:spcAft>
              <a:buSzPts val="1800"/>
              <a:buChar char="●"/>
            </a:pPr>
            <a:r>
              <a:rPr lang="en"/>
              <a:t>REST:  GET, POST, PUT, DELETE, PATCH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RESTful APIs</a:t>
            </a:r>
            <a:endParaRPr/>
          </a:p>
        </p:txBody>
      </p:sp>
      <p:sp>
        <p:nvSpPr>
          <p:cNvPr id="294" name="Google Shape;294;p4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SOAP vs REST APIs</a:t>
            </a:r>
            <a:endParaRPr b="1"/>
          </a:p>
          <a:p>
            <a:pPr indent="0" lvl="0" marL="0" rtl="0" algn="l">
              <a:spcBef>
                <a:spcPts val="600"/>
              </a:spcBef>
              <a:spcAft>
                <a:spcPts val="0"/>
              </a:spcAft>
              <a:buNone/>
            </a:pPr>
            <a:r>
              <a:rPr b="1" lang="en"/>
              <a:t>Caching *</a:t>
            </a:r>
            <a:endParaRPr b="1"/>
          </a:p>
          <a:p>
            <a:pPr indent="-342900" lvl="0" marL="457200" rtl="0" algn="l">
              <a:spcBef>
                <a:spcPts val="600"/>
              </a:spcBef>
              <a:spcAft>
                <a:spcPts val="0"/>
              </a:spcAft>
              <a:buSzPts val="1800"/>
              <a:buChar char="●"/>
            </a:pPr>
            <a:r>
              <a:rPr lang="en"/>
              <a:t>SOAP: uses HTTP POST requests → Cannot be cached at HTTP level</a:t>
            </a:r>
            <a:endParaRPr/>
          </a:p>
          <a:p>
            <a:pPr indent="-342900" lvl="0" marL="457200" rtl="0" algn="l">
              <a:spcBef>
                <a:spcPts val="0"/>
              </a:spcBef>
              <a:spcAft>
                <a:spcPts val="0"/>
              </a:spcAft>
              <a:buSzPts val="1800"/>
              <a:buChar char="●"/>
            </a:pPr>
            <a:r>
              <a:rPr lang="en"/>
              <a:t>REST:  can be cached by HTTP GET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RESTful APIs</a:t>
            </a:r>
            <a:endParaRPr/>
          </a:p>
        </p:txBody>
      </p:sp>
      <p:sp>
        <p:nvSpPr>
          <p:cNvPr id="300" name="Google Shape;300;p4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SOAP vs REST APIs</a:t>
            </a:r>
            <a:endParaRPr b="1"/>
          </a:p>
          <a:p>
            <a:pPr indent="0" lvl="0" marL="0" rtl="0" algn="l">
              <a:spcBef>
                <a:spcPts val="600"/>
              </a:spcBef>
              <a:spcAft>
                <a:spcPts val="0"/>
              </a:spcAft>
              <a:buNone/>
            </a:pPr>
            <a:r>
              <a:rPr b="1" lang="en"/>
              <a:t>Security</a:t>
            </a:r>
            <a:endParaRPr b="1"/>
          </a:p>
          <a:p>
            <a:pPr indent="-342900" lvl="0" marL="457200" rtl="0" algn="l">
              <a:spcBef>
                <a:spcPts val="600"/>
              </a:spcBef>
              <a:spcAft>
                <a:spcPts val="0"/>
              </a:spcAft>
              <a:buSzPts val="1800"/>
              <a:buChar char="●"/>
            </a:pPr>
            <a:r>
              <a:rPr lang="en"/>
              <a:t>SOAP: well </a:t>
            </a:r>
            <a:r>
              <a:rPr lang="en"/>
              <a:t>standardized</a:t>
            </a:r>
            <a:r>
              <a:rPr lang="en"/>
              <a:t> WS-Security, feature-rich and easy to implement</a:t>
            </a:r>
            <a:endParaRPr/>
          </a:p>
          <a:p>
            <a:pPr indent="-342900" lvl="0" marL="457200" rtl="0" algn="l">
              <a:spcBef>
                <a:spcPts val="0"/>
              </a:spcBef>
              <a:spcAft>
                <a:spcPts val="0"/>
              </a:spcAft>
              <a:buSzPts val="1800"/>
              <a:buChar char="●"/>
            </a:pPr>
            <a:r>
              <a:rPr lang="en"/>
              <a:t>REST:  based on HTTP, very </a:t>
            </a:r>
            <a:r>
              <a:rPr lang="en"/>
              <a:t>insecure</a:t>
            </a:r>
            <a:r>
              <a:rPr lang="en"/>
              <a:t> protocol. Supports basic authentication and encryption through TLS.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RESTful APIs</a:t>
            </a:r>
            <a:endParaRPr/>
          </a:p>
        </p:txBody>
      </p:sp>
      <p:sp>
        <p:nvSpPr>
          <p:cNvPr id="306" name="Google Shape;306;p5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SOAP vs REST APIs</a:t>
            </a:r>
            <a:endParaRPr b="1"/>
          </a:p>
          <a:p>
            <a:pPr indent="0" lvl="0" marL="0" rtl="0" algn="l">
              <a:spcBef>
                <a:spcPts val="600"/>
              </a:spcBef>
              <a:spcAft>
                <a:spcPts val="0"/>
              </a:spcAft>
              <a:buNone/>
            </a:pPr>
            <a:r>
              <a:rPr b="1" lang="en"/>
              <a:t>Asynchronous Processing</a:t>
            </a:r>
            <a:endParaRPr b="1"/>
          </a:p>
          <a:p>
            <a:pPr indent="-342900" lvl="0" marL="457200" rtl="0" algn="l">
              <a:spcBef>
                <a:spcPts val="600"/>
              </a:spcBef>
              <a:spcAft>
                <a:spcPts val="0"/>
              </a:spcAft>
              <a:buSzPts val="1800"/>
              <a:buChar char="●"/>
            </a:pPr>
            <a:r>
              <a:rPr lang="en"/>
              <a:t>SOAP: SOAP 1.2, reliability and security</a:t>
            </a:r>
            <a:endParaRPr/>
          </a:p>
          <a:p>
            <a:pPr indent="-342900" lvl="0" marL="457200" rtl="0" algn="l">
              <a:spcBef>
                <a:spcPts val="0"/>
              </a:spcBef>
              <a:spcAft>
                <a:spcPts val="0"/>
              </a:spcAft>
              <a:buSzPts val="1800"/>
              <a:buChar char="●"/>
            </a:pPr>
            <a:r>
              <a:rPr lang="en"/>
              <a:t>REST:  return HTTP response code 202 Accepted and location of queue where status of task completion will be updated frequently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III. RESTful APIs</a:t>
            </a:r>
            <a:endParaRPr/>
          </a:p>
        </p:txBody>
      </p:sp>
      <p:sp>
        <p:nvSpPr>
          <p:cNvPr id="312" name="Google Shape;312;p5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SOAP vs REST APIs</a:t>
            </a:r>
            <a:endParaRPr b="1"/>
          </a:p>
          <a:p>
            <a:pPr indent="0" lvl="0" marL="0" rtl="0" algn="l">
              <a:spcBef>
                <a:spcPts val="600"/>
              </a:spcBef>
              <a:spcAft>
                <a:spcPts val="0"/>
              </a:spcAft>
              <a:buNone/>
            </a:pPr>
            <a:r>
              <a:rPr b="1" lang="en"/>
              <a:t>Summary</a:t>
            </a:r>
            <a:endParaRPr b="1"/>
          </a:p>
          <a:p>
            <a:pPr indent="-342900" lvl="0" marL="457200" rtl="0" algn="l">
              <a:spcBef>
                <a:spcPts val="600"/>
              </a:spcBef>
              <a:spcAft>
                <a:spcPts val="0"/>
              </a:spcAft>
              <a:buSzPts val="1800"/>
              <a:buChar char="●"/>
            </a:pPr>
            <a:r>
              <a:rPr lang="en"/>
              <a:t>SOAP: difficult to develop, security, can be changed to stateful, asynchronous processing</a:t>
            </a:r>
            <a:endParaRPr/>
          </a:p>
          <a:p>
            <a:pPr indent="-342900" lvl="0" marL="457200" rtl="0" algn="l">
              <a:spcBef>
                <a:spcPts val="0"/>
              </a:spcBef>
              <a:spcAft>
                <a:spcPts val="0"/>
              </a:spcAft>
              <a:buSzPts val="1800"/>
              <a:buChar char="●"/>
            </a:pPr>
            <a:r>
              <a:rPr lang="en"/>
              <a:t>REST: easy to develop, using when limited resources and bandwidth, caching, stateless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91" name="Google Shape;9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Resource</a:t>
            </a:r>
            <a:endParaRPr b="1"/>
          </a:p>
          <a:p>
            <a:pPr indent="-342900" lvl="0" marL="457200" rtl="0" algn="l">
              <a:spcBef>
                <a:spcPts val="600"/>
              </a:spcBef>
              <a:spcAft>
                <a:spcPts val="0"/>
              </a:spcAft>
              <a:buSzPts val="1800"/>
              <a:buChar char="●"/>
            </a:pPr>
            <a:r>
              <a:rPr lang="en"/>
              <a:t>Any named information can be a resource (document, image, audio, temporal service,...)</a:t>
            </a:r>
            <a:endParaRPr/>
          </a:p>
          <a:p>
            <a:pPr indent="-342900" lvl="0" marL="457200" rtl="0" algn="l">
              <a:spcBef>
                <a:spcPts val="0"/>
              </a:spcBef>
              <a:spcAft>
                <a:spcPts val="0"/>
              </a:spcAft>
              <a:buSzPts val="1800"/>
              <a:buChar char="●"/>
            </a:pPr>
            <a:r>
              <a:rPr lang="en"/>
              <a:t>REST uses resource identifier to identify particular resource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97" name="Google Shape;97;p17"/>
          <p:cNvSpPr txBox="1"/>
          <p:nvPr>
            <p:ph idx="1" type="body"/>
          </p:nvPr>
        </p:nvSpPr>
        <p:spPr>
          <a:xfrm>
            <a:off x="2410100" y="1595775"/>
            <a:ext cx="6321600" cy="30510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600"/>
              </a:spcBef>
              <a:spcAft>
                <a:spcPts val="0"/>
              </a:spcAft>
              <a:buNone/>
            </a:pPr>
            <a:r>
              <a:rPr b="1" lang="en"/>
              <a:t>Resource Representation</a:t>
            </a:r>
            <a:endParaRPr b="1"/>
          </a:p>
          <a:p>
            <a:pPr indent="-342900" lvl="0" marL="457200" rtl="0" algn="l">
              <a:lnSpc>
                <a:spcPct val="150000"/>
              </a:lnSpc>
              <a:spcBef>
                <a:spcPts val="600"/>
              </a:spcBef>
              <a:spcAft>
                <a:spcPts val="0"/>
              </a:spcAft>
              <a:buSzPts val="1800"/>
              <a:buChar char="●"/>
            </a:pPr>
            <a:r>
              <a:rPr lang="en"/>
              <a:t>State of resource at any particular timestamp</a:t>
            </a:r>
            <a:endParaRPr/>
          </a:p>
          <a:p>
            <a:pPr indent="-342900" lvl="0" marL="457200" rtl="0" algn="l">
              <a:lnSpc>
                <a:spcPct val="150000"/>
              </a:lnSpc>
              <a:spcBef>
                <a:spcPts val="0"/>
              </a:spcBef>
              <a:spcAft>
                <a:spcPts val="0"/>
              </a:spcAft>
              <a:buSzPts val="1800"/>
              <a:buChar char="●"/>
            </a:pPr>
            <a:r>
              <a:rPr lang="en"/>
              <a:t>Consists of:</a:t>
            </a:r>
            <a:endParaRPr/>
          </a:p>
          <a:p>
            <a:pPr indent="-317500" lvl="1" marL="914400" rtl="0" algn="l">
              <a:lnSpc>
                <a:spcPct val="150000"/>
              </a:lnSpc>
              <a:spcBef>
                <a:spcPts val="0"/>
              </a:spcBef>
              <a:spcAft>
                <a:spcPts val="0"/>
              </a:spcAft>
              <a:buSzPts val="1400"/>
              <a:buChar char="○"/>
            </a:pPr>
            <a:r>
              <a:rPr lang="en"/>
              <a:t>Data, metadata describing the data</a:t>
            </a:r>
            <a:endParaRPr/>
          </a:p>
          <a:p>
            <a:pPr indent="-317500" lvl="1" marL="914400" rtl="0" algn="l">
              <a:lnSpc>
                <a:spcPct val="150000"/>
              </a:lnSpc>
              <a:spcBef>
                <a:spcPts val="0"/>
              </a:spcBef>
              <a:spcAft>
                <a:spcPts val="0"/>
              </a:spcAft>
              <a:buSzPts val="1400"/>
              <a:buChar char="○"/>
            </a:pPr>
            <a:r>
              <a:rPr lang="en"/>
              <a:t>Hypermedia links (HATEOAS) (Optional)</a:t>
            </a:r>
            <a:endParaRPr/>
          </a:p>
          <a:p>
            <a:pPr indent="-342900" lvl="0" marL="457200" rtl="0" algn="l">
              <a:lnSpc>
                <a:spcPct val="150000"/>
              </a:lnSpc>
              <a:spcBef>
                <a:spcPts val="0"/>
              </a:spcBef>
              <a:spcAft>
                <a:spcPts val="0"/>
              </a:spcAft>
              <a:buSzPts val="1800"/>
              <a:buChar char="●"/>
            </a:pPr>
            <a:r>
              <a:rPr lang="en"/>
              <a:t>Data format of representation is known as media type (JSON, XML,...)</a:t>
            </a:r>
            <a:endParaRPr/>
          </a:p>
          <a:p>
            <a:pPr indent="0" lvl="0" marL="0" rtl="0" algn="l">
              <a:lnSpc>
                <a:spcPct val="150000"/>
              </a:lnSpc>
              <a:spcBef>
                <a:spcPts val="600"/>
              </a:spcBef>
              <a:spcAft>
                <a:spcPts val="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600"/>
              </a:spcAft>
              <a:buNone/>
            </a:pPr>
            <a:r>
              <a:rPr b="1" lang="en"/>
              <a:t>Resource Representation</a:t>
            </a:r>
            <a:endParaRPr b="1"/>
          </a:p>
        </p:txBody>
      </p:sp>
      <p:pic>
        <p:nvPicPr>
          <p:cNvPr id="104" name="Google Shape;104;p18"/>
          <p:cNvPicPr preferRelativeResize="0"/>
          <p:nvPr/>
        </p:nvPicPr>
        <p:blipFill>
          <a:blip r:embed="rId3">
            <a:alphaModFix/>
          </a:blip>
          <a:stretch>
            <a:fillRect/>
          </a:stretch>
        </p:blipFill>
        <p:spPr>
          <a:xfrm>
            <a:off x="2400250" y="2392349"/>
            <a:ext cx="6287724" cy="1731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10" name="Google Shape;110;p1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2. Architectural Constraint</a:t>
            </a:r>
            <a:endParaRPr b="1"/>
          </a:p>
          <a:p>
            <a:pPr indent="-342900" lvl="0" marL="457200" rtl="0" algn="l">
              <a:spcBef>
                <a:spcPts val="600"/>
              </a:spcBef>
              <a:spcAft>
                <a:spcPts val="0"/>
              </a:spcAft>
              <a:buSzPts val="1800"/>
              <a:buAutoNum type="arabicPeriod"/>
            </a:pPr>
            <a:r>
              <a:rPr lang="en"/>
              <a:t>Uniform Interface</a:t>
            </a:r>
            <a:endParaRPr/>
          </a:p>
          <a:p>
            <a:pPr indent="-342900" lvl="0" marL="457200" rtl="0" algn="l">
              <a:spcBef>
                <a:spcPts val="0"/>
              </a:spcBef>
              <a:spcAft>
                <a:spcPts val="0"/>
              </a:spcAft>
              <a:buSzPts val="1800"/>
              <a:buAutoNum type="arabicPeriod"/>
            </a:pPr>
            <a:r>
              <a:rPr lang="en"/>
              <a:t>Client - Server</a:t>
            </a:r>
            <a:endParaRPr/>
          </a:p>
          <a:p>
            <a:pPr indent="-342900" lvl="0" marL="457200" rtl="0" algn="l">
              <a:spcBef>
                <a:spcPts val="0"/>
              </a:spcBef>
              <a:spcAft>
                <a:spcPts val="0"/>
              </a:spcAft>
              <a:buSzPts val="1800"/>
              <a:buAutoNum type="arabicPeriod"/>
            </a:pPr>
            <a:r>
              <a:rPr lang="en"/>
              <a:t>Stateless</a:t>
            </a:r>
            <a:endParaRPr/>
          </a:p>
          <a:p>
            <a:pPr indent="-342900" lvl="0" marL="457200" rtl="0" algn="l">
              <a:spcBef>
                <a:spcPts val="0"/>
              </a:spcBef>
              <a:spcAft>
                <a:spcPts val="0"/>
              </a:spcAft>
              <a:buSzPts val="1800"/>
              <a:buAutoNum type="arabicPeriod"/>
            </a:pPr>
            <a:r>
              <a:rPr lang="en"/>
              <a:t>Cacheable</a:t>
            </a:r>
            <a:endParaRPr/>
          </a:p>
          <a:p>
            <a:pPr indent="-342900" lvl="0" marL="457200" rtl="0" algn="l">
              <a:spcBef>
                <a:spcPts val="0"/>
              </a:spcBef>
              <a:spcAft>
                <a:spcPts val="0"/>
              </a:spcAft>
              <a:buSzPts val="1800"/>
              <a:buAutoNum type="arabicPeriod"/>
            </a:pPr>
            <a:r>
              <a:rPr lang="en"/>
              <a:t>Layered System</a:t>
            </a:r>
            <a:endParaRPr/>
          </a:p>
          <a:p>
            <a:pPr indent="-342900" lvl="0" marL="457200" rtl="0" algn="l">
              <a:spcBef>
                <a:spcPts val="0"/>
              </a:spcBef>
              <a:spcAft>
                <a:spcPts val="0"/>
              </a:spcAft>
              <a:buSzPts val="1800"/>
              <a:buAutoNum type="arabicPeriod"/>
            </a:pPr>
            <a:r>
              <a:rPr lang="en"/>
              <a:t>Code on Demand (Optional)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16" name="Google Shape;116;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Uniform Interface</a:t>
            </a:r>
            <a:endParaRPr b="1"/>
          </a:p>
          <a:p>
            <a:pPr indent="-342900" lvl="0" marL="457200" rtl="0" algn="l">
              <a:spcBef>
                <a:spcPts val="600"/>
              </a:spcBef>
              <a:spcAft>
                <a:spcPts val="0"/>
              </a:spcAft>
              <a:buSzPts val="1800"/>
              <a:buChar char="●"/>
            </a:pPr>
            <a:r>
              <a:rPr lang="en"/>
              <a:t>Identification of resources</a:t>
            </a:r>
            <a:endParaRPr/>
          </a:p>
          <a:p>
            <a:pPr indent="-342900" lvl="0" marL="457200" rtl="0" algn="l">
              <a:spcBef>
                <a:spcPts val="0"/>
              </a:spcBef>
              <a:spcAft>
                <a:spcPts val="0"/>
              </a:spcAft>
              <a:buSzPts val="1800"/>
              <a:buChar char="●"/>
            </a:pPr>
            <a:r>
              <a:rPr lang="en"/>
              <a:t>Manipulation of resources through representations </a:t>
            </a:r>
            <a:endParaRPr/>
          </a:p>
          <a:p>
            <a:pPr indent="-342900" lvl="0" marL="457200" rtl="0" algn="l">
              <a:spcBef>
                <a:spcPts val="0"/>
              </a:spcBef>
              <a:spcAft>
                <a:spcPts val="0"/>
              </a:spcAft>
              <a:buSzPts val="1800"/>
              <a:buChar char="●"/>
            </a:pPr>
            <a:r>
              <a:rPr lang="en"/>
              <a:t>Self-descriptive messages</a:t>
            </a:r>
            <a:endParaRPr/>
          </a:p>
          <a:p>
            <a:pPr indent="-342900" lvl="0" marL="457200" rtl="0" algn="l">
              <a:spcBef>
                <a:spcPts val="0"/>
              </a:spcBef>
              <a:spcAft>
                <a:spcPts val="0"/>
              </a:spcAft>
              <a:buSzPts val="1800"/>
              <a:buChar char="●"/>
            </a:pPr>
            <a:r>
              <a:rPr lang="en"/>
              <a:t>Hypermedia as the engine of application state (HATEOAS)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 REST</a:t>
            </a:r>
            <a:endParaRPr/>
          </a:p>
        </p:txBody>
      </p:sp>
      <p:sp>
        <p:nvSpPr>
          <p:cNvPr id="122" name="Google Shape;122;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b="1" lang="en"/>
              <a:t>Identification of Resource</a:t>
            </a:r>
            <a:endParaRPr b="1"/>
          </a:p>
          <a:p>
            <a:pPr indent="-342900" lvl="0" marL="457200" rtl="0" algn="l">
              <a:spcBef>
                <a:spcPts val="600"/>
              </a:spcBef>
              <a:spcAft>
                <a:spcPts val="0"/>
              </a:spcAft>
              <a:buSzPts val="1800"/>
              <a:buChar char="●"/>
            </a:pPr>
            <a:r>
              <a:rPr lang="en"/>
              <a:t>Each resource has a unique URI</a:t>
            </a:r>
            <a:endParaRPr/>
          </a:p>
        </p:txBody>
      </p:sp>
      <p:pic>
        <p:nvPicPr>
          <p:cNvPr id="123" name="Google Shape;123;p21"/>
          <p:cNvPicPr preferRelativeResize="0"/>
          <p:nvPr/>
        </p:nvPicPr>
        <p:blipFill>
          <a:blip r:embed="rId3">
            <a:alphaModFix/>
          </a:blip>
          <a:stretch>
            <a:fillRect/>
          </a:stretch>
        </p:blipFill>
        <p:spPr>
          <a:xfrm>
            <a:off x="3542675" y="2666975"/>
            <a:ext cx="3925825" cy="179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