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Lst>
  <p:sldSz cy="5143500" cx="9144000"/>
  <p:notesSz cx="6858000" cy="9144000"/>
  <p:embeddedFontLst>
    <p:embeddedFont>
      <p:font typeface="Roboto"/>
      <p:regular r:id="rId78"/>
      <p:bold r:id="rId79"/>
      <p:italic r:id="rId80"/>
      <p:boldItalic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Roboto-italic.fntdata"/><Relationship Id="rId81"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Roboto-bold.fntdata"/><Relationship Id="rId34" Type="http://schemas.openxmlformats.org/officeDocument/2006/relationships/slide" Target="slides/slide29.xml"/><Relationship Id="rId78" Type="http://schemas.openxmlformats.org/officeDocument/2006/relationships/font" Target="fonts/Roboto-regular.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tlassian.com/git/tutorials/using-branches/git-merge" TargetMode="Externa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ab081c61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ab081c61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ab081c61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ab081c61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ab081c61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ab081c61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ab081c61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ab081c61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ab081c61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ab081c61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ab081c61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ab081c61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ab081c61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ab081c61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ab081c61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ab081c61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ab081c61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ab081c61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ab081c61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ab081c61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cab2327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cab2327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ab081c61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ab081c61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ab081c61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ab081c61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ab081c61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ab081c61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692e4ecf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692e4ecf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692e4ecf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692e4ecf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692e4ecf4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692e4ecf4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692e4ecf4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692e4ecf4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692e4ecf4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b692e4ecf4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692e4ecf4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b692e4ecf4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692e4ecf4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b692e4ecf4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cab23279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cab23279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trao đổi với nhau</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692e4ecf4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692e4ecf4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b692e4ecf4_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b692e4ecf4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692e4ecf4_5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692e4ecf4_5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692e4ecf4_5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692e4ecf4_5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ed8b7c526deaf9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ed8b7c526deaf9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ed8b7c526deaf95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ed8b7c526deaf95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ed8b7c526deaf9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ed8b7c526deaf9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One of the more popular VCS tools was a system called RCS, which is still distributed with many computers today. Even the popular Mac OS X operating system includes the rcs command when you install the Developer Tools. RCS works by keeping patch sets (that is, the differences between files) in a special format on disk; it can then re-create what any file looked like at any point in time by adding up all the patches.</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The next major issue that people encounter is that they need to collaborate with developers on other systems. To deal with this problem, Centralized Version Control Systems (CVCSs) were developed. These systems, such as CVS, Subversion, and Perforce, have a single server that contains all the versioned files, and a number of clients that check out files from that central place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ed8b7c526deaf95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ed8b7c526deaf95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ed8b7c526deaf95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ed8b7c526deaf95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ed8b7c526deaf95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ed8b7c526deaf95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cab23279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cab23279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ed8b7c526deaf95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ed8b7c526deaf95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ed8b7c526deaf95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ed8b7c526deaf95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ed8b7c526deaf95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ed8b7c526deaf95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ed8b7c526deaf95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ed8b7c526deaf95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de6788aec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de6788aec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6a34936c8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6a34936c8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you use it to begin tracking new files, to stage files, and to do other things like marking merge-conflicted files as resolved. It may be helpful to think of it more as “add this content to the next commit” rather than “add this file to the project”.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de6788aec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de6788aec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de6788aec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de6788aec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6a34936c8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6a34936c8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b6a34936c8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b6a34936c8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cd8af77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cd8af77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e023946a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e023946a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dd27d2eb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dd27d2eb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dd27d2eb5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dd27d2eb5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There are two columns to the output—the left hand column indicates that the file is staged and the right hand column indicates that it’s modified</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b6a34936c8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b6a34936c8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dd27d2eb5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dd27d2eb5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de6788aec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de6788aec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b6a34936c8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b6a34936c8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b6a34936c8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b6a34936c8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de6788aec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de6788aec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de6788aec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de6788aec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cab23279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cab23279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6a34936c8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6a34936c8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b6a34936c8_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b6a34936c8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de6788aec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de6788aec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b6a34936c8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b6a34936c8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dd27d2eb5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dd27d2eb5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6a34936c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6a34936c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b6a34936c8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b6a34936c8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de6788aec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de6788aec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de6788aec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de6788aec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350">
                <a:solidFill>
                  <a:srgbClr val="4D4D4D"/>
                </a:solidFill>
                <a:highlight>
                  <a:srgbClr val="F5F5F5"/>
                </a:highlight>
                <a:latin typeface="Roboto"/>
                <a:ea typeface="Roboto"/>
                <a:cs typeface="Roboto"/>
                <a:sym typeface="Roboto"/>
              </a:rPr>
              <a:t>When a feature is complete, it gets </a:t>
            </a:r>
            <a:r>
              <a:rPr lang="vi" sz="1350">
                <a:solidFill>
                  <a:srgbClr val="58ADE3"/>
                </a:solidFill>
                <a:highlight>
                  <a:srgbClr val="F5F5F5"/>
                </a:highlight>
                <a:uFill>
                  <a:noFill/>
                </a:uFill>
                <a:latin typeface="Roboto"/>
                <a:ea typeface="Roboto"/>
                <a:cs typeface="Roboto"/>
                <a:sym typeface="Roboto"/>
                <a:hlinkClick r:id="rId2">
                  <a:extLst>
                    <a:ext uri="{A12FA001-AC4F-418D-AE19-62706E023703}">
                      <ahyp:hlinkClr val="tx"/>
                    </a:ext>
                  </a:extLst>
                </a:hlinkClick>
              </a:rPr>
              <a:t>merged back into develop</a:t>
            </a:r>
            <a:r>
              <a:rPr lang="vi" sz="1350">
                <a:solidFill>
                  <a:srgbClr val="4D4D4D"/>
                </a:solidFill>
                <a:highlight>
                  <a:srgbClr val="F5F5F5"/>
                </a:highlight>
                <a:latin typeface="Roboto"/>
                <a:ea typeface="Roboto"/>
                <a:cs typeface="Roboto"/>
                <a:sym typeface="Roboto"/>
              </a:rPr>
              <a:t>. Features should never interact directly with </a:t>
            </a:r>
            <a:r>
              <a:rPr lang="vi" sz="1300">
                <a:solidFill>
                  <a:srgbClr val="333333"/>
                </a:solidFill>
                <a:highlight>
                  <a:srgbClr val="F5F5F5"/>
                </a:highlight>
                <a:latin typeface="Courier New"/>
                <a:ea typeface="Courier New"/>
                <a:cs typeface="Courier New"/>
                <a:sym typeface="Courier New"/>
              </a:rPr>
              <a:t>master</a:t>
            </a:r>
            <a:r>
              <a:rPr lang="vi" sz="1350">
                <a:solidFill>
                  <a:srgbClr val="4D4D4D"/>
                </a:solidFill>
                <a:highlight>
                  <a:srgbClr val="F5F5F5"/>
                </a:highlight>
                <a:latin typeface="Roboto"/>
                <a:ea typeface="Roboto"/>
                <a:cs typeface="Roboto"/>
                <a:sym typeface="Roboto"/>
              </a:rPr>
              <a:t>.</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de6788aec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de6788aec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cab23279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cab23279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de6788aec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de6788aec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de6788aec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de6788aec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de6788aec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de6788aec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ab081c61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ab081c61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ab081c6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ab081c6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0.png"/><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9.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github.com/libgit2/libgit2"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3.pn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6.png"/><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4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9.png"/><Relationship Id="rId4" Type="http://schemas.openxmlformats.org/officeDocument/2006/relationships/image" Target="../media/image5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42.png"/><Relationship Id="rId4" Type="http://schemas.openxmlformats.org/officeDocument/2006/relationships/image" Target="../media/image3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4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4.png"/><Relationship Id="rId4" Type="http://schemas.openxmlformats.org/officeDocument/2006/relationships/image" Target="../media/image45.png"/><Relationship Id="rId5" Type="http://schemas.openxmlformats.org/officeDocument/2006/relationships/image" Target="../media/image5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52.png"/><Relationship Id="rId4" Type="http://schemas.openxmlformats.org/officeDocument/2006/relationships/image" Target="../media/image4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47.png"/><Relationship Id="rId4" Type="http://schemas.openxmlformats.org/officeDocument/2006/relationships/image" Target="../media/image4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58.png"/><Relationship Id="rId4" Type="http://schemas.openxmlformats.org/officeDocument/2006/relationships/image" Target="../media/image5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59.png"/><Relationship Id="rId4" Type="http://schemas.openxmlformats.org/officeDocument/2006/relationships/image" Target="../media/image55.png"/><Relationship Id="rId5" Type="http://schemas.openxmlformats.org/officeDocument/2006/relationships/image" Target="../media/image61.png"/><Relationship Id="rId6" Type="http://schemas.openxmlformats.org/officeDocument/2006/relationships/image" Target="../media/image6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6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5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6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6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6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6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6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6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Design pattern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53805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Factory Pattern là gì?</a:t>
            </a:r>
            <a:endParaRPr/>
          </a:p>
        </p:txBody>
      </p:sp>
      <p:sp>
        <p:nvSpPr>
          <p:cNvPr id="113" name="Google Shape;113;p22"/>
          <p:cNvSpPr txBox="1"/>
          <p:nvPr>
            <p:ph idx="1" type="body"/>
          </p:nvPr>
        </p:nvSpPr>
        <p:spPr>
          <a:xfrm>
            <a:off x="661125" y="1592625"/>
            <a:ext cx="8016300" cy="1394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Factory Pattern là một design pattern trong nhóm creational patterns và pattern này được sinh ra nhằm mục đích khởi tạo đối tượng mới.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vi"/>
              <a:t>Factory Method</a:t>
            </a:r>
            <a:endParaRPr/>
          </a:p>
        </p:txBody>
      </p:sp>
      <p:sp>
        <p:nvSpPr>
          <p:cNvPr id="119" name="Google Shape;119;p23"/>
          <p:cNvSpPr txBox="1"/>
          <p:nvPr>
            <p:ph idx="1" type="body"/>
          </p:nvPr>
        </p:nvSpPr>
        <p:spPr>
          <a:xfrm>
            <a:off x="311700" y="1605200"/>
            <a:ext cx="8520600" cy="1853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Factory method là 1 creational pattern, định nghĩa ra 1 interface hoặc abstract class cho việc tạo ra 1 đối tượng nhưng subclass của nó sẽ quyết định tạo ra instance nào.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Problem</a:t>
            </a:r>
            <a:endParaRPr/>
          </a:p>
        </p:txBody>
      </p:sp>
      <p:pic>
        <p:nvPicPr>
          <p:cNvPr id="125" name="Google Shape;125;p24"/>
          <p:cNvPicPr preferRelativeResize="0"/>
          <p:nvPr/>
        </p:nvPicPr>
        <p:blipFill>
          <a:blip r:embed="rId3">
            <a:alphaModFix/>
          </a:blip>
          <a:stretch>
            <a:fillRect/>
          </a:stretch>
        </p:blipFill>
        <p:spPr>
          <a:xfrm>
            <a:off x="1975900" y="1459375"/>
            <a:ext cx="5519225" cy="2590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Solution</a:t>
            </a:r>
            <a:endParaRPr/>
          </a:p>
        </p:txBody>
      </p:sp>
      <p:pic>
        <p:nvPicPr>
          <p:cNvPr id="131" name="Google Shape;131;p25"/>
          <p:cNvPicPr preferRelativeResize="0"/>
          <p:nvPr/>
        </p:nvPicPr>
        <p:blipFill>
          <a:blip r:embed="rId3">
            <a:alphaModFix/>
          </a:blip>
          <a:stretch>
            <a:fillRect/>
          </a:stretch>
        </p:blipFill>
        <p:spPr>
          <a:xfrm>
            <a:off x="1028163" y="1314450"/>
            <a:ext cx="7316274" cy="3186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Structure</a:t>
            </a:r>
            <a:endParaRPr/>
          </a:p>
        </p:txBody>
      </p:sp>
      <p:pic>
        <p:nvPicPr>
          <p:cNvPr id="137" name="Google Shape;137;p26"/>
          <p:cNvPicPr preferRelativeResize="0"/>
          <p:nvPr/>
        </p:nvPicPr>
        <p:blipFill>
          <a:blip r:embed="rId3">
            <a:alphaModFix/>
          </a:blip>
          <a:stretch>
            <a:fillRect/>
          </a:stretch>
        </p:blipFill>
        <p:spPr>
          <a:xfrm>
            <a:off x="1338225" y="1017725"/>
            <a:ext cx="6719901" cy="3869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idx="1" type="body"/>
          </p:nvPr>
        </p:nvSpPr>
        <p:spPr>
          <a:xfrm>
            <a:off x="311700" y="309525"/>
            <a:ext cx="8520600" cy="34164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Char char="-"/>
            </a:pPr>
            <a:r>
              <a:rPr lang="vi"/>
              <a:t>Ưu điểm</a:t>
            </a:r>
            <a:endParaRPr/>
          </a:p>
          <a:p>
            <a:pPr indent="0" lvl="0" marL="0" rtl="0" algn="l">
              <a:spcBef>
                <a:spcPts val="1200"/>
              </a:spcBef>
              <a:spcAft>
                <a:spcPts val="0"/>
              </a:spcAft>
              <a:buNone/>
            </a:pPr>
            <a:r>
              <a:rPr lang="vi"/>
              <a:t>       </a:t>
            </a:r>
            <a:r>
              <a:rPr lang="vi"/>
              <a:t>+ Tránh được sự liên kết chặt chẽ giữa concrete products với client code.</a:t>
            </a:r>
            <a:endParaRPr baseline="30000"/>
          </a:p>
          <a:p>
            <a:pPr indent="0" lvl="0" marL="0" rtl="0" algn="l">
              <a:spcBef>
                <a:spcPts val="1200"/>
              </a:spcBef>
              <a:spcAft>
                <a:spcPts val="0"/>
              </a:spcAft>
              <a:buNone/>
            </a:pPr>
            <a:r>
              <a:rPr lang="vi"/>
              <a:t>       + Đảm bảo tính S trong SOLID, mỗi ConcreteProducts sẽ thực thi công việc cụ thể của nó.</a:t>
            </a:r>
            <a:endParaRPr/>
          </a:p>
          <a:p>
            <a:pPr indent="0" lvl="0" marL="0" rtl="0" algn="l">
              <a:spcBef>
                <a:spcPts val="1200"/>
              </a:spcBef>
              <a:spcAft>
                <a:spcPts val="0"/>
              </a:spcAft>
              <a:buNone/>
            </a:pPr>
            <a:r>
              <a:rPr lang="vi"/>
              <a:t>       + Đảm bảo tính O trong SOLID, khi thêm Product thì không cần thay đổi code bên client.</a:t>
            </a:r>
            <a:endParaRPr/>
          </a:p>
          <a:p>
            <a:pPr indent="0" lvl="0" marL="0" rtl="0" algn="l">
              <a:spcBef>
                <a:spcPts val="1200"/>
              </a:spcBef>
              <a:spcAft>
                <a:spcPts val="0"/>
              </a:spcAft>
              <a:buNone/>
            </a:pPr>
            <a:r>
              <a:t/>
            </a:r>
            <a:endParaRPr/>
          </a:p>
          <a:p>
            <a:pPr indent="-325755" lvl="0" marL="457200" rtl="0" algn="l">
              <a:spcBef>
                <a:spcPts val="1200"/>
              </a:spcBef>
              <a:spcAft>
                <a:spcPts val="0"/>
              </a:spcAft>
              <a:buSzPct val="100000"/>
              <a:buChar char="-"/>
            </a:pPr>
            <a:r>
              <a:rPr lang="vi"/>
              <a:t>Nhược điểm</a:t>
            </a:r>
            <a:endParaRPr/>
          </a:p>
          <a:p>
            <a:pPr indent="0" lvl="0" marL="457200" rtl="0" algn="l">
              <a:spcBef>
                <a:spcPts val="1200"/>
              </a:spcBef>
              <a:spcAft>
                <a:spcPts val="1200"/>
              </a:spcAft>
              <a:buNone/>
            </a:pPr>
            <a:r>
              <a:rPr lang="vi"/>
              <a:t>+ Code sẽ trở nên phức tạp hơn vì chúng ta cần tạo nhiều subclass và các class này chỉ làm công việc là tạo ra product.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2. Abstract Factory</a:t>
            </a:r>
            <a:endParaRPr/>
          </a:p>
        </p:txBody>
      </p:sp>
      <p:sp>
        <p:nvSpPr>
          <p:cNvPr id="148" name="Google Shape;148;p28"/>
          <p:cNvSpPr txBox="1"/>
          <p:nvPr>
            <p:ph idx="1" type="body"/>
          </p:nvPr>
        </p:nvSpPr>
        <p:spPr>
          <a:xfrm>
            <a:off x="654600" y="1514475"/>
            <a:ext cx="8275200" cy="33687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vi"/>
              <a:t>Abstract Factory là 1 creational design pattern, cho phép bạn tạo ra các nhóm của các đối tượng liên quan mà không cần chỉ rõ các class cụ thể của chúng.</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Problem</a:t>
            </a:r>
            <a:endParaRPr/>
          </a:p>
        </p:txBody>
      </p:sp>
      <p:pic>
        <p:nvPicPr>
          <p:cNvPr id="154" name="Google Shape;154;p29"/>
          <p:cNvPicPr preferRelativeResize="0"/>
          <p:nvPr/>
        </p:nvPicPr>
        <p:blipFill>
          <a:blip r:embed="rId3">
            <a:alphaModFix/>
          </a:blip>
          <a:stretch>
            <a:fillRect/>
          </a:stretch>
        </p:blipFill>
        <p:spPr>
          <a:xfrm>
            <a:off x="2404975" y="1017724"/>
            <a:ext cx="4061275" cy="2900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Solution</a:t>
            </a:r>
            <a:endParaRPr/>
          </a:p>
        </p:txBody>
      </p:sp>
      <p:pic>
        <p:nvPicPr>
          <p:cNvPr id="160" name="Google Shape;160;p30"/>
          <p:cNvPicPr preferRelativeResize="0"/>
          <p:nvPr/>
        </p:nvPicPr>
        <p:blipFill>
          <a:blip r:embed="rId3">
            <a:alphaModFix/>
          </a:blip>
          <a:stretch>
            <a:fillRect/>
          </a:stretch>
        </p:blipFill>
        <p:spPr>
          <a:xfrm>
            <a:off x="311700" y="1463738"/>
            <a:ext cx="3324050" cy="2216025"/>
          </a:xfrm>
          <a:prstGeom prst="rect">
            <a:avLst/>
          </a:prstGeom>
          <a:noFill/>
          <a:ln>
            <a:noFill/>
          </a:ln>
        </p:spPr>
      </p:pic>
      <p:pic>
        <p:nvPicPr>
          <p:cNvPr id="161" name="Google Shape;161;p30"/>
          <p:cNvPicPr preferRelativeResize="0"/>
          <p:nvPr/>
        </p:nvPicPr>
        <p:blipFill>
          <a:blip r:embed="rId4">
            <a:alphaModFix/>
          </a:blip>
          <a:stretch>
            <a:fillRect/>
          </a:stretch>
        </p:blipFill>
        <p:spPr>
          <a:xfrm>
            <a:off x="3788150" y="1249438"/>
            <a:ext cx="5289301" cy="2644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Structure</a:t>
            </a:r>
            <a:endParaRPr/>
          </a:p>
        </p:txBody>
      </p:sp>
      <p:pic>
        <p:nvPicPr>
          <p:cNvPr id="167" name="Google Shape;167;p31"/>
          <p:cNvPicPr preferRelativeResize="0"/>
          <p:nvPr/>
        </p:nvPicPr>
        <p:blipFill>
          <a:blip r:embed="rId3">
            <a:alphaModFix/>
          </a:blip>
          <a:stretch>
            <a:fillRect/>
          </a:stretch>
        </p:blipFill>
        <p:spPr>
          <a:xfrm>
            <a:off x="1452550" y="1017725"/>
            <a:ext cx="6405575" cy="40034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Design pattern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giải pháp điển hình cho các vấn đề trong thiết kế phần mềm (software design)</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vi"/>
              <a:t>khác với algorithm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idx="1" type="body"/>
          </p:nvPr>
        </p:nvSpPr>
        <p:spPr>
          <a:xfrm>
            <a:off x="311700" y="3095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Ưu điểm</a:t>
            </a:r>
            <a:endParaRPr/>
          </a:p>
          <a:p>
            <a:pPr indent="0" lvl="0" marL="0" rtl="0" algn="l">
              <a:spcBef>
                <a:spcPts val="1200"/>
              </a:spcBef>
              <a:spcAft>
                <a:spcPts val="0"/>
              </a:spcAft>
              <a:buNone/>
            </a:pPr>
            <a:r>
              <a:rPr lang="vi"/>
              <a:t>       + Có đầy đủ ưu điểm của Factory Method.</a:t>
            </a:r>
            <a:endParaRPr/>
          </a:p>
          <a:p>
            <a:pPr indent="0" lvl="0" marL="0" rtl="0" algn="l">
              <a:spcBef>
                <a:spcPts val="1200"/>
              </a:spcBef>
              <a:spcAft>
                <a:spcPts val="0"/>
              </a:spcAft>
              <a:buNone/>
            </a:pPr>
            <a:r>
              <a:rPr lang="vi"/>
              <a:t>       + Các products nhận được từ factory sẽ luôn tương thích với nhau</a:t>
            </a:r>
            <a:r>
              <a:rPr lang="vi"/>
              <a: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vi"/>
              <a:t>Nhược điểm</a:t>
            </a:r>
            <a:endParaRPr/>
          </a:p>
          <a:p>
            <a:pPr indent="0" lvl="0" marL="457200" rtl="0" algn="l">
              <a:spcBef>
                <a:spcPts val="1200"/>
              </a:spcBef>
              <a:spcAft>
                <a:spcPts val="1200"/>
              </a:spcAft>
              <a:buNone/>
            </a:pPr>
            <a:r>
              <a:rPr lang="vi"/>
              <a:t>+ </a:t>
            </a:r>
            <a:r>
              <a:rPr lang="vi"/>
              <a:t>Code có thể trở nên phức tạp hơn cần thiết khi có nhiều interface mới và class được thêm vào.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Factory Method vs Abstract Factory</a:t>
            </a:r>
            <a:endParaRPr/>
          </a:p>
        </p:txBody>
      </p:sp>
      <p:sp>
        <p:nvSpPr>
          <p:cNvPr id="178" name="Google Shape;17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vi"/>
              <a:t>Factory Method chỉ create 1 product nhưng Abstract Factory nó tạo ra một nhóm các Products có liên quan với nhau.</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vi"/>
              <a:t>Factory method chỉ là method trong khi abstract factory là 1 object. Mục đích của class chứa factory method không chỉ là tạo ra một đối tượng mà nó còn làm nhiều chức năng khác nữa. Còn với Abstract Factory thì toàn bộ mục đích của nó là tạo ra các nhóm objects.</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Khi nào thì sử dụng FactoryMethod, AbstractFactory</a:t>
            </a:r>
            <a:endParaRPr/>
          </a:p>
        </p:txBody>
      </p:sp>
      <p:sp>
        <p:nvSpPr>
          <p:cNvPr id="184" name="Google Shape;18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Sử dụng Factory Method khi chưa biết chính xác type của đối tượng mà chúng ta sẽ làm việc.</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vi"/>
              <a:t>Sử dụng Abstract Factory khi muốn tạo 1 nhóm các đối tượng liên quan đi với nhau.</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vi"/>
              <a:t>Builder Pattern</a:t>
            </a:r>
            <a:endParaRPr/>
          </a:p>
        </p:txBody>
      </p:sp>
      <p:sp>
        <p:nvSpPr>
          <p:cNvPr id="190" name="Google Shape;19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35"/>
          <p:cNvPicPr preferRelativeResize="0"/>
          <p:nvPr/>
        </p:nvPicPr>
        <p:blipFill>
          <a:blip r:embed="rId3">
            <a:alphaModFix/>
          </a:blip>
          <a:stretch>
            <a:fillRect/>
          </a:stretch>
        </p:blipFill>
        <p:spPr>
          <a:xfrm>
            <a:off x="2364475" y="1717350"/>
            <a:ext cx="4415050" cy="2759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romanUcPeriod"/>
            </a:pPr>
            <a:r>
              <a:rPr lang="vi"/>
              <a:t>Problem</a:t>
            </a:r>
            <a:endParaRPr/>
          </a:p>
        </p:txBody>
      </p:sp>
      <p:sp>
        <p:nvSpPr>
          <p:cNvPr id="197" name="Google Shape;19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Factory Method allows subclasses to alter the type of objects being created</a:t>
            </a:r>
            <a:endParaRPr/>
          </a:p>
          <a:p>
            <a:pPr indent="-342900" lvl="0" marL="457200" rtl="0" algn="l">
              <a:spcBef>
                <a:spcPts val="0"/>
              </a:spcBef>
              <a:spcAft>
                <a:spcPts val="0"/>
              </a:spcAft>
              <a:buSzPts val="1800"/>
              <a:buChar char="●"/>
            </a:pPr>
            <a:r>
              <a:rPr lang="vi"/>
              <a:t>Abstract Factory produces families of related objects</a:t>
            </a:r>
            <a:endParaRPr/>
          </a:p>
          <a:p>
            <a:pPr indent="-342900" lvl="0" marL="457200" rtl="0" algn="l">
              <a:spcBef>
                <a:spcPts val="0"/>
              </a:spcBef>
              <a:spcAft>
                <a:spcPts val="0"/>
              </a:spcAft>
              <a:buSzPts val="1800"/>
              <a:buChar char="●"/>
            </a:pPr>
            <a:r>
              <a:rPr lang="vi"/>
              <a:t>Both return objects immediately</a:t>
            </a:r>
            <a:endParaRPr/>
          </a:p>
        </p:txBody>
      </p:sp>
      <p:pic>
        <p:nvPicPr>
          <p:cNvPr id="198" name="Google Shape;198;p36"/>
          <p:cNvPicPr preferRelativeResize="0"/>
          <p:nvPr/>
        </p:nvPicPr>
        <p:blipFill>
          <a:blip r:embed="rId3">
            <a:alphaModFix/>
          </a:blip>
          <a:stretch>
            <a:fillRect/>
          </a:stretch>
        </p:blipFill>
        <p:spPr>
          <a:xfrm>
            <a:off x="5086275" y="2521550"/>
            <a:ext cx="3746035" cy="2341275"/>
          </a:xfrm>
          <a:prstGeom prst="rect">
            <a:avLst/>
          </a:prstGeom>
          <a:noFill/>
          <a:ln>
            <a:noFill/>
          </a:ln>
        </p:spPr>
      </p:pic>
      <p:pic>
        <p:nvPicPr>
          <p:cNvPr id="199" name="Google Shape;199;p36"/>
          <p:cNvPicPr preferRelativeResize="0"/>
          <p:nvPr/>
        </p:nvPicPr>
        <p:blipFill>
          <a:blip r:embed="rId4">
            <a:alphaModFix/>
          </a:blip>
          <a:stretch>
            <a:fillRect/>
          </a:stretch>
        </p:blipFill>
        <p:spPr>
          <a:xfrm>
            <a:off x="428650" y="2521549"/>
            <a:ext cx="3746030" cy="2341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romanUcPeriod"/>
            </a:pPr>
            <a:r>
              <a:rPr lang="vi"/>
              <a:t>Problem</a:t>
            </a:r>
            <a:endParaRPr/>
          </a:p>
        </p:txBody>
      </p:sp>
      <p:sp>
        <p:nvSpPr>
          <p:cNvPr id="205" name="Google Shape;20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What if the object is really, really complex?</a:t>
            </a:r>
            <a:endParaRPr/>
          </a:p>
          <a:p>
            <a:pPr indent="-342900" lvl="0" marL="457200" rtl="0" algn="l">
              <a:spcBef>
                <a:spcPts val="0"/>
              </a:spcBef>
              <a:spcAft>
                <a:spcPts val="0"/>
              </a:spcAft>
              <a:buSzPts val="1800"/>
              <a:buChar char="●"/>
            </a:pPr>
            <a:r>
              <a:rPr lang="vi"/>
              <a:t>Or we want to add some construction steps?</a:t>
            </a:r>
            <a:endParaRPr/>
          </a:p>
        </p:txBody>
      </p:sp>
      <p:pic>
        <p:nvPicPr>
          <p:cNvPr id="206" name="Google Shape;206;p37"/>
          <p:cNvPicPr preferRelativeResize="0"/>
          <p:nvPr/>
        </p:nvPicPr>
        <p:blipFill>
          <a:blip r:embed="rId3">
            <a:alphaModFix/>
          </a:blip>
          <a:stretch>
            <a:fillRect/>
          </a:stretch>
        </p:blipFill>
        <p:spPr>
          <a:xfrm>
            <a:off x="2548450" y="2418475"/>
            <a:ext cx="3631150" cy="2118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II. Solution</a:t>
            </a:r>
            <a:endParaRPr/>
          </a:p>
        </p:txBody>
      </p:sp>
      <p:sp>
        <p:nvSpPr>
          <p:cNvPr id="212" name="Google Shape;21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vi"/>
              <a:t>Telescopic Constructor</a:t>
            </a:r>
            <a:endParaRPr b="1"/>
          </a:p>
          <a:p>
            <a:pPr indent="-342900" lvl="0" marL="457200" rtl="0" algn="l">
              <a:spcBef>
                <a:spcPts val="0"/>
              </a:spcBef>
              <a:spcAft>
                <a:spcPts val="0"/>
              </a:spcAft>
              <a:buSzPts val="1800"/>
              <a:buChar char="●"/>
            </a:pPr>
            <a:r>
              <a:rPr lang="vi"/>
              <a:t>House (windows, doors, rooms){}</a:t>
            </a:r>
            <a:endParaRPr/>
          </a:p>
          <a:p>
            <a:pPr indent="-342900" lvl="0" marL="457200" rtl="0" algn="l">
              <a:spcBef>
                <a:spcPts val="0"/>
              </a:spcBef>
              <a:spcAft>
                <a:spcPts val="0"/>
              </a:spcAft>
              <a:buSzPts val="1800"/>
              <a:buChar char="●"/>
            </a:pPr>
            <a:r>
              <a:rPr lang="vi"/>
              <a:t>House (windows, doors, rooms, hasGarage) {}</a:t>
            </a:r>
            <a:endParaRPr/>
          </a:p>
          <a:p>
            <a:pPr indent="-342900" lvl="0" marL="457200" rtl="0" algn="l">
              <a:spcBef>
                <a:spcPts val="0"/>
              </a:spcBef>
              <a:spcAft>
                <a:spcPts val="0"/>
              </a:spcAft>
              <a:buSzPts val="1800"/>
              <a:buChar char="●"/>
            </a:pPr>
            <a:r>
              <a:rPr lang="vi"/>
              <a:t>House (windows, doors, rooms, hasGarage, hasSwimPool){}</a:t>
            </a:r>
            <a:endParaRPr/>
          </a:p>
          <a:p>
            <a:pPr indent="-342900" lvl="0" marL="457200" rtl="0" algn="l">
              <a:spcBef>
                <a:spcPts val="0"/>
              </a:spcBef>
              <a:spcAft>
                <a:spcPts val="0"/>
              </a:spcAft>
              <a:buSzPts val="1800"/>
              <a:buChar char="●"/>
            </a:pPr>
            <a:r>
              <a:rPr lang="vi"/>
              <a:t>House (windows, doors, rooms, hasGarage, hasSwimPool, hasGarden)</a:t>
            </a:r>
            <a:endParaRPr/>
          </a:p>
          <a:p>
            <a:pPr indent="-342900" lvl="0" marL="457200" rtl="0" algn="l">
              <a:spcBef>
                <a:spcPts val="0"/>
              </a:spcBef>
              <a:spcAft>
                <a:spcPts val="0"/>
              </a:spcAft>
              <a:buSzPts val="1800"/>
              <a:buChar char="●"/>
            </a:pPr>
            <a:r>
              <a:rPr lang="vi"/>
              <a:t>...</a:t>
            </a:r>
            <a:endParaRPr/>
          </a:p>
        </p:txBody>
      </p:sp>
      <p:pic>
        <p:nvPicPr>
          <p:cNvPr id="213" name="Google Shape;213;p38"/>
          <p:cNvPicPr preferRelativeResize="0"/>
          <p:nvPr/>
        </p:nvPicPr>
        <p:blipFill>
          <a:blip r:embed="rId3">
            <a:alphaModFix/>
          </a:blip>
          <a:stretch>
            <a:fillRect/>
          </a:stretch>
        </p:blipFill>
        <p:spPr>
          <a:xfrm>
            <a:off x="2920438" y="2958100"/>
            <a:ext cx="3303124" cy="1926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II. Solution</a:t>
            </a:r>
            <a:endParaRPr/>
          </a:p>
          <a:p>
            <a:pPr indent="0" lvl="0" marL="0" rtl="0" algn="l">
              <a:spcBef>
                <a:spcPts val="0"/>
              </a:spcBef>
              <a:spcAft>
                <a:spcPts val="0"/>
              </a:spcAft>
              <a:buNone/>
            </a:pPr>
            <a:r>
              <a:t/>
            </a:r>
            <a:endParaRPr/>
          </a:p>
          <a:p>
            <a:pPr indent="0" lvl="0" marL="0" rtl="0" algn="l">
              <a:lnSpc>
                <a:spcPct val="115000"/>
              </a:lnSpc>
              <a:spcBef>
                <a:spcPts val="0"/>
              </a:spcBef>
              <a:spcAft>
                <a:spcPts val="1200"/>
              </a:spcAft>
              <a:buClr>
                <a:schemeClr val="dk1"/>
              </a:buClr>
              <a:buSzPct val="61111"/>
              <a:buFont typeface="Arial"/>
              <a:buNone/>
            </a:pPr>
            <a:r>
              <a:rPr b="1" lang="vi" sz="1800">
                <a:solidFill>
                  <a:schemeClr val="dk2"/>
                </a:solidFill>
              </a:rPr>
              <a:t>2. Setters</a:t>
            </a:r>
            <a:endParaRPr/>
          </a:p>
        </p:txBody>
      </p:sp>
      <p:sp>
        <p:nvSpPr>
          <p:cNvPr id="219" name="Google Shape;21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p>
          <a:p>
            <a:pPr indent="-342900" lvl="0" marL="457200" rtl="0" algn="l">
              <a:spcBef>
                <a:spcPts val="1200"/>
              </a:spcBef>
              <a:spcAft>
                <a:spcPts val="0"/>
              </a:spcAft>
              <a:buSzPts val="1800"/>
              <a:buChar char="●"/>
            </a:pPr>
            <a:r>
              <a:rPr lang="vi"/>
              <a:t>Cannot create immutable objects</a:t>
            </a:r>
            <a:endParaRPr/>
          </a:p>
          <a:p>
            <a:pPr indent="-342900" lvl="0" marL="457200" rtl="0" algn="l">
              <a:spcBef>
                <a:spcPts val="0"/>
              </a:spcBef>
              <a:spcAft>
                <a:spcPts val="0"/>
              </a:spcAft>
              <a:buSzPts val="1800"/>
              <a:buChar char="●"/>
            </a:pPr>
            <a:r>
              <a:rPr lang="vi"/>
              <a:t>Different semantic meaning</a:t>
            </a:r>
            <a:endParaRPr/>
          </a:p>
        </p:txBody>
      </p:sp>
      <p:pic>
        <p:nvPicPr>
          <p:cNvPr id="220" name="Google Shape;220;p39"/>
          <p:cNvPicPr preferRelativeResize="0"/>
          <p:nvPr/>
        </p:nvPicPr>
        <p:blipFill>
          <a:blip r:embed="rId3">
            <a:alphaModFix/>
          </a:blip>
          <a:stretch>
            <a:fillRect/>
          </a:stretch>
        </p:blipFill>
        <p:spPr>
          <a:xfrm>
            <a:off x="2972925" y="2759600"/>
            <a:ext cx="3038450" cy="1951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II. Solution</a:t>
            </a:r>
            <a:endParaRPr/>
          </a:p>
        </p:txBody>
      </p:sp>
      <p:sp>
        <p:nvSpPr>
          <p:cNvPr id="226" name="Google Shape;226;p40"/>
          <p:cNvSpPr txBox="1"/>
          <p:nvPr>
            <p:ph idx="1" type="body"/>
          </p:nvPr>
        </p:nvSpPr>
        <p:spPr>
          <a:xfrm>
            <a:off x="311700" y="1152475"/>
            <a:ext cx="5174100" cy="379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3. Builder Pattern</a:t>
            </a:r>
            <a:endParaRPr b="1"/>
          </a:p>
          <a:p>
            <a:pPr indent="-342900" lvl="0" marL="457200" rtl="0" algn="l">
              <a:spcBef>
                <a:spcPts val="1200"/>
              </a:spcBef>
              <a:spcAft>
                <a:spcPts val="0"/>
              </a:spcAft>
              <a:buSzPts val="1800"/>
              <a:buChar char="●"/>
            </a:pPr>
            <a:r>
              <a:rPr lang="vi"/>
              <a:t>Extract object construction code to separate object called builder</a:t>
            </a:r>
            <a:endParaRPr/>
          </a:p>
          <a:p>
            <a:pPr indent="-342900" lvl="0" marL="457200" rtl="0" algn="l">
              <a:spcBef>
                <a:spcPts val="0"/>
              </a:spcBef>
              <a:spcAft>
                <a:spcPts val="0"/>
              </a:spcAft>
              <a:buSzPts val="1800"/>
              <a:buChar char="●"/>
            </a:pPr>
            <a:r>
              <a:rPr lang="vi"/>
              <a:t>Construct complex objects step by step</a:t>
            </a:r>
            <a:endParaRPr/>
          </a:p>
        </p:txBody>
      </p:sp>
      <p:pic>
        <p:nvPicPr>
          <p:cNvPr id="227" name="Google Shape;227;p40"/>
          <p:cNvPicPr preferRelativeResize="0"/>
          <p:nvPr/>
        </p:nvPicPr>
        <p:blipFill>
          <a:blip r:embed="rId3">
            <a:alphaModFix/>
          </a:blip>
          <a:stretch>
            <a:fillRect/>
          </a:stretch>
        </p:blipFill>
        <p:spPr>
          <a:xfrm>
            <a:off x="5519800" y="1524738"/>
            <a:ext cx="3066200" cy="2094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II. Solution</a:t>
            </a:r>
            <a:endParaRPr/>
          </a:p>
        </p:txBody>
      </p:sp>
      <p:sp>
        <p:nvSpPr>
          <p:cNvPr id="233" name="Google Shape;233;p41"/>
          <p:cNvSpPr txBox="1"/>
          <p:nvPr>
            <p:ph idx="1" type="body"/>
          </p:nvPr>
        </p:nvSpPr>
        <p:spPr>
          <a:xfrm>
            <a:off x="311700" y="1152475"/>
            <a:ext cx="8144100" cy="379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3. Builder Pattern</a:t>
            </a:r>
            <a:endParaRPr b="1"/>
          </a:p>
          <a:p>
            <a:pPr indent="-342900" lvl="0" marL="457200" rtl="0" algn="l">
              <a:spcBef>
                <a:spcPts val="1200"/>
              </a:spcBef>
              <a:spcAft>
                <a:spcPts val="0"/>
              </a:spcAft>
              <a:buSzPts val="1800"/>
              <a:buChar char="●"/>
            </a:pPr>
            <a:r>
              <a:rPr lang="vi"/>
              <a:t>Different builders for different implementations</a:t>
            </a:r>
            <a:endParaRPr/>
          </a:p>
        </p:txBody>
      </p:sp>
      <p:pic>
        <p:nvPicPr>
          <p:cNvPr id="234" name="Google Shape;234;p41"/>
          <p:cNvPicPr preferRelativeResize="0"/>
          <p:nvPr/>
        </p:nvPicPr>
        <p:blipFill>
          <a:blip r:embed="rId3">
            <a:alphaModFix/>
          </a:blip>
          <a:stretch>
            <a:fillRect/>
          </a:stretch>
        </p:blipFill>
        <p:spPr>
          <a:xfrm>
            <a:off x="2633225" y="2329550"/>
            <a:ext cx="3877549" cy="1938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Mục đích</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đó là các giải pháp đã được sử dụng, test →  có chất lượng, đáng để học</a:t>
            </a:r>
            <a:endParaRPr/>
          </a:p>
          <a:p>
            <a:pPr indent="-330200" lvl="1" marL="914400" rtl="0" algn="l">
              <a:lnSpc>
                <a:spcPct val="100000"/>
              </a:lnSpc>
              <a:spcBef>
                <a:spcPts val="0"/>
              </a:spcBef>
              <a:spcAft>
                <a:spcPts val="0"/>
              </a:spcAft>
              <a:buSzPts val="1600"/>
              <a:buChar char="○"/>
            </a:pPr>
            <a:r>
              <a:rPr lang="vi" sz="1300">
                <a:solidFill>
                  <a:schemeClr val="dk1"/>
                </a:solidFill>
              </a:rPr>
              <a:t>giải được nhiều vấn đề khó trong thiết kế</a:t>
            </a:r>
            <a:endParaRPr sz="1300">
              <a:solidFill>
                <a:schemeClr val="dk1"/>
              </a:solidFill>
            </a:endParaRPr>
          </a:p>
          <a:p>
            <a:pPr indent="-330200" lvl="1" marL="914400" rtl="0" algn="l">
              <a:lnSpc>
                <a:spcPct val="100000"/>
              </a:lnSpc>
              <a:spcBef>
                <a:spcPts val="0"/>
              </a:spcBef>
              <a:spcAft>
                <a:spcPts val="0"/>
              </a:spcAft>
              <a:buSzPts val="1600"/>
              <a:buChar char="○"/>
            </a:pPr>
            <a:r>
              <a:rPr lang="vi" sz="1300">
                <a:solidFill>
                  <a:schemeClr val="dk1"/>
                </a:solidFill>
              </a:rPr>
              <a:t>làm cho quá trình phát triển pm dễ dàng hơn</a:t>
            </a:r>
            <a:endParaRPr sz="1600"/>
          </a:p>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vi"/>
              <a:t>giúp teamwork</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II. Solution</a:t>
            </a:r>
            <a:endParaRPr/>
          </a:p>
        </p:txBody>
      </p:sp>
      <p:sp>
        <p:nvSpPr>
          <p:cNvPr id="240" name="Google Shape;240;p42"/>
          <p:cNvSpPr txBox="1"/>
          <p:nvPr>
            <p:ph idx="1" type="body"/>
          </p:nvPr>
        </p:nvSpPr>
        <p:spPr>
          <a:xfrm>
            <a:off x="311700" y="1152475"/>
            <a:ext cx="5174100" cy="379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3. Builder Pattern</a:t>
            </a:r>
            <a:endParaRPr b="1"/>
          </a:p>
          <a:p>
            <a:pPr indent="0" lvl="0" marL="0" rtl="0" algn="l">
              <a:spcBef>
                <a:spcPts val="1200"/>
              </a:spcBef>
              <a:spcAft>
                <a:spcPts val="0"/>
              </a:spcAft>
              <a:buNone/>
            </a:pPr>
            <a:r>
              <a:rPr lang="vi"/>
              <a:t>Director: </a:t>
            </a:r>
            <a:endParaRPr/>
          </a:p>
          <a:p>
            <a:pPr indent="-342900" lvl="0" marL="457200" rtl="0" algn="l">
              <a:spcBef>
                <a:spcPts val="1200"/>
              </a:spcBef>
              <a:spcAft>
                <a:spcPts val="0"/>
              </a:spcAft>
              <a:buSzPts val="1800"/>
              <a:buChar char="●"/>
            </a:pPr>
            <a:r>
              <a:rPr lang="vi"/>
              <a:t>Define various construction routines to reuse</a:t>
            </a:r>
            <a:endParaRPr/>
          </a:p>
          <a:p>
            <a:pPr indent="-342900" lvl="0" marL="457200" rtl="0" algn="l">
              <a:spcBef>
                <a:spcPts val="0"/>
              </a:spcBef>
              <a:spcAft>
                <a:spcPts val="0"/>
              </a:spcAft>
              <a:buSzPts val="1800"/>
              <a:buChar char="●"/>
            </a:pPr>
            <a:r>
              <a:rPr lang="vi"/>
              <a:t>Hide details of product construction from client</a:t>
            </a:r>
            <a:endParaRPr/>
          </a:p>
        </p:txBody>
      </p:sp>
      <p:pic>
        <p:nvPicPr>
          <p:cNvPr id="241" name="Google Shape;241;p42"/>
          <p:cNvPicPr preferRelativeResize="0"/>
          <p:nvPr/>
        </p:nvPicPr>
        <p:blipFill>
          <a:blip r:embed="rId3">
            <a:alphaModFix/>
          </a:blip>
          <a:stretch>
            <a:fillRect/>
          </a:stretch>
        </p:blipFill>
        <p:spPr>
          <a:xfrm>
            <a:off x="5638200" y="1170125"/>
            <a:ext cx="3267075" cy="2857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III. Builder Pattern Structure</a:t>
            </a:r>
            <a:endParaRPr/>
          </a:p>
        </p:txBody>
      </p:sp>
      <p:sp>
        <p:nvSpPr>
          <p:cNvPr id="247" name="Google Shape;24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8" name="Google Shape;248;p43"/>
          <p:cNvPicPr preferRelativeResize="0"/>
          <p:nvPr/>
        </p:nvPicPr>
        <p:blipFill>
          <a:blip r:embed="rId3">
            <a:alphaModFix/>
          </a:blip>
          <a:stretch>
            <a:fillRect/>
          </a:stretch>
        </p:blipFill>
        <p:spPr>
          <a:xfrm>
            <a:off x="2945975" y="1278475"/>
            <a:ext cx="2786725" cy="35136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IV. Applicability</a:t>
            </a:r>
            <a:endParaRPr/>
          </a:p>
        </p:txBody>
      </p:sp>
      <p:sp>
        <p:nvSpPr>
          <p:cNvPr id="254" name="Google Shape;254;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Get rid of telescopic constructor</a:t>
            </a:r>
            <a:endParaRPr/>
          </a:p>
          <a:p>
            <a:pPr indent="-342900" lvl="0" marL="457200" rtl="0" algn="l">
              <a:spcBef>
                <a:spcPts val="0"/>
              </a:spcBef>
              <a:spcAft>
                <a:spcPts val="0"/>
              </a:spcAft>
              <a:buSzPts val="1800"/>
              <a:buChar char="●"/>
            </a:pPr>
            <a:r>
              <a:rPr lang="vi"/>
              <a:t>Create different representations of same product</a:t>
            </a:r>
            <a:endParaRPr/>
          </a:p>
          <a:p>
            <a:pPr indent="-342900" lvl="0" marL="457200" rtl="0" algn="l">
              <a:spcBef>
                <a:spcPts val="0"/>
              </a:spcBef>
              <a:spcAft>
                <a:spcPts val="0"/>
              </a:spcAft>
              <a:buSzPts val="1800"/>
              <a:buChar char="●"/>
            </a:pPr>
            <a:r>
              <a:rPr lang="vi"/>
              <a:t>Construct Composite trees or complex objects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V. Pros and Cons</a:t>
            </a:r>
            <a:endParaRPr/>
          </a:p>
        </p:txBody>
      </p:sp>
      <p:sp>
        <p:nvSpPr>
          <p:cNvPr id="260" name="Google Shape;260;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1" name="Google Shape;261;p45"/>
          <p:cNvPicPr preferRelativeResize="0"/>
          <p:nvPr/>
        </p:nvPicPr>
        <p:blipFill>
          <a:blip r:embed="rId3">
            <a:alphaModFix/>
          </a:blip>
          <a:stretch>
            <a:fillRect/>
          </a:stretch>
        </p:blipFill>
        <p:spPr>
          <a:xfrm>
            <a:off x="1694438" y="1438150"/>
            <a:ext cx="5755125" cy="2267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6"/>
          <p:cNvSpPr txBox="1"/>
          <p:nvPr>
            <p:ph idx="1" type="body"/>
          </p:nvPr>
        </p:nvSpPr>
        <p:spPr>
          <a:xfrm>
            <a:off x="311700" y="1709550"/>
            <a:ext cx="8520600" cy="2859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sz="6000">
                <a:latin typeface="Roboto"/>
                <a:ea typeface="Roboto"/>
                <a:cs typeface="Roboto"/>
                <a:sym typeface="Roboto"/>
              </a:rPr>
              <a:t>GIT</a:t>
            </a:r>
            <a:endParaRPr sz="6000">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Git is a version control system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rPr lang="vi"/>
              <a:t>But what is version control system ?</a:t>
            </a:r>
            <a:endParaRPr/>
          </a:p>
        </p:txBody>
      </p:sp>
      <p:pic>
        <p:nvPicPr>
          <p:cNvPr id="272" name="Google Shape;272;p47"/>
          <p:cNvPicPr preferRelativeResize="0"/>
          <p:nvPr/>
        </p:nvPicPr>
        <p:blipFill>
          <a:blip r:embed="rId3">
            <a:alphaModFix/>
          </a:blip>
          <a:stretch>
            <a:fillRect/>
          </a:stretch>
        </p:blipFill>
        <p:spPr>
          <a:xfrm>
            <a:off x="4848300" y="1727675"/>
            <a:ext cx="3606899" cy="26839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8"/>
          <p:cNvSpPr txBox="1"/>
          <p:nvPr>
            <p:ph idx="1" type="body"/>
          </p:nvPr>
        </p:nvSpPr>
        <p:spPr>
          <a:xfrm>
            <a:off x="311700" y="275425"/>
            <a:ext cx="8520600" cy="42936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pic>
        <p:nvPicPr>
          <p:cNvPr id="278" name="Google Shape;278;p48"/>
          <p:cNvPicPr preferRelativeResize="0"/>
          <p:nvPr/>
        </p:nvPicPr>
        <p:blipFill>
          <a:blip r:embed="rId3">
            <a:alphaModFix/>
          </a:blip>
          <a:stretch>
            <a:fillRect/>
          </a:stretch>
        </p:blipFill>
        <p:spPr>
          <a:xfrm>
            <a:off x="190325" y="275425"/>
            <a:ext cx="3105675" cy="2659575"/>
          </a:xfrm>
          <a:prstGeom prst="rect">
            <a:avLst/>
          </a:prstGeom>
          <a:noFill/>
          <a:ln>
            <a:noFill/>
          </a:ln>
        </p:spPr>
      </p:pic>
      <p:pic>
        <p:nvPicPr>
          <p:cNvPr id="279" name="Google Shape;279;p48"/>
          <p:cNvPicPr preferRelativeResize="0"/>
          <p:nvPr/>
        </p:nvPicPr>
        <p:blipFill>
          <a:blip r:embed="rId4">
            <a:alphaModFix/>
          </a:blip>
          <a:stretch>
            <a:fillRect/>
          </a:stretch>
        </p:blipFill>
        <p:spPr>
          <a:xfrm>
            <a:off x="3937050" y="1385900"/>
            <a:ext cx="5060524" cy="3645750"/>
          </a:xfrm>
          <a:prstGeom prst="rect">
            <a:avLst/>
          </a:prstGeom>
          <a:noFill/>
          <a:ln>
            <a:noFill/>
          </a:ln>
        </p:spPr>
      </p:pic>
      <p:sp>
        <p:nvSpPr>
          <p:cNvPr id="280" name="Google Shape;280;p48"/>
          <p:cNvSpPr txBox="1"/>
          <p:nvPr/>
        </p:nvSpPr>
        <p:spPr>
          <a:xfrm>
            <a:off x="447225" y="2925850"/>
            <a:ext cx="217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Local version control</a:t>
            </a:r>
            <a:endParaRPr/>
          </a:p>
        </p:txBody>
      </p:sp>
      <p:sp>
        <p:nvSpPr>
          <p:cNvPr id="281" name="Google Shape;281;p48"/>
          <p:cNvSpPr txBox="1"/>
          <p:nvPr/>
        </p:nvSpPr>
        <p:spPr>
          <a:xfrm>
            <a:off x="4646775" y="935000"/>
            <a:ext cx="348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Centralized version control</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49"/>
          <p:cNvPicPr preferRelativeResize="0"/>
          <p:nvPr/>
        </p:nvPicPr>
        <p:blipFill>
          <a:blip r:embed="rId3">
            <a:alphaModFix/>
          </a:blip>
          <a:stretch>
            <a:fillRect/>
          </a:stretch>
        </p:blipFill>
        <p:spPr>
          <a:xfrm>
            <a:off x="3890050" y="68113"/>
            <a:ext cx="4120075" cy="5007275"/>
          </a:xfrm>
          <a:prstGeom prst="rect">
            <a:avLst/>
          </a:prstGeom>
          <a:noFill/>
          <a:ln>
            <a:noFill/>
          </a:ln>
        </p:spPr>
      </p:pic>
      <p:sp>
        <p:nvSpPr>
          <p:cNvPr id="287" name="Google Shape;287;p49"/>
          <p:cNvSpPr txBox="1"/>
          <p:nvPr/>
        </p:nvSpPr>
        <p:spPr>
          <a:xfrm>
            <a:off x="2450175" y="346050"/>
            <a:ext cx="235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Distributed version control</a:t>
            </a:r>
            <a:endParaRPr/>
          </a:p>
        </p:txBody>
      </p:sp>
      <p:sp>
        <p:nvSpPr>
          <p:cNvPr id="288" name="Google Shape;288;p49"/>
          <p:cNvSpPr txBox="1"/>
          <p:nvPr/>
        </p:nvSpPr>
        <p:spPr>
          <a:xfrm>
            <a:off x="247575" y="2090775"/>
            <a:ext cx="34854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vi"/>
              <a:t>Git is a distributed version control</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50"/>
          <p:cNvPicPr preferRelativeResize="0"/>
          <p:nvPr/>
        </p:nvPicPr>
        <p:blipFill>
          <a:blip r:embed="rId3">
            <a:alphaModFix/>
          </a:blip>
          <a:stretch>
            <a:fillRect/>
          </a:stretch>
        </p:blipFill>
        <p:spPr>
          <a:xfrm>
            <a:off x="30250" y="145250"/>
            <a:ext cx="5566825" cy="2484100"/>
          </a:xfrm>
          <a:prstGeom prst="rect">
            <a:avLst/>
          </a:prstGeom>
          <a:noFill/>
          <a:ln>
            <a:noFill/>
          </a:ln>
        </p:spPr>
      </p:pic>
      <p:pic>
        <p:nvPicPr>
          <p:cNvPr id="294" name="Google Shape;294;p50"/>
          <p:cNvPicPr preferRelativeResize="0"/>
          <p:nvPr/>
        </p:nvPicPr>
        <p:blipFill>
          <a:blip r:embed="rId4">
            <a:alphaModFix/>
          </a:blip>
          <a:stretch>
            <a:fillRect/>
          </a:stretch>
        </p:blipFill>
        <p:spPr>
          <a:xfrm>
            <a:off x="118046" y="2712922"/>
            <a:ext cx="5479025" cy="2405273"/>
          </a:xfrm>
          <a:prstGeom prst="rect">
            <a:avLst/>
          </a:prstGeom>
          <a:noFill/>
          <a:ln>
            <a:noFill/>
          </a:ln>
        </p:spPr>
      </p:pic>
      <p:sp>
        <p:nvSpPr>
          <p:cNvPr id="295" name="Google Shape;295;p50"/>
          <p:cNvSpPr txBox="1"/>
          <p:nvPr/>
        </p:nvSpPr>
        <p:spPr>
          <a:xfrm>
            <a:off x="5597075" y="2235975"/>
            <a:ext cx="34854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Git thinks of its data more like a set of snapshots of a miniature filesystem. Every time you commit, or save the state of your project in Git, it basically takes a picture of what all your files look like at that moment and stores a reference to that snapshot. To be efficient, if files have not changed, Git doesn’t store the file again, just a link to the previous identical file it has already stored. Git thinks about its data more like a stream of snapshots.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51"/>
          <p:cNvPicPr preferRelativeResize="0"/>
          <p:nvPr/>
        </p:nvPicPr>
        <p:blipFill>
          <a:blip r:embed="rId3">
            <a:alphaModFix/>
          </a:blip>
          <a:stretch>
            <a:fillRect/>
          </a:stretch>
        </p:blipFill>
        <p:spPr>
          <a:xfrm>
            <a:off x="4429075" y="704650"/>
            <a:ext cx="4406800" cy="382222"/>
          </a:xfrm>
          <a:prstGeom prst="rect">
            <a:avLst/>
          </a:prstGeom>
          <a:noFill/>
          <a:ln>
            <a:noFill/>
          </a:ln>
        </p:spPr>
      </p:pic>
      <p:pic>
        <p:nvPicPr>
          <p:cNvPr id="301" name="Google Shape;301;p51"/>
          <p:cNvPicPr preferRelativeResize="0"/>
          <p:nvPr/>
        </p:nvPicPr>
        <p:blipFill>
          <a:blip r:embed="rId4">
            <a:alphaModFix/>
          </a:blip>
          <a:stretch>
            <a:fillRect/>
          </a:stretch>
        </p:blipFill>
        <p:spPr>
          <a:xfrm>
            <a:off x="223375" y="1879388"/>
            <a:ext cx="5482851" cy="1274525"/>
          </a:xfrm>
          <a:prstGeom prst="rect">
            <a:avLst/>
          </a:prstGeom>
          <a:noFill/>
          <a:ln>
            <a:noFill/>
          </a:ln>
        </p:spPr>
      </p:pic>
      <p:sp>
        <p:nvSpPr>
          <p:cNvPr id="302" name="Google Shape;302;p51"/>
          <p:cNvSpPr txBox="1"/>
          <p:nvPr/>
        </p:nvSpPr>
        <p:spPr>
          <a:xfrm>
            <a:off x="223375" y="378300"/>
            <a:ext cx="4205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000">
                <a:latin typeface="Roboto"/>
                <a:ea typeface="Roboto"/>
                <a:cs typeface="Roboto"/>
                <a:sym typeface="Roboto"/>
              </a:rPr>
              <a:t>Everything in Git is check-summed before it is stored and is then referred to by that checksum</a:t>
            </a:r>
            <a:endParaRPr sz="2000">
              <a:latin typeface="Roboto"/>
              <a:ea typeface="Roboto"/>
              <a:cs typeface="Roboto"/>
              <a:sym typeface="Roboto"/>
            </a:endParaRPr>
          </a:p>
        </p:txBody>
      </p:sp>
      <p:sp>
        <p:nvSpPr>
          <p:cNvPr id="303" name="Google Shape;303;p51"/>
          <p:cNvSpPr txBox="1"/>
          <p:nvPr/>
        </p:nvSpPr>
        <p:spPr>
          <a:xfrm>
            <a:off x="2171300" y="3409925"/>
            <a:ext cx="62997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000">
                <a:latin typeface="Roboto"/>
                <a:ea typeface="Roboto"/>
                <a:cs typeface="Roboto"/>
                <a:sym typeface="Roboto"/>
              </a:rPr>
              <a:t>The mechanism that Git uses for this checksumming is called a SHA-1 hash. This is a 40-character string composed of hexadecimal characters (0–9 and a–f) and calculated based on the contents of a file or directory structure in Git.</a:t>
            </a:r>
            <a:endParaRPr sz="20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52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Singleton    </a:t>
            </a:r>
            <a:r>
              <a:rPr lang="vi" sz="1494">
                <a:solidFill>
                  <a:srgbClr val="70757A"/>
                </a:solidFill>
                <a:highlight>
                  <a:srgbClr val="FFFFFF"/>
                </a:highlight>
              </a:rPr>
              <a:t>/ˈsiNGɡəlt(ə)n/</a:t>
            </a:r>
            <a:endParaRPr sz="3244"/>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vi"/>
              <a:t>đảm bảo 1 class chỉ có 1 instance, mà vẫn có thể truy cập tùy ý</a:t>
            </a:r>
            <a:endParaRPr/>
          </a:p>
        </p:txBody>
      </p:sp>
      <p:pic>
        <p:nvPicPr>
          <p:cNvPr id="74" name="Google Shape;74;p16"/>
          <p:cNvPicPr preferRelativeResize="0"/>
          <p:nvPr/>
        </p:nvPicPr>
        <p:blipFill>
          <a:blip r:embed="rId3">
            <a:alphaModFix/>
          </a:blip>
          <a:stretch>
            <a:fillRect/>
          </a:stretch>
        </p:blipFill>
        <p:spPr>
          <a:xfrm>
            <a:off x="1375925" y="1666025"/>
            <a:ext cx="6158351" cy="30791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2"/>
          <p:cNvSpPr txBox="1"/>
          <p:nvPr/>
        </p:nvSpPr>
        <p:spPr>
          <a:xfrm>
            <a:off x="78125" y="311725"/>
            <a:ext cx="8749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000">
                <a:latin typeface="Roboto"/>
                <a:ea typeface="Roboto"/>
                <a:cs typeface="Roboto"/>
                <a:sym typeface="Roboto"/>
              </a:rPr>
              <a:t> Git has three main states that your files can reside in: committed, modified, and staged</a:t>
            </a:r>
            <a:endParaRPr sz="2000">
              <a:latin typeface="Roboto"/>
              <a:ea typeface="Roboto"/>
              <a:cs typeface="Roboto"/>
              <a:sym typeface="Roboto"/>
            </a:endParaRPr>
          </a:p>
        </p:txBody>
      </p:sp>
      <p:pic>
        <p:nvPicPr>
          <p:cNvPr id="309" name="Google Shape;309;p52"/>
          <p:cNvPicPr preferRelativeResize="0"/>
          <p:nvPr/>
        </p:nvPicPr>
        <p:blipFill>
          <a:blip r:embed="rId3">
            <a:alphaModFix/>
          </a:blip>
          <a:stretch>
            <a:fillRect/>
          </a:stretch>
        </p:blipFill>
        <p:spPr>
          <a:xfrm>
            <a:off x="3075125" y="1184725"/>
            <a:ext cx="5965556" cy="3788175"/>
          </a:xfrm>
          <a:prstGeom prst="rect">
            <a:avLst/>
          </a:prstGeom>
          <a:noFill/>
          <a:ln>
            <a:noFill/>
          </a:ln>
        </p:spPr>
      </p:pic>
      <p:sp>
        <p:nvSpPr>
          <p:cNvPr id="310" name="Google Shape;310;p52"/>
          <p:cNvSpPr txBox="1"/>
          <p:nvPr/>
        </p:nvSpPr>
        <p:spPr>
          <a:xfrm>
            <a:off x="374650" y="1606675"/>
            <a:ext cx="23298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Roboto"/>
                <a:ea typeface="Roboto"/>
                <a:cs typeface="Roboto"/>
                <a:sym typeface="Roboto"/>
              </a:rPr>
              <a:t>1.</a:t>
            </a:r>
            <a:r>
              <a:rPr lang="vi">
                <a:latin typeface="Roboto"/>
                <a:ea typeface="Roboto"/>
                <a:cs typeface="Roboto"/>
                <a:sym typeface="Roboto"/>
              </a:rPr>
              <a:t>You modify files in your working directory</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vi">
                <a:latin typeface="Roboto"/>
                <a:ea typeface="Roboto"/>
                <a:cs typeface="Roboto"/>
                <a:sym typeface="Roboto"/>
              </a:rPr>
              <a:t>2.You stage the files, adding snapshots of them to your staging area.</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vi">
                <a:latin typeface="Roboto"/>
                <a:ea typeface="Roboto"/>
                <a:cs typeface="Roboto"/>
                <a:sym typeface="Roboto"/>
              </a:rPr>
              <a:t>3.You do a commit, which takes the files as they are in the staging area and stores that snapshot permanently to your Git directory.</a:t>
            </a:r>
            <a:endParaRPr>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3"/>
          <p:cNvSpPr txBox="1"/>
          <p:nvPr>
            <p:ph idx="1" type="body"/>
          </p:nvPr>
        </p:nvSpPr>
        <p:spPr>
          <a:xfrm>
            <a:off x="311700" y="1649025"/>
            <a:ext cx="8520600" cy="2944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sz="4000">
                <a:latin typeface="Roboto"/>
                <a:ea typeface="Roboto"/>
                <a:cs typeface="Roboto"/>
                <a:sym typeface="Roboto"/>
              </a:rPr>
              <a:t>Basic command</a:t>
            </a:r>
            <a:endParaRPr sz="4000">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4"/>
          <p:cNvSpPr txBox="1"/>
          <p:nvPr>
            <p:ph idx="1" type="body"/>
          </p:nvPr>
        </p:nvSpPr>
        <p:spPr>
          <a:xfrm>
            <a:off x="311700" y="154400"/>
            <a:ext cx="8520600" cy="4414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oboto"/>
              <a:buChar char="-"/>
            </a:pPr>
            <a:r>
              <a:rPr lang="vi" sz="2400">
                <a:latin typeface="Roboto"/>
                <a:ea typeface="Roboto"/>
                <a:cs typeface="Roboto"/>
                <a:sym typeface="Roboto"/>
              </a:rPr>
              <a:t>Git init </a:t>
            </a:r>
            <a:endParaRPr sz="2400">
              <a:latin typeface="Roboto"/>
              <a:ea typeface="Roboto"/>
              <a:cs typeface="Roboto"/>
              <a:sym typeface="Roboto"/>
            </a:endParaRPr>
          </a:p>
          <a:p>
            <a:pPr indent="-342900" lvl="0" marL="457200" rtl="0" algn="l">
              <a:spcBef>
                <a:spcPts val="0"/>
              </a:spcBef>
              <a:spcAft>
                <a:spcPts val="0"/>
              </a:spcAft>
              <a:buSzPts val="1800"/>
              <a:buFont typeface="Roboto"/>
              <a:buChar char="+"/>
            </a:pPr>
            <a:r>
              <a:rPr lang="vi">
                <a:latin typeface="Roboto"/>
                <a:ea typeface="Roboto"/>
                <a:cs typeface="Roboto"/>
                <a:sym typeface="Roboto"/>
              </a:rPr>
              <a:t>Initializing a Repository in </a:t>
            </a:r>
            <a:endParaRPr>
              <a:latin typeface="Roboto"/>
              <a:ea typeface="Roboto"/>
              <a:cs typeface="Roboto"/>
              <a:sym typeface="Roboto"/>
            </a:endParaRPr>
          </a:p>
          <a:p>
            <a:pPr indent="0" lvl="0" marL="457200" rtl="0" algn="l">
              <a:spcBef>
                <a:spcPts val="1200"/>
              </a:spcBef>
              <a:spcAft>
                <a:spcPts val="0"/>
              </a:spcAft>
              <a:buNone/>
            </a:pPr>
            <a:r>
              <a:rPr lang="vi">
                <a:latin typeface="Roboto"/>
                <a:ea typeface="Roboto"/>
                <a:cs typeface="Roboto"/>
                <a:sym typeface="Roboto"/>
              </a:rPr>
              <a:t>an Existing Directory.</a:t>
            </a:r>
            <a:endParaRPr>
              <a:latin typeface="Roboto"/>
              <a:ea typeface="Roboto"/>
              <a:cs typeface="Roboto"/>
              <a:sym typeface="Roboto"/>
            </a:endParaRPr>
          </a:p>
          <a:p>
            <a:pPr indent="-342900" lvl="0" marL="457200" rtl="0" algn="l">
              <a:spcBef>
                <a:spcPts val="1200"/>
              </a:spcBef>
              <a:spcAft>
                <a:spcPts val="0"/>
              </a:spcAft>
              <a:buSzPts val="1800"/>
              <a:buFont typeface="Roboto"/>
              <a:buChar char="+"/>
            </a:pPr>
            <a:r>
              <a:rPr lang="vi">
                <a:latin typeface="Roboto"/>
                <a:ea typeface="Roboto"/>
                <a:cs typeface="Roboto"/>
                <a:sym typeface="Roboto"/>
              </a:rPr>
              <a:t>This creates a new subdirectory </a:t>
            </a:r>
            <a:endParaRPr>
              <a:latin typeface="Roboto"/>
              <a:ea typeface="Roboto"/>
              <a:cs typeface="Roboto"/>
              <a:sym typeface="Roboto"/>
            </a:endParaRPr>
          </a:p>
          <a:p>
            <a:pPr indent="0" lvl="0" marL="457200" rtl="0" algn="l">
              <a:spcBef>
                <a:spcPts val="1200"/>
              </a:spcBef>
              <a:spcAft>
                <a:spcPts val="0"/>
              </a:spcAft>
              <a:buNone/>
            </a:pPr>
            <a:r>
              <a:rPr lang="vi">
                <a:latin typeface="Roboto"/>
                <a:ea typeface="Roboto"/>
                <a:cs typeface="Roboto"/>
                <a:sym typeface="Roboto"/>
              </a:rPr>
              <a:t>named .git that contains all your</a:t>
            </a:r>
            <a:endParaRPr>
              <a:latin typeface="Roboto"/>
              <a:ea typeface="Roboto"/>
              <a:cs typeface="Roboto"/>
              <a:sym typeface="Roboto"/>
            </a:endParaRPr>
          </a:p>
          <a:p>
            <a:pPr indent="0" lvl="0" marL="457200" rtl="0" algn="l">
              <a:spcBef>
                <a:spcPts val="1200"/>
              </a:spcBef>
              <a:spcAft>
                <a:spcPts val="0"/>
              </a:spcAft>
              <a:buNone/>
            </a:pPr>
            <a:r>
              <a:rPr lang="vi">
                <a:latin typeface="Roboto"/>
                <a:ea typeface="Roboto"/>
                <a:cs typeface="Roboto"/>
                <a:sym typeface="Roboto"/>
              </a:rPr>
              <a:t>necessary repository files—a </a:t>
            </a:r>
            <a:endParaRPr>
              <a:latin typeface="Roboto"/>
              <a:ea typeface="Roboto"/>
              <a:cs typeface="Roboto"/>
              <a:sym typeface="Roboto"/>
            </a:endParaRPr>
          </a:p>
          <a:p>
            <a:pPr indent="0" lvl="0" marL="457200" rtl="0" algn="l">
              <a:spcBef>
                <a:spcPts val="1200"/>
              </a:spcBef>
              <a:spcAft>
                <a:spcPts val="0"/>
              </a:spcAft>
              <a:buNone/>
            </a:pPr>
            <a:r>
              <a:rPr lang="vi">
                <a:latin typeface="Roboto"/>
                <a:ea typeface="Roboto"/>
                <a:cs typeface="Roboto"/>
                <a:sym typeface="Roboto"/>
              </a:rPr>
              <a:t>Git repository skeleton.</a:t>
            </a:r>
            <a:endParaRPr>
              <a:latin typeface="Roboto"/>
              <a:ea typeface="Roboto"/>
              <a:cs typeface="Roboto"/>
              <a:sym typeface="Roboto"/>
            </a:endParaRPr>
          </a:p>
          <a:p>
            <a:pPr indent="0" lvl="0" marL="914400" rtl="0" algn="l">
              <a:spcBef>
                <a:spcPts val="1200"/>
              </a:spcBef>
              <a:spcAft>
                <a:spcPts val="0"/>
              </a:spcAft>
              <a:buNone/>
            </a:pPr>
            <a:r>
              <a:t/>
            </a:r>
            <a:endParaRPr>
              <a:latin typeface="Roboto"/>
              <a:ea typeface="Roboto"/>
              <a:cs typeface="Roboto"/>
              <a:sym typeface="Roboto"/>
            </a:endParaRPr>
          </a:p>
          <a:p>
            <a:pPr indent="0" lvl="0" marL="914400" rtl="0" algn="l">
              <a:spcBef>
                <a:spcPts val="1200"/>
              </a:spcBef>
              <a:spcAft>
                <a:spcPts val="0"/>
              </a:spcAft>
              <a:buNone/>
            </a:pPr>
            <a:r>
              <a:t/>
            </a:r>
            <a:endParaRPr>
              <a:latin typeface="Roboto"/>
              <a:ea typeface="Roboto"/>
              <a:cs typeface="Roboto"/>
              <a:sym typeface="Roboto"/>
            </a:endParaRPr>
          </a:p>
          <a:p>
            <a:pPr indent="0" lvl="0" marL="914400" rtl="0" algn="l">
              <a:spcBef>
                <a:spcPts val="1200"/>
              </a:spcBef>
              <a:spcAft>
                <a:spcPts val="1200"/>
              </a:spcAft>
              <a:buNone/>
            </a:pPr>
            <a:r>
              <a:t/>
            </a:r>
            <a:endParaRPr b="1">
              <a:latin typeface="Roboto"/>
              <a:ea typeface="Roboto"/>
              <a:cs typeface="Roboto"/>
              <a:sym typeface="Roboto"/>
            </a:endParaRPr>
          </a:p>
        </p:txBody>
      </p:sp>
      <p:pic>
        <p:nvPicPr>
          <p:cNvPr id="321" name="Google Shape;321;p54"/>
          <p:cNvPicPr preferRelativeResize="0"/>
          <p:nvPr/>
        </p:nvPicPr>
        <p:blipFill>
          <a:blip r:embed="rId3">
            <a:alphaModFix/>
          </a:blip>
          <a:stretch>
            <a:fillRect/>
          </a:stretch>
        </p:blipFill>
        <p:spPr>
          <a:xfrm>
            <a:off x="4222323" y="301975"/>
            <a:ext cx="4888450" cy="38012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5"/>
          <p:cNvSpPr txBox="1"/>
          <p:nvPr>
            <p:ph idx="1" type="body"/>
          </p:nvPr>
        </p:nvSpPr>
        <p:spPr>
          <a:xfrm>
            <a:off x="311700" y="305675"/>
            <a:ext cx="8520600" cy="4263300"/>
          </a:xfrm>
          <a:prstGeom prst="rect">
            <a:avLst/>
          </a:prstGeom>
        </p:spPr>
        <p:txBody>
          <a:bodyPr anchorCtr="0" anchor="t" bIns="91425" lIns="91425" spcFirstLastPara="1" rIns="91425" wrap="square" tIns="91425">
            <a:normAutofit/>
          </a:bodyPr>
          <a:lstStyle/>
          <a:p>
            <a:pPr indent="-419100" lvl="0" marL="457200" rtl="0" algn="l">
              <a:spcBef>
                <a:spcPts val="0"/>
              </a:spcBef>
              <a:spcAft>
                <a:spcPts val="0"/>
              </a:spcAft>
              <a:buSzPts val="3000"/>
              <a:buFont typeface="Roboto"/>
              <a:buChar char="-"/>
            </a:pPr>
            <a:r>
              <a:rPr lang="vi" sz="3000">
                <a:latin typeface="Roboto"/>
                <a:ea typeface="Roboto"/>
                <a:cs typeface="Roboto"/>
                <a:sym typeface="Roboto"/>
              </a:rPr>
              <a:t>Git clone :  get a copy of an existing Git repository</a:t>
            </a:r>
            <a:endParaRPr sz="3000">
              <a:latin typeface="Roboto"/>
              <a:ea typeface="Roboto"/>
              <a:cs typeface="Roboto"/>
              <a:sym typeface="Roboto"/>
            </a:endParaRPr>
          </a:p>
          <a:p>
            <a:pPr indent="0" lvl="0" marL="0" rtl="0" algn="l">
              <a:spcBef>
                <a:spcPts val="1200"/>
              </a:spcBef>
              <a:spcAft>
                <a:spcPts val="0"/>
              </a:spcAft>
              <a:buNone/>
            </a:pPr>
            <a:r>
              <a:rPr lang="vi" sz="2400">
                <a:latin typeface="Roboto"/>
                <a:ea typeface="Roboto"/>
                <a:cs typeface="Roboto"/>
                <a:sym typeface="Roboto"/>
              </a:rPr>
              <a:t>$ git clone </a:t>
            </a:r>
            <a:r>
              <a:rPr lang="vi" sz="2400" u="sng">
                <a:solidFill>
                  <a:schemeClr val="hlink"/>
                </a:solidFill>
                <a:latin typeface="Roboto"/>
                <a:ea typeface="Roboto"/>
                <a:cs typeface="Roboto"/>
                <a:sym typeface="Roboto"/>
                <a:hlinkClick r:id="rId3"/>
              </a:rPr>
              <a:t>https://github.com/libgit2/libgit2</a:t>
            </a:r>
            <a:endParaRPr sz="2400">
              <a:latin typeface="Roboto"/>
              <a:ea typeface="Roboto"/>
              <a:cs typeface="Roboto"/>
              <a:sym typeface="Roboto"/>
            </a:endParaRPr>
          </a:p>
          <a:p>
            <a:pPr indent="0" lvl="0" marL="0" rtl="0" algn="l">
              <a:spcBef>
                <a:spcPts val="1200"/>
              </a:spcBef>
              <a:spcAft>
                <a:spcPts val="0"/>
              </a:spcAft>
              <a:buNone/>
            </a:pPr>
            <a:r>
              <a:t/>
            </a:r>
            <a:endParaRPr sz="3000">
              <a:latin typeface="Roboto"/>
              <a:ea typeface="Roboto"/>
              <a:cs typeface="Roboto"/>
              <a:sym typeface="Roboto"/>
            </a:endParaRPr>
          </a:p>
          <a:p>
            <a:pPr indent="0" lvl="0" marL="0" rtl="0" algn="l">
              <a:spcBef>
                <a:spcPts val="1200"/>
              </a:spcBef>
              <a:spcAft>
                <a:spcPts val="0"/>
              </a:spcAft>
              <a:buNone/>
            </a:pPr>
            <a:r>
              <a:rPr lang="vi" sz="2400">
                <a:latin typeface="Roboto"/>
                <a:ea typeface="Roboto"/>
                <a:cs typeface="Roboto"/>
                <a:sym typeface="Roboto"/>
              </a:rPr>
              <a:t>$ git clone https://github.com/libgit2/libgit2 mylibgit</a:t>
            </a:r>
            <a:endParaRPr sz="2400">
              <a:latin typeface="Roboto"/>
              <a:ea typeface="Roboto"/>
              <a:cs typeface="Roboto"/>
              <a:sym typeface="Roboto"/>
            </a:endParaRPr>
          </a:p>
          <a:p>
            <a:pPr indent="0" lvl="0" marL="0" rtl="0" algn="l">
              <a:spcBef>
                <a:spcPts val="1200"/>
              </a:spcBef>
              <a:spcAft>
                <a:spcPts val="1200"/>
              </a:spcAft>
              <a:buNone/>
            </a:pPr>
            <a:r>
              <a:t/>
            </a:r>
            <a:endParaRPr sz="300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6"/>
          <p:cNvSpPr txBox="1"/>
          <p:nvPr>
            <p:ph type="title"/>
          </p:nvPr>
        </p:nvSpPr>
        <p:spPr>
          <a:xfrm>
            <a:off x="311700" y="103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“Branch” and “HEAD”</a:t>
            </a:r>
            <a:endParaRPr/>
          </a:p>
        </p:txBody>
      </p:sp>
      <p:sp>
        <p:nvSpPr>
          <p:cNvPr id="332" name="Google Shape;332;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3" name="Google Shape;333;p56"/>
          <p:cNvPicPr preferRelativeResize="0"/>
          <p:nvPr/>
        </p:nvPicPr>
        <p:blipFill>
          <a:blip r:embed="rId3">
            <a:alphaModFix/>
          </a:blip>
          <a:stretch>
            <a:fillRect/>
          </a:stretch>
        </p:blipFill>
        <p:spPr>
          <a:xfrm>
            <a:off x="472450" y="766950"/>
            <a:ext cx="6981624" cy="43765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7"/>
          <p:cNvSpPr txBox="1"/>
          <p:nvPr>
            <p:ph type="title"/>
          </p:nvPr>
        </p:nvSpPr>
        <p:spPr>
          <a:xfrm>
            <a:off x="293350" y="1161425"/>
            <a:ext cx="150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git add</a:t>
            </a:r>
            <a:endParaRPr/>
          </a:p>
        </p:txBody>
      </p:sp>
      <p:sp>
        <p:nvSpPr>
          <p:cNvPr id="339" name="Google Shape;339;p57"/>
          <p:cNvSpPr txBox="1"/>
          <p:nvPr/>
        </p:nvSpPr>
        <p:spPr>
          <a:xfrm>
            <a:off x="232000" y="4234275"/>
            <a:ext cx="5403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vi" sz="2400">
                <a:solidFill>
                  <a:schemeClr val="dk1"/>
                </a:solidFill>
                <a:latin typeface="Roboto"/>
                <a:ea typeface="Roboto"/>
                <a:cs typeface="Roboto"/>
                <a:sym typeface="Roboto"/>
              </a:rPr>
              <a:t>“</a:t>
            </a:r>
            <a:r>
              <a:rPr lang="vi" sz="2400">
                <a:solidFill>
                  <a:schemeClr val="dk1"/>
                </a:solidFill>
                <a:latin typeface="Roboto"/>
                <a:ea typeface="Roboto"/>
                <a:cs typeface="Roboto"/>
                <a:sym typeface="Roboto"/>
              </a:rPr>
              <a:t>add this content to the next commit”</a:t>
            </a:r>
            <a:endParaRPr sz="2400">
              <a:latin typeface="Roboto"/>
              <a:ea typeface="Roboto"/>
              <a:cs typeface="Roboto"/>
              <a:sym typeface="Roboto"/>
            </a:endParaRPr>
          </a:p>
        </p:txBody>
      </p:sp>
      <p:pic>
        <p:nvPicPr>
          <p:cNvPr id="340" name="Google Shape;340;p57"/>
          <p:cNvPicPr preferRelativeResize="0"/>
          <p:nvPr/>
        </p:nvPicPr>
        <p:blipFill>
          <a:blip r:embed="rId3">
            <a:alphaModFix/>
          </a:blip>
          <a:stretch>
            <a:fillRect/>
          </a:stretch>
        </p:blipFill>
        <p:spPr>
          <a:xfrm>
            <a:off x="2007175" y="544275"/>
            <a:ext cx="6803925" cy="2575575"/>
          </a:xfrm>
          <a:prstGeom prst="rect">
            <a:avLst/>
          </a:prstGeom>
          <a:noFill/>
          <a:ln>
            <a:noFill/>
          </a:ln>
        </p:spPr>
      </p:pic>
      <p:pic>
        <p:nvPicPr>
          <p:cNvPr id="341" name="Google Shape;341;p57"/>
          <p:cNvPicPr preferRelativeResize="0"/>
          <p:nvPr/>
        </p:nvPicPr>
        <p:blipFill>
          <a:blip r:embed="rId4">
            <a:alphaModFix/>
          </a:blip>
          <a:stretch>
            <a:fillRect/>
          </a:stretch>
        </p:blipFill>
        <p:spPr>
          <a:xfrm>
            <a:off x="1896925" y="3390225"/>
            <a:ext cx="6134100" cy="7810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8"/>
          <p:cNvSpPr txBox="1"/>
          <p:nvPr>
            <p:ph type="title"/>
          </p:nvPr>
        </p:nvSpPr>
        <p:spPr>
          <a:xfrm>
            <a:off x="311700" y="9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3600">
                <a:latin typeface="Roboto"/>
                <a:ea typeface="Roboto"/>
                <a:cs typeface="Roboto"/>
                <a:sym typeface="Roboto"/>
              </a:rPr>
              <a:t>Ignoring Files</a:t>
            </a:r>
            <a:endParaRPr sz="3600">
              <a:latin typeface="Roboto"/>
              <a:ea typeface="Roboto"/>
              <a:cs typeface="Roboto"/>
              <a:sym typeface="Roboto"/>
            </a:endParaRPr>
          </a:p>
        </p:txBody>
      </p:sp>
      <p:sp>
        <p:nvSpPr>
          <p:cNvPr id="347" name="Google Shape;347;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8" name="Google Shape;348;p58"/>
          <p:cNvPicPr preferRelativeResize="0"/>
          <p:nvPr/>
        </p:nvPicPr>
        <p:blipFill>
          <a:blip r:embed="rId3">
            <a:alphaModFix/>
          </a:blip>
          <a:stretch>
            <a:fillRect/>
          </a:stretch>
        </p:blipFill>
        <p:spPr>
          <a:xfrm>
            <a:off x="311688" y="968763"/>
            <a:ext cx="6886575" cy="1476375"/>
          </a:xfrm>
          <a:prstGeom prst="rect">
            <a:avLst/>
          </a:prstGeom>
          <a:noFill/>
          <a:ln>
            <a:noFill/>
          </a:ln>
        </p:spPr>
      </p:pic>
      <p:pic>
        <p:nvPicPr>
          <p:cNvPr id="349" name="Google Shape;349;p58"/>
          <p:cNvPicPr preferRelativeResize="0"/>
          <p:nvPr/>
        </p:nvPicPr>
        <p:blipFill>
          <a:blip r:embed="rId4">
            <a:alphaModFix/>
          </a:blip>
          <a:stretch>
            <a:fillRect/>
          </a:stretch>
        </p:blipFill>
        <p:spPr>
          <a:xfrm>
            <a:off x="311688" y="2543125"/>
            <a:ext cx="4981575" cy="20574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add “.ignore” to file .gitignore</a:t>
            </a:r>
            <a:endParaRPr/>
          </a:p>
        </p:txBody>
      </p:sp>
      <p:sp>
        <p:nvSpPr>
          <p:cNvPr id="355" name="Google Shape;355;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6" name="Google Shape;356;p59"/>
          <p:cNvPicPr preferRelativeResize="0"/>
          <p:nvPr/>
        </p:nvPicPr>
        <p:blipFill>
          <a:blip r:embed="rId3">
            <a:alphaModFix/>
          </a:blip>
          <a:stretch>
            <a:fillRect/>
          </a:stretch>
        </p:blipFill>
        <p:spPr>
          <a:xfrm>
            <a:off x="311706" y="1619950"/>
            <a:ext cx="7500850" cy="22102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0"/>
          <p:cNvSpPr txBox="1"/>
          <p:nvPr>
            <p:ph type="title"/>
          </p:nvPr>
        </p:nvSpPr>
        <p:spPr>
          <a:xfrm>
            <a:off x="302025" y="211875"/>
            <a:ext cx="3729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Roboto"/>
                <a:ea typeface="Roboto"/>
                <a:cs typeface="Roboto"/>
                <a:sym typeface="Roboto"/>
              </a:rPr>
              <a:t>git commit -m </a:t>
            </a:r>
            <a:r>
              <a:rPr lang="vi">
                <a:latin typeface="Roboto"/>
                <a:ea typeface="Roboto"/>
                <a:cs typeface="Roboto"/>
                <a:sym typeface="Roboto"/>
              </a:rPr>
              <a:t>[message]</a:t>
            </a:r>
            <a:endParaRPr>
              <a:latin typeface="Roboto"/>
              <a:ea typeface="Roboto"/>
              <a:cs typeface="Roboto"/>
              <a:sym typeface="Roboto"/>
            </a:endParaRPr>
          </a:p>
        </p:txBody>
      </p:sp>
      <p:sp>
        <p:nvSpPr>
          <p:cNvPr id="362" name="Google Shape;362;p60"/>
          <p:cNvSpPr txBox="1"/>
          <p:nvPr/>
        </p:nvSpPr>
        <p:spPr>
          <a:xfrm>
            <a:off x="275550" y="1105325"/>
            <a:ext cx="4084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500">
                <a:latin typeface="Roboto"/>
                <a:ea typeface="Roboto"/>
                <a:cs typeface="Roboto"/>
                <a:sym typeface="Roboto"/>
              </a:rPr>
              <a:t>git commit -a -m [message]</a:t>
            </a:r>
            <a:endParaRPr sz="2500">
              <a:latin typeface="Roboto"/>
              <a:ea typeface="Roboto"/>
              <a:cs typeface="Roboto"/>
              <a:sym typeface="Roboto"/>
            </a:endParaRPr>
          </a:p>
        </p:txBody>
      </p:sp>
      <p:pic>
        <p:nvPicPr>
          <p:cNvPr id="363" name="Google Shape;363;p60"/>
          <p:cNvPicPr preferRelativeResize="0"/>
          <p:nvPr/>
        </p:nvPicPr>
        <p:blipFill>
          <a:blip r:embed="rId3">
            <a:alphaModFix/>
          </a:blip>
          <a:stretch>
            <a:fillRect/>
          </a:stretch>
        </p:blipFill>
        <p:spPr>
          <a:xfrm>
            <a:off x="302025" y="1916100"/>
            <a:ext cx="8331750" cy="1483050"/>
          </a:xfrm>
          <a:prstGeom prst="rect">
            <a:avLst/>
          </a:prstGeom>
          <a:noFill/>
          <a:ln>
            <a:noFill/>
          </a:ln>
        </p:spPr>
      </p:pic>
      <p:sp>
        <p:nvSpPr>
          <p:cNvPr id="364" name="Google Shape;364;p60"/>
          <p:cNvSpPr txBox="1"/>
          <p:nvPr/>
        </p:nvSpPr>
        <p:spPr>
          <a:xfrm>
            <a:off x="275550" y="3948025"/>
            <a:ext cx="8051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000">
                <a:latin typeface="Roboto"/>
                <a:ea typeface="Roboto"/>
                <a:cs typeface="Roboto"/>
                <a:sym typeface="Roboto"/>
              </a:rPr>
              <a:t>The commit records the snapshot you set up in your staging area</a:t>
            </a:r>
            <a:endParaRPr sz="2000">
              <a:latin typeface="Roboto"/>
              <a:ea typeface="Roboto"/>
              <a:cs typeface="Roboto"/>
              <a:sym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1"/>
          <p:cNvSpPr txBox="1"/>
          <p:nvPr>
            <p:ph type="title"/>
          </p:nvPr>
        </p:nvSpPr>
        <p:spPr>
          <a:xfrm>
            <a:off x="97375" y="2312575"/>
            <a:ext cx="2590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400">
                <a:solidFill>
                  <a:srgbClr val="000000"/>
                </a:solidFill>
                <a:latin typeface="Roboto"/>
                <a:ea typeface="Roboto"/>
                <a:cs typeface="Roboto"/>
                <a:sym typeface="Roboto"/>
              </a:rPr>
              <a:t>git commit --amend </a:t>
            </a:r>
            <a:endParaRPr sz="2400">
              <a:solidFill>
                <a:srgbClr val="000000"/>
              </a:solidFill>
              <a:latin typeface="Roboto"/>
              <a:ea typeface="Roboto"/>
              <a:cs typeface="Roboto"/>
              <a:sym typeface="Roboto"/>
            </a:endParaRPr>
          </a:p>
          <a:p>
            <a:pPr indent="0" lvl="0" marL="0" rtl="0" algn="l">
              <a:spcBef>
                <a:spcPts val="0"/>
              </a:spcBef>
              <a:spcAft>
                <a:spcPts val="0"/>
              </a:spcAft>
              <a:buNone/>
            </a:pPr>
            <a:r>
              <a:t/>
            </a:r>
            <a:endParaRPr/>
          </a:p>
        </p:txBody>
      </p:sp>
      <p:pic>
        <p:nvPicPr>
          <p:cNvPr id="370" name="Google Shape;370;p61"/>
          <p:cNvPicPr preferRelativeResize="0"/>
          <p:nvPr/>
        </p:nvPicPr>
        <p:blipFill>
          <a:blip r:embed="rId3">
            <a:alphaModFix/>
          </a:blip>
          <a:stretch>
            <a:fillRect/>
          </a:stretch>
        </p:blipFill>
        <p:spPr>
          <a:xfrm>
            <a:off x="3079300" y="36075"/>
            <a:ext cx="5621075" cy="4951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t/>
            </a:r>
            <a:endParaRPr sz="1800">
              <a:solidFill>
                <a:schemeClr val="dk2"/>
              </a:solidFill>
            </a:endParaRPr>
          </a:p>
          <a:p>
            <a:pPr indent="0" lvl="0" marL="0" rtl="0" algn="l">
              <a:spcBef>
                <a:spcPts val="120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108825" y="1490300"/>
            <a:ext cx="4805925" cy="2891500"/>
          </a:xfrm>
          <a:prstGeom prst="rect">
            <a:avLst/>
          </a:prstGeom>
          <a:noFill/>
          <a:ln>
            <a:noFill/>
          </a:ln>
        </p:spPr>
      </p:pic>
      <p:pic>
        <p:nvPicPr>
          <p:cNvPr id="82" name="Google Shape;82;p17"/>
          <p:cNvPicPr preferRelativeResize="0"/>
          <p:nvPr/>
        </p:nvPicPr>
        <p:blipFill>
          <a:blip r:embed="rId4">
            <a:alphaModFix/>
          </a:blip>
          <a:stretch>
            <a:fillRect/>
          </a:stretch>
        </p:blipFill>
        <p:spPr>
          <a:xfrm>
            <a:off x="4286700" y="1535150"/>
            <a:ext cx="4648200" cy="19431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2"/>
          <p:cNvSpPr txBox="1"/>
          <p:nvPr>
            <p:ph type="title"/>
          </p:nvPr>
        </p:nvSpPr>
        <p:spPr>
          <a:xfrm>
            <a:off x="311700" y="445025"/>
            <a:ext cx="8520600" cy="346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Roboto"/>
                <a:ea typeface="Roboto"/>
                <a:cs typeface="Roboto"/>
                <a:sym typeface="Roboto"/>
              </a:rPr>
              <a:t>git checkout --[file] : unmodify a modified file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vi">
                <a:latin typeface="Roboto"/>
                <a:ea typeface="Roboto"/>
                <a:cs typeface="Roboto"/>
                <a:sym typeface="Roboto"/>
              </a:rPr>
              <a:t>git reset HEAD &lt;file&gt; : unstage a staged file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vi">
                <a:latin typeface="Roboto"/>
                <a:ea typeface="Roboto"/>
                <a:cs typeface="Roboto"/>
                <a:sym typeface="Roboto"/>
              </a:rPr>
              <a:t>git revert &lt;commit&gt; : back to old commit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63"/>
          <p:cNvPicPr preferRelativeResize="0"/>
          <p:nvPr/>
        </p:nvPicPr>
        <p:blipFill>
          <a:blip r:embed="rId3">
            <a:alphaModFix/>
          </a:blip>
          <a:stretch>
            <a:fillRect/>
          </a:stretch>
        </p:blipFill>
        <p:spPr>
          <a:xfrm>
            <a:off x="1089300" y="893300"/>
            <a:ext cx="6547051" cy="34757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4"/>
          <p:cNvSpPr txBox="1"/>
          <p:nvPr/>
        </p:nvSpPr>
        <p:spPr>
          <a:xfrm>
            <a:off x="140225" y="144025"/>
            <a:ext cx="1879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400">
                <a:latin typeface="Roboto"/>
                <a:ea typeface="Roboto"/>
                <a:cs typeface="Roboto"/>
                <a:sym typeface="Roboto"/>
              </a:rPr>
              <a:t>git status</a:t>
            </a:r>
            <a:endParaRPr sz="2400">
              <a:latin typeface="Roboto"/>
              <a:ea typeface="Roboto"/>
              <a:cs typeface="Roboto"/>
              <a:sym typeface="Roboto"/>
            </a:endParaRPr>
          </a:p>
        </p:txBody>
      </p:sp>
      <p:sp>
        <p:nvSpPr>
          <p:cNvPr id="386" name="Google Shape;386;p64"/>
          <p:cNvSpPr txBox="1"/>
          <p:nvPr/>
        </p:nvSpPr>
        <p:spPr>
          <a:xfrm>
            <a:off x="140225" y="848175"/>
            <a:ext cx="212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400">
                <a:latin typeface="Roboto"/>
                <a:ea typeface="Roboto"/>
                <a:cs typeface="Roboto"/>
                <a:sym typeface="Roboto"/>
              </a:rPr>
              <a:t>git status -s</a:t>
            </a:r>
            <a:endParaRPr sz="2400">
              <a:latin typeface="Roboto"/>
              <a:ea typeface="Roboto"/>
              <a:cs typeface="Roboto"/>
              <a:sym typeface="Roboto"/>
            </a:endParaRPr>
          </a:p>
        </p:txBody>
      </p:sp>
      <p:pic>
        <p:nvPicPr>
          <p:cNvPr id="387" name="Google Shape;387;p64"/>
          <p:cNvPicPr preferRelativeResize="0"/>
          <p:nvPr/>
        </p:nvPicPr>
        <p:blipFill>
          <a:blip r:embed="rId3">
            <a:alphaModFix/>
          </a:blip>
          <a:stretch>
            <a:fillRect/>
          </a:stretch>
        </p:blipFill>
        <p:spPr>
          <a:xfrm>
            <a:off x="2311176" y="110800"/>
            <a:ext cx="5184550" cy="2213050"/>
          </a:xfrm>
          <a:prstGeom prst="rect">
            <a:avLst/>
          </a:prstGeom>
          <a:noFill/>
          <a:ln>
            <a:noFill/>
          </a:ln>
        </p:spPr>
      </p:pic>
      <p:pic>
        <p:nvPicPr>
          <p:cNvPr id="388" name="Google Shape;388;p64"/>
          <p:cNvPicPr preferRelativeResize="0"/>
          <p:nvPr/>
        </p:nvPicPr>
        <p:blipFill>
          <a:blip r:embed="rId4">
            <a:alphaModFix/>
          </a:blip>
          <a:stretch>
            <a:fillRect/>
          </a:stretch>
        </p:blipFill>
        <p:spPr>
          <a:xfrm>
            <a:off x="2264825" y="2530850"/>
            <a:ext cx="5938825" cy="14156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65"/>
          <p:cNvPicPr preferRelativeResize="0"/>
          <p:nvPr/>
        </p:nvPicPr>
        <p:blipFill>
          <a:blip r:embed="rId3">
            <a:alphaModFix/>
          </a:blip>
          <a:stretch>
            <a:fillRect/>
          </a:stretch>
        </p:blipFill>
        <p:spPr>
          <a:xfrm>
            <a:off x="366700" y="195275"/>
            <a:ext cx="6844875" cy="1057025"/>
          </a:xfrm>
          <a:prstGeom prst="rect">
            <a:avLst/>
          </a:prstGeom>
          <a:noFill/>
          <a:ln>
            <a:noFill/>
          </a:ln>
        </p:spPr>
      </p:pic>
      <p:pic>
        <p:nvPicPr>
          <p:cNvPr id="394" name="Google Shape;394;p65"/>
          <p:cNvPicPr preferRelativeResize="0"/>
          <p:nvPr/>
        </p:nvPicPr>
        <p:blipFill>
          <a:blip r:embed="rId4">
            <a:alphaModFix/>
          </a:blip>
          <a:stretch>
            <a:fillRect/>
          </a:stretch>
        </p:blipFill>
        <p:spPr>
          <a:xfrm>
            <a:off x="366700" y="1924050"/>
            <a:ext cx="6844875" cy="91986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6"/>
          <p:cNvSpPr txBox="1"/>
          <p:nvPr>
            <p:ph type="title"/>
          </p:nvPr>
        </p:nvSpPr>
        <p:spPr>
          <a:xfrm>
            <a:off x="311700" y="181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Viewing Your Staged and Unstaged Changes</a:t>
            </a:r>
            <a:endParaRPr/>
          </a:p>
        </p:txBody>
      </p:sp>
      <p:sp>
        <p:nvSpPr>
          <p:cNvPr id="400" name="Google Shape;400;p66"/>
          <p:cNvSpPr txBox="1"/>
          <p:nvPr/>
        </p:nvSpPr>
        <p:spPr>
          <a:xfrm>
            <a:off x="261200" y="2203875"/>
            <a:ext cx="1084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400">
                <a:latin typeface="Roboto"/>
                <a:ea typeface="Roboto"/>
                <a:cs typeface="Roboto"/>
                <a:sym typeface="Roboto"/>
              </a:rPr>
              <a:t>git diff</a:t>
            </a:r>
            <a:endParaRPr sz="2400">
              <a:latin typeface="Roboto"/>
              <a:ea typeface="Roboto"/>
              <a:cs typeface="Roboto"/>
              <a:sym typeface="Roboto"/>
            </a:endParaRPr>
          </a:p>
        </p:txBody>
      </p:sp>
      <p:pic>
        <p:nvPicPr>
          <p:cNvPr id="401" name="Google Shape;401;p66"/>
          <p:cNvPicPr preferRelativeResize="0"/>
          <p:nvPr/>
        </p:nvPicPr>
        <p:blipFill>
          <a:blip r:embed="rId3">
            <a:alphaModFix/>
          </a:blip>
          <a:stretch>
            <a:fillRect/>
          </a:stretch>
        </p:blipFill>
        <p:spPr>
          <a:xfrm>
            <a:off x="1617225" y="754425"/>
            <a:ext cx="6087975" cy="43801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67"/>
          <p:cNvPicPr preferRelativeResize="0"/>
          <p:nvPr/>
        </p:nvPicPr>
        <p:blipFill>
          <a:blip r:embed="rId3">
            <a:alphaModFix/>
          </a:blip>
          <a:stretch>
            <a:fillRect/>
          </a:stretch>
        </p:blipFill>
        <p:spPr>
          <a:xfrm>
            <a:off x="2011388" y="918000"/>
            <a:ext cx="4880125" cy="3849900"/>
          </a:xfrm>
          <a:prstGeom prst="rect">
            <a:avLst/>
          </a:prstGeom>
          <a:noFill/>
          <a:ln>
            <a:noFill/>
          </a:ln>
        </p:spPr>
      </p:pic>
      <p:sp>
        <p:nvSpPr>
          <p:cNvPr id="407" name="Google Shape;407;p67"/>
          <p:cNvSpPr txBox="1"/>
          <p:nvPr/>
        </p:nvSpPr>
        <p:spPr>
          <a:xfrm>
            <a:off x="321750" y="363900"/>
            <a:ext cx="230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400">
                <a:latin typeface="Roboto"/>
                <a:ea typeface="Roboto"/>
                <a:cs typeface="Roboto"/>
                <a:sym typeface="Roboto"/>
              </a:rPr>
              <a:t>git diff --staged</a:t>
            </a:r>
            <a:endParaRPr sz="2400">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8"/>
          <p:cNvSpPr txBox="1"/>
          <p:nvPr>
            <p:ph idx="1" type="body"/>
          </p:nvPr>
        </p:nvSpPr>
        <p:spPr>
          <a:xfrm>
            <a:off x="311700" y="186850"/>
            <a:ext cx="8520600" cy="4382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Font typeface="Roboto"/>
              <a:buChar char="-"/>
            </a:pPr>
            <a:r>
              <a:rPr lang="vi" sz="2400">
                <a:latin typeface="Roboto"/>
                <a:ea typeface="Roboto"/>
                <a:cs typeface="Roboto"/>
                <a:sym typeface="Roboto"/>
              </a:rPr>
              <a:t>git branch </a:t>
            </a:r>
            <a:endParaRPr sz="2400">
              <a:latin typeface="Roboto"/>
              <a:ea typeface="Roboto"/>
              <a:cs typeface="Roboto"/>
              <a:sym typeface="Roboto"/>
            </a:endParaRPr>
          </a:p>
          <a:p>
            <a:pPr indent="0" lvl="0" marL="0" rtl="0" algn="l">
              <a:spcBef>
                <a:spcPts val="1200"/>
              </a:spcBef>
              <a:spcAft>
                <a:spcPts val="0"/>
              </a:spcAft>
              <a:buNone/>
            </a:pPr>
            <a:r>
              <a:t/>
            </a:r>
            <a:endParaRPr sz="2400">
              <a:latin typeface="Roboto"/>
              <a:ea typeface="Roboto"/>
              <a:cs typeface="Roboto"/>
              <a:sym typeface="Roboto"/>
            </a:endParaRPr>
          </a:p>
          <a:p>
            <a:pPr indent="0" lvl="0" marL="457200" rtl="0" algn="l">
              <a:spcBef>
                <a:spcPts val="1200"/>
              </a:spcBef>
              <a:spcAft>
                <a:spcPts val="0"/>
              </a:spcAft>
              <a:buNone/>
            </a:pPr>
            <a:r>
              <a:t/>
            </a:r>
            <a:endParaRPr sz="2400">
              <a:latin typeface="Roboto"/>
              <a:ea typeface="Roboto"/>
              <a:cs typeface="Roboto"/>
              <a:sym typeface="Roboto"/>
            </a:endParaRPr>
          </a:p>
          <a:p>
            <a:pPr indent="0" lvl="0" marL="457200" rtl="0" algn="l">
              <a:spcBef>
                <a:spcPts val="1200"/>
              </a:spcBef>
              <a:spcAft>
                <a:spcPts val="0"/>
              </a:spcAft>
              <a:buNone/>
            </a:pPr>
            <a:r>
              <a:t/>
            </a:r>
            <a:endParaRPr sz="2400">
              <a:latin typeface="Roboto"/>
              <a:ea typeface="Roboto"/>
              <a:cs typeface="Roboto"/>
              <a:sym typeface="Roboto"/>
            </a:endParaRPr>
          </a:p>
          <a:p>
            <a:pPr indent="0" lvl="0" marL="457200" rtl="0" algn="l">
              <a:spcBef>
                <a:spcPts val="1200"/>
              </a:spcBef>
              <a:spcAft>
                <a:spcPts val="0"/>
              </a:spcAft>
              <a:buNone/>
            </a:pPr>
            <a:r>
              <a:t/>
            </a:r>
            <a:endParaRPr sz="2400">
              <a:latin typeface="Roboto"/>
              <a:ea typeface="Roboto"/>
              <a:cs typeface="Roboto"/>
              <a:sym typeface="Roboto"/>
            </a:endParaRPr>
          </a:p>
          <a:p>
            <a:pPr indent="-381000" lvl="0" marL="457200" rtl="0" algn="l">
              <a:spcBef>
                <a:spcPts val="1200"/>
              </a:spcBef>
              <a:spcAft>
                <a:spcPts val="0"/>
              </a:spcAft>
              <a:buSzPts val="2400"/>
              <a:buFont typeface="Roboto"/>
              <a:buChar char="-"/>
            </a:pPr>
            <a:r>
              <a:rPr lang="vi" sz="2400">
                <a:latin typeface="Roboto"/>
                <a:ea typeface="Roboto"/>
                <a:cs typeface="Roboto"/>
                <a:sym typeface="Roboto"/>
              </a:rPr>
              <a:t>git checkout [branch-name]</a:t>
            </a:r>
            <a:endParaRPr sz="2400">
              <a:latin typeface="Roboto"/>
              <a:ea typeface="Roboto"/>
              <a:cs typeface="Roboto"/>
              <a:sym typeface="Roboto"/>
            </a:endParaRPr>
          </a:p>
          <a:p>
            <a:pPr indent="0" lvl="0" marL="457200" rtl="0" algn="l">
              <a:spcBef>
                <a:spcPts val="1200"/>
              </a:spcBef>
              <a:spcAft>
                <a:spcPts val="1200"/>
              </a:spcAft>
              <a:buNone/>
            </a:pPr>
            <a:r>
              <a:t/>
            </a:r>
            <a:endParaRPr sz="2400">
              <a:latin typeface="Roboto"/>
              <a:ea typeface="Roboto"/>
              <a:cs typeface="Roboto"/>
              <a:sym typeface="Roboto"/>
            </a:endParaRPr>
          </a:p>
        </p:txBody>
      </p:sp>
      <p:pic>
        <p:nvPicPr>
          <p:cNvPr id="413" name="Google Shape;413;p68"/>
          <p:cNvPicPr preferRelativeResize="0"/>
          <p:nvPr/>
        </p:nvPicPr>
        <p:blipFill>
          <a:blip r:embed="rId3">
            <a:alphaModFix/>
          </a:blip>
          <a:stretch>
            <a:fillRect/>
          </a:stretch>
        </p:blipFill>
        <p:spPr>
          <a:xfrm>
            <a:off x="2503750" y="223600"/>
            <a:ext cx="6031000" cy="759250"/>
          </a:xfrm>
          <a:prstGeom prst="rect">
            <a:avLst/>
          </a:prstGeom>
          <a:noFill/>
          <a:ln>
            <a:noFill/>
          </a:ln>
        </p:spPr>
      </p:pic>
      <p:pic>
        <p:nvPicPr>
          <p:cNvPr id="414" name="Google Shape;414;p68"/>
          <p:cNvPicPr preferRelativeResize="0"/>
          <p:nvPr/>
        </p:nvPicPr>
        <p:blipFill>
          <a:blip r:embed="rId4">
            <a:alphaModFix/>
          </a:blip>
          <a:stretch>
            <a:fillRect/>
          </a:stretch>
        </p:blipFill>
        <p:spPr>
          <a:xfrm>
            <a:off x="2500300" y="1175681"/>
            <a:ext cx="6031000" cy="1566674"/>
          </a:xfrm>
          <a:prstGeom prst="rect">
            <a:avLst/>
          </a:prstGeom>
          <a:noFill/>
          <a:ln>
            <a:noFill/>
          </a:ln>
        </p:spPr>
      </p:pic>
      <p:pic>
        <p:nvPicPr>
          <p:cNvPr id="415" name="Google Shape;415;p68"/>
          <p:cNvPicPr preferRelativeResize="0"/>
          <p:nvPr/>
        </p:nvPicPr>
        <p:blipFill>
          <a:blip r:embed="rId5">
            <a:alphaModFix/>
          </a:blip>
          <a:stretch>
            <a:fillRect/>
          </a:stretch>
        </p:blipFill>
        <p:spPr>
          <a:xfrm>
            <a:off x="2436400" y="3768500"/>
            <a:ext cx="6065349" cy="11577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9"/>
          <p:cNvSpPr txBox="1"/>
          <p:nvPr>
            <p:ph type="title"/>
          </p:nvPr>
        </p:nvSpPr>
        <p:spPr>
          <a:xfrm>
            <a:off x="189225" y="230700"/>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vi" sz="2400">
                <a:solidFill>
                  <a:schemeClr val="dk2"/>
                </a:solidFill>
                <a:latin typeface="Roboto"/>
                <a:ea typeface="Roboto"/>
                <a:cs typeface="Roboto"/>
                <a:sym typeface="Roboto"/>
              </a:rPr>
              <a:t>git checkout -b [branch-name] = git branch + git checkout</a:t>
            </a:r>
            <a:endParaRPr sz="2400">
              <a:latin typeface="Roboto"/>
              <a:ea typeface="Roboto"/>
              <a:cs typeface="Roboto"/>
              <a:sym typeface="Roboto"/>
            </a:endParaRPr>
          </a:p>
        </p:txBody>
      </p:sp>
      <p:pic>
        <p:nvPicPr>
          <p:cNvPr id="421" name="Google Shape;421;p69"/>
          <p:cNvPicPr preferRelativeResize="0"/>
          <p:nvPr/>
        </p:nvPicPr>
        <p:blipFill>
          <a:blip r:embed="rId3">
            <a:alphaModFix/>
          </a:blip>
          <a:stretch>
            <a:fillRect/>
          </a:stretch>
        </p:blipFill>
        <p:spPr>
          <a:xfrm>
            <a:off x="1658725" y="803400"/>
            <a:ext cx="4629150" cy="1657350"/>
          </a:xfrm>
          <a:prstGeom prst="rect">
            <a:avLst/>
          </a:prstGeom>
          <a:noFill/>
          <a:ln>
            <a:noFill/>
          </a:ln>
        </p:spPr>
      </p:pic>
      <p:pic>
        <p:nvPicPr>
          <p:cNvPr id="422" name="Google Shape;422;p69"/>
          <p:cNvPicPr preferRelativeResize="0"/>
          <p:nvPr/>
        </p:nvPicPr>
        <p:blipFill>
          <a:blip r:embed="rId4">
            <a:alphaModFix/>
          </a:blip>
          <a:stretch>
            <a:fillRect/>
          </a:stretch>
        </p:blipFill>
        <p:spPr>
          <a:xfrm>
            <a:off x="3004350" y="2845825"/>
            <a:ext cx="5705475" cy="2047875"/>
          </a:xfrm>
          <a:prstGeom prst="rect">
            <a:avLst/>
          </a:prstGeom>
          <a:noFill/>
          <a:ln>
            <a:noFill/>
          </a:ln>
        </p:spPr>
      </p:pic>
      <p:sp>
        <p:nvSpPr>
          <p:cNvPr id="423" name="Google Shape;423;p69"/>
          <p:cNvSpPr txBox="1"/>
          <p:nvPr/>
        </p:nvSpPr>
        <p:spPr>
          <a:xfrm>
            <a:off x="507650" y="3664825"/>
            <a:ext cx="2216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400">
                <a:latin typeface="Roboto"/>
                <a:ea typeface="Roboto"/>
                <a:cs typeface="Roboto"/>
                <a:sym typeface="Roboto"/>
              </a:rPr>
              <a:t>git branch -d</a:t>
            </a:r>
            <a:endParaRPr sz="2400">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0"/>
          <p:cNvSpPr txBox="1"/>
          <p:nvPr>
            <p:ph type="title"/>
          </p:nvPr>
        </p:nvSpPr>
        <p:spPr>
          <a:xfrm>
            <a:off x="181100" y="391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MERGE</a:t>
            </a:r>
            <a:endParaRPr/>
          </a:p>
        </p:txBody>
      </p:sp>
      <p:sp>
        <p:nvSpPr>
          <p:cNvPr id="429" name="Google Shape;429;p70"/>
          <p:cNvSpPr txBox="1"/>
          <p:nvPr/>
        </p:nvSpPr>
        <p:spPr>
          <a:xfrm>
            <a:off x="1316025" y="1516925"/>
            <a:ext cx="36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30" name="Google Shape;430;p70"/>
          <p:cNvSpPr txBox="1"/>
          <p:nvPr/>
        </p:nvSpPr>
        <p:spPr>
          <a:xfrm>
            <a:off x="3130350" y="1034700"/>
            <a:ext cx="2883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400">
                <a:latin typeface="Roboto"/>
                <a:ea typeface="Roboto"/>
                <a:cs typeface="Roboto"/>
                <a:sym typeface="Roboto"/>
              </a:rPr>
              <a:t>Fast forward merge</a:t>
            </a:r>
            <a:endParaRPr sz="2400">
              <a:latin typeface="Roboto"/>
              <a:ea typeface="Roboto"/>
              <a:cs typeface="Roboto"/>
              <a:sym typeface="Roboto"/>
            </a:endParaRPr>
          </a:p>
        </p:txBody>
      </p:sp>
      <p:pic>
        <p:nvPicPr>
          <p:cNvPr id="431" name="Google Shape;431;p70"/>
          <p:cNvPicPr preferRelativeResize="0"/>
          <p:nvPr/>
        </p:nvPicPr>
        <p:blipFill>
          <a:blip r:embed="rId3">
            <a:alphaModFix/>
          </a:blip>
          <a:stretch>
            <a:fillRect/>
          </a:stretch>
        </p:blipFill>
        <p:spPr>
          <a:xfrm>
            <a:off x="52350" y="1808325"/>
            <a:ext cx="4585763" cy="2921575"/>
          </a:xfrm>
          <a:prstGeom prst="rect">
            <a:avLst/>
          </a:prstGeom>
          <a:noFill/>
          <a:ln>
            <a:noFill/>
          </a:ln>
        </p:spPr>
      </p:pic>
      <p:pic>
        <p:nvPicPr>
          <p:cNvPr id="432" name="Google Shape;432;p70"/>
          <p:cNvPicPr preferRelativeResize="0"/>
          <p:nvPr/>
        </p:nvPicPr>
        <p:blipFill>
          <a:blip r:embed="rId4">
            <a:alphaModFix/>
          </a:blip>
          <a:stretch>
            <a:fillRect/>
          </a:stretch>
        </p:blipFill>
        <p:spPr>
          <a:xfrm>
            <a:off x="4690076" y="1808325"/>
            <a:ext cx="4394117" cy="29215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1"/>
          <p:cNvSpPr txBox="1"/>
          <p:nvPr>
            <p:ph type="title"/>
          </p:nvPr>
        </p:nvSpPr>
        <p:spPr>
          <a:xfrm>
            <a:off x="3174800" y="0"/>
            <a:ext cx="20592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400">
                <a:latin typeface="Roboto"/>
                <a:ea typeface="Roboto"/>
                <a:cs typeface="Roboto"/>
                <a:sym typeface="Roboto"/>
              </a:rPr>
              <a:t>3-way merge</a:t>
            </a:r>
            <a:endParaRPr sz="2400">
              <a:latin typeface="Roboto"/>
              <a:ea typeface="Roboto"/>
              <a:cs typeface="Roboto"/>
              <a:sym typeface="Roboto"/>
            </a:endParaRPr>
          </a:p>
        </p:txBody>
      </p:sp>
      <p:pic>
        <p:nvPicPr>
          <p:cNvPr id="438" name="Google Shape;438;p71"/>
          <p:cNvPicPr preferRelativeResize="0"/>
          <p:nvPr/>
        </p:nvPicPr>
        <p:blipFill>
          <a:blip r:embed="rId3">
            <a:alphaModFix/>
          </a:blip>
          <a:stretch>
            <a:fillRect/>
          </a:stretch>
        </p:blipFill>
        <p:spPr>
          <a:xfrm>
            <a:off x="0" y="878175"/>
            <a:ext cx="4641199" cy="3010300"/>
          </a:xfrm>
          <a:prstGeom prst="rect">
            <a:avLst/>
          </a:prstGeom>
          <a:noFill/>
          <a:ln>
            <a:noFill/>
          </a:ln>
        </p:spPr>
      </p:pic>
      <p:pic>
        <p:nvPicPr>
          <p:cNvPr id="439" name="Google Shape;439;p71"/>
          <p:cNvPicPr preferRelativeResize="0"/>
          <p:nvPr/>
        </p:nvPicPr>
        <p:blipFill>
          <a:blip r:embed="rId4">
            <a:alphaModFix/>
          </a:blip>
          <a:stretch>
            <a:fillRect/>
          </a:stretch>
        </p:blipFill>
        <p:spPr>
          <a:xfrm>
            <a:off x="4765750" y="878175"/>
            <a:ext cx="4378628" cy="3010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Multi-thread</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181350" y="1262300"/>
            <a:ext cx="4327950" cy="3233126"/>
          </a:xfrm>
          <a:prstGeom prst="rect">
            <a:avLst/>
          </a:prstGeom>
          <a:noFill/>
          <a:ln>
            <a:noFill/>
          </a:ln>
        </p:spPr>
      </p:pic>
      <p:pic>
        <p:nvPicPr>
          <p:cNvPr id="90" name="Google Shape;90;p18"/>
          <p:cNvPicPr preferRelativeResize="0"/>
          <p:nvPr/>
        </p:nvPicPr>
        <p:blipFill>
          <a:blip r:embed="rId4">
            <a:alphaModFix/>
          </a:blip>
          <a:stretch>
            <a:fillRect/>
          </a:stretch>
        </p:blipFill>
        <p:spPr>
          <a:xfrm>
            <a:off x="4572000" y="1316710"/>
            <a:ext cx="4416450" cy="243491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2"/>
          <p:cNvSpPr txBox="1"/>
          <p:nvPr>
            <p:ph type="title"/>
          </p:nvPr>
        </p:nvSpPr>
        <p:spPr>
          <a:xfrm>
            <a:off x="311700" y="96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git merge</a:t>
            </a:r>
            <a:endParaRPr/>
          </a:p>
        </p:txBody>
      </p:sp>
      <p:pic>
        <p:nvPicPr>
          <p:cNvPr id="445" name="Google Shape;445;p72"/>
          <p:cNvPicPr preferRelativeResize="0"/>
          <p:nvPr/>
        </p:nvPicPr>
        <p:blipFill>
          <a:blip r:embed="rId3">
            <a:alphaModFix/>
          </a:blip>
          <a:stretch>
            <a:fillRect/>
          </a:stretch>
        </p:blipFill>
        <p:spPr>
          <a:xfrm>
            <a:off x="250400" y="668725"/>
            <a:ext cx="3921150" cy="1459925"/>
          </a:xfrm>
          <a:prstGeom prst="rect">
            <a:avLst/>
          </a:prstGeom>
          <a:noFill/>
          <a:ln>
            <a:noFill/>
          </a:ln>
        </p:spPr>
      </p:pic>
      <p:pic>
        <p:nvPicPr>
          <p:cNvPr id="446" name="Google Shape;446;p72"/>
          <p:cNvPicPr preferRelativeResize="0"/>
          <p:nvPr/>
        </p:nvPicPr>
        <p:blipFill>
          <a:blip r:embed="rId4">
            <a:alphaModFix/>
          </a:blip>
          <a:stretch>
            <a:fillRect/>
          </a:stretch>
        </p:blipFill>
        <p:spPr>
          <a:xfrm>
            <a:off x="4799900" y="649750"/>
            <a:ext cx="3894450" cy="1497875"/>
          </a:xfrm>
          <a:prstGeom prst="rect">
            <a:avLst/>
          </a:prstGeom>
          <a:noFill/>
          <a:ln>
            <a:noFill/>
          </a:ln>
        </p:spPr>
      </p:pic>
      <p:pic>
        <p:nvPicPr>
          <p:cNvPr id="447" name="Google Shape;447;p72"/>
          <p:cNvPicPr preferRelativeResize="0"/>
          <p:nvPr/>
        </p:nvPicPr>
        <p:blipFill>
          <a:blip r:embed="rId5">
            <a:alphaModFix/>
          </a:blip>
          <a:stretch>
            <a:fillRect/>
          </a:stretch>
        </p:blipFill>
        <p:spPr>
          <a:xfrm>
            <a:off x="311700" y="2457875"/>
            <a:ext cx="3859850" cy="2308417"/>
          </a:xfrm>
          <a:prstGeom prst="rect">
            <a:avLst/>
          </a:prstGeom>
          <a:noFill/>
          <a:ln>
            <a:noFill/>
          </a:ln>
        </p:spPr>
      </p:pic>
      <p:pic>
        <p:nvPicPr>
          <p:cNvPr id="448" name="Google Shape;448;p72"/>
          <p:cNvPicPr preferRelativeResize="0"/>
          <p:nvPr/>
        </p:nvPicPr>
        <p:blipFill>
          <a:blip r:embed="rId6">
            <a:alphaModFix/>
          </a:blip>
          <a:stretch>
            <a:fillRect/>
          </a:stretch>
        </p:blipFill>
        <p:spPr>
          <a:xfrm>
            <a:off x="4799900" y="2457876"/>
            <a:ext cx="4292475" cy="20440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54" name="Google Shape;454;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55" name="Google Shape;455;p73"/>
          <p:cNvPicPr preferRelativeResize="0"/>
          <p:nvPr/>
        </p:nvPicPr>
        <p:blipFill>
          <a:blip r:embed="rId3">
            <a:alphaModFix/>
          </a:blip>
          <a:stretch>
            <a:fillRect/>
          </a:stretch>
        </p:blipFill>
        <p:spPr>
          <a:xfrm>
            <a:off x="1854663" y="128575"/>
            <a:ext cx="4981575" cy="488632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4"/>
          <p:cNvSpPr txBox="1"/>
          <p:nvPr>
            <p:ph type="title"/>
          </p:nvPr>
        </p:nvSpPr>
        <p:spPr>
          <a:xfrm>
            <a:off x="311700" y="3345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vi" sz="3000">
                <a:latin typeface="Roboto"/>
                <a:ea typeface="Roboto"/>
                <a:cs typeface="Roboto"/>
                <a:sym typeface="Roboto"/>
              </a:rPr>
              <a:t>Rebase</a:t>
            </a:r>
            <a:endParaRPr sz="3000">
              <a:latin typeface="Roboto"/>
              <a:ea typeface="Roboto"/>
              <a:cs typeface="Roboto"/>
              <a:sym typeface="Roboto"/>
            </a:endParaRPr>
          </a:p>
        </p:txBody>
      </p:sp>
      <p:pic>
        <p:nvPicPr>
          <p:cNvPr id="461" name="Google Shape;461;p74"/>
          <p:cNvPicPr preferRelativeResize="0"/>
          <p:nvPr/>
        </p:nvPicPr>
        <p:blipFill>
          <a:blip r:embed="rId3">
            <a:alphaModFix/>
          </a:blip>
          <a:stretch>
            <a:fillRect/>
          </a:stretch>
        </p:blipFill>
        <p:spPr>
          <a:xfrm>
            <a:off x="1842738" y="1160050"/>
            <a:ext cx="5458535" cy="3820974"/>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5"/>
          <p:cNvSpPr txBox="1"/>
          <p:nvPr>
            <p:ph type="title"/>
          </p:nvPr>
        </p:nvSpPr>
        <p:spPr>
          <a:xfrm>
            <a:off x="379050" y="1002225"/>
            <a:ext cx="1739100" cy="592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git rebase</a:t>
            </a:r>
            <a:endParaRPr/>
          </a:p>
        </p:txBody>
      </p:sp>
      <p:pic>
        <p:nvPicPr>
          <p:cNvPr id="467" name="Google Shape;467;p75"/>
          <p:cNvPicPr preferRelativeResize="0"/>
          <p:nvPr/>
        </p:nvPicPr>
        <p:blipFill>
          <a:blip r:embed="rId3">
            <a:alphaModFix/>
          </a:blip>
          <a:stretch>
            <a:fillRect/>
          </a:stretch>
        </p:blipFill>
        <p:spPr>
          <a:xfrm>
            <a:off x="2391998" y="0"/>
            <a:ext cx="3943605" cy="51435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Roboto"/>
                <a:ea typeface="Roboto"/>
                <a:cs typeface="Roboto"/>
                <a:sym typeface="Roboto"/>
              </a:rPr>
              <a:t>“git fetch” performs only two main steps :</a:t>
            </a:r>
            <a:endParaRPr>
              <a:latin typeface="Roboto"/>
              <a:ea typeface="Roboto"/>
              <a:cs typeface="Roboto"/>
              <a:sym typeface="Roboto"/>
            </a:endParaRPr>
          </a:p>
        </p:txBody>
      </p:sp>
      <p:sp>
        <p:nvSpPr>
          <p:cNvPr id="473" name="Google Shape;473;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Roboto"/>
              <a:buChar char="-"/>
            </a:pPr>
            <a:r>
              <a:rPr lang="vi" sz="2000">
                <a:latin typeface="Roboto"/>
                <a:ea typeface="Roboto"/>
                <a:cs typeface="Roboto"/>
                <a:sym typeface="Roboto"/>
              </a:rPr>
              <a:t>downloads the commits that the remote has but are missing from our local repository, and…</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vi" sz="2000">
                <a:latin typeface="Roboto"/>
                <a:ea typeface="Roboto"/>
                <a:cs typeface="Roboto"/>
                <a:sym typeface="Roboto"/>
              </a:rPr>
              <a:t>updates where our remote branches point</a:t>
            </a:r>
            <a:endParaRPr sz="2000">
              <a:latin typeface="Roboto"/>
              <a:ea typeface="Roboto"/>
              <a:cs typeface="Roboto"/>
              <a:sym typeface="Robot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7"/>
          <p:cNvSpPr txBox="1"/>
          <p:nvPr>
            <p:ph type="title"/>
          </p:nvPr>
        </p:nvSpPr>
        <p:spPr>
          <a:xfrm>
            <a:off x="354525"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400">
                <a:latin typeface="Roboto"/>
                <a:ea typeface="Roboto"/>
                <a:cs typeface="Roboto"/>
                <a:sym typeface="Roboto"/>
              </a:rPr>
              <a:t>git pull = git fetch + git merge</a:t>
            </a:r>
            <a:endParaRPr sz="2400">
              <a:latin typeface="Roboto"/>
              <a:ea typeface="Roboto"/>
              <a:cs typeface="Roboto"/>
              <a:sym typeface="Roboto"/>
            </a:endParaRPr>
          </a:p>
        </p:txBody>
      </p:sp>
      <p:sp>
        <p:nvSpPr>
          <p:cNvPr id="479" name="Google Shape;479;p77"/>
          <p:cNvSpPr txBox="1"/>
          <p:nvPr/>
        </p:nvSpPr>
        <p:spPr>
          <a:xfrm>
            <a:off x="538250" y="1595175"/>
            <a:ext cx="352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80" name="Google Shape;480;p77"/>
          <p:cNvSpPr txBox="1"/>
          <p:nvPr/>
        </p:nvSpPr>
        <p:spPr>
          <a:xfrm>
            <a:off x="354525" y="1356375"/>
            <a:ext cx="5976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400">
                <a:latin typeface="Roboto"/>
                <a:ea typeface="Roboto"/>
                <a:cs typeface="Roboto"/>
                <a:sym typeface="Roboto"/>
              </a:rPr>
              <a:t>git pull --rebase = git fetch + git rebase</a:t>
            </a:r>
            <a:endParaRPr sz="2400">
              <a:latin typeface="Roboto"/>
              <a:ea typeface="Roboto"/>
              <a:cs typeface="Roboto"/>
              <a:sym typeface="Robot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8"/>
          <p:cNvSpPr txBox="1"/>
          <p:nvPr>
            <p:ph idx="1" type="body"/>
          </p:nvPr>
        </p:nvSpPr>
        <p:spPr>
          <a:xfrm>
            <a:off x="311700" y="217450"/>
            <a:ext cx="8520600" cy="43515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Font typeface="Roboto"/>
              <a:buChar char="-"/>
            </a:pPr>
            <a:r>
              <a:rPr lang="vi" sz="2400">
                <a:latin typeface="Roboto"/>
                <a:ea typeface="Roboto"/>
                <a:cs typeface="Roboto"/>
                <a:sym typeface="Roboto"/>
              </a:rPr>
              <a:t>git remote</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vi" sz="2400">
                <a:latin typeface="Roboto"/>
                <a:ea typeface="Roboto"/>
                <a:cs typeface="Roboto"/>
                <a:sym typeface="Roboto"/>
              </a:rPr>
              <a:t>git remote -v</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vi" sz="2400">
                <a:latin typeface="Roboto"/>
                <a:ea typeface="Roboto"/>
                <a:cs typeface="Roboto"/>
                <a:sym typeface="Roboto"/>
              </a:rPr>
              <a:t>git remote add …</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vi" sz="2400">
                <a:latin typeface="Roboto"/>
                <a:ea typeface="Roboto"/>
                <a:cs typeface="Roboto"/>
                <a:sym typeface="Roboto"/>
              </a:rPr>
              <a:t>git remote show …</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vi" sz="2400">
                <a:latin typeface="Roboto"/>
                <a:ea typeface="Roboto"/>
                <a:cs typeface="Roboto"/>
                <a:sym typeface="Roboto"/>
              </a:rPr>
              <a:t>git remote rename </a:t>
            </a:r>
            <a:r>
              <a:rPr lang="vi" sz="2400">
                <a:latin typeface="Roboto"/>
                <a:ea typeface="Roboto"/>
                <a:cs typeface="Roboto"/>
                <a:sym typeface="Roboto"/>
              </a:rPr>
              <a:t>...</a:t>
            </a:r>
            <a:endParaRPr sz="2400">
              <a:latin typeface="Roboto"/>
              <a:ea typeface="Roboto"/>
              <a:cs typeface="Roboto"/>
              <a:sym typeface="Robot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9"/>
          <p:cNvSpPr txBox="1"/>
          <p:nvPr>
            <p:ph type="title"/>
          </p:nvPr>
        </p:nvSpPr>
        <p:spPr>
          <a:xfrm>
            <a:off x="311700" y="432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vi"/>
              <a:t>Branching model</a:t>
            </a:r>
            <a:endParaRPr/>
          </a:p>
        </p:txBody>
      </p:sp>
      <p:pic>
        <p:nvPicPr>
          <p:cNvPr id="491" name="Google Shape;491;p79"/>
          <p:cNvPicPr preferRelativeResize="0"/>
          <p:nvPr/>
        </p:nvPicPr>
        <p:blipFill>
          <a:blip r:embed="rId3">
            <a:alphaModFix/>
          </a:blip>
          <a:stretch>
            <a:fillRect/>
          </a:stretch>
        </p:blipFill>
        <p:spPr>
          <a:xfrm>
            <a:off x="1093150" y="666125"/>
            <a:ext cx="6674576" cy="2957100"/>
          </a:xfrm>
          <a:prstGeom prst="rect">
            <a:avLst/>
          </a:prstGeom>
          <a:noFill/>
          <a:ln>
            <a:noFill/>
          </a:ln>
        </p:spPr>
      </p:pic>
      <p:sp>
        <p:nvSpPr>
          <p:cNvPr id="492" name="Google Shape;492;p79"/>
          <p:cNvSpPr txBox="1"/>
          <p:nvPr/>
        </p:nvSpPr>
        <p:spPr>
          <a:xfrm>
            <a:off x="994550" y="3877725"/>
            <a:ext cx="5786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latin typeface="Roboto"/>
                <a:ea typeface="Roboto"/>
                <a:cs typeface="Roboto"/>
                <a:sym typeface="Roboto"/>
              </a:rPr>
              <a:t>Master : stores the official release history</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vi" sz="1800">
                <a:latin typeface="Roboto"/>
                <a:ea typeface="Roboto"/>
                <a:cs typeface="Roboto"/>
                <a:sym typeface="Roboto"/>
              </a:rPr>
              <a:t>Develop : serves as an integration branch for features</a:t>
            </a:r>
            <a:endParaRPr sz="1800">
              <a:latin typeface="Roboto"/>
              <a:ea typeface="Roboto"/>
              <a:cs typeface="Roboto"/>
              <a:sym typeface="Robot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pic>
        <p:nvPicPr>
          <p:cNvPr id="497" name="Google Shape;497;p80"/>
          <p:cNvPicPr preferRelativeResize="0"/>
          <p:nvPr/>
        </p:nvPicPr>
        <p:blipFill>
          <a:blip r:embed="rId3">
            <a:alphaModFix/>
          </a:blip>
          <a:stretch>
            <a:fillRect/>
          </a:stretch>
        </p:blipFill>
        <p:spPr>
          <a:xfrm>
            <a:off x="1564000" y="400198"/>
            <a:ext cx="6016005" cy="3416400"/>
          </a:xfrm>
          <a:prstGeom prst="rect">
            <a:avLst/>
          </a:prstGeom>
          <a:noFill/>
          <a:ln>
            <a:noFill/>
          </a:ln>
        </p:spPr>
      </p:pic>
      <p:sp>
        <p:nvSpPr>
          <p:cNvPr id="498" name="Google Shape;498;p80"/>
          <p:cNvSpPr txBox="1"/>
          <p:nvPr/>
        </p:nvSpPr>
        <p:spPr>
          <a:xfrm>
            <a:off x="1477950" y="4349850"/>
            <a:ext cx="618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000">
                <a:latin typeface="Roboto"/>
                <a:ea typeface="Roboto"/>
                <a:cs typeface="Roboto"/>
                <a:sym typeface="Roboto"/>
              </a:rPr>
              <a:t>Feature branches use develop as their parent branch</a:t>
            </a:r>
            <a:endParaRPr sz="2000">
              <a:latin typeface="Roboto"/>
              <a:ea typeface="Roboto"/>
              <a:cs typeface="Roboto"/>
              <a:sym typeface="Robot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81"/>
          <p:cNvSpPr txBox="1"/>
          <p:nvPr>
            <p:ph type="title"/>
          </p:nvPr>
        </p:nvSpPr>
        <p:spPr>
          <a:xfrm>
            <a:off x="311700" y="163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vi"/>
              <a:t>Release branches</a:t>
            </a:r>
            <a:endParaRPr/>
          </a:p>
        </p:txBody>
      </p:sp>
      <p:pic>
        <p:nvPicPr>
          <p:cNvPr id="504" name="Google Shape;504;p81"/>
          <p:cNvPicPr preferRelativeResize="0"/>
          <p:nvPr/>
        </p:nvPicPr>
        <p:blipFill>
          <a:blip r:embed="rId3">
            <a:alphaModFix/>
          </a:blip>
          <a:stretch>
            <a:fillRect/>
          </a:stretch>
        </p:blipFill>
        <p:spPr>
          <a:xfrm>
            <a:off x="1557799" y="680701"/>
            <a:ext cx="6720025" cy="4335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Dùng khi nào???</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Chỉ 1 instance của class được tồn tại trong suốt quá trình chạy</a:t>
            </a:r>
            <a:endParaRPr/>
          </a:p>
          <a:p>
            <a:pPr indent="0" lvl="0" marL="0" rtl="0" algn="l">
              <a:spcBef>
                <a:spcPts val="1200"/>
              </a:spcBef>
              <a:spcAft>
                <a:spcPts val="0"/>
              </a:spcAft>
              <a:buNone/>
            </a:pPr>
            <a:r>
              <a:rPr lang="vi"/>
              <a:t>Instance đó được tạo chỉ trong lần gọi đầu tiên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vi"/>
              <a:t>Lưu ý khi chạy multi-thread</a:t>
            </a:r>
            <a:endParaRPr/>
          </a:p>
          <a:p>
            <a:pPr indent="-342900" lvl="0" marL="457200" rtl="0" algn="l">
              <a:spcBef>
                <a:spcPts val="0"/>
              </a:spcBef>
              <a:spcAft>
                <a:spcPts val="0"/>
              </a:spcAft>
              <a:buSzPts val="1800"/>
              <a:buChar char="●"/>
            </a:pPr>
            <a:r>
              <a:rPr lang="vi"/>
              <a:t>Có thể tùy chỉnh thành “có 1 số instance”....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82"/>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vi"/>
              <a:t>Hot-fix branches</a:t>
            </a:r>
            <a:endParaRPr/>
          </a:p>
        </p:txBody>
      </p:sp>
      <p:sp>
        <p:nvSpPr>
          <p:cNvPr id="510" name="Google Shape;510;p82"/>
          <p:cNvSpPr txBox="1"/>
          <p:nvPr>
            <p:ph idx="1" type="body"/>
          </p:nvPr>
        </p:nvSpPr>
        <p:spPr>
          <a:xfrm>
            <a:off x="311700" y="951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11" name="Google Shape;511;p82"/>
          <p:cNvPicPr preferRelativeResize="0"/>
          <p:nvPr/>
        </p:nvPicPr>
        <p:blipFill>
          <a:blip r:embed="rId3">
            <a:alphaModFix/>
          </a:blip>
          <a:stretch>
            <a:fillRect/>
          </a:stretch>
        </p:blipFill>
        <p:spPr>
          <a:xfrm>
            <a:off x="1499625" y="634925"/>
            <a:ext cx="6441975" cy="4508574"/>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83"/>
          <p:cNvSpPr txBox="1"/>
          <p:nvPr>
            <p:ph type="title"/>
          </p:nvPr>
        </p:nvSpPr>
        <p:spPr>
          <a:xfrm>
            <a:off x="311700" y="163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3000">
                <a:latin typeface="Roboto"/>
                <a:ea typeface="Roboto"/>
                <a:cs typeface="Roboto"/>
                <a:sym typeface="Roboto"/>
              </a:rPr>
              <a:t>Forking Workflow</a:t>
            </a:r>
            <a:endParaRPr sz="3000">
              <a:latin typeface="Roboto"/>
              <a:ea typeface="Roboto"/>
              <a:cs typeface="Roboto"/>
              <a:sym typeface="Roboto"/>
            </a:endParaRPr>
          </a:p>
        </p:txBody>
      </p:sp>
      <p:sp>
        <p:nvSpPr>
          <p:cNvPr id="517" name="Google Shape;517;p83"/>
          <p:cNvSpPr txBox="1"/>
          <p:nvPr>
            <p:ph idx="1" type="body"/>
          </p:nvPr>
        </p:nvSpPr>
        <p:spPr>
          <a:xfrm>
            <a:off x="311700" y="853900"/>
            <a:ext cx="8520600" cy="3714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Roboto"/>
              <a:buChar char="-"/>
            </a:pPr>
            <a:r>
              <a:rPr lang="vi" sz="2000">
                <a:latin typeface="Roboto"/>
                <a:ea typeface="Roboto"/>
                <a:cs typeface="Roboto"/>
                <a:sym typeface="Roboto"/>
              </a:rPr>
              <a:t>Instead of using a single server-side repository to act as the “central” codebase, it gives every developer their own server-side repository.</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vi" sz="2000">
                <a:latin typeface="Roboto"/>
                <a:ea typeface="Roboto"/>
                <a:cs typeface="Roboto"/>
                <a:sym typeface="Roboto"/>
              </a:rPr>
              <a:t>Fork instead of clone</a:t>
            </a:r>
            <a:endParaRPr sz="2000">
              <a:latin typeface="Roboto"/>
              <a:ea typeface="Roboto"/>
              <a:cs typeface="Roboto"/>
              <a:sym typeface="Robot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pic>
        <p:nvPicPr>
          <p:cNvPr id="522" name="Google Shape;522;p84"/>
          <p:cNvPicPr preferRelativeResize="0"/>
          <p:nvPr/>
        </p:nvPicPr>
        <p:blipFill>
          <a:blip r:embed="rId3">
            <a:alphaModFix/>
          </a:blip>
          <a:stretch>
            <a:fillRect/>
          </a:stretch>
        </p:blipFill>
        <p:spPr>
          <a:xfrm>
            <a:off x="713275" y="431976"/>
            <a:ext cx="7844975" cy="4165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Xuất hiện vấn đề</a:t>
            </a:r>
            <a:endParaRPr/>
          </a:p>
        </p:txBody>
      </p:sp>
      <p:sp>
        <p:nvSpPr>
          <p:cNvPr id="102" name="Google Shape;102;p20"/>
          <p:cNvSpPr txBox="1"/>
          <p:nvPr>
            <p:ph idx="1" type="body"/>
          </p:nvPr>
        </p:nvSpPr>
        <p:spPr>
          <a:xfrm>
            <a:off x="230700" y="11322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không thể tạo class kế thừa nó</a:t>
            </a:r>
            <a:endParaRPr/>
          </a:p>
          <a:p>
            <a:pPr indent="-342900" lvl="0" marL="457200" rtl="0" algn="l">
              <a:spcBef>
                <a:spcPts val="0"/>
              </a:spcBef>
              <a:spcAft>
                <a:spcPts val="0"/>
              </a:spcAft>
              <a:buSzPts val="1800"/>
              <a:buChar char="●"/>
            </a:pPr>
            <a:r>
              <a:rPr lang="vi"/>
              <a:t>ràng buộc quá chặt trên code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nvSpPr>
        <p:spPr>
          <a:xfrm>
            <a:off x="1031200" y="1685150"/>
            <a:ext cx="69042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3500"/>
              <a:t>FACTORY PATTERN</a:t>
            </a:r>
            <a:endParaRPr b="1" sz="3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