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matic SC"/>
      <p:regular r:id="rId31"/>
      <p:bold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hung mac ba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maticSC-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AmaticSC-bold.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6-23T03:42:42.977">
    <p:pos x="196" y="773"/>
    <p:text>tiêu đề phần 1 -&gt; some concepts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6-23T03:41:58.296">
    <p:pos x="196" y="773"/>
    <p:text>thêm 1 số details như lịch sử, tên người làm, version hiện tại...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6-23T04:05:31.487">
    <p:pos x="6000" y="0"/>
    <p:text>Tight: thg A bị gắn chặt với logic khởi tạo của thằng B -&gt; khi thay đổi logic khởi tạo thằng B thì trong A sửa code</p:text>
  </p:cm>
  <p:cm authorId="0" idx="4" dt="2021-06-23T04:05:31.487">
    <p:pos x="6000" y="0"/>
    <p:text>thêm 1 slide các component của DI
service
client
interface
injector</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6-23T03:57:42.398">
    <p:pos x="3218" y="947"/>
    <p:text>IOC container là gì? nhiệm vụ gì? hoạt động như nào?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Huy (Toàn bộ phần lý thuyết, tuy nhiên trong quá trình present có thể gọi đồng đội lên present hộ)</a:t>
            </a:r>
            <a:endParaRPr/>
          </a:p>
          <a:p>
            <a:pPr indent="-298450" lvl="0" marL="457200" rtl="0" algn="l">
              <a:spcBef>
                <a:spcPts val="0"/>
              </a:spcBef>
              <a:spcAft>
                <a:spcPts val="0"/>
              </a:spcAft>
              <a:buSzPts val="1100"/>
              <a:buChar char="-"/>
            </a:pPr>
            <a:r>
              <a:rPr lang="en"/>
              <a:t>Đức (Demo)</a:t>
            </a:r>
            <a:endParaRPr/>
          </a:p>
          <a:p>
            <a:pPr indent="-298450" lvl="0" marL="914400" rtl="0" algn="l">
              <a:spcBef>
                <a:spcPts val="0"/>
              </a:spcBef>
              <a:spcAft>
                <a:spcPts val="0"/>
              </a:spcAft>
              <a:buClr>
                <a:schemeClr val="dk1"/>
              </a:buClr>
              <a:buSzPts val="1100"/>
              <a:buChar char="+"/>
            </a:pPr>
            <a:r>
              <a:rPr lang="en">
                <a:solidFill>
                  <a:schemeClr val="dk1"/>
                </a:solidFill>
              </a:rPr>
              <a:t>Các kiểu configuration (XML, annotation)</a:t>
            </a:r>
            <a:endParaRPr>
              <a:solidFill>
                <a:schemeClr val="dk1"/>
              </a:solidFill>
            </a:endParaRPr>
          </a:p>
          <a:p>
            <a:pPr indent="-298450" lvl="0" marL="914400" rtl="0" algn="l">
              <a:spcBef>
                <a:spcPts val="0"/>
              </a:spcBef>
              <a:spcAft>
                <a:spcPts val="0"/>
              </a:spcAft>
              <a:buClr>
                <a:schemeClr val="dk1"/>
              </a:buClr>
              <a:buSzPts val="1100"/>
              <a:buChar char="+"/>
            </a:pPr>
            <a:r>
              <a:rPr lang="en">
                <a:solidFill>
                  <a:schemeClr val="dk1"/>
                </a:solidFill>
              </a:rPr>
              <a:t>Các kiểu inject (constructor, setter, field)</a:t>
            </a:r>
            <a:endParaRPr/>
          </a:p>
          <a:p>
            <a:pPr indent="-298450" lvl="0" marL="457200" rtl="0" algn="l">
              <a:spcBef>
                <a:spcPts val="0"/>
              </a:spcBef>
              <a:spcAft>
                <a:spcPts val="0"/>
              </a:spcAft>
              <a:buSzPts val="1100"/>
              <a:buChar char="-"/>
            </a:pPr>
            <a:r>
              <a:rPr lang="en"/>
              <a:t>Hưng (Demo)</a:t>
            </a:r>
            <a:endParaRPr/>
          </a:p>
          <a:p>
            <a:pPr indent="-298450" lvl="0" marL="914400" rtl="0" algn="l">
              <a:spcBef>
                <a:spcPts val="0"/>
              </a:spcBef>
              <a:spcAft>
                <a:spcPts val="0"/>
              </a:spcAft>
              <a:buSzPts val="1100"/>
              <a:buChar char="+"/>
            </a:pPr>
            <a:r>
              <a:rPr lang="en"/>
              <a:t>BeanFactory và ApplicationContext</a:t>
            </a:r>
            <a:endParaRPr/>
          </a:p>
          <a:p>
            <a:pPr indent="-298450" lvl="0" marL="914400" rtl="0" algn="l">
              <a:spcBef>
                <a:spcPts val="0"/>
              </a:spcBef>
              <a:spcAft>
                <a:spcPts val="0"/>
              </a:spcAft>
              <a:buSzPts val="1100"/>
              <a:buChar char="+"/>
            </a:pPr>
            <a:r>
              <a:rPr lang="en"/>
              <a:t>Bean lifecycle và scope, lazy-init</a:t>
            </a:r>
            <a:endParaRPr/>
          </a:p>
          <a:p>
            <a:pPr indent="-298450" lvl="0" marL="914400" rtl="0" algn="l">
              <a:spcBef>
                <a:spcPts val="0"/>
              </a:spcBef>
              <a:spcAft>
                <a:spcPts val="0"/>
              </a:spcAft>
              <a:buSzPts val="1100"/>
              <a:buChar char="+"/>
            </a:pPr>
            <a:r>
              <a:rPr lang="en"/>
              <a:t>BeanPostProcessor</a:t>
            </a:r>
            <a:endParaRPr/>
          </a:p>
          <a:p>
            <a:pPr indent="-298450" lvl="0" marL="457200" rtl="0" algn="l">
              <a:spcBef>
                <a:spcPts val="0"/>
              </a:spcBef>
              <a:spcAft>
                <a:spcPts val="0"/>
              </a:spcAft>
              <a:buSzPts val="1100"/>
              <a:buChar char="-"/>
            </a:pPr>
            <a:r>
              <a:rPr lang="en"/>
              <a:t>Toàn (Demo)</a:t>
            </a:r>
            <a:endParaRPr/>
          </a:p>
          <a:p>
            <a:pPr indent="-298450" lvl="0" marL="914400" rtl="0" algn="l">
              <a:spcBef>
                <a:spcPts val="0"/>
              </a:spcBef>
              <a:spcAft>
                <a:spcPts val="0"/>
              </a:spcAft>
              <a:buSzPts val="1100"/>
              <a:buChar char="+"/>
            </a:pPr>
            <a:r>
              <a:rPr lang="en"/>
              <a:t>@Conditional</a:t>
            </a:r>
            <a:endParaRPr/>
          </a:p>
          <a:p>
            <a:pPr indent="-298450" lvl="0" marL="914400" rtl="0" algn="l">
              <a:spcBef>
                <a:spcPts val="0"/>
              </a:spcBef>
              <a:spcAft>
                <a:spcPts val="0"/>
              </a:spcAft>
              <a:buSzPts val="1100"/>
              <a:buChar char="+"/>
            </a:pPr>
            <a:r>
              <a:rPr lang="en"/>
              <a:t>Profiles và Environments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e51cba5c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1e51cba5c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Client sử dụng các Service dưới dạng Interface</a:t>
            </a:r>
            <a:endParaRPr/>
          </a:p>
          <a:p>
            <a:pPr indent="-298450" lvl="0" marL="457200" rtl="0" algn="l">
              <a:spcBef>
                <a:spcPts val="0"/>
              </a:spcBef>
              <a:spcAft>
                <a:spcPts val="0"/>
              </a:spcAft>
              <a:buSzPts val="1100"/>
              <a:buChar char="-"/>
            </a:pPr>
            <a:r>
              <a:rPr lang="en"/>
              <a:t>Injector tìm hoặc khởi tạo Service và inject vào client thông qua constructor hoặc setter</a:t>
            </a:r>
            <a:endParaRPr/>
          </a:p>
          <a:p>
            <a:pPr indent="457200" lvl="0" marL="0" rtl="0" algn="l">
              <a:spcBef>
                <a:spcPts val="0"/>
              </a:spcBef>
              <a:spcAft>
                <a:spcPts val="0"/>
              </a:spcAft>
              <a:buNone/>
            </a:pPr>
            <a:r>
              <a:rPr lang="en"/>
              <a:t>→ Client không cần quan tâm service nào đang được sử dụng, service được lấy ở đâu hoặc tạo ra sao, lưu ở đâu, bao giờ thì mất, service này có cần dùng service khác không; client cũng không quan tâm ai là injector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1e51cba5c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1e51cba5c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50">
                <a:solidFill>
                  <a:srgbClr val="242729"/>
                </a:solidFill>
                <a:highlight>
                  <a:srgbClr val="FFFFFF"/>
                </a:highlight>
              </a:rPr>
              <a:t>Field injection drawbacks</a:t>
            </a:r>
            <a:endParaRPr b="1" sz="1150">
              <a:solidFill>
                <a:srgbClr val="242729"/>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242729"/>
                </a:solidFill>
                <a:highlight>
                  <a:srgbClr val="FFFFFF"/>
                </a:highlight>
              </a:rPr>
              <a:t>The reasons why field injection is frowned upon are as follows:</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You cannot create immutable objects, as you can with constructor injection</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Your classes have tight coupling with your DI container and cannot be used outside of it</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Your classes cannot be instantiated (for example in unit tests) without reflection. You need the DI container to instantiate them, which makes your tests more like integration tests</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Your real dependencies are hidden from the outside and are not reflected in your interface (either constructors or methods)</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It is really easy to have like ten dependencies. If you were using constructor injection, you would have a constructor with ten arguments, which would signal that something is fishy. But you can add injected fields using field injection indefinitely. Having too many dependencies is a red flag that the class usually does more than one thing, and that it may violate the Single Responsibility Principle.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1df4bb25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1df4bb25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181717"/>
              </a:buClr>
              <a:buSzPts val="1200"/>
              <a:buFont typeface="Verdana"/>
              <a:buChar char="●"/>
            </a:pPr>
            <a:r>
              <a:rPr lang="en" sz="1200">
                <a:solidFill>
                  <a:srgbClr val="181717"/>
                </a:solidFill>
                <a:highlight>
                  <a:srgbClr val="FFFFFF"/>
                </a:highlight>
                <a:latin typeface="Verdana"/>
                <a:ea typeface="Verdana"/>
                <a:cs typeface="Verdana"/>
                <a:sym typeface="Verdana"/>
              </a:rPr>
              <a:t>Register: The container must know </a:t>
            </a:r>
            <a:r>
              <a:rPr b="1" lang="en" sz="1200">
                <a:solidFill>
                  <a:srgbClr val="181717"/>
                </a:solidFill>
                <a:highlight>
                  <a:srgbClr val="FFFFFF"/>
                </a:highlight>
                <a:latin typeface="Verdana"/>
                <a:ea typeface="Verdana"/>
                <a:cs typeface="Verdana"/>
                <a:sym typeface="Verdana"/>
              </a:rPr>
              <a:t>which dependency to instantiate</a:t>
            </a:r>
            <a:r>
              <a:rPr lang="en" sz="1200">
                <a:solidFill>
                  <a:srgbClr val="181717"/>
                </a:solidFill>
                <a:highlight>
                  <a:srgbClr val="FFFFFF"/>
                </a:highlight>
                <a:latin typeface="Verdana"/>
                <a:ea typeface="Verdana"/>
                <a:cs typeface="Verdana"/>
                <a:sym typeface="Verdana"/>
              </a:rPr>
              <a:t> when it encounters a particular type. This process is called registration. Basically, it must include some way to register type-mapping.</a:t>
            </a:r>
            <a:endParaRPr sz="1200">
              <a:solidFill>
                <a:srgbClr val="181717"/>
              </a:solidFill>
              <a:highlight>
                <a:srgbClr val="FFFFFF"/>
              </a:highlight>
              <a:latin typeface="Verdana"/>
              <a:ea typeface="Verdana"/>
              <a:cs typeface="Verdana"/>
              <a:sym typeface="Verdana"/>
            </a:endParaRPr>
          </a:p>
          <a:p>
            <a:pPr indent="-304800" lvl="0" marL="457200" rtl="0" algn="l">
              <a:lnSpc>
                <a:spcPct val="115000"/>
              </a:lnSpc>
              <a:spcBef>
                <a:spcPts val="0"/>
              </a:spcBef>
              <a:spcAft>
                <a:spcPts val="0"/>
              </a:spcAft>
              <a:buClr>
                <a:srgbClr val="181717"/>
              </a:buClr>
              <a:buSzPts val="1200"/>
              <a:buFont typeface="Verdana"/>
              <a:buChar char="●"/>
            </a:pPr>
            <a:r>
              <a:rPr lang="en" sz="1200">
                <a:solidFill>
                  <a:srgbClr val="181717"/>
                </a:solidFill>
                <a:highlight>
                  <a:srgbClr val="FFFFFF"/>
                </a:highlight>
                <a:latin typeface="Verdana"/>
                <a:ea typeface="Verdana"/>
                <a:cs typeface="Verdana"/>
                <a:sym typeface="Verdana"/>
              </a:rPr>
              <a:t>Resolve: When using the IoC container, we </a:t>
            </a:r>
            <a:r>
              <a:rPr b="1" lang="en" sz="1200">
                <a:solidFill>
                  <a:srgbClr val="181717"/>
                </a:solidFill>
                <a:highlight>
                  <a:srgbClr val="FFFFFF"/>
                </a:highlight>
                <a:latin typeface="Verdana"/>
                <a:ea typeface="Verdana"/>
                <a:cs typeface="Verdana"/>
                <a:sym typeface="Verdana"/>
              </a:rPr>
              <a:t>don't need to create objects manually</a:t>
            </a:r>
            <a:r>
              <a:rPr lang="en" sz="1200">
                <a:solidFill>
                  <a:srgbClr val="181717"/>
                </a:solidFill>
                <a:highlight>
                  <a:srgbClr val="FFFFFF"/>
                </a:highlight>
                <a:latin typeface="Verdana"/>
                <a:ea typeface="Verdana"/>
                <a:cs typeface="Verdana"/>
                <a:sym typeface="Verdana"/>
              </a:rPr>
              <a:t>. The container does it for us. This is called resolution. The container must include some methods to resolve the specified type; the container creates an object of the specified type, injects the required dependencies if any and returns the object.</a:t>
            </a:r>
            <a:endParaRPr sz="1200">
              <a:solidFill>
                <a:srgbClr val="181717"/>
              </a:solidFill>
              <a:highlight>
                <a:srgbClr val="FFFFFF"/>
              </a:highlight>
              <a:latin typeface="Verdana"/>
              <a:ea typeface="Verdana"/>
              <a:cs typeface="Verdana"/>
              <a:sym typeface="Verdana"/>
            </a:endParaRPr>
          </a:p>
          <a:p>
            <a:pPr indent="-304800" lvl="0" marL="457200" rtl="0" algn="l">
              <a:lnSpc>
                <a:spcPct val="115000"/>
              </a:lnSpc>
              <a:spcBef>
                <a:spcPts val="0"/>
              </a:spcBef>
              <a:spcAft>
                <a:spcPts val="0"/>
              </a:spcAft>
              <a:buClr>
                <a:srgbClr val="181717"/>
              </a:buClr>
              <a:buSzPts val="1200"/>
              <a:buFont typeface="Verdana"/>
              <a:buChar char="●"/>
            </a:pPr>
            <a:r>
              <a:rPr lang="en" sz="1200">
                <a:solidFill>
                  <a:srgbClr val="181717"/>
                </a:solidFill>
                <a:highlight>
                  <a:srgbClr val="FFFFFF"/>
                </a:highlight>
                <a:latin typeface="Verdana"/>
                <a:ea typeface="Verdana"/>
                <a:cs typeface="Verdana"/>
                <a:sym typeface="Verdana"/>
              </a:rPr>
              <a:t>Dispose: The container must </a:t>
            </a:r>
            <a:r>
              <a:rPr b="1" lang="en" sz="1200">
                <a:solidFill>
                  <a:srgbClr val="181717"/>
                </a:solidFill>
                <a:highlight>
                  <a:srgbClr val="FFFFFF"/>
                </a:highlight>
                <a:latin typeface="Verdana"/>
                <a:ea typeface="Verdana"/>
                <a:cs typeface="Verdana"/>
                <a:sym typeface="Verdana"/>
              </a:rPr>
              <a:t>manage the lifetime of the dependent objects</a:t>
            </a:r>
            <a:r>
              <a:rPr lang="en" sz="1200">
                <a:solidFill>
                  <a:srgbClr val="181717"/>
                </a:solidFill>
                <a:highlight>
                  <a:srgbClr val="FFFFFF"/>
                </a:highlight>
                <a:latin typeface="Verdana"/>
                <a:ea typeface="Verdana"/>
                <a:cs typeface="Verdana"/>
                <a:sym typeface="Verdana"/>
              </a:rPr>
              <a:t>. Most IoC containers include different lifetime managers to manage an object's lifecycle and dispose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1245e91b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1245e91b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1c5a6e8f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1c5a6e8f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1df4bb25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1df4bb25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1df4bb25c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1df4bb25c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1df4bb25c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1df4bb25c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1c5a6e8f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1c5a6e8f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1c5a6e8f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1c5a6e8f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3 scope dưới sử dụng cho các ứng dụng web → Không trình bày</a:t>
            </a:r>
            <a:endParaRPr/>
          </a:p>
          <a:p>
            <a:pPr indent="-298450" lvl="0" marL="457200" rtl="0" algn="l">
              <a:spcBef>
                <a:spcPts val="0"/>
              </a:spcBef>
              <a:spcAft>
                <a:spcPts val="0"/>
              </a:spcAft>
              <a:buSzPts val="1100"/>
              <a:buChar char="-"/>
            </a:pPr>
            <a:r>
              <a:rPr lang="en"/>
              <a:t>Singleton: một instance duy nhất</a:t>
            </a:r>
            <a:endParaRPr/>
          </a:p>
          <a:p>
            <a:pPr indent="-298450" lvl="0" marL="457200" rtl="0" algn="l">
              <a:spcBef>
                <a:spcPts val="0"/>
              </a:spcBef>
              <a:spcAft>
                <a:spcPts val="0"/>
              </a:spcAft>
              <a:buSzPts val="1100"/>
              <a:buChar char="-"/>
            </a:pPr>
            <a:r>
              <a:rPr lang="en"/>
              <a:t>Prototype: mỗi request một instance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1c5a6e8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1c5a6e8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Phần 1</a:t>
            </a:r>
            <a:r>
              <a:rPr lang="en"/>
              <a:t> (15 mins): Giới thiệu khái niệm framework, library, IoC</a:t>
            </a:r>
            <a:endParaRPr/>
          </a:p>
          <a:p>
            <a:pPr indent="-298450" lvl="0" marL="457200" rtl="0" algn="l">
              <a:spcBef>
                <a:spcPts val="0"/>
              </a:spcBef>
              <a:spcAft>
                <a:spcPts val="0"/>
              </a:spcAft>
              <a:buSzPts val="1100"/>
              <a:buChar char="-"/>
            </a:pPr>
            <a:r>
              <a:rPr lang="en"/>
              <a:t>Framework là gì? Library là gì?</a:t>
            </a:r>
            <a:endParaRPr/>
          </a:p>
          <a:p>
            <a:pPr indent="-298450" lvl="0" marL="457200" rtl="0" algn="l">
              <a:spcBef>
                <a:spcPts val="0"/>
              </a:spcBef>
              <a:spcAft>
                <a:spcPts val="0"/>
              </a:spcAft>
              <a:buSzPts val="1100"/>
              <a:buChar char="-"/>
            </a:pPr>
            <a:r>
              <a:rPr lang="en"/>
              <a:t>Sự khác biệt giữa cách sử dụng của framework và library thể hiện thông qua cách người sử dụng điều khiển luồng hoạt động của chương trình → Inversion of Control</a:t>
            </a:r>
            <a:endParaRPr/>
          </a:p>
          <a:p>
            <a:pPr indent="0" lvl="0" marL="0" rtl="0" algn="l">
              <a:spcBef>
                <a:spcPts val="0"/>
              </a:spcBef>
              <a:spcAft>
                <a:spcPts val="0"/>
              </a:spcAft>
              <a:buNone/>
            </a:pPr>
            <a:r>
              <a:rPr b="1" lang="en"/>
              <a:t>Phần 2</a:t>
            </a:r>
            <a:r>
              <a:rPr lang="en"/>
              <a:t> (90 mins) Tổng quan spring framework trước → Đi sâu vào cơ chế cốt lõi của module spring-core là IoC Container → Các khái niệm liên quan đến Spring bean</a:t>
            </a:r>
            <a:endParaRPr/>
          </a:p>
          <a:p>
            <a:pPr indent="-298450" lvl="0" marL="457200" rtl="0" algn="l">
              <a:spcBef>
                <a:spcPts val="0"/>
              </a:spcBef>
              <a:spcAft>
                <a:spcPts val="0"/>
              </a:spcAft>
              <a:buSzPts val="1100"/>
              <a:buChar char="-"/>
            </a:pPr>
            <a:r>
              <a:rPr lang="en"/>
              <a:t>Spring Framework là gì, why use? Lịch sử, feature, architecture (10 - 15 mins)</a:t>
            </a:r>
            <a:endParaRPr/>
          </a:p>
          <a:p>
            <a:pPr indent="-298450" lvl="0" marL="457200" rtl="0" algn="l">
              <a:spcBef>
                <a:spcPts val="0"/>
              </a:spcBef>
              <a:spcAft>
                <a:spcPts val="0"/>
              </a:spcAft>
              <a:buSzPts val="1100"/>
              <a:buChar char="-"/>
            </a:pPr>
            <a:r>
              <a:rPr lang="en"/>
              <a:t>DI pattern → cách implement DI trong Spring → IoC Container (Phân biệt BeanFactory và ApplicationContext) (20 mins sơ lược lý thuyết, đi sâu hơn lúc demo)</a:t>
            </a:r>
            <a:endParaRPr/>
          </a:p>
          <a:p>
            <a:pPr indent="-298450" lvl="0" marL="457200" rtl="0" algn="l">
              <a:spcBef>
                <a:spcPts val="0"/>
              </a:spcBef>
              <a:spcAft>
                <a:spcPts val="0"/>
              </a:spcAft>
              <a:buSzPts val="1100"/>
              <a:buChar char="-"/>
            </a:pPr>
            <a:r>
              <a:rPr lang="en"/>
              <a:t>Các instance được quản lý bởi IoC container → Spring bean (Phân biệt POJO và Spring bean) (10 mins)</a:t>
            </a:r>
            <a:endParaRPr/>
          </a:p>
          <a:p>
            <a:pPr indent="-298450" lvl="0" marL="457200" rtl="0" algn="l">
              <a:spcBef>
                <a:spcPts val="0"/>
              </a:spcBef>
              <a:spcAft>
                <a:spcPts val="0"/>
              </a:spcAft>
              <a:buSzPts val="1100"/>
              <a:buChar char="-"/>
            </a:pPr>
            <a:r>
              <a:rPr lang="en"/>
              <a:t>IoC quản lý bean → Bean Scope (Khi nào tạo bean khi nào hủy bean) → Bean Lifecycle (Quá trình sinh ra chết đi như nào) </a:t>
            </a:r>
            <a:r>
              <a:rPr lang="en">
                <a:solidFill>
                  <a:schemeClr val="dk1"/>
                </a:solidFill>
              </a:rPr>
              <a:t>(15 mins)</a:t>
            </a:r>
            <a:endParaRPr/>
          </a:p>
          <a:p>
            <a:pPr indent="-298450" lvl="0" marL="457200" rtl="0" algn="l">
              <a:spcBef>
                <a:spcPts val="0"/>
              </a:spcBef>
              <a:spcAft>
                <a:spcPts val="0"/>
              </a:spcAft>
              <a:buSzPts val="1100"/>
              <a:buChar char="-"/>
            </a:pPr>
            <a:r>
              <a:rPr lang="en"/>
              <a:t>Cho phép can thiệp vào lifecycle của bean → BeanPostProcessor </a:t>
            </a:r>
            <a:r>
              <a:rPr lang="en"/>
              <a:t>(10 mins)</a:t>
            </a:r>
            <a:endParaRPr/>
          </a:p>
          <a:p>
            <a:pPr indent="-298450" lvl="0" marL="457200" rtl="0" algn="l">
              <a:spcBef>
                <a:spcPts val="0"/>
              </a:spcBef>
              <a:spcAft>
                <a:spcPts val="0"/>
              </a:spcAft>
              <a:buSzPts val="1100"/>
              <a:buChar char="-"/>
            </a:pPr>
            <a:r>
              <a:rPr lang="en"/>
              <a:t>Cho phép tạo bean tùy theo điều kiện → @Conditional và @Profile (Phân biệt 2 thằng này) (10 mins)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1c5a6e8f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1c5a6e8f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Instantiation: Create Bean and load into IoC Container</a:t>
            </a:r>
            <a:endParaRPr/>
          </a:p>
          <a:p>
            <a:pPr indent="-298450" lvl="0" marL="457200" rtl="0" algn="l">
              <a:spcBef>
                <a:spcPts val="0"/>
              </a:spcBef>
              <a:spcAft>
                <a:spcPts val="0"/>
              </a:spcAft>
              <a:buSzPts val="1100"/>
              <a:buChar char="-"/>
            </a:pPr>
            <a:r>
              <a:rPr lang="en"/>
              <a:t>Populating properties: IoC Container create id, scope, default values based on bean definition</a:t>
            </a:r>
            <a:endParaRPr/>
          </a:p>
          <a:p>
            <a:pPr indent="-298450" lvl="0" marL="457200" rtl="0" algn="l">
              <a:spcBef>
                <a:spcPts val="0"/>
              </a:spcBef>
              <a:spcAft>
                <a:spcPts val="0"/>
              </a:spcAft>
              <a:buSzPts val="1100"/>
              <a:buChar char="-"/>
            </a:pPr>
            <a:r>
              <a:rPr lang="en"/>
              <a:t>Pre-Init/AfterPropertiesSet/Custom Init/Post-Init: Custom init</a:t>
            </a:r>
            <a:endParaRPr/>
          </a:p>
          <a:p>
            <a:pPr indent="-298450" lvl="0" marL="457200" rtl="0" algn="l">
              <a:spcBef>
                <a:spcPts val="0"/>
              </a:spcBef>
              <a:spcAft>
                <a:spcPts val="0"/>
              </a:spcAft>
              <a:buSzPts val="1100"/>
              <a:buChar char="-"/>
            </a:pPr>
            <a:r>
              <a:rPr lang="en"/>
              <a:t>Bean is ready: bean is created and injected all dependencies, as well as all custom init</a:t>
            </a:r>
            <a:endParaRPr/>
          </a:p>
          <a:p>
            <a:pPr indent="-298450" lvl="0" marL="457200" rtl="0" algn="l">
              <a:spcBef>
                <a:spcPts val="0"/>
              </a:spcBef>
              <a:spcAft>
                <a:spcPts val="0"/>
              </a:spcAft>
              <a:buSzPts val="1100"/>
              <a:buChar char="-"/>
            </a:pPr>
            <a:r>
              <a:rPr lang="en"/>
              <a:t>Pre-Destroy/Destroy/Custom Destruction: custom destroy</a:t>
            </a:r>
            <a:endParaRPr/>
          </a:p>
          <a:p>
            <a:pPr indent="-298450" lvl="0" marL="457200" rtl="0" algn="l">
              <a:spcBef>
                <a:spcPts val="0"/>
              </a:spcBef>
              <a:spcAft>
                <a:spcPts val="0"/>
              </a:spcAft>
              <a:buSzPts val="1100"/>
              <a:buChar char="-"/>
            </a:pPr>
            <a:r>
              <a:rPr lang="en"/>
              <a:t>Bean destroyed: Bean will be removed or destroyed from IoC Container and JVM memory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1c5a6e8f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1c5a6e8f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1c5a6e8f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1c5a6e8f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1df4bb25c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1df4bb25c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1c5a6e8f4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1c5a6e8f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1c5a6e8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1c5a6e8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1c5a6e8f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1c5a6e8f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1e51cba5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1e51cba5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1e51cba5c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1e51cba5c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Spring ra đời năm 2003 do J2EE quá phức tạp</a:t>
            </a:r>
            <a:endParaRPr/>
          </a:p>
          <a:p>
            <a:pPr indent="-298450" lvl="0" marL="457200" rtl="0" algn="l">
              <a:spcBef>
                <a:spcPts val="0"/>
              </a:spcBef>
              <a:spcAft>
                <a:spcPts val="0"/>
              </a:spcAft>
              <a:buSzPts val="1100"/>
              <a:buChar char="-"/>
            </a:pPr>
            <a:r>
              <a:rPr lang="en"/>
              <a:t>Phát triển trên những tinh hoa của Java EE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1c5a6e8f4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1c5a6e8f4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Ngoài Spring Framework còn có những project khác (Spring Boot, Spring Data, Spring Cloud, Spring Batch) phục vụ cho các layer khác nhau của application. Tất cả project được gói trong hệ sinh thái của Spring nhưng bản thân chúng vẫn là project riêng biệt (source code repo riêng, release hay issue tracker riêng) (Ví dụ Xuất nhập khẩu là công ty độc lập nhưng vẫn thuộc quản lý của tập đoàn Viettel)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1df4bb25c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1df4bb25c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1c5a6e8f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1c5a6e8f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dùng B → Cách đơn giản nhất là composition (A chứa B) → Khởi tạo trực tiếp B trong A → Tight coupling (A cần biết logic khởi tạo B</a:t>
            </a:r>
            <a:r>
              <a:rPr lang="en">
                <a:solidFill>
                  <a:schemeClr val="dk1"/>
                </a:solidFill>
              </a:rPr>
              <a:t>, thay đổi cách khởi tạo B là phải thay đổi A</a:t>
            </a:r>
            <a:r>
              <a:rPr lang="en"/>
              <a:t>, mỗi lần khởi tạo A là khởi tạo B, hủy A là hủy luôn B,...)</a:t>
            </a:r>
            <a:endParaRPr/>
          </a:p>
          <a:p>
            <a:pPr indent="0" lvl="0" marL="0" rtl="0" algn="l">
              <a:spcBef>
                <a:spcPts val="0"/>
              </a:spcBef>
              <a:spcAft>
                <a:spcPts val="0"/>
              </a:spcAft>
              <a:buNone/>
            </a:pPr>
            <a:r>
              <a:rPr lang="en"/>
              <a:t>→ Không khởi tạo trực tiếp B trong A nữa → Khởi tạo B ở ngoài rồi truyền (inject) vào A thông qua constructor hoặc setter → Loose coupling (A không cần biết logic khởi tạo của B, nếu B là interface thì A cũng không cần biết implementation nào của B được sử dụng, inject một B vào nhiều 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600"/>
              </a:spcBef>
              <a:spcAft>
                <a:spcPts val="0"/>
              </a:spcAft>
              <a:buClr>
                <a:schemeClr val="accent1"/>
              </a:buClr>
              <a:buSzPts val="2100"/>
              <a:buNone/>
              <a:defRPr b="1" sz="2100">
                <a:solidFill>
                  <a:schemeClr val="accent1"/>
                </a:solidFill>
              </a:defRPr>
            </a:lvl1pPr>
            <a:lvl2pPr lvl="1" algn="ctr">
              <a:lnSpc>
                <a:spcPct val="100000"/>
              </a:lnSpc>
              <a:spcBef>
                <a:spcPts val="600"/>
              </a:spcBef>
              <a:spcAft>
                <a:spcPts val="0"/>
              </a:spcAft>
              <a:buClr>
                <a:schemeClr val="accent1"/>
              </a:buClr>
              <a:buSzPts val="2100"/>
              <a:buNone/>
              <a:defRPr b="1" sz="2100">
                <a:solidFill>
                  <a:schemeClr val="accent1"/>
                </a:solidFill>
              </a:defRPr>
            </a:lvl2pPr>
            <a:lvl3pPr lvl="2" algn="ctr">
              <a:lnSpc>
                <a:spcPct val="100000"/>
              </a:lnSpc>
              <a:spcBef>
                <a:spcPts val="600"/>
              </a:spcBef>
              <a:spcAft>
                <a:spcPts val="0"/>
              </a:spcAft>
              <a:buClr>
                <a:schemeClr val="accent1"/>
              </a:buClr>
              <a:buSzPts val="2100"/>
              <a:buNone/>
              <a:defRPr b="1" sz="2100">
                <a:solidFill>
                  <a:schemeClr val="accent1"/>
                </a:solidFill>
              </a:defRPr>
            </a:lvl3pPr>
            <a:lvl4pPr lvl="3" algn="ctr">
              <a:lnSpc>
                <a:spcPct val="100000"/>
              </a:lnSpc>
              <a:spcBef>
                <a:spcPts val="600"/>
              </a:spcBef>
              <a:spcAft>
                <a:spcPts val="0"/>
              </a:spcAft>
              <a:buClr>
                <a:schemeClr val="accent1"/>
              </a:buClr>
              <a:buSzPts val="2100"/>
              <a:buNone/>
              <a:defRPr b="1" sz="2100">
                <a:solidFill>
                  <a:schemeClr val="accent1"/>
                </a:solidFill>
              </a:defRPr>
            </a:lvl4pPr>
            <a:lvl5pPr lvl="4" algn="ctr">
              <a:lnSpc>
                <a:spcPct val="100000"/>
              </a:lnSpc>
              <a:spcBef>
                <a:spcPts val="600"/>
              </a:spcBef>
              <a:spcAft>
                <a:spcPts val="0"/>
              </a:spcAft>
              <a:buClr>
                <a:schemeClr val="accent1"/>
              </a:buClr>
              <a:buSzPts val="2100"/>
              <a:buNone/>
              <a:defRPr b="1" sz="2100">
                <a:solidFill>
                  <a:schemeClr val="accent1"/>
                </a:solidFill>
              </a:defRPr>
            </a:lvl5pPr>
            <a:lvl6pPr lvl="5" algn="ctr">
              <a:lnSpc>
                <a:spcPct val="100000"/>
              </a:lnSpc>
              <a:spcBef>
                <a:spcPts val="600"/>
              </a:spcBef>
              <a:spcAft>
                <a:spcPts val="0"/>
              </a:spcAft>
              <a:buClr>
                <a:schemeClr val="accent1"/>
              </a:buClr>
              <a:buSzPts val="2100"/>
              <a:buNone/>
              <a:defRPr b="1" sz="2100">
                <a:solidFill>
                  <a:schemeClr val="accent1"/>
                </a:solidFill>
              </a:defRPr>
            </a:lvl6pPr>
            <a:lvl7pPr lvl="6" algn="ctr">
              <a:lnSpc>
                <a:spcPct val="100000"/>
              </a:lnSpc>
              <a:spcBef>
                <a:spcPts val="600"/>
              </a:spcBef>
              <a:spcAft>
                <a:spcPts val="0"/>
              </a:spcAft>
              <a:buClr>
                <a:schemeClr val="accent1"/>
              </a:buClr>
              <a:buSzPts val="2100"/>
              <a:buNone/>
              <a:defRPr b="1" sz="2100">
                <a:solidFill>
                  <a:schemeClr val="accent1"/>
                </a:solidFill>
              </a:defRPr>
            </a:lvl7pPr>
            <a:lvl8pPr lvl="7" algn="ctr">
              <a:lnSpc>
                <a:spcPct val="100000"/>
              </a:lnSpc>
              <a:spcBef>
                <a:spcPts val="600"/>
              </a:spcBef>
              <a:spcAft>
                <a:spcPts val="0"/>
              </a:spcAft>
              <a:buClr>
                <a:schemeClr val="accent1"/>
              </a:buClr>
              <a:buSzPts val="2100"/>
              <a:buNone/>
              <a:defRPr b="1" sz="2100">
                <a:solidFill>
                  <a:schemeClr val="accent1"/>
                </a:solidFill>
              </a:defRPr>
            </a:lvl8pPr>
            <a:lvl9pPr lvl="8" algn="ctr">
              <a:lnSpc>
                <a:spcPct val="100000"/>
              </a:lnSpc>
              <a:spcBef>
                <a:spcPts val="60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600"/>
              </a:spcBef>
              <a:spcAft>
                <a:spcPts val="0"/>
              </a:spcAft>
              <a:buClr>
                <a:schemeClr val="accent1"/>
              </a:buClr>
              <a:buSzPts val="1800"/>
              <a:buChar char="●"/>
              <a:defRPr>
                <a:solidFill>
                  <a:schemeClr val="accent1"/>
                </a:solidFill>
                <a:highlight>
                  <a:schemeClr val="dk1"/>
                </a:highlight>
              </a:defRPr>
            </a:lvl1pPr>
            <a:lvl2pPr indent="-317500" lvl="1" marL="914400" algn="ctr">
              <a:spcBef>
                <a:spcPts val="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600"/>
              </a:spcBef>
              <a:spcAft>
                <a:spcPts val="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600"/>
              </a:spcBef>
              <a:spcAft>
                <a:spcPts val="0"/>
              </a:spcAft>
              <a:buSzPts val="1800"/>
              <a:buChar char="●"/>
              <a:defRPr/>
            </a:lvl1pPr>
            <a:lvl2pPr indent="-317500" lvl="1" marL="914400">
              <a:spcBef>
                <a:spcPts val="600"/>
              </a:spcBef>
              <a:spcAft>
                <a:spcPts val="0"/>
              </a:spcAft>
              <a:buSzPts val="1400"/>
              <a:buChar char="○"/>
              <a:defRPr/>
            </a:lvl2pPr>
            <a:lvl3pPr indent="-317500" lvl="2" marL="1371600">
              <a:spcBef>
                <a:spcPts val="600"/>
              </a:spcBef>
              <a:spcAft>
                <a:spcPts val="0"/>
              </a:spcAft>
              <a:buSzPts val="1400"/>
              <a:buChar char="■"/>
              <a:defRPr/>
            </a:lvl3pPr>
            <a:lvl4pPr indent="-317500" lvl="3" marL="1828800">
              <a:spcBef>
                <a:spcPts val="600"/>
              </a:spcBef>
              <a:spcAft>
                <a:spcPts val="0"/>
              </a:spcAft>
              <a:buSzPts val="1400"/>
              <a:buChar char="●"/>
              <a:defRPr/>
            </a:lvl4pPr>
            <a:lvl5pPr indent="-317500" lvl="4" marL="2286000">
              <a:spcBef>
                <a:spcPts val="600"/>
              </a:spcBef>
              <a:spcAft>
                <a:spcPts val="0"/>
              </a:spcAft>
              <a:buSzPts val="1400"/>
              <a:buChar char="○"/>
              <a:defRPr/>
            </a:lvl5pPr>
            <a:lvl6pPr indent="-317500" lvl="5" marL="2743200">
              <a:spcBef>
                <a:spcPts val="600"/>
              </a:spcBef>
              <a:spcAft>
                <a:spcPts val="0"/>
              </a:spcAft>
              <a:buSzPts val="1400"/>
              <a:buChar char="■"/>
              <a:defRPr/>
            </a:lvl6pPr>
            <a:lvl7pPr indent="-317500" lvl="6" marL="3200400">
              <a:spcBef>
                <a:spcPts val="600"/>
              </a:spcBef>
              <a:spcAft>
                <a:spcPts val="0"/>
              </a:spcAft>
              <a:buSzPts val="1400"/>
              <a:buChar char="●"/>
              <a:defRPr/>
            </a:lvl7pPr>
            <a:lvl8pPr indent="-317500" lvl="7" marL="3657600">
              <a:spcBef>
                <a:spcPts val="600"/>
              </a:spcBef>
              <a:spcAft>
                <a:spcPts val="0"/>
              </a:spcAft>
              <a:buSzPts val="1400"/>
              <a:buChar char="○"/>
              <a:defRPr/>
            </a:lvl8pPr>
            <a:lvl9pPr indent="-317500" lvl="8" marL="4114800">
              <a:spcBef>
                <a:spcPts val="600"/>
              </a:spcBef>
              <a:spcAft>
                <a:spcPts val="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600"/>
              </a:spcBef>
              <a:spcAft>
                <a:spcPts val="0"/>
              </a:spcAft>
              <a:buSzPts val="1400"/>
              <a:buChar char="●"/>
              <a:defRPr sz="14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600"/>
              </a:spcBef>
              <a:spcAft>
                <a:spcPts val="0"/>
              </a:spcAft>
              <a:buSzPts val="1400"/>
              <a:buChar char="●"/>
              <a:defRPr sz="14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600"/>
              </a:spcBef>
              <a:spcAft>
                <a:spcPts val="0"/>
              </a:spcAft>
              <a:buSzPts val="1200"/>
              <a:buChar char="●"/>
              <a:defRPr sz="12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600"/>
              </a:spcBef>
              <a:spcAft>
                <a:spcPts val="0"/>
              </a:spcAft>
              <a:buSzPts val="1800"/>
              <a:buNone/>
              <a:defRPr/>
            </a:lvl1pPr>
            <a:lvl2pPr lvl="1" algn="ctr">
              <a:lnSpc>
                <a:spcPct val="100000"/>
              </a:lnSpc>
              <a:spcBef>
                <a:spcPts val="600"/>
              </a:spcBef>
              <a:spcAft>
                <a:spcPts val="0"/>
              </a:spcAft>
              <a:buSzPts val="1800"/>
              <a:buNone/>
              <a:defRPr sz="1800"/>
            </a:lvl2pPr>
            <a:lvl3pPr lvl="2" algn="ctr">
              <a:lnSpc>
                <a:spcPct val="100000"/>
              </a:lnSpc>
              <a:spcBef>
                <a:spcPts val="600"/>
              </a:spcBef>
              <a:spcAft>
                <a:spcPts val="0"/>
              </a:spcAft>
              <a:buSzPts val="1800"/>
              <a:buNone/>
              <a:defRPr sz="1800"/>
            </a:lvl3pPr>
            <a:lvl4pPr lvl="3" algn="ctr">
              <a:lnSpc>
                <a:spcPct val="100000"/>
              </a:lnSpc>
              <a:spcBef>
                <a:spcPts val="600"/>
              </a:spcBef>
              <a:spcAft>
                <a:spcPts val="0"/>
              </a:spcAft>
              <a:buSzPts val="1800"/>
              <a:buNone/>
              <a:defRPr sz="1800"/>
            </a:lvl4pPr>
            <a:lvl5pPr lvl="4" algn="ctr">
              <a:lnSpc>
                <a:spcPct val="100000"/>
              </a:lnSpc>
              <a:spcBef>
                <a:spcPts val="600"/>
              </a:spcBef>
              <a:spcAft>
                <a:spcPts val="0"/>
              </a:spcAft>
              <a:buSzPts val="1800"/>
              <a:buNone/>
              <a:defRPr sz="1800"/>
            </a:lvl5pPr>
            <a:lvl6pPr lvl="5" algn="ctr">
              <a:lnSpc>
                <a:spcPct val="100000"/>
              </a:lnSpc>
              <a:spcBef>
                <a:spcPts val="600"/>
              </a:spcBef>
              <a:spcAft>
                <a:spcPts val="0"/>
              </a:spcAft>
              <a:buSzPts val="1800"/>
              <a:buNone/>
              <a:defRPr sz="1800"/>
            </a:lvl6pPr>
            <a:lvl7pPr lvl="6" algn="ctr">
              <a:lnSpc>
                <a:spcPct val="100000"/>
              </a:lnSpc>
              <a:spcBef>
                <a:spcPts val="600"/>
              </a:spcBef>
              <a:spcAft>
                <a:spcPts val="0"/>
              </a:spcAft>
              <a:buSzPts val="1800"/>
              <a:buNone/>
              <a:defRPr sz="1800"/>
            </a:lvl7pPr>
            <a:lvl8pPr lvl="7" algn="ctr">
              <a:lnSpc>
                <a:spcPct val="100000"/>
              </a:lnSpc>
              <a:spcBef>
                <a:spcPts val="600"/>
              </a:spcBef>
              <a:spcAft>
                <a:spcPts val="0"/>
              </a:spcAft>
              <a:buSzPts val="1800"/>
              <a:buNone/>
              <a:defRPr sz="1800"/>
            </a:lvl8pPr>
            <a:lvl9pPr lvl="8" algn="ctr">
              <a:lnSpc>
                <a:spcPct val="100000"/>
              </a:lnSpc>
              <a:spcBef>
                <a:spcPts val="60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600"/>
              </a:spcBef>
              <a:spcAft>
                <a:spcPts val="0"/>
              </a:spcAft>
              <a:buClr>
                <a:schemeClr val="accent1"/>
              </a:buClr>
              <a:buSzPts val="1800"/>
              <a:buChar char="●"/>
              <a:defRPr>
                <a:solidFill>
                  <a:schemeClr val="accent1"/>
                </a:solidFill>
                <a:highlight>
                  <a:schemeClr val="lt1"/>
                </a:highlight>
              </a:defRPr>
            </a:lvl1pPr>
            <a:lvl2pPr indent="-317500" lvl="1" marL="914400">
              <a:spcBef>
                <a:spcPts val="600"/>
              </a:spcBef>
              <a:spcAft>
                <a:spcPts val="0"/>
              </a:spcAft>
              <a:buClr>
                <a:schemeClr val="accent1"/>
              </a:buClr>
              <a:buSzPts val="1400"/>
              <a:buChar char="○"/>
              <a:defRPr>
                <a:solidFill>
                  <a:schemeClr val="accent1"/>
                </a:solidFill>
                <a:highlight>
                  <a:schemeClr val="lt1"/>
                </a:highlight>
              </a:defRPr>
            </a:lvl2pPr>
            <a:lvl3pPr indent="-317500" lvl="2" marL="1371600">
              <a:spcBef>
                <a:spcPts val="600"/>
              </a:spcBef>
              <a:spcAft>
                <a:spcPts val="0"/>
              </a:spcAft>
              <a:buClr>
                <a:schemeClr val="accent1"/>
              </a:buClr>
              <a:buSzPts val="1400"/>
              <a:buChar char="■"/>
              <a:defRPr>
                <a:solidFill>
                  <a:schemeClr val="accent1"/>
                </a:solidFill>
                <a:highlight>
                  <a:schemeClr val="lt1"/>
                </a:highlight>
              </a:defRPr>
            </a:lvl3pPr>
            <a:lvl4pPr indent="-317500" lvl="3" marL="1828800">
              <a:spcBef>
                <a:spcPts val="600"/>
              </a:spcBef>
              <a:spcAft>
                <a:spcPts val="0"/>
              </a:spcAft>
              <a:buClr>
                <a:schemeClr val="accent1"/>
              </a:buClr>
              <a:buSzPts val="1400"/>
              <a:buChar char="●"/>
              <a:defRPr>
                <a:solidFill>
                  <a:schemeClr val="accent1"/>
                </a:solidFill>
                <a:highlight>
                  <a:schemeClr val="lt1"/>
                </a:highlight>
              </a:defRPr>
            </a:lvl4pPr>
            <a:lvl5pPr indent="-317500" lvl="4" marL="2286000">
              <a:spcBef>
                <a:spcPts val="600"/>
              </a:spcBef>
              <a:spcAft>
                <a:spcPts val="0"/>
              </a:spcAft>
              <a:buClr>
                <a:schemeClr val="accent1"/>
              </a:buClr>
              <a:buSzPts val="1400"/>
              <a:buChar char="○"/>
              <a:defRPr>
                <a:solidFill>
                  <a:schemeClr val="accent1"/>
                </a:solidFill>
                <a:highlight>
                  <a:schemeClr val="lt1"/>
                </a:highlight>
              </a:defRPr>
            </a:lvl5pPr>
            <a:lvl6pPr indent="-317500" lvl="5" marL="2743200">
              <a:spcBef>
                <a:spcPts val="600"/>
              </a:spcBef>
              <a:spcAft>
                <a:spcPts val="0"/>
              </a:spcAft>
              <a:buClr>
                <a:schemeClr val="accent1"/>
              </a:buClr>
              <a:buSzPts val="1400"/>
              <a:buChar char="■"/>
              <a:defRPr>
                <a:solidFill>
                  <a:schemeClr val="accent1"/>
                </a:solidFill>
                <a:highlight>
                  <a:schemeClr val="lt1"/>
                </a:highlight>
              </a:defRPr>
            </a:lvl6pPr>
            <a:lvl7pPr indent="-317500" lvl="6" marL="3200400">
              <a:spcBef>
                <a:spcPts val="600"/>
              </a:spcBef>
              <a:spcAft>
                <a:spcPts val="0"/>
              </a:spcAft>
              <a:buClr>
                <a:schemeClr val="accent1"/>
              </a:buClr>
              <a:buSzPts val="1400"/>
              <a:buChar char="●"/>
              <a:defRPr>
                <a:solidFill>
                  <a:schemeClr val="accent1"/>
                </a:solidFill>
                <a:highlight>
                  <a:schemeClr val="lt1"/>
                </a:highlight>
              </a:defRPr>
            </a:lvl7pPr>
            <a:lvl8pPr indent="-317500" lvl="7" marL="3657600">
              <a:spcBef>
                <a:spcPts val="600"/>
              </a:spcBef>
              <a:spcAft>
                <a:spcPts val="0"/>
              </a:spcAft>
              <a:buClr>
                <a:schemeClr val="accent1"/>
              </a:buClr>
              <a:buSzPts val="1400"/>
              <a:buChar char="○"/>
              <a:defRPr>
                <a:solidFill>
                  <a:schemeClr val="accent1"/>
                </a:solidFill>
                <a:highlight>
                  <a:schemeClr val="lt1"/>
                </a:highlight>
              </a:defRPr>
            </a:lvl8pPr>
            <a:lvl9pPr indent="-317500" lvl="8" marL="4114800">
              <a:spcBef>
                <a:spcPts val="600"/>
              </a:spcBef>
              <a:spcAft>
                <a:spcPts val="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60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50000"/>
              </a:lnSpc>
              <a:spcBef>
                <a:spcPts val="60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50000"/>
              </a:lnSpc>
              <a:spcBef>
                <a:spcPts val="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50000"/>
              </a:lnSpc>
              <a:spcBef>
                <a:spcPts val="600"/>
              </a:spcBef>
              <a:spcAft>
                <a:spcPts val="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Serialization" TargetMode="External"/><Relationship Id="rId4" Type="http://schemas.openxmlformats.org/officeDocument/2006/relationships/hyperlink" Target="https://en.wikipedia.org/wiki/Nullary_constructor" TargetMode="External"/><Relationship Id="rId5" Type="http://schemas.openxmlformats.org/officeDocument/2006/relationships/hyperlink" Target="https://en.wikipedia.org/wiki/Mutator_metho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402075"/>
            <a:ext cx="8520600" cy="113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Spring Core</a:t>
            </a:r>
            <a:endParaRPr/>
          </a:p>
        </p:txBody>
      </p:sp>
      <p:sp>
        <p:nvSpPr>
          <p:cNvPr id="57" name="Google Shape;57;p13"/>
          <p:cNvSpPr txBox="1"/>
          <p:nvPr>
            <p:ph idx="1" type="subTitle"/>
          </p:nvPr>
        </p:nvSpPr>
        <p:spPr>
          <a:xfrm>
            <a:off x="311700" y="3322800"/>
            <a:ext cx="8520600" cy="1926900"/>
          </a:xfrm>
          <a:prstGeom prst="rect">
            <a:avLst/>
          </a:prstGeom>
        </p:spPr>
        <p:txBody>
          <a:bodyPr anchorCtr="0" anchor="ctr" bIns="91425" lIns="91425" spcFirstLastPara="1" rIns="91425" wrap="square" tIns="91425">
            <a:normAutofit lnSpcReduction="20000"/>
          </a:bodyPr>
          <a:lstStyle/>
          <a:p>
            <a:pPr indent="0" lvl="0" marL="0" rtl="0" algn="ctr">
              <a:spcBef>
                <a:spcPts val="600"/>
              </a:spcBef>
              <a:spcAft>
                <a:spcPts val="0"/>
              </a:spcAft>
              <a:buNone/>
            </a:pPr>
            <a:r>
              <a:rPr lang="en"/>
              <a:t>Presenter</a:t>
            </a:r>
            <a:endParaRPr/>
          </a:p>
          <a:p>
            <a:pPr indent="0" lvl="0" marL="0" rtl="0" algn="ctr">
              <a:spcBef>
                <a:spcPts val="600"/>
              </a:spcBef>
              <a:spcAft>
                <a:spcPts val="0"/>
              </a:spcAft>
              <a:buNone/>
            </a:pPr>
            <a:r>
              <a:rPr lang="en"/>
              <a:t>h</a:t>
            </a:r>
            <a:r>
              <a:rPr lang="en"/>
              <a:t>uylq33 (host)</a:t>
            </a:r>
            <a:endParaRPr/>
          </a:p>
          <a:p>
            <a:pPr indent="0" lvl="0" marL="0" rtl="0" algn="ctr">
              <a:spcBef>
                <a:spcPts val="600"/>
              </a:spcBef>
              <a:spcAft>
                <a:spcPts val="0"/>
              </a:spcAft>
              <a:buNone/>
            </a:pPr>
            <a:r>
              <a:rPr lang="en"/>
              <a:t>ducvm10</a:t>
            </a:r>
            <a:endParaRPr/>
          </a:p>
          <a:p>
            <a:pPr indent="0" lvl="0" marL="0" rtl="0" algn="ctr">
              <a:spcBef>
                <a:spcPts val="600"/>
              </a:spcBef>
              <a:spcAft>
                <a:spcPts val="0"/>
              </a:spcAft>
              <a:buNone/>
            </a:pPr>
            <a:r>
              <a:rPr lang="en"/>
              <a:t>hungmb</a:t>
            </a:r>
            <a:endParaRPr/>
          </a:p>
          <a:p>
            <a:pPr indent="0" lvl="0" marL="0" rtl="0" algn="ctr">
              <a:spcBef>
                <a:spcPts val="600"/>
              </a:spcBef>
              <a:spcAft>
                <a:spcPts val="0"/>
              </a:spcAft>
              <a:buNone/>
            </a:pPr>
            <a:r>
              <a:rPr lang="en"/>
              <a:t>toanhv22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Injection</a:t>
            </a:r>
            <a:endParaRPr/>
          </a:p>
        </p:txBody>
      </p:sp>
      <p:sp>
        <p:nvSpPr>
          <p:cNvPr id="115" name="Google Shape;115;p22"/>
          <p:cNvSpPr txBox="1"/>
          <p:nvPr>
            <p:ph idx="1" type="body"/>
          </p:nvPr>
        </p:nvSpPr>
        <p:spPr>
          <a:xfrm>
            <a:off x="311700" y="1228675"/>
            <a:ext cx="8564400" cy="38757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Dependency Injection: design pattern follows IoC principle</a:t>
            </a:r>
            <a:endParaRPr/>
          </a:p>
          <a:p>
            <a:pPr indent="-342900" lvl="0" marL="457200" rtl="0" algn="l">
              <a:spcBef>
                <a:spcPts val="0"/>
              </a:spcBef>
              <a:spcAft>
                <a:spcPts val="0"/>
              </a:spcAft>
              <a:buSzPts val="1800"/>
              <a:buChar char="-"/>
            </a:pPr>
            <a:r>
              <a:rPr lang="en"/>
              <a:t>Components:</a:t>
            </a:r>
            <a:endParaRPr/>
          </a:p>
          <a:p>
            <a:pPr indent="-342900" lvl="0" marL="457200" rtl="0" algn="l">
              <a:spcBef>
                <a:spcPts val="0"/>
              </a:spcBef>
              <a:spcAft>
                <a:spcPts val="0"/>
              </a:spcAft>
              <a:buSzPts val="1800"/>
              <a:buChar char="+"/>
            </a:pPr>
            <a:r>
              <a:rPr lang="en"/>
              <a:t>Client</a:t>
            </a:r>
            <a:endParaRPr/>
          </a:p>
          <a:p>
            <a:pPr indent="-342900" lvl="0" marL="457200" rtl="0" algn="l">
              <a:spcBef>
                <a:spcPts val="0"/>
              </a:spcBef>
              <a:spcAft>
                <a:spcPts val="0"/>
              </a:spcAft>
              <a:buSzPts val="1800"/>
              <a:buChar char="+"/>
            </a:pPr>
            <a:r>
              <a:rPr lang="en"/>
              <a:t>Service</a:t>
            </a:r>
            <a:endParaRPr/>
          </a:p>
          <a:p>
            <a:pPr indent="-342900" lvl="0" marL="457200" rtl="0" algn="l">
              <a:spcBef>
                <a:spcPts val="0"/>
              </a:spcBef>
              <a:spcAft>
                <a:spcPts val="0"/>
              </a:spcAft>
              <a:buSzPts val="1800"/>
              <a:buChar char="+"/>
            </a:pPr>
            <a:r>
              <a:rPr lang="en"/>
              <a:t>Interface</a:t>
            </a:r>
            <a:endParaRPr/>
          </a:p>
          <a:p>
            <a:pPr indent="-342900" lvl="0" marL="457200" rtl="0" algn="l">
              <a:spcBef>
                <a:spcPts val="0"/>
              </a:spcBef>
              <a:spcAft>
                <a:spcPts val="0"/>
              </a:spcAft>
              <a:buSzPts val="1800"/>
              <a:buChar char="+"/>
            </a:pPr>
            <a:r>
              <a:rPr lang="en"/>
              <a:t>Injector</a:t>
            </a:r>
            <a:endParaRPr/>
          </a:p>
        </p:txBody>
      </p:sp>
      <p:pic>
        <p:nvPicPr>
          <p:cNvPr id="116" name="Google Shape;116;p22"/>
          <p:cNvPicPr preferRelativeResize="0"/>
          <p:nvPr/>
        </p:nvPicPr>
        <p:blipFill>
          <a:blip r:embed="rId3">
            <a:alphaModFix/>
          </a:blip>
          <a:stretch>
            <a:fillRect/>
          </a:stretch>
        </p:blipFill>
        <p:spPr>
          <a:xfrm>
            <a:off x="3170000" y="2294200"/>
            <a:ext cx="5974001" cy="235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Injection In Spring</a:t>
            </a:r>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228675"/>
            <a:ext cx="4571100" cy="3673500"/>
          </a:xfrm>
          <a:prstGeom prst="rect">
            <a:avLst/>
          </a:prstGeom>
        </p:spPr>
        <p:txBody>
          <a:bodyPr anchorCtr="0" anchor="t" bIns="91425" lIns="91425" spcFirstLastPara="1" rIns="91425" wrap="square" tIns="91425">
            <a:normAutofit lnSpcReduction="10000"/>
          </a:bodyPr>
          <a:lstStyle/>
          <a:p>
            <a:pPr indent="-342900" lvl="0" marL="457200" rtl="0" algn="l">
              <a:spcBef>
                <a:spcPts val="600"/>
              </a:spcBef>
              <a:spcAft>
                <a:spcPts val="0"/>
              </a:spcAft>
              <a:buSzPts val="1800"/>
              <a:buChar char="-"/>
            </a:pPr>
            <a:r>
              <a:rPr lang="en"/>
              <a:t>3 ways: constructor, setter, field</a:t>
            </a:r>
            <a:endParaRPr/>
          </a:p>
          <a:p>
            <a:pPr indent="-342900" lvl="0" marL="457200" rtl="0" algn="l">
              <a:spcBef>
                <a:spcPts val="0"/>
              </a:spcBef>
              <a:spcAft>
                <a:spcPts val="0"/>
              </a:spcAft>
              <a:buSzPts val="1800"/>
              <a:buChar char="-"/>
            </a:pPr>
            <a:r>
              <a:rPr lang="en"/>
              <a:t>Recommend: constructor, setter</a:t>
            </a:r>
            <a:endParaRPr/>
          </a:p>
          <a:p>
            <a:pPr indent="-342900" lvl="0" marL="457200" rtl="0" algn="l">
              <a:spcBef>
                <a:spcPts val="0"/>
              </a:spcBef>
              <a:spcAft>
                <a:spcPts val="0"/>
              </a:spcAft>
              <a:buSzPts val="1800"/>
              <a:buChar char="-"/>
            </a:pPr>
            <a:r>
              <a:rPr lang="en"/>
              <a:t>Should avoid field injection: hard to test, tight coupling with DI container, dependencies are hidden from outside</a:t>
            </a:r>
            <a:endParaRPr/>
          </a:p>
        </p:txBody>
      </p:sp>
      <p:pic>
        <p:nvPicPr>
          <p:cNvPr id="123" name="Google Shape;123;p23"/>
          <p:cNvPicPr preferRelativeResize="0"/>
          <p:nvPr/>
        </p:nvPicPr>
        <p:blipFill>
          <a:blip r:embed="rId3">
            <a:alphaModFix/>
          </a:blip>
          <a:stretch>
            <a:fillRect/>
          </a:stretch>
        </p:blipFill>
        <p:spPr>
          <a:xfrm>
            <a:off x="4991100" y="443150"/>
            <a:ext cx="4191001" cy="445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 Container</a:t>
            </a:r>
            <a:endParaRPr/>
          </a:p>
        </p:txBody>
      </p:sp>
      <p:sp>
        <p:nvSpPr>
          <p:cNvPr id="129" name="Google Shape;129;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600"/>
              </a:spcBef>
              <a:spcAft>
                <a:spcPts val="0"/>
              </a:spcAft>
              <a:buSzPts val="1800"/>
              <a:buChar char="-"/>
            </a:pPr>
            <a:r>
              <a:rPr lang="en"/>
              <a:t>Framework implements </a:t>
            </a:r>
            <a:r>
              <a:rPr b="1" lang="en"/>
              <a:t>automatic DI</a:t>
            </a:r>
            <a:r>
              <a:rPr lang="en"/>
              <a:t>, manage object’s </a:t>
            </a:r>
            <a:r>
              <a:rPr b="1" lang="en"/>
              <a:t>creation</a:t>
            </a:r>
            <a:r>
              <a:rPr lang="en"/>
              <a:t>, </a:t>
            </a:r>
            <a:r>
              <a:rPr b="1" lang="en"/>
              <a:t>lifetime</a:t>
            </a:r>
            <a:r>
              <a:rPr lang="en"/>
              <a:t>, </a:t>
            </a:r>
            <a:r>
              <a:rPr b="1" lang="en"/>
              <a:t>injects dependencies</a:t>
            </a:r>
            <a:r>
              <a:rPr lang="en"/>
              <a:t> into object</a:t>
            </a:r>
            <a:endParaRPr/>
          </a:p>
          <a:p>
            <a:pPr indent="-342900" lvl="0" marL="457200" rtl="0" algn="l">
              <a:spcBef>
                <a:spcPts val="0"/>
              </a:spcBef>
              <a:spcAft>
                <a:spcPts val="0"/>
              </a:spcAft>
              <a:buSzPts val="1800"/>
              <a:buChar char="-"/>
            </a:pPr>
            <a:r>
              <a:rPr lang="en"/>
              <a:t>Create object of specified class, inject dependencies through constructor, method, property at runtime and dispose object at </a:t>
            </a:r>
            <a:r>
              <a:rPr lang="en"/>
              <a:t>appropriate</a:t>
            </a:r>
            <a:r>
              <a:rPr lang="en"/>
              <a:t> time</a:t>
            </a:r>
            <a:endParaRPr/>
          </a:p>
          <a:p>
            <a:pPr indent="-342900" lvl="0" marL="457200" rtl="0" algn="l">
              <a:spcBef>
                <a:spcPts val="0"/>
              </a:spcBef>
              <a:spcAft>
                <a:spcPts val="0"/>
              </a:spcAft>
              <a:buSzPts val="1800"/>
              <a:buChar char="-"/>
            </a:pPr>
            <a:r>
              <a:rPr lang="en"/>
              <a:t>Provide support for DI lifecycle:</a:t>
            </a:r>
            <a:endParaRPr/>
          </a:p>
          <a:p>
            <a:pPr indent="-342900" lvl="0" marL="914400" rtl="0" algn="l">
              <a:spcBef>
                <a:spcPts val="0"/>
              </a:spcBef>
              <a:spcAft>
                <a:spcPts val="0"/>
              </a:spcAft>
              <a:buSzPts val="1800"/>
              <a:buChar char="+"/>
            </a:pPr>
            <a:r>
              <a:rPr lang="en"/>
              <a:t>Register: which dependency to instantiate</a:t>
            </a:r>
            <a:endParaRPr/>
          </a:p>
          <a:p>
            <a:pPr indent="-342900" lvl="0" marL="914400" rtl="0" algn="l">
              <a:spcBef>
                <a:spcPts val="0"/>
              </a:spcBef>
              <a:spcAft>
                <a:spcPts val="0"/>
              </a:spcAft>
              <a:buSzPts val="1800"/>
              <a:buChar char="+"/>
            </a:pPr>
            <a:r>
              <a:rPr lang="en"/>
              <a:t>Resolve: IoC container creates objects for us</a:t>
            </a:r>
            <a:endParaRPr/>
          </a:p>
          <a:p>
            <a:pPr indent="-342900" lvl="0" marL="914400" rtl="0" algn="l">
              <a:spcBef>
                <a:spcPts val="0"/>
              </a:spcBef>
              <a:spcAft>
                <a:spcPts val="0"/>
              </a:spcAft>
              <a:buSzPts val="1800"/>
              <a:buChar char="+"/>
            </a:pPr>
            <a:r>
              <a:rPr lang="en"/>
              <a:t>Dispose: manage lifetime of objects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 Container in Spring</a:t>
            </a:r>
            <a:endParaRPr/>
          </a:p>
        </p:txBody>
      </p:sp>
      <p:sp>
        <p:nvSpPr>
          <p:cNvPr id="135" name="Google Shape;135;p25"/>
          <p:cNvSpPr txBox="1"/>
          <p:nvPr>
            <p:ph idx="1" type="body"/>
          </p:nvPr>
        </p:nvSpPr>
        <p:spPr>
          <a:xfrm>
            <a:off x="311700" y="1228675"/>
            <a:ext cx="8520600" cy="3646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t>I</a:t>
            </a:r>
            <a:r>
              <a:rPr lang="en"/>
              <a:t>nterface </a:t>
            </a:r>
            <a:r>
              <a:rPr b="1" lang="en"/>
              <a:t>ApplicationContext </a:t>
            </a:r>
            <a:r>
              <a:rPr lang="en"/>
              <a:t>represents the Spring IoC container and is responsible for instantiating, configuring, and assembling beans.</a:t>
            </a:r>
            <a:endParaRPr/>
          </a:p>
          <a:p>
            <a:pPr indent="0" lvl="0" marL="0" rtl="0" algn="l">
              <a:lnSpc>
                <a:spcPct val="115000"/>
              </a:lnSpc>
              <a:spcBef>
                <a:spcPts val="1200"/>
              </a:spcBef>
              <a:spcAft>
                <a:spcPts val="0"/>
              </a:spcAft>
              <a:buNone/>
            </a:pPr>
            <a:r>
              <a:rPr lang="en"/>
              <a:t>The container gets its instructions on what objects to instantiate, configure, and assemble by reading </a:t>
            </a:r>
            <a:r>
              <a:rPr b="1" lang="en"/>
              <a:t>configuration metadata</a:t>
            </a:r>
            <a:r>
              <a:rPr lang="en"/>
              <a:t>.</a:t>
            </a:r>
            <a:endParaRPr/>
          </a:p>
          <a:p>
            <a:pPr indent="0" lvl="0" marL="0" rtl="0" algn="l">
              <a:lnSpc>
                <a:spcPct val="115000"/>
              </a:lnSpc>
              <a:spcBef>
                <a:spcPts val="1200"/>
              </a:spcBef>
              <a:spcAft>
                <a:spcPts val="1200"/>
              </a:spcAft>
              <a:buNone/>
            </a:pPr>
            <a:r>
              <a:rPr lang="en"/>
              <a:t>The configuration metadata is represented in </a:t>
            </a:r>
            <a:r>
              <a:rPr b="1" lang="en"/>
              <a:t>XML, Java annotations, or Java code</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IoC Container in Spring</a:t>
            </a:r>
            <a:endParaRPr/>
          </a:p>
        </p:txBody>
      </p:sp>
      <p:sp>
        <p:nvSpPr>
          <p:cNvPr id="141" name="Google Shape;141;p26"/>
          <p:cNvSpPr txBox="1"/>
          <p:nvPr>
            <p:ph idx="1" type="body"/>
          </p:nvPr>
        </p:nvSpPr>
        <p:spPr>
          <a:xfrm>
            <a:off x="311700" y="1228675"/>
            <a:ext cx="4797900" cy="36786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IoC Container: BeanFactory/ApplicationContext</a:t>
            </a:r>
            <a:endParaRPr/>
          </a:p>
          <a:p>
            <a:pPr indent="-342900" lvl="0" marL="457200" rtl="0" algn="l">
              <a:spcBef>
                <a:spcPts val="0"/>
              </a:spcBef>
              <a:spcAft>
                <a:spcPts val="0"/>
              </a:spcAft>
              <a:buSzPts val="1800"/>
              <a:buChar char="-"/>
            </a:pPr>
            <a:r>
              <a:rPr lang="en"/>
              <a:t>Metadata: id, dependencies, scope,...</a:t>
            </a:r>
            <a:endParaRPr/>
          </a:p>
          <a:p>
            <a:pPr indent="-342900" lvl="0" marL="457200" rtl="0" algn="l">
              <a:spcBef>
                <a:spcPts val="0"/>
              </a:spcBef>
              <a:spcAft>
                <a:spcPts val="0"/>
              </a:spcAft>
              <a:buSzPts val="1800"/>
              <a:buChar char="-"/>
            </a:pPr>
            <a:r>
              <a:rPr lang="en"/>
              <a:t>Configuration: XML, annotation</a:t>
            </a:r>
            <a:endParaRPr/>
          </a:p>
          <a:p>
            <a:pPr indent="-342900" lvl="0" marL="457200" rtl="0" algn="l">
              <a:spcBef>
                <a:spcPts val="0"/>
              </a:spcBef>
              <a:spcAft>
                <a:spcPts val="0"/>
              </a:spcAft>
              <a:buSzPts val="1800"/>
              <a:buChar char="-"/>
            </a:pPr>
            <a:r>
              <a:rPr lang="en"/>
              <a:t>Instances managed by IoC Container: Spring Bean </a:t>
            </a:r>
            <a:endParaRPr/>
          </a:p>
        </p:txBody>
      </p:sp>
      <p:pic>
        <p:nvPicPr>
          <p:cNvPr id="142" name="Google Shape;142;p26"/>
          <p:cNvPicPr preferRelativeResize="0"/>
          <p:nvPr/>
        </p:nvPicPr>
        <p:blipFill>
          <a:blip r:embed="rId4">
            <a:alphaModFix/>
          </a:blip>
          <a:stretch>
            <a:fillRect/>
          </a:stretch>
        </p:blipFill>
        <p:spPr>
          <a:xfrm>
            <a:off x="5109600" y="1503400"/>
            <a:ext cx="4154975" cy="246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BeanFactory &amp; Application Context</a:t>
            </a:r>
            <a:endParaRPr/>
          </a:p>
        </p:txBody>
      </p:sp>
      <p:sp>
        <p:nvSpPr>
          <p:cNvPr id="148" name="Google Shape;148;p27"/>
          <p:cNvSpPr txBox="1"/>
          <p:nvPr>
            <p:ph idx="1" type="body"/>
          </p:nvPr>
        </p:nvSpPr>
        <p:spPr>
          <a:xfrm>
            <a:off x="311700" y="1228675"/>
            <a:ext cx="5537400" cy="33402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Both are interface</a:t>
            </a:r>
            <a:endParaRPr/>
          </a:p>
          <a:p>
            <a:pPr indent="-342900" lvl="0" marL="457200" rtl="0" algn="l">
              <a:spcBef>
                <a:spcPts val="0"/>
              </a:spcBef>
              <a:spcAft>
                <a:spcPts val="0"/>
              </a:spcAft>
              <a:buSzPts val="1800"/>
              <a:buChar char="-"/>
            </a:pPr>
            <a:r>
              <a:rPr lang="en"/>
              <a:t>ApplicationContext extends BeanFactory and provides more features (annotation-based DI, i18n, eager-loading,...)</a:t>
            </a:r>
            <a:endParaRPr/>
          </a:p>
        </p:txBody>
      </p:sp>
      <p:pic>
        <p:nvPicPr>
          <p:cNvPr id="149" name="Google Shape;149;p27"/>
          <p:cNvPicPr preferRelativeResize="0"/>
          <p:nvPr/>
        </p:nvPicPr>
        <p:blipFill>
          <a:blip r:embed="rId3">
            <a:alphaModFix/>
          </a:blip>
          <a:stretch>
            <a:fillRect/>
          </a:stretch>
        </p:blipFill>
        <p:spPr>
          <a:xfrm>
            <a:off x="6082175" y="1304875"/>
            <a:ext cx="2347926" cy="3340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BeanFactory &amp; Application Context</a:t>
            </a:r>
            <a:endParaRPr/>
          </a:p>
          <a:p>
            <a:pPr indent="0" lvl="0" marL="0" rtl="0" algn="l">
              <a:spcBef>
                <a:spcPts val="0"/>
              </a:spcBef>
              <a:spcAft>
                <a:spcPts val="0"/>
              </a:spcAft>
              <a:buNone/>
            </a:pPr>
            <a:r>
              <a:t/>
            </a:r>
            <a:endParaRPr/>
          </a:p>
        </p:txBody>
      </p:sp>
      <p:sp>
        <p:nvSpPr>
          <p:cNvPr id="155" name="Google Shape;155;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pic>
        <p:nvPicPr>
          <p:cNvPr id="156" name="Google Shape;156;p28"/>
          <p:cNvPicPr preferRelativeResize="0"/>
          <p:nvPr/>
        </p:nvPicPr>
        <p:blipFill>
          <a:blip r:embed="rId3">
            <a:alphaModFix/>
          </a:blip>
          <a:stretch>
            <a:fillRect/>
          </a:stretch>
        </p:blipFill>
        <p:spPr>
          <a:xfrm>
            <a:off x="553801" y="1454224"/>
            <a:ext cx="8036399" cy="2591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Metadata</a:t>
            </a:r>
            <a:endParaRPr/>
          </a:p>
        </p:txBody>
      </p:sp>
      <p:sp>
        <p:nvSpPr>
          <p:cNvPr id="162" name="Google Shape;162;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IoC Container uses metadata to create bean</a:t>
            </a:r>
            <a:endParaRPr/>
          </a:p>
          <a:p>
            <a:pPr indent="-342900" lvl="0" marL="457200" rtl="0" algn="l">
              <a:spcBef>
                <a:spcPts val="0"/>
              </a:spcBef>
              <a:spcAft>
                <a:spcPts val="0"/>
              </a:spcAft>
              <a:buSzPts val="1800"/>
              <a:buChar char="-"/>
            </a:pPr>
            <a:r>
              <a:rPr lang="en"/>
              <a:t>Ways to config metadata:</a:t>
            </a:r>
            <a:endParaRPr/>
          </a:p>
          <a:p>
            <a:pPr indent="-342900" lvl="0" marL="914400" rtl="0" algn="l">
              <a:spcBef>
                <a:spcPts val="0"/>
              </a:spcBef>
              <a:spcAft>
                <a:spcPts val="0"/>
              </a:spcAft>
              <a:buSzPts val="1800"/>
              <a:buChar char="+"/>
            </a:pPr>
            <a:r>
              <a:rPr lang="en"/>
              <a:t>XML configuration</a:t>
            </a:r>
            <a:endParaRPr/>
          </a:p>
          <a:p>
            <a:pPr indent="-342900" lvl="0" marL="914400" rtl="0" algn="l">
              <a:spcBef>
                <a:spcPts val="0"/>
              </a:spcBef>
              <a:spcAft>
                <a:spcPts val="0"/>
              </a:spcAft>
              <a:buSzPts val="1800"/>
              <a:buChar char="+"/>
            </a:pPr>
            <a:r>
              <a:rPr lang="en"/>
              <a:t>Java-based configuration</a:t>
            </a:r>
            <a:endParaRPr/>
          </a:p>
          <a:p>
            <a:pPr indent="-342900" lvl="0" marL="914400" rtl="0" algn="l">
              <a:spcBef>
                <a:spcPts val="0"/>
              </a:spcBef>
              <a:spcAft>
                <a:spcPts val="0"/>
              </a:spcAft>
              <a:buSzPts val="1800"/>
              <a:buChar char="+"/>
            </a:pPr>
            <a:r>
              <a:rPr lang="en"/>
              <a:t>Annotation configuration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POJO vs Spring Bean</a:t>
            </a:r>
            <a:endParaRPr/>
          </a:p>
        </p:txBody>
      </p:sp>
      <p:sp>
        <p:nvSpPr>
          <p:cNvPr id="168" name="Google Shape;168;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POJO (Plain Old Java Object): ordinary Java objects, not bound by any special restrictions</a:t>
            </a:r>
            <a:endParaRPr/>
          </a:p>
          <a:p>
            <a:pPr indent="-342900" lvl="0" marL="457200" rtl="0" algn="l">
              <a:spcBef>
                <a:spcPts val="0"/>
              </a:spcBef>
              <a:spcAft>
                <a:spcPts val="0"/>
              </a:spcAft>
              <a:buSzPts val="1800"/>
              <a:buChar char="-"/>
            </a:pPr>
            <a:r>
              <a:rPr lang="en"/>
              <a:t>Java Beans: they are </a:t>
            </a:r>
            <a:r>
              <a:rPr b="1" lang="en">
                <a:uFill>
                  <a:noFill/>
                </a:uFill>
                <a:hlinkClick r:id="rId3"/>
              </a:rPr>
              <a:t>serializable</a:t>
            </a:r>
            <a:r>
              <a:rPr lang="en"/>
              <a:t>, have a </a:t>
            </a:r>
            <a:r>
              <a:rPr b="1" lang="en">
                <a:uFill>
                  <a:noFill/>
                </a:uFill>
                <a:hlinkClick r:id="rId4"/>
              </a:rPr>
              <a:t>zero-argument constructor</a:t>
            </a:r>
            <a:r>
              <a:rPr lang="en"/>
              <a:t>, and allow access to properties using </a:t>
            </a:r>
            <a:r>
              <a:rPr b="1" lang="en">
                <a:uFill>
                  <a:noFill/>
                </a:uFill>
                <a:hlinkClick r:id="rId5"/>
              </a:rPr>
              <a:t>getter and setter methods</a:t>
            </a:r>
            <a:endParaRPr/>
          </a:p>
          <a:p>
            <a:pPr indent="-342900" lvl="0" marL="457200" rtl="0" algn="l">
              <a:spcBef>
                <a:spcPts val="0"/>
              </a:spcBef>
              <a:spcAft>
                <a:spcPts val="0"/>
              </a:spcAft>
              <a:buSzPts val="1800"/>
              <a:buChar char="-"/>
            </a:pPr>
            <a:r>
              <a:rPr lang="en"/>
              <a:t>Spring Beans: POJO + Metadata (id, scope, dependencies,...) and managed by Spring IoC Container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Bean scope</a:t>
            </a:r>
            <a:endParaRPr/>
          </a:p>
        </p:txBody>
      </p:sp>
      <p:sp>
        <p:nvSpPr>
          <p:cNvPr id="174" name="Google Shape;174;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pic>
        <p:nvPicPr>
          <p:cNvPr id="175" name="Google Shape;175;p31"/>
          <p:cNvPicPr preferRelativeResize="0"/>
          <p:nvPr/>
        </p:nvPicPr>
        <p:blipFill>
          <a:blip r:embed="rId3">
            <a:alphaModFix/>
          </a:blip>
          <a:stretch>
            <a:fillRect/>
          </a:stretch>
        </p:blipFill>
        <p:spPr>
          <a:xfrm>
            <a:off x="1749188" y="1417300"/>
            <a:ext cx="5645625" cy="3070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3" name="Google Shape;63;p14"/>
          <p:cNvSpPr txBox="1"/>
          <p:nvPr>
            <p:ph idx="1" type="body"/>
          </p:nvPr>
        </p:nvSpPr>
        <p:spPr>
          <a:xfrm>
            <a:off x="311700" y="1228675"/>
            <a:ext cx="8520600" cy="3705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600"/>
              </a:spcBef>
              <a:spcAft>
                <a:spcPts val="0"/>
              </a:spcAft>
              <a:buSzPct val="100000"/>
              <a:buAutoNum type="romanUcPeriod"/>
            </a:pPr>
            <a:r>
              <a:rPr lang="en"/>
              <a:t>Some Concepts (Framework, Library, IoC)</a:t>
            </a:r>
            <a:endParaRPr/>
          </a:p>
          <a:p>
            <a:pPr indent="-325755" lvl="0" marL="457200" rtl="0" algn="l">
              <a:spcBef>
                <a:spcPts val="600"/>
              </a:spcBef>
              <a:spcAft>
                <a:spcPts val="0"/>
              </a:spcAft>
              <a:buSzPct val="100000"/>
              <a:buAutoNum type="romanUcPeriod"/>
            </a:pPr>
            <a:r>
              <a:rPr lang="en"/>
              <a:t>Spring Framework</a:t>
            </a:r>
            <a:endParaRPr/>
          </a:p>
          <a:p>
            <a:pPr indent="-304165" lvl="1" marL="914400" rtl="0" algn="l">
              <a:spcBef>
                <a:spcPts val="600"/>
              </a:spcBef>
              <a:spcAft>
                <a:spcPts val="0"/>
              </a:spcAft>
              <a:buSzPct val="100000"/>
              <a:buAutoNum type="alphaUcPeriod"/>
            </a:pPr>
            <a:r>
              <a:rPr lang="en"/>
              <a:t>Introduction to Spring Framework (Definition, history, architecture, feature)</a:t>
            </a:r>
            <a:endParaRPr/>
          </a:p>
          <a:p>
            <a:pPr indent="-304165" lvl="1" marL="914400" rtl="0" algn="l">
              <a:spcBef>
                <a:spcPts val="600"/>
              </a:spcBef>
              <a:spcAft>
                <a:spcPts val="0"/>
              </a:spcAft>
              <a:buSzPct val="100000"/>
              <a:buAutoNum type="alphaUcPeriod"/>
            </a:pPr>
            <a:r>
              <a:rPr lang="en"/>
              <a:t>Spring-core (DI, IoC Container, BeanFactory, ApplicationContext)</a:t>
            </a:r>
            <a:endParaRPr/>
          </a:p>
          <a:p>
            <a:pPr indent="-304165" lvl="1" marL="914400" rtl="0" algn="l">
              <a:spcBef>
                <a:spcPts val="600"/>
              </a:spcBef>
              <a:spcAft>
                <a:spcPts val="0"/>
              </a:spcAft>
              <a:buSzPct val="100000"/>
              <a:buAutoNum type="alphaUcPeriod"/>
            </a:pPr>
            <a:r>
              <a:rPr lang="en"/>
              <a:t>Spring Bean (POJO, Spring Bean, Bean Scope, Bean Lifecycle)</a:t>
            </a:r>
            <a:endParaRPr/>
          </a:p>
          <a:p>
            <a:pPr indent="-304165" lvl="1" marL="914400" rtl="0" algn="l">
              <a:spcBef>
                <a:spcPts val="600"/>
              </a:spcBef>
              <a:spcAft>
                <a:spcPts val="0"/>
              </a:spcAft>
              <a:buSzPct val="100000"/>
              <a:buAutoNum type="alphaUcPeriod"/>
            </a:pPr>
            <a:r>
              <a:rPr lang="en"/>
              <a:t>BeanPostProcessor</a:t>
            </a:r>
            <a:endParaRPr/>
          </a:p>
          <a:p>
            <a:pPr indent="-304165" lvl="1" marL="914400" rtl="0" algn="l">
              <a:spcBef>
                <a:spcPts val="600"/>
              </a:spcBef>
              <a:spcAft>
                <a:spcPts val="0"/>
              </a:spcAft>
              <a:buSzPct val="100000"/>
              <a:buAutoNum type="alphaUcPeriod"/>
            </a:pPr>
            <a:r>
              <a:rPr lang="en"/>
              <a:t>Profiles And Environments</a:t>
            </a:r>
            <a:endParaRPr/>
          </a:p>
          <a:p>
            <a:pPr indent="-304165" lvl="1" marL="914400" rtl="0" algn="l">
              <a:spcBef>
                <a:spcPts val="600"/>
              </a:spcBef>
              <a:spcAft>
                <a:spcPts val="0"/>
              </a:spcAft>
              <a:buSzPct val="100000"/>
              <a:buAutoNum type="alphaUcPeriod"/>
            </a:pPr>
            <a:r>
              <a:rPr lang="en"/>
              <a:t>@Conditional Bean</a:t>
            </a:r>
            <a:endParaRPr/>
          </a:p>
          <a:p>
            <a:pPr indent="-304165" lvl="1" marL="914400" rtl="0" algn="l">
              <a:spcBef>
                <a:spcPts val="600"/>
              </a:spcBef>
              <a:spcAft>
                <a:spcPts val="0"/>
              </a:spcAft>
              <a:buSzPct val="100000"/>
              <a:buAutoNum type="alphaUcPeriod"/>
            </a:pPr>
            <a:r>
              <a:rPr lang="en"/>
              <a:t>Demo</a:t>
            </a:r>
            <a:endParaRPr/>
          </a:p>
          <a:p>
            <a:pPr indent="0" lvl="0" marL="0" rtl="0" algn="l">
              <a:spcBef>
                <a:spcPts val="600"/>
              </a:spcBef>
              <a:spcAft>
                <a:spcPts val="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Bean lifecycle</a:t>
            </a:r>
            <a:endParaRPr/>
          </a:p>
        </p:txBody>
      </p:sp>
      <p:sp>
        <p:nvSpPr>
          <p:cNvPr id="181" name="Google Shape;181;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pic>
        <p:nvPicPr>
          <p:cNvPr id="182" name="Google Shape;182;p32"/>
          <p:cNvPicPr preferRelativeResize="0"/>
          <p:nvPr/>
        </p:nvPicPr>
        <p:blipFill>
          <a:blip r:embed="rId3">
            <a:alphaModFix/>
          </a:blip>
          <a:stretch>
            <a:fillRect/>
          </a:stretch>
        </p:blipFill>
        <p:spPr>
          <a:xfrm>
            <a:off x="1079501" y="1029450"/>
            <a:ext cx="6694951" cy="3491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BeanPostProcessor</a:t>
            </a:r>
            <a:endParaRPr/>
          </a:p>
        </p:txBody>
      </p:sp>
      <p:sp>
        <p:nvSpPr>
          <p:cNvPr id="188" name="Google Shape;18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pic>
        <p:nvPicPr>
          <p:cNvPr id="189" name="Google Shape;189;p33"/>
          <p:cNvPicPr preferRelativeResize="0"/>
          <p:nvPr/>
        </p:nvPicPr>
        <p:blipFill>
          <a:blip r:embed="rId3">
            <a:alphaModFix/>
          </a:blip>
          <a:stretch>
            <a:fillRect/>
          </a:stretch>
        </p:blipFill>
        <p:spPr>
          <a:xfrm>
            <a:off x="1710714" y="1228675"/>
            <a:ext cx="5722573" cy="3453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Profiles and Environments</a:t>
            </a:r>
            <a:endParaRPr/>
          </a:p>
        </p:txBody>
      </p:sp>
      <p:sp>
        <p:nvSpPr>
          <p:cNvPr id="195" name="Google Shape;195;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Spring 3.1</a:t>
            </a:r>
            <a:endParaRPr/>
          </a:p>
          <a:p>
            <a:pPr indent="-342900" lvl="0" marL="457200" rtl="0" algn="l">
              <a:spcBef>
                <a:spcPts val="0"/>
              </a:spcBef>
              <a:spcAft>
                <a:spcPts val="0"/>
              </a:spcAft>
              <a:buSzPts val="1800"/>
              <a:buChar char="-"/>
            </a:pPr>
            <a:r>
              <a:rPr lang="en"/>
              <a:t>@Profile annotation</a:t>
            </a:r>
            <a:endParaRPr/>
          </a:p>
          <a:p>
            <a:pPr indent="-342900" lvl="0" marL="457200" rtl="0" algn="l">
              <a:spcBef>
                <a:spcPts val="0"/>
              </a:spcBef>
              <a:spcAft>
                <a:spcPts val="0"/>
              </a:spcAft>
              <a:buSzPts val="1800"/>
              <a:buChar char="-"/>
            </a:pPr>
            <a:r>
              <a:rPr lang="en"/>
              <a:t>“If-Then-Else” conditional checking for bean registration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Bean</a:t>
            </a:r>
            <a:endParaRPr/>
          </a:p>
        </p:txBody>
      </p:sp>
      <p:sp>
        <p:nvSpPr>
          <p:cNvPr id="201" name="Google Shape;201;p35"/>
          <p:cNvSpPr txBox="1"/>
          <p:nvPr>
            <p:ph idx="1" type="body"/>
          </p:nvPr>
        </p:nvSpPr>
        <p:spPr>
          <a:xfrm>
            <a:off x="311700" y="1304525"/>
            <a:ext cx="8520600" cy="33402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Spring 4</a:t>
            </a:r>
            <a:endParaRPr/>
          </a:p>
          <a:p>
            <a:pPr indent="-342900" lvl="0" marL="457200" rtl="0" algn="l">
              <a:spcBef>
                <a:spcPts val="0"/>
              </a:spcBef>
              <a:spcAft>
                <a:spcPts val="0"/>
              </a:spcAft>
              <a:buSzPts val="1800"/>
              <a:buChar char="-"/>
            </a:pPr>
            <a:r>
              <a:rPr lang="en"/>
              <a:t>Generalized version of @Profile</a:t>
            </a:r>
            <a:endParaRPr/>
          </a:p>
          <a:p>
            <a:pPr indent="-342900" lvl="0" marL="457200" rtl="0" algn="l">
              <a:spcBef>
                <a:spcPts val="0"/>
              </a:spcBef>
              <a:spcAft>
                <a:spcPts val="0"/>
              </a:spcAft>
              <a:buSzPts val="1800"/>
              <a:buChar char="-"/>
            </a:pPr>
            <a:r>
              <a:rPr lang="en"/>
              <a:t>User-defined strategies for conditional checking via Condition interface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207" name="Google Shape;207;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Framework?</a:t>
            </a:r>
            <a:endParaRPr/>
          </a:p>
        </p:txBody>
      </p:sp>
      <p:sp>
        <p:nvSpPr>
          <p:cNvPr id="69" name="Google Shape;69;p15"/>
          <p:cNvSpPr txBox="1"/>
          <p:nvPr>
            <p:ph idx="1" type="body"/>
          </p:nvPr>
        </p:nvSpPr>
        <p:spPr>
          <a:xfrm>
            <a:off x="311700" y="1228675"/>
            <a:ext cx="8319600" cy="3723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SzPts val="1800"/>
              <a:buChar char="-"/>
            </a:pPr>
            <a:r>
              <a:rPr lang="en"/>
              <a:t>In general, f</a:t>
            </a:r>
            <a:r>
              <a:rPr lang="en"/>
              <a:t>ramework is a real or conceptual </a:t>
            </a:r>
            <a:r>
              <a:rPr b="1" lang="en"/>
              <a:t>structure </a:t>
            </a:r>
            <a:r>
              <a:rPr lang="en"/>
              <a:t>intended to serve as a </a:t>
            </a:r>
            <a:r>
              <a:rPr b="1" lang="en"/>
              <a:t>support or guide</a:t>
            </a:r>
            <a:r>
              <a:rPr lang="en"/>
              <a:t> for the </a:t>
            </a:r>
            <a:r>
              <a:rPr b="1" lang="en"/>
              <a:t>building of something</a:t>
            </a:r>
            <a:r>
              <a:rPr lang="en"/>
              <a:t> that </a:t>
            </a:r>
            <a:r>
              <a:rPr b="1" lang="en"/>
              <a:t>expands the structure</a:t>
            </a:r>
            <a:r>
              <a:rPr lang="en"/>
              <a:t> into something useful.</a:t>
            </a:r>
            <a:endParaRPr/>
          </a:p>
          <a:p>
            <a:pPr indent="-342900" lvl="0" marL="457200" rtl="0" algn="l">
              <a:lnSpc>
                <a:spcPct val="150000"/>
              </a:lnSpc>
              <a:spcBef>
                <a:spcPts val="1200"/>
              </a:spcBef>
              <a:spcAft>
                <a:spcPts val="0"/>
              </a:spcAft>
              <a:buSzPts val="1800"/>
              <a:buChar char="-"/>
            </a:pPr>
            <a:r>
              <a:rPr lang="en"/>
              <a:t>Software framework: tool/software/platform/environment which has pre-defined code to support developing software applications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 vs library</a:t>
            </a:r>
            <a:endParaRPr/>
          </a:p>
        </p:txBody>
      </p:sp>
      <p:sp>
        <p:nvSpPr>
          <p:cNvPr id="75" name="Google Shape;75;p16"/>
          <p:cNvSpPr txBox="1"/>
          <p:nvPr>
            <p:ph idx="1" type="body"/>
          </p:nvPr>
        </p:nvSpPr>
        <p:spPr>
          <a:xfrm>
            <a:off x="311700" y="1228675"/>
            <a:ext cx="4870200" cy="37845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Traditional: main function calls libraries → </a:t>
            </a:r>
            <a:r>
              <a:rPr b="1" lang="en"/>
              <a:t>We control flow</a:t>
            </a:r>
            <a:r>
              <a:rPr lang="en"/>
              <a:t> of program</a:t>
            </a:r>
            <a:endParaRPr/>
          </a:p>
          <a:p>
            <a:pPr indent="-342900" lvl="0" marL="457200" rtl="0" algn="l">
              <a:spcBef>
                <a:spcPts val="0"/>
              </a:spcBef>
              <a:spcAft>
                <a:spcPts val="0"/>
              </a:spcAft>
              <a:buSzPts val="1800"/>
              <a:buChar char="-"/>
            </a:pPr>
            <a:r>
              <a:rPr lang="en"/>
              <a:t>Framework: when/where/how our code get called? → </a:t>
            </a:r>
            <a:r>
              <a:rPr b="1" lang="en"/>
              <a:t>We cannot control flow</a:t>
            </a:r>
            <a:r>
              <a:rPr lang="en"/>
              <a:t> of our program</a:t>
            </a:r>
            <a:endParaRPr/>
          </a:p>
        </p:txBody>
      </p:sp>
      <p:pic>
        <p:nvPicPr>
          <p:cNvPr id="76" name="Google Shape;76;p16"/>
          <p:cNvPicPr preferRelativeResize="0"/>
          <p:nvPr/>
        </p:nvPicPr>
        <p:blipFill>
          <a:blip r:embed="rId3">
            <a:alphaModFix/>
          </a:blip>
          <a:stretch>
            <a:fillRect/>
          </a:stretch>
        </p:blipFill>
        <p:spPr>
          <a:xfrm>
            <a:off x="5181825" y="1347143"/>
            <a:ext cx="3962174" cy="22706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Framework</a:t>
            </a:r>
            <a:endParaRPr/>
          </a:p>
        </p:txBody>
      </p:sp>
      <p:sp>
        <p:nvSpPr>
          <p:cNvPr id="82" name="Google Shape;82;p17"/>
          <p:cNvSpPr txBox="1"/>
          <p:nvPr>
            <p:ph idx="1" type="body"/>
          </p:nvPr>
        </p:nvSpPr>
        <p:spPr>
          <a:xfrm>
            <a:off x="311700" y="1228675"/>
            <a:ext cx="8520600" cy="36729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600"/>
              </a:spcBef>
              <a:spcAft>
                <a:spcPts val="0"/>
              </a:spcAft>
              <a:buSzPct val="100000"/>
              <a:buChar char="-"/>
            </a:pPr>
            <a:r>
              <a:rPr b="1" lang="en"/>
              <a:t>Open source</a:t>
            </a:r>
            <a:r>
              <a:rPr lang="en"/>
              <a:t> J</a:t>
            </a:r>
            <a:r>
              <a:rPr lang="en"/>
              <a:t>ava platform that provides comprehensive </a:t>
            </a:r>
            <a:r>
              <a:rPr b="1" lang="en"/>
              <a:t>infrastructure support</a:t>
            </a:r>
            <a:r>
              <a:rPr lang="en"/>
              <a:t> for developing </a:t>
            </a:r>
            <a:r>
              <a:rPr b="1" lang="en"/>
              <a:t>Java-based enterprise applications</a:t>
            </a:r>
            <a:endParaRPr b="1"/>
          </a:p>
          <a:p>
            <a:pPr indent="-317182" lvl="0" marL="457200" rtl="0" algn="l">
              <a:lnSpc>
                <a:spcPct val="150000"/>
              </a:lnSpc>
              <a:spcBef>
                <a:spcPts val="600"/>
              </a:spcBef>
              <a:spcAft>
                <a:spcPts val="0"/>
              </a:spcAft>
              <a:buSzPct val="100000"/>
              <a:buChar char="-"/>
            </a:pPr>
            <a:r>
              <a:rPr lang="en"/>
              <a:t>Spring handles the infrastructure so you can focus on your application:</a:t>
            </a:r>
            <a:endParaRPr/>
          </a:p>
          <a:p>
            <a:pPr indent="-317182" lvl="0" marL="914400" rtl="0" algn="l">
              <a:lnSpc>
                <a:spcPct val="150000"/>
              </a:lnSpc>
              <a:spcBef>
                <a:spcPts val="600"/>
              </a:spcBef>
              <a:spcAft>
                <a:spcPts val="0"/>
              </a:spcAft>
              <a:buSzPct val="100000"/>
              <a:buChar char="+"/>
            </a:pPr>
            <a:r>
              <a:rPr lang="en"/>
              <a:t>Make a Java method execute in a database transaction without having to deal with transaction APIs</a:t>
            </a:r>
            <a:endParaRPr/>
          </a:p>
          <a:p>
            <a:pPr indent="-317182" lvl="0" marL="914400" rtl="0" algn="l">
              <a:lnSpc>
                <a:spcPct val="150000"/>
              </a:lnSpc>
              <a:spcBef>
                <a:spcPts val="600"/>
              </a:spcBef>
              <a:spcAft>
                <a:spcPts val="0"/>
              </a:spcAft>
              <a:buSzPct val="100000"/>
              <a:buChar char="+"/>
            </a:pPr>
            <a:r>
              <a:rPr lang="en"/>
              <a:t>Make a local Java method a remote procedure without having to deal with remote APIs</a:t>
            </a:r>
            <a:endParaRPr/>
          </a:p>
          <a:p>
            <a:pPr indent="-317182" lvl="0" marL="914400" rtl="0" algn="l">
              <a:lnSpc>
                <a:spcPct val="150000"/>
              </a:lnSpc>
              <a:spcBef>
                <a:spcPts val="600"/>
              </a:spcBef>
              <a:spcAft>
                <a:spcPts val="0"/>
              </a:spcAft>
              <a:buSzPct val="100000"/>
              <a:buChar char="+"/>
            </a:pPr>
            <a:r>
              <a:rPr lang="en"/>
              <a:t>Make a local Java method a management operation without having to deal with JMX APIs</a:t>
            </a:r>
            <a:endParaRPr/>
          </a:p>
          <a:p>
            <a:pPr indent="-317182" lvl="0" marL="914400" rtl="0" algn="l">
              <a:lnSpc>
                <a:spcPct val="150000"/>
              </a:lnSpc>
              <a:spcBef>
                <a:spcPts val="600"/>
              </a:spcBef>
              <a:spcAft>
                <a:spcPts val="600"/>
              </a:spcAft>
              <a:buSzPct val="100000"/>
              <a:buChar char="+"/>
            </a:pPr>
            <a:r>
              <a:rPr lang="en"/>
              <a:t>Make a local Java method a message handler without having to deal with JMS APIs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Framework History</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pic>
        <p:nvPicPr>
          <p:cNvPr id="89" name="Google Shape;89;p18"/>
          <p:cNvPicPr preferRelativeResize="0"/>
          <p:nvPr/>
        </p:nvPicPr>
        <p:blipFill>
          <a:blip r:embed="rId3">
            <a:alphaModFix/>
          </a:blip>
          <a:stretch>
            <a:fillRect/>
          </a:stretch>
        </p:blipFill>
        <p:spPr>
          <a:xfrm>
            <a:off x="1368275" y="1172675"/>
            <a:ext cx="7056759" cy="397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Framework Ecosystem</a:t>
            </a:r>
            <a:endParaRPr/>
          </a:p>
        </p:txBody>
      </p:sp>
      <p:pic>
        <p:nvPicPr>
          <p:cNvPr id="95" name="Google Shape;95;p19"/>
          <p:cNvPicPr preferRelativeResize="0"/>
          <p:nvPr/>
        </p:nvPicPr>
        <p:blipFill>
          <a:blip r:embed="rId3">
            <a:alphaModFix/>
          </a:blip>
          <a:stretch>
            <a:fillRect/>
          </a:stretch>
        </p:blipFill>
        <p:spPr>
          <a:xfrm>
            <a:off x="485650" y="1041400"/>
            <a:ext cx="8195475" cy="394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Spring Framework Modular architecture</a:t>
            </a:r>
            <a:endParaRPr/>
          </a:p>
        </p:txBody>
      </p:sp>
      <p:sp>
        <p:nvSpPr>
          <p:cNvPr id="101" name="Google Shape;101;p20"/>
          <p:cNvSpPr txBox="1"/>
          <p:nvPr>
            <p:ph idx="1" type="body"/>
          </p:nvPr>
        </p:nvSpPr>
        <p:spPr>
          <a:xfrm>
            <a:off x="311700" y="1228675"/>
            <a:ext cx="4748700" cy="3716400"/>
          </a:xfrm>
          <a:prstGeom prst="rect">
            <a:avLst/>
          </a:prstGeom>
        </p:spPr>
        <p:txBody>
          <a:bodyPr anchorCtr="0" anchor="t" bIns="91425" lIns="91425" spcFirstLastPara="1" rIns="91425" wrap="square" tIns="91425">
            <a:normAutofit lnSpcReduction="10000"/>
          </a:bodyPr>
          <a:lstStyle/>
          <a:p>
            <a:pPr indent="-342900" lvl="0" marL="457200" rtl="0" algn="l">
              <a:spcBef>
                <a:spcPts val="600"/>
              </a:spcBef>
              <a:spcAft>
                <a:spcPts val="0"/>
              </a:spcAft>
              <a:buSzPts val="1800"/>
              <a:buChar char="-"/>
            </a:pPr>
            <a:r>
              <a:rPr lang="en"/>
              <a:t>Spring Framework is divided into </a:t>
            </a:r>
            <a:r>
              <a:rPr b="1" lang="en"/>
              <a:t>modules </a:t>
            </a:r>
            <a:r>
              <a:rPr lang="en"/>
              <a:t>→ Applications can choose which modules they need</a:t>
            </a:r>
            <a:endParaRPr/>
          </a:p>
          <a:p>
            <a:pPr indent="-342900" lvl="0" marL="457200" rtl="0" algn="l">
              <a:spcBef>
                <a:spcPts val="0"/>
              </a:spcBef>
              <a:spcAft>
                <a:spcPts val="0"/>
              </a:spcAft>
              <a:buSzPts val="1800"/>
              <a:buChar char="-"/>
            </a:pPr>
            <a:r>
              <a:rPr lang="en"/>
              <a:t>At the heart are the modules of the </a:t>
            </a:r>
            <a:r>
              <a:rPr b="1" lang="en"/>
              <a:t>core container</a:t>
            </a:r>
            <a:r>
              <a:rPr lang="en"/>
              <a:t>, including configuration model and dependency injection mechanism</a:t>
            </a:r>
            <a:endParaRPr/>
          </a:p>
        </p:txBody>
      </p:sp>
      <p:pic>
        <p:nvPicPr>
          <p:cNvPr id="102" name="Google Shape;102;p20"/>
          <p:cNvPicPr preferRelativeResize="0"/>
          <p:nvPr/>
        </p:nvPicPr>
        <p:blipFill>
          <a:blip r:embed="rId3">
            <a:alphaModFix/>
          </a:blip>
          <a:stretch>
            <a:fillRect/>
          </a:stretch>
        </p:blipFill>
        <p:spPr>
          <a:xfrm>
            <a:off x="5169100" y="1252025"/>
            <a:ext cx="3818325" cy="294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injection</a:t>
            </a:r>
            <a:endParaRPr/>
          </a:p>
        </p:txBody>
      </p:sp>
      <p:sp>
        <p:nvSpPr>
          <p:cNvPr id="108" name="Google Shape;108;p21"/>
          <p:cNvSpPr txBox="1"/>
          <p:nvPr>
            <p:ph idx="1" type="body"/>
          </p:nvPr>
        </p:nvSpPr>
        <p:spPr>
          <a:xfrm>
            <a:off x="311700" y="1228675"/>
            <a:ext cx="4658400" cy="33402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Class A (Client) uses class B (Service)</a:t>
            </a:r>
            <a:endParaRPr/>
          </a:p>
          <a:p>
            <a:pPr indent="-342900" lvl="0" marL="457200" rtl="0" algn="l">
              <a:spcBef>
                <a:spcPts val="0"/>
              </a:spcBef>
              <a:spcAft>
                <a:spcPts val="0"/>
              </a:spcAft>
              <a:buSzPts val="1800"/>
              <a:buChar char="-"/>
            </a:pPr>
            <a:r>
              <a:rPr lang="en"/>
              <a:t>Where to find class B?</a:t>
            </a:r>
            <a:endParaRPr/>
          </a:p>
          <a:p>
            <a:pPr indent="-342900" lvl="0" marL="457200" rtl="0" algn="l">
              <a:spcBef>
                <a:spcPts val="0"/>
              </a:spcBef>
              <a:spcAft>
                <a:spcPts val="0"/>
              </a:spcAft>
              <a:buSzPts val="1800"/>
              <a:buChar char="-"/>
            </a:pPr>
            <a:r>
              <a:rPr lang="en"/>
              <a:t>How to construct class B?</a:t>
            </a:r>
            <a:endParaRPr/>
          </a:p>
        </p:txBody>
      </p:sp>
      <p:pic>
        <p:nvPicPr>
          <p:cNvPr id="109" name="Google Shape;109;p21"/>
          <p:cNvPicPr preferRelativeResize="0"/>
          <p:nvPr/>
        </p:nvPicPr>
        <p:blipFill>
          <a:blip r:embed="rId4">
            <a:alphaModFix/>
          </a:blip>
          <a:stretch>
            <a:fillRect/>
          </a:stretch>
        </p:blipFill>
        <p:spPr>
          <a:xfrm>
            <a:off x="5073950" y="1384500"/>
            <a:ext cx="3765100" cy="2588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