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
      <p:font typeface="Amatic SC"/>
      <p:regular r:id="rId51"/>
      <p:bold r:id="rId52"/>
    </p:embeddedFont>
    <p:embeddedFont>
      <p:font typeface="Source Code Pr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maticSC-regular.fntdata"/><Relationship Id="rId50" Type="http://schemas.openxmlformats.org/officeDocument/2006/relationships/font" Target="fonts/Roboto-boldItalic.fntdata"/><Relationship Id="rId53" Type="http://schemas.openxmlformats.org/officeDocument/2006/relationships/font" Target="fonts/SourceCodePro-regular.fntdata"/><Relationship Id="rId52" Type="http://schemas.openxmlformats.org/officeDocument/2006/relationships/font" Target="fonts/AmaticSC-bold.fntdata"/><Relationship Id="rId11" Type="http://schemas.openxmlformats.org/officeDocument/2006/relationships/slide" Target="slides/slide6.xml"/><Relationship Id="rId55" Type="http://schemas.openxmlformats.org/officeDocument/2006/relationships/font" Target="fonts/SourceCodePro-italic.fntdata"/><Relationship Id="rId10" Type="http://schemas.openxmlformats.org/officeDocument/2006/relationships/slide" Target="slides/slide5.xml"/><Relationship Id="rId54"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SourceCodePr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uct.ac.za/mit_notes/web_programming/html/ch01s02.html"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343e1d36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343e1d36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a:t>Tomcat’s servlet container is Catalina, contains multiple servletcontext</a:t>
            </a:r>
            <a:endParaRPr/>
          </a:p>
          <a:p>
            <a:pPr indent="0" lvl="0" marL="0" rtl="0" algn="l">
              <a:spcBef>
                <a:spcPts val="0"/>
              </a:spcBef>
              <a:spcAft>
                <a:spcPts val="0"/>
              </a:spcAft>
              <a:buNone/>
            </a:pPr>
            <a:r>
              <a:rPr lang="vi"/>
              <a:t>There is only one ServletContext object per web application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348cf098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348cf098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914400" rtl="0" algn="l">
              <a:lnSpc>
                <a:spcPct val="115000"/>
              </a:lnSpc>
              <a:spcBef>
                <a:spcPts val="0"/>
              </a:spcBef>
              <a:spcAft>
                <a:spcPts val="0"/>
              </a:spcAft>
              <a:buClr>
                <a:schemeClr val="dk1"/>
              </a:buClr>
              <a:buSzPts val="1100"/>
              <a:buChar char="●"/>
            </a:pPr>
            <a:r>
              <a:rPr lang="vi"/>
              <a:t>There's no need to override service()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348cf098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348cf09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vi"/>
              <a:t>When a request sent to servlet, servlet load servlet class, create instance &amp; call init()</a:t>
            </a:r>
            <a:endParaRPr/>
          </a:p>
          <a:p>
            <a:pPr indent="-298450" lvl="0" marL="914400" rtl="0" algn="l">
              <a:lnSpc>
                <a:spcPct val="115000"/>
              </a:lnSpc>
              <a:spcBef>
                <a:spcPts val="0"/>
              </a:spcBef>
              <a:spcAft>
                <a:spcPts val="0"/>
              </a:spcAft>
              <a:buClr>
                <a:schemeClr val="dk1"/>
              </a:buClr>
              <a:buSzPts val="1100"/>
              <a:buChar char="●"/>
            </a:pPr>
            <a:r>
              <a:rPr lang="vi"/>
              <a:t>init(...) </a:t>
            </a:r>
            <a:r>
              <a:rPr lang="vi"/>
              <a:t>providing a ServletConfig object as an argument</a:t>
            </a:r>
            <a:endParaRPr/>
          </a:p>
          <a:p>
            <a:pPr indent="-298450" lvl="0" marL="914400" rtl="0" algn="l">
              <a:lnSpc>
                <a:spcPct val="115000"/>
              </a:lnSpc>
              <a:spcBef>
                <a:spcPts val="0"/>
              </a:spcBef>
              <a:spcAft>
                <a:spcPts val="0"/>
              </a:spcAft>
              <a:buClr>
                <a:schemeClr val="dk1"/>
              </a:buClr>
              <a:buSzPts val="1100"/>
              <a:buChar char="●"/>
            </a:pPr>
            <a:r>
              <a:rPr lang="vi"/>
              <a:t>initialize costly resources includes db connection, …</a:t>
            </a:r>
            <a:endParaRPr/>
          </a:p>
          <a:p>
            <a:pPr indent="-298450" lvl="0" marL="914400" rtl="0" algn="l">
              <a:lnSpc>
                <a:spcPct val="115000"/>
              </a:lnSpc>
              <a:spcBef>
                <a:spcPts val="0"/>
              </a:spcBef>
              <a:spcAft>
                <a:spcPts val="0"/>
              </a:spcAft>
              <a:buClr>
                <a:schemeClr val="dk1"/>
              </a:buClr>
              <a:buSzPts val="1100"/>
              <a:buChar char="●"/>
            </a:pPr>
            <a:r>
              <a:rPr lang="vi"/>
              <a:t>This ServletConfig object allows the servlet to access initialization parameters for this particular servlet...</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343e1d36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343e1d36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348cf0b99_1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348cf0b99_1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348cf098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348cf098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348cf098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348cf098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348cf098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348cf098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348cf098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348cf098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It is mainly used to perform filtering tasks such as conversion, logging, compression, encryption and decryption, input validation etc.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48cf0b99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348cf0b99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348cf098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348cf098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618158e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3618158e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2465f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32465f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2465f5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32465f5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32465f54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32465f54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View: Defines display view và mang lại sự tương tác cho người dùng</a:t>
            </a:r>
            <a:endParaRPr/>
          </a:p>
          <a:p>
            <a:pPr indent="0" lvl="0" marL="0" rtl="0" algn="l">
              <a:spcBef>
                <a:spcPts val="0"/>
              </a:spcBef>
              <a:spcAft>
                <a:spcPts val="0"/>
              </a:spcAft>
              <a:buNone/>
            </a:pPr>
            <a:r>
              <a:rPr lang="vi"/>
              <a:t>Controller: chứa các control logic, (manipulates : thao túng)</a:t>
            </a:r>
            <a:endParaRPr/>
          </a:p>
          <a:p>
            <a:pPr indent="0" lvl="0" marL="0" rtl="0" algn="l">
              <a:spcBef>
                <a:spcPts val="0"/>
              </a:spcBef>
              <a:spcAft>
                <a:spcPts val="0"/>
              </a:spcAft>
              <a:buNone/>
            </a:pPr>
            <a:r>
              <a:rPr lang="vi"/>
              <a:t>Model: define data structure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618158e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3618158e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2465f54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32465f5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2465f54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32465f54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1710487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1710487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vi"/>
              <a:t>Với cách đầu tiên chúng ta sẽ config trong file web.xml, đơn giản là chỉ tạo 1 servlet được cung cấp từ SpringFramework và mapping nó đến "/" đại diện cho tất cả các request gửi đến.</a:t>
            </a:r>
            <a:endParaRPr/>
          </a:p>
          <a:p>
            <a:pPr indent="-298450" lvl="0" marL="457200" rtl="0" algn="l">
              <a:spcBef>
                <a:spcPts val="0"/>
              </a:spcBef>
              <a:spcAft>
                <a:spcPts val="0"/>
              </a:spcAft>
              <a:buSzPts val="1100"/>
              <a:buChar char="-"/>
            </a:pPr>
            <a:r>
              <a:rPr lang="vi"/>
              <a:t>Đầu tiên chúng ta sẽ config 1 servlet có kiểu là Dispatcher servlet bằng cách kế thừa AbstractAnnotationConfigDispatcherServletInitializer’</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vi"/>
              <a:t>Annotation @EnableWebMvc để hỗ trợ @RequestMapping và  @Controller và Imports some Spring Mvc configuration.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17104877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17104877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1710487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1710487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15065f96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15065f96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1710487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17104877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 để sử dụng RequestMappingHandlerMapping chúng ta cần add @EnableWebMvc trong webapplication context </a:t>
            </a:r>
            <a:endParaRPr/>
          </a:p>
          <a:p>
            <a:pPr indent="0" lvl="0" marL="0" rtl="0" algn="l">
              <a:spcBef>
                <a:spcPts val="0"/>
              </a:spcBef>
              <a:spcAft>
                <a:spcPts val="0"/>
              </a:spcAft>
              <a:buClr>
                <a:schemeClr val="dk1"/>
              </a:buClr>
              <a:buSzPts val="1100"/>
              <a:buFont typeface="Arial"/>
              <a:buNone/>
            </a:pPr>
            <a:r>
              <a:rPr lang="vi"/>
              <a:t>để create và register a bean for RequestMappingHandlerMapping trong context.</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17104877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17104877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Handle method nhận vào 1 server request, thực hiện 1 service và sau đó trả về 1 server response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
              <a:t>Gần giống vs 1 service method của Servlet, khác ở chỗ là 1 service method có thể nhận cả request và response còn handle method thì chỉ nhận vào request.</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173fb32f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173fb32f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348cf0b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348cf0b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348cf0b99_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348cf0b99_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Form Data Filter</a:t>
            </a:r>
            <a:endParaRPr/>
          </a:p>
          <a:p>
            <a:pPr indent="0" lvl="0" marL="0" rtl="0" algn="l">
              <a:spcBef>
                <a:spcPts val="0"/>
              </a:spcBef>
              <a:spcAft>
                <a:spcPts val="0"/>
              </a:spcAft>
              <a:buNone/>
            </a:pPr>
            <a:r>
              <a:rPr lang="vi" sz="1200">
                <a:solidFill>
                  <a:schemeClr val="dk1"/>
                </a:solidFill>
                <a:highlight>
                  <a:srgbClr val="FFFFFF"/>
                </a:highlight>
              </a:rPr>
              <a:t>Browsers can submit form data only through HTTP GET or HTTP POST but non-browser clients can also use HTTP PUT, PATCH, and DELETE.</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vi" sz="1200">
                <a:solidFill>
                  <a:schemeClr val="dk1"/>
                </a:solidFill>
                <a:highlight>
                  <a:srgbClr val="FFFFFF"/>
                </a:highlight>
              </a:rPr>
              <a:t>Request with content type application/x-www-form-urlencoded /= Post &amp; GET -&gt; filter block, read data from body, wrap -&gt; available in getParameter</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vi" sz="1200">
                <a:solidFill>
                  <a:schemeClr val="dk1"/>
                </a:solidFill>
                <a:highlight>
                  <a:srgbClr val="FFFFFF"/>
                </a:highlight>
              </a:rPr>
              <a:t>Shallow Etag</a:t>
            </a:r>
            <a:endParaRPr sz="1200">
              <a:solidFill>
                <a:schemeClr val="dk1"/>
              </a:solidFill>
              <a:highlight>
                <a:srgbClr val="FFFFFF"/>
              </a:highlight>
            </a:endParaRPr>
          </a:p>
          <a:p>
            <a:pPr indent="0" lvl="0" marL="0" rtl="0" algn="l">
              <a:spcBef>
                <a:spcPts val="0"/>
              </a:spcBef>
              <a:spcAft>
                <a:spcPts val="0"/>
              </a:spcAft>
              <a:buNone/>
            </a:pPr>
            <a:r>
              <a:rPr lang="vi" sz="1200">
                <a:solidFill>
                  <a:schemeClr val="dk1"/>
                </a:solidFill>
                <a:highlight>
                  <a:srgbClr val="FFFFFF"/>
                </a:highlight>
              </a:rPr>
              <a:t>create a shallow etag by caching the content written to the response and computing an MD5 hash from it. The next time a client sends, it does the same, but it also compares the computed value against the </a:t>
            </a:r>
            <a:r>
              <a:rPr lang="vi" sz="1000">
                <a:solidFill>
                  <a:schemeClr val="dk1"/>
                </a:solidFill>
                <a:latin typeface="Courier New"/>
                <a:ea typeface="Courier New"/>
                <a:cs typeface="Courier New"/>
                <a:sym typeface="Courier New"/>
              </a:rPr>
              <a:t>If-None-Match</a:t>
            </a:r>
            <a:r>
              <a:rPr lang="vi" sz="1200">
                <a:solidFill>
                  <a:schemeClr val="dk1"/>
                </a:solidFill>
                <a:highlight>
                  <a:srgbClr val="FFFFFF"/>
                </a:highlight>
              </a:rPr>
              <a:t> request header and, if the two are equal, returns a 304 (NOT_MODIFIED) -&gt; </a:t>
            </a:r>
            <a:r>
              <a:rPr lang="vi" sz="1200">
                <a:solidFill>
                  <a:srgbClr val="212121"/>
                </a:solidFill>
                <a:highlight>
                  <a:srgbClr val="FFFFFF"/>
                </a:highlight>
              </a:rPr>
              <a:t>no need to retransmit the requested resources -&gt; implicit redirection to a cached resource</a:t>
            </a:r>
            <a:endParaRPr sz="1200">
              <a:solidFill>
                <a:srgbClr val="212121"/>
              </a:solidFill>
              <a:highlight>
                <a:srgbClr val="FFFFFF"/>
              </a:highlight>
            </a:endParaRPr>
          </a:p>
          <a:p>
            <a:pPr indent="0" lvl="0" marL="0" rtl="0" algn="l">
              <a:spcBef>
                <a:spcPts val="0"/>
              </a:spcBef>
              <a:spcAft>
                <a:spcPts val="0"/>
              </a:spcAft>
              <a:buNone/>
            </a:pPr>
            <a:r>
              <a:t/>
            </a:r>
            <a:endParaRPr sz="1200">
              <a:solidFill>
                <a:srgbClr val="212121"/>
              </a:solidFill>
              <a:highlight>
                <a:srgbClr val="FFFFFF"/>
              </a:highlight>
            </a:endParaRPr>
          </a:p>
          <a:p>
            <a:pPr indent="0" lvl="0" marL="0" rtl="0" algn="l">
              <a:spcBef>
                <a:spcPts val="0"/>
              </a:spcBef>
              <a:spcAft>
                <a:spcPts val="0"/>
              </a:spcAft>
              <a:buNone/>
            </a:pPr>
            <a:r>
              <a:rPr lang="vi" sz="1200">
                <a:solidFill>
                  <a:srgbClr val="212121"/>
                </a:solidFill>
                <a:highlight>
                  <a:srgbClr val="FFFFFF"/>
                </a:highlight>
              </a:rPr>
              <a:t>Forwarded Header</a:t>
            </a:r>
            <a:endParaRPr sz="1200">
              <a:solidFill>
                <a:srgbClr val="212121"/>
              </a:solidFill>
              <a:highlight>
                <a:srgbClr val="FFFFFF"/>
              </a:highlight>
            </a:endParaRPr>
          </a:p>
          <a:p>
            <a:pPr indent="0" lvl="0" marL="0" rtl="0" algn="l">
              <a:spcBef>
                <a:spcPts val="0"/>
              </a:spcBef>
              <a:spcAft>
                <a:spcPts val="0"/>
              </a:spcAft>
              <a:buNone/>
            </a:pPr>
            <a:r>
              <a:rPr lang="vi" sz="1200">
                <a:solidFill>
                  <a:schemeClr val="dk1"/>
                </a:solidFill>
                <a:highlight>
                  <a:srgbClr val="FFFFFF"/>
                </a:highlight>
              </a:rPr>
              <a:t>As a request goes through layers (such as load balancers) the host, port, and scheme may change, and that makes it a challenge to create links that point to the correct host, port, and scheme from a client perspective.</a:t>
            </a:r>
            <a:endParaRPr sz="1200">
              <a:solidFill>
                <a:schemeClr val="dk1"/>
              </a:solidFill>
              <a:highlight>
                <a:srgbClr val="FFFFFF"/>
              </a:highlight>
            </a:endParaRPr>
          </a:p>
          <a:p>
            <a:pPr indent="0" lvl="0" marL="0" rtl="0" algn="l">
              <a:spcBef>
                <a:spcPts val="0"/>
              </a:spcBef>
              <a:spcAft>
                <a:spcPts val="0"/>
              </a:spcAft>
              <a:buNone/>
            </a:pPr>
            <a:r>
              <a:rPr lang="vi" sz="1200">
                <a:solidFill>
                  <a:schemeClr val="dk1"/>
                </a:solidFill>
                <a:highlight>
                  <a:srgbClr val="FFFFFF"/>
                </a:highlight>
              </a:rPr>
              <a:t>-&gt; help modify the request in order to a) change the host, port, and scheme based on </a:t>
            </a:r>
            <a:r>
              <a:rPr lang="vi" sz="1000">
                <a:solidFill>
                  <a:schemeClr val="dk1"/>
                </a:solidFill>
                <a:latin typeface="Courier New"/>
                <a:ea typeface="Courier New"/>
                <a:cs typeface="Courier New"/>
                <a:sym typeface="Courier New"/>
              </a:rPr>
              <a:t>Forwarded</a:t>
            </a:r>
            <a:r>
              <a:rPr lang="vi" sz="1200">
                <a:solidFill>
                  <a:schemeClr val="dk1"/>
                </a:solidFill>
                <a:highlight>
                  <a:srgbClr val="FFFFFF"/>
                </a:highlight>
              </a:rPr>
              <a:t> headers  b) to remove those headers to eliminate further impact</a:t>
            </a:r>
            <a:endParaRPr sz="1200">
              <a:solidFill>
                <a:schemeClr val="dk1"/>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348cf0b9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348cf0b9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666666"/>
              </a:buClr>
              <a:buSzPts val="1400"/>
              <a:buChar char="-"/>
            </a:pPr>
            <a:r>
              <a:rPr lang="vi" sz="1400">
                <a:solidFill>
                  <a:srgbClr val="666666"/>
                </a:solidFill>
              </a:rPr>
              <a:t>Trong khi lập trình, dev thường xuyên phải thực hiện truy vấn trên các domain khác. </a:t>
            </a:r>
            <a:endParaRPr sz="1400">
              <a:solidFill>
                <a:srgbClr val="666666"/>
              </a:solidFill>
            </a:endParaRPr>
          </a:p>
          <a:p>
            <a:pPr indent="-317500" lvl="0" marL="457200" rtl="0" algn="l">
              <a:lnSpc>
                <a:spcPct val="115000"/>
              </a:lnSpc>
              <a:spcBef>
                <a:spcPts val="0"/>
              </a:spcBef>
              <a:spcAft>
                <a:spcPts val="0"/>
              </a:spcAft>
              <a:buClr>
                <a:srgbClr val="666666"/>
              </a:buClr>
              <a:buSzPts val="1400"/>
              <a:buChar char="-"/>
            </a:pPr>
            <a:r>
              <a:rPr lang="vi" sz="1400">
                <a:solidFill>
                  <a:srgbClr val="666666"/>
                </a:solidFill>
              </a:rPr>
              <a:t>Đó là lúc chúng ta cần đến CORS. CORS sử dụng các HTTP header để “thông báo” cho trình duyệt rằng, một ứng dụng web chạy ở origin này có thể truy cập được các tài nguyên ở origin khác.</a:t>
            </a:r>
            <a:endParaRPr sz="1400">
              <a:solidFill>
                <a:srgbClr val="666666"/>
              </a:solidFill>
            </a:endParaRPr>
          </a:p>
          <a:p>
            <a:pPr indent="0" lvl="0" marL="0" rtl="0" algn="l">
              <a:spcBef>
                <a:spcPts val="1200"/>
              </a:spcBef>
              <a:spcAft>
                <a:spcPts val="0"/>
              </a:spcAft>
              <a:buNone/>
            </a:pPr>
            <a:r>
              <a:t/>
            </a:r>
            <a:endParaRPr sz="1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348cf0b99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348cf0b99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348cf0b99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348cf0b99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348cf0b99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348cf0b99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348cf0b99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348cf0b99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343e1d3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343e1d3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1"/>
                </a:solidFill>
                <a:highlight>
                  <a:srgbClr val="FFFFFF"/>
                </a:highlight>
              </a:rPr>
              <a:t>A hypertext document contains links referring to other parts of the document, or even to whole other documents.  </a:t>
            </a:r>
            <a:r>
              <a:rPr lang="vi" u="sng">
                <a:solidFill>
                  <a:schemeClr val="hlink"/>
                </a:solidFill>
                <a:highlight>
                  <a:srgbClr val="FFFFFF"/>
                </a:highlight>
                <a:hlinkClick r:id="rId2"/>
              </a:rPr>
              <a:t>https://www.cs.uct.ac.za/mit_notes/web_programming/html/ch01s02.html</a:t>
            </a:r>
            <a:r>
              <a:rPr lang="vi">
                <a:solidFill>
                  <a:schemeClr val="dk1"/>
                </a:solidFill>
                <a:highlight>
                  <a:srgbClr val="FFFFFF"/>
                </a:highlight>
              </a:rPr>
              <a: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348cf0b99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348cf0b99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348cf0b99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348cf0b99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348cf09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348cf09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348cf0b9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348cf0b9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343e1d3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343e1d3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348cf0b99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348cf0b99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343e1d3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343e1d3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the browser requests the file via HTTP. When the request reaches the correct (hardware) web server, (software) HTTP server accepts the request, finds the requested document in its own storage, and sends it back through HTTP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Clr>
                <a:schemeClr val="accent1"/>
              </a:buClr>
              <a:buSzPts val="14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b="0"/>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Clr>
                <a:schemeClr val="accent1"/>
              </a:buClr>
              <a:buSzPts val="14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000"/>
              <a:buNone/>
              <a:defRPr b="1" sz="3000">
                <a:solidFill>
                  <a:schemeClr val="accent1"/>
                </a:solidFill>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17500" lvl="0" marL="457200">
              <a:lnSpc>
                <a:spcPct val="150000"/>
              </a:lnSpc>
              <a:spcBef>
                <a:spcPts val="0"/>
              </a:spcBef>
              <a:spcAft>
                <a:spcPts val="0"/>
              </a:spcAft>
              <a:buClr>
                <a:schemeClr val="dk2"/>
              </a:buClr>
              <a:buSzPts val="1400"/>
              <a:buChar char="●"/>
              <a:defRPr>
                <a:solidFill>
                  <a:schemeClr val="dk2"/>
                </a:solidFill>
              </a:defRPr>
            </a:lvl1pPr>
            <a:lvl2pPr indent="-317500" lvl="1" marL="914400">
              <a:lnSpc>
                <a:spcPct val="150000"/>
              </a:lnSpc>
              <a:spcBef>
                <a:spcPts val="0"/>
              </a:spcBef>
              <a:spcAft>
                <a:spcPts val="0"/>
              </a:spcAft>
              <a:buClr>
                <a:schemeClr val="dk2"/>
              </a:buClr>
              <a:buSzPts val="1400"/>
              <a:buChar char="○"/>
              <a:defRPr>
                <a:solidFill>
                  <a:schemeClr val="dk2"/>
                </a:solidFill>
              </a:defRPr>
            </a:lvl2pPr>
            <a:lvl3pPr indent="-317500" lvl="2" marL="1371600">
              <a:lnSpc>
                <a:spcPct val="150000"/>
              </a:lnSpc>
              <a:spcBef>
                <a:spcPts val="0"/>
              </a:spcBef>
              <a:spcAft>
                <a:spcPts val="0"/>
              </a:spcAft>
              <a:buClr>
                <a:schemeClr val="dk2"/>
              </a:buClr>
              <a:buSzPts val="1400"/>
              <a:buChar char="■"/>
              <a:defRPr>
                <a:solidFill>
                  <a:schemeClr val="dk2"/>
                </a:solidFill>
              </a:defRPr>
            </a:lvl3pPr>
            <a:lvl4pPr indent="-317500" lvl="3" marL="1828800">
              <a:lnSpc>
                <a:spcPct val="150000"/>
              </a:lnSpc>
              <a:spcBef>
                <a:spcPts val="0"/>
              </a:spcBef>
              <a:spcAft>
                <a:spcPts val="0"/>
              </a:spcAft>
              <a:buClr>
                <a:schemeClr val="dk2"/>
              </a:buClr>
              <a:buSzPts val="1400"/>
              <a:buChar char="●"/>
              <a:defRPr>
                <a:solidFill>
                  <a:schemeClr val="dk2"/>
                </a:solidFill>
              </a:defRPr>
            </a:lvl4pPr>
            <a:lvl5pPr indent="-317500" lvl="4" marL="2286000">
              <a:lnSpc>
                <a:spcPct val="150000"/>
              </a:lnSpc>
              <a:spcBef>
                <a:spcPts val="0"/>
              </a:spcBef>
              <a:spcAft>
                <a:spcPts val="0"/>
              </a:spcAft>
              <a:buClr>
                <a:schemeClr val="dk2"/>
              </a:buClr>
              <a:buSzPts val="1400"/>
              <a:buChar char="○"/>
              <a:defRPr>
                <a:solidFill>
                  <a:schemeClr val="dk2"/>
                </a:solidFill>
              </a:defRPr>
            </a:lvl5pPr>
            <a:lvl6pPr indent="-317500" lvl="5" marL="2743200">
              <a:lnSpc>
                <a:spcPct val="150000"/>
              </a:lnSpc>
              <a:spcBef>
                <a:spcPts val="0"/>
              </a:spcBef>
              <a:spcAft>
                <a:spcPts val="0"/>
              </a:spcAft>
              <a:buClr>
                <a:schemeClr val="dk2"/>
              </a:buClr>
              <a:buSzPts val="1400"/>
              <a:buChar char="■"/>
              <a:defRPr>
                <a:solidFill>
                  <a:schemeClr val="dk2"/>
                </a:solidFill>
              </a:defRPr>
            </a:lvl6pPr>
            <a:lvl7pPr indent="-317500" lvl="6" marL="3200400">
              <a:lnSpc>
                <a:spcPct val="150000"/>
              </a:lnSpc>
              <a:spcBef>
                <a:spcPts val="0"/>
              </a:spcBef>
              <a:spcAft>
                <a:spcPts val="0"/>
              </a:spcAft>
              <a:buClr>
                <a:schemeClr val="dk2"/>
              </a:buClr>
              <a:buSzPts val="1400"/>
              <a:buChar char="●"/>
              <a:defRPr>
                <a:solidFill>
                  <a:schemeClr val="dk2"/>
                </a:solidFill>
              </a:defRPr>
            </a:lvl7pPr>
            <a:lvl8pPr indent="-317500" lvl="7" marL="3657600">
              <a:lnSpc>
                <a:spcPct val="150000"/>
              </a:lnSpc>
              <a:spcBef>
                <a:spcPts val="0"/>
              </a:spcBef>
              <a:spcAft>
                <a:spcPts val="0"/>
              </a:spcAft>
              <a:buClr>
                <a:schemeClr val="dk2"/>
              </a:buClr>
              <a:buSzPts val="1400"/>
              <a:buChar char="○"/>
              <a:defRPr>
                <a:solidFill>
                  <a:schemeClr val="dk2"/>
                </a:solidFill>
              </a:defRPr>
            </a:lvl8pPr>
            <a:lvl9pPr indent="-317500" lvl="8" marL="4114800">
              <a:lnSpc>
                <a:spcPct val="150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vi" sz="5600">
                <a:solidFill>
                  <a:srgbClr val="274E13"/>
                </a:solidFill>
                <a:latin typeface="Roboto"/>
                <a:ea typeface="Roboto"/>
                <a:cs typeface="Roboto"/>
                <a:sym typeface="Roboto"/>
              </a:rPr>
              <a:t>SPRING WEB MVC</a:t>
            </a:r>
            <a:endParaRPr b="0" sz="5600">
              <a:solidFill>
                <a:srgbClr val="274E13"/>
              </a:solidFill>
              <a:latin typeface="Roboto"/>
              <a:ea typeface="Roboto"/>
              <a:cs typeface="Roboto"/>
              <a:sym typeface="Roboto"/>
            </a:endParaRPr>
          </a:p>
        </p:txBody>
      </p:sp>
      <p:sp>
        <p:nvSpPr>
          <p:cNvPr id="57" name="Google Shape;57;p13"/>
          <p:cNvSpPr txBox="1"/>
          <p:nvPr>
            <p:ph idx="1" type="subTitle"/>
          </p:nvPr>
        </p:nvSpPr>
        <p:spPr>
          <a:xfrm>
            <a:off x="311700" y="3361500"/>
            <a:ext cx="8520600" cy="1619100"/>
          </a:xfrm>
          <a:prstGeom prst="rect">
            <a:avLst/>
          </a:prstGeom>
        </p:spPr>
        <p:txBody>
          <a:bodyPr anchorCtr="0" anchor="ctr" bIns="91425" lIns="91425" spcFirstLastPara="1" rIns="91425" wrap="square" tIns="91425">
            <a:normAutofit fontScale="62500" lnSpcReduction="10000"/>
          </a:bodyPr>
          <a:lstStyle/>
          <a:p>
            <a:pPr indent="0" lvl="0" marL="0" rtl="0" algn="ctr">
              <a:lnSpc>
                <a:spcPct val="150000"/>
              </a:lnSpc>
              <a:spcBef>
                <a:spcPts val="0"/>
              </a:spcBef>
              <a:spcAft>
                <a:spcPts val="0"/>
              </a:spcAft>
              <a:buNone/>
            </a:pPr>
            <a:r>
              <a:rPr b="0" lang="vi" sz="3372"/>
              <a:t>Presenter</a:t>
            </a:r>
            <a:endParaRPr b="0" sz="3372"/>
          </a:p>
          <a:p>
            <a:pPr indent="0" lvl="0" marL="0" rtl="0" algn="ctr">
              <a:lnSpc>
                <a:spcPct val="150000"/>
              </a:lnSpc>
              <a:spcBef>
                <a:spcPts val="0"/>
              </a:spcBef>
              <a:spcAft>
                <a:spcPts val="0"/>
              </a:spcAft>
              <a:buNone/>
            </a:pPr>
            <a:r>
              <a:rPr b="0" lang="vi"/>
              <a:t>hoangtl</a:t>
            </a:r>
            <a:endParaRPr b="0" sz="3372"/>
          </a:p>
          <a:p>
            <a:pPr indent="0" lvl="0" marL="0" rtl="0" algn="ctr">
              <a:lnSpc>
                <a:spcPct val="150000"/>
              </a:lnSpc>
              <a:spcBef>
                <a:spcPts val="0"/>
              </a:spcBef>
              <a:spcAft>
                <a:spcPts val="0"/>
              </a:spcAft>
              <a:buNone/>
            </a:pPr>
            <a:r>
              <a:rPr b="0" lang="vi"/>
              <a:t>toanhv22 (host)</a:t>
            </a:r>
            <a:endParaRPr b="0"/>
          </a:p>
          <a:p>
            <a:pPr indent="0" lvl="0" marL="0" rtl="0" algn="ctr">
              <a:lnSpc>
                <a:spcPct val="150000"/>
              </a:lnSpc>
              <a:spcBef>
                <a:spcPts val="0"/>
              </a:spcBef>
              <a:spcAft>
                <a:spcPts val="0"/>
              </a:spcAft>
              <a:buNone/>
            </a:pPr>
            <a:r>
              <a:rPr b="0" lang="vi"/>
              <a:t>hungmb</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1449134" y="2155225"/>
            <a:ext cx="3585466" cy="2946450"/>
          </a:xfrm>
          <a:prstGeom prst="rect">
            <a:avLst/>
          </a:prstGeom>
          <a:noFill/>
          <a:ln>
            <a:noFill/>
          </a:ln>
        </p:spPr>
      </p:pic>
      <p:sp>
        <p:nvSpPr>
          <p:cNvPr id="119" name="Google Shape;119;p2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Java servlet</a:t>
            </a:r>
            <a:endParaRPr/>
          </a:p>
        </p:txBody>
      </p:sp>
      <p:sp>
        <p:nvSpPr>
          <p:cNvPr id="120" name="Google Shape;120;p22"/>
          <p:cNvSpPr txBox="1"/>
          <p:nvPr>
            <p:ph idx="1" type="body"/>
          </p:nvPr>
        </p:nvSpPr>
        <p:spPr>
          <a:xfrm>
            <a:off x="311700" y="1093850"/>
            <a:ext cx="8520600" cy="1477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Java object running inside a Servlet container that responds to HTTP requests</a:t>
            </a:r>
            <a:endParaRPr/>
          </a:p>
          <a:p>
            <a:pPr indent="-323850" lvl="0" marL="457200" rtl="0" algn="l">
              <a:spcBef>
                <a:spcPts val="0"/>
              </a:spcBef>
              <a:spcAft>
                <a:spcPts val="0"/>
              </a:spcAft>
              <a:buSzPts val="1500"/>
              <a:buChar char="-"/>
            </a:pPr>
            <a:r>
              <a:rPr lang="vi"/>
              <a:t>A Servlet container may run multiple web applications at the same time, each having multiple servlets running inside</a:t>
            </a:r>
            <a:endParaRPr/>
          </a:p>
        </p:txBody>
      </p:sp>
      <p:pic>
        <p:nvPicPr>
          <p:cNvPr id="121" name="Google Shape;121;p22"/>
          <p:cNvPicPr preferRelativeResize="0"/>
          <p:nvPr/>
        </p:nvPicPr>
        <p:blipFill>
          <a:blip r:embed="rId4">
            <a:alphaModFix/>
          </a:blip>
          <a:stretch>
            <a:fillRect/>
          </a:stretch>
        </p:blipFill>
        <p:spPr>
          <a:xfrm>
            <a:off x="5147000" y="2037263"/>
            <a:ext cx="1846925" cy="3064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Java servlet</a:t>
            </a:r>
            <a:endParaRPr/>
          </a:p>
        </p:txBody>
      </p:sp>
      <p:sp>
        <p:nvSpPr>
          <p:cNvPr id="127" name="Google Shape;127;p23"/>
          <p:cNvSpPr txBox="1"/>
          <p:nvPr>
            <p:ph idx="1" type="body"/>
          </p:nvPr>
        </p:nvSpPr>
        <p:spPr>
          <a:xfrm>
            <a:off x="311700" y="1093850"/>
            <a:ext cx="8520600" cy="3948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How </a:t>
            </a:r>
            <a:r>
              <a:rPr lang="vi"/>
              <a:t>HTTP Request and Response be handled?</a:t>
            </a:r>
            <a:endParaRPr/>
          </a:p>
          <a:p>
            <a:pPr indent="-323850" lvl="1" marL="914400" rtl="0" algn="l">
              <a:spcBef>
                <a:spcPts val="0"/>
              </a:spcBef>
              <a:spcAft>
                <a:spcPts val="0"/>
              </a:spcAft>
              <a:buSzPts val="1500"/>
              <a:buChar char="-"/>
            </a:pPr>
            <a:r>
              <a:rPr lang="vi"/>
              <a:t>The browser sends an HTTP request to the Java web server and the web server passes the request to servlet container. </a:t>
            </a:r>
            <a:endParaRPr/>
          </a:p>
          <a:p>
            <a:pPr indent="-323850" lvl="1" marL="914400" rtl="0" algn="l">
              <a:spcBef>
                <a:spcPts val="0"/>
              </a:spcBef>
              <a:spcAft>
                <a:spcPts val="0"/>
              </a:spcAft>
              <a:buSzPts val="1500"/>
              <a:buChar char="-"/>
            </a:pPr>
            <a:r>
              <a:rPr lang="vi"/>
              <a:t>The servlet container will then find out which servlet the request is for, and activate that servlet by calling the </a:t>
            </a:r>
            <a:r>
              <a:rPr b="1" lang="vi"/>
              <a:t>Servlet.service()</a:t>
            </a:r>
            <a:r>
              <a:rPr lang="vi"/>
              <a:t> method.</a:t>
            </a:r>
            <a:endParaRPr/>
          </a:p>
          <a:p>
            <a:pPr indent="-323850" lvl="1" marL="914400" rtl="0" algn="l">
              <a:spcBef>
                <a:spcPts val="0"/>
              </a:spcBef>
              <a:spcAft>
                <a:spcPts val="0"/>
              </a:spcAft>
              <a:buSzPts val="1500"/>
              <a:buChar char="-"/>
            </a:pPr>
            <a:r>
              <a:rPr b="1" lang="vi"/>
              <a:t>Servlet.service()</a:t>
            </a:r>
            <a:r>
              <a:rPr lang="vi"/>
              <a:t>: Receives standard HTTP requests from the public service method and dispatches them to the doXXX methods defined in this class</a:t>
            </a:r>
            <a:endParaRPr/>
          </a:p>
          <a:p>
            <a:pPr indent="-323850" lvl="1" marL="914400" rtl="0" algn="l">
              <a:spcBef>
                <a:spcPts val="0"/>
              </a:spcBef>
              <a:spcAft>
                <a:spcPts val="0"/>
              </a:spcAft>
              <a:buSzPts val="1500"/>
              <a:buChar char="-"/>
            </a:pPr>
            <a:r>
              <a:rPr lang="vi"/>
              <a:t>The servlet processes the request, and generates a response. The response is then sent back to the browser.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Java servlet life cycle</a:t>
            </a:r>
            <a:endParaRPr/>
          </a:p>
        </p:txBody>
      </p:sp>
      <p:sp>
        <p:nvSpPr>
          <p:cNvPr id="133" name="Google Shape;133;p24"/>
          <p:cNvSpPr txBox="1"/>
          <p:nvPr>
            <p:ph idx="1" type="body"/>
          </p:nvPr>
        </p:nvSpPr>
        <p:spPr>
          <a:xfrm>
            <a:off x="311700" y="1093850"/>
            <a:ext cx="4973700" cy="3948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The servlet container invokes servlet’s </a:t>
            </a:r>
            <a:r>
              <a:rPr b="1" lang="vi"/>
              <a:t>init(ServletConfig)</a:t>
            </a:r>
            <a:r>
              <a:rPr lang="vi"/>
              <a:t>, which runs only once.</a:t>
            </a:r>
            <a:endParaRPr/>
          </a:p>
          <a:p>
            <a:pPr indent="-323850" lvl="1" marL="914400" rtl="0" algn="l">
              <a:spcBef>
                <a:spcPts val="0"/>
              </a:spcBef>
              <a:spcAft>
                <a:spcPts val="0"/>
              </a:spcAft>
              <a:buSzPts val="1500"/>
              <a:buChar char="-"/>
            </a:pPr>
            <a:r>
              <a:rPr lang="vi"/>
              <a:t>usually used to read persistent configuration data and initialize costly resources.</a:t>
            </a:r>
            <a:endParaRPr/>
          </a:p>
          <a:p>
            <a:pPr indent="-323850" lvl="0" marL="457200" rtl="0" algn="l">
              <a:spcBef>
                <a:spcPts val="0"/>
              </a:spcBef>
              <a:spcAft>
                <a:spcPts val="0"/>
              </a:spcAft>
              <a:buSzPts val="1500"/>
              <a:buChar char="-"/>
            </a:pPr>
            <a:r>
              <a:rPr lang="vi"/>
              <a:t>The servlet container invokes its </a:t>
            </a:r>
            <a:r>
              <a:rPr b="1" lang="vi"/>
              <a:t>service()</a:t>
            </a:r>
            <a:r>
              <a:rPr lang="vi"/>
              <a:t> method to handle client requests. (once per request)</a:t>
            </a:r>
            <a:endParaRPr/>
          </a:p>
          <a:p>
            <a:pPr indent="-323850" lvl="0" marL="457200" rtl="0" algn="l">
              <a:spcBef>
                <a:spcPts val="0"/>
              </a:spcBef>
              <a:spcAft>
                <a:spcPts val="0"/>
              </a:spcAft>
              <a:buSzPts val="1500"/>
              <a:buChar char="-"/>
            </a:pPr>
            <a:r>
              <a:rPr lang="vi"/>
              <a:t>A servlet is unloaded by the container if t</a:t>
            </a:r>
            <a:r>
              <a:rPr lang="vi"/>
              <a:t>he container shuts down, or reloads the whole web application at runtime. -&gt; invokes </a:t>
            </a:r>
            <a:r>
              <a:rPr b="1" lang="vi"/>
              <a:t>destroy() </a:t>
            </a:r>
            <a:endParaRPr/>
          </a:p>
        </p:txBody>
      </p:sp>
      <p:pic>
        <p:nvPicPr>
          <p:cNvPr id="134" name="Google Shape;134;p24"/>
          <p:cNvPicPr preferRelativeResize="0"/>
          <p:nvPr/>
        </p:nvPicPr>
        <p:blipFill>
          <a:blip r:embed="rId3">
            <a:alphaModFix/>
          </a:blip>
          <a:stretch>
            <a:fillRect/>
          </a:stretch>
        </p:blipFill>
        <p:spPr>
          <a:xfrm>
            <a:off x="5224500" y="1136749"/>
            <a:ext cx="3919500" cy="2449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web.xml</a:t>
            </a:r>
            <a:endParaRPr/>
          </a:p>
        </p:txBody>
      </p:sp>
      <p:sp>
        <p:nvSpPr>
          <p:cNvPr id="140" name="Google Shape;140;p25"/>
          <p:cNvSpPr txBox="1"/>
          <p:nvPr>
            <p:ph idx="1" type="body"/>
          </p:nvPr>
        </p:nvSpPr>
        <p:spPr>
          <a:xfrm>
            <a:off x="311700" y="1016050"/>
            <a:ext cx="8520600" cy="4023000"/>
          </a:xfrm>
          <a:prstGeom prst="rect">
            <a:avLst/>
          </a:prstGeom>
        </p:spPr>
        <p:txBody>
          <a:bodyPr anchorCtr="0" anchor="t" bIns="91425" lIns="91425" spcFirstLastPara="1" rIns="91425" wrap="square" tIns="91425">
            <a:normAutofit/>
          </a:bodyPr>
          <a:lstStyle/>
          <a:p>
            <a:pPr indent="-323850" lvl="0" marL="457200" rtl="0" algn="l">
              <a:lnSpc>
                <a:spcPct val="160000"/>
              </a:lnSpc>
              <a:spcBef>
                <a:spcPts val="0"/>
              </a:spcBef>
              <a:spcAft>
                <a:spcPts val="0"/>
              </a:spcAft>
              <a:buSzPts val="1500"/>
              <a:buChar char="-"/>
            </a:pPr>
            <a:r>
              <a:rPr lang="vi"/>
              <a:t>The “</a:t>
            </a:r>
            <a:r>
              <a:rPr b="1" lang="vi"/>
              <a:t>web.xml</a:t>
            </a:r>
            <a:r>
              <a:rPr lang="vi"/>
              <a:t>” file is a deployment descriptor (provides the configuration options) for a servlet-based </a:t>
            </a:r>
            <a:r>
              <a:rPr lang="vi"/>
              <a:t>Java</a:t>
            </a:r>
            <a:r>
              <a:rPr lang="vi"/>
              <a:t> web application</a:t>
            </a:r>
            <a:endParaRPr/>
          </a:p>
          <a:p>
            <a:pPr indent="-323850" lvl="0" marL="457200" rtl="0" algn="l">
              <a:lnSpc>
                <a:spcPct val="160000"/>
              </a:lnSpc>
              <a:spcBef>
                <a:spcPts val="0"/>
              </a:spcBef>
              <a:spcAft>
                <a:spcPts val="0"/>
              </a:spcAft>
              <a:buSzPts val="1500"/>
              <a:buChar char="-"/>
            </a:pPr>
            <a:r>
              <a:rPr lang="vi"/>
              <a:t>In Tomcat, </a:t>
            </a:r>
            <a:r>
              <a:rPr b="1" lang="vi"/>
              <a:t>web.xml </a:t>
            </a:r>
            <a:r>
              <a:rPr lang="vi"/>
              <a:t>is used in </a:t>
            </a:r>
            <a:r>
              <a:rPr b="1" lang="vi"/>
              <a:t>CATALINA_BASE/conf</a:t>
            </a:r>
            <a:r>
              <a:rPr lang="vi"/>
              <a:t> and in each web application</a:t>
            </a:r>
            <a:endParaRPr/>
          </a:p>
          <a:p>
            <a:pPr indent="-323850" lvl="0" marL="457200" rtl="0" algn="l">
              <a:lnSpc>
                <a:spcPct val="160000"/>
              </a:lnSpc>
              <a:spcBef>
                <a:spcPts val="0"/>
              </a:spcBef>
              <a:spcAft>
                <a:spcPts val="0"/>
              </a:spcAft>
              <a:buSzPts val="1500"/>
              <a:buChar char="-"/>
            </a:pPr>
            <a:r>
              <a:rPr lang="vi"/>
              <a:t>Tomcat reads the global </a:t>
            </a:r>
            <a:r>
              <a:rPr b="1" lang="vi"/>
              <a:t>conf/web.xml</a:t>
            </a:r>
            <a:r>
              <a:rPr lang="vi"/>
              <a:t> followed by the </a:t>
            </a:r>
            <a:r>
              <a:rPr b="1" lang="vi"/>
              <a:t>WEB-INF/web.xml</a:t>
            </a:r>
            <a:r>
              <a:rPr lang="vi"/>
              <a:t> within the web application (if there is one) during startup or application’s reload</a:t>
            </a:r>
            <a:endParaRPr/>
          </a:p>
          <a:p>
            <a:pPr indent="-323850" lvl="0" marL="457200" rtl="0" algn="l">
              <a:lnSpc>
                <a:spcPct val="160000"/>
              </a:lnSpc>
              <a:spcBef>
                <a:spcPts val="0"/>
              </a:spcBef>
              <a:spcAft>
                <a:spcPts val="0"/>
              </a:spcAft>
              <a:buSzPts val="1500"/>
              <a:buChar char="-"/>
            </a:pPr>
            <a:r>
              <a:rPr lang="vi"/>
              <a:t>Settings in </a:t>
            </a:r>
            <a:r>
              <a:rPr b="1" lang="vi"/>
              <a:t>conf/web.xml</a:t>
            </a:r>
            <a:r>
              <a:rPr lang="vi"/>
              <a:t> apply to all web applications in web server, whereas those in </a:t>
            </a:r>
            <a:r>
              <a:rPr b="1" lang="vi"/>
              <a:t>WEB-INF/web.xml </a:t>
            </a:r>
            <a:r>
              <a:rPr lang="vi"/>
              <a:t>apply only to that particular application.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814800" y="1284125"/>
            <a:ext cx="7514401" cy="3263475"/>
          </a:xfrm>
          <a:prstGeom prst="rect">
            <a:avLst/>
          </a:prstGeom>
          <a:noFill/>
          <a:ln>
            <a:noFill/>
          </a:ln>
        </p:spPr>
      </p:pic>
      <p:sp>
        <p:nvSpPr>
          <p:cNvPr id="146" name="Google Shape;146;p2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web.xml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web.xml &lt;servlet&gt;</a:t>
            </a:r>
            <a:endParaRPr/>
          </a:p>
        </p:txBody>
      </p:sp>
      <p:sp>
        <p:nvSpPr>
          <p:cNvPr id="152" name="Google Shape;152;p27"/>
          <p:cNvSpPr txBox="1"/>
          <p:nvPr>
            <p:ph idx="1" type="body"/>
          </p:nvPr>
        </p:nvSpPr>
        <p:spPr>
          <a:xfrm>
            <a:off x="311700" y="1228675"/>
            <a:ext cx="33537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Configure a servlet using</a:t>
            </a:r>
            <a:endParaRPr/>
          </a:p>
          <a:p>
            <a:pPr indent="-323850" lvl="1" marL="914400" rtl="0" algn="l">
              <a:spcBef>
                <a:spcPts val="0"/>
              </a:spcBef>
              <a:spcAft>
                <a:spcPts val="0"/>
              </a:spcAft>
              <a:buSzPts val="1500"/>
              <a:buChar char="-"/>
            </a:pPr>
            <a:r>
              <a:rPr b="1" lang="vi"/>
              <a:t>&lt;servlet&gt;</a:t>
            </a:r>
            <a:endParaRPr b="1"/>
          </a:p>
          <a:p>
            <a:pPr indent="-323850" lvl="1" marL="914400" rtl="0" algn="l">
              <a:spcBef>
                <a:spcPts val="0"/>
              </a:spcBef>
              <a:spcAft>
                <a:spcPts val="0"/>
              </a:spcAft>
              <a:buSzPts val="1500"/>
              <a:buChar char="-"/>
            </a:pPr>
            <a:r>
              <a:rPr b="1" lang="vi"/>
              <a:t>&lt;servlet-mapping&gt;</a:t>
            </a:r>
            <a:endParaRPr b="1"/>
          </a:p>
        </p:txBody>
      </p:sp>
      <p:pic>
        <p:nvPicPr>
          <p:cNvPr id="153" name="Google Shape;153;p27"/>
          <p:cNvPicPr preferRelativeResize="0"/>
          <p:nvPr/>
        </p:nvPicPr>
        <p:blipFill>
          <a:blip r:embed="rId3">
            <a:alphaModFix/>
          </a:blip>
          <a:stretch>
            <a:fillRect/>
          </a:stretch>
        </p:blipFill>
        <p:spPr>
          <a:xfrm>
            <a:off x="3824050" y="1276625"/>
            <a:ext cx="4914850" cy="225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web.xml &lt;context-param&gt;</a:t>
            </a:r>
            <a:endParaRPr/>
          </a:p>
        </p:txBody>
      </p:sp>
      <p:sp>
        <p:nvSpPr>
          <p:cNvPr id="159" name="Google Shape;159;p28"/>
          <p:cNvSpPr txBox="1"/>
          <p:nvPr>
            <p:ph idx="1" type="body"/>
          </p:nvPr>
        </p:nvSpPr>
        <p:spPr>
          <a:xfrm>
            <a:off x="311700" y="1228675"/>
            <a:ext cx="84768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vi"/>
              <a:t>&lt;context-param&gt;</a:t>
            </a:r>
            <a:r>
              <a:rPr lang="vi"/>
              <a:t> </a:t>
            </a:r>
            <a:r>
              <a:rPr lang="vi"/>
              <a:t>specify initialization parameters for a web context, there is one ServletContext object for each web application deployed into a container.</a:t>
            </a:r>
            <a:endParaRPr/>
          </a:p>
        </p:txBody>
      </p:sp>
      <p:pic>
        <p:nvPicPr>
          <p:cNvPr id="160" name="Google Shape;160;p28"/>
          <p:cNvPicPr preferRelativeResize="0"/>
          <p:nvPr/>
        </p:nvPicPr>
        <p:blipFill>
          <a:blip r:embed="rId3">
            <a:alphaModFix/>
          </a:blip>
          <a:stretch>
            <a:fillRect/>
          </a:stretch>
        </p:blipFill>
        <p:spPr>
          <a:xfrm>
            <a:off x="2263050" y="2263200"/>
            <a:ext cx="4343400" cy="2419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web.xml &lt;init-param&gt;</a:t>
            </a:r>
            <a:endParaRPr/>
          </a:p>
        </p:txBody>
      </p:sp>
      <p:sp>
        <p:nvSpPr>
          <p:cNvPr id="166" name="Google Shape;166;p29"/>
          <p:cNvSpPr txBox="1"/>
          <p:nvPr>
            <p:ph idx="1" type="body"/>
          </p:nvPr>
        </p:nvSpPr>
        <p:spPr>
          <a:xfrm>
            <a:off x="311700" y="1228675"/>
            <a:ext cx="84768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vi"/>
              <a:t>&lt;init-param&gt;</a:t>
            </a:r>
            <a:r>
              <a:rPr lang="vi"/>
              <a:t> specify initialization parameters for a particular servlet</a:t>
            </a:r>
            <a:endParaRPr/>
          </a:p>
        </p:txBody>
      </p:sp>
      <p:pic>
        <p:nvPicPr>
          <p:cNvPr id="167" name="Google Shape;167;p29"/>
          <p:cNvPicPr preferRelativeResize="0"/>
          <p:nvPr/>
        </p:nvPicPr>
        <p:blipFill>
          <a:blip r:embed="rId3">
            <a:alphaModFix/>
          </a:blip>
          <a:stretch>
            <a:fillRect/>
          </a:stretch>
        </p:blipFill>
        <p:spPr>
          <a:xfrm>
            <a:off x="1885950" y="1998250"/>
            <a:ext cx="5372100" cy="2428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web.xml &lt;filter&gt;</a:t>
            </a:r>
            <a:endParaRPr/>
          </a:p>
        </p:txBody>
      </p:sp>
      <p:sp>
        <p:nvSpPr>
          <p:cNvPr id="173" name="Google Shape;173;p30"/>
          <p:cNvSpPr txBox="1"/>
          <p:nvPr>
            <p:ph idx="1" type="body"/>
          </p:nvPr>
        </p:nvSpPr>
        <p:spPr>
          <a:xfrm>
            <a:off x="311700" y="1145050"/>
            <a:ext cx="8520600" cy="1251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A filter is an object that</a:t>
            </a:r>
            <a:r>
              <a:rPr lang="vi"/>
              <a:t> allows specific URL patterns to be processed before being handed off to the target servlet and also after the servlet runs</a:t>
            </a:r>
            <a:endParaRPr/>
          </a:p>
        </p:txBody>
      </p:sp>
      <p:pic>
        <p:nvPicPr>
          <p:cNvPr id="174" name="Google Shape;174;p30"/>
          <p:cNvPicPr preferRelativeResize="0"/>
          <p:nvPr/>
        </p:nvPicPr>
        <p:blipFill>
          <a:blip r:embed="rId3">
            <a:alphaModFix/>
          </a:blip>
          <a:stretch>
            <a:fillRect/>
          </a:stretch>
        </p:blipFill>
        <p:spPr>
          <a:xfrm>
            <a:off x="1631688" y="2080400"/>
            <a:ext cx="5880625" cy="2858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web.xml &lt;filter&gt;</a:t>
            </a:r>
            <a:endParaRPr/>
          </a:p>
        </p:txBody>
      </p:sp>
      <p:sp>
        <p:nvSpPr>
          <p:cNvPr id="180" name="Google Shape;180;p31"/>
          <p:cNvSpPr txBox="1"/>
          <p:nvPr>
            <p:ph idx="1" type="body"/>
          </p:nvPr>
        </p:nvSpPr>
        <p:spPr>
          <a:xfrm>
            <a:off x="311700" y="1228675"/>
            <a:ext cx="3353700" cy="1251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Configure servlet filters</a:t>
            </a:r>
            <a:endParaRPr/>
          </a:p>
          <a:p>
            <a:pPr indent="-323850" lvl="1" marL="914400" rtl="0" algn="l">
              <a:spcBef>
                <a:spcPts val="0"/>
              </a:spcBef>
              <a:spcAft>
                <a:spcPts val="0"/>
              </a:spcAft>
              <a:buSzPts val="1500"/>
              <a:buChar char="-"/>
            </a:pPr>
            <a:r>
              <a:rPr b="1" lang="vi"/>
              <a:t>&lt;filter&gt;</a:t>
            </a:r>
            <a:endParaRPr b="1"/>
          </a:p>
          <a:p>
            <a:pPr indent="-323850" lvl="1" marL="914400" rtl="0" algn="l">
              <a:spcBef>
                <a:spcPts val="0"/>
              </a:spcBef>
              <a:spcAft>
                <a:spcPts val="0"/>
              </a:spcAft>
              <a:buSzPts val="1500"/>
              <a:buChar char="-"/>
            </a:pPr>
            <a:r>
              <a:rPr b="1" lang="vi"/>
              <a:t>&lt;filter-mapping&gt;</a:t>
            </a:r>
            <a:endParaRPr b="1"/>
          </a:p>
        </p:txBody>
      </p:sp>
      <p:pic>
        <p:nvPicPr>
          <p:cNvPr id="181" name="Google Shape;181;p31"/>
          <p:cNvPicPr preferRelativeResize="0"/>
          <p:nvPr/>
        </p:nvPicPr>
        <p:blipFill>
          <a:blip r:embed="rId3">
            <a:alphaModFix/>
          </a:blip>
          <a:stretch>
            <a:fillRect/>
          </a:stretch>
        </p:blipFill>
        <p:spPr>
          <a:xfrm>
            <a:off x="3827825" y="698850"/>
            <a:ext cx="4791913" cy="4132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Content</a:t>
            </a:r>
            <a:endParaRPr/>
          </a:p>
        </p:txBody>
      </p:sp>
      <p:sp>
        <p:nvSpPr>
          <p:cNvPr id="63" name="Google Shape;63;p14"/>
          <p:cNvSpPr txBox="1"/>
          <p:nvPr>
            <p:ph idx="1" type="body"/>
          </p:nvPr>
        </p:nvSpPr>
        <p:spPr>
          <a:xfrm>
            <a:off x="311700" y="1228675"/>
            <a:ext cx="4052100" cy="3340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AutoNum type="arabicPeriod"/>
            </a:pPr>
            <a:r>
              <a:rPr lang="vi"/>
              <a:t>Web overview</a:t>
            </a:r>
            <a:endParaRPr/>
          </a:p>
          <a:p>
            <a:pPr indent="-323850" lvl="1" marL="914400" rtl="0" algn="l">
              <a:lnSpc>
                <a:spcPct val="150000"/>
              </a:lnSpc>
              <a:spcBef>
                <a:spcPts val="0"/>
              </a:spcBef>
              <a:spcAft>
                <a:spcPts val="0"/>
              </a:spcAft>
              <a:buSzPts val="1500"/>
              <a:buAutoNum type="alphaLcPeriod"/>
            </a:pPr>
            <a:r>
              <a:rPr lang="vi"/>
              <a:t>Website, Webpage, Web server</a:t>
            </a:r>
            <a:endParaRPr/>
          </a:p>
          <a:p>
            <a:pPr indent="-323850" lvl="1" marL="914400" rtl="0" algn="l">
              <a:lnSpc>
                <a:spcPct val="150000"/>
              </a:lnSpc>
              <a:spcBef>
                <a:spcPts val="0"/>
              </a:spcBef>
              <a:spcAft>
                <a:spcPts val="0"/>
              </a:spcAft>
              <a:buSzPts val="1500"/>
              <a:buAutoNum type="alphaLcPeriod"/>
            </a:pPr>
            <a:r>
              <a:rPr lang="vi"/>
              <a:t>Static &amp; Dynamic Webpage </a:t>
            </a:r>
            <a:endParaRPr/>
          </a:p>
          <a:p>
            <a:pPr indent="-323850" lvl="0" marL="457200" rtl="0" algn="l">
              <a:lnSpc>
                <a:spcPct val="150000"/>
              </a:lnSpc>
              <a:spcBef>
                <a:spcPts val="0"/>
              </a:spcBef>
              <a:spcAft>
                <a:spcPts val="0"/>
              </a:spcAft>
              <a:buSzPts val="1500"/>
              <a:buAutoNum type="arabicPeriod"/>
            </a:pPr>
            <a:r>
              <a:rPr lang="vi"/>
              <a:t>Java Servlet</a:t>
            </a:r>
            <a:endParaRPr/>
          </a:p>
          <a:p>
            <a:pPr indent="-323850" lvl="1" marL="914400" rtl="0" algn="l">
              <a:lnSpc>
                <a:spcPct val="150000"/>
              </a:lnSpc>
              <a:spcBef>
                <a:spcPts val="0"/>
              </a:spcBef>
              <a:spcAft>
                <a:spcPts val="0"/>
              </a:spcAft>
              <a:buSzPts val="1500"/>
              <a:buAutoNum type="alphaLcPeriod"/>
            </a:pPr>
            <a:r>
              <a:rPr lang="vi"/>
              <a:t>Servlet + life cycle</a:t>
            </a:r>
            <a:endParaRPr/>
          </a:p>
          <a:p>
            <a:pPr indent="-323850" lvl="1" marL="914400" rtl="0" algn="l">
              <a:lnSpc>
                <a:spcPct val="150000"/>
              </a:lnSpc>
              <a:spcBef>
                <a:spcPts val="0"/>
              </a:spcBef>
              <a:spcAft>
                <a:spcPts val="0"/>
              </a:spcAft>
              <a:buSzPts val="1500"/>
              <a:buAutoNum type="alphaLcPeriod"/>
            </a:pPr>
            <a:r>
              <a:rPr lang="vi"/>
              <a:t>Web.xml</a:t>
            </a:r>
            <a:endParaRPr/>
          </a:p>
        </p:txBody>
      </p:sp>
      <p:sp>
        <p:nvSpPr>
          <p:cNvPr id="64" name="Google Shape;64;p14"/>
          <p:cNvSpPr txBox="1"/>
          <p:nvPr>
            <p:ph idx="1" type="body"/>
          </p:nvPr>
        </p:nvSpPr>
        <p:spPr>
          <a:xfrm>
            <a:off x="4875750" y="1228675"/>
            <a:ext cx="4052100" cy="3340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vi"/>
              <a:t>3.  Spring MVC</a:t>
            </a:r>
            <a:endParaRPr/>
          </a:p>
          <a:p>
            <a:pPr indent="-323850" lvl="0" marL="457200" rtl="0" algn="l">
              <a:lnSpc>
                <a:spcPct val="150000"/>
              </a:lnSpc>
              <a:spcBef>
                <a:spcPts val="1200"/>
              </a:spcBef>
              <a:spcAft>
                <a:spcPts val="0"/>
              </a:spcAft>
              <a:buSzPts val="1500"/>
              <a:buAutoNum type="alphaLcPeriod"/>
            </a:pPr>
            <a:r>
              <a:rPr lang="vi"/>
              <a:t>MVC, Spring MVC architecture</a:t>
            </a:r>
            <a:endParaRPr/>
          </a:p>
          <a:p>
            <a:pPr indent="-323850" lvl="0" marL="457200" rtl="0" algn="l">
              <a:lnSpc>
                <a:spcPct val="150000"/>
              </a:lnSpc>
              <a:spcBef>
                <a:spcPts val="0"/>
              </a:spcBef>
              <a:spcAft>
                <a:spcPts val="0"/>
              </a:spcAft>
              <a:buSzPts val="1500"/>
              <a:buAutoNum type="alphaLcPeriod"/>
            </a:pPr>
            <a:r>
              <a:rPr lang="vi"/>
              <a:t>DispatcherServlet</a:t>
            </a:r>
            <a:endParaRPr/>
          </a:p>
          <a:p>
            <a:pPr indent="-323850" lvl="0" marL="457200" rtl="0" algn="l">
              <a:lnSpc>
                <a:spcPct val="150000"/>
              </a:lnSpc>
              <a:spcBef>
                <a:spcPts val="0"/>
              </a:spcBef>
              <a:spcAft>
                <a:spcPts val="0"/>
              </a:spcAft>
              <a:buSzPts val="1500"/>
              <a:buAutoNum type="alphaLcPeriod"/>
            </a:pPr>
            <a:r>
              <a:rPr lang="vi"/>
              <a:t>HandleMapping</a:t>
            </a:r>
            <a:endParaRPr/>
          </a:p>
          <a:p>
            <a:pPr indent="-323850" lvl="0" marL="457200" rtl="0" algn="l">
              <a:lnSpc>
                <a:spcPct val="150000"/>
              </a:lnSpc>
              <a:spcBef>
                <a:spcPts val="0"/>
              </a:spcBef>
              <a:spcAft>
                <a:spcPts val="0"/>
              </a:spcAft>
              <a:buSzPts val="1500"/>
              <a:buAutoNum type="alphaLcPeriod"/>
            </a:pPr>
            <a:r>
              <a:rPr lang="vi"/>
              <a:t>HandlerFunction</a:t>
            </a:r>
            <a:endParaRPr/>
          </a:p>
          <a:p>
            <a:pPr indent="-323850" lvl="0" marL="457200" rtl="0" algn="l">
              <a:lnSpc>
                <a:spcPct val="150000"/>
              </a:lnSpc>
              <a:spcBef>
                <a:spcPts val="0"/>
              </a:spcBef>
              <a:spcAft>
                <a:spcPts val="0"/>
              </a:spcAft>
              <a:buSzPts val="1500"/>
              <a:buAutoNum type="alphaLcPeriod"/>
            </a:pPr>
            <a:r>
              <a:rPr lang="vi"/>
              <a:t>Filter</a:t>
            </a:r>
            <a:endParaRPr/>
          </a:p>
          <a:p>
            <a:pPr indent="-323850" lvl="0" marL="457200" rtl="0" algn="l">
              <a:lnSpc>
                <a:spcPct val="150000"/>
              </a:lnSpc>
              <a:spcBef>
                <a:spcPts val="0"/>
              </a:spcBef>
              <a:spcAft>
                <a:spcPts val="0"/>
              </a:spcAft>
              <a:buSzPts val="1500"/>
              <a:buAutoNum type="alphaLcPeriod"/>
            </a:pPr>
            <a:r>
              <a:rPr lang="vi"/>
              <a:t>CORS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2476075" y="1940275"/>
            <a:ext cx="6730800" cy="13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4700"/>
              <a:t>SPRING MVC</a:t>
            </a:r>
            <a:endParaRPr b="1" sz="4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Spring MVC</a:t>
            </a:r>
            <a:endParaRPr/>
          </a:p>
        </p:txBody>
      </p:sp>
      <p:sp>
        <p:nvSpPr>
          <p:cNvPr id="192" name="Google Shape;192;p33"/>
          <p:cNvSpPr txBox="1"/>
          <p:nvPr/>
        </p:nvSpPr>
        <p:spPr>
          <a:xfrm>
            <a:off x="204750" y="1093850"/>
            <a:ext cx="8734500" cy="2044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vi" sz="1800">
                <a:solidFill>
                  <a:schemeClr val="dk2"/>
                </a:solidFill>
              </a:rPr>
              <a:t>Spring MVC là một module của spring framework và nó được sử dụng để tạo ra các ứng dụng web theo kiến trúc MVC (Model - View - Controller)</a:t>
            </a:r>
            <a:endParaRPr sz="1800">
              <a:solidFill>
                <a:schemeClr val="dk2"/>
              </a:solidFill>
            </a:endParaRPr>
          </a:p>
          <a:p>
            <a:pPr indent="0" lvl="0" marL="0" rtl="0" algn="l">
              <a:lnSpc>
                <a:spcPct val="115000"/>
              </a:lnSpc>
              <a:spcBef>
                <a:spcPts val="1200"/>
              </a:spcBef>
              <a:spcAft>
                <a:spcPts val="0"/>
              </a:spcAft>
              <a:buNone/>
            </a:pPr>
            <a:r>
              <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vi" sz="1800">
                <a:solidFill>
                  <a:schemeClr val="dk2"/>
                </a:solidFill>
              </a:rPr>
              <a:t>Spring MVC implement tất cả các tính năng của Spring Core như IoC Container, auto DI.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MVC là gì?</a:t>
            </a:r>
            <a:endParaRPr/>
          </a:p>
        </p:txBody>
      </p:sp>
      <p:sp>
        <p:nvSpPr>
          <p:cNvPr id="198" name="Google Shape;198;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Source Code Pro"/>
              <a:buChar char="-"/>
            </a:pPr>
            <a:r>
              <a:rPr lang="vi" sz="2000"/>
              <a:t>MVC là 1 architectural pattern phân tách tầng presentation của ứng dụng thành 3 phần Model, View, Controller.</a:t>
            </a:r>
            <a:endParaRPr sz="2000"/>
          </a:p>
          <a:p>
            <a:pPr indent="-355600" lvl="0" marL="457200" rtl="0" algn="l">
              <a:spcBef>
                <a:spcPts val="0"/>
              </a:spcBef>
              <a:spcAft>
                <a:spcPts val="0"/>
              </a:spcAft>
              <a:buClr>
                <a:schemeClr val="dk2"/>
              </a:buClr>
              <a:buSzPts val="2000"/>
              <a:buFont typeface="Source Code Pro"/>
              <a:buChar char="-"/>
            </a:pPr>
            <a:r>
              <a:rPr lang="vi" sz="2000"/>
              <a:t>Mỗi thành phần được xây dựng để xử lý khía cạnh cụ thể của ứng dụng.</a:t>
            </a:r>
            <a:endParaRPr sz="2000"/>
          </a:p>
          <a:p>
            <a:pPr indent="-355600" lvl="0" marL="457200" rtl="0" algn="l">
              <a:spcBef>
                <a:spcPts val="0"/>
              </a:spcBef>
              <a:spcAft>
                <a:spcPts val="0"/>
              </a:spcAft>
              <a:buClr>
                <a:schemeClr val="dk2"/>
              </a:buClr>
              <a:buSzPts val="2000"/>
              <a:buFont typeface="Source Code Pro"/>
              <a:buChar char="-"/>
            </a:pPr>
            <a:r>
              <a:rPr lang="vi" sz="2000"/>
              <a:t>Ban đầu được thiết kế cho việc xây dựng các ứng dụng trên desktop (GUI), nó cũng có thể dùng để phát triển ứng dụng web hay mobile.</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MVC là gì?</a:t>
            </a:r>
            <a:endParaRPr/>
          </a:p>
        </p:txBody>
      </p:sp>
      <p:sp>
        <p:nvSpPr>
          <p:cNvPr id="204" name="Google Shape;204;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2000"/>
              <a:t>Architecture </a:t>
            </a:r>
            <a:endParaRPr sz="2000"/>
          </a:p>
        </p:txBody>
      </p:sp>
      <p:pic>
        <p:nvPicPr>
          <p:cNvPr id="205" name="Google Shape;205;p35"/>
          <p:cNvPicPr preferRelativeResize="0"/>
          <p:nvPr/>
        </p:nvPicPr>
        <p:blipFill>
          <a:blip r:embed="rId3">
            <a:alphaModFix/>
          </a:blip>
          <a:stretch>
            <a:fillRect/>
          </a:stretch>
        </p:blipFill>
        <p:spPr>
          <a:xfrm>
            <a:off x="3078200" y="366150"/>
            <a:ext cx="5881625" cy="441121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6"/>
          <p:cNvPicPr preferRelativeResize="0"/>
          <p:nvPr/>
        </p:nvPicPr>
        <p:blipFill>
          <a:blip r:embed="rId3">
            <a:alphaModFix/>
          </a:blip>
          <a:stretch>
            <a:fillRect/>
          </a:stretch>
        </p:blipFill>
        <p:spPr>
          <a:xfrm>
            <a:off x="1954950" y="494250"/>
            <a:ext cx="5592225" cy="3996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Spring MVC Architecture?</a:t>
            </a:r>
            <a:endParaRPr/>
          </a:p>
        </p:txBody>
      </p:sp>
      <p:pic>
        <p:nvPicPr>
          <p:cNvPr id="216" name="Google Shape;216;p37"/>
          <p:cNvPicPr preferRelativeResize="0"/>
          <p:nvPr/>
        </p:nvPicPr>
        <p:blipFill>
          <a:blip r:embed="rId3">
            <a:alphaModFix/>
          </a:blip>
          <a:stretch>
            <a:fillRect/>
          </a:stretch>
        </p:blipFill>
        <p:spPr>
          <a:xfrm>
            <a:off x="1652051" y="999000"/>
            <a:ext cx="6204426" cy="3978600"/>
          </a:xfrm>
          <a:prstGeom prst="rect">
            <a:avLst/>
          </a:prstGeom>
          <a:noFill/>
          <a:ln>
            <a:noFill/>
          </a:ln>
        </p:spPr>
      </p:pic>
      <p:sp>
        <p:nvSpPr>
          <p:cNvPr id="217" name="Google Shape;217;p37"/>
          <p:cNvSpPr txBox="1"/>
          <p:nvPr/>
        </p:nvSpPr>
        <p:spPr>
          <a:xfrm>
            <a:off x="483725" y="1443075"/>
            <a:ext cx="338700" cy="664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https://en.wikipedia.org/wiki/Front_controller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DISPATCHERSERVLET IN SPRING MVC</a:t>
            </a:r>
            <a:endParaRPr/>
          </a:p>
        </p:txBody>
      </p:sp>
      <p:sp>
        <p:nvSpPr>
          <p:cNvPr id="223" name="Google Shape;223;p38"/>
          <p:cNvSpPr txBox="1"/>
          <p:nvPr>
            <p:ph idx="1" type="body"/>
          </p:nvPr>
        </p:nvSpPr>
        <p:spPr>
          <a:xfrm>
            <a:off x="311700" y="1228675"/>
            <a:ext cx="8520600" cy="2673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Là 1 Servlet, đóng vai trò là FrontController trong Spring MVC.</a:t>
            </a:r>
            <a:endParaRPr/>
          </a:p>
          <a:p>
            <a:pPr indent="0" lvl="0" marL="0" rtl="0" algn="l">
              <a:spcBef>
                <a:spcPts val="1200"/>
              </a:spcBef>
              <a:spcAft>
                <a:spcPts val="0"/>
              </a:spcAft>
              <a:buNone/>
            </a:pPr>
            <a:r>
              <a:t/>
            </a:r>
            <a:endParaRPr/>
          </a:p>
          <a:p>
            <a:pPr indent="-323850" lvl="0" marL="457200" rtl="0" algn="l">
              <a:spcBef>
                <a:spcPts val="1200"/>
              </a:spcBef>
              <a:spcAft>
                <a:spcPts val="0"/>
              </a:spcAft>
              <a:buSzPts val="1500"/>
              <a:buChar char="-"/>
            </a:pPr>
            <a:r>
              <a:rPr lang="vi"/>
              <a:t>Nhận tất cả các request do người dùng gửi đến và delegate nó đến 1 controller thích hợp.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9"/>
          <p:cNvPicPr preferRelativeResize="0"/>
          <p:nvPr/>
        </p:nvPicPr>
        <p:blipFill>
          <a:blip r:embed="rId3">
            <a:alphaModFix/>
          </a:blip>
          <a:stretch>
            <a:fillRect/>
          </a:stretch>
        </p:blipFill>
        <p:spPr>
          <a:xfrm>
            <a:off x="379150" y="949325"/>
            <a:ext cx="3698425" cy="1707525"/>
          </a:xfrm>
          <a:prstGeom prst="rect">
            <a:avLst/>
          </a:prstGeom>
          <a:noFill/>
          <a:ln>
            <a:noFill/>
          </a:ln>
        </p:spPr>
      </p:pic>
      <p:pic>
        <p:nvPicPr>
          <p:cNvPr id="229" name="Google Shape;229;p39"/>
          <p:cNvPicPr preferRelativeResize="0"/>
          <p:nvPr/>
        </p:nvPicPr>
        <p:blipFill>
          <a:blip r:embed="rId4">
            <a:alphaModFix/>
          </a:blip>
          <a:stretch>
            <a:fillRect/>
          </a:stretch>
        </p:blipFill>
        <p:spPr>
          <a:xfrm>
            <a:off x="3090475" y="3350200"/>
            <a:ext cx="5888700" cy="1519475"/>
          </a:xfrm>
          <a:prstGeom prst="rect">
            <a:avLst/>
          </a:prstGeom>
          <a:noFill/>
          <a:ln>
            <a:noFill/>
          </a:ln>
        </p:spPr>
      </p:pic>
      <p:pic>
        <p:nvPicPr>
          <p:cNvPr id="230" name="Google Shape;230;p39"/>
          <p:cNvPicPr preferRelativeResize="0"/>
          <p:nvPr/>
        </p:nvPicPr>
        <p:blipFill>
          <a:blip r:embed="rId5">
            <a:alphaModFix/>
          </a:blip>
          <a:stretch>
            <a:fillRect/>
          </a:stretch>
        </p:blipFill>
        <p:spPr>
          <a:xfrm>
            <a:off x="4384900" y="817270"/>
            <a:ext cx="4221026" cy="1883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@Controller and @ResquestMapping</a:t>
            </a:r>
            <a:endParaRPr/>
          </a:p>
        </p:txBody>
      </p:sp>
      <p:sp>
        <p:nvSpPr>
          <p:cNvPr id="236" name="Google Shape;236;p40"/>
          <p:cNvSpPr txBox="1"/>
          <p:nvPr>
            <p:ph idx="1" type="body"/>
          </p:nvPr>
        </p:nvSpPr>
        <p:spPr>
          <a:xfrm>
            <a:off x="467075" y="1093850"/>
            <a:ext cx="85206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@Controller là 1 annotation khai báo ở cấp độ class, chỉ ra rằng class đó là 1 controller và là 1 bean được quản lý bởi Spring Container.</a:t>
            </a:r>
            <a:endParaRPr/>
          </a:p>
          <a:p>
            <a:pPr indent="0" lvl="0" marL="0" rtl="0" algn="l">
              <a:spcBef>
                <a:spcPts val="1200"/>
              </a:spcBef>
              <a:spcAft>
                <a:spcPts val="0"/>
              </a:spcAft>
              <a:buNone/>
            </a:pPr>
            <a:r>
              <a:t/>
            </a:r>
            <a:endParaRPr/>
          </a:p>
          <a:p>
            <a:pPr indent="-323850" lvl="0" marL="457200" rtl="0" algn="l">
              <a:spcBef>
                <a:spcPts val="1200"/>
              </a:spcBef>
              <a:spcAft>
                <a:spcPts val="0"/>
              </a:spcAft>
              <a:buSzPts val="1500"/>
              <a:buChar char="-"/>
            </a:pPr>
            <a:r>
              <a:rPr lang="vi"/>
              <a:t>@RequestMapping là 1 annotation map request đến controllers methods, gồm 1 số attribute như value, HTTP method, parameter, headers..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HANDLER MAPPING</a:t>
            </a:r>
            <a:endParaRPr/>
          </a:p>
        </p:txBody>
      </p:sp>
      <p:sp>
        <p:nvSpPr>
          <p:cNvPr id="242" name="Google Shape;242;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DispatcherServlet needs HandlerMapping to interpret URL in @RequestMapping.</a:t>
            </a:r>
            <a:endParaRPr/>
          </a:p>
          <a:p>
            <a:pPr indent="0" lvl="0" marL="457200" rtl="0" algn="l">
              <a:spcBef>
                <a:spcPts val="1200"/>
              </a:spcBef>
              <a:spcAft>
                <a:spcPts val="0"/>
              </a:spcAft>
              <a:buNone/>
            </a:pPr>
            <a:r>
              <a:t/>
            </a:r>
            <a:endParaRPr/>
          </a:p>
          <a:p>
            <a:pPr indent="-323850" lvl="0" marL="457200" rtl="0" algn="l">
              <a:spcBef>
                <a:spcPts val="1200"/>
              </a:spcBef>
              <a:spcAft>
                <a:spcPts val="0"/>
              </a:spcAft>
              <a:buSzPts val="1500"/>
              <a:buChar char="-"/>
            </a:pPr>
            <a:r>
              <a:rPr lang="vi"/>
              <a:t>HandlerMapping determines which Controller to call.</a:t>
            </a:r>
            <a:endParaRPr/>
          </a:p>
          <a:p>
            <a:pPr indent="0" lvl="0" marL="457200" rtl="0" algn="l">
              <a:spcBef>
                <a:spcPts val="1200"/>
              </a:spcBef>
              <a:spcAft>
                <a:spcPts val="0"/>
              </a:spcAft>
              <a:buNone/>
            </a:pPr>
            <a:r>
              <a:t/>
            </a:r>
            <a:endParaRPr/>
          </a:p>
          <a:p>
            <a:pPr indent="-323850" lvl="0" marL="457200" rtl="0" algn="l">
              <a:spcBef>
                <a:spcPts val="1200"/>
              </a:spcBef>
              <a:spcAft>
                <a:spcPts val="0"/>
              </a:spcAft>
              <a:buSzPts val="1500"/>
              <a:buChar char="-"/>
            </a:pPr>
            <a:r>
              <a:rPr lang="vi"/>
              <a:t>Spring MVC provides some implementation like RequestMappingHandlerMapping, BeanNameUrlHandlerMapping, SimpleUrlHandlerMapping.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Website</a:t>
            </a:r>
            <a:endParaRPr/>
          </a:p>
        </p:txBody>
      </p:sp>
      <p:sp>
        <p:nvSpPr>
          <p:cNvPr id="70" name="Google Shape;70;p15"/>
          <p:cNvSpPr txBox="1"/>
          <p:nvPr>
            <p:ph idx="1" type="body"/>
          </p:nvPr>
        </p:nvSpPr>
        <p:spPr>
          <a:xfrm>
            <a:off x="311700" y="1228675"/>
            <a:ext cx="4413600" cy="3340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vi"/>
              <a:t>A </a:t>
            </a:r>
            <a:r>
              <a:rPr b="1" lang="vi"/>
              <a:t>collection of webpages</a:t>
            </a:r>
            <a:r>
              <a:rPr lang="vi"/>
              <a:t> &amp;</a:t>
            </a:r>
            <a:r>
              <a:rPr lang="vi"/>
              <a:t> related content identified by same domain name and published on at least one web server.</a:t>
            </a:r>
            <a:endParaRPr/>
          </a:p>
          <a:p>
            <a:pPr indent="0" lvl="0" marL="457200" rtl="0" algn="l">
              <a:lnSpc>
                <a:spcPct val="150000"/>
              </a:lnSpc>
              <a:spcBef>
                <a:spcPts val="1200"/>
              </a:spcBef>
              <a:spcAft>
                <a:spcPts val="0"/>
              </a:spcAft>
              <a:buNone/>
            </a:pPr>
            <a:r>
              <a:t/>
            </a:r>
            <a:endParaRPr sz="300"/>
          </a:p>
          <a:p>
            <a:pPr indent="-323850" lvl="0" marL="457200" rtl="0" algn="l">
              <a:lnSpc>
                <a:spcPct val="150000"/>
              </a:lnSpc>
              <a:spcBef>
                <a:spcPts val="1200"/>
              </a:spcBef>
              <a:spcAft>
                <a:spcPts val="0"/>
              </a:spcAft>
              <a:buSzPts val="1500"/>
              <a:buChar char="-"/>
            </a:pPr>
            <a:r>
              <a:rPr lang="vi"/>
              <a:t>Publicly accessible websites form WWW. There are also private websites that can only be accessed on a private network</a:t>
            </a:r>
            <a:endParaRPr/>
          </a:p>
        </p:txBody>
      </p:sp>
      <p:pic>
        <p:nvPicPr>
          <p:cNvPr id="71" name="Google Shape;71;p15"/>
          <p:cNvPicPr preferRelativeResize="0"/>
          <p:nvPr/>
        </p:nvPicPr>
        <p:blipFill>
          <a:blip r:embed="rId3">
            <a:alphaModFix/>
          </a:blip>
          <a:stretch>
            <a:fillRect/>
          </a:stretch>
        </p:blipFill>
        <p:spPr>
          <a:xfrm>
            <a:off x="4835825" y="510400"/>
            <a:ext cx="3850101" cy="42671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idx="1" type="body"/>
          </p:nvPr>
        </p:nvSpPr>
        <p:spPr>
          <a:xfrm>
            <a:off x="311700" y="709750"/>
            <a:ext cx="8520600" cy="33402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vi"/>
              <a:t>RequestMappingHandlerMapping detect and interpret URL from @RequestMapping.</a:t>
            </a:r>
            <a:endParaRPr/>
          </a:p>
          <a:p>
            <a:pPr indent="0" lvl="0" marL="0" rtl="0" algn="l">
              <a:spcBef>
                <a:spcPts val="1200"/>
              </a:spcBef>
              <a:spcAft>
                <a:spcPts val="0"/>
              </a:spcAft>
              <a:buNone/>
            </a:pPr>
            <a:r>
              <a:t/>
            </a:r>
            <a:endParaRPr/>
          </a:p>
          <a:p>
            <a:pPr indent="-323850" lvl="0" marL="457200" rtl="0" algn="l">
              <a:spcBef>
                <a:spcPts val="1200"/>
              </a:spcBef>
              <a:spcAft>
                <a:spcPts val="0"/>
              </a:spcAft>
              <a:buSzPts val="1500"/>
              <a:buChar char="-"/>
            </a:pPr>
            <a:r>
              <a:rPr lang="vi"/>
              <a:t>BeanNameUrlHandlerMapping is the default HandlerMapping implementation, maps request URLs to beans with the same name.</a:t>
            </a:r>
            <a:endParaRPr/>
          </a:p>
          <a:p>
            <a:pPr indent="0" lvl="0" marL="0" rtl="0" algn="l">
              <a:spcBef>
                <a:spcPts val="1200"/>
              </a:spcBef>
              <a:spcAft>
                <a:spcPts val="0"/>
              </a:spcAft>
              <a:buNone/>
            </a:pPr>
            <a:r>
              <a:t/>
            </a:r>
            <a:endParaRPr/>
          </a:p>
          <a:p>
            <a:pPr indent="-323850" lvl="0" marL="457200" rtl="0" algn="l">
              <a:spcBef>
                <a:spcPts val="1200"/>
              </a:spcBef>
              <a:spcAft>
                <a:spcPts val="0"/>
              </a:spcAft>
              <a:buSzPts val="1500"/>
              <a:buChar char="-"/>
            </a:pPr>
            <a:r>
              <a:rPr lang="vi"/>
              <a:t>SimpleUrlHandlerMapping is the most flexible HandlerMapping implementation, it allows mapping between either bean instances and URLs or between bean names and URLs.</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Handler function</a:t>
            </a:r>
            <a:endParaRPr/>
          </a:p>
        </p:txBody>
      </p:sp>
      <p:sp>
        <p:nvSpPr>
          <p:cNvPr id="253" name="Google Shape;253;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Spring 5 Functional Web Framework hỗ trợ Java 8 functional thay thế cho controller truyền thống.</a:t>
            </a:r>
            <a:endParaRPr/>
          </a:p>
          <a:p>
            <a:pPr indent="-323850" lvl="0" marL="457200" rtl="0" algn="l">
              <a:spcBef>
                <a:spcPts val="0"/>
              </a:spcBef>
              <a:spcAft>
                <a:spcPts val="0"/>
              </a:spcAft>
              <a:buSzPts val="1500"/>
              <a:buChar char="-"/>
            </a:pPr>
            <a:r>
              <a:rPr lang="vi"/>
              <a:t>Là một functional interface đóng vai trò như là controller method để xử lý request gửi đến.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4" name="Google Shape;254;p43"/>
          <p:cNvPicPr preferRelativeResize="0"/>
          <p:nvPr/>
        </p:nvPicPr>
        <p:blipFill>
          <a:blip r:embed="rId3">
            <a:alphaModFix/>
          </a:blip>
          <a:stretch>
            <a:fillRect/>
          </a:stretch>
        </p:blipFill>
        <p:spPr>
          <a:xfrm>
            <a:off x="2172221" y="2571738"/>
            <a:ext cx="3789950" cy="1709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ServerRequest cung cấp sự truy cập vào HTTP method, URI, headers,...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23850" lvl="0" marL="457200" rtl="0" algn="l">
              <a:spcBef>
                <a:spcPts val="1200"/>
              </a:spcBef>
              <a:spcAft>
                <a:spcPts val="0"/>
              </a:spcAft>
              <a:buSzPts val="1500"/>
              <a:buChar char="-"/>
            </a:pPr>
            <a:r>
              <a:rPr lang="vi"/>
              <a:t>ServerResponse chứa các phương thức tiện ích được dùng để tạo ra response object.</a:t>
            </a:r>
            <a:endParaRPr/>
          </a:p>
        </p:txBody>
      </p:sp>
      <p:sp>
        <p:nvSpPr>
          <p:cNvPr id="260" name="Google Shape;260;p4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Router Function</a:t>
            </a:r>
            <a:endParaRPr/>
          </a:p>
        </p:txBody>
      </p:sp>
      <p:sp>
        <p:nvSpPr>
          <p:cNvPr id="266" name="Google Shape;266;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vi"/>
              <a:t>Được dùng để định tuyến các request đến Handle Function tương ứng.</a:t>
            </a:r>
            <a:endParaRPr/>
          </a:p>
          <a:p>
            <a:pPr indent="0" lvl="0" marL="457200" rtl="0" algn="l">
              <a:lnSpc>
                <a:spcPct val="115000"/>
              </a:lnSpc>
              <a:spcBef>
                <a:spcPts val="1200"/>
              </a:spcBef>
              <a:spcAft>
                <a:spcPts val="0"/>
              </a:spcAft>
              <a:buNone/>
            </a:pPr>
            <a:r>
              <a:t/>
            </a:r>
            <a:endParaRPr/>
          </a:p>
          <a:p>
            <a:pPr indent="-323850" lvl="0" marL="457200" rtl="0" algn="l">
              <a:lnSpc>
                <a:spcPct val="115000"/>
              </a:lnSpc>
              <a:spcBef>
                <a:spcPts val="1200"/>
              </a:spcBef>
              <a:spcAft>
                <a:spcPts val="0"/>
              </a:spcAft>
              <a:buSzPts val="1500"/>
              <a:buChar char="-"/>
            </a:pPr>
            <a:r>
              <a:rPr lang="vi"/>
              <a:t>Có thể thay thế cho @Controller và @RequestMapping.</a:t>
            </a:r>
            <a:endParaRPr/>
          </a:p>
          <a:p>
            <a:pPr indent="0" lvl="0" marL="457200" rtl="0" algn="l">
              <a:lnSpc>
                <a:spcPct val="115000"/>
              </a:lnSpc>
              <a:spcBef>
                <a:spcPts val="1200"/>
              </a:spcBef>
              <a:spcAft>
                <a:spcPts val="0"/>
              </a:spcAft>
              <a:buNone/>
            </a:pPr>
            <a:r>
              <a:t/>
            </a:r>
            <a:endParaRPr/>
          </a:p>
          <a:p>
            <a:pPr indent="-323850" lvl="0" marL="457200" rtl="0" algn="l">
              <a:lnSpc>
                <a:spcPct val="115000"/>
              </a:lnSpc>
              <a:spcBef>
                <a:spcPts val="1200"/>
              </a:spcBef>
              <a:spcAft>
                <a:spcPts val="0"/>
              </a:spcAft>
              <a:buSzPts val="1500"/>
              <a:buChar char="-"/>
            </a:pPr>
            <a:r>
              <a:rPr lang="vi"/>
              <a:t>Input gồm RequestPredicate và 1 HandleFunction </a:t>
            </a:r>
            <a:endParaRPr/>
          </a:p>
          <a:p>
            <a:pPr indent="-323850" lvl="0" marL="914400" rtl="0" algn="l">
              <a:lnSpc>
                <a:spcPct val="115000"/>
              </a:lnSpc>
              <a:spcBef>
                <a:spcPts val="0"/>
              </a:spcBef>
              <a:spcAft>
                <a:spcPts val="0"/>
              </a:spcAft>
              <a:buSzPts val="1500"/>
              <a:buChar char="+"/>
            </a:pPr>
            <a:r>
              <a:rPr lang="vi"/>
              <a:t>RequestPredicate có thể custom dựa trên request path, HTTP method, content-type,....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Some Spring built-in filter</a:t>
            </a:r>
            <a:endParaRPr/>
          </a:p>
        </p:txBody>
      </p:sp>
      <p:sp>
        <p:nvSpPr>
          <p:cNvPr id="272" name="Google Shape;272;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Form Data Filter</a:t>
            </a:r>
            <a:endParaRPr/>
          </a:p>
          <a:p>
            <a:pPr indent="-323850" lvl="0" marL="457200" rtl="0" algn="l">
              <a:spcBef>
                <a:spcPts val="0"/>
              </a:spcBef>
              <a:spcAft>
                <a:spcPts val="0"/>
              </a:spcAft>
              <a:buSzPts val="1500"/>
              <a:buChar char="-"/>
            </a:pPr>
            <a:r>
              <a:rPr lang="vi"/>
              <a:t>Forwarded Header</a:t>
            </a:r>
            <a:endParaRPr/>
          </a:p>
          <a:p>
            <a:pPr indent="-323850" lvl="0" marL="457200" rtl="0" algn="l">
              <a:spcBef>
                <a:spcPts val="0"/>
              </a:spcBef>
              <a:spcAft>
                <a:spcPts val="0"/>
              </a:spcAft>
              <a:buSzPts val="1500"/>
              <a:buChar char="-"/>
            </a:pPr>
            <a:r>
              <a:rPr lang="vi"/>
              <a:t>Shallow Etag</a:t>
            </a:r>
            <a:endParaRPr/>
          </a:p>
          <a:p>
            <a:pPr indent="0" lvl="0" marL="45720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CORS</a:t>
            </a:r>
            <a:endParaRPr/>
          </a:p>
        </p:txBody>
      </p:sp>
      <p:sp>
        <p:nvSpPr>
          <p:cNvPr id="278" name="Google Shape;278;p47"/>
          <p:cNvSpPr txBox="1"/>
          <p:nvPr>
            <p:ph idx="1" type="body"/>
          </p:nvPr>
        </p:nvSpPr>
        <p:spPr>
          <a:xfrm>
            <a:off x="311700" y="1228675"/>
            <a:ext cx="8520600" cy="37593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1200"/>
              </a:spcBef>
              <a:spcAft>
                <a:spcPts val="0"/>
              </a:spcAft>
              <a:buSzPts val="1500"/>
              <a:buChar char="-"/>
            </a:pPr>
            <a:r>
              <a:rPr lang="vi"/>
              <a:t>CORS là một cơ chế cho phép nhiều tài nguyên khác nhau (fonts, Javascript, v.v…) của một trang web có thể được truy vấn từ origin khác tới origin của trang đó. CORS là viết tắt của từ Cross-origin resource sharing.</a:t>
            </a:r>
            <a:endParaRPr/>
          </a:p>
          <a:p>
            <a:pPr indent="0" lvl="0" marL="457200" rtl="0" algn="l">
              <a:spcBef>
                <a:spcPts val="1200"/>
              </a:spcBef>
              <a:spcAft>
                <a:spcPts val="0"/>
              </a:spcAft>
              <a:buNone/>
            </a:pPr>
            <a:r>
              <a:t/>
            </a:r>
            <a:endParaRPr/>
          </a:p>
          <a:p>
            <a:pPr indent="-323850" lvl="0" marL="457200" rtl="0" algn="l">
              <a:spcBef>
                <a:spcPts val="1200"/>
              </a:spcBef>
              <a:spcAft>
                <a:spcPts val="0"/>
              </a:spcAft>
              <a:buSzPts val="1500"/>
              <a:buChar char="-"/>
            </a:pPr>
            <a:r>
              <a:rPr lang="vi"/>
              <a:t>Nếu không có CORS thì không có cách nào để một trang web gửi request thông qua trình duyệt đến một domain khác. Đó là một cơ chế trong trình duyệt có từ Netscape Navigator 2 (1995) gọi là Same Origin Policy, để hạn chế một document hay một script tương tác với tài nguyên không cùng một gốc hay origin.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Cơ chế hoạt động của CORS</a:t>
            </a:r>
            <a:endParaRPr/>
          </a:p>
        </p:txBody>
      </p:sp>
      <p:sp>
        <p:nvSpPr>
          <p:cNvPr id="284" name="Google Shape;284;p4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Các request được gửi từ phía client sẽ được đính kèm một header tên là origin để chỉ định origin của client. Server sẽ xem xét origin này để xác định xem request có được gửi từ nguồn hợp lên hay không. </a:t>
            </a:r>
            <a:endParaRPr/>
          </a:p>
          <a:p>
            <a:pPr indent="-323850" lvl="0" marL="457200" rtl="0" algn="l">
              <a:spcBef>
                <a:spcPts val="0"/>
              </a:spcBef>
              <a:spcAft>
                <a:spcPts val="0"/>
              </a:spcAft>
              <a:buSzPts val="1500"/>
              <a:buChar char="-"/>
            </a:pPr>
            <a:r>
              <a:rPr lang="vi"/>
              <a:t>Nếu hợp lệ server sẽ trả về response kèm với header Access-Control-Allow-Origin mang một giá trị hợp lệ..</a:t>
            </a:r>
            <a:endParaRPr/>
          </a:p>
          <a:p>
            <a:pPr indent="-323850" lvl="0" marL="457200" rtl="0" algn="l">
              <a:spcBef>
                <a:spcPts val="0"/>
              </a:spcBef>
              <a:spcAft>
                <a:spcPts val="0"/>
              </a:spcAft>
              <a:buSzPts val="1500"/>
              <a:buChar char="-"/>
            </a:pPr>
            <a:r>
              <a:rPr lang="vi"/>
              <a:t>N</a:t>
            </a:r>
            <a:r>
              <a:rPr lang="vi"/>
              <a:t>ếu không có header Access-Control-Allow-Origin hoặc giá trị của nó không hợp lệ thì browser sẽ không cho phép tiếp tục thực hiện request đó nữa.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2600"/>
              </a:spcBef>
              <a:spcAft>
                <a:spcPts val="0"/>
              </a:spcAft>
              <a:buNone/>
            </a:pPr>
            <a:r>
              <a:rPr b="1" lang="vi">
                <a:solidFill>
                  <a:srgbClr val="1B1B1B"/>
                </a:solidFill>
                <a:highlight>
                  <a:srgbClr val="FFFFFF"/>
                </a:highlight>
              </a:rPr>
              <a:t>CORS HTTP headers</a:t>
            </a:r>
            <a:endParaRPr b="1">
              <a:solidFill>
                <a:srgbClr val="1B1B1B"/>
              </a:solidFill>
              <a:highlight>
                <a:srgbClr val="FFFFFF"/>
              </a:highlight>
            </a:endParaRPr>
          </a:p>
          <a:p>
            <a:pPr indent="0" lvl="0" marL="0" rtl="0" algn="l">
              <a:spcBef>
                <a:spcPts val="1000"/>
              </a:spcBef>
              <a:spcAft>
                <a:spcPts val="0"/>
              </a:spcAft>
              <a:buNone/>
            </a:pPr>
            <a:r>
              <a:t/>
            </a:r>
            <a:endParaRPr/>
          </a:p>
        </p:txBody>
      </p:sp>
      <p:sp>
        <p:nvSpPr>
          <p:cNvPr id="290" name="Google Shape;290;p49"/>
          <p:cNvSpPr txBox="1"/>
          <p:nvPr>
            <p:ph idx="1" type="body"/>
          </p:nvPr>
        </p:nvSpPr>
        <p:spPr>
          <a:xfrm>
            <a:off x="311700" y="936550"/>
            <a:ext cx="8520600" cy="4108800"/>
          </a:xfrm>
          <a:prstGeom prst="rect">
            <a:avLst/>
          </a:prstGeom>
        </p:spPr>
        <p:txBody>
          <a:bodyPr anchorCtr="0" anchor="t" bIns="91425" lIns="91425" spcFirstLastPara="1" rIns="91425" wrap="square" tIns="91425">
            <a:normAutofit lnSpcReduction="10000"/>
          </a:bodyPr>
          <a:lstStyle/>
          <a:p>
            <a:pPr indent="-323850" lvl="0" marL="457200" rtl="0" algn="l">
              <a:lnSpc>
                <a:spcPct val="100000"/>
              </a:lnSpc>
              <a:spcBef>
                <a:spcPts val="1200"/>
              </a:spcBef>
              <a:spcAft>
                <a:spcPts val="0"/>
              </a:spcAft>
              <a:buSzPts val="1500"/>
              <a:buChar char="-"/>
            </a:pPr>
            <a:r>
              <a:rPr lang="vi"/>
              <a:t>CORS sử dụng một số HTTP headers trong cả request và response để cho phép việc truy xuất tài nguyên không cùng một origin có thể xảy ra, mà vẫn đảm bảo độ bảo mật.</a:t>
            </a:r>
            <a:endParaRPr/>
          </a:p>
          <a:p>
            <a:pPr indent="0" lvl="0" marL="0" rtl="0" algn="l">
              <a:lnSpc>
                <a:spcPct val="100000"/>
              </a:lnSpc>
              <a:spcBef>
                <a:spcPts val="1200"/>
              </a:spcBef>
              <a:spcAft>
                <a:spcPts val="0"/>
              </a:spcAft>
              <a:buNone/>
            </a:pPr>
            <a:r>
              <a:t/>
            </a:r>
            <a:endParaRPr/>
          </a:p>
          <a:p>
            <a:pPr indent="-323850" lvl="0" marL="457200" rtl="0" algn="l">
              <a:lnSpc>
                <a:spcPct val="100000"/>
              </a:lnSpc>
              <a:spcBef>
                <a:spcPts val="1200"/>
              </a:spcBef>
              <a:spcAft>
                <a:spcPts val="0"/>
              </a:spcAft>
              <a:buSzPts val="1500"/>
              <a:buChar char="-"/>
            </a:pPr>
            <a:r>
              <a:rPr lang="vi"/>
              <a:t>Access-Control-Allow-Origin: Đây là header được trả về từ phía server, để thông báo cho browser biết domain nào được truy xuất tài nguyên từ server đó</a:t>
            </a:r>
            <a:endParaRPr/>
          </a:p>
          <a:p>
            <a:pPr indent="0" lvl="0" marL="0" rtl="0" algn="l">
              <a:lnSpc>
                <a:spcPct val="100000"/>
              </a:lnSpc>
              <a:spcBef>
                <a:spcPts val="1200"/>
              </a:spcBef>
              <a:spcAft>
                <a:spcPts val="0"/>
              </a:spcAft>
              <a:buNone/>
            </a:pPr>
            <a:r>
              <a:t/>
            </a:r>
            <a:endParaRPr/>
          </a:p>
          <a:p>
            <a:pPr indent="-323850" lvl="0" marL="457200" rtl="0" algn="l">
              <a:lnSpc>
                <a:spcPct val="100000"/>
              </a:lnSpc>
              <a:spcBef>
                <a:spcPts val="1200"/>
              </a:spcBef>
              <a:spcAft>
                <a:spcPts val="0"/>
              </a:spcAft>
              <a:buSzPts val="1500"/>
              <a:buChar char="-"/>
            </a:pPr>
            <a:r>
              <a:rPr lang="vi"/>
              <a:t>Access-Control-Allow-Headers: Bằng header này Server sẽ thông báo cho trình duyệt biết những request header nào được phía server hỗ trợ. Nếu client gửi những header khác không nằm trong danh sách này sẽ bị server bỏ qua.</a:t>
            </a:r>
            <a:endParaRPr/>
          </a:p>
          <a:p>
            <a:pPr indent="0" lvl="0" marL="0" rtl="0" algn="l">
              <a:lnSpc>
                <a:spcPct val="100000"/>
              </a:lnSpc>
              <a:spcBef>
                <a:spcPts val="1200"/>
              </a:spcBef>
              <a:spcAft>
                <a:spcPts val="0"/>
              </a:spcAft>
              <a:buNone/>
            </a:pPr>
            <a:r>
              <a:t/>
            </a:r>
            <a:endParaRPr/>
          </a:p>
          <a:p>
            <a:pPr indent="-323850" lvl="0" marL="457200" rtl="0" algn="l">
              <a:lnSpc>
                <a:spcPct val="100000"/>
              </a:lnSpc>
              <a:spcBef>
                <a:spcPts val="1200"/>
              </a:spcBef>
              <a:spcAft>
                <a:spcPts val="0"/>
              </a:spcAft>
              <a:buSzPts val="1500"/>
              <a:buChar char="-"/>
            </a:pPr>
            <a:r>
              <a:rPr lang="vi"/>
              <a:t>Access-Control-Allow-Methods: Đây là một danh sách chứa các phương thức HTTP mà server cho phép client sử dụng và sách này phân cách bằng dấu phẩy.</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Preflight Request</a:t>
            </a:r>
            <a:endParaRPr/>
          </a:p>
        </p:txBody>
      </p:sp>
      <p:sp>
        <p:nvSpPr>
          <p:cNvPr id="296" name="Google Shape;296;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1200"/>
              </a:spcBef>
              <a:spcAft>
                <a:spcPts val="0"/>
              </a:spcAft>
              <a:buSzPts val="1500"/>
              <a:buChar char="-"/>
            </a:pPr>
            <a:r>
              <a:rPr lang="vi"/>
              <a:t>Pre-flight request là một loại CORS request, được gửi khi có những request tác động đến database như POST, PUT, DELETE,...</a:t>
            </a:r>
            <a:endParaRPr/>
          </a:p>
          <a:p>
            <a:pPr indent="0" lvl="0" marL="0" rtl="0" algn="l">
              <a:lnSpc>
                <a:spcPct val="115000"/>
              </a:lnSpc>
              <a:spcBef>
                <a:spcPts val="1200"/>
              </a:spcBef>
              <a:spcAft>
                <a:spcPts val="0"/>
              </a:spcAft>
              <a:buNone/>
            </a:pPr>
            <a:r>
              <a:t/>
            </a:r>
            <a:endParaRPr/>
          </a:p>
          <a:p>
            <a:pPr indent="-323850" lvl="0" marL="457200" rtl="0" algn="l">
              <a:spcBef>
                <a:spcPts val="1200"/>
              </a:spcBef>
              <a:spcAft>
                <a:spcPts val="0"/>
              </a:spcAft>
              <a:buSzPts val="1500"/>
              <a:buChar char="-"/>
            </a:pPr>
            <a:r>
              <a:rPr lang="vi"/>
              <a:t>Browser sẽ tự động gửi 1 preflight request đến server mà chúng ta muốn lấy tài nguyên, sau đó server sẽ phản hồi cho browser những thông tin cần thiết để xác định xem nó có cho phép truy cập tài nguyên hay không.Ví dụ như header Access-Control-Allow-Methods chứa những phương thức HTTP mà client được phép thực hiện.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Một số cách để CORS trong Spring MVC</a:t>
            </a:r>
            <a:endParaRPr/>
          </a:p>
        </p:txBody>
      </p:sp>
      <p:sp>
        <p:nvSpPr>
          <p:cNvPr id="302" name="Google Shape;302;p5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vi"/>
              <a:t>Sử dụng annotation @CrossOrigin </a:t>
            </a:r>
            <a:endParaRPr/>
          </a:p>
          <a:p>
            <a:pPr indent="-323850" lvl="0" marL="457200" rtl="0" algn="l">
              <a:spcBef>
                <a:spcPts val="0"/>
              </a:spcBef>
              <a:spcAft>
                <a:spcPts val="0"/>
              </a:spcAft>
              <a:buSzPts val="1500"/>
              <a:buChar char="-"/>
            </a:pPr>
            <a:r>
              <a:rPr lang="vi"/>
              <a:t>Chúng ta có thể đặt annotation này trên một method hoặc 1 class.</a:t>
            </a:r>
            <a:endParaRPr/>
          </a:p>
          <a:p>
            <a:pPr indent="-323850" lvl="0" marL="457200" rtl="0" algn="l">
              <a:spcBef>
                <a:spcPts val="0"/>
              </a:spcBef>
              <a:spcAft>
                <a:spcPts val="0"/>
              </a:spcAft>
              <a:buSzPts val="1500"/>
              <a:buChar char="-"/>
            </a:pPr>
            <a:r>
              <a:rPr lang="vi"/>
              <a:t>@CrossOrigin mặc định sẽ:</a:t>
            </a:r>
            <a:endParaRPr/>
          </a:p>
          <a:p>
            <a:pPr indent="-323850" lvl="0" marL="914400" rtl="0" algn="l">
              <a:spcBef>
                <a:spcPts val="0"/>
              </a:spcBef>
              <a:spcAft>
                <a:spcPts val="0"/>
              </a:spcAft>
              <a:buSzPts val="1500"/>
              <a:buChar char="+"/>
            </a:pPr>
            <a:r>
              <a:rPr lang="vi"/>
              <a:t>Allow all origins</a:t>
            </a:r>
            <a:endParaRPr/>
          </a:p>
          <a:p>
            <a:pPr indent="-323850" lvl="0" marL="914400" rtl="0" algn="l">
              <a:spcBef>
                <a:spcPts val="0"/>
              </a:spcBef>
              <a:spcAft>
                <a:spcPts val="0"/>
              </a:spcAft>
              <a:buSzPts val="1500"/>
              <a:buChar char="+"/>
            </a:pPr>
            <a:r>
              <a:rPr lang="vi"/>
              <a:t>HTTP methods được định nghĩa trong @RequestMapping</a:t>
            </a:r>
            <a:endParaRPr/>
          </a:p>
          <a:p>
            <a:pPr indent="-323850" lvl="0" marL="914400" rtl="0" algn="l">
              <a:spcBef>
                <a:spcPts val="0"/>
              </a:spcBef>
              <a:spcAft>
                <a:spcPts val="0"/>
              </a:spcAft>
              <a:buSzPts val="1500"/>
              <a:buChar char="+"/>
            </a:pPr>
            <a:r>
              <a:rPr lang="vi"/>
              <a:t>Allow all headers</a:t>
            </a:r>
            <a:endParaRPr/>
          </a:p>
          <a:p>
            <a:pPr indent="-323850" lvl="0" marL="914400" rtl="0" algn="l">
              <a:lnSpc>
                <a:spcPct val="115000"/>
              </a:lnSpc>
              <a:spcBef>
                <a:spcPts val="0"/>
              </a:spcBef>
              <a:spcAft>
                <a:spcPts val="0"/>
              </a:spcAft>
              <a:buSzPts val="1500"/>
              <a:buChar char="+"/>
            </a:pPr>
            <a:r>
              <a:rPr lang="vi"/>
              <a:t>The time that the preflight response is cached (maxAge) is 30 minutes.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Webpage</a:t>
            </a:r>
            <a:endParaRPr/>
          </a:p>
        </p:txBody>
      </p:sp>
      <p:sp>
        <p:nvSpPr>
          <p:cNvPr id="77" name="Google Shape;77;p16"/>
          <p:cNvSpPr txBox="1"/>
          <p:nvPr>
            <p:ph idx="1" type="body"/>
          </p:nvPr>
        </p:nvSpPr>
        <p:spPr>
          <a:xfrm>
            <a:off x="196700" y="1228675"/>
            <a:ext cx="4260300" cy="3340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b="1" lang="vi"/>
              <a:t>H</a:t>
            </a:r>
            <a:r>
              <a:rPr b="1" lang="vi"/>
              <a:t>ypertext document</a:t>
            </a:r>
            <a:r>
              <a:rPr lang="vi"/>
              <a:t> provided by a website and displayed </a:t>
            </a:r>
            <a:r>
              <a:rPr lang="vi"/>
              <a:t>to a user in a web browser.</a:t>
            </a:r>
            <a:endParaRPr/>
          </a:p>
          <a:p>
            <a:pPr indent="0" lvl="0" marL="457200" rtl="0" algn="l">
              <a:lnSpc>
                <a:spcPct val="150000"/>
              </a:lnSpc>
              <a:spcBef>
                <a:spcPts val="1200"/>
              </a:spcBef>
              <a:spcAft>
                <a:spcPts val="0"/>
              </a:spcAft>
              <a:buNone/>
            </a:pPr>
            <a:r>
              <a:t/>
            </a:r>
            <a:endParaRPr sz="300"/>
          </a:p>
          <a:p>
            <a:pPr indent="-323850" lvl="0" marL="457200" rtl="0" algn="l">
              <a:lnSpc>
                <a:spcPct val="150000"/>
              </a:lnSpc>
              <a:spcBef>
                <a:spcPts val="1200"/>
              </a:spcBef>
              <a:spcAft>
                <a:spcPts val="0"/>
              </a:spcAft>
              <a:buSzPts val="1500"/>
              <a:buChar char="-"/>
            </a:pPr>
            <a:r>
              <a:rPr lang="vi"/>
              <a:t>A web page consists of objects. </a:t>
            </a:r>
            <a:endParaRPr/>
          </a:p>
          <a:p>
            <a:pPr indent="-323850" lvl="0" marL="457200" rtl="0" algn="l">
              <a:lnSpc>
                <a:spcPct val="150000"/>
              </a:lnSpc>
              <a:spcBef>
                <a:spcPts val="0"/>
              </a:spcBef>
              <a:spcAft>
                <a:spcPts val="0"/>
              </a:spcAft>
              <a:buSzPts val="1500"/>
              <a:buChar char="-"/>
            </a:pPr>
            <a:r>
              <a:rPr lang="vi"/>
              <a:t>An object can be a HTML file, a JPEG image, a GIF image… </a:t>
            </a:r>
            <a:r>
              <a:rPr lang="vi"/>
              <a:t>addressable by a single URL. </a:t>
            </a:r>
            <a:endParaRPr/>
          </a:p>
          <a:p>
            <a:pPr indent="0" lvl="0" marL="457200" rtl="0" algn="l">
              <a:lnSpc>
                <a:spcPct val="150000"/>
              </a:lnSpc>
              <a:spcBef>
                <a:spcPts val="1200"/>
              </a:spcBef>
              <a:spcAft>
                <a:spcPts val="1200"/>
              </a:spcAft>
              <a:buNone/>
            </a:pPr>
            <a:r>
              <a:rPr lang="vi"/>
              <a:t>(ex: http://www.example.com/foo.html)</a:t>
            </a:r>
            <a:endParaRPr/>
          </a:p>
        </p:txBody>
      </p:sp>
      <p:pic>
        <p:nvPicPr>
          <p:cNvPr id="78" name="Google Shape;78;p16"/>
          <p:cNvPicPr preferRelativeResize="0"/>
          <p:nvPr/>
        </p:nvPicPr>
        <p:blipFill>
          <a:blip r:embed="rId3">
            <a:alphaModFix/>
          </a:blip>
          <a:stretch>
            <a:fillRect/>
          </a:stretch>
        </p:blipFill>
        <p:spPr>
          <a:xfrm>
            <a:off x="4620775" y="1149975"/>
            <a:ext cx="4303700" cy="31133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8" name="Google Shape;308;p5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9" name="Google Shape;309;p52"/>
          <p:cNvPicPr preferRelativeResize="0"/>
          <p:nvPr/>
        </p:nvPicPr>
        <p:blipFill>
          <a:blip r:embed="rId3">
            <a:alphaModFix/>
          </a:blip>
          <a:stretch>
            <a:fillRect/>
          </a:stretch>
        </p:blipFill>
        <p:spPr>
          <a:xfrm>
            <a:off x="153796" y="128321"/>
            <a:ext cx="4000525" cy="2096775"/>
          </a:xfrm>
          <a:prstGeom prst="rect">
            <a:avLst/>
          </a:prstGeom>
          <a:noFill/>
          <a:ln>
            <a:noFill/>
          </a:ln>
        </p:spPr>
      </p:pic>
      <p:pic>
        <p:nvPicPr>
          <p:cNvPr id="310" name="Google Shape;310;p52"/>
          <p:cNvPicPr preferRelativeResize="0"/>
          <p:nvPr/>
        </p:nvPicPr>
        <p:blipFill>
          <a:blip r:embed="rId4">
            <a:alphaModFix/>
          </a:blip>
          <a:stretch>
            <a:fillRect/>
          </a:stretch>
        </p:blipFill>
        <p:spPr>
          <a:xfrm>
            <a:off x="153796" y="2395825"/>
            <a:ext cx="4202599" cy="2173050"/>
          </a:xfrm>
          <a:prstGeom prst="rect">
            <a:avLst/>
          </a:prstGeom>
          <a:noFill/>
          <a:ln>
            <a:noFill/>
          </a:ln>
        </p:spPr>
      </p:pic>
      <p:pic>
        <p:nvPicPr>
          <p:cNvPr id="311" name="Google Shape;311;p52"/>
          <p:cNvPicPr preferRelativeResize="0"/>
          <p:nvPr/>
        </p:nvPicPr>
        <p:blipFill>
          <a:blip r:embed="rId5">
            <a:alphaModFix/>
          </a:blip>
          <a:stretch>
            <a:fillRect/>
          </a:stretch>
        </p:blipFill>
        <p:spPr>
          <a:xfrm>
            <a:off x="4789625" y="1228671"/>
            <a:ext cx="3752864" cy="2173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Global CORS Configuration</a:t>
            </a:r>
            <a:endParaRPr/>
          </a:p>
        </p:txBody>
      </p:sp>
      <p:sp>
        <p:nvSpPr>
          <p:cNvPr id="317" name="Google Shape;317;p5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8" name="Google Shape;318;p53"/>
          <p:cNvPicPr preferRelativeResize="0"/>
          <p:nvPr/>
        </p:nvPicPr>
        <p:blipFill>
          <a:blip r:embed="rId3">
            <a:alphaModFix/>
          </a:blip>
          <a:stretch>
            <a:fillRect/>
          </a:stretch>
        </p:blipFill>
        <p:spPr>
          <a:xfrm>
            <a:off x="311700" y="1196375"/>
            <a:ext cx="4838700" cy="184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Static vs Dynamic web page</a:t>
            </a:r>
            <a:endParaRPr/>
          </a:p>
        </p:txBody>
      </p:sp>
      <p:sp>
        <p:nvSpPr>
          <p:cNvPr id="84" name="Google Shape;84;p17"/>
          <p:cNvSpPr txBox="1"/>
          <p:nvPr>
            <p:ph idx="1" type="body"/>
          </p:nvPr>
        </p:nvSpPr>
        <p:spPr>
          <a:xfrm>
            <a:off x="269875" y="1280925"/>
            <a:ext cx="8520600" cy="204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Static Web Page (flat page or a stationary page)</a:t>
            </a:r>
            <a:endParaRPr/>
          </a:p>
          <a:p>
            <a:pPr indent="-323850" lvl="1" marL="914400" rtl="0" algn="l">
              <a:spcBef>
                <a:spcPts val="0"/>
              </a:spcBef>
              <a:spcAft>
                <a:spcPts val="0"/>
              </a:spcAft>
              <a:buSzPts val="1500"/>
              <a:buChar char="-"/>
            </a:pPr>
            <a:r>
              <a:rPr lang="vi"/>
              <a:t>has </a:t>
            </a:r>
            <a:r>
              <a:rPr b="1" lang="vi"/>
              <a:t>fixed content </a:t>
            </a:r>
            <a:r>
              <a:rPr lang="vi"/>
              <a:t>being delivered to the user's web browser exactly as stored  	(usually written in HTML, CSS, JS)</a:t>
            </a:r>
            <a:endParaRPr/>
          </a:p>
          <a:p>
            <a:pPr indent="-323850" lvl="1" marL="914400" rtl="0" algn="l">
              <a:spcBef>
                <a:spcPts val="0"/>
              </a:spcBef>
              <a:spcAft>
                <a:spcPts val="0"/>
              </a:spcAft>
              <a:buSzPts val="1500"/>
              <a:buChar char="-"/>
            </a:pPr>
            <a:r>
              <a:rPr lang="vi"/>
              <a:t>whose content (displayed to a user) does not change based on user inputs or user interactions.</a:t>
            </a:r>
            <a:endParaRPr/>
          </a:p>
        </p:txBody>
      </p:sp>
      <p:pic>
        <p:nvPicPr>
          <p:cNvPr id="85" name="Google Shape;85;p17"/>
          <p:cNvPicPr preferRelativeResize="0"/>
          <p:nvPr/>
        </p:nvPicPr>
        <p:blipFill>
          <a:blip r:embed="rId3">
            <a:alphaModFix/>
          </a:blip>
          <a:stretch>
            <a:fillRect/>
          </a:stretch>
        </p:blipFill>
        <p:spPr>
          <a:xfrm>
            <a:off x="2044150" y="3278225"/>
            <a:ext cx="4972050" cy="168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Static vs Dynamic web page</a:t>
            </a:r>
            <a:endParaRPr/>
          </a:p>
        </p:txBody>
      </p:sp>
      <p:sp>
        <p:nvSpPr>
          <p:cNvPr id="91" name="Google Shape;91;p18"/>
          <p:cNvSpPr txBox="1"/>
          <p:nvPr>
            <p:ph idx="1" type="body"/>
          </p:nvPr>
        </p:nvSpPr>
        <p:spPr>
          <a:xfrm>
            <a:off x="269875" y="1280925"/>
            <a:ext cx="8520600" cy="282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Static Web Page (flat page or a stationary page)</a:t>
            </a:r>
            <a:endParaRPr/>
          </a:p>
          <a:p>
            <a:pPr indent="-323850" lvl="1" marL="914400" rtl="0" algn="l">
              <a:spcBef>
                <a:spcPts val="0"/>
              </a:spcBef>
              <a:spcAft>
                <a:spcPts val="0"/>
              </a:spcAft>
              <a:buSzPts val="1500"/>
              <a:buChar char="-"/>
            </a:pPr>
            <a:r>
              <a:rPr lang="vi"/>
              <a:t>(+) Less complex to develop</a:t>
            </a:r>
            <a:endParaRPr/>
          </a:p>
          <a:p>
            <a:pPr indent="-323850" lvl="1" marL="914400" rtl="0" algn="l">
              <a:spcBef>
                <a:spcPts val="0"/>
              </a:spcBef>
              <a:spcAft>
                <a:spcPts val="0"/>
              </a:spcAft>
              <a:buSzPts val="1500"/>
              <a:buChar char="-"/>
            </a:pPr>
            <a:r>
              <a:rPr lang="vi"/>
              <a:t>(+) Usually faster loading times and smaller page size</a:t>
            </a:r>
            <a:endParaRPr/>
          </a:p>
          <a:p>
            <a:pPr indent="-323850" lvl="1" marL="914400" rtl="0" algn="l">
              <a:spcBef>
                <a:spcPts val="0"/>
              </a:spcBef>
              <a:spcAft>
                <a:spcPts val="0"/>
              </a:spcAft>
              <a:buSzPts val="1500"/>
              <a:buChar char="-"/>
            </a:pPr>
            <a:r>
              <a:rPr lang="vi"/>
              <a:t>(-) </a:t>
            </a:r>
            <a:r>
              <a:rPr lang="vi"/>
              <a:t>Non-interactive, no real-time content</a:t>
            </a:r>
            <a:endParaRPr/>
          </a:p>
          <a:p>
            <a:pPr indent="-323850" lvl="1" marL="914400" rtl="0" algn="l">
              <a:spcBef>
                <a:spcPts val="0"/>
              </a:spcBef>
              <a:spcAft>
                <a:spcPts val="0"/>
              </a:spcAft>
              <a:buSzPts val="1500"/>
              <a:buChar char="-"/>
            </a:pPr>
            <a:r>
              <a:rPr lang="vi"/>
              <a:t>(-) Updates must be made directly within the HTML code</a:t>
            </a:r>
            <a:endParaRPr/>
          </a:p>
        </p:txBody>
      </p:sp>
      <p:pic>
        <p:nvPicPr>
          <p:cNvPr id="92" name="Google Shape;92;p18"/>
          <p:cNvPicPr preferRelativeResize="0"/>
          <p:nvPr/>
        </p:nvPicPr>
        <p:blipFill>
          <a:blip r:embed="rId3">
            <a:alphaModFix/>
          </a:blip>
          <a:stretch>
            <a:fillRect/>
          </a:stretch>
        </p:blipFill>
        <p:spPr>
          <a:xfrm>
            <a:off x="2044150" y="3278225"/>
            <a:ext cx="4972050" cy="168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Static vs Dynamic web page</a:t>
            </a:r>
            <a:endParaRPr/>
          </a:p>
        </p:txBody>
      </p:sp>
      <p:sp>
        <p:nvSpPr>
          <p:cNvPr id="98" name="Google Shape;98;p19"/>
          <p:cNvSpPr txBox="1"/>
          <p:nvPr>
            <p:ph idx="1" type="body"/>
          </p:nvPr>
        </p:nvSpPr>
        <p:spPr>
          <a:xfrm>
            <a:off x="269875" y="1280925"/>
            <a:ext cx="43614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Dynamic Web Page</a:t>
            </a:r>
            <a:endParaRPr/>
          </a:p>
          <a:p>
            <a:pPr indent="-323850" lvl="1" marL="914400" rtl="0" algn="l">
              <a:spcBef>
                <a:spcPts val="0"/>
              </a:spcBef>
              <a:spcAft>
                <a:spcPts val="0"/>
              </a:spcAft>
              <a:buSzPts val="1500"/>
              <a:buChar char="-"/>
            </a:pPr>
            <a:r>
              <a:rPr lang="vi"/>
              <a:t>whose construction is controlled by an application server processing server-side scripts (php, nodejs, ajax)</a:t>
            </a:r>
            <a:endParaRPr/>
          </a:p>
          <a:p>
            <a:pPr indent="-323850" lvl="1" marL="914400" rtl="0" algn="l">
              <a:spcBef>
                <a:spcPts val="0"/>
              </a:spcBef>
              <a:spcAft>
                <a:spcPts val="0"/>
              </a:spcAft>
              <a:buSzPts val="1500"/>
              <a:buChar char="-"/>
            </a:pPr>
            <a:r>
              <a:rPr lang="vi"/>
              <a:t>The pages are dynamically modified according to users’ interactions </a:t>
            </a:r>
            <a:endParaRPr/>
          </a:p>
        </p:txBody>
      </p:sp>
      <p:pic>
        <p:nvPicPr>
          <p:cNvPr id="99" name="Google Shape;99;p19"/>
          <p:cNvPicPr preferRelativeResize="0"/>
          <p:nvPr/>
        </p:nvPicPr>
        <p:blipFill>
          <a:blip r:embed="rId3">
            <a:alphaModFix/>
          </a:blip>
          <a:stretch>
            <a:fillRect/>
          </a:stretch>
        </p:blipFill>
        <p:spPr>
          <a:xfrm>
            <a:off x="4631275" y="1305950"/>
            <a:ext cx="4693925" cy="3120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Static vs Dynamic web page</a:t>
            </a:r>
            <a:endParaRPr/>
          </a:p>
        </p:txBody>
      </p:sp>
      <p:sp>
        <p:nvSpPr>
          <p:cNvPr id="105" name="Google Shape;105;p20"/>
          <p:cNvSpPr txBox="1"/>
          <p:nvPr>
            <p:ph idx="1" type="body"/>
          </p:nvPr>
        </p:nvSpPr>
        <p:spPr>
          <a:xfrm>
            <a:off x="269875" y="1280925"/>
            <a:ext cx="4361400" cy="334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vi"/>
              <a:t>Dynamic Web Page</a:t>
            </a:r>
            <a:endParaRPr/>
          </a:p>
          <a:p>
            <a:pPr indent="-323850" lvl="1" marL="914400" rtl="0" algn="l">
              <a:spcBef>
                <a:spcPts val="0"/>
              </a:spcBef>
              <a:spcAft>
                <a:spcPts val="0"/>
              </a:spcAft>
              <a:buSzPts val="1500"/>
              <a:buChar char="-"/>
            </a:pPr>
            <a:r>
              <a:rPr lang="vi"/>
              <a:t>(+) Dynamic content generation </a:t>
            </a:r>
            <a:endParaRPr/>
          </a:p>
          <a:p>
            <a:pPr indent="-323850" lvl="1" marL="914400" rtl="0" algn="l">
              <a:spcBef>
                <a:spcPts val="0"/>
              </a:spcBef>
              <a:spcAft>
                <a:spcPts val="0"/>
              </a:spcAft>
              <a:buSzPts val="1500"/>
              <a:buChar char="-"/>
            </a:pPr>
            <a:r>
              <a:rPr lang="vi"/>
              <a:t>(+) Allow more complex functionalities</a:t>
            </a:r>
            <a:endParaRPr/>
          </a:p>
          <a:p>
            <a:pPr indent="-323850" lvl="1" marL="914400" rtl="0" algn="l">
              <a:spcBef>
                <a:spcPts val="0"/>
              </a:spcBef>
              <a:spcAft>
                <a:spcPts val="0"/>
              </a:spcAft>
              <a:buSzPts val="1500"/>
              <a:buChar char="-"/>
            </a:pPr>
            <a:r>
              <a:rPr lang="vi"/>
              <a:t>(-) More complex to develop</a:t>
            </a:r>
            <a:endParaRPr/>
          </a:p>
          <a:p>
            <a:pPr indent="-323850" lvl="1" marL="914400" rtl="0" algn="l">
              <a:spcBef>
                <a:spcPts val="0"/>
              </a:spcBef>
              <a:spcAft>
                <a:spcPts val="0"/>
              </a:spcAft>
              <a:buSzPts val="1500"/>
              <a:buChar char="-"/>
            </a:pPr>
            <a:r>
              <a:rPr lang="vi"/>
              <a:t>(-) increase in required resources could make the web slower</a:t>
            </a:r>
            <a:endParaRPr/>
          </a:p>
        </p:txBody>
      </p:sp>
      <p:pic>
        <p:nvPicPr>
          <p:cNvPr id="106" name="Google Shape;106;p20"/>
          <p:cNvPicPr preferRelativeResize="0"/>
          <p:nvPr/>
        </p:nvPicPr>
        <p:blipFill>
          <a:blip r:embed="rId3">
            <a:alphaModFix/>
          </a:blip>
          <a:stretch>
            <a:fillRect/>
          </a:stretch>
        </p:blipFill>
        <p:spPr>
          <a:xfrm>
            <a:off x="4631275" y="1305950"/>
            <a:ext cx="4693925" cy="3120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vi"/>
              <a:t>Webserver</a:t>
            </a:r>
            <a:endParaRPr b="0"/>
          </a:p>
        </p:txBody>
      </p:sp>
      <p:sp>
        <p:nvSpPr>
          <p:cNvPr id="112" name="Google Shape;112;p21"/>
          <p:cNvSpPr txBox="1"/>
          <p:nvPr>
            <p:ph idx="1" type="body"/>
          </p:nvPr>
        </p:nvSpPr>
        <p:spPr>
          <a:xfrm>
            <a:off x="311688" y="1010200"/>
            <a:ext cx="8520600" cy="3340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b="1" lang="vi"/>
              <a:t>Hardware side</a:t>
            </a:r>
            <a:r>
              <a:rPr lang="vi"/>
              <a:t>: computer that stores web server software and web objects. 				A web server connects to the Internet and supports physical data interchange with other devices connected to the web.</a:t>
            </a:r>
            <a:endParaRPr/>
          </a:p>
          <a:p>
            <a:pPr indent="-323850" lvl="0" marL="457200" rtl="0" algn="l">
              <a:lnSpc>
                <a:spcPct val="150000"/>
              </a:lnSpc>
              <a:spcBef>
                <a:spcPts val="0"/>
              </a:spcBef>
              <a:spcAft>
                <a:spcPts val="0"/>
              </a:spcAft>
              <a:buSzPts val="1500"/>
              <a:buChar char="-"/>
            </a:pPr>
            <a:r>
              <a:rPr b="1" lang="vi"/>
              <a:t>Software side</a:t>
            </a:r>
            <a:r>
              <a:rPr lang="vi"/>
              <a:t>: control how web users access hosted files (HTTP server (software that understands URLs and HTTP))</a:t>
            </a:r>
            <a:endParaRPr/>
          </a:p>
          <a:p>
            <a:pPr indent="0" lvl="0" marL="0" rtl="0" algn="l">
              <a:lnSpc>
                <a:spcPct val="150000"/>
              </a:lnSpc>
              <a:spcBef>
                <a:spcPts val="120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1976438" y="3020525"/>
            <a:ext cx="5191125" cy="196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