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Proxima Nova"/>
      <p:regular r:id="rId60"/>
      <p:bold r:id="rId61"/>
      <p:italic r:id="rId62"/>
      <p:boldItalic r:id="rId63"/>
    </p:embeddedFont>
    <p:embeddedFont>
      <p:font typeface="Alfa Slab One"/>
      <p:regular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italic.fntdata"/><Relationship Id="rId61" Type="http://schemas.openxmlformats.org/officeDocument/2006/relationships/font" Target="fonts/ProximaNova-bold.fntdata"/><Relationship Id="rId20" Type="http://schemas.openxmlformats.org/officeDocument/2006/relationships/slide" Target="slides/slide15.xml"/><Relationship Id="rId64" Type="http://schemas.openxmlformats.org/officeDocument/2006/relationships/font" Target="fonts/AlfaSlabOne-regular.fntdata"/><Relationship Id="rId63"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e0bf82dbb7_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e0bf82dbb7_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6fedc4e724beeeb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6fedc4e724beeeb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6fedc4e724beeeb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6fedc4e724beeeb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46fedc4e724beeeb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fedc4e724beeeb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6fedc4e724beeeb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6fedc4e724beeeb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46fedc4e724beeeb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fedc4e724beeeb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6fedc4e724beeeb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fedc4e724beeeb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6fedc4e724beeeb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fedc4e724beeeb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6fedc4e724beeeb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fedc4e724beeeb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46fedc4e724beeeb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fedc4e724beeeb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fedc4e724beeeb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fedc4e724beeeb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46fedc4e724beeeb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6fedc4e724beeeb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6fedc4e724beeeb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6fedc4e724beeeb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6fedc4e724beeeb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fedc4e724beeeb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46fedc4e724beeeb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6fedc4e724beeeb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6fedc4e724beeeb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6fedc4e724beeeb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6fedc4e724beeeb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fedc4e724beeeb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fedc4e724beeeb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fedc4e724beeeb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6fedc4e724beeeb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6fedc4e724beeeb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6fedc4e724beeeb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6fedc4e724beeeb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ff3908d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ff3908d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fcb9144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fcb9144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ff3908d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ff3908d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f3908d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ff3908d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f3908d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ff3908dd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6fedc4e724beeeb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6fedc4e724beeeb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bf3ca13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bf3ca13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bf3ca13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dbf3ca13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bf3ca13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dbf3ca13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dbf3ca134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dbf3ca134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dbf3ca134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dbf3ca134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dbf3ca134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ddbf3ca134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46fedc4e724beee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6fedc4e724beee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0c48946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0c48946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dbf3ca134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dbf3ca134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fcb9144a1_2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fcb9144a1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fcb9144a1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fcb9144a1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ddbf3ca1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ddbf3ca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00daa3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00daa3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00daa31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00daa31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0bf82dbb7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0bf82dbb7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0bf82dbb7_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0bf82dbb7_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dbf3ca1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dbf3ca1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6fedc4e724beeeb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fedc4e724beeeb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ddbf3ca1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ddbf3ca1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dbf3ca1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dbf3ca1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dbf3ca13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dbf3ca13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dbf3ca13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ddbf3ca13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dbf3ca1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dbf3ca1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6fedc4e724beeeb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6fedc4e724beee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6fedc4e724beeeb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fedc4e724beeeb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6fedc4e724beeeb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fedc4e724beeeb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6fedc4e724beeeb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6fedc4e724beeeb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600"/>
              </a:spcBef>
              <a:spcAft>
                <a:spcPts val="0"/>
              </a:spcAft>
              <a:buSzPts val="2400"/>
              <a:buNone/>
              <a:defRPr sz="2400"/>
            </a:lvl1pPr>
            <a:lvl2pPr lvl="1" algn="ctr">
              <a:lnSpc>
                <a:spcPct val="100000"/>
              </a:lnSpc>
              <a:spcBef>
                <a:spcPts val="600"/>
              </a:spcBef>
              <a:spcAft>
                <a:spcPts val="0"/>
              </a:spcAft>
              <a:buSzPts val="2400"/>
              <a:buNone/>
              <a:defRPr sz="2400"/>
            </a:lvl2pPr>
            <a:lvl3pPr lvl="2" algn="ctr">
              <a:lnSpc>
                <a:spcPct val="100000"/>
              </a:lnSpc>
              <a:spcBef>
                <a:spcPts val="600"/>
              </a:spcBef>
              <a:spcAft>
                <a:spcPts val="0"/>
              </a:spcAft>
              <a:buSzPts val="2400"/>
              <a:buNone/>
              <a:defRPr sz="2400"/>
            </a:lvl3pPr>
            <a:lvl4pPr lvl="3" algn="ctr">
              <a:lnSpc>
                <a:spcPct val="100000"/>
              </a:lnSpc>
              <a:spcBef>
                <a:spcPts val="600"/>
              </a:spcBef>
              <a:spcAft>
                <a:spcPts val="0"/>
              </a:spcAft>
              <a:buSzPts val="2400"/>
              <a:buNone/>
              <a:defRPr sz="2400"/>
            </a:lvl4pPr>
            <a:lvl5pPr lvl="4" algn="ctr">
              <a:lnSpc>
                <a:spcPct val="100000"/>
              </a:lnSpc>
              <a:spcBef>
                <a:spcPts val="600"/>
              </a:spcBef>
              <a:spcAft>
                <a:spcPts val="0"/>
              </a:spcAft>
              <a:buSzPts val="2400"/>
              <a:buNone/>
              <a:defRPr sz="2400"/>
            </a:lvl5pPr>
            <a:lvl6pPr lvl="5" algn="ctr">
              <a:lnSpc>
                <a:spcPct val="100000"/>
              </a:lnSpc>
              <a:spcBef>
                <a:spcPts val="600"/>
              </a:spcBef>
              <a:spcAft>
                <a:spcPts val="0"/>
              </a:spcAft>
              <a:buSzPts val="2400"/>
              <a:buNone/>
              <a:defRPr sz="2400"/>
            </a:lvl6pPr>
            <a:lvl7pPr lvl="6" algn="ctr">
              <a:lnSpc>
                <a:spcPct val="100000"/>
              </a:lnSpc>
              <a:spcBef>
                <a:spcPts val="600"/>
              </a:spcBef>
              <a:spcAft>
                <a:spcPts val="0"/>
              </a:spcAft>
              <a:buSzPts val="2400"/>
              <a:buNone/>
              <a:defRPr sz="2400"/>
            </a:lvl7pPr>
            <a:lvl8pPr lvl="7" algn="ctr">
              <a:lnSpc>
                <a:spcPct val="100000"/>
              </a:lnSpc>
              <a:spcBef>
                <a:spcPts val="600"/>
              </a:spcBef>
              <a:spcAft>
                <a:spcPts val="0"/>
              </a:spcAft>
              <a:buSzPts val="2400"/>
              <a:buNone/>
              <a:defRPr sz="2400"/>
            </a:lvl8pPr>
            <a:lvl9pPr lvl="8" algn="ctr">
              <a:lnSpc>
                <a:spcPct val="100000"/>
              </a:lnSpc>
              <a:spcBef>
                <a:spcPts val="60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600"/>
              </a:spcBef>
              <a:spcAft>
                <a:spcPts val="0"/>
              </a:spcAft>
              <a:buSzPts val="1800"/>
              <a:buChar char="●"/>
              <a:defRPr/>
            </a:lvl1pPr>
            <a:lvl2pPr indent="-317500" lvl="1" marL="914400" algn="ctr">
              <a:spcBef>
                <a:spcPts val="600"/>
              </a:spcBef>
              <a:spcAft>
                <a:spcPts val="0"/>
              </a:spcAft>
              <a:buSzPts val="1400"/>
              <a:buChar char="○"/>
              <a:defRPr/>
            </a:lvl2pPr>
            <a:lvl3pPr indent="-317500" lvl="2" marL="1371600" algn="ctr">
              <a:spcBef>
                <a:spcPts val="600"/>
              </a:spcBef>
              <a:spcAft>
                <a:spcPts val="0"/>
              </a:spcAft>
              <a:buSzPts val="1400"/>
              <a:buChar char="■"/>
              <a:defRPr/>
            </a:lvl3pPr>
            <a:lvl4pPr indent="-317500" lvl="3" marL="1828800" algn="ctr">
              <a:spcBef>
                <a:spcPts val="600"/>
              </a:spcBef>
              <a:spcAft>
                <a:spcPts val="0"/>
              </a:spcAft>
              <a:buSzPts val="1400"/>
              <a:buChar char="●"/>
              <a:defRPr/>
            </a:lvl4pPr>
            <a:lvl5pPr indent="-317500" lvl="4" marL="2286000" algn="ctr">
              <a:spcBef>
                <a:spcPts val="600"/>
              </a:spcBef>
              <a:spcAft>
                <a:spcPts val="0"/>
              </a:spcAft>
              <a:buSzPts val="1400"/>
              <a:buChar char="○"/>
              <a:defRPr/>
            </a:lvl5pPr>
            <a:lvl6pPr indent="-317500" lvl="5" marL="2743200" algn="ctr">
              <a:spcBef>
                <a:spcPts val="600"/>
              </a:spcBef>
              <a:spcAft>
                <a:spcPts val="0"/>
              </a:spcAft>
              <a:buSzPts val="1400"/>
              <a:buChar char="■"/>
              <a:defRPr/>
            </a:lvl6pPr>
            <a:lvl7pPr indent="-317500" lvl="6" marL="3200400" algn="ctr">
              <a:spcBef>
                <a:spcPts val="600"/>
              </a:spcBef>
              <a:spcAft>
                <a:spcPts val="0"/>
              </a:spcAft>
              <a:buSzPts val="1400"/>
              <a:buChar char="●"/>
              <a:defRPr/>
            </a:lvl7pPr>
            <a:lvl8pPr indent="-317500" lvl="7" marL="3657600" algn="ctr">
              <a:spcBef>
                <a:spcPts val="600"/>
              </a:spcBef>
              <a:spcAft>
                <a:spcPts val="0"/>
              </a:spcAft>
              <a:buSzPts val="1400"/>
              <a:buChar char="○"/>
              <a:defRPr/>
            </a:lvl8pPr>
            <a:lvl9pPr indent="-317500" lvl="8" marL="4114800" algn="ctr">
              <a:spcBef>
                <a:spcPts val="600"/>
              </a:spcBef>
              <a:spcAft>
                <a:spcPts val="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600"/>
              </a:spcBef>
              <a:spcAft>
                <a:spcPts val="0"/>
              </a:spcAft>
              <a:buSzPts val="1800"/>
              <a:buChar char="●"/>
              <a:defRPr/>
            </a:lvl1pPr>
            <a:lvl2pPr indent="-317500" lvl="1" marL="914400">
              <a:spcBef>
                <a:spcPts val="600"/>
              </a:spcBef>
              <a:spcAft>
                <a:spcPts val="0"/>
              </a:spcAft>
              <a:buSzPts val="1400"/>
              <a:buChar char="○"/>
              <a:defRPr/>
            </a:lvl2pPr>
            <a:lvl3pPr indent="-317500" lvl="2" marL="1371600">
              <a:spcBef>
                <a:spcPts val="600"/>
              </a:spcBef>
              <a:spcAft>
                <a:spcPts val="0"/>
              </a:spcAft>
              <a:buSzPts val="1400"/>
              <a:buChar char="■"/>
              <a:defRPr/>
            </a:lvl3pPr>
            <a:lvl4pPr indent="-317500" lvl="3" marL="1828800">
              <a:spcBef>
                <a:spcPts val="600"/>
              </a:spcBef>
              <a:spcAft>
                <a:spcPts val="0"/>
              </a:spcAft>
              <a:buSzPts val="1400"/>
              <a:buChar char="●"/>
              <a:defRPr/>
            </a:lvl4pPr>
            <a:lvl5pPr indent="-317500" lvl="4" marL="2286000">
              <a:spcBef>
                <a:spcPts val="600"/>
              </a:spcBef>
              <a:spcAft>
                <a:spcPts val="0"/>
              </a:spcAft>
              <a:buSzPts val="1400"/>
              <a:buChar char="○"/>
              <a:defRPr/>
            </a:lvl5pPr>
            <a:lvl6pPr indent="-317500" lvl="5" marL="2743200">
              <a:spcBef>
                <a:spcPts val="600"/>
              </a:spcBef>
              <a:spcAft>
                <a:spcPts val="0"/>
              </a:spcAft>
              <a:buSzPts val="1400"/>
              <a:buChar char="■"/>
              <a:defRPr/>
            </a:lvl6pPr>
            <a:lvl7pPr indent="-317500" lvl="6" marL="3200400">
              <a:spcBef>
                <a:spcPts val="600"/>
              </a:spcBef>
              <a:spcAft>
                <a:spcPts val="0"/>
              </a:spcAft>
              <a:buSzPts val="1400"/>
              <a:buChar char="●"/>
              <a:defRPr/>
            </a:lvl7pPr>
            <a:lvl8pPr indent="-317500" lvl="7" marL="3657600">
              <a:spcBef>
                <a:spcPts val="600"/>
              </a:spcBef>
              <a:spcAft>
                <a:spcPts val="0"/>
              </a:spcAft>
              <a:buSzPts val="1400"/>
              <a:buChar char="○"/>
              <a:defRPr/>
            </a:lvl8pPr>
            <a:lvl9pPr indent="-317500" lvl="8" marL="4114800">
              <a:spcBef>
                <a:spcPts val="600"/>
              </a:spcBef>
              <a:spcAft>
                <a:spcPts val="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600"/>
              </a:spcBef>
              <a:spcAft>
                <a:spcPts val="0"/>
              </a:spcAft>
              <a:buSzPts val="1400"/>
              <a:buChar char="●"/>
              <a:defRPr sz="14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600"/>
              </a:spcBef>
              <a:spcAft>
                <a:spcPts val="0"/>
              </a:spcAft>
              <a:buSzPts val="1400"/>
              <a:buChar char="●"/>
              <a:defRPr sz="14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600"/>
              </a:spcBef>
              <a:spcAft>
                <a:spcPts val="0"/>
              </a:spcAft>
              <a:buSzPts val="1200"/>
              <a:buChar char="●"/>
              <a:defRPr sz="12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600"/>
              </a:spcBef>
              <a:spcAft>
                <a:spcPts val="0"/>
              </a:spcAft>
              <a:buSzPts val="1800"/>
              <a:buNone/>
              <a:defRPr/>
            </a:lvl1pPr>
            <a:lvl2pPr lvl="1" algn="ctr">
              <a:lnSpc>
                <a:spcPct val="100000"/>
              </a:lnSpc>
              <a:spcBef>
                <a:spcPts val="600"/>
              </a:spcBef>
              <a:spcAft>
                <a:spcPts val="0"/>
              </a:spcAft>
              <a:buSzPts val="1800"/>
              <a:buNone/>
              <a:defRPr sz="18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800"/>
              <a:buNone/>
              <a:defRPr sz="1800"/>
            </a:lvl4pPr>
            <a:lvl5pPr lvl="4" algn="ctr">
              <a:lnSpc>
                <a:spcPct val="100000"/>
              </a:lnSpc>
              <a:spcBef>
                <a:spcPts val="600"/>
              </a:spcBef>
              <a:spcAft>
                <a:spcPts val="0"/>
              </a:spcAft>
              <a:buSzPts val="1800"/>
              <a:buNone/>
              <a:defRPr sz="1800"/>
            </a:lvl5pPr>
            <a:lvl6pPr lvl="5" algn="ctr">
              <a:lnSpc>
                <a:spcPct val="100000"/>
              </a:lnSpc>
              <a:spcBef>
                <a:spcPts val="600"/>
              </a:spcBef>
              <a:spcAft>
                <a:spcPts val="0"/>
              </a:spcAft>
              <a:buSzPts val="1800"/>
              <a:buNone/>
              <a:defRPr sz="1800"/>
            </a:lvl6pPr>
            <a:lvl7pPr lvl="6" algn="ctr">
              <a:lnSpc>
                <a:spcPct val="100000"/>
              </a:lnSpc>
              <a:spcBef>
                <a:spcPts val="600"/>
              </a:spcBef>
              <a:spcAft>
                <a:spcPts val="0"/>
              </a:spcAft>
              <a:buSzPts val="1800"/>
              <a:buNone/>
              <a:defRPr sz="1800"/>
            </a:lvl7pPr>
            <a:lvl8pPr lvl="7" algn="ctr">
              <a:lnSpc>
                <a:spcPct val="100000"/>
              </a:lnSpc>
              <a:spcBef>
                <a:spcPts val="600"/>
              </a:spcBef>
              <a:spcAft>
                <a:spcPts val="0"/>
              </a:spcAft>
              <a:buSzPts val="1800"/>
              <a:buNone/>
              <a:defRPr sz="1800"/>
            </a:lvl8pPr>
            <a:lvl9pPr lvl="8" algn="ctr">
              <a:lnSpc>
                <a:spcPct val="100000"/>
              </a:lnSpc>
              <a:spcBef>
                <a:spcPts val="60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600"/>
              </a:spcBef>
              <a:spcAft>
                <a:spcPts val="0"/>
              </a:spcAft>
              <a:buClr>
                <a:schemeClr val="lt1"/>
              </a:buClr>
              <a:buSzPts val="1800"/>
              <a:buChar char="●"/>
              <a:defRPr>
                <a:solidFill>
                  <a:schemeClr val="lt1"/>
                </a:solidFill>
              </a:defRPr>
            </a:lvl1pPr>
            <a:lvl2pPr indent="-317500" lvl="1" marL="914400">
              <a:spcBef>
                <a:spcPts val="600"/>
              </a:spcBef>
              <a:spcAft>
                <a:spcPts val="0"/>
              </a:spcAft>
              <a:buClr>
                <a:schemeClr val="lt1"/>
              </a:buClr>
              <a:buSzPts val="1400"/>
              <a:buChar char="○"/>
              <a:defRPr>
                <a:solidFill>
                  <a:schemeClr val="lt1"/>
                </a:solidFill>
              </a:defRPr>
            </a:lvl2pPr>
            <a:lvl3pPr indent="-317500" lvl="2" marL="1371600">
              <a:spcBef>
                <a:spcPts val="600"/>
              </a:spcBef>
              <a:spcAft>
                <a:spcPts val="0"/>
              </a:spcAft>
              <a:buClr>
                <a:schemeClr val="lt1"/>
              </a:buClr>
              <a:buSzPts val="1400"/>
              <a:buChar char="■"/>
              <a:defRPr>
                <a:solidFill>
                  <a:schemeClr val="lt1"/>
                </a:solidFill>
              </a:defRPr>
            </a:lvl3pPr>
            <a:lvl4pPr indent="-317500" lvl="3" marL="1828800">
              <a:spcBef>
                <a:spcPts val="600"/>
              </a:spcBef>
              <a:spcAft>
                <a:spcPts val="0"/>
              </a:spcAft>
              <a:buClr>
                <a:schemeClr val="lt1"/>
              </a:buClr>
              <a:buSzPts val="1400"/>
              <a:buChar char="●"/>
              <a:defRPr>
                <a:solidFill>
                  <a:schemeClr val="lt1"/>
                </a:solidFill>
              </a:defRPr>
            </a:lvl4pPr>
            <a:lvl5pPr indent="-317500" lvl="4" marL="2286000">
              <a:spcBef>
                <a:spcPts val="600"/>
              </a:spcBef>
              <a:spcAft>
                <a:spcPts val="0"/>
              </a:spcAft>
              <a:buClr>
                <a:schemeClr val="lt1"/>
              </a:buClr>
              <a:buSzPts val="1400"/>
              <a:buChar char="○"/>
              <a:defRPr>
                <a:solidFill>
                  <a:schemeClr val="lt1"/>
                </a:solidFill>
              </a:defRPr>
            </a:lvl5pPr>
            <a:lvl6pPr indent="-317500" lvl="5" marL="2743200">
              <a:spcBef>
                <a:spcPts val="600"/>
              </a:spcBef>
              <a:spcAft>
                <a:spcPts val="0"/>
              </a:spcAft>
              <a:buClr>
                <a:schemeClr val="lt1"/>
              </a:buClr>
              <a:buSzPts val="1400"/>
              <a:buChar char="■"/>
              <a:defRPr>
                <a:solidFill>
                  <a:schemeClr val="lt1"/>
                </a:solidFill>
              </a:defRPr>
            </a:lvl6pPr>
            <a:lvl7pPr indent="-317500" lvl="6" marL="3200400">
              <a:spcBef>
                <a:spcPts val="600"/>
              </a:spcBef>
              <a:spcAft>
                <a:spcPts val="0"/>
              </a:spcAft>
              <a:buClr>
                <a:schemeClr val="lt1"/>
              </a:buClr>
              <a:buSzPts val="1400"/>
              <a:buChar char="●"/>
              <a:defRPr>
                <a:solidFill>
                  <a:schemeClr val="lt1"/>
                </a:solidFill>
              </a:defRPr>
            </a:lvl7pPr>
            <a:lvl8pPr indent="-317500" lvl="7" marL="3657600">
              <a:spcBef>
                <a:spcPts val="600"/>
              </a:spcBef>
              <a:spcAft>
                <a:spcPts val="0"/>
              </a:spcAft>
              <a:buClr>
                <a:schemeClr val="lt1"/>
              </a:buClr>
              <a:buSzPts val="1400"/>
              <a:buChar char="○"/>
              <a:defRPr>
                <a:solidFill>
                  <a:schemeClr val="lt1"/>
                </a:solidFill>
              </a:defRPr>
            </a:lvl8pPr>
            <a:lvl9pPr indent="-317500" lvl="8" marL="4114800">
              <a:spcBef>
                <a:spcPts val="600"/>
              </a:spcBef>
              <a:spcAft>
                <a:spcPts val="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60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50000"/>
              </a:lnSpc>
              <a:spcBef>
                <a:spcPts val="60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50000"/>
              </a:lnSpc>
              <a:spcBef>
                <a:spcPts val="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50000"/>
              </a:lnSpc>
              <a:spcBef>
                <a:spcPts val="600"/>
              </a:spcBef>
              <a:spcAft>
                <a:spcPts val="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groups.google.com/g/mockito?pli=1"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Content table</a:t>
            </a:r>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Software Testing</a:t>
            </a:r>
            <a:endParaRPr/>
          </a:p>
          <a:p>
            <a:pPr indent="0" lvl="0" marL="0" rtl="0" algn="l">
              <a:spcBef>
                <a:spcPts val="600"/>
              </a:spcBef>
              <a:spcAft>
                <a:spcPts val="0"/>
              </a:spcAft>
              <a:buNone/>
            </a:pPr>
            <a:r>
              <a:rPr lang="vi"/>
              <a:t>JUnit</a:t>
            </a:r>
            <a:endParaRPr/>
          </a:p>
          <a:p>
            <a:pPr indent="0" lvl="0" marL="0" rtl="0" algn="l">
              <a:spcBef>
                <a:spcPts val="600"/>
              </a:spcBef>
              <a:spcAft>
                <a:spcPts val="600"/>
              </a:spcAft>
              <a:buNone/>
            </a:pPr>
            <a:r>
              <a:rPr lang="vi"/>
              <a:t>Mockito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pic>
        <p:nvPicPr>
          <p:cNvPr id="110" name="Google Shape;110;p22"/>
          <p:cNvPicPr preferRelativeResize="0"/>
          <p:nvPr/>
        </p:nvPicPr>
        <p:blipFill>
          <a:blip r:embed="rId3">
            <a:alphaModFix/>
          </a:blip>
          <a:stretch>
            <a:fillRect/>
          </a:stretch>
        </p:blipFill>
        <p:spPr>
          <a:xfrm>
            <a:off x="1356088" y="1162900"/>
            <a:ext cx="6431824" cy="36178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
        <p:nvSpPr>
          <p:cNvPr id="116" name="Google Shape;116;p23"/>
          <p:cNvSpPr txBox="1"/>
          <p:nvPr/>
        </p:nvSpPr>
        <p:spPr>
          <a:xfrm>
            <a:off x="681925" y="1088175"/>
            <a:ext cx="422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100">
                <a:solidFill>
                  <a:schemeClr val="accent3"/>
                </a:solidFill>
                <a:latin typeface="Proxima Nova"/>
                <a:ea typeface="Proxima Nova"/>
                <a:cs typeface="Proxima Nova"/>
                <a:sym typeface="Proxima Nova"/>
              </a:rPr>
              <a:t>2.1 Unit Testing</a:t>
            </a:r>
            <a:endParaRPr b="1" sz="2100">
              <a:solidFill>
                <a:schemeClr val="accent3"/>
              </a:solidFill>
              <a:latin typeface="Proxima Nova"/>
              <a:ea typeface="Proxima Nova"/>
              <a:cs typeface="Proxima Nova"/>
              <a:sym typeface="Proxima Nova"/>
            </a:endParaRPr>
          </a:p>
        </p:txBody>
      </p:sp>
      <p:sp>
        <p:nvSpPr>
          <p:cNvPr id="117" name="Google Shape;117;p23"/>
          <p:cNvSpPr txBox="1"/>
          <p:nvPr/>
        </p:nvSpPr>
        <p:spPr>
          <a:xfrm>
            <a:off x="710950" y="1712075"/>
            <a:ext cx="79365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Proxima Nova"/>
              <a:buChar char="-"/>
            </a:pPr>
            <a:r>
              <a:rPr b="1" lang="vi" sz="1600">
                <a:solidFill>
                  <a:schemeClr val="dk2"/>
                </a:solidFill>
                <a:latin typeface="Proxima Nova"/>
                <a:ea typeface="Proxima Nova"/>
                <a:cs typeface="Proxima Nova"/>
                <a:sym typeface="Proxima Nova"/>
              </a:rPr>
              <a:t>Unit Testing</a:t>
            </a:r>
            <a:r>
              <a:rPr lang="vi" sz="1600">
                <a:solidFill>
                  <a:schemeClr val="dk2"/>
                </a:solidFill>
                <a:latin typeface="Proxima Nova"/>
                <a:ea typeface="Proxima Nova"/>
                <a:cs typeface="Proxima Nova"/>
                <a:sym typeface="Proxima Nova"/>
              </a:rPr>
              <a:t> là kỹ thuật kiểm thử những thành phần nhỏ nhất trong phần mềm, mục đích là đảm bảo sự chính xác về việc đáp ứng các yêu cầu và chức năng mong muốn.</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2"/>
              </a:solidFill>
              <a:latin typeface="Proxima Nova"/>
              <a:ea typeface="Proxima Nova"/>
              <a:cs typeface="Proxima Nova"/>
              <a:sym typeface="Proxima Nova"/>
            </a:endParaRPr>
          </a:p>
          <a:p>
            <a:pPr indent="-330200" lvl="0" marL="457200" rtl="0" algn="l">
              <a:spcBef>
                <a:spcPts val="0"/>
              </a:spcBef>
              <a:spcAft>
                <a:spcPts val="0"/>
              </a:spcAft>
              <a:buClr>
                <a:schemeClr val="dk2"/>
              </a:buClr>
              <a:buSzPts val="1600"/>
              <a:buFont typeface="Proxima Nova"/>
              <a:buChar char="-"/>
            </a:pPr>
            <a:r>
              <a:rPr lang="vi" sz="1600">
                <a:solidFill>
                  <a:schemeClr val="dk2"/>
                </a:solidFill>
                <a:latin typeface="Proxima Nova"/>
                <a:ea typeface="Proxima Nova"/>
                <a:cs typeface="Proxima Nova"/>
                <a:sym typeface="Proxima Nova"/>
              </a:rPr>
              <a:t>Đây là một trong những cấp độ kiểm thử đơn giản và có thể bắt đầu sớm trong vòng đời phát triển phần mềm.</a:t>
            </a:r>
            <a:endParaRPr sz="1600">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Tại sao phải Unit Test?</a:t>
            </a:r>
            <a:endParaRPr/>
          </a:p>
          <a:p>
            <a:pPr indent="-342900" lvl="0" marL="914400" rtl="0" algn="l">
              <a:spcBef>
                <a:spcPts val="600"/>
              </a:spcBef>
              <a:spcAft>
                <a:spcPts val="0"/>
              </a:spcAft>
              <a:buSzPts val="1800"/>
              <a:buChar char="+"/>
            </a:pPr>
            <a:r>
              <a:rPr lang="vi"/>
              <a:t>Phát hiện và fix lỗi sớm từ đó giúp giảm chi phí phát triển phần mềm.</a:t>
            </a:r>
            <a:endParaRPr/>
          </a:p>
          <a:p>
            <a:pPr indent="-342900" lvl="0" marL="914400" rtl="0" algn="l">
              <a:spcBef>
                <a:spcPts val="600"/>
              </a:spcBef>
              <a:spcAft>
                <a:spcPts val="0"/>
              </a:spcAft>
              <a:buSzPts val="1800"/>
              <a:buChar char="+"/>
            </a:pPr>
            <a:r>
              <a:rPr lang="vi"/>
              <a:t>Giúp developer hiểu được code-base.</a:t>
            </a:r>
            <a:endParaRPr/>
          </a:p>
          <a:p>
            <a:pPr indent="-342900" lvl="0" marL="914400" rtl="0" algn="l">
              <a:spcBef>
                <a:spcPts val="600"/>
              </a:spcBef>
              <a:spcAft>
                <a:spcPts val="600"/>
              </a:spcAft>
              <a:buSzPts val="1800"/>
              <a:buChar char="+"/>
            </a:pPr>
            <a:r>
              <a:rPr lang="vi"/>
              <a:t>Reusable and Reliable.</a:t>
            </a:r>
            <a:endParaRPr/>
          </a:p>
        </p:txBody>
      </p:sp>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vi" sz="2100">
                <a:solidFill>
                  <a:schemeClr val="accent3"/>
                </a:solidFill>
              </a:rPr>
              <a:t>2.2 Integration Testing</a:t>
            </a:r>
            <a:endParaRPr b="1" sz="2100">
              <a:solidFill>
                <a:schemeClr val="accent3"/>
              </a:solidFill>
            </a:endParaRPr>
          </a:p>
          <a:p>
            <a:pPr indent="-342900" lvl="0" marL="914400" rtl="0" algn="l">
              <a:spcBef>
                <a:spcPts val="600"/>
              </a:spcBef>
              <a:spcAft>
                <a:spcPts val="0"/>
              </a:spcAft>
              <a:buSzPts val="1800"/>
              <a:buChar char="-"/>
            </a:pPr>
            <a:r>
              <a:rPr lang="vi"/>
              <a:t>Là một loại kiểm thử trong đó các module phần mềm được tích hợp với module khác để xác định xem nó có hoạt động tốt khi tích hợp với nhau hay không.</a:t>
            </a:r>
            <a:endParaRPr/>
          </a:p>
          <a:p>
            <a:pPr indent="-342900" lvl="0" marL="914400" rtl="0" algn="l">
              <a:lnSpc>
                <a:spcPct val="115000"/>
              </a:lnSpc>
              <a:spcBef>
                <a:spcPts val="0"/>
              </a:spcBef>
              <a:spcAft>
                <a:spcPts val="0"/>
              </a:spcAft>
              <a:buSzPts val="1800"/>
              <a:buChar char="-"/>
            </a:pPr>
            <a:r>
              <a:rPr lang="vi"/>
              <a:t>Tập trung vào việc checking data communication giữa các module. </a:t>
            </a:r>
            <a:endParaRPr/>
          </a:p>
        </p:txBody>
      </p:sp>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Tại sao cần Integration Testing?</a:t>
            </a:r>
            <a:endParaRPr/>
          </a:p>
          <a:p>
            <a:pPr indent="-342900" lvl="0" marL="914400" rtl="0" algn="l">
              <a:spcBef>
                <a:spcPts val="0"/>
              </a:spcBef>
              <a:spcAft>
                <a:spcPts val="0"/>
              </a:spcAft>
              <a:buSzPts val="1800"/>
              <a:buChar char="+"/>
            </a:pPr>
            <a:r>
              <a:rPr lang="vi"/>
              <a:t>Phát hiện được các lỗi mà Unit Testing không cover được.</a:t>
            </a:r>
            <a:endParaRPr/>
          </a:p>
          <a:p>
            <a:pPr indent="-342900" lvl="0" marL="914400" rtl="0" algn="l">
              <a:spcBef>
                <a:spcPts val="0"/>
              </a:spcBef>
              <a:spcAft>
                <a:spcPts val="0"/>
              </a:spcAft>
              <a:buSzPts val="1800"/>
              <a:buChar char="+"/>
            </a:pPr>
            <a:r>
              <a:rPr lang="vi"/>
              <a:t>Kiểm tra xem logic do nhà phát triển thực hiện có đúng như mong đợi và hiển thị giá trị chính xác theo các tiêu chuẩn quy định hay không.</a:t>
            </a:r>
            <a:endParaRPr/>
          </a:p>
        </p:txBody>
      </p:sp>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Các chiến lược thực hiện Integration Testing</a:t>
            </a:r>
            <a:endParaRPr/>
          </a:p>
          <a:p>
            <a:pPr indent="-342900" lvl="0" marL="914400" rtl="0" algn="l">
              <a:spcBef>
                <a:spcPts val="0"/>
              </a:spcBef>
              <a:spcAft>
                <a:spcPts val="0"/>
              </a:spcAft>
              <a:buSzPts val="1800"/>
              <a:buChar char="+"/>
            </a:pPr>
            <a:r>
              <a:rPr lang="vi"/>
              <a:t>Big Bang Approach</a:t>
            </a:r>
            <a:endParaRPr/>
          </a:p>
          <a:p>
            <a:pPr indent="-342900" lvl="0" marL="914400" rtl="0" algn="l">
              <a:spcBef>
                <a:spcPts val="0"/>
              </a:spcBef>
              <a:spcAft>
                <a:spcPts val="0"/>
              </a:spcAft>
              <a:buSzPts val="1800"/>
              <a:buChar char="+"/>
            </a:pPr>
            <a:r>
              <a:rPr lang="vi"/>
              <a:t>Incremental Approach (Bottom Up, Top Down, Sandwich)</a:t>
            </a:r>
            <a:endParaRPr/>
          </a:p>
        </p:txBody>
      </p:sp>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Big Bang Approach</a:t>
            </a:r>
            <a:endParaRPr/>
          </a:p>
          <a:p>
            <a:pPr indent="-342900" lvl="0" marL="914400" rtl="0" algn="l">
              <a:spcBef>
                <a:spcPts val="0"/>
              </a:spcBef>
              <a:spcAft>
                <a:spcPts val="0"/>
              </a:spcAft>
              <a:buSzPts val="1800"/>
              <a:buChar char="+"/>
            </a:pPr>
            <a:r>
              <a:rPr lang="vi"/>
              <a:t>Tích hợp tất cả các module lại rồi test, xác minh xem hệ thống có hoạt động như mong đợi hay không sau khi được tích hợp.</a:t>
            </a:r>
            <a:endParaRPr/>
          </a:p>
        </p:txBody>
      </p:sp>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pic>
        <p:nvPicPr>
          <p:cNvPr id="148" name="Google Shape;148;p28"/>
          <p:cNvPicPr preferRelativeResize="0"/>
          <p:nvPr/>
        </p:nvPicPr>
        <p:blipFill>
          <a:blip r:embed="rId3">
            <a:alphaModFix/>
          </a:blip>
          <a:stretch>
            <a:fillRect/>
          </a:stretch>
        </p:blipFill>
        <p:spPr>
          <a:xfrm>
            <a:off x="2785400" y="2464074"/>
            <a:ext cx="3344725" cy="253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Ưu điểm: </a:t>
            </a:r>
            <a:endParaRPr/>
          </a:p>
          <a:p>
            <a:pPr indent="-342900" lvl="0" marL="914400" rtl="0" algn="l">
              <a:spcBef>
                <a:spcPts val="0"/>
              </a:spcBef>
              <a:spcAft>
                <a:spcPts val="0"/>
              </a:spcAft>
              <a:buSzPts val="1800"/>
              <a:buChar char="+"/>
            </a:pPr>
            <a:r>
              <a:rPr lang="vi"/>
              <a:t>Hoàn thành quá trình test nhanh với các hệ thống nhỏ.</a:t>
            </a:r>
            <a:endParaRPr/>
          </a:p>
          <a:p>
            <a:pPr indent="-342900" lvl="0" marL="457200" rtl="0" algn="l">
              <a:spcBef>
                <a:spcPts val="0"/>
              </a:spcBef>
              <a:spcAft>
                <a:spcPts val="0"/>
              </a:spcAft>
              <a:buSzPts val="1800"/>
              <a:buChar char="-"/>
            </a:pPr>
            <a:r>
              <a:rPr lang="vi"/>
              <a:t>Nhược điểm:</a:t>
            </a:r>
            <a:endParaRPr/>
          </a:p>
          <a:p>
            <a:pPr indent="-342900" lvl="0" marL="914400" rtl="0" algn="l">
              <a:spcBef>
                <a:spcPts val="0"/>
              </a:spcBef>
              <a:spcAft>
                <a:spcPts val="0"/>
              </a:spcAft>
              <a:buSzPts val="1800"/>
              <a:buChar char="+"/>
            </a:pPr>
            <a:r>
              <a:rPr lang="vi"/>
              <a:t>Khi có lỗi thì sẽ khó để tìm ra module nào đã gây ra lỗi, gây ra tốn thời gian, công sức và tiền bạc,...</a:t>
            </a:r>
            <a:endParaRPr/>
          </a:p>
          <a:p>
            <a:pPr indent="-342900" lvl="0" marL="914400" rtl="0" algn="l">
              <a:spcBef>
                <a:spcPts val="0"/>
              </a:spcBef>
              <a:spcAft>
                <a:spcPts val="0"/>
              </a:spcAft>
              <a:buSzPts val="1800"/>
              <a:buChar char="+"/>
            </a:pPr>
            <a:r>
              <a:rPr lang="vi"/>
              <a:t>Dễ bị sót lỗi trong quá trình test</a:t>
            </a:r>
            <a:endParaRPr/>
          </a:p>
        </p:txBody>
      </p:sp>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Incremental Approach</a:t>
            </a:r>
            <a:endParaRPr/>
          </a:p>
          <a:p>
            <a:pPr indent="-342900" lvl="0" marL="914400" rtl="0" algn="l">
              <a:spcBef>
                <a:spcPts val="0"/>
              </a:spcBef>
              <a:spcAft>
                <a:spcPts val="0"/>
              </a:spcAft>
              <a:buSzPts val="1800"/>
              <a:buChar char="+"/>
            </a:pPr>
            <a:r>
              <a:rPr lang="vi"/>
              <a:t>Kiểm tra được thực hiện bằng cách tích hợp từng module một và kiểm tra.</a:t>
            </a:r>
            <a:endParaRPr/>
          </a:p>
          <a:p>
            <a:pPr indent="-342900" lvl="0" marL="914400" rtl="0" algn="l">
              <a:spcBef>
                <a:spcPts val="0"/>
              </a:spcBef>
              <a:spcAft>
                <a:spcPts val="0"/>
              </a:spcAft>
              <a:buSzPts val="1800"/>
              <a:buChar char="+"/>
            </a:pPr>
            <a:r>
              <a:rPr lang="vi"/>
              <a:t>Có 3 loại Incremental Approach</a:t>
            </a:r>
            <a:endParaRPr/>
          </a:p>
          <a:p>
            <a:pPr indent="-342900" lvl="0" marL="1371600" rtl="0" algn="l">
              <a:spcBef>
                <a:spcPts val="0"/>
              </a:spcBef>
              <a:spcAft>
                <a:spcPts val="0"/>
              </a:spcAft>
              <a:buSzPts val="1800"/>
              <a:buChar char="●"/>
            </a:pPr>
            <a:r>
              <a:rPr lang="vi"/>
              <a:t>Bottom Up Approach</a:t>
            </a:r>
            <a:endParaRPr/>
          </a:p>
          <a:p>
            <a:pPr indent="-342900" lvl="0" marL="1371600" rtl="0" algn="l">
              <a:spcBef>
                <a:spcPts val="0"/>
              </a:spcBef>
              <a:spcAft>
                <a:spcPts val="0"/>
              </a:spcAft>
              <a:buSzPts val="1800"/>
              <a:buChar char="●"/>
            </a:pPr>
            <a:r>
              <a:rPr lang="vi"/>
              <a:t>Top Down Approach</a:t>
            </a:r>
            <a:endParaRPr/>
          </a:p>
          <a:p>
            <a:pPr indent="-342900" lvl="0" marL="1371600" rtl="0" algn="l">
              <a:spcBef>
                <a:spcPts val="0"/>
              </a:spcBef>
              <a:spcAft>
                <a:spcPts val="0"/>
              </a:spcAft>
              <a:buSzPts val="1800"/>
              <a:buChar char="●"/>
            </a:pPr>
            <a:r>
              <a:rPr lang="vi"/>
              <a:t>Sandwich Approach</a:t>
            </a:r>
            <a:endParaRPr/>
          </a:p>
        </p:txBody>
      </p:sp>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Bottom Up Approach</a:t>
            </a:r>
            <a:endParaRPr/>
          </a:p>
          <a:p>
            <a:pPr indent="0" lvl="0" marL="457200" rtl="0" algn="l">
              <a:spcBef>
                <a:spcPts val="600"/>
              </a:spcBef>
              <a:spcAft>
                <a:spcPts val="600"/>
              </a:spcAft>
              <a:buNone/>
            </a:pPr>
            <a:r>
              <a:t/>
            </a:r>
            <a:endParaRPr/>
          </a:p>
        </p:txBody>
      </p:sp>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pic>
        <p:nvPicPr>
          <p:cNvPr id="167" name="Google Shape;167;p31"/>
          <p:cNvPicPr preferRelativeResize="0"/>
          <p:nvPr/>
        </p:nvPicPr>
        <p:blipFill>
          <a:blip r:embed="rId3">
            <a:alphaModFix/>
          </a:blip>
          <a:stretch>
            <a:fillRect/>
          </a:stretch>
        </p:blipFill>
        <p:spPr>
          <a:xfrm>
            <a:off x="1628525" y="1693025"/>
            <a:ext cx="5671606" cy="319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SOFTWARE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600"/>
              </a:spcBef>
              <a:spcAft>
                <a:spcPts val="0"/>
              </a:spcAft>
              <a:buSzPct val="100000"/>
              <a:buChar char="-"/>
            </a:pPr>
            <a:r>
              <a:rPr b="1" lang="vi"/>
              <a:t>DRIVERS </a:t>
            </a:r>
            <a:r>
              <a:rPr lang="vi"/>
              <a:t>là các chương trình giả dùng để gọi các chức năng của module cấp thấp trong trường hợp module gọi chưa tồn tại.</a:t>
            </a:r>
            <a:endParaRPr/>
          </a:p>
          <a:p>
            <a:pPr indent="-334327" lvl="0" marL="457200" rtl="0" algn="l">
              <a:spcBef>
                <a:spcPts val="0"/>
              </a:spcBef>
              <a:spcAft>
                <a:spcPts val="0"/>
              </a:spcAft>
              <a:buSzPct val="100000"/>
              <a:buChar char="-"/>
            </a:pPr>
            <a:r>
              <a:rPr lang="vi"/>
              <a:t>Ưu điểm của Bottom Up Approach</a:t>
            </a:r>
            <a:endParaRPr/>
          </a:p>
          <a:p>
            <a:pPr indent="-334327" lvl="0" marL="914400" rtl="0" algn="l">
              <a:spcBef>
                <a:spcPts val="0"/>
              </a:spcBef>
              <a:spcAft>
                <a:spcPts val="0"/>
              </a:spcAft>
              <a:buSzPct val="100000"/>
              <a:buChar char="+"/>
            </a:pPr>
            <a:r>
              <a:rPr lang="vi"/>
              <a:t>Nếu có 1 lỗi lớn tồn tại ở module cấp thấp của chương trình thì có thể dễ dàng phát hiện ra và khắc phục nó.</a:t>
            </a:r>
            <a:endParaRPr/>
          </a:p>
          <a:p>
            <a:pPr indent="-334327" lvl="0" marL="457200" rtl="0" algn="l">
              <a:spcBef>
                <a:spcPts val="0"/>
              </a:spcBef>
              <a:spcAft>
                <a:spcPts val="0"/>
              </a:spcAft>
              <a:buSzPct val="100000"/>
              <a:buChar char="-"/>
            </a:pPr>
            <a:r>
              <a:rPr lang="vi"/>
              <a:t>Nhược điểm</a:t>
            </a:r>
            <a:endParaRPr/>
          </a:p>
          <a:p>
            <a:pPr indent="-334327" lvl="0" marL="914400" rtl="0" algn="l">
              <a:spcBef>
                <a:spcPts val="0"/>
              </a:spcBef>
              <a:spcAft>
                <a:spcPts val="0"/>
              </a:spcAft>
              <a:buSzPct val="100000"/>
              <a:buChar char="+"/>
            </a:pPr>
            <a:r>
              <a:rPr lang="vi"/>
              <a:t>Phải tạo các chương trình giả khi module cấp cao hơn chưa tồn tại.</a:t>
            </a:r>
            <a:endParaRPr/>
          </a:p>
          <a:p>
            <a:pPr indent="-334327" lvl="0" marL="914400" rtl="0" algn="l">
              <a:spcBef>
                <a:spcPts val="0"/>
              </a:spcBef>
              <a:spcAft>
                <a:spcPts val="0"/>
              </a:spcAft>
              <a:buSzPct val="100000"/>
              <a:buChar char="+"/>
            </a:pPr>
            <a:r>
              <a:rPr lang="vi"/>
              <a:t>Các module cấp cao được kiểm tra sau, khi đó nếu có thay đổi về yêu cầu hoặc sai lệch về thiết kế thì có thể chúng ta sẽ phải làm lại cả các module cấp thấp hơn.</a:t>
            </a:r>
            <a:endParaRPr/>
          </a:p>
        </p:txBody>
      </p:sp>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Top Down Approach</a:t>
            </a:r>
            <a:endParaRPr/>
          </a:p>
          <a:p>
            <a:pPr indent="0" lvl="0" marL="457200" rtl="0" algn="l">
              <a:spcBef>
                <a:spcPts val="600"/>
              </a:spcBef>
              <a:spcAft>
                <a:spcPts val="600"/>
              </a:spcAft>
              <a:buNone/>
            </a:pPr>
            <a:r>
              <a:t/>
            </a:r>
            <a:endParaRPr/>
          </a:p>
        </p:txBody>
      </p:sp>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pic>
        <p:nvPicPr>
          <p:cNvPr id="180" name="Google Shape;180;p33"/>
          <p:cNvPicPr preferRelativeResize="0"/>
          <p:nvPr/>
        </p:nvPicPr>
        <p:blipFill>
          <a:blip r:embed="rId3">
            <a:alphaModFix/>
          </a:blip>
          <a:stretch>
            <a:fillRect/>
          </a:stretch>
        </p:blipFill>
        <p:spPr>
          <a:xfrm>
            <a:off x="1761375" y="1650375"/>
            <a:ext cx="5499549" cy="309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b="1" lang="vi"/>
              <a:t>STUBS </a:t>
            </a:r>
            <a:r>
              <a:rPr lang="vi"/>
              <a:t>là 1 đoạn code nhận đầu vào, yêu cầu từ module cấp cao hơn và trả về kết quả. Bằng cách này, mặc dù các module thấp hơn không tồn tại, chúng ta vẫn có thể kiểm tra module trên cùng.</a:t>
            </a:r>
            <a:endParaRPr/>
          </a:p>
          <a:p>
            <a:pPr indent="-342900" lvl="0" marL="457200" rtl="0" algn="l">
              <a:spcBef>
                <a:spcPts val="0"/>
              </a:spcBef>
              <a:spcAft>
                <a:spcPts val="0"/>
              </a:spcAft>
              <a:buSzPts val="1800"/>
              <a:buChar char="-"/>
            </a:pPr>
            <a:r>
              <a:rPr lang="vi"/>
              <a:t>Ưu điểm</a:t>
            </a:r>
            <a:endParaRPr/>
          </a:p>
          <a:p>
            <a:pPr indent="-342900" lvl="0" marL="914400" rtl="0" algn="l">
              <a:spcBef>
                <a:spcPts val="0"/>
              </a:spcBef>
              <a:spcAft>
                <a:spcPts val="0"/>
              </a:spcAft>
              <a:buSzPts val="1800"/>
              <a:buChar char="+"/>
            </a:pPr>
            <a:r>
              <a:rPr lang="vi"/>
              <a:t>Các module cấp cao được kiểm tra trước do đó các lỗi về thiết kế có thể được tìm thấy và sửa chữa trước tiên.</a:t>
            </a:r>
            <a:endParaRPr/>
          </a:p>
          <a:p>
            <a:pPr indent="-342900" lvl="0" marL="457200" rtl="0" algn="l">
              <a:spcBef>
                <a:spcPts val="0"/>
              </a:spcBef>
              <a:spcAft>
                <a:spcPts val="0"/>
              </a:spcAft>
              <a:buSzPts val="1800"/>
              <a:buChar char="-"/>
            </a:pPr>
            <a:r>
              <a:rPr lang="vi"/>
              <a:t>Nhược điểm</a:t>
            </a:r>
            <a:endParaRPr/>
          </a:p>
          <a:p>
            <a:pPr indent="-342900" lvl="0" marL="914400" rtl="0" algn="l">
              <a:spcBef>
                <a:spcPts val="0"/>
              </a:spcBef>
              <a:spcAft>
                <a:spcPts val="0"/>
              </a:spcAft>
              <a:buSzPts val="1800"/>
              <a:buChar char="+"/>
            </a:pPr>
            <a:r>
              <a:rPr lang="vi"/>
              <a:t>Tốn nhiều thời gian để tạo STUBS mà sau lại bỏ đi.</a:t>
            </a:r>
            <a:endParaRPr/>
          </a:p>
        </p:txBody>
      </p:sp>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Sandwich Approach</a:t>
            </a:r>
            <a:endParaRPr/>
          </a:p>
          <a:p>
            <a:pPr indent="-342900" lvl="0" marL="914400" rtl="0" algn="l">
              <a:spcBef>
                <a:spcPts val="0"/>
              </a:spcBef>
              <a:spcAft>
                <a:spcPts val="0"/>
              </a:spcAft>
              <a:buSzPts val="1800"/>
              <a:buChar char="+"/>
            </a:pPr>
            <a:r>
              <a:rPr lang="vi"/>
              <a:t>Kết hợp giữa top và down </a:t>
            </a:r>
            <a:endParaRPr/>
          </a:p>
          <a:p>
            <a:pPr indent="-342900" lvl="0" marL="914400" rtl="0" algn="l">
              <a:spcBef>
                <a:spcPts val="0"/>
              </a:spcBef>
              <a:spcAft>
                <a:spcPts val="0"/>
              </a:spcAft>
              <a:buSzPts val="1800"/>
              <a:buChar char="+"/>
            </a:pPr>
            <a:r>
              <a:rPr lang="vi"/>
              <a:t>Sử dụng cả STUBS và DRIVERS</a:t>
            </a:r>
            <a:endParaRPr/>
          </a:p>
          <a:p>
            <a:pPr indent="-342900" lvl="0" marL="457200" rtl="0" algn="l">
              <a:spcBef>
                <a:spcPts val="0"/>
              </a:spcBef>
              <a:spcAft>
                <a:spcPts val="0"/>
              </a:spcAft>
              <a:buSzPts val="1800"/>
              <a:buChar char="-"/>
            </a:pPr>
            <a:r>
              <a:rPr lang="vi"/>
              <a:t>Có cả ưu điểm của 2 cách tiếp cận trên </a:t>
            </a:r>
            <a:endParaRPr/>
          </a:p>
          <a:p>
            <a:pPr indent="457200" lvl="0" marL="0" rtl="0" algn="l">
              <a:spcBef>
                <a:spcPts val="600"/>
              </a:spcBef>
              <a:spcAft>
                <a:spcPts val="0"/>
              </a:spcAft>
              <a:buNone/>
            </a:pPr>
            <a:r>
              <a:rPr lang="vi"/>
              <a:t>và có thể khắc phục được </a:t>
            </a:r>
            <a:endParaRPr/>
          </a:p>
          <a:p>
            <a:pPr indent="457200" lvl="0" marL="0" rtl="0" algn="l">
              <a:spcBef>
                <a:spcPts val="600"/>
              </a:spcBef>
              <a:spcAft>
                <a:spcPts val="600"/>
              </a:spcAft>
              <a:buNone/>
            </a:pPr>
            <a:r>
              <a:rPr lang="vi"/>
              <a:t>nhược điểm của từng cách.</a:t>
            </a:r>
            <a:endParaRPr/>
          </a:p>
        </p:txBody>
      </p:sp>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pic>
        <p:nvPicPr>
          <p:cNvPr id="193" name="Google Shape;193;p35"/>
          <p:cNvPicPr preferRelativeResize="0"/>
          <p:nvPr/>
        </p:nvPicPr>
        <p:blipFill>
          <a:blip r:embed="rId3">
            <a:alphaModFix/>
          </a:blip>
          <a:stretch>
            <a:fillRect/>
          </a:stretch>
        </p:blipFill>
        <p:spPr>
          <a:xfrm>
            <a:off x="5139550" y="1856674"/>
            <a:ext cx="3533126" cy="200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Quy trình thực hiện các chiến lược Integration Testing vừa thảo luận ở trên:</a:t>
            </a:r>
            <a:endParaRPr/>
          </a:p>
          <a:p>
            <a:pPr indent="-342900" lvl="0" marL="914400" rtl="0" algn="l">
              <a:spcBef>
                <a:spcPts val="0"/>
              </a:spcBef>
              <a:spcAft>
                <a:spcPts val="0"/>
              </a:spcAft>
              <a:buSzPts val="1800"/>
              <a:buChar char="+"/>
            </a:pPr>
            <a:r>
              <a:rPr lang="vi"/>
              <a:t>Chuẩn bị Integration Test Plan</a:t>
            </a:r>
            <a:endParaRPr/>
          </a:p>
          <a:p>
            <a:pPr indent="-342900" lvl="0" marL="914400" rtl="0" algn="l">
              <a:spcBef>
                <a:spcPts val="0"/>
              </a:spcBef>
              <a:spcAft>
                <a:spcPts val="0"/>
              </a:spcAft>
              <a:buSzPts val="1800"/>
              <a:buChar char="+"/>
            </a:pPr>
            <a:r>
              <a:rPr lang="vi"/>
              <a:t>Thiết kế</a:t>
            </a:r>
            <a:r>
              <a:rPr lang="vi"/>
              <a:t> Test Scenarios, Cases.</a:t>
            </a:r>
            <a:endParaRPr/>
          </a:p>
          <a:p>
            <a:pPr indent="-342900" lvl="0" marL="914400" rtl="0" algn="l">
              <a:spcBef>
                <a:spcPts val="0"/>
              </a:spcBef>
              <a:spcAft>
                <a:spcPts val="0"/>
              </a:spcAft>
              <a:buSzPts val="1800"/>
              <a:buChar char="+"/>
            </a:pPr>
            <a:r>
              <a:rPr lang="vi"/>
              <a:t>Thực thi các test cases sau đó báo cáo các vấn đề.</a:t>
            </a:r>
            <a:endParaRPr/>
          </a:p>
          <a:p>
            <a:pPr indent="-342900" lvl="0" marL="914400" rtl="0" algn="l">
              <a:spcBef>
                <a:spcPts val="0"/>
              </a:spcBef>
              <a:spcAft>
                <a:spcPts val="0"/>
              </a:spcAft>
              <a:buSzPts val="1800"/>
              <a:buChar char="+"/>
            </a:pPr>
            <a:r>
              <a:rPr lang="vi"/>
              <a:t>Theo dõi và kiểm tra lại các lỗi.</a:t>
            </a:r>
            <a:endParaRPr/>
          </a:p>
          <a:p>
            <a:pPr indent="-342900" lvl="0" marL="914400" rtl="0" algn="l">
              <a:spcBef>
                <a:spcPts val="0"/>
              </a:spcBef>
              <a:spcAft>
                <a:spcPts val="0"/>
              </a:spcAft>
              <a:buSzPts val="1800"/>
              <a:buChar char="+"/>
            </a:pPr>
            <a:r>
              <a:rPr lang="vi"/>
              <a:t>Lặp lại bước 3 và 4 cho đến khi hết lỗi.</a:t>
            </a:r>
            <a:endParaRPr/>
          </a:p>
        </p:txBody>
      </p:sp>
      <p:sp>
        <p:nvSpPr>
          <p:cNvPr id="199" name="Google Shape;199;p36"/>
          <p:cNvSpPr txBox="1"/>
          <p:nvPr>
            <p:ph type="title"/>
          </p:nvPr>
        </p:nvSpPr>
        <p:spPr>
          <a:xfrm>
            <a:off x="311700" y="27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vi" sz="2100">
                <a:solidFill>
                  <a:schemeClr val="accent3"/>
                </a:solidFill>
              </a:rPr>
              <a:t>2.3 System Testing</a:t>
            </a:r>
            <a:endParaRPr sz="2100">
              <a:solidFill>
                <a:schemeClr val="accent3"/>
              </a:solidFill>
            </a:endParaRPr>
          </a:p>
          <a:p>
            <a:pPr indent="-336550" lvl="0" marL="914400" rtl="0" algn="l">
              <a:lnSpc>
                <a:spcPct val="100000"/>
              </a:lnSpc>
              <a:spcBef>
                <a:spcPts val="0"/>
              </a:spcBef>
              <a:spcAft>
                <a:spcPts val="0"/>
              </a:spcAft>
              <a:buSzPts val="1700"/>
              <a:buChar char="-"/>
            </a:pPr>
            <a:r>
              <a:rPr lang="vi" sz="1700"/>
              <a:t>Là một kiểu testing là kiểm tra toàn bộ hệ thống. Tất cả các modules/components được tích hợp để xác minh xem hệ thống có hoạt động như mong đợi hay không.</a:t>
            </a:r>
            <a:endParaRPr sz="1700"/>
          </a:p>
          <a:p>
            <a:pPr indent="0" lvl="0" marL="914400" rtl="0" algn="l">
              <a:lnSpc>
                <a:spcPct val="100000"/>
              </a:lnSpc>
              <a:spcBef>
                <a:spcPts val="0"/>
              </a:spcBef>
              <a:spcAft>
                <a:spcPts val="0"/>
              </a:spcAft>
              <a:buNone/>
            </a:pPr>
            <a:r>
              <a:t/>
            </a:r>
            <a:endParaRPr sz="1700"/>
          </a:p>
          <a:p>
            <a:pPr indent="-336550" lvl="0" marL="914400" rtl="0" algn="l">
              <a:lnSpc>
                <a:spcPct val="115000"/>
              </a:lnSpc>
              <a:spcBef>
                <a:spcPts val="1200"/>
              </a:spcBef>
              <a:spcAft>
                <a:spcPts val="0"/>
              </a:spcAft>
              <a:buSzPts val="1700"/>
              <a:buChar char="-"/>
            </a:pPr>
            <a:r>
              <a:rPr lang="vi" sz="1700"/>
              <a:t>Đánh giá hoạt động của hệ thống từ quan điểm của người dùng với sự trợ giúp từ tài liệu đặc tả. Không yêu cầu người dùng phải có kiến thức về các cấu trúc bên trong của hệ thống.</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SzPts val="1800"/>
              <a:buChar char="-"/>
            </a:pPr>
            <a:r>
              <a:rPr lang="vi"/>
              <a:t>Tại sao cần System Testing?</a:t>
            </a:r>
            <a:endParaRPr/>
          </a:p>
          <a:p>
            <a:pPr indent="-342900" lvl="0" marL="914400" rtl="0" algn="l">
              <a:lnSpc>
                <a:spcPct val="115000"/>
              </a:lnSpc>
              <a:spcBef>
                <a:spcPts val="0"/>
              </a:spcBef>
              <a:spcAft>
                <a:spcPts val="0"/>
              </a:spcAft>
              <a:buSzPts val="1800"/>
              <a:buChar char="+"/>
            </a:pPr>
            <a:r>
              <a:rPr lang="vi"/>
              <a:t>Là quá trình kiểm tra tổng thể xem sản phẩm có chạy tốt và chạy đúng với những gì chúng ta mong đợi hay không.</a:t>
            </a:r>
            <a:endParaRPr/>
          </a:p>
          <a:p>
            <a:pPr indent="0" lvl="0" marL="0" rtl="0" algn="l">
              <a:lnSpc>
                <a:spcPct val="115000"/>
              </a:lnSpc>
              <a:spcBef>
                <a:spcPts val="1200"/>
              </a:spcBef>
              <a:spcAft>
                <a:spcPts val="0"/>
              </a:spcAft>
              <a:buNone/>
            </a:pPr>
            <a:r>
              <a:t/>
            </a:r>
            <a:endParaRPr/>
          </a:p>
          <a:p>
            <a:pPr indent="-342900" lvl="0" marL="914400" rtl="0" algn="l">
              <a:lnSpc>
                <a:spcPct val="115000"/>
              </a:lnSpc>
              <a:spcBef>
                <a:spcPts val="1200"/>
              </a:spcBef>
              <a:spcAft>
                <a:spcPts val="0"/>
              </a:spcAft>
              <a:buSzPts val="1800"/>
              <a:buChar char="+"/>
            </a:pPr>
            <a:r>
              <a:rPr lang="vi"/>
              <a:t>Giảm thiểu các sự cố sau khi sản phẩm được release.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Các bước thực hiện System Testing</a:t>
            </a:r>
            <a:endParaRPr/>
          </a:p>
          <a:p>
            <a:pPr indent="-342900" lvl="0" marL="914400" rtl="0" algn="l">
              <a:spcBef>
                <a:spcPts val="0"/>
              </a:spcBef>
              <a:spcAft>
                <a:spcPts val="0"/>
              </a:spcAft>
              <a:buSzPts val="1800"/>
              <a:buChar char="+"/>
            </a:pPr>
            <a:r>
              <a:rPr lang="vi"/>
              <a:t>Tạo Test plan </a:t>
            </a:r>
            <a:endParaRPr/>
          </a:p>
          <a:p>
            <a:pPr indent="-342900" lvl="0" marL="914400" rtl="0" algn="l">
              <a:spcBef>
                <a:spcPts val="0"/>
              </a:spcBef>
              <a:spcAft>
                <a:spcPts val="0"/>
              </a:spcAft>
              <a:buSzPts val="1800"/>
              <a:buChar char="+"/>
            </a:pPr>
            <a:r>
              <a:rPr lang="vi"/>
              <a:t>Tạo test cases</a:t>
            </a:r>
            <a:endParaRPr/>
          </a:p>
          <a:p>
            <a:pPr indent="-342900" lvl="0" marL="914400" rtl="0" algn="l">
              <a:spcBef>
                <a:spcPts val="0"/>
              </a:spcBef>
              <a:spcAft>
                <a:spcPts val="0"/>
              </a:spcAft>
              <a:buSzPts val="1800"/>
              <a:buChar char="+"/>
            </a:pPr>
            <a:r>
              <a:rPr lang="vi"/>
              <a:t>Chuẩn bị data phục vụ cho việc testing</a:t>
            </a:r>
            <a:endParaRPr/>
          </a:p>
          <a:p>
            <a:pPr indent="-342900" lvl="0" marL="914400" rtl="0" algn="l">
              <a:spcBef>
                <a:spcPts val="0"/>
              </a:spcBef>
              <a:spcAft>
                <a:spcPts val="0"/>
              </a:spcAft>
              <a:buSzPts val="1800"/>
              <a:buChar char="+"/>
            </a:pPr>
            <a:r>
              <a:rPr lang="vi"/>
              <a:t>Thực thi các test cases</a:t>
            </a:r>
            <a:endParaRPr/>
          </a:p>
          <a:p>
            <a:pPr indent="-342900" lvl="0" marL="914400" rtl="0" algn="l">
              <a:spcBef>
                <a:spcPts val="0"/>
              </a:spcBef>
              <a:spcAft>
                <a:spcPts val="0"/>
              </a:spcAft>
              <a:buSzPts val="1800"/>
              <a:buChar char="+"/>
            </a:pPr>
            <a:r>
              <a:rPr lang="vi"/>
              <a:t>Báo cáo lỗi và kiểm tra lại lỗi sau khi đã sửa</a:t>
            </a:r>
            <a:endParaRPr/>
          </a:p>
          <a:p>
            <a:pPr indent="-342900" lvl="0" marL="914400" rtl="0" algn="l">
              <a:spcBef>
                <a:spcPts val="0"/>
              </a:spcBef>
              <a:spcAft>
                <a:spcPts val="0"/>
              </a:spcAft>
              <a:buSzPts val="1800"/>
              <a:buChar char="+"/>
            </a:pPr>
            <a:r>
              <a:rPr lang="vi"/>
              <a:t>Lặp lại các  bước trên cho đến khi sản phẩm sẵn sàng được deploy.</a:t>
            </a:r>
            <a:endParaRPr/>
          </a:p>
        </p:txBody>
      </p:sp>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a:p>
        </p:txBody>
      </p:sp>
      <p:sp>
        <p:nvSpPr>
          <p:cNvPr id="223" name="Google Shape;223;p40"/>
          <p:cNvSpPr txBox="1"/>
          <p:nvPr>
            <p:ph idx="1" type="body"/>
          </p:nvPr>
        </p:nvSpPr>
        <p:spPr>
          <a:xfrm>
            <a:off x="311700" y="1152475"/>
            <a:ext cx="8520600" cy="3802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600"/>
              </a:spcBef>
              <a:spcAft>
                <a:spcPts val="0"/>
              </a:spcAft>
              <a:buSzPct val="100000"/>
              <a:buChar char="-"/>
            </a:pPr>
            <a:r>
              <a:rPr lang="vi"/>
              <a:t>Có hơn 50 kiểu thực hiện System Testing</a:t>
            </a:r>
            <a:endParaRPr/>
          </a:p>
          <a:p>
            <a:pPr indent="-325755" lvl="0" marL="457200" rtl="0" algn="l">
              <a:spcBef>
                <a:spcPts val="0"/>
              </a:spcBef>
              <a:spcAft>
                <a:spcPts val="0"/>
              </a:spcAft>
              <a:buSzPct val="100000"/>
              <a:buChar char="-"/>
            </a:pPr>
            <a:r>
              <a:rPr lang="vi"/>
              <a:t>Một số kiểu thường được sử dụng</a:t>
            </a:r>
            <a:endParaRPr/>
          </a:p>
          <a:p>
            <a:pPr indent="-314960" lvl="0" marL="914400" rtl="0" algn="l">
              <a:lnSpc>
                <a:spcPct val="150000"/>
              </a:lnSpc>
              <a:spcBef>
                <a:spcPts val="0"/>
              </a:spcBef>
              <a:spcAft>
                <a:spcPts val="0"/>
              </a:spcAft>
              <a:buSzPct val="100000"/>
              <a:buChar char="+"/>
            </a:pPr>
            <a:r>
              <a:rPr lang="vi" sz="1600"/>
              <a:t>Usability Testing: Kiểm tra tính khả dụng của ứng dụng, sự dễ sử dụng, tính linh hoạt, thân thiện của sản phẩm.</a:t>
            </a:r>
            <a:endParaRPr sz="1600"/>
          </a:p>
          <a:p>
            <a:pPr indent="-314960" lvl="0" marL="914400" rtl="0" algn="l">
              <a:lnSpc>
                <a:spcPct val="150000"/>
              </a:lnSpc>
              <a:spcBef>
                <a:spcPts val="0"/>
              </a:spcBef>
              <a:spcAft>
                <a:spcPts val="0"/>
              </a:spcAft>
              <a:buSzPct val="100000"/>
              <a:buChar char="+"/>
            </a:pPr>
            <a:r>
              <a:rPr lang="vi" sz="1600"/>
              <a:t>Load Testing: Kiểm tra tốc độ vận hành của sản phẩm.</a:t>
            </a:r>
            <a:endParaRPr sz="1600"/>
          </a:p>
          <a:p>
            <a:pPr indent="-314960" lvl="0" marL="914400" rtl="0" algn="l">
              <a:lnSpc>
                <a:spcPct val="150000"/>
              </a:lnSpc>
              <a:spcBef>
                <a:spcPts val="0"/>
              </a:spcBef>
              <a:spcAft>
                <a:spcPts val="0"/>
              </a:spcAft>
              <a:buSzPct val="100000"/>
              <a:buChar char="+"/>
            </a:pPr>
            <a:r>
              <a:rPr lang="vi" sz="1600"/>
              <a:t>Recovery Testing: Kiểm thử phục hồi là kiểm thử được thực hiện sau khi có các sự cố hệ thống dẫn đến lỗi, không hoạt động được, để đảm bảo sau khi khắc phục lỗi trên thì chương trình không phát sinh lỗi mới.</a:t>
            </a:r>
            <a:endParaRPr sz="1600"/>
          </a:p>
          <a:p>
            <a:pPr indent="-314960" lvl="0" marL="914400" rtl="0" algn="l">
              <a:lnSpc>
                <a:spcPct val="150000"/>
              </a:lnSpc>
              <a:spcBef>
                <a:spcPts val="0"/>
              </a:spcBef>
              <a:spcAft>
                <a:spcPts val="0"/>
              </a:spcAft>
              <a:buSzPct val="100000"/>
              <a:buChar char="+"/>
            </a:pPr>
            <a:r>
              <a:rPr lang="vi" sz="1600"/>
              <a:t>Migration Testing: Để đảm bảo tính linh động của phần mềm, khi di chuyển cơ sở hạ tầng thì không phát sinh lỗi.</a:t>
            </a:r>
            <a:endParaRPr sz="1600"/>
          </a:p>
          <a:p>
            <a:pPr indent="-314960" lvl="0" marL="914400" rtl="0" algn="l">
              <a:lnSpc>
                <a:spcPct val="150000"/>
              </a:lnSpc>
              <a:spcBef>
                <a:spcPts val="0"/>
              </a:spcBef>
              <a:spcAft>
                <a:spcPts val="0"/>
              </a:spcAft>
              <a:buSzPct val="100000"/>
              <a:buChar char="+"/>
            </a:pPr>
            <a:r>
              <a:rPr lang="vi" sz="1600"/>
              <a:t>Functional Testing: Đảm bảo </a:t>
            </a:r>
            <a:r>
              <a:rPr lang="vi" sz="1600"/>
              <a:t>chức năng phần mềm vận hành đúng với yêu cầu đặt ra.</a:t>
            </a:r>
            <a:endParaRPr sz="1600"/>
          </a:p>
          <a:p>
            <a:pPr indent="-314960" lvl="0" marL="914400" rtl="0" algn="l">
              <a:lnSpc>
                <a:spcPct val="150000"/>
              </a:lnSpc>
              <a:spcBef>
                <a:spcPts val="0"/>
              </a:spcBef>
              <a:spcAft>
                <a:spcPts val="0"/>
              </a:spcAft>
              <a:buSzPct val="100000"/>
              <a:buChar char="+"/>
            </a:pPr>
            <a:r>
              <a:rPr lang="vi" sz="1600"/>
              <a:t>Hardware/Software Testing: Đây là khi các thử nghiệm tập trung chú ý về sự tương tác giữa các phần cứng và phần mềm trong quá trình thử nghiệm hệ thống.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vi" sz="2100">
                <a:solidFill>
                  <a:schemeClr val="accent3"/>
                </a:solidFill>
              </a:rPr>
              <a:t>2.3 Acceptance Testing</a:t>
            </a:r>
            <a:endParaRPr sz="2100">
              <a:solidFill>
                <a:schemeClr val="accent3"/>
              </a:solidFill>
            </a:endParaRPr>
          </a:p>
          <a:p>
            <a:pPr indent="-336550" lvl="0" marL="914400" rtl="0" algn="l">
              <a:lnSpc>
                <a:spcPct val="115000"/>
              </a:lnSpc>
              <a:spcBef>
                <a:spcPts val="1200"/>
              </a:spcBef>
              <a:spcAft>
                <a:spcPts val="0"/>
              </a:spcAft>
              <a:buSzPts val="1700"/>
              <a:buChar char="-"/>
            </a:pPr>
            <a:r>
              <a:rPr lang="vi" sz="1700"/>
              <a:t>Là một phương pháp kiểm thử phần mềm trong đó một hệ thống được kiểm tra khả năng chấp nhận.</a:t>
            </a:r>
            <a:endParaRPr sz="1700"/>
          </a:p>
          <a:p>
            <a:pPr indent="0" lvl="0" marL="0" rtl="0" algn="l">
              <a:lnSpc>
                <a:spcPct val="115000"/>
              </a:lnSpc>
              <a:spcBef>
                <a:spcPts val="1200"/>
              </a:spcBef>
              <a:spcAft>
                <a:spcPts val="0"/>
              </a:spcAft>
              <a:buNone/>
            </a:pPr>
            <a:r>
              <a:t/>
            </a:r>
            <a:endParaRPr sz="1700"/>
          </a:p>
          <a:p>
            <a:pPr indent="-336550" lvl="0" marL="914400" rtl="0" algn="l">
              <a:lnSpc>
                <a:spcPct val="115000"/>
              </a:lnSpc>
              <a:spcBef>
                <a:spcPts val="1200"/>
              </a:spcBef>
              <a:spcAft>
                <a:spcPts val="0"/>
              </a:spcAft>
              <a:buSzPts val="1700"/>
              <a:buChar char="-"/>
            </a:pPr>
            <a:r>
              <a:rPr lang="vi" sz="1700"/>
              <a:t>Mục đích chính của thử nghiệm này là đánh giá sự tuân thủ của hệ thống với các yêu cầu nghiệp vụ và đánh giá xem liệu hệ thống có được chấp nhận để giao cho khách hàng hay là không.</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
        <p:nvSpPr>
          <p:cNvPr id="68" name="Google Shape;68;p15"/>
          <p:cNvSpPr txBox="1"/>
          <p:nvPr>
            <p:ph idx="1" type="body"/>
          </p:nvPr>
        </p:nvSpPr>
        <p:spPr>
          <a:xfrm>
            <a:off x="311700" y="1152475"/>
            <a:ext cx="8520600" cy="38460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Software Testing là gì?</a:t>
            </a:r>
            <a:endParaRPr/>
          </a:p>
          <a:p>
            <a:pPr indent="457200" lvl="0" marL="0" rtl="0" algn="l">
              <a:spcBef>
                <a:spcPts val="1200"/>
              </a:spcBef>
              <a:spcAft>
                <a:spcPts val="0"/>
              </a:spcAft>
              <a:buNone/>
            </a:pPr>
            <a:r>
              <a:rPr lang="vi" sz="1700"/>
              <a:t>Software Testing là quá trình verify và validate rằng 1 phần mềm hoặc ứng dụng không có lỗi, đáp ứng yêu cầu kỹ thuật theo thiết kế đã đề ra và còn nhằm tìm ra các biện pháp cải thiện phần mềm hiệu quả, độ chính xác và khả năng sử dụng.</a:t>
            </a:r>
            <a:endParaRPr sz="1700"/>
          </a:p>
          <a:p>
            <a:pPr indent="0" lvl="0" marL="0" rtl="0" algn="l">
              <a:spcBef>
                <a:spcPts val="600"/>
              </a:spcBef>
              <a:spcAft>
                <a:spcPts val="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idx="1" type="body"/>
          </p:nvPr>
        </p:nvSpPr>
        <p:spPr>
          <a:xfrm>
            <a:off x="311700" y="1152475"/>
            <a:ext cx="8520600" cy="39171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Các kiểu Acceptance Testing</a:t>
            </a:r>
            <a:endParaRPr/>
          </a:p>
          <a:p>
            <a:pPr indent="-330200" lvl="0" marL="914400" rtl="0" algn="l">
              <a:spcBef>
                <a:spcPts val="0"/>
              </a:spcBef>
              <a:spcAft>
                <a:spcPts val="0"/>
              </a:spcAft>
              <a:buSzPts val="1600"/>
              <a:buChar char="+"/>
            </a:pPr>
            <a:r>
              <a:rPr lang="vi" sz="1600"/>
              <a:t>User Acceptance Testing (UAT): được sử dụng để xác định xem sản phẩm có hoạt động đúng và có được chấp nhận từ phía người dùng hay không.</a:t>
            </a:r>
            <a:endParaRPr sz="1600"/>
          </a:p>
          <a:p>
            <a:pPr indent="-330200" lvl="0" marL="914400" rtl="0" algn="l">
              <a:spcBef>
                <a:spcPts val="0"/>
              </a:spcBef>
              <a:spcAft>
                <a:spcPts val="0"/>
              </a:spcAft>
              <a:buSzPts val="1600"/>
              <a:buChar char="+"/>
            </a:pPr>
            <a:r>
              <a:rPr lang="vi" sz="1600"/>
              <a:t>Business Acceptance Testing (BAT): được sử dụng để xác định xem sản phẩm có đáp ứng các mục tiêu và mục đích kinh doanh hay không, tập trung chủ yếu vào lợi nhuận kinh doanh. </a:t>
            </a:r>
            <a:endParaRPr sz="1600"/>
          </a:p>
          <a:p>
            <a:pPr indent="-330200" lvl="0" marL="914400" rtl="0" algn="l">
              <a:spcBef>
                <a:spcPts val="0"/>
              </a:spcBef>
              <a:spcAft>
                <a:spcPts val="0"/>
              </a:spcAft>
              <a:buSzPts val="1600"/>
              <a:buChar char="+"/>
            </a:pPr>
            <a:r>
              <a:rPr lang="vi" sz="1600"/>
              <a:t>Contract Acceptance Testing (CAT): Là hợp đồng quy định rằng, sau khi sản phẩm đi vào hoạt động, trong khoảng thời được định trước acceptance test phải được thực hiện và nó phải vượt qua tất cả các use cases.</a:t>
            </a:r>
            <a:endParaRPr sz="1600"/>
          </a:p>
        </p:txBody>
      </p:sp>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idx="1" type="body"/>
          </p:nvPr>
        </p:nvSpPr>
        <p:spPr>
          <a:xfrm>
            <a:off x="311700" y="1152475"/>
            <a:ext cx="8520600" cy="3917100"/>
          </a:xfrm>
          <a:prstGeom prst="rect">
            <a:avLst/>
          </a:prstGeom>
        </p:spPr>
        <p:txBody>
          <a:bodyPr anchorCtr="0" anchor="t" bIns="91425" lIns="91425" spcFirstLastPara="1" rIns="91425" wrap="square" tIns="91425">
            <a:normAutofit/>
          </a:bodyPr>
          <a:lstStyle/>
          <a:p>
            <a:pPr indent="-311150" lvl="0" marL="457200" rtl="0" algn="l">
              <a:spcBef>
                <a:spcPts val="600"/>
              </a:spcBef>
              <a:spcAft>
                <a:spcPts val="0"/>
              </a:spcAft>
              <a:buSzPts val="1300"/>
              <a:buChar char="+"/>
            </a:pPr>
            <a:r>
              <a:rPr lang="vi" sz="1500"/>
              <a:t>Regulations Acceptance Testing (RAT): Việc này nhằm đánh giá xem Sản phẩm có vi phạm các quy tắc và quy định được xác định bởi chính phủ của quốc gia nơi sản phẩm được phát hành hay không.</a:t>
            </a:r>
            <a:endParaRPr sz="1500"/>
          </a:p>
          <a:p>
            <a:pPr indent="-323850" lvl="0" marL="457200" rtl="0" algn="l">
              <a:lnSpc>
                <a:spcPct val="115000"/>
              </a:lnSpc>
              <a:spcBef>
                <a:spcPts val="0"/>
              </a:spcBef>
              <a:spcAft>
                <a:spcPts val="0"/>
              </a:spcAft>
              <a:buSzPts val="1500"/>
              <a:buChar char="+"/>
            </a:pPr>
            <a:r>
              <a:rPr lang="vi" sz="1500"/>
              <a:t>Operational Acceptance Testing (OAT): Đây là để đánh giá mức độ sẵn sàng hoạt động của sản phẩm và là một thử nghiệm phi chức năng. Nó chủ yếu bao gồm kiểm tra khả năng tương thích, khả năng bảo trì, độ tin cậy, …</a:t>
            </a:r>
            <a:endParaRPr sz="1500"/>
          </a:p>
          <a:p>
            <a:pPr indent="-323850" lvl="0" marL="457200" rtl="0" algn="l">
              <a:spcBef>
                <a:spcPts val="0"/>
              </a:spcBef>
              <a:spcAft>
                <a:spcPts val="0"/>
              </a:spcAft>
              <a:buSzPts val="1500"/>
              <a:buChar char="+"/>
            </a:pPr>
            <a:r>
              <a:rPr lang="vi" sz="1500"/>
              <a:t>Alpha Testing: Đây là hoạt động đánh giá sản phẩm trong môi trường development/testing bởi một nhóm người thử nghiệm chuyên biệt thường được gọi là alpha testers. </a:t>
            </a:r>
            <a:endParaRPr sz="1500"/>
          </a:p>
          <a:p>
            <a:pPr indent="-323850" lvl="0" marL="457200" rtl="0" algn="l">
              <a:spcBef>
                <a:spcPts val="0"/>
              </a:spcBef>
              <a:spcAft>
                <a:spcPts val="0"/>
              </a:spcAft>
              <a:buSzPts val="1500"/>
              <a:buChar char="+"/>
            </a:pPr>
            <a:r>
              <a:rPr lang="vi" sz="1500"/>
              <a:t>Beta Testing: Điều này là để đánh giá sản phẩm bằng cách cho người dùng sử dụng sản phẩm. </a:t>
            </a:r>
            <a:r>
              <a:rPr lang="vi" sz="1500"/>
              <a:t>Phản hồi liên tục từ người dùng được thu thập và các vấn đề được khắc phục.</a:t>
            </a:r>
            <a:endParaRPr sz="1500"/>
          </a:p>
        </p:txBody>
      </p:sp>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idx="1" type="body"/>
          </p:nvPr>
        </p:nvSpPr>
        <p:spPr>
          <a:xfrm>
            <a:off x="311700" y="1152475"/>
            <a:ext cx="8520600" cy="28383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Ưu điểm:</a:t>
            </a:r>
            <a:endParaRPr/>
          </a:p>
          <a:p>
            <a:pPr indent="-342900" lvl="0" marL="914400" rtl="0" algn="l">
              <a:spcBef>
                <a:spcPts val="0"/>
              </a:spcBef>
              <a:spcAft>
                <a:spcPts val="0"/>
              </a:spcAft>
              <a:buSzPts val="1800"/>
              <a:buChar char="+"/>
            </a:pPr>
            <a:r>
              <a:rPr lang="vi"/>
              <a:t>Có thể tìm ra được các vấn đề bị bỏ sót trong các quá trình test trước đó</a:t>
            </a:r>
            <a:endParaRPr/>
          </a:p>
          <a:p>
            <a:pPr indent="-342900" lvl="0" marL="914400" rtl="0" algn="l">
              <a:spcBef>
                <a:spcPts val="0"/>
              </a:spcBef>
              <a:spcAft>
                <a:spcPts val="0"/>
              </a:spcAft>
              <a:buSzPts val="1800"/>
              <a:buChar char="+"/>
            </a:pPr>
            <a:r>
              <a:rPr lang="vi"/>
              <a:t>Xác định chính xác được sản phẩm hiện tại có phải là thứ mà khách hàng cần.</a:t>
            </a:r>
            <a:endParaRPr/>
          </a:p>
          <a:p>
            <a:pPr indent="-342900" lvl="0" marL="914400" rtl="0" algn="l">
              <a:spcBef>
                <a:spcPts val="0"/>
              </a:spcBef>
              <a:spcAft>
                <a:spcPts val="0"/>
              </a:spcAft>
              <a:buSzPts val="1800"/>
              <a:buChar char="+"/>
            </a:pPr>
            <a:r>
              <a:rPr lang="vi"/>
              <a:t>Phản hồi từ khách hàng giúp cho sản phẩm được cải thiện hiệu suất và trải nghiệm người dùng.</a:t>
            </a:r>
            <a:endParaRPr/>
          </a:p>
        </p:txBody>
      </p:sp>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level Testing</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JUnit</a:t>
            </a:r>
            <a:endParaRPr/>
          </a:p>
        </p:txBody>
      </p:sp>
      <p:sp>
        <p:nvSpPr>
          <p:cNvPr id="253" name="Google Shape;253;p45"/>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annotation</a:t>
            </a:r>
            <a:endParaRPr/>
          </a:p>
        </p:txBody>
      </p:sp>
      <p:sp>
        <p:nvSpPr>
          <p:cNvPr id="259" name="Google Shape;25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@Test;  @RepeatedTest(n)</a:t>
            </a:r>
            <a:endParaRPr/>
          </a:p>
          <a:p>
            <a:pPr indent="0" lvl="0" marL="0" rtl="0" algn="l">
              <a:spcBef>
                <a:spcPts val="600"/>
              </a:spcBef>
              <a:spcAft>
                <a:spcPts val="0"/>
              </a:spcAft>
              <a:buNone/>
            </a:pPr>
            <a:r>
              <a:rPr lang="vi"/>
              <a:t>@Displayname(“abcd”)</a:t>
            </a:r>
            <a:endParaRPr/>
          </a:p>
          <a:p>
            <a:pPr indent="0" lvl="0" marL="0" rtl="0" algn="l">
              <a:spcBef>
                <a:spcPts val="600"/>
              </a:spcBef>
              <a:spcAft>
                <a:spcPts val="600"/>
              </a:spcAft>
              <a:buNone/>
            </a:pPr>
            <a:r>
              <a:rPr lang="vi"/>
              <a:t>@Disable;  @Disable(“reason”)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life cycle</a:t>
            </a:r>
            <a:endParaRPr/>
          </a:p>
        </p:txBody>
      </p:sp>
      <p:sp>
        <p:nvSpPr>
          <p:cNvPr id="265" name="Google Shape;26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@BeforeAll</a:t>
            </a:r>
            <a:endParaRPr/>
          </a:p>
          <a:p>
            <a:pPr indent="0" lvl="0" marL="0" rtl="0" algn="l">
              <a:spcBef>
                <a:spcPts val="600"/>
              </a:spcBef>
              <a:spcAft>
                <a:spcPts val="0"/>
              </a:spcAft>
              <a:buNone/>
            </a:pPr>
            <a:r>
              <a:rPr lang="vi"/>
              <a:t>@BeforeEach</a:t>
            </a:r>
            <a:endParaRPr/>
          </a:p>
          <a:p>
            <a:pPr indent="0" lvl="0" marL="0" rtl="0" algn="l">
              <a:spcBef>
                <a:spcPts val="600"/>
              </a:spcBef>
              <a:spcAft>
                <a:spcPts val="0"/>
              </a:spcAft>
              <a:buNone/>
            </a:pPr>
            <a:r>
              <a:rPr lang="vi"/>
              <a:t>@AfterEach</a:t>
            </a:r>
            <a:endParaRPr/>
          </a:p>
          <a:p>
            <a:pPr indent="0" lvl="0" marL="0" rtl="0" algn="l">
              <a:spcBef>
                <a:spcPts val="600"/>
              </a:spcBef>
              <a:spcAft>
                <a:spcPts val="600"/>
              </a:spcAft>
              <a:buNone/>
            </a:pPr>
            <a:r>
              <a:rPr lang="vi"/>
              <a:t>@AfterAll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assert, assume</a:t>
            </a:r>
            <a:endParaRPr/>
          </a:p>
        </p:txBody>
      </p:sp>
      <p:sp>
        <p:nvSpPr>
          <p:cNvPr id="271" name="Google Shape;271;p48"/>
          <p:cNvSpPr txBox="1"/>
          <p:nvPr>
            <p:ph idx="1" type="body"/>
          </p:nvPr>
        </p:nvSpPr>
        <p:spPr>
          <a:xfrm>
            <a:off x="311700" y="1058000"/>
            <a:ext cx="8520600" cy="39066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assertTrue</a:t>
            </a:r>
            <a:endParaRPr/>
          </a:p>
          <a:p>
            <a:pPr indent="0" lvl="0" marL="0" rtl="0" algn="l">
              <a:spcBef>
                <a:spcPts val="600"/>
              </a:spcBef>
              <a:spcAft>
                <a:spcPts val="0"/>
              </a:spcAft>
              <a:buNone/>
            </a:pPr>
            <a:r>
              <a:rPr lang="vi"/>
              <a:t>assertEquals  (with delta)</a:t>
            </a:r>
            <a:endParaRPr/>
          </a:p>
          <a:p>
            <a:pPr indent="0" lvl="0" marL="0" rtl="0" algn="l">
              <a:spcBef>
                <a:spcPts val="600"/>
              </a:spcBef>
              <a:spcAft>
                <a:spcPts val="0"/>
              </a:spcAft>
              <a:buNone/>
            </a:pPr>
            <a:r>
              <a:rPr lang="vi"/>
              <a:t>assertArrayEquals</a:t>
            </a:r>
            <a:endParaRPr/>
          </a:p>
          <a:p>
            <a:pPr indent="0" lvl="0" marL="0" rtl="0" algn="l">
              <a:spcBef>
                <a:spcPts val="600"/>
              </a:spcBef>
              <a:spcAft>
                <a:spcPts val="0"/>
              </a:spcAft>
              <a:buNone/>
            </a:pPr>
            <a:r>
              <a:rPr lang="vi"/>
              <a:t>assertSame</a:t>
            </a:r>
            <a:endParaRPr/>
          </a:p>
          <a:p>
            <a:pPr indent="0" lvl="0" marL="0" rtl="0" algn="l">
              <a:spcBef>
                <a:spcPts val="600"/>
              </a:spcBef>
              <a:spcAft>
                <a:spcPts val="0"/>
              </a:spcAft>
              <a:buNone/>
            </a:pPr>
            <a:r>
              <a:rPr lang="vi"/>
              <a:t>assertThrows</a:t>
            </a:r>
            <a:endParaRPr/>
          </a:p>
          <a:p>
            <a:pPr indent="0" lvl="0" marL="0" rtl="0" algn="l">
              <a:spcBef>
                <a:spcPts val="600"/>
              </a:spcBef>
              <a:spcAft>
                <a:spcPts val="0"/>
              </a:spcAft>
              <a:buNone/>
            </a:pPr>
            <a:r>
              <a:rPr lang="vi"/>
              <a:t>assertTimeout</a:t>
            </a:r>
            <a:endParaRPr/>
          </a:p>
          <a:p>
            <a:pPr indent="0" lvl="0" marL="0" rtl="0" algn="l">
              <a:spcBef>
                <a:spcPts val="600"/>
              </a:spcBef>
              <a:spcAft>
                <a:spcPts val="0"/>
              </a:spcAft>
              <a:buNone/>
            </a:pPr>
            <a:r>
              <a:rPr lang="vi"/>
              <a:t>assumeTrue</a:t>
            </a:r>
            <a:endParaRPr/>
          </a:p>
          <a:p>
            <a:pPr indent="0" lvl="0" marL="0" rtl="0" algn="l">
              <a:spcBef>
                <a:spcPts val="600"/>
              </a:spcBef>
              <a:spcAft>
                <a:spcPts val="600"/>
              </a:spcAft>
              <a:buNone/>
            </a:pPr>
            <a:r>
              <a:rPr lang="vi"/>
              <a:t>assumeThat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parameter test</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@ParameterizedTest</a:t>
            </a:r>
            <a:endParaRPr/>
          </a:p>
          <a:p>
            <a:pPr indent="0" lvl="0" marL="0" rtl="0" algn="l">
              <a:spcBef>
                <a:spcPts val="600"/>
              </a:spcBef>
              <a:spcAft>
                <a:spcPts val="0"/>
              </a:spcAft>
              <a:buNone/>
            </a:pPr>
            <a:r>
              <a:rPr lang="vi"/>
              <a:t>@ValueSource</a:t>
            </a:r>
            <a:endParaRPr/>
          </a:p>
          <a:p>
            <a:pPr indent="0" lvl="0" marL="0" rtl="0" algn="l">
              <a:spcBef>
                <a:spcPts val="600"/>
              </a:spcBef>
              <a:spcAft>
                <a:spcPts val="0"/>
              </a:spcAft>
              <a:buNone/>
            </a:pPr>
            <a:r>
              <a:rPr lang="vi"/>
              <a:t>@CsvSource</a:t>
            </a:r>
            <a:endParaRPr/>
          </a:p>
          <a:p>
            <a:pPr indent="0" lvl="0" marL="0" rtl="0" algn="l">
              <a:spcBef>
                <a:spcPts val="600"/>
              </a:spcBef>
              <a:spcAft>
                <a:spcPts val="0"/>
              </a:spcAft>
              <a:buNone/>
            </a:pPr>
            <a:r>
              <a:rPr lang="vi"/>
              <a:t>@EnumSource</a:t>
            </a:r>
            <a:endParaRPr/>
          </a:p>
          <a:p>
            <a:pPr indent="0" lvl="0" marL="0" rtl="0" algn="l">
              <a:spcBef>
                <a:spcPts val="600"/>
              </a:spcBef>
              <a:spcAft>
                <a:spcPts val="600"/>
              </a:spcAft>
              <a:buNone/>
            </a:pPr>
            <a:r>
              <a:rPr lang="vi"/>
              <a:t>@MethodSource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beside</a:t>
            </a:r>
            <a:endParaRPr/>
          </a:p>
        </p:txBody>
      </p:sp>
      <p:sp>
        <p:nvSpPr>
          <p:cNvPr id="283" name="Google Shape;28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check sout</a:t>
            </a:r>
            <a:endParaRPr/>
          </a:p>
          <a:p>
            <a:pPr indent="0" lvl="0" marL="0" rtl="0" algn="l">
              <a:spcBef>
                <a:spcPts val="600"/>
              </a:spcBef>
              <a:spcAft>
                <a:spcPts val="0"/>
              </a:spcAft>
              <a:buNone/>
            </a:pPr>
            <a:r>
              <a:rPr lang="vi"/>
              <a:t>assertLinesMatch</a:t>
            </a:r>
            <a:endParaRPr/>
          </a:p>
          <a:p>
            <a:pPr indent="0" lvl="0" marL="0" rtl="0" algn="l">
              <a:spcBef>
                <a:spcPts val="600"/>
              </a:spcBef>
              <a:spcAft>
                <a:spcPts val="600"/>
              </a:spcAft>
              <a:buNone/>
            </a:pPr>
            <a:r>
              <a:rPr lang="vi"/>
              <a:t>dynamicTest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test suite</a:t>
            </a:r>
            <a:endParaRPr/>
          </a:p>
        </p:txBody>
      </p:sp>
      <p:sp>
        <p:nvSpPr>
          <p:cNvPr id="289" name="Google Shape;28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highlight>
                  <a:srgbClr val="FFFFFF"/>
                </a:highlight>
              </a:rPr>
              <a:t>org.junit.platform.junit-platform-runner</a:t>
            </a:r>
            <a:endParaRPr>
              <a:highlight>
                <a:srgbClr val="FFFFFF"/>
              </a:highlight>
            </a:endParaRPr>
          </a:p>
          <a:p>
            <a:pPr indent="0" lvl="0" marL="0" rtl="0" algn="l">
              <a:spcBef>
                <a:spcPts val="600"/>
              </a:spcBef>
              <a:spcAft>
                <a:spcPts val="0"/>
              </a:spcAft>
              <a:buNone/>
            </a:pPr>
            <a:r>
              <a:rPr lang="vi"/>
              <a:t>@RunWith(JUnitPlatform.class)</a:t>
            </a:r>
            <a:endParaRPr/>
          </a:p>
          <a:p>
            <a:pPr indent="0" lvl="0" marL="0" rtl="0" algn="l">
              <a:spcBef>
                <a:spcPts val="600"/>
              </a:spcBef>
              <a:spcAft>
                <a:spcPts val="0"/>
              </a:spcAft>
              <a:buNone/>
            </a:pPr>
            <a:r>
              <a:rPr lang="vi"/>
              <a:t>@SelectPackage(“aa”)</a:t>
            </a:r>
            <a:endParaRPr/>
          </a:p>
          <a:p>
            <a:pPr indent="0" lvl="0" marL="0" rtl="0" algn="l">
              <a:spcBef>
                <a:spcPts val="600"/>
              </a:spcBef>
              <a:spcAft>
                <a:spcPts val="600"/>
              </a:spcAft>
              <a:buNone/>
            </a:pPr>
            <a:r>
              <a:rPr lang="vi"/>
              <a:t>@SelectClass({aa.class, bb.class})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Software Testing có thể chia ra thành 2 steps:</a:t>
            </a:r>
            <a:endParaRPr/>
          </a:p>
          <a:p>
            <a:pPr indent="-342900" lvl="0" marL="914400" rtl="0" algn="l">
              <a:spcBef>
                <a:spcPts val="600"/>
              </a:spcBef>
              <a:spcAft>
                <a:spcPts val="0"/>
              </a:spcAft>
              <a:buSzPts val="1800"/>
              <a:buChar char="+"/>
            </a:pPr>
            <a:r>
              <a:rPr b="1" lang="vi"/>
              <a:t>Verification</a:t>
            </a:r>
            <a:r>
              <a:rPr lang="vi"/>
              <a:t>: là quá trình đánh giá sản phẩm trung gian của phần mềm để kiểm tra xem các sản phẩm đó có thỏa mãn các điều kiện đặt ra ở đầu giai đoạn hay không.</a:t>
            </a:r>
            <a:endParaRPr/>
          </a:p>
          <a:p>
            <a:pPr indent="-342900" lvl="0" marL="914400" rtl="0" algn="l">
              <a:spcBef>
                <a:spcPts val="600"/>
              </a:spcBef>
              <a:spcAft>
                <a:spcPts val="600"/>
              </a:spcAft>
              <a:buSzPts val="1800"/>
              <a:buChar char="+"/>
            </a:pPr>
            <a:r>
              <a:rPr lang="vi"/>
              <a:t>Sản phẩm trung gian bao gồm tài liệu được tạo ra trong suốt các giai đoạn phát triển như yêu cầu kỹ thuật, tài liệu thiết kế, thiết kế CSDL, test cases,... </a:t>
            </a:r>
            <a:endParaRPr/>
          </a:p>
        </p:txBody>
      </p:sp>
      <p:sp>
        <p:nvSpPr>
          <p:cNvPr id="74" name="Google Shape;74;p16"/>
          <p:cNvSpPr txBox="1"/>
          <p:nvPr>
            <p:ph type="title"/>
          </p:nvPr>
        </p:nvSpPr>
        <p:spPr>
          <a:xfrm>
            <a:off x="420575" y="44507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naming</a:t>
            </a:r>
            <a:endParaRPr/>
          </a:p>
        </p:txBody>
      </p:sp>
      <p:sp>
        <p:nvSpPr>
          <p:cNvPr id="295" name="Google Shape;29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[class]Test</a:t>
            </a:r>
            <a:endParaRPr/>
          </a:p>
          <a:p>
            <a:pPr indent="0" lvl="0" marL="0" rtl="0" algn="l">
              <a:spcBef>
                <a:spcPts val="600"/>
              </a:spcBef>
              <a:spcAft>
                <a:spcPts val="0"/>
              </a:spcAft>
              <a:buNone/>
            </a:pPr>
            <a:r>
              <a:rPr lang="vi"/>
              <a:t>Test[class]</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vi"/>
              <a:t>[method]_[scenario]_[expected result]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jacoco</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tạo report</a:t>
            </a:r>
            <a:endParaRPr/>
          </a:p>
          <a:p>
            <a:pPr indent="0" lvl="0" marL="0" rtl="0" algn="l">
              <a:spcBef>
                <a:spcPts val="600"/>
              </a:spcBef>
              <a:spcAft>
                <a:spcPts val="600"/>
              </a:spcAft>
              <a:buNone/>
            </a:pPr>
            <a:r>
              <a:rPr lang="vi"/>
              <a:t>plugin:  org.jacoco.jacoco-maven-plugin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MOCKITO</a:t>
            </a:r>
            <a:endParaRPr/>
          </a:p>
        </p:txBody>
      </p:sp>
      <p:sp>
        <p:nvSpPr>
          <p:cNvPr id="307" name="Google Shape;307;p54"/>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Content</a:t>
            </a:r>
            <a:endParaRPr/>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600"/>
              </a:spcBef>
              <a:spcAft>
                <a:spcPts val="0"/>
              </a:spcAft>
              <a:buSzPts val="1800"/>
              <a:buAutoNum type="romanUcPeriod"/>
            </a:pPr>
            <a:r>
              <a:rPr lang="vi"/>
              <a:t>Test Doubles</a:t>
            </a:r>
            <a:endParaRPr/>
          </a:p>
          <a:p>
            <a:pPr indent="-342900" lvl="0" marL="457200" rtl="0" algn="l">
              <a:spcBef>
                <a:spcPts val="600"/>
              </a:spcBef>
              <a:spcAft>
                <a:spcPts val="0"/>
              </a:spcAft>
              <a:buSzPts val="1800"/>
              <a:buAutoNum type="romanUcPeriod"/>
            </a:pPr>
            <a:r>
              <a:rPr lang="vi"/>
              <a:t>Mock Framework</a:t>
            </a:r>
            <a:endParaRPr/>
          </a:p>
          <a:p>
            <a:pPr indent="-317500" lvl="1" marL="914400" rtl="0" algn="l">
              <a:spcBef>
                <a:spcPts val="600"/>
              </a:spcBef>
              <a:spcAft>
                <a:spcPts val="0"/>
              </a:spcAft>
              <a:buSzPts val="1400"/>
              <a:buAutoNum type="alphaUcPeriod"/>
            </a:pPr>
            <a:r>
              <a:rPr lang="vi"/>
              <a:t>Proxy-based Mock Framework</a:t>
            </a:r>
            <a:endParaRPr/>
          </a:p>
          <a:p>
            <a:pPr indent="-317500" lvl="1" marL="914400" rtl="0" algn="l">
              <a:spcBef>
                <a:spcPts val="600"/>
              </a:spcBef>
              <a:spcAft>
                <a:spcPts val="0"/>
              </a:spcAft>
              <a:buSzPts val="1400"/>
              <a:buAutoNum type="alphaUcPeriod"/>
            </a:pPr>
            <a:r>
              <a:rPr lang="vi"/>
              <a:t>Proxy-based Mock Framework implementations</a:t>
            </a:r>
            <a:endParaRPr/>
          </a:p>
          <a:p>
            <a:pPr indent="-342900" lvl="0" marL="457200" rtl="0" algn="l">
              <a:spcBef>
                <a:spcPts val="600"/>
              </a:spcBef>
              <a:spcAft>
                <a:spcPts val="0"/>
              </a:spcAft>
              <a:buSzPts val="1800"/>
              <a:buAutoNum type="romanUcPeriod"/>
            </a:pPr>
            <a:r>
              <a:rPr lang="vi"/>
              <a:t>Mockito</a:t>
            </a:r>
            <a:endParaRPr/>
          </a:p>
          <a:p>
            <a:pPr indent="-317500" lvl="1" marL="914400" rtl="0" algn="l">
              <a:spcBef>
                <a:spcPts val="600"/>
              </a:spcBef>
              <a:spcAft>
                <a:spcPts val="0"/>
              </a:spcAft>
              <a:buSzPts val="1400"/>
              <a:buAutoNum type="alphaUcPeriod"/>
            </a:pPr>
            <a:r>
              <a:rPr lang="vi"/>
              <a:t>Introduction</a:t>
            </a:r>
            <a:endParaRPr/>
          </a:p>
          <a:p>
            <a:pPr indent="-317500" lvl="1" marL="914400" rtl="0" algn="l">
              <a:spcBef>
                <a:spcPts val="600"/>
              </a:spcBef>
              <a:spcAft>
                <a:spcPts val="0"/>
              </a:spcAft>
              <a:buSzPts val="1400"/>
              <a:buAutoNum type="alphaUcPeriod"/>
            </a:pPr>
            <a:r>
              <a:rPr lang="vi"/>
              <a:t>Config Mockito into project</a:t>
            </a:r>
            <a:endParaRPr/>
          </a:p>
          <a:p>
            <a:pPr indent="-317500" lvl="1" marL="914400" rtl="0" algn="l">
              <a:spcBef>
                <a:spcPts val="600"/>
              </a:spcBef>
              <a:spcAft>
                <a:spcPts val="600"/>
              </a:spcAft>
              <a:buSzPts val="1400"/>
              <a:buAutoNum type="alphaUcPeriod"/>
            </a:pPr>
            <a:r>
              <a:rPr lang="vi"/>
              <a:t>Mockito Methods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Test Doubles</a:t>
            </a:r>
            <a:endParaRPr/>
          </a:p>
        </p:txBody>
      </p:sp>
      <p:sp>
        <p:nvSpPr>
          <p:cNvPr id="319" name="Google Shape;319;p56"/>
          <p:cNvSpPr txBox="1"/>
          <p:nvPr>
            <p:ph idx="1" type="body"/>
          </p:nvPr>
        </p:nvSpPr>
        <p:spPr>
          <a:xfrm>
            <a:off x="283400" y="1152475"/>
            <a:ext cx="37422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None/>
            </a:pPr>
            <a:r>
              <a:rPr lang="vi"/>
              <a:t>Generic terms in any case where you replace production object with object used for testing purpose</a:t>
            </a:r>
            <a:endParaRPr/>
          </a:p>
          <a:p>
            <a:pPr indent="-342900" lvl="0" marL="457200" rtl="0" algn="l">
              <a:spcBef>
                <a:spcPts val="600"/>
              </a:spcBef>
              <a:spcAft>
                <a:spcPts val="0"/>
              </a:spcAft>
              <a:buSzPts val="1800"/>
              <a:buChar char="●"/>
            </a:pPr>
            <a:r>
              <a:rPr lang="vi"/>
              <a:t>Dummy</a:t>
            </a:r>
            <a:endParaRPr/>
          </a:p>
          <a:p>
            <a:pPr indent="-342900" lvl="0" marL="457200" rtl="0" algn="l">
              <a:spcBef>
                <a:spcPts val="600"/>
              </a:spcBef>
              <a:spcAft>
                <a:spcPts val="0"/>
              </a:spcAft>
              <a:buSzPts val="1800"/>
              <a:buChar char="●"/>
            </a:pPr>
            <a:r>
              <a:rPr lang="vi"/>
              <a:t>Fake</a:t>
            </a:r>
            <a:endParaRPr/>
          </a:p>
          <a:p>
            <a:pPr indent="-342900" lvl="0" marL="457200" rtl="0" algn="l">
              <a:spcBef>
                <a:spcPts val="600"/>
              </a:spcBef>
              <a:spcAft>
                <a:spcPts val="0"/>
              </a:spcAft>
              <a:buSzPts val="1800"/>
              <a:buChar char="●"/>
            </a:pPr>
            <a:r>
              <a:rPr lang="vi"/>
              <a:t>Stub</a:t>
            </a:r>
            <a:endParaRPr/>
          </a:p>
          <a:p>
            <a:pPr indent="-342900" lvl="0" marL="457200" rtl="0" algn="l">
              <a:spcBef>
                <a:spcPts val="600"/>
              </a:spcBef>
              <a:spcAft>
                <a:spcPts val="0"/>
              </a:spcAft>
              <a:buSzPts val="1800"/>
              <a:buChar char="●"/>
            </a:pPr>
            <a:r>
              <a:rPr lang="vi"/>
              <a:t>Mock</a:t>
            </a:r>
            <a:endParaRPr/>
          </a:p>
          <a:p>
            <a:pPr indent="-342900" lvl="0" marL="457200" rtl="0" algn="l">
              <a:spcBef>
                <a:spcPts val="600"/>
              </a:spcBef>
              <a:spcAft>
                <a:spcPts val="600"/>
              </a:spcAft>
              <a:buSzPts val="1800"/>
              <a:buChar char="●"/>
            </a:pPr>
            <a:r>
              <a:rPr lang="vi"/>
              <a:t>Spy</a:t>
            </a:r>
            <a:endParaRPr/>
          </a:p>
        </p:txBody>
      </p:sp>
      <p:pic>
        <p:nvPicPr>
          <p:cNvPr id="320" name="Google Shape;320;p56"/>
          <p:cNvPicPr preferRelativeResize="0"/>
          <p:nvPr/>
        </p:nvPicPr>
        <p:blipFill>
          <a:blip r:embed="rId3">
            <a:alphaModFix/>
          </a:blip>
          <a:stretch>
            <a:fillRect/>
          </a:stretch>
        </p:blipFill>
        <p:spPr>
          <a:xfrm>
            <a:off x="3972000" y="1017722"/>
            <a:ext cx="5051750" cy="357175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Mock Framework</a:t>
            </a:r>
            <a:endParaRPr/>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Proxy-based Mock Framework: Mockito, EasyMock, jMock,...</a:t>
            </a:r>
            <a:endParaRPr/>
          </a:p>
          <a:p>
            <a:pPr indent="-342900" lvl="0" marL="457200" rtl="0" algn="l">
              <a:spcBef>
                <a:spcPts val="0"/>
              </a:spcBef>
              <a:spcAft>
                <a:spcPts val="0"/>
              </a:spcAft>
              <a:buSzPts val="1800"/>
              <a:buChar char="●"/>
            </a:pPr>
            <a:r>
              <a:rPr lang="vi"/>
              <a:t>Bytecode manipulation Mock Framework: PowerMock,...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Proxy-based Mock Framework</a:t>
            </a:r>
            <a:endParaRPr/>
          </a:p>
        </p:txBody>
      </p:sp>
      <p:sp>
        <p:nvSpPr>
          <p:cNvPr id="332" name="Google Shape;33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Proxy object</a:t>
            </a:r>
            <a:endParaRPr/>
          </a:p>
          <a:p>
            <a:pPr indent="-342900" lvl="0" marL="457200" rtl="0" algn="l">
              <a:spcBef>
                <a:spcPts val="0"/>
              </a:spcBef>
              <a:spcAft>
                <a:spcPts val="0"/>
              </a:spcAft>
              <a:buSzPts val="1800"/>
              <a:buChar char="●"/>
            </a:pPr>
            <a:r>
              <a:rPr lang="vi"/>
              <a:t>Pros: Easy to implement</a:t>
            </a:r>
            <a:endParaRPr/>
          </a:p>
          <a:p>
            <a:pPr indent="-342900" lvl="0" marL="457200" rtl="0" algn="l">
              <a:spcBef>
                <a:spcPts val="0"/>
              </a:spcBef>
              <a:spcAft>
                <a:spcPts val="0"/>
              </a:spcAft>
              <a:buSzPts val="1800"/>
              <a:buChar char="●"/>
            </a:pPr>
            <a:r>
              <a:rPr lang="vi"/>
              <a:t>Cons: Restricted in features</a:t>
            </a:r>
            <a:endParaRPr/>
          </a:p>
          <a:p>
            <a:pPr indent="-342900" lvl="0" marL="457200" rtl="0" algn="l">
              <a:spcBef>
                <a:spcPts val="0"/>
              </a:spcBef>
              <a:spcAft>
                <a:spcPts val="0"/>
              </a:spcAft>
              <a:buSzPts val="1800"/>
              <a:buChar char="●"/>
            </a:pPr>
            <a:r>
              <a:rPr lang="vi"/>
              <a:t>Implementations:</a:t>
            </a:r>
            <a:endParaRPr/>
          </a:p>
          <a:p>
            <a:pPr indent="-317500" lvl="1" marL="914400" rtl="0" algn="l">
              <a:spcBef>
                <a:spcPts val="0"/>
              </a:spcBef>
              <a:spcAft>
                <a:spcPts val="0"/>
              </a:spcAft>
              <a:buSzPts val="1400"/>
              <a:buChar char="○"/>
            </a:pPr>
            <a:r>
              <a:rPr lang="vi"/>
              <a:t>Based on java.lang.reflect.Proxy</a:t>
            </a:r>
            <a:endParaRPr/>
          </a:p>
          <a:p>
            <a:pPr indent="-317500" lvl="1" marL="914400" rtl="0" algn="l">
              <a:spcBef>
                <a:spcPts val="0"/>
              </a:spcBef>
              <a:spcAft>
                <a:spcPts val="0"/>
              </a:spcAft>
              <a:buSzPts val="1400"/>
              <a:buChar char="○"/>
            </a:pPr>
            <a:r>
              <a:rPr lang="vi"/>
              <a:t>Based on Code Generation Library (CGLIB)</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java.lang.reflect.Proxy</a:t>
            </a:r>
            <a:endParaRPr/>
          </a:p>
        </p:txBody>
      </p:sp>
      <p:sp>
        <p:nvSpPr>
          <p:cNvPr id="338" name="Google Shape;33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Mechanism:</a:t>
            </a:r>
            <a:endParaRPr/>
          </a:p>
          <a:p>
            <a:pPr indent="-317500" lvl="1" marL="914400" rtl="0" algn="l">
              <a:spcBef>
                <a:spcPts val="0"/>
              </a:spcBef>
              <a:spcAft>
                <a:spcPts val="0"/>
              </a:spcAft>
              <a:buSzPts val="1400"/>
              <a:buChar char="○"/>
            </a:pPr>
            <a:r>
              <a:rPr lang="vi"/>
              <a:t>Create proxy class extending java.lang.reflect.Proxy</a:t>
            </a:r>
            <a:endParaRPr/>
          </a:p>
          <a:p>
            <a:pPr indent="-317500" lvl="1" marL="914400" rtl="0" algn="l">
              <a:spcBef>
                <a:spcPts val="0"/>
              </a:spcBef>
              <a:spcAft>
                <a:spcPts val="0"/>
              </a:spcAft>
              <a:buSzPts val="1400"/>
              <a:buChar char="○"/>
            </a:pPr>
            <a:r>
              <a:rPr lang="vi"/>
              <a:t>Delegate method call to InvocationHandler invoke method</a:t>
            </a:r>
            <a:endParaRPr/>
          </a:p>
          <a:p>
            <a:pPr indent="-317500" lvl="1" marL="914400" rtl="0" algn="l">
              <a:spcBef>
                <a:spcPts val="0"/>
              </a:spcBef>
              <a:spcAft>
                <a:spcPts val="0"/>
              </a:spcAft>
              <a:buSzPts val="1400"/>
              <a:buChar char="○"/>
            </a:pPr>
            <a:r>
              <a:rPr lang="vi"/>
              <a:t>Store state (method call, returned value) in static variables</a:t>
            </a:r>
            <a:endParaRPr/>
          </a:p>
          <a:p>
            <a:pPr indent="-342900" lvl="0" marL="457200" rtl="0" algn="l">
              <a:spcBef>
                <a:spcPts val="0"/>
              </a:spcBef>
              <a:spcAft>
                <a:spcPts val="0"/>
              </a:spcAft>
              <a:buSzPts val="1800"/>
              <a:buChar char="●"/>
            </a:pPr>
            <a:r>
              <a:rPr lang="vi"/>
              <a:t>Limitations:</a:t>
            </a:r>
            <a:endParaRPr/>
          </a:p>
          <a:p>
            <a:pPr indent="-317500" lvl="1" marL="914400" rtl="0" algn="l">
              <a:spcBef>
                <a:spcPts val="0"/>
              </a:spcBef>
              <a:spcAft>
                <a:spcPts val="0"/>
              </a:spcAft>
              <a:buSzPts val="1400"/>
              <a:buChar char="○"/>
            </a:pPr>
            <a:r>
              <a:rPr lang="vi"/>
              <a:t>Create proxy classes for interfaces only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Code Generation Library (CGLIB)</a:t>
            </a:r>
            <a:endParaRPr/>
          </a:p>
        </p:txBody>
      </p:sp>
      <p:sp>
        <p:nvSpPr>
          <p:cNvPr id="344" name="Google Shape;34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600"/>
              </a:spcBef>
              <a:spcAft>
                <a:spcPts val="0"/>
              </a:spcAft>
              <a:buSzPts val="1800"/>
              <a:buChar char="●"/>
            </a:pPr>
            <a:r>
              <a:rPr lang="vi"/>
              <a:t>ASM: library for creating class files at bytecode level</a:t>
            </a:r>
            <a:endParaRPr/>
          </a:p>
          <a:p>
            <a:pPr indent="-342900" lvl="0" marL="457200" rtl="0" algn="l">
              <a:spcBef>
                <a:spcPts val="0"/>
              </a:spcBef>
              <a:spcAft>
                <a:spcPts val="0"/>
              </a:spcAft>
              <a:buSzPts val="1800"/>
              <a:buChar char="●"/>
            </a:pPr>
            <a:r>
              <a:rPr lang="vi"/>
              <a:t>Mechanism:</a:t>
            </a:r>
            <a:endParaRPr/>
          </a:p>
          <a:p>
            <a:pPr indent="-317500" lvl="1" marL="914400" rtl="0" algn="l">
              <a:spcBef>
                <a:spcPts val="0"/>
              </a:spcBef>
              <a:spcAft>
                <a:spcPts val="0"/>
              </a:spcAft>
              <a:buSzPts val="1400"/>
              <a:buChar char="○"/>
            </a:pPr>
            <a:r>
              <a:rPr lang="vi"/>
              <a:t>Create proxy class which </a:t>
            </a:r>
            <a:r>
              <a:rPr b="1" lang="vi"/>
              <a:t>extends </a:t>
            </a:r>
            <a:r>
              <a:rPr lang="vi"/>
              <a:t>orig</a:t>
            </a:r>
            <a:r>
              <a:rPr lang="vi"/>
              <a:t>inal class</a:t>
            </a:r>
            <a:endParaRPr/>
          </a:p>
          <a:p>
            <a:pPr indent="-317500" lvl="1" marL="914400" rtl="0" algn="l">
              <a:spcBef>
                <a:spcPts val="0"/>
              </a:spcBef>
              <a:spcAft>
                <a:spcPts val="0"/>
              </a:spcAft>
              <a:buSzPts val="1400"/>
              <a:buChar char="○"/>
            </a:pPr>
            <a:r>
              <a:rPr lang="vi"/>
              <a:t>Use MethodInterceptor → If method callback is null then call </a:t>
            </a:r>
            <a:r>
              <a:rPr lang="vi"/>
              <a:t>super </a:t>
            </a:r>
            <a:r>
              <a:rPr lang="vi"/>
              <a:t>method (real method), else call proxy method</a:t>
            </a:r>
            <a:endParaRPr/>
          </a:p>
          <a:p>
            <a:pPr indent="-342900" lvl="0" marL="457200" rtl="0" algn="l">
              <a:spcBef>
                <a:spcPts val="0"/>
              </a:spcBef>
              <a:spcAft>
                <a:spcPts val="0"/>
              </a:spcAft>
              <a:buSzPts val="1800"/>
              <a:buChar char="●"/>
            </a:pPr>
            <a:r>
              <a:rPr lang="vi"/>
              <a:t>Limitations</a:t>
            </a:r>
            <a:endParaRPr/>
          </a:p>
          <a:p>
            <a:pPr indent="-317500" lvl="1" marL="914400" rtl="0" algn="l">
              <a:spcBef>
                <a:spcPts val="0"/>
              </a:spcBef>
              <a:spcAft>
                <a:spcPts val="0"/>
              </a:spcAft>
              <a:buSzPts val="1400"/>
              <a:buChar char="○"/>
            </a:pPr>
            <a:r>
              <a:rPr lang="vi"/>
              <a:t>Cannot intercept static, private, final method calls</a:t>
            </a:r>
            <a:endParaRPr/>
          </a:p>
          <a:p>
            <a:pPr indent="-317500" lvl="1" marL="914400" rtl="0" algn="l">
              <a:spcBef>
                <a:spcPts val="0"/>
              </a:spcBef>
              <a:spcAft>
                <a:spcPts val="0"/>
              </a:spcAft>
              <a:buSzPts val="1400"/>
              <a:buChar char="○"/>
            </a:pPr>
            <a:r>
              <a:rPr lang="vi"/>
              <a:t>Cannot build proxy for final class</a:t>
            </a:r>
            <a:endParaRPr/>
          </a:p>
          <a:p>
            <a:pPr indent="0" lvl="0" marL="0" rtl="0" algn="l">
              <a:spcBef>
                <a:spcPts val="600"/>
              </a:spcBef>
              <a:spcAft>
                <a:spcPts val="600"/>
              </a:spcAft>
              <a:buNone/>
            </a:pPr>
            <a:r>
              <a:rPr lang="vi"/>
              <a:t>→ Solution: Custom ClassLoader to transform bytecode (remove final, static, private keywords)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Mockito</a:t>
            </a:r>
            <a:endParaRPr/>
          </a:p>
        </p:txBody>
      </p:sp>
      <p:sp>
        <p:nvSpPr>
          <p:cNvPr id="350" name="Google Shape;35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Proxy-based mock framework</a:t>
            </a:r>
            <a:endParaRPr/>
          </a:p>
          <a:p>
            <a:pPr indent="-342900" lvl="0" marL="457200" rtl="0" algn="l">
              <a:spcBef>
                <a:spcPts val="600"/>
              </a:spcBef>
              <a:spcAft>
                <a:spcPts val="0"/>
              </a:spcAft>
              <a:buSzPts val="1800"/>
              <a:buChar char="●"/>
            </a:pPr>
            <a:r>
              <a:rPr lang="vi"/>
              <a:t>Follow semantic versioning</a:t>
            </a:r>
            <a:endParaRPr/>
          </a:p>
          <a:p>
            <a:pPr indent="-342900" lvl="0" marL="457200" rtl="0" algn="l">
              <a:spcBef>
                <a:spcPts val="600"/>
              </a:spcBef>
              <a:spcAft>
                <a:spcPts val="0"/>
              </a:spcAft>
              <a:buSzPts val="1800"/>
              <a:buChar char="●"/>
            </a:pPr>
            <a:r>
              <a:rPr lang="vi" u="sng">
                <a:solidFill>
                  <a:schemeClr val="hlink"/>
                </a:solidFill>
                <a:hlinkClick r:id="rId3"/>
              </a:rPr>
              <a:t>Mailing list</a:t>
            </a:r>
            <a:endParaRPr/>
          </a:p>
          <a:p>
            <a:pPr indent="-342900" lvl="0" marL="457200" rtl="0" algn="l">
              <a:spcBef>
                <a:spcPts val="600"/>
              </a:spcBef>
              <a:spcAft>
                <a:spcPts val="600"/>
              </a:spcAft>
              <a:buSzPts val="1800"/>
              <a:buChar char="●"/>
            </a:pPr>
            <a:r>
              <a:rPr lang="vi"/>
              <a:t>Alternatives: EasyMock, jMock,...</a:t>
            </a:r>
            <a:endParaRPr/>
          </a:p>
        </p:txBody>
      </p:sp>
      <p:pic>
        <p:nvPicPr>
          <p:cNvPr id="351" name="Google Shape;351;p61"/>
          <p:cNvPicPr preferRelativeResize="0"/>
          <p:nvPr/>
        </p:nvPicPr>
        <p:blipFill>
          <a:blip r:embed="rId4">
            <a:alphaModFix/>
          </a:blip>
          <a:stretch>
            <a:fillRect/>
          </a:stretch>
        </p:blipFill>
        <p:spPr>
          <a:xfrm>
            <a:off x="3519225" y="3832375"/>
            <a:ext cx="2105550" cy="105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b="1" lang="vi"/>
              <a:t>Validation</a:t>
            </a:r>
            <a:r>
              <a:rPr lang="vi"/>
              <a:t>: nó đề cập đến một tập hợp các nhiệ</a:t>
            </a:r>
            <a:r>
              <a:rPr lang="vi"/>
              <a:t>m vụ</a:t>
            </a:r>
            <a:r>
              <a:rPr lang="vi"/>
              <a:t> khác nhau để đảm bảo rằng phần mềm đã được xây dựng có thể đáp được các yêu cầu của khách hàng. Quá trình validate liên quan tới Unit Testing, Integration Testing, System Testing và Acceptance Testing.</a:t>
            </a:r>
            <a:endParaRPr/>
          </a:p>
        </p:txBody>
      </p:sp>
      <p:sp>
        <p:nvSpPr>
          <p:cNvPr id="80" name="Google Shape;80;p17"/>
          <p:cNvSpPr txBox="1"/>
          <p:nvPr>
            <p:ph type="title"/>
          </p:nvPr>
        </p:nvSpPr>
        <p:spPr>
          <a:xfrm>
            <a:off x="420575" y="44507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Config into Project</a:t>
            </a:r>
            <a:endParaRPr/>
          </a:p>
        </p:txBody>
      </p:sp>
      <p:sp>
        <p:nvSpPr>
          <p:cNvPr id="357" name="Google Shape;35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Use build tools like Maven or Gradle to add dependencies:</a:t>
            </a:r>
            <a:endParaRPr/>
          </a:p>
          <a:p>
            <a:pPr indent="-342900" lvl="0" marL="457200" rtl="0" algn="l">
              <a:spcBef>
                <a:spcPts val="600"/>
              </a:spcBef>
              <a:spcAft>
                <a:spcPts val="0"/>
              </a:spcAft>
              <a:buSzPts val="1800"/>
              <a:buChar char="●"/>
            </a:pPr>
            <a:r>
              <a:rPr lang="vi"/>
              <a:t>org.mockito.</a:t>
            </a:r>
            <a:r>
              <a:rPr b="1" lang="vi"/>
              <a:t>mockito-core</a:t>
            </a:r>
            <a:r>
              <a:rPr lang="vi"/>
              <a:t> | </a:t>
            </a:r>
            <a:r>
              <a:rPr lang="vi"/>
              <a:t>org.mockito.</a:t>
            </a:r>
            <a:r>
              <a:rPr b="1" lang="vi"/>
              <a:t>mockito-inline</a:t>
            </a:r>
            <a:r>
              <a:rPr lang="vi"/>
              <a:t> (Java 16)</a:t>
            </a:r>
            <a:endParaRPr/>
          </a:p>
          <a:p>
            <a:pPr indent="-342900" lvl="0" marL="457200" rtl="0" algn="l">
              <a:spcBef>
                <a:spcPts val="600"/>
              </a:spcBef>
              <a:spcAft>
                <a:spcPts val="600"/>
              </a:spcAft>
              <a:buSzPts val="1800"/>
              <a:buChar char="●"/>
            </a:pPr>
            <a:r>
              <a:rPr lang="vi"/>
              <a:t>org.mockito.mockito-junit-jupiter (Mockito Extension for JUnit5)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Declare Mock Object</a:t>
            </a:r>
            <a:endParaRPr/>
          </a:p>
        </p:txBody>
      </p:sp>
      <p:sp>
        <p:nvSpPr>
          <p:cNvPr id="363" name="Google Shape;363;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Declare mock object using </a:t>
            </a:r>
            <a:r>
              <a:rPr i="1" lang="vi"/>
              <a:t>@Mock, @Spy</a:t>
            </a:r>
            <a:endParaRPr i="1"/>
          </a:p>
          <a:p>
            <a:pPr indent="-342900" lvl="0" marL="457200" rtl="0" algn="l">
              <a:spcBef>
                <a:spcPts val="600"/>
              </a:spcBef>
              <a:spcAft>
                <a:spcPts val="0"/>
              </a:spcAft>
              <a:buSzPts val="1800"/>
              <a:buChar char="●"/>
            </a:pPr>
            <a:r>
              <a:rPr lang="vi"/>
              <a:t>Init mock objects using:</a:t>
            </a:r>
            <a:endParaRPr/>
          </a:p>
          <a:p>
            <a:pPr indent="-317500" lvl="1" marL="914400" rtl="0" algn="l">
              <a:spcBef>
                <a:spcPts val="600"/>
              </a:spcBef>
              <a:spcAft>
                <a:spcPts val="0"/>
              </a:spcAft>
              <a:buSzPts val="1400"/>
              <a:buChar char="○"/>
            </a:pPr>
            <a:r>
              <a:rPr lang="vi"/>
              <a:t>MockitoAnnotations.initMocks(object) - Manually</a:t>
            </a:r>
            <a:endParaRPr/>
          </a:p>
          <a:p>
            <a:pPr indent="-317500" lvl="1" marL="914400" rtl="0" algn="l">
              <a:spcBef>
                <a:spcPts val="600"/>
              </a:spcBef>
              <a:spcAft>
                <a:spcPts val="0"/>
              </a:spcAft>
              <a:buSzPts val="1400"/>
              <a:buChar char="○"/>
            </a:pPr>
            <a:r>
              <a:rPr i="1" lang="vi"/>
              <a:t>@RunWith</a:t>
            </a:r>
            <a:r>
              <a:rPr lang="vi"/>
              <a:t>(MockitoJUnitRunner.class) - JUnit4</a:t>
            </a:r>
            <a:endParaRPr/>
          </a:p>
          <a:p>
            <a:pPr indent="-317500" lvl="1" marL="914400" rtl="0" algn="l">
              <a:spcBef>
                <a:spcPts val="600"/>
              </a:spcBef>
              <a:spcAft>
                <a:spcPts val="600"/>
              </a:spcAft>
              <a:buSzPts val="1400"/>
              <a:buChar char="○"/>
            </a:pPr>
            <a:r>
              <a:rPr i="1" lang="vi"/>
              <a:t>@ExentedWith</a:t>
            </a:r>
            <a:r>
              <a:rPr lang="vi"/>
              <a:t>(MockitoExtension.class) - JUnit5</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Stub method</a:t>
            </a:r>
            <a:endParaRPr/>
          </a:p>
        </p:txBody>
      </p:sp>
      <p:sp>
        <p:nvSpPr>
          <p:cNvPr id="369" name="Google Shape;36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Define behavior/returnedValue when perform method invocation</a:t>
            </a:r>
            <a:endParaRPr/>
          </a:p>
          <a:p>
            <a:pPr indent="-342900" lvl="0" marL="457200" rtl="0" algn="l">
              <a:spcBef>
                <a:spcPts val="600"/>
              </a:spcBef>
              <a:spcAft>
                <a:spcPts val="0"/>
              </a:spcAft>
              <a:buSzPts val="1800"/>
              <a:buChar char="●"/>
            </a:pPr>
            <a:r>
              <a:rPr i="1" lang="vi"/>
              <a:t>when(methodCall)</a:t>
            </a:r>
            <a:endParaRPr i="1"/>
          </a:p>
          <a:p>
            <a:pPr indent="-342900" lvl="0" marL="457200" rtl="0" algn="l">
              <a:spcBef>
                <a:spcPts val="0"/>
              </a:spcBef>
              <a:spcAft>
                <a:spcPts val="0"/>
              </a:spcAft>
              <a:buSzPts val="1800"/>
              <a:buChar char="●"/>
            </a:pPr>
            <a:r>
              <a:rPr i="1" lang="vi"/>
              <a:t>thenReturn(result), thenThrow(ex), thenAnswer(Answer), thenCallRealMethod()</a:t>
            </a:r>
            <a:endParaRPr i="1"/>
          </a:p>
          <a:p>
            <a:pPr indent="-342900" lvl="0" marL="457200" rtl="0" algn="l">
              <a:spcBef>
                <a:spcPts val="0"/>
              </a:spcBef>
              <a:spcAft>
                <a:spcPts val="0"/>
              </a:spcAft>
              <a:buSzPts val="1800"/>
              <a:buChar char="●"/>
            </a:pPr>
            <a:r>
              <a:rPr i="1" lang="vi"/>
              <a:t>doReturn(result), doThrow(ex), doAnswer(Answer), doCallRealMethod(), doNothing()</a:t>
            </a:r>
            <a:endParaRPr i="1"/>
          </a:p>
          <a:p>
            <a:pPr indent="0" lvl="0" marL="0" rtl="0" algn="l">
              <a:spcBef>
                <a:spcPts val="600"/>
              </a:spcBef>
              <a:spcAft>
                <a:spcPts val="600"/>
              </a:spcAft>
              <a:buNone/>
            </a:pPr>
            <a:r>
              <a:t/>
            </a:r>
            <a:endParaRPr/>
          </a:p>
        </p:txBody>
      </p:sp>
      <p:pic>
        <p:nvPicPr>
          <p:cNvPr id="370" name="Google Shape;370;p64"/>
          <p:cNvPicPr preferRelativeResize="0"/>
          <p:nvPr/>
        </p:nvPicPr>
        <p:blipFill>
          <a:blip r:embed="rId3">
            <a:alphaModFix/>
          </a:blip>
          <a:stretch>
            <a:fillRect/>
          </a:stretch>
        </p:blipFill>
        <p:spPr>
          <a:xfrm>
            <a:off x="2256337" y="3509175"/>
            <a:ext cx="4631325" cy="14091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Arguments Matchers</a:t>
            </a:r>
            <a:endParaRPr/>
          </a:p>
        </p:txBody>
      </p:sp>
      <p:sp>
        <p:nvSpPr>
          <p:cNvPr id="376" name="Google Shape;376;p65"/>
          <p:cNvSpPr txBox="1"/>
          <p:nvPr>
            <p:ph idx="1" type="body"/>
          </p:nvPr>
        </p:nvSpPr>
        <p:spPr>
          <a:xfrm>
            <a:off x="311700" y="1152475"/>
            <a:ext cx="8520600" cy="39060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Font typeface="Courier New"/>
              <a:buChar char="●"/>
            </a:pPr>
            <a:r>
              <a:rPr lang="vi">
                <a:latin typeface="Courier New"/>
                <a:ea typeface="Courier New"/>
                <a:cs typeface="Courier New"/>
                <a:sym typeface="Courier New"/>
              </a:rPr>
              <a:t>Anything: </a:t>
            </a:r>
            <a:r>
              <a:rPr lang="vi">
                <a:latin typeface="Courier New"/>
                <a:ea typeface="Courier New"/>
                <a:cs typeface="Courier New"/>
                <a:sym typeface="Courier New"/>
              </a:rPr>
              <a:t>any(), any(Class&lt;T&gt; type), anyInt(), anyString(), anyCollection(), anyMap(),...</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vi">
                <a:latin typeface="Courier New"/>
                <a:ea typeface="Courier New"/>
                <a:cs typeface="Courier New"/>
                <a:sym typeface="Courier New"/>
              </a:rPr>
              <a:t>Check equal: eq(T value), </a:t>
            </a:r>
            <a:r>
              <a:rPr lang="vi">
                <a:latin typeface="Courier New"/>
                <a:ea typeface="Courier New"/>
                <a:cs typeface="Courier New"/>
                <a:sym typeface="Courier New"/>
              </a:rPr>
              <a:t>same(T value),</a:t>
            </a:r>
            <a:r>
              <a:rPr lang="vi">
                <a:latin typeface="Courier New"/>
                <a:ea typeface="Courier New"/>
                <a:cs typeface="Courier New"/>
                <a:sym typeface="Courier New"/>
              </a:rPr>
              <a:t>...</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vi">
                <a:latin typeface="Courier New"/>
                <a:ea typeface="Courier New"/>
                <a:cs typeface="Courier New"/>
                <a:sym typeface="Courier New"/>
              </a:rPr>
              <a:t>Check null: isNull(), isNotNull()</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vi">
                <a:latin typeface="Courier New"/>
                <a:ea typeface="Courier New"/>
                <a:cs typeface="Courier New"/>
                <a:sym typeface="Courier New"/>
              </a:rPr>
              <a:t>String pattern: startsWith(String prefix), endsWith(String suffix), matches(Pattern pattern), matches(String regex)</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vi">
                <a:latin typeface="Courier New"/>
                <a:ea typeface="Courier New"/>
                <a:cs typeface="Courier New"/>
                <a:sym typeface="Courier New"/>
              </a:rPr>
              <a:t>Custom: argThat(ArgumentMatcher&lt;T&gt; matcher),...</a:t>
            </a:r>
            <a:endParaRPr>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Verify</a:t>
            </a:r>
            <a:endParaRPr/>
          </a:p>
        </p:txBody>
      </p:sp>
      <p:sp>
        <p:nvSpPr>
          <p:cNvPr id="382" name="Google Shape;382;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vi"/>
              <a:t>Mockito keeps track of all method calls and their parameters to the mock object</a:t>
            </a:r>
            <a:endParaRPr/>
          </a:p>
          <a:p>
            <a:pPr indent="0" lvl="0" marL="0" rtl="0" algn="l">
              <a:spcBef>
                <a:spcPts val="600"/>
              </a:spcBef>
              <a:spcAft>
                <a:spcPts val="0"/>
              </a:spcAft>
              <a:buNone/>
            </a:pPr>
            <a:r>
              <a:rPr lang="vi"/>
              <a:t>→ User verify to </a:t>
            </a:r>
            <a:r>
              <a:rPr lang="vi"/>
              <a:t>perform</a:t>
            </a:r>
            <a:r>
              <a:rPr lang="vi"/>
              <a:t> </a:t>
            </a:r>
            <a:r>
              <a:rPr b="1" lang="vi"/>
              <a:t>b</a:t>
            </a:r>
            <a:r>
              <a:rPr b="1" lang="vi"/>
              <a:t>ehavior testing</a:t>
            </a:r>
            <a:r>
              <a:rPr lang="vi"/>
              <a:t>:</a:t>
            </a:r>
            <a:r>
              <a:rPr lang="vi"/>
              <a:t> does not check result of method call, it </a:t>
            </a:r>
            <a:r>
              <a:rPr lang="vi"/>
              <a:t>checks that method is called with right params</a:t>
            </a:r>
            <a:endParaRPr/>
          </a:p>
          <a:p>
            <a:pPr indent="-342900" lvl="0" marL="457200" rtl="0" algn="l">
              <a:spcBef>
                <a:spcPts val="600"/>
              </a:spcBef>
              <a:spcAft>
                <a:spcPts val="0"/>
              </a:spcAft>
              <a:buSzPts val="1800"/>
              <a:buChar char="●"/>
            </a:pPr>
            <a:r>
              <a:rPr lang="vi"/>
              <a:t>Verify time of method call</a:t>
            </a:r>
            <a:endParaRPr/>
          </a:p>
          <a:p>
            <a:pPr indent="-342900" lvl="0" marL="457200" rtl="0" algn="l">
              <a:spcBef>
                <a:spcPts val="0"/>
              </a:spcBef>
              <a:spcAft>
                <a:spcPts val="0"/>
              </a:spcAft>
              <a:buSzPts val="1800"/>
              <a:buChar char="●"/>
            </a:pPr>
            <a:r>
              <a:rPr lang="vi"/>
              <a:t>Verify order of method call</a:t>
            </a:r>
            <a:endParaRPr/>
          </a:p>
          <a:p>
            <a:pPr indent="-342900" lvl="0" marL="457200" rtl="0" algn="l">
              <a:spcBef>
                <a:spcPts val="0"/>
              </a:spcBef>
              <a:spcAft>
                <a:spcPts val="0"/>
              </a:spcAft>
              <a:buSzPts val="1800"/>
              <a:buChar char="●"/>
            </a:pPr>
            <a:r>
              <a:rPr lang="vi"/>
              <a:t>Verify argument matching</a:t>
            </a:r>
            <a:endParaRPr/>
          </a:p>
          <a:p>
            <a:pPr indent="-342900" lvl="0" marL="457200" rtl="0" algn="l">
              <a:spcBef>
                <a:spcPts val="0"/>
              </a:spcBef>
              <a:spcAft>
                <a:spcPts val="0"/>
              </a:spcAft>
              <a:buSzPts val="1800"/>
              <a:buChar char="●"/>
            </a:pPr>
            <a:r>
              <a:rPr lang="vi"/>
              <a:t>Verify timeout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600"/>
              </a:spcBef>
              <a:spcAft>
                <a:spcPts val="0"/>
              </a:spcAft>
              <a:buSzPct val="100000"/>
              <a:buChar char="-"/>
            </a:pPr>
            <a:r>
              <a:rPr lang="vi"/>
              <a:t>Các loại Software Testing khác nhau:</a:t>
            </a:r>
            <a:endParaRPr/>
          </a:p>
          <a:p>
            <a:pPr indent="-334327" lvl="0" marL="914400" rtl="0" algn="l">
              <a:spcBef>
                <a:spcPts val="600"/>
              </a:spcBef>
              <a:spcAft>
                <a:spcPts val="0"/>
              </a:spcAft>
              <a:buSzPct val="100000"/>
              <a:buChar char="+"/>
            </a:pPr>
            <a:r>
              <a:rPr b="1" lang="vi"/>
              <a:t>Manual Testing</a:t>
            </a:r>
            <a:r>
              <a:rPr lang="vi"/>
              <a:t>:  Là loại kiểm thử trong đó tester sẽ phải thực hiện các test case bằng tay mà không sử dụng bất kỳ công cụ hỗ trợ nào.</a:t>
            </a:r>
            <a:endParaRPr/>
          </a:p>
          <a:p>
            <a:pPr indent="0" lvl="0" marL="914400" rtl="0" algn="l">
              <a:spcBef>
                <a:spcPts val="600"/>
              </a:spcBef>
              <a:spcAft>
                <a:spcPts val="0"/>
              </a:spcAft>
              <a:buNone/>
            </a:pPr>
            <a:r>
              <a:rPr lang="vi"/>
              <a:t>Một số giai đoạn của Manual Testing như Unit Testing, Integration Testing, System Testing, Acceptance Testing.</a:t>
            </a:r>
            <a:endParaRPr/>
          </a:p>
          <a:p>
            <a:pPr indent="-334327" lvl="0" marL="914400" rtl="0" algn="l">
              <a:spcBef>
                <a:spcPts val="600"/>
              </a:spcBef>
              <a:spcAft>
                <a:spcPts val="600"/>
              </a:spcAft>
              <a:buSzPct val="100000"/>
              <a:buChar char="+"/>
            </a:pPr>
            <a:r>
              <a:rPr b="1" lang="vi"/>
              <a:t>Automation Testing</a:t>
            </a:r>
            <a:r>
              <a:rPr lang="vi"/>
              <a:t>: Sử dụng kịch bản và tool hỗ trợ cho việc test. Chạy các kịch bản nhanh chóng và lặp đi lặp lại. Từ đó làm tăng phạm vi kiểm tra, cải thiện độ chính  xác, tiết kiệm thời gian và tiền bạc so với Manual Testing.</a:t>
            </a:r>
            <a:endParaRPr/>
          </a:p>
        </p:txBody>
      </p:sp>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600"/>
              </a:spcBef>
              <a:spcAft>
                <a:spcPts val="0"/>
              </a:spcAft>
              <a:buSzPct val="100000"/>
              <a:buChar char="-"/>
            </a:pPr>
            <a:r>
              <a:rPr lang="vi"/>
              <a:t>Có 2 kỹ thuật Testing:</a:t>
            </a:r>
            <a:endParaRPr/>
          </a:p>
          <a:p>
            <a:pPr indent="-334327" lvl="0" marL="914400" rtl="0" algn="l">
              <a:spcBef>
                <a:spcPts val="600"/>
              </a:spcBef>
              <a:spcAft>
                <a:spcPts val="0"/>
              </a:spcAft>
              <a:buSzPct val="100000"/>
              <a:buChar char="+"/>
            </a:pPr>
            <a:r>
              <a:rPr b="1" lang="vi"/>
              <a:t>Black-Box Testing</a:t>
            </a:r>
            <a:r>
              <a:rPr lang="vi"/>
              <a:t>: Kỹ thuật kiểm thử trong đó người kiểm thử không có quyền truy cập vào mã nguồn của phần mềm mà được tiến hành tại giao diện phần mềm, không liên quan đến cấu trúc logic bên trong của phần mềm.</a:t>
            </a:r>
            <a:endParaRPr/>
          </a:p>
          <a:p>
            <a:pPr indent="-334327" lvl="0" marL="914400" rtl="0" algn="l">
              <a:spcBef>
                <a:spcPts val="600"/>
              </a:spcBef>
              <a:spcAft>
                <a:spcPts val="600"/>
              </a:spcAft>
              <a:buSzPct val="100000"/>
              <a:buChar char="+"/>
            </a:pPr>
            <a:r>
              <a:rPr b="1" lang="vi"/>
              <a:t>White-Box Testing</a:t>
            </a:r>
            <a:r>
              <a:rPr lang="vi"/>
              <a:t>: Là kỹ thuật kiểm tra trong đó người kiểm tra biết được logic hoạt động bên trong của sản phẩm, có quyền truy cập vào mã nguồn của nó và được tiến hành bằng cách đảm bảo tất cả các hoạt động được thực hiện đúng theo kỳ vọng.</a:t>
            </a:r>
            <a:r>
              <a:rPr lang="vi"/>
              <a:t>	 </a:t>
            </a:r>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vi"/>
              <a:t>Tại sao Testing lại quan trọng?</a:t>
            </a:r>
            <a:endParaRPr/>
          </a:p>
          <a:p>
            <a:pPr indent="-342900" lvl="0" marL="914400" rtl="0" algn="l">
              <a:spcBef>
                <a:spcPts val="600"/>
              </a:spcBef>
              <a:spcAft>
                <a:spcPts val="0"/>
              </a:spcAft>
              <a:buSzPts val="1800"/>
              <a:buChar char="+"/>
            </a:pPr>
            <a:r>
              <a:rPr lang="vi"/>
              <a:t>Xác định sớm lỗi và giải quyết trước khi bàn giao phần mềm cho khách hàng hoặc phát hành.</a:t>
            </a:r>
            <a:endParaRPr/>
          </a:p>
          <a:p>
            <a:pPr indent="-342900" lvl="0" marL="914400" rtl="0" algn="l">
              <a:spcBef>
                <a:spcPts val="600"/>
              </a:spcBef>
              <a:spcAft>
                <a:spcPts val="0"/>
              </a:spcAft>
              <a:buSzPts val="1800"/>
              <a:buChar char="+"/>
            </a:pPr>
            <a:r>
              <a:rPr lang="vi"/>
              <a:t>Phần mềm đảm bảo được độ tin cậy, bảo mật, hiệu suất cao, giảm chi phí,...</a:t>
            </a:r>
            <a:endParaRPr/>
          </a:p>
          <a:p>
            <a:pPr indent="-342900" lvl="0" marL="914400" rtl="0" algn="l">
              <a:spcBef>
                <a:spcPts val="600"/>
              </a:spcBef>
              <a:spcAft>
                <a:spcPts val="600"/>
              </a:spcAft>
              <a:buSzPts val="1800"/>
              <a:buChar char="+"/>
            </a:pPr>
            <a:r>
              <a:rPr lang="vi"/>
              <a:t>K</a:t>
            </a:r>
            <a:r>
              <a:rPr lang="vi"/>
              <a:t>hi ứng dụng có lỗi mà vẫn được phát hành có thể dẫn đến thiệt hại rất lớn về kinh tế thậm chí có nhiều trường hợp liên quan đến pháp luật.</a:t>
            </a:r>
            <a:endParaRPr/>
          </a:p>
        </p:txBody>
      </p:sp>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600"/>
              </a:spcBef>
              <a:spcAft>
                <a:spcPts val="0"/>
              </a:spcAft>
              <a:buSzPct val="100000"/>
              <a:buChar char="-"/>
            </a:pPr>
            <a:r>
              <a:rPr lang="vi"/>
              <a:t>Lợi ích của Testing:</a:t>
            </a:r>
            <a:endParaRPr/>
          </a:p>
          <a:p>
            <a:pPr indent="-334327" lvl="0" marL="914400" rtl="0" algn="l">
              <a:spcBef>
                <a:spcPts val="600"/>
              </a:spcBef>
              <a:spcAft>
                <a:spcPts val="0"/>
              </a:spcAft>
              <a:buSzPct val="100000"/>
              <a:buChar char="+"/>
            </a:pPr>
            <a:r>
              <a:rPr b="1" lang="vi"/>
              <a:t>Cost-effective</a:t>
            </a:r>
            <a:r>
              <a:rPr lang="vi"/>
              <a:t>: Đó là một trong những lợi thế quan trọng của kiểm thử phần mềm. Lỗi được phát hiện trong quá trình testing sẽ tốn ít chi phí maintain.</a:t>
            </a:r>
            <a:endParaRPr/>
          </a:p>
          <a:p>
            <a:pPr indent="-334327" lvl="0" marL="914400" rtl="0" algn="l">
              <a:spcBef>
                <a:spcPts val="600"/>
              </a:spcBef>
              <a:spcAft>
                <a:spcPts val="0"/>
              </a:spcAft>
              <a:buSzPct val="100000"/>
              <a:buChar char="+"/>
            </a:pPr>
            <a:r>
              <a:rPr b="1" lang="vi"/>
              <a:t>Security</a:t>
            </a:r>
            <a:r>
              <a:rPr lang="vi"/>
              <a:t>: Giúp loại bỏ rủi ro và vấn đề của phần mềm, tránh được các cuộc tấn công từ bên ngoài.</a:t>
            </a:r>
            <a:endParaRPr/>
          </a:p>
          <a:p>
            <a:pPr indent="-334327" lvl="0" marL="914400" rtl="0" algn="l">
              <a:spcBef>
                <a:spcPts val="600"/>
              </a:spcBef>
              <a:spcAft>
                <a:spcPts val="0"/>
              </a:spcAft>
              <a:buSzPct val="100000"/>
              <a:buChar char="+"/>
            </a:pPr>
            <a:r>
              <a:rPr b="1" lang="vi"/>
              <a:t>Product Quality</a:t>
            </a:r>
            <a:r>
              <a:rPr lang="vi"/>
              <a:t>: Đảm bảo chất lượng sản phẩm được giao cho khách hàng.</a:t>
            </a:r>
            <a:endParaRPr/>
          </a:p>
          <a:p>
            <a:pPr indent="-334327" lvl="0" marL="914400" rtl="0" algn="l">
              <a:spcBef>
                <a:spcPts val="600"/>
              </a:spcBef>
              <a:spcAft>
                <a:spcPts val="600"/>
              </a:spcAft>
              <a:buSzPct val="100000"/>
              <a:buChar char="+"/>
            </a:pPr>
            <a:r>
              <a:rPr b="1" lang="vi"/>
              <a:t>Customer Satisfaction</a:t>
            </a:r>
            <a:r>
              <a:rPr lang="vi"/>
              <a:t>: Giúp khách hàng có trải nghiệm tốt hơn về sản phẩm, mang lại sự hài lòng, thoải mái cho người dùng.</a:t>
            </a:r>
            <a:endParaRPr/>
          </a:p>
        </p:txBody>
      </p:sp>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vi"/>
              <a:t>Software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