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Fira Code Light"/>
      <p:regular r:id="rId46"/>
      <p:bold r:id="rId47"/>
    </p:embeddedFont>
    <p:embeddedFont>
      <p:font typeface="Lato"/>
      <p:regular r:id="rId48"/>
      <p:bold r:id="rId49"/>
      <p:italic r:id="rId50"/>
      <p:boldItalic r:id="rId51"/>
    </p:embeddedFont>
    <p:embeddedFont>
      <p:font typeface="Lora"/>
      <p:regular r:id="rId52"/>
      <p:bold r:id="rId53"/>
      <p:italic r:id="rId54"/>
      <p:boldItalic r:id="rId55"/>
    </p:embeddedFont>
    <p:embeddedFont>
      <p:font typeface="Fira Code"/>
      <p:regular r:id="rId56"/>
      <p:bold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FiraCodeLight-regular.fntdata"/><Relationship Id="rId45"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FiraCodeLight-bold.fntdata"/><Relationship Id="rId49"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Lora-bold.fntdata"/><Relationship Id="rId52" Type="http://schemas.openxmlformats.org/officeDocument/2006/relationships/font" Target="fonts/Lora-regular.fntdata"/><Relationship Id="rId11" Type="http://schemas.openxmlformats.org/officeDocument/2006/relationships/slide" Target="slides/slide5.xml"/><Relationship Id="rId55" Type="http://schemas.openxmlformats.org/officeDocument/2006/relationships/font" Target="fonts/Lora-boldItalic.fntdata"/><Relationship Id="rId10" Type="http://schemas.openxmlformats.org/officeDocument/2006/relationships/slide" Target="slides/slide4.xml"/><Relationship Id="rId54" Type="http://schemas.openxmlformats.org/officeDocument/2006/relationships/font" Target="fonts/Lora-italic.fntdata"/><Relationship Id="rId13" Type="http://schemas.openxmlformats.org/officeDocument/2006/relationships/slide" Target="slides/slide7.xml"/><Relationship Id="rId57" Type="http://schemas.openxmlformats.org/officeDocument/2006/relationships/font" Target="fonts/FiraCode-bold.fntdata"/><Relationship Id="rId12" Type="http://schemas.openxmlformats.org/officeDocument/2006/relationships/slide" Target="slides/slide6.xml"/><Relationship Id="rId56" Type="http://schemas.openxmlformats.org/officeDocument/2006/relationships/font" Target="fonts/FiraCode-regular.fntdata"/><Relationship Id="rId15" Type="http://schemas.openxmlformats.org/officeDocument/2006/relationships/slide" Target="slides/slide9.xml"/><Relationship Id="rId59" Type="http://schemas.openxmlformats.org/officeDocument/2006/relationships/font" Target="fonts/OpenSans-bold.fntdata"/><Relationship Id="rId14" Type="http://schemas.openxmlformats.org/officeDocument/2006/relationships/slide" Target="slides/slide8.xml"/><Relationship Id="rId58" Type="http://schemas.openxmlformats.org/officeDocument/2006/relationships/font" Target="fonts/Open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aa29790a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aa29790a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a143a9e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a143a9e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a143a9e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a143a9e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a143a9e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a143a9e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a143a9e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a143a9e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2eeffb0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2eeffb0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2eeffb0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2eeffb0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2eeffb07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2eeffb07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2eeffb07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2eeffb07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2eeffb07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2eeffb07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eeffb07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eeffb07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a29790a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aa29790a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2eeffb07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2eeffb07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2f16c92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2f16c9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2f16c922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2f16c922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2f16c92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2f16c92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2f16c92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2f16c92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2f16c922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2f16c922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2f16c922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2f16c922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2f16c922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2f16c922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2f16c92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2f16c92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aa270c08e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aa270c08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aa29790a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aa29790a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a270c08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aa270c08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aa270c08e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aa270c08e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3b217ac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3b217ac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3b217ac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3b217ac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3b217ac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3b217ac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3b217ac8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3b217ac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aa29790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aa29790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aa29790a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aa29790a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aa29790a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aa29790a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143a9e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a143a9e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a143a9e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a143a9e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a143a9ee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aa143a9ee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5" name="Shape 55"/>
        <p:cNvGrpSpPr/>
        <p:nvPr/>
      </p:nvGrpSpPr>
      <p:grpSpPr>
        <a:xfrm>
          <a:off x="0" y="0"/>
          <a:ext cx="0" cy="0"/>
          <a:chOff x="0" y="0"/>
          <a:chExt cx="0" cy="0"/>
        </a:xfrm>
      </p:grpSpPr>
      <p:sp>
        <p:nvSpPr>
          <p:cNvPr id="56" name="Google Shape;56;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830392" y="1191256"/>
            <a:ext cx="745763" cy="45826"/>
            <a:chOff x="4580561" y="2589004"/>
            <a:chExt cx="1064464" cy="25200"/>
          </a:xfrm>
        </p:grpSpPr>
        <p:sp>
          <p:nvSpPr>
            <p:cNvPr id="58" name="Google Shape;58;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1" name="Google Shape;61;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2" name="Google Shape;62;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grpSp>
        <p:nvGrpSpPr>
          <p:cNvPr id="64" name="Google Shape;64;p15"/>
          <p:cNvGrpSpPr/>
          <p:nvPr/>
        </p:nvGrpSpPr>
        <p:grpSpPr>
          <a:xfrm>
            <a:off x="830392" y="1191256"/>
            <a:ext cx="745763" cy="45826"/>
            <a:chOff x="4580561" y="2589004"/>
            <a:chExt cx="1064464" cy="25200"/>
          </a:xfrm>
        </p:grpSpPr>
        <p:sp>
          <p:nvSpPr>
            <p:cNvPr id="65" name="Google Shape;6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8" name="Google Shape;6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6"/>
          <p:cNvGrpSpPr/>
          <p:nvPr/>
        </p:nvGrpSpPr>
        <p:grpSpPr>
          <a:xfrm>
            <a:off x="830392" y="1191256"/>
            <a:ext cx="745763" cy="45826"/>
            <a:chOff x="4580561" y="2589004"/>
            <a:chExt cx="1064464" cy="25200"/>
          </a:xfrm>
        </p:grpSpPr>
        <p:sp>
          <p:nvSpPr>
            <p:cNvPr id="72" name="Google Shape;72;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5" name="Google Shape;7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6" name="Google Shape;7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17"/>
          <p:cNvGrpSpPr/>
          <p:nvPr/>
        </p:nvGrpSpPr>
        <p:grpSpPr>
          <a:xfrm>
            <a:off x="830392" y="1191256"/>
            <a:ext cx="745763" cy="45826"/>
            <a:chOff x="4580561" y="2589004"/>
            <a:chExt cx="1064464" cy="25200"/>
          </a:xfrm>
        </p:grpSpPr>
        <p:sp>
          <p:nvSpPr>
            <p:cNvPr id="80" name="Google Shape;80;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3" name="Google Shape;83;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8"/>
          <p:cNvGrpSpPr/>
          <p:nvPr/>
        </p:nvGrpSpPr>
        <p:grpSpPr>
          <a:xfrm>
            <a:off x="830392" y="1191256"/>
            <a:ext cx="745763" cy="45826"/>
            <a:chOff x="4580561" y="2589004"/>
            <a:chExt cx="1064464" cy="25200"/>
          </a:xfrm>
        </p:grpSpPr>
        <p:sp>
          <p:nvSpPr>
            <p:cNvPr id="89" name="Google Shape;89;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2" name="Google Shape;92;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9"/>
          <p:cNvGrpSpPr/>
          <p:nvPr/>
        </p:nvGrpSpPr>
        <p:grpSpPr>
          <a:xfrm>
            <a:off x="830392" y="1191256"/>
            <a:ext cx="745763" cy="45826"/>
            <a:chOff x="4580561" y="2589004"/>
            <a:chExt cx="1064464" cy="25200"/>
          </a:xfrm>
        </p:grpSpPr>
        <p:sp>
          <p:nvSpPr>
            <p:cNvPr id="96" name="Google Shape;96;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9" name="Google Shape;99;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1" name="Shape 101"/>
        <p:cNvGrpSpPr/>
        <p:nvPr/>
      </p:nvGrpSpPr>
      <p:grpSpPr>
        <a:xfrm>
          <a:off x="0" y="0"/>
          <a:ext cx="0" cy="0"/>
          <a:chOff x="0" y="0"/>
          <a:chExt cx="0" cy="0"/>
        </a:xfrm>
      </p:grpSpPr>
      <p:grpSp>
        <p:nvGrpSpPr>
          <p:cNvPr id="102" name="Google Shape;102;p20"/>
          <p:cNvGrpSpPr/>
          <p:nvPr/>
        </p:nvGrpSpPr>
        <p:grpSpPr>
          <a:xfrm>
            <a:off x="830392" y="4169130"/>
            <a:ext cx="745763" cy="45826"/>
            <a:chOff x="4580561" y="2589004"/>
            <a:chExt cx="1064464" cy="25200"/>
          </a:xfrm>
        </p:grpSpPr>
        <p:sp>
          <p:nvSpPr>
            <p:cNvPr id="103" name="Google Shape;103;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6" name="Google Shape;106;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21"/>
          <p:cNvGrpSpPr/>
          <p:nvPr/>
        </p:nvGrpSpPr>
        <p:grpSpPr>
          <a:xfrm>
            <a:off x="830392" y="1191256"/>
            <a:ext cx="745763" cy="45826"/>
            <a:chOff x="4580561" y="2589004"/>
            <a:chExt cx="1064464" cy="25200"/>
          </a:xfrm>
        </p:grpSpPr>
        <p:sp>
          <p:nvSpPr>
            <p:cNvPr id="110" name="Google Shape;11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3" name="Google Shape;113;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4" name="Google Shape;114;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8" name="Google Shape;118;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9" name="Shape 119"/>
        <p:cNvGrpSpPr/>
        <p:nvPr/>
      </p:nvGrpSpPr>
      <p:grpSpPr>
        <a:xfrm>
          <a:off x="0" y="0"/>
          <a:ext cx="0" cy="0"/>
          <a:chOff x="0" y="0"/>
          <a:chExt cx="0" cy="0"/>
        </a:xfrm>
      </p:grpSpPr>
      <p:grpSp>
        <p:nvGrpSpPr>
          <p:cNvPr id="120" name="Google Shape;120;p23"/>
          <p:cNvGrpSpPr/>
          <p:nvPr/>
        </p:nvGrpSpPr>
        <p:grpSpPr>
          <a:xfrm>
            <a:off x="830392" y="4169130"/>
            <a:ext cx="745763" cy="45826"/>
            <a:chOff x="4580561" y="2589004"/>
            <a:chExt cx="1064464" cy="25200"/>
          </a:xfrm>
        </p:grpSpPr>
        <p:sp>
          <p:nvSpPr>
            <p:cNvPr id="121" name="Google Shape;121;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4" name="Google Shape;124;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5" name="Google Shape;125;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
        <p:nvSpPr>
          <p:cNvPr id="127" name="Google Shape;12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1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33" y="4602300"/>
            <a:ext cx="962166" cy="541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DOM</a:t>
            </a:r>
            <a:endParaRPr/>
          </a:p>
        </p:txBody>
      </p:sp>
      <p:sp>
        <p:nvSpPr>
          <p:cNvPr id="133" name="Google Shape;133;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Ba Nguyễn</a:t>
            </a: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Một số loại phần tử </a:t>
            </a:r>
            <a:r>
              <a:rPr b="1" lang="vi">
                <a:latin typeface="Open Sans"/>
                <a:ea typeface="Open Sans"/>
                <a:cs typeface="Open Sans"/>
                <a:sym typeface="Open Sans"/>
              </a:rPr>
              <a:t>DOM</a:t>
            </a:r>
            <a:r>
              <a:rPr lang="vi">
                <a:latin typeface="Open Sans"/>
                <a:ea typeface="Open Sans"/>
                <a:cs typeface="Open Sans"/>
                <a:sym typeface="Open Sans"/>
              </a:rPr>
              <a:t> cung cấp thêm một số thuộc tính bổ sung riêng của nó</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Ví dụ với </a:t>
            </a:r>
            <a:r>
              <a:rPr lang="vi">
                <a:latin typeface="Fira Code Light"/>
                <a:ea typeface="Fira Code Light"/>
                <a:cs typeface="Fira Code Light"/>
                <a:sym typeface="Fira Code Light"/>
              </a:rPr>
              <a:t>&lt;table&gt;</a:t>
            </a:r>
            <a:endParaRPr>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caption</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&lt;caption&gt;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tHead</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&lt;thead&gt;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tFoot</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&lt;tfoot&gt;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tBodies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collection of &lt;tbody&gt;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rows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collection of all &lt;tr&gt; inside table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tBodies</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rows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collection of &lt;tr&gt; inside &lt;tbody&gt;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tr</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rowIndex</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index of &lt;tr&gt; in &lt;table&gt;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tr</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sectionRowIndex</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index of &lt;tr&gt; in &lt;thead&gt;, &lt;tbody&gt; or &lt;tfoot&gt;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tr</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cells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collection of &lt;td&gt;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td</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cellIndex</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index of &lt;td&gt; or &lt;th&gt; in &lt;tr&gt;</a:t>
            </a:r>
            <a:endParaRPr>
              <a:latin typeface="Open Sans"/>
              <a:ea typeface="Open Sans"/>
              <a:cs typeface="Open Sans"/>
              <a:sym typeface="Open Sans"/>
            </a:endParaRPr>
          </a:p>
        </p:txBody>
      </p:sp>
      <p:sp>
        <p:nvSpPr>
          <p:cNvPr id="210" name="Google Shape;210;p3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Properties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1000"/>
              </a:spcBef>
              <a:spcAft>
                <a:spcPts val="0"/>
              </a:spcAft>
              <a:buSzPts val="1300"/>
              <a:buFont typeface="Open Sans"/>
              <a:buAutoNum type="arabicPeriod"/>
            </a:pPr>
            <a:r>
              <a:rPr lang="vi">
                <a:latin typeface="Open Sans"/>
                <a:ea typeface="Open Sans"/>
                <a:cs typeface="Open Sans"/>
                <a:sym typeface="Open Sans"/>
              </a:rPr>
              <a:t>Tạo một bảng, sử dụng JS để thay đổi màu cho các ô theo đường chéo trong bảng (sử dụng </a:t>
            </a:r>
            <a:r>
              <a:rPr lang="vi">
                <a:latin typeface="Fira Code Light"/>
                <a:ea typeface="Fira Code Light"/>
                <a:cs typeface="Fira Code Light"/>
                <a:sym typeface="Fira Code Light"/>
              </a:rPr>
              <a:t>td.style.backgroundColor = “red”</a:t>
            </a:r>
            <a:r>
              <a:rPr lang="vi">
                <a:latin typeface="Open Sans"/>
                <a:ea typeface="Open Sans"/>
                <a:cs typeface="Open Sans"/>
                <a:sym typeface="Open Sans"/>
              </a:rPr>
              <a:t> để đổi màu nền)</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p:txBody>
      </p:sp>
      <p:sp>
        <p:nvSpPr>
          <p:cNvPr id="216" name="Google Shape;216;p3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pic>
        <p:nvPicPr>
          <p:cNvPr id="217" name="Google Shape;217;p35"/>
          <p:cNvPicPr preferRelativeResize="0"/>
          <p:nvPr/>
        </p:nvPicPr>
        <p:blipFill>
          <a:blip r:embed="rId3">
            <a:alphaModFix/>
          </a:blip>
          <a:stretch>
            <a:fillRect/>
          </a:stretch>
        </p:blipFill>
        <p:spPr>
          <a:xfrm>
            <a:off x="5448375" y="2624000"/>
            <a:ext cx="2057400" cy="1905000"/>
          </a:xfrm>
          <a:prstGeom prst="rect">
            <a:avLst/>
          </a:prstGeom>
          <a:noFill/>
          <a:ln>
            <a:noFill/>
          </a:ln>
        </p:spPr>
      </p:pic>
      <p:pic>
        <p:nvPicPr>
          <p:cNvPr id="218" name="Google Shape;218;p35"/>
          <p:cNvPicPr preferRelativeResize="0"/>
          <p:nvPr/>
        </p:nvPicPr>
        <p:blipFill>
          <a:blip r:embed="rId4">
            <a:alphaModFix/>
          </a:blip>
          <a:stretch>
            <a:fillRect/>
          </a:stretch>
        </p:blipFill>
        <p:spPr>
          <a:xfrm>
            <a:off x="1698600" y="2349626"/>
            <a:ext cx="2836925" cy="245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a:t>
            </a:r>
            <a:r>
              <a:rPr lang="vi">
                <a:latin typeface="Open Sans"/>
                <a:ea typeface="Open Sans"/>
                <a:cs typeface="Open Sans"/>
                <a:sym typeface="Open Sans"/>
              </a:rPr>
              <a:t>Duyệt </a:t>
            </a:r>
            <a:r>
              <a:rPr b="1" lang="vi">
                <a:latin typeface="Open Sans"/>
                <a:ea typeface="Open Sans"/>
                <a:cs typeface="Open Sans"/>
                <a:sym typeface="Open Sans"/>
              </a:rPr>
              <a:t>DOM</a:t>
            </a:r>
            <a:r>
              <a:rPr lang="vi">
                <a:latin typeface="Open Sans"/>
                <a:ea typeface="Open Sans"/>
                <a:cs typeface="Open Sans"/>
                <a:sym typeface="Open Sans"/>
              </a:rPr>
              <a:t> bằng các thuộc tính chỉ nên dùng khi các phần tử nằm gần nhau, để tìm kiếm / lựa chọn một phần tử bất kỳ trên trang, </a:t>
            </a:r>
            <a:r>
              <a:rPr b="1" lang="vi">
                <a:latin typeface="Open Sans"/>
                <a:ea typeface="Open Sans"/>
                <a:cs typeface="Open Sans"/>
                <a:sym typeface="Open Sans"/>
              </a:rPr>
              <a:t>DOM</a:t>
            </a:r>
            <a:r>
              <a:rPr lang="vi">
                <a:latin typeface="Open Sans"/>
                <a:ea typeface="Open Sans"/>
                <a:cs typeface="Open Sans"/>
                <a:sym typeface="Open Sans"/>
              </a:rPr>
              <a:t> cung cấp các phương thức:</a:t>
            </a:r>
            <a:endParaRPr>
              <a:latin typeface="Open Sans"/>
              <a:ea typeface="Open Sans"/>
              <a:cs typeface="Open Sans"/>
              <a:sym typeface="Open Sans"/>
            </a:endParaRPr>
          </a:p>
          <a:p>
            <a:pPr indent="0" lvl="0" marL="0" rtl="0" algn="l">
              <a:lnSpc>
                <a:spcPct val="135714"/>
              </a:lnSpc>
              <a:spcBef>
                <a:spcPts val="1000"/>
              </a:spcBef>
              <a:spcAft>
                <a:spcPts val="0"/>
              </a:spcAft>
              <a:buNone/>
            </a:pPr>
            <a:r>
              <a:rPr i="1" lang="vi">
                <a:solidFill>
                  <a:srgbClr val="657B83"/>
                </a:solidFill>
                <a:latin typeface="Fira Code Light"/>
                <a:ea typeface="Fira Code Light"/>
                <a:cs typeface="Fira Code Light"/>
                <a:sym typeface="Fira Code Light"/>
              </a:rPr>
              <a:t>// search and return element by id</a:t>
            </a:r>
            <a:endParaRPr>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getElementById</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"id"</a:t>
            </a:r>
            <a:r>
              <a:rPr lang="vi">
                <a:solidFill>
                  <a:srgbClr val="BBBBBB"/>
                </a:solidFill>
                <a:latin typeface="Fira Code Light"/>
                <a:ea typeface="Fira Code Light"/>
                <a:cs typeface="Fira Code Light"/>
                <a:sym typeface="Fira Code Light"/>
              </a:rPr>
              <a:t>);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search and return FIRST match element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querySelector</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"CSS Selector"</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search and return ALL match element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querySelectorAll</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"CSS Selector"</a:t>
            </a:r>
            <a:r>
              <a:rPr lang="vi">
                <a:solidFill>
                  <a:srgbClr val="BBBBBB"/>
                </a:solidFill>
                <a:latin typeface="Fira Code Light"/>
                <a:ea typeface="Fira Code Light"/>
                <a:cs typeface="Fira Code Light"/>
                <a:sym typeface="Fira Code Light"/>
              </a:rPr>
              <a:t>); </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 </a:t>
            </a:r>
            <a:r>
              <a:rPr lang="vi">
                <a:solidFill>
                  <a:srgbClr val="268BD2"/>
                </a:solidFill>
                <a:latin typeface="Fira Code Light"/>
                <a:ea typeface="Fira Code Light"/>
                <a:cs typeface="Fira Code Light"/>
                <a:sym typeface="Fira Code Light"/>
              </a:rPr>
              <a:t>getElementById</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"id"</a:t>
            </a:r>
            <a:r>
              <a:rPr lang="vi">
                <a:solidFill>
                  <a:srgbClr val="BBBBBB"/>
                </a:solidFill>
                <a:latin typeface="Fira Code Light"/>
                <a:ea typeface="Fira Code Light"/>
                <a:cs typeface="Fira Code Light"/>
                <a:sym typeface="Fira Code Light"/>
              </a:rPr>
              <a:t>)</a:t>
            </a:r>
            <a:r>
              <a:rPr lang="vi">
                <a:latin typeface="Open Sans"/>
                <a:ea typeface="Open Sans"/>
                <a:cs typeface="Open Sans"/>
                <a:sym typeface="Open Sans"/>
              </a:rPr>
              <a:t> chỉ dùng được trên </a:t>
            </a:r>
            <a:r>
              <a:rPr lang="vi">
                <a:solidFill>
                  <a:srgbClr val="268BD2"/>
                </a:solidFill>
                <a:latin typeface="Fira Code Light"/>
                <a:ea typeface="Fira Code Light"/>
                <a:cs typeface="Fira Code Light"/>
                <a:sym typeface="Fira Code Light"/>
              </a:rPr>
              <a:t>document</a:t>
            </a:r>
            <a:r>
              <a:rPr lang="vi">
                <a:latin typeface="Open Sans"/>
                <a:ea typeface="Open Sans"/>
                <a:cs typeface="Open Sans"/>
                <a:sym typeface="Open Sans"/>
              </a:rPr>
              <a:t> mà không dùng được trên phần tử khác, còn </a:t>
            </a:r>
            <a:r>
              <a:rPr lang="vi">
                <a:solidFill>
                  <a:srgbClr val="268BD2"/>
                </a:solidFill>
                <a:latin typeface="Fira Code Light"/>
                <a:ea typeface="Fira Code Light"/>
                <a:cs typeface="Fira Code Light"/>
                <a:sym typeface="Fira Code Light"/>
              </a:rPr>
              <a:t>querySelector*</a:t>
            </a:r>
            <a:r>
              <a:rPr lang="vi">
                <a:latin typeface="Open Sans"/>
                <a:ea typeface="Open Sans"/>
                <a:cs typeface="Open Sans"/>
                <a:sym typeface="Open Sans"/>
              </a:rPr>
              <a:t> thì có thể dùng trên bất kỳ phần tử nào (chỉ tìm kiếm phần tử con)</a:t>
            </a:r>
            <a:endParaRPr>
              <a:latin typeface="Open Sans"/>
              <a:ea typeface="Open Sans"/>
              <a:cs typeface="Open Sans"/>
              <a:sym typeface="Open Sans"/>
            </a:endParaRPr>
          </a:p>
        </p:txBody>
      </p:sp>
      <p:sp>
        <p:nvSpPr>
          <p:cNvPr id="224" name="Google Shape;224;p3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Searching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a:t>
            </a:r>
            <a:r>
              <a:rPr lang="vi">
                <a:latin typeface="Open Sans"/>
                <a:ea typeface="Open Sans"/>
                <a:cs typeface="Open Sans"/>
                <a:sym typeface="Open Sans"/>
              </a:rPr>
              <a:t>Một số phương thức hữu ích khác</a:t>
            </a:r>
            <a:endParaRPr>
              <a:latin typeface="Open Sans"/>
              <a:ea typeface="Open Sans"/>
              <a:cs typeface="Open Sans"/>
              <a:sym typeface="Open Sans"/>
            </a:endParaRPr>
          </a:p>
          <a:p>
            <a:pPr indent="0" lvl="0" marL="0" rtl="0" algn="l">
              <a:lnSpc>
                <a:spcPct val="135714"/>
              </a:lnSpc>
              <a:spcBef>
                <a:spcPts val="1000"/>
              </a:spcBef>
              <a:spcAft>
                <a:spcPts val="0"/>
              </a:spcAft>
              <a:buNone/>
            </a:pPr>
            <a:r>
              <a:rPr i="1" lang="vi">
                <a:solidFill>
                  <a:srgbClr val="657B83"/>
                </a:solidFill>
                <a:latin typeface="Fira Code Light"/>
                <a:ea typeface="Fira Code Light"/>
                <a:cs typeface="Fira Code Light"/>
                <a:sym typeface="Fira Code Light"/>
              </a:rPr>
              <a:t>// check if element matches the CSS Selector</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return true or false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matches</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"CSS Selector"</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return collection by tag</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getElementsByTagName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"tag"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//return collection by class</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getElementsByClassName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"class"</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 </a:t>
            </a:r>
            <a:r>
              <a:rPr lang="vi">
                <a:solidFill>
                  <a:srgbClr val="268BD2"/>
                </a:solidFill>
                <a:latin typeface="Fira Code Light"/>
                <a:ea typeface="Fira Code Light"/>
                <a:cs typeface="Fira Code Light"/>
                <a:sym typeface="Fira Code Light"/>
              </a:rPr>
              <a:t>getElementsBy*</a:t>
            </a:r>
            <a:r>
              <a:rPr lang="vi">
                <a:latin typeface="Open Sans"/>
                <a:ea typeface="Open Sans"/>
                <a:cs typeface="Open Sans"/>
                <a:sym typeface="Open Sans"/>
              </a:rPr>
              <a:t> tự động cập nhật trạng thái theo </a:t>
            </a:r>
            <a:r>
              <a:rPr b="1" lang="vi">
                <a:latin typeface="Open Sans"/>
                <a:ea typeface="Open Sans"/>
                <a:cs typeface="Open Sans"/>
                <a:sym typeface="Open Sans"/>
              </a:rPr>
              <a:t>DOM</a:t>
            </a:r>
            <a:r>
              <a:rPr lang="vi">
                <a:latin typeface="Open Sans"/>
                <a:ea typeface="Open Sans"/>
                <a:cs typeface="Open Sans"/>
                <a:sym typeface="Open Sans"/>
              </a:rPr>
              <a:t>, trong khi </a:t>
            </a:r>
            <a:r>
              <a:rPr lang="vi">
                <a:solidFill>
                  <a:srgbClr val="268BD2"/>
                </a:solidFill>
                <a:latin typeface="Fira Code Light"/>
                <a:ea typeface="Fira Code Light"/>
                <a:cs typeface="Fira Code Light"/>
                <a:sym typeface="Fira Code Light"/>
              </a:rPr>
              <a:t>querySelector*</a:t>
            </a:r>
            <a:r>
              <a:rPr lang="vi">
                <a:latin typeface="Open Sans"/>
                <a:ea typeface="Open Sans"/>
                <a:cs typeface="Open Sans"/>
                <a:sym typeface="Open Sans"/>
              </a:rPr>
              <a:t> trả về một collection tĩnh</a:t>
            </a:r>
            <a:endParaRPr>
              <a:latin typeface="Open Sans"/>
              <a:ea typeface="Open Sans"/>
              <a:cs typeface="Open Sans"/>
              <a:sym typeface="Open Sans"/>
            </a:endParaRPr>
          </a:p>
        </p:txBody>
      </p:sp>
      <p:sp>
        <p:nvSpPr>
          <p:cNvPr id="230" name="Google Shape;230;p3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Searching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Các thuộc tính để lấy/cập nhật nội dung các Node DOM:</a:t>
            </a:r>
            <a:endParaRPr>
              <a:latin typeface="Open Sans"/>
              <a:ea typeface="Open Sans"/>
              <a:cs typeface="Open Sans"/>
              <a:sym typeface="Open Sans"/>
            </a:endParaRPr>
          </a:p>
          <a:p>
            <a:pPr indent="0" lvl="0" marL="0" rtl="0" algn="l">
              <a:lnSpc>
                <a:spcPct val="135714"/>
              </a:lnSpc>
              <a:spcBef>
                <a:spcPts val="1000"/>
              </a:spcBef>
              <a:spcAft>
                <a:spcPts val="0"/>
              </a:spcAft>
              <a:buNone/>
            </a:pPr>
            <a:r>
              <a:rPr i="1" lang="vi">
                <a:solidFill>
                  <a:srgbClr val="657B83"/>
                </a:solidFill>
                <a:latin typeface="Fira Code Light"/>
                <a:ea typeface="Fira Code Light"/>
                <a:cs typeface="Fira Code Light"/>
                <a:sym typeface="Fira Code Light"/>
              </a:rPr>
              <a:t>// get HTML inside element as "string"</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innerHTML</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replace HTML inside element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innerHTML</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"&lt;h2&gt;LoL&lt;/h2&gt;"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'append' HTML into element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innerHTML</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"&lt;p&gt;Ooops&lt;/p&gt;"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get HTML include element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outerHTML</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replace el by another HTML</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outerHTML</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p:txBody>
      </p:sp>
      <p:sp>
        <p:nvSpPr>
          <p:cNvPr id="236" name="Google Shape;236;p3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Node Contents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get HTML inside element as "string"</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innerHTML</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replace HTML inside element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innerHTML</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"&lt;h2&gt;LoL&lt;/h2&gt;"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'append' HTML into element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innerHTML</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"&lt;p&gt;Ooops&lt;/p&gt;"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get HTML include element</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outerHTML</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replace el by another HTML</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outerHTML</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657B83"/>
                </a:solidFill>
                <a:latin typeface="Fira Code Light"/>
                <a:ea typeface="Fira Code Light"/>
                <a:cs typeface="Fira Code Light"/>
                <a:sym typeface="Fira Code Light"/>
              </a:rPr>
              <a:t>// get all text inside element, excludes tags</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 </a:t>
            </a:r>
            <a:r>
              <a:rPr lang="vi">
                <a:solidFill>
                  <a:srgbClr val="859900"/>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"&lt;h2&gt;LoL&lt;/h2&gt;"</a:t>
            </a:r>
            <a:r>
              <a:rPr lang="vi">
                <a:solidFill>
                  <a:srgbClr val="BBBBBB"/>
                </a:solidFill>
                <a:latin typeface="Fira Code Light"/>
                <a:ea typeface="Fira Code Light"/>
                <a:cs typeface="Fira Code Light"/>
                <a:sym typeface="Fira Code Light"/>
              </a:rPr>
              <a:t>;</a:t>
            </a:r>
            <a:endParaRPr>
              <a:latin typeface="Open Sans"/>
              <a:ea typeface="Open Sans"/>
              <a:cs typeface="Open Sans"/>
              <a:sym typeface="Open Sans"/>
            </a:endParaRPr>
          </a:p>
        </p:txBody>
      </p:sp>
      <p:sp>
        <p:nvSpPr>
          <p:cNvPr id="242" name="Google Shape;242;p3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Node Contents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1000"/>
              </a:spcBef>
              <a:spcAft>
                <a:spcPts val="0"/>
              </a:spcAft>
              <a:buSzPts val="1300"/>
              <a:buFont typeface="Open Sans"/>
              <a:buAutoNum type="arabicPeriod"/>
            </a:pPr>
            <a:r>
              <a:rPr lang="vi">
                <a:latin typeface="Open Sans"/>
                <a:ea typeface="Open Sans"/>
                <a:cs typeface="Open Sans"/>
                <a:sym typeface="Open Sans"/>
              </a:rPr>
              <a:t>Sử dụng JS tạo đồng hồ đếm giờ hiển thị trên trang web</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p:txBody>
      </p:sp>
      <p:sp>
        <p:nvSpPr>
          <p:cNvPr id="248" name="Google Shape;248;p4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pic>
        <p:nvPicPr>
          <p:cNvPr id="249" name="Google Shape;249;p40"/>
          <p:cNvPicPr preferRelativeResize="0"/>
          <p:nvPr/>
        </p:nvPicPr>
        <p:blipFill>
          <a:blip r:embed="rId3">
            <a:alphaModFix/>
          </a:blip>
          <a:stretch>
            <a:fillRect/>
          </a:stretch>
        </p:blipFill>
        <p:spPr>
          <a:xfrm>
            <a:off x="727650" y="2009000"/>
            <a:ext cx="3905250" cy="2190750"/>
          </a:xfrm>
          <a:prstGeom prst="rect">
            <a:avLst/>
          </a:prstGeom>
          <a:noFill/>
          <a:ln>
            <a:noFill/>
          </a:ln>
        </p:spPr>
      </p:pic>
      <p:pic>
        <p:nvPicPr>
          <p:cNvPr id="250" name="Google Shape;250;p40"/>
          <p:cNvPicPr preferRelativeResize="0"/>
          <p:nvPr/>
        </p:nvPicPr>
        <p:blipFill>
          <a:blip r:embed="rId4">
            <a:alphaModFix/>
          </a:blip>
          <a:stretch>
            <a:fillRect/>
          </a:stretch>
        </p:blipFill>
        <p:spPr>
          <a:xfrm>
            <a:off x="4944870" y="2566625"/>
            <a:ext cx="3471475" cy="107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Khi trang được tải, trình duyệt phân tích mã HTML và tạo ra cấu trúc DOM tương ứng. Hầu hết các thuộc tính HTML tiêu chuẩn sẽ được chuyển đổi thành thuộc tính DOM tương ứng.</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Để lấy/thêm/sửa/xóa thuộc tính của phần tử, sử dụng các phương thức:</a:t>
            </a:r>
            <a:endParaRPr>
              <a:latin typeface="Open Sans"/>
              <a:ea typeface="Open Sans"/>
              <a:cs typeface="Open Sans"/>
              <a:sym typeface="Open Sans"/>
            </a:endParaRPr>
          </a:p>
          <a:p>
            <a:pPr indent="0" lvl="0" marL="0" rtl="0" algn="l">
              <a:lnSpc>
                <a:spcPct val="133333"/>
              </a:lnSpc>
              <a:spcBef>
                <a:spcPts val="100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hasAttribute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checks for existence</a:t>
            </a:r>
            <a:endParaRPr i="1">
              <a:solidFill>
                <a:srgbClr val="657B83"/>
              </a:solidFill>
              <a:latin typeface="Fira Code Light"/>
              <a:ea typeface="Fira Code Light"/>
              <a:cs typeface="Fira Code Light"/>
              <a:sym typeface="Fira Code Light"/>
            </a:endParaRPr>
          </a:p>
          <a:p>
            <a:pPr indent="0" lvl="0" marL="0" rtl="0" algn="l">
              <a:lnSpc>
                <a:spcPct val="133333"/>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getAttribute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gets the value</a:t>
            </a:r>
            <a:endParaRPr i="1">
              <a:solidFill>
                <a:srgbClr val="657B83"/>
              </a:solidFill>
              <a:latin typeface="Fira Code Light"/>
              <a:ea typeface="Fira Code Light"/>
              <a:cs typeface="Fira Code Light"/>
              <a:sym typeface="Fira Code Light"/>
            </a:endParaRPr>
          </a:p>
          <a:p>
            <a:pPr indent="0" lvl="0" marL="0" rtl="0" algn="l">
              <a:lnSpc>
                <a:spcPct val="133333"/>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setAttribute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value</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//sets the value</a:t>
            </a:r>
            <a:endParaRPr i="1">
              <a:solidFill>
                <a:srgbClr val="657B83"/>
              </a:solidFill>
              <a:latin typeface="Fira Code Light"/>
              <a:ea typeface="Fira Code Light"/>
              <a:cs typeface="Fira Code Light"/>
              <a:sym typeface="Fira Code Light"/>
            </a:endParaRPr>
          </a:p>
          <a:p>
            <a:pPr indent="0" lvl="0" marL="0" rtl="0" algn="l">
              <a:lnSpc>
                <a:spcPct val="133333"/>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removeAttribute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removes the attribute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256" name="Google Shape;256;p4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HTML Attributes vs DOM properties</a:t>
            </a:r>
            <a:endParaRPr/>
          </a:p>
        </p:txBody>
      </p:sp>
      <p:pic>
        <p:nvPicPr>
          <p:cNvPr id="257" name="Google Shape;257;p41"/>
          <p:cNvPicPr preferRelativeResize="0"/>
          <p:nvPr/>
        </p:nvPicPr>
        <p:blipFill>
          <a:blip r:embed="rId3">
            <a:alphaModFix/>
          </a:blip>
          <a:stretch>
            <a:fillRect/>
          </a:stretch>
        </p:blipFill>
        <p:spPr>
          <a:xfrm>
            <a:off x="3004000" y="2073625"/>
            <a:ext cx="3136001" cy="120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Attributes và Propeties được “đồng bộ” với nhau, khi một attribute trong HTML thay đổi, property tương ứng trong DOM cũng thay đổi theo, và ngược lại (chỉ trừ một số ít trường hợp)</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 Giá trị của các thuộc tính cũng có thể có kiểu dữ liệu khác nhau, VD:</a:t>
            </a:r>
            <a:endParaRPr>
              <a:latin typeface="Open Sans"/>
              <a:ea typeface="Open Sans"/>
              <a:cs typeface="Open Sans"/>
              <a:sym typeface="Open Sans"/>
            </a:endParaRPr>
          </a:p>
          <a:p>
            <a:pPr indent="0" lvl="0" marL="0" rtl="0" algn="l">
              <a:lnSpc>
                <a:spcPct val="133333"/>
              </a:lnSpc>
              <a:spcBef>
                <a:spcPts val="1000"/>
              </a:spcBef>
              <a:spcAft>
                <a:spcPts val="0"/>
              </a:spcAft>
              <a:buNone/>
            </a:pPr>
            <a:r>
              <a:rPr lang="vi">
                <a:solidFill>
                  <a:srgbClr val="268BD2"/>
                </a:solidFill>
                <a:latin typeface="Fira Code Light"/>
                <a:ea typeface="Fira Code Light"/>
                <a:cs typeface="Fira Code Light"/>
                <a:sym typeface="Fira Code Light"/>
              </a:rPr>
              <a:t>input</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checked</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true</a:t>
            </a:r>
            <a:endParaRPr>
              <a:latin typeface="Fira Code Light"/>
              <a:ea typeface="Fira Code Light"/>
              <a:cs typeface="Fira Code Light"/>
              <a:sym typeface="Fira Code Light"/>
            </a:endParaRPr>
          </a:p>
        </p:txBody>
      </p:sp>
      <p:sp>
        <p:nvSpPr>
          <p:cNvPr id="263" name="Google Shape;263;p4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HTML Attributes vs DOM properties</a:t>
            </a:r>
            <a:endParaRPr/>
          </a:p>
        </p:txBody>
      </p:sp>
      <p:pic>
        <p:nvPicPr>
          <p:cNvPr id="264" name="Google Shape;264;p42"/>
          <p:cNvPicPr preferRelativeResize="0"/>
          <p:nvPr/>
        </p:nvPicPr>
        <p:blipFill>
          <a:blip r:embed="rId3">
            <a:alphaModFix/>
          </a:blip>
          <a:stretch>
            <a:fillRect/>
          </a:stretch>
        </p:blipFill>
        <p:spPr>
          <a:xfrm>
            <a:off x="2345863" y="2232725"/>
            <a:ext cx="4454075" cy="144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Để sử dụng các thuộc tính tùy chỉnh, HTML cung cấp attribute </a:t>
            </a:r>
            <a:r>
              <a:rPr b="1" lang="vi">
                <a:latin typeface="Open Sans"/>
                <a:ea typeface="Open Sans"/>
                <a:cs typeface="Open Sans"/>
                <a:sym typeface="Open Sans"/>
              </a:rPr>
              <a:t>data-*</a:t>
            </a:r>
            <a:endParaRPr>
              <a:latin typeface="Open Sans"/>
              <a:ea typeface="Open Sans"/>
              <a:cs typeface="Open Sans"/>
              <a:sym typeface="Open Sans"/>
            </a:endParaRPr>
          </a:p>
          <a:p>
            <a:pPr indent="0" lvl="0" marL="0" rtl="0" algn="l">
              <a:lnSpc>
                <a:spcPct val="135714"/>
              </a:lnSpc>
              <a:spcBef>
                <a:spcPts val="1000"/>
              </a:spcBef>
              <a:spcAft>
                <a:spcPts val="0"/>
              </a:spcAft>
              <a:buNone/>
            </a:pPr>
            <a:r>
              <a:rPr b="1" lang="vi">
                <a:latin typeface="Open Sans"/>
                <a:ea typeface="Open Sans"/>
                <a:cs typeface="Open Sans"/>
                <a:sym typeface="Open Sans"/>
              </a:rPr>
              <a:t>Tất cả </a:t>
            </a:r>
            <a:r>
              <a:rPr lang="vi">
                <a:latin typeface="Open Sans"/>
                <a:ea typeface="Open Sans"/>
                <a:cs typeface="Open Sans"/>
                <a:sym typeface="Open Sans"/>
              </a:rPr>
              <a:t>thuộc tính bắt đầu với</a:t>
            </a:r>
            <a:r>
              <a:rPr b="1" lang="vi">
                <a:latin typeface="Open Sans"/>
                <a:ea typeface="Open Sans"/>
                <a:cs typeface="Open Sans"/>
                <a:sym typeface="Open Sans"/>
              </a:rPr>
              <a:t> data- </a:t>
            </a:r>
            <a:r>
              <a:rPr lang="vi">
                <a:latin typeface="Open Sans"/>
                <a:ea typeface="Open Sans"/>
                <a:cs typeface="Open Sans"/>
                <a:sym typeface="Open Sans"/>
              </a:rPr>
              <a:t>được chuyển đổi thành một thuộc tính tương ứng trong</a:t>
            </a:r>
            <a:r>
              <a:rPr b="1" lang="vi">
                <a:latin typeface="Open Sans"/>
                <a:ea typeface="Open Sans"/>
                <a:cs typeface="Open Sans"/>
                <a:sym typeface="Open Sans"/>
              </a:rPr>
              <a:t> </a:t>
            </a:r>
            <a:r>
              <a:rPr lang="vi">
                <a:latin typeface="Open Sans"/>
                <a:ea typeface="Open Sans"/>
                <a:cs typeface="Open Sans"/>
                <a:sym typeface="Open Sans"/>
              </a:rPr>
              <a:t>đối tượng </a:t>
            </a:r>
            <a:r>
              <a:rPr b="1" lang="vi">
                <a:latin typeface="Open Sans"/>
                <a:ea typeface="Open Sans"/>
                <a:cs typeface="Open Sans"/>
                <a:sym typeface="Open Sans"/>
              </a:rPr>
              <a:t>dataset</a:t>
            </a:r>
            <a:r>
              <a:rPr lang="vi">
                <a:latin typeface="Open Sans"/>
                <a:ea typeface="Open Sans"/>
                <a:cs typeface="Open Sans"/>
                <a:sym typeface="Open Sans"/>
              </a:rPr>
              <a:t> . VD:</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270" name="Google Shape;270;p4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Datasets</a:t>
            </a:r>
            <a:endParaRPr/>
          </a:p>
        </p:txBody>
      </p:sp>
      <p:pic>
        <p:nvPicPr>
          <p:cNvPr id="271" name="Google Shape;271;p43"/>
          <p:cNvPicPr preferRelativeResize="0"/>
          <p:nvPr/>
        </p:nvPicPr>
        <p:blipFill>
          <a:blip r:embed="rId3">
            <a:alphaModFix/>
          </a:blip>
          <a:stretch>
            <a:fillRect/>
          </a:stretch>
        </p:blipFill>
        <p:spPr>
          <a:xfrm>
            <a:off x="4471233" y="2290121"/>
            <a:ext cx="2784225" cy="209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JavaScript có thể chạy trên nhiều nền tảng / môi trường khác nhau (trình duyệt, máy chủ, …). Mỗi môi trường cung cấp các chức năng riêng cho nó và ngôn ngữ JavaScript.</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Trong môi trường trình duyệt bao gồm:</a:t>
            </a:r>
            <a:endParaRPr>
              <a:latin typeface="Lora"/>
              <a:ea typeface="Lora"/>
              <a:cs typeface="Lora"/>
              <a:sym typeface="Lora"/>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39" name="Google Shape;139;p2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Introduction</a:t>
            </a:r>
            <a:endParaRPr/>
          </a:p>
        </p:txBody>
      </p:sp>
      <p:grpSp>
        <p:nvGrpSpPr>
          <p:cNvPr id="140" name="Google Shape;140;p26"/>
          <p:cNvGrpSpPr/>
          <p:nvPr/>
        </p:nvGrpSpPr>
        <p:grpSpPr>
          <a:xfrm>
            <a:off x="2553500" y="2571750"/>
            <a:ext cx="4362850" cy="2376025"/>
            <a:chOff x="2553500" y="2571750"/>
            <a:chExt cx="4362850" cy="2376025"/>
          </a:xfrm>
        </p:grpSpPr>
        <p:grpSp>
          <p:nvGrpSpPr>
            <p:cNvPr id="141" name="Google Shape;141;p26"/>
            <p:cNvGrpSpPr/>
            <p:nvPr/>
          </p:nvGrpSpPr>
          <p:grpSpPr>
            <a:xfrm>
              <a:off x="2553500" y="2571750"/>
              <a:ext cx="4362850" cy="2011225"/>
              <a:chOff x="2553500" y="2728625"/>
              <a:chExt cx="4362850" cy="2011225"/>
            </a:xfrm>
          </p:grpSpPr>
          <p:sp>
            <p:nvSpPr>
              <p:cNvPr id="142" name="Google Shape;142;p26"/>
              <p:cNvSpPr/>
              <p:nvPr/>
            </p:nvSpPr>
            <p:spPr>
              <a:xfrm>
                <a:off x="4005375" y="2728625"/>
                <a:ext cx="773400" cy="364800"/>
              </a:xfrm>
              <a:prstGeom prst="rect">
                <a:avLst/>
              </a:prstGeom>
              <a:no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window</a:t>
                </a:r>
                <a:endParaRPr sz="1200">
                  <a:latin typeface="Fira Code"/>
                  <a:ea typeface="Fira Code"/>
                  <a:cs typeface="Fira Code"/>
                  <a:sym typeface="Fira Code"/>
                </a:endParaRPr>
              </a:p>
            </p:txBody>
          </p:sp>
          <p:sp>
            <p:nvSpPr>
              <p:cNvPr id="143" name="Google Shape;143;p26"/>
              <p:cNvSpPr/>
              <p:nvPr/>
            </p:nvSpPr>
            <p:spPr>
              <a:xfrm>
                <a:off x="2553500" y="3355250"/>
                <a:ext cx="9330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document</a:t>
                </a:r>
                <a:endParaRPr sz="1200">
                  <a:latin typeface="Fira Code"/>
                  <a:ea typeface="Fira Code"/>
                  <a:cs typeface="Fira Code"/>
                  <a:sym typeface="Fira Code"/>
                </a:endParaRPr>
              </a:p>
            </p:txBody>
          </p:sp>
          <p:sp>
            <p:nvSpPr>
              <p:cNvPr id="144" name="Google Shape;144;p26"/>
              <p:cNvSpPr/>
              <p:nvPr/>
            </p:nvSpPr>
            <p:spPr>
              <a:xfrm>
                <a:off x="3808375" y="3355250"/>
                <a:ext cx="11673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navigator</a:t>
                </a:r>
                <a:endParaRPr sz="1200">
                  <a:latin typeface="Fira Code"/>
                  <a:ea typeface="Fira Code"/>
                  <a:cs typeface="Fira Code"/>
                  <a:sym typeface="Fira Code"/>
                </a:endParaRPr>
              </a:p>
            </p:txBody>
          </p:sp>
          <p:sp>
            <p:nvSpPr>
              <p:cNvPr id="145" name="Google Shape;145;p26"/>
              <p:cNvSpPr/>
              <p:nvPr/>
            </p:nvSpPr>
            <p:spPr>
              <a:xfrm>
                <a:off x="5297550" y="3355250"/>
                <a:ext cx="10497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Object</a:t>
                </a:r>
                <a:endParaRPr sz="1200">
                  <a:latin typeface="Fira Code"/>
                  <a:ea typeface="Fira Code"/>
                  <a:cs typeface="Fira Code"/>
                  <a:sym typeface="Fira Code"/>
                </a:endParaRPr>
              </a:p>
            </p:txBody>
          </p:sp>
          <p:sp>
            <p:nvSpPr>
              <p:cNvPr id="146" name="Google Shape;146;p26"/>
              <p:cNvSpPr/>
              <p:nvPr/>
            </p:nvSpPr>
            <p:spPr>
              <a:xfrm>
                <a:off x="3808425" y="3865150"/>
                <a:ext cx="11673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screen</a:t>
                </a:r>
                <a:endParaRPr sz="1200">
                  <a:latin typeface="Fira Code"/>
                  <a:ea typeface="Fira Code"/>
                  <a:cs typeface="Fira Code"/>
                  <a:sym typeface="Fira Code"/>
                </a:endParaRPr>
              </a:p>
            </p:txBody>
          </p:sp>
          <p:sp>
            <p:nvSpPr>
              <p:cNvPr id="147" name="Google Shape;147;p26"/>
              <p:cNvSpPr/>
              <p:nvPr/>
            </p:nvSpPr>
            <p:spPr>
              <a:xfrm>
                <a:off x="4364550" y="3093425"/>
                <a:ext cx="9330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sz="1200">
                    <a:latin typeface="Fira Code"/>
                    <a:ea typeface="Fira Code"/>
                    <a:cs typeface="Fira Code"/>
                    <a:sym typeface="Fira Code"/>
                  </a:rPr>
                  <a:t>BOM</a:t>
                </a:r>
                <a:endParaRPr sz="1200">
                  <a:latin typeface="Fira Code"/>
                  <a:ea typeface="Fira Code"/>
                  <a:cs typeface="Fira Code"/>
                  <a:sym typeface="Fira Code"/>
                </a:endParaRPr>
              </a:p>
            </p:txBody>
          </p:sp>
          <p:sp>
            <p:nvSpPr>
              <p:cNvPr id="148" name="Google Shape;148;p26"/>
              <p:cNvSpPr/>
              <p:nvPr/>
            </p:nvSpPr>
            <p:spPr>
              <a:xfrm>
                <a:off x="3808425" y="4375050"/>
                <a:ext cx="11673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location</a:t>
                </a:r>
                <a:endParaRPr sz="1200">
                  <a:latin typeface="Fira Code"/>
                  <a:ea typeface="Fira Code"/>
                  <a:cs typeface="Fira Code"/>
                  <a:sym typeface="Fira Code"/>
                </a:endParaRPr>
              </a:p>
            </p:txBody>
          </p:sp>
          <p:sp>
            <p:nvSpPr>
              <p:cNvPr id="149" name="Google Shape;149;p26"/>
              <p:cNvSpPr/>
              <p:nvPr/>
            </p:nvSpPr>
            <p:spPr>
              <a:xfrm>
                <a:off x="5297550" y="3865150"/>
                <a:ext cx="10497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Array</a:t>
                </a:r>
                <a:endParaRPr sz="1200">
                  <a:latin typeface="Fira Code"/>
                  <a:ea typeface="Fira Code"/>
                  <a:cs typeface="Fira Code"/>
                  <a:sym typeface="Fira Code"/>
                </a:endParaRPr>
              </a:p>
            </p:txBody>
          </p:sp>
          <p:sp>
            <p:nvSpPr>
              <p:cNvPr id="150" name="Google Shape;150;p26"/>
              <p:cNvSpPr/>
              <p:nvPr/>
            </p:nvSpPr>
            <p:spPr>
              <a:xfrm>
                <a:off x="5297550" y="4375050"/>
                <a:ext cx="1049700" cy="3648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Fira Code"/>
                    <a:ea typeface="Fira Code"/>
                    <a:cs typeface="Fira Code"/>
                    <a:sym typeface="Fira Code"/>
                  </a:rPr>
                  <a:t>Function</a:t>
                </a:r>
                <a:endParaRPr sz="1200">
                  <a:latin typeface="Fira Code"/>
                  <a:ea typeface="Fira Code"/>
                  <a:cs typeface="Fira Code"/>
                  <a:sym typeface="Fira Code"/>
                </a:endParaRPr>
              </a:p>
            </p:txBody>
          </p:sp>
          <p:cxnSp>
            <p:nvCxnSpPr>
              <p:cNvPr id="151" name="Google Shape;151;p26"/>
              <p:cNvCxnSpPr>
                <a:stCxn id="142" idx="2"/>
                <a:endCxn id="143" idx="0"/>
              </p:cNvCxnSpPr>
              <p:nvPr/>
            </p:nvCxnSpPr>
            <p:spPr>
              <a:xfrm flipH="1">
                <a:off x="3019875" y="3093425"/>
                <a:ext cx="1372200" cy="261900"/>
              </a:xfrm>
              <a:prstGeom prst="straightConnector1">
                <a:avLst/>
              </a:prstGeom>
              <a:noFill/>
              <a:ln cap="flat" cmpd="sng" w="9525">
                <a:solidFill>
                  <a:srgbClr val="F1C232"/>
                </a:solidFill>
                <a:prstDash val="solid"/>
                <a:round/>
                <a:headEnd len="med" w="med" type="none"/>
                <a:tailEnd len="med" w="med" type="triangle"/>
              </a:ln>
            </p:spPr>
          </p:cxnSp>
          <p:cxnSp>
            <p:nvCxnSpPr>
              <p:cNvPr id="152" name="Google Shape;152;p26"/>
              <p:cNvCxnSpPr>
                <a:stCxn id="142" idx="2"/>
                <a:endCxn id="144" idx="0"/>
              </p:cNvCxnSpPr>
              <p:nvPr/>
            </p:nvCxnSpPr>
            <p:spPr>
              <a:xfrm>
                <a:off x="4392075" y="3093425"/>
                <a:ext cx="0" cy="261900"/>
              </a:xfrm>
              <a:prstGeom prst="straightConnector1">
                <a:avLst/>
              </a:prstGeom>
              <a:noFill/>
              <a:ln cap="flat" cmpd="sng" w="9525">
                <a:solidFill>
                  <a:srgbClr val="F1C232"/>
                </a:solidFill>
                <a:prstDash val="solid"/>
                <a:round/>
                <a:headEnd len="med" w="med" type="none"/>
                <a:tailEnd len="med" w="med" type="triangle"/>
              </a:ln>
            </p:spPr>
          </p:cxnSp>
          <p:cxnSp>
            <p:nvCxnSpPr>
              <p:cNvPr id="153" name="Google Shape;153;p26"/>
              <p:cNvCxnSpPr>
                <a:stCxn id="142" idx="2"/>
                <a:endCxn id="145" idx="0"/>
              </p:cNvCxnSpPr>
              <p:nvPr/>
            </p:nvCxnSpPr>
            <p:spPr>
              <a:xfrm>
                <a:off x="4392075" y="3093425"/>
                <a:ext cx="1430400" cy="261900"/>
              </a:xfrm>
              <a:prstGeom prst="straightConnector1">
                <a:avLst/>
              </a:prstGeom>
              <a:noFill/>
              <a:ln cap="flat" cmpd="sng" w="9525">
                <a:solidFill>
                  <a:srgbClr val="F1C232"/>
                </a:solidFill>
                <a:prstDash val="solid"/>
                <a:round/>
                <a:headEnd len="med" w="med" type="none"/>
                <a:tailEnd len="med" w="med" type="triangle"/>
              </a:ln>
            </p:spPr>
          </p:cxnSp>
          <p:sp>
            <p:nvSpPr>
              <p:cNvPr id="154" name="Google Shape;154;p26"/>
              <p:cNvSpPr/>
              <p:nvPr/>
            </p:nvSpPr>
            <p:spPr>
              <a:xfrm>
                <a:off x="2553500" y="3093425"/>
                <a:ext cx="9330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sz="1200">
                    <a:latin typeface="Fira Code"/>
                    <a:ea typeface="Fira Code"/>
                    <a:cs typeface="Fira Code"/>
                    <a:sym typeface="Fira Code"/>
                  </a:rPr>
                  <a:t>DOM</a:t>
                </a:r>
                <a:endParaRPr sz="1200">
                  <a:latin typeface="Fira Code"/>
                  <a:ea typeface="Fira Code"/>
                  <a:cs typeface="Fira Code"/>
                  <a:sym typeface="Fira Code"/>
                </a:endParaRPr>
              </a:p>
            </p:txBody>
          </p:sp>
          <p:sp>
            <p:nvSpPr>
              <p:cNvPr id="155" name="Google Shape;155;p26"/>
              <p:cNvSpPr/>
              <p:nvPr/>
            </p:nvSpPr>
            <p:spPr>
              <a:xfrm>
                <a:off x="5749050" y="3093425"/>
                <a:ext cx="1167300" cy="3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sz="1200">
                    <a:latin typeface="Fira Code"/>
                    <a:ea typeface="Fira Code"/>
                    <a:cs typeface="Fira Code"/>
                    <a:sym typeface="Fira Code"/>
                  </a:rPr>
                  <a:t>JavaScript</a:t>
                </a:r>
                <a:endParaRPr sz="1200">
                  <a:latin typeface="Fira Code"/>
                  <a:ea typeface="Fira Code"/>
                  <a:cs typeface="Fira Code"/>
                  <a:sym typeface="Fira Code"/>
                </a:endParaRPr>
              </a:p>
            </p:txBody>
          </p:sp>
        </p:grpSp>
        <p:sp>
          <p:nvSpPr>
            <p:cNvPr id="156" name="Google Shape;156;p26"/>
            <p:cNvSpPr/>
            <p:nvPr/>
          </p:nvSpPr>
          <p:spPr>
            <a:xfrm>
              <a:off x="3807625" y="4582975"/>
              <a:ext cx="11673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Lora"/>
                  <a:ea typeface="Lora"/>
                  <a:cs typeface="Lora"/>
                  <a:sym typeface="Lora"/>
                </a:rPr>
                <a:t>...</a:t>
              </a:r>
              <a:endParaRPr sz="1200">
                <a:latin typeface="Lora"/>
                <a:ea typeface="Lora"/>
                <a:cs typeface="Lora"/>
                <a:sym typeface="Lora"/>
              </a:endParaRPr>
            </a:p>
          </p:txBody>
        </p:sp>
        <p:sp>
          <p:nvSpPr>
            <p:cNvPr id="157" name="Google Shape;157;p26"/>
            <p:cNvSpPr/>
            <p:nvPr/>
          </p:nvSpPr>
          <p:spPr>
            <a:xfrm>
              <a:off x="5295125" y="4582975"/>
              <a:ext cx="1052100" cy="3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Lora"/>
                  <a:ea typeface="Lora"/>
                  <a:cs typeface="Lora"/>
                  <a:sym typeface="Lora"/>
                </a:rPr>
                <a:t>...</a:t>
              </a:r>
              <a:endParaRPr sz="1200">
                <a:latin typeface="Lora"/>
                <a:ea typeface="Lora"/>
                <a:cs typeface="Lora"/>
                <a:sym typeface="Lora"/>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311150" lvl="0" marL="457200" rtl="0" algn="l">
              <a:lnSpc>
                <a:spcPct val="135714"/>
              </a:lnSpc>
              <a:spcBef>
                <a:spcPts val="1000"/>
              </a:spcBef>
              <a:spcAft>
                <a:spcPts val="0"/>
              </a:spcAft>
              <a:buSzPts val="1300"/>
              <a:buFont typeface="Open Sans"/>
              <a:buAutoNum type="arabicPeriod"/>
            </a:pPr>
            <a:r>
              <a:rPr lang="vi">
                <a:latin typeface="Open Sans"/>
                <a:ea typeface="Open Sans"/>
                <a:cs typeface="Open Sans"/>
                <a:sym typeface="Open Sans"/>
              </a:rPr>
              <a:t>Sử dụng JS, điền giá trị từ object ra HTML thông qua </a:t>
            </a:r>
            <a:r>
              <a:rPr b="1" lang="vi">
                <a:latin typeface="Open Sans"/>
                <a:ea typeface="Open Sans"/>
                <a:cs typeface="Open Sans"/>
                <a:sym typeface="Open Sans"/>
              </a:rPr>
              <a:t>data-prop</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277" name="Google Shape;277;p4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pic>
        <p:nvPicPr>
          <p:cNvPr id="278" name="Google Shape;278;p44"/>
          <p:cNvPicPr preferRelativeResize="0"/>
          <p:nvPr/>
        </p:nvPicPr>
        <p:blipFill>
          <a:blip r:embed="rId3">
            <a:alphaModFix/>
          </a:blip>
          <a:stretch>
            <a:fillRect/>
          </a:stretch>
        </p:blipFill>
        <p:spPr>
          <a:xfrm>
            <a:off x="5834975" y="2351038"/>
            <a:ext cx="676650" cy="1771250"/>
          </a:xfrm>
          <a:prstGeom prst="rect">
            <a:avLst/>
          </a:prstGeom>
          <a:noFill/>
          <a:ln>
            <a:noFill/>
          </a:ln>
        </p:spPr>
      </p:pic>
      <p:pic>
        <p:nvPicPr>
          <p:cNvPr id="279" name="Google Shape;279;p44"/>
          <p:cNvPicPr preferRelativeResize="0"/>
          <p:nvPr/>
        </p:nvPicPr>
        <p:blipFill>
          <a:blip r:embed="rId4">
            <a:alphaModFix/>
          </a:blip>
          <a:stretch>
            <a:fillRect/>
          </a:stretch>
        </p:blipFill>
        <p:spPr>
          <a:xfrm>
            <a:off x="2264827" y="2048637"/>
            <a:ext cx="2513875" cy="2376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Tạo mới một element:</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createElement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"tag"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93A1A1"/>
                </a:solidFill>
                <a:latin typeface="Fira Code Light"/>
                <a:ea typeface="Fira Code Light"/>
                <a:cs typeface="Fira Code Light"/>
                <a:sym typeface="Fira Code Light"/>
              </a:rPr>
              <a:t>let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img</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createElement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"img"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img</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src</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"images/avatar.png"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img</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alt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"Ba đẹp trai 🤣"</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let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createElement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"Ba đẹp trai 🤣"</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285" name="Google Shape;285;p4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Modifying the document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latin typeface="Open Sans"/>
                <a:ea typeface="Open Sans"/>
                <a:cs typeface="Open Sans"/>
                <a:sym typeface="Open Sans"/>
              </a:rPr>
              <a:t>Thêm một node</a:t>
            </a:r>
            <a:endParaRPr>
              <a:latin typeface="Open Sans"/>
              <a:ea typeface="Open Sans"/>
              <a:cs typeface="Open Sans"/>
              <a:sym typeface="Open Sans"/>
            </a:endParaRPr>
          </a:p>
        </p:txBody>
      </p:sp>
      <p:sp>
        <p:nvSpPr>
          <p:cNvPr id="291" name="Google Shape;291;p4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Modifying the document</a:t>
            </a:r>
            <a:endParaRPr/>
          </a:p>
        </p:txBody>
      </p:sp>
      <p:pic>
        <p:nvPicPr>
          <p:cNvPr id="292" name="Google Shape;292;p46"/>
          <p:cNvPicPr preferRelativeResize="0"/>
          <p:nvPr/>
        </p:nvPicPr>
        <p:blipFill>
          <a:blip r:embed="rId3">
            <a:alphaModFix/>
          </a:blip>
          <a:stretch>
            <a:fillRect/>
          </a:stretch>
        </p:blipFill>
        <p:spPr>
          <a:xfrm>
            <a:off x="1323513" y="1936774"/>
            <a:ext cx="6496974" cy="2959650"/>
          </a:xfrm>
          <a:prstGeom prst="rect">
            <a:avLst/>
          </a:prstGeom>
          <a:noFill/>
          <a:ln>
            <a:noFill/>
          </a:ln>
        </p:spPr>
      </p:pic>
      <p:sp>
        <p:nvSpPr>
          <p:cNvPr id="293" name="Google Shape;293;p46"/>
          <p:cNvSpPr/>
          <p:nvPr/>
        </p:nvSpPr>
        <p:spPr>
          <a:xfrm>
            <a:off x="2079275" y="2497142"/>
            <a:ext cx="3042350" cy="647325"/>
          </a:xfrm>
          <a:custGeom>
            <a:rect b="b" l="l" r="r" t="t"/>
            <a:pathLst>
              <a:path extrusionOk="0" h="25893" w="121694">
                <a:moveTo>
                  <a:pt x="121694" y="25893"/>
                </a:moveTo>
                <a:cubicBezTo>
                  <a:pt x="109243" y="21710"/>
                  <a:pt x="67267" y="4005"/>
                  <a:pt x="46985" y="795"/>
                </a:cubicBezTo>
                <a:cubicBezTo>
                  <a:pt x="26703" y="-2415"/>
                  <a:pt x="7831" y="5659"/>
                  <a:pt x="0" y="6632"/>
                </a:cubicBezTo>
              </a:path>
            </a:pathLst>
          </a:custGeom>
          <a:noFill/>
          <a:ln cap="flat" cmpd="sng" w="9525">
            <a:solidFill>
              <a:srgbClr val="FFFFFF"/>
            </a:solidFill>
            <a:prstDash val="solid"/>
            <a:round/>
            <a:headEnd len="med" w="med" type="none"/>
            <a:tailEnd len="med" w="med" type="triangle"/>
          </a:ln>
        </p:spPr>
      </p:sp>
      <p:sp>
        <p:nvSpPr>
          <p:cNvPr id="294" name="Google Shape;294;p46"/>
          <p:cNvSpPr/>
          <p:nvPr/>
        </p:nvSpPr>
        <p:spPr>
          <a:xfrm>
            <a:off x="2363825" y="2983037"/>
            <a:ext cx="2721300" cy="336550"/>
          </a:xfrm>
          <a:custGeom>
            <a:rect b="b" l="l" r="r" t="t"/>
            <a:pathLst>
              <a:path extrusionOk="0" h="13462" w="108852">
                <a:moveTo>
                  <a:pt x="108852" y="13462"/>
                </a:moveTo>
                <a:cubicBezTo>
                  <a:pt x="97957" y="11273"/>
                  <a:pt x="61624" y="1886"/>
                  <a:pt x="43482" y="329"/>
                </a:cubicBezTo>
                <a:cubicBezTo>
                  <a:pt x="25340" y="-1227"/>
                  <a:pt x="7247" y="3491"/>
                  <a:pt x="0" y="4123"/>
                </a:cubicBezTo>
              </a:path>
            </a:pathLst>
          </a:custGeom>
          <a:noFill/>
          <a:ln cap="flat" cmpd="sng" w="9525">
            <a:solidFill>
              <a:srgbClr val="FFFFFF"/>
            </a:solidFill>
            <a:prstDash val="solid"/>
            <a:round/>
            <a:headEnd len="med" w="med" type="none"/>
            <a:tailEnd len="med" w="med" type="triangle"/>
          </a:ln>
        </p:spPr>
      </p:sp>
      <p:sp>
        <p:nvSpPr>
          <p:cNvPr id="295" name="Google Shape;295;p46"/>
          <p:cNvSpPr/>
          <p:nvPr/>
        </p:nvSpPr>
        <p:spPr>
          <a:xfrm>
            <a:off x="2414900" y="3553025"/>
            <a:ext cx="2684825" cy="370150"/>
          </a:xfrm>
          <a:custGeom>
            <a:rect b="b" l="l" r="r" t="t"/>
            <a:pathLst>
              <a:path extrusionOk="0" h="14806" w="107393">
                <a:moveTo>
                  <a:pt x="107393" y="0"/>
                </a:moveTo>
                <a:cubicBezTo>
                  <a:pt x="96644" y="2432"/>
                  <a:pt x="60798" y="13230"/>
                  <a:pt x="42899" y="14592"/>
                </a:cubicBezTo>
                <a:cubicBezTo>
                  <a:pt x="25000" y="15954"/>
                  <a:pt x="7150" y="9241"/>
                  <a:pt x="0" y="8171"/>
                </a:cubicBezTo>
              </a:path>
            </a:pathLst>
          </a:custGeom>
          <a:noFill/>
          <a:ln cap="flat" cmpd="sng" w="9525">
            <a:solidFill>
              <a:srgbClr val="FFFFFF"/>
            </a:solidFill>
            <a:prstDash val="solid"/>
            <a:round/>
            <a:headEnd len="med" w="med" type="none"/>
            <a:tailEnd len="med" w="med" type="triangle"/>
          </a:ln>
        </p:spPr>
      </p:sp>
      <p:sp>
        <p:nvSpPr>
          <p:cNvPr id="296" name="Google Shape;296;p46"/>
          <p:cNvSpPr/>
          <p:nvPr/>
        </p:nvSpPr>
        <p:spPr>
          <a:xfrm>
            <a:off x="2101175" y="3808375"/>
            <a:ext cx="2998550" cy="610350"/>
          </a:xfrm>
          <a:custGeom>
            <a:rect b="b" l="l" r="r" t="t"/>
            <a:pathLst>
              <a:path extrusionOk="0" h="24414" w="119942">
                <a:moveTo>
                  <a:pt x="119942" y="0"/>
                </a:moveTo>
                <a:cubicBezTo>
                  <a:pt x="108074" y="3988"/>
                  <a:pt x="68726" y="21255"/>
                  <a:pt x="48736" y="23930"/>
                </a:cubicBezTo>
                <a:cubicBezTo>
                  <a:pt x="28746" y="26605"/>
                  <a:pt x="8123" y="17364"/>
                  <a:pt x="0" y="16051"/>
                </a:cubicBezTo>
              </a:path>
            </a:pathLst>
          </a:custGeom>
          <a:noFill/>
          <a:ln cap="flat" cmpd="sng" w="9525">
            <a:solidFill>
              <a:srgbClr val="FFFFFF"/>
            </a:solidFill>
            <a:prstDash val="solid"/>
            <a:round/>
            <a:headEnd len="med" w="med" type="none"/>
            <a:tailEnd len="med" w="med" type="triangle"/>
          </a:ln>
        </p:spPr>
      </p:sp>
      <p:sp>
        <p:nvSpPr>
          <p:cNvPr id="297" name="Google Shape;297;p46"/>
          <p:cNvSpPr txBox="1"/>
          <p:nvPr/>
        </p:nvSpPr>
        <p:spPr>
          <a:xfrm>
            <a:off x="5019475" y="3231325"/>
            <a:ext cx="1240200" cy="49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Node, string</a:t>
            </a:r>
            <a:endParaRPr sz="1200">
              <a:solidFill>
                <a:srgbClr val="FFFFFF"/>
              </a:solidFill>
              <a:latin typeface="Open Sans"/>
              <a:ea typeface="Open Sans"/>
              <a:cs typeface="Open Sans"/>
              <a:sym typeface="Open Sans"/>
            </a:endParaRPr>
          </a:p>
        </p:txBody>
      </p:sp>
      <p:sp>
        <p:nvSpPr>
          <p:cNvPr id="298" name="Google Shape;298;p46"/>
          <p:cNvSpPr txBox="1"/>
          <p:nvPr/>
        </p:nvSpPr>
        <p:spPr>
          <a:xfrm>
            <a:off x="2523550" y="2125500"/>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ul.before()</a:t>
            </a:r>
            <a:endParaRPr sz="1200">
              <a:solidFill>
                <a:srgbClr val="FFFFFF"/>
              </a:solidFill>
              <a:latin typeface="Open Sans"/>
              <a:ea typeface="Open Sans"/>
              <a:cs typeface="Open Sans"/>
              <a:sym typeface="Open Sans"/>
            </a:endParaRPr>
          </a:p>
        </p:txBody>
      </p:sp>
      <p:sp>
        <p:nvSpPr>
          <p:cNvPr id="299" name="Google Shape;299;p46"/>
          <p:cNvSpPr txBox="1"/>
          <p:nvPr/>
        </p:nvSpPr>
        <p:spPr>
          <a:xfrm>
            <a:off x="2610275" y="2609763"/>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ul.</a:t>
            </a:r>
            <a:r>
              <a:rPr lang="vi" sz="1200">
                <a:solidFill>
                  <a:srgbClr val="FFFFFF"/>
                </a:solidFill>
                <a:latin typeface="Open Sans"/>
                <a:ea typeface="Open Sans"/>
                <a:cs typeface="Open Sans"/>
                <a:sym typeface="Open Sans"/>
              </a:rPr>
              <a:t>prepend</a:t>
            </a:r>
            <a:r>
              <a:rPr lang="vi" sz="1200">
                <a:solidFill>
                  <a:srgbClr val="FFFFFF"/>
                </a:solidFill>
                <a:latin typeface="Open Sans"/>
                <a:ea typeface="Open Sans"/>
                <a:cs typeface="Open Sans"/>
                <a:sym typeface="Open Sans"/>
              </a:rPr>
              <a:t>()</a:t>
            </a:r>
            <a:endParaRPr sz="1200">
              <a:solidFill>
                <a:srgbClr val="FFFFFF"/>
              </a:solidFill>
              <a:latin typeface="Open Sans"/>
              <a:ea typeface="Open Sans"/>
              <a:cs typeface="Open Sans"/>
              <a:sym typeface="Open Sans"/>
            </a:endParaRPr>
          </a:p>
        </p:txBody>
      </p:sp>
      <p:sp>
        <p:nvSpPr>
          <p:cNvPr id="300" name="Google Shape;300;p46"/>
          <p:cNvSpPr txBox="1"/>
          <p:nvPr/>
        </p:nvSpPr>
        <p:spPr>
          <a:xfrm>
            <a:off x="2610275" y="3808363"/>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ul.</a:t>
            </a:r>
            <a:r>
              <a:rPr lang="vi" sz="1200">
                <a:solidFill>
                  <a:srgbClr val="FFFFFF"/>
                </a:solidFill>
                <a:latin typeface="Open Sans"/>
                <a:ea typeface="Open Sans"/>
                <a:cs typeface="Open Sans"/>
                <a:sym typeface="Open Sans"/>
              </a:rPr>
              <a:t>append</a:t>
            </a:r>
            <a:r>
              <a:rPr lang="vi" sz="1200">
                <a:solidFill>
                  <a:srgbClr val="FFFFFF"/>
                </a:solidFill>
                <a:latin typeface="Open Sans"/>
                <a:ea typeface="Open Sans"/>
                <a:cs typeface="Open Sans"/>
                <a:sym typeface="Open Sans"/>
              </a:rPr>
              <a:t>()</a:t>
            </a:r>
            <a:endParaRPr sz="1200">
              <a:solidFill>
                <a:srgbClr val="FFFFFF"/>
              </a:solidFill>
              <a:latin typeface="Open Sans"/>
              <a:ea typeface="Open Sans"/>
              <a:cs typeface="Open Sans"/>
              <a:sym typeface="Open Sans"/>
            </a:endParaRPr>
          </a:p>
        </p:txBody>
      </p:sp>
      <p:sp>
        <p:nvSpPr>
          <p:cNvPr id="301" name="Google Shape;301;p46"/>
          <p:cNvSpPr txBox="1"/>
          <p:nvPr/>
        </p:nvSpPr>
        <p:spPr>
          <a:xfrm>
            <a:off x="2523550" y="4373713"/>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ul.</a:t>
            </a:r>
            <a:r>
              <a:rPr lang="vi" sz="1200">
                <a:solidFill>
                  <a:srgbClr val="FFFFFF"/>
                </a:solidFill>
                <a:latin typeface="Open Sans"/>
                <a:ea typeface="Open Sans"/>
                <a:cs typeface="Open Sans"/>
                <a:sym typeface="Open Sans"/>
              </a:rPr>
              <a:t>after</a:t>
            </a:r>
            <a:r>
              <a:rPr lang="vi" sz="1200">
                <a:solidFill>
                  <a:srgbClr val="FFFFFF"/>
                </a:solidFill>
                <a:latin typeface="Open Sans"/>
                <a:ea typeface="Open Sans"/>
                <a:cs typeface="Open Sans"/>
                <a:sym typeface="Open Sans"/>
              </a:rPr>
              <a:t>()</a:t>
            </a:r>
            <a:endParaRPr sz="1200">
              <a:solidFill>
                <a:srgbClr val="FFFFFF"/>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1250"/>
              </a:lnSpc>
              <a:spcBef>
                <a:spcPts val="1000"/>
              </a:spcBef>
              <a:spcAft>
                <a:spcPts val="0"/>
              </a:spcAft>
              <a:buNone/>
            </a:pPr>
            <a:r>
              <a:rPr lang="vi">
                <a:solidFill>
                  <a:srgbClr val="93A1A1"/>
                </a:solidFill>
                <a:latin typeface="Fira Code Light"/>
                <a:ea typeface="Fira Code Light"/>
                <a:cs typeface="Fira Code Light"/>
                <a:sym typeface="Fira Code Light"/>
              </a:rPr>
              <a:t>let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div</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createElement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"div"</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div</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append</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img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div</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append</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div</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append</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img</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"OMG"</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prepend</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div</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rPr lang="vi">
                <a:latin typeface="Open Sans"/>
                <a:ea typeface="Open Sans"/>
                <a:cs typeface="Open Sans"/>
                <a:sym typeface="Open Sans"/>
              </a:rPr>
              <a:t>💡 Chuỗi được thêm giống như </a:t>
            </a:r>
            <a:r>
              <a:rPr lang="vi">
                <a:solidFill>
                  <a:srgbClr val="268BD2"/>
                </a:solidFill>
                <a:latin typeface="Fira Code Light"/>
                <a:ea typeface="Fira Code Light"/>
                <a:cs typeface="Fira Code Light"/>
                <a:sym typeface="Fira Code Light"/>
              </a:rPr>
              <a:t>textContent</a:t>
            </a:r>
            <a:r>
              <a:rPr lang="vi">
                <a:latin typeface="Open Sans"/>
                <a:ea typeface="Open Sans"/>
                <a:cs typeface="Open Sans"/>
                <a:sym typeface="Open Sans"/>
              </a:rPr>
              <a:t>, chứ không tự động parse thành HTML như </a:t>
            </a:r>
            <a:r>
              <a:rPr lang="vi">
                <a:solidFill>
                  <a:srgbClr val="268BD2"/>
                </a:solidFill>
                <a:latin typeface="Fira Code Light"/>
                <a:ea typeface="Fira Code Light"/>
                <a:cs typeface="Fira Code Light"/>
                <a:sym typeface="Fira Code Light"/>
              </a:rPr>
              <a:t>innerHTML</a:t>
            </a:r>
            <a:endParaRPr>
              <a:solidFill>
                <a:srgbClr val="BBBBBB"/>
              </a:solidFill>
              <a:latin typeface="Fira Code Light"/>
              <a:ea typeface="Fira Code Light"/>
              <a:cs typeface="Fira Code Light"/>
              <a:sym typeface="Fira Code Light"/>
            </a:endParaRPr>
          </a:p>
        </p:txBody>
      </p:sp>
      <p:sp>
        <p:nvSpPr>
          <p:cNvPr id="307" name="Google Shape;307;p4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Modifying the document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latin typeface="Open Sans"/>
                <a:ea typeface="Open Sans"/>
                <a:cs typeface="Open Sans"/>
                <a:sym typeface="Open Sans"/>
              </a:rPr>
              <a:t>Thêm một </a:t>
            </a:r>
            <a:r>
              <a:rPr lang="vi">
                <a:latin typeface="Open Sans"/>
                <a:ea typeface="Open Sans"/>
                <a:cs typeface="Open Sans"/>
                <a:sym typeface="Open Sans"/>
              </a:rPr>
              <a:t>node</a:t>
            </a:r>
            <a:endParaRPr>
              <a:latin typeface="Open Sans"/>
              <a:ea typeface="Open Sans"/>
              <a:cs typeface="Open Sans"/>
              <a:sym typeface="Open Sans"/>
            </a:endParaRPr>
          </a:p>
        </p:txBody>
      </p:sp>
      <p:sp>
        <p:nvSpPr>
          <p:cNvPr id="313" name="Google Shape;313;p4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Modifying the document</a:t>
            </a:r>
            <a:endParaRPr/>
          </a:p>
        </p:txBody>
      </p:sp>
      <p:pic>
        <p:nvPicPr>
          <p:cNvPr id="314" name="Google Shape;314;p48"/>
          <p:cNvPicPr preferRelativeResize="0"/>
          <p:nvPr/>
        </p:nvPicPr>
        <p:blipFill>
          <a:blip r:embed="rId3">
            <a:alphaModFix/>
          </a:blip>
          <a:stretch>
            <a:fillRect/>
          </a:stretch>
        </p:blipFill>
        <p:spPr>
          <a:xfrm>
            <a:off x="1323513" y="1936774"/>
            <a:ext cx="6496974" cy="2959650"/>
          </a:xfrm>
          <a:prstGeom prst="rect">
            <a:avLst/>
          </a:prstGeom>
          <a:noFill/>
          <a:ln>
            <a:noFill/>
          </a:ln>
        </p:spPr>
      </p:pic>
      <p:sp>
        <p:nvSpPr>
          <p:cNvPr id="315" name="Google Shape;315;p48"/>
          <p:cNvSpPr/>
          <p:nvPr/>
        </p:nvSpPr>
        <p:spPr>
          <a:xfrm>
            <a:off x="2079275" y="2497149"/>
            <a:ext cx="2940127" cy="610363"/>
          </a:xfrm>
          <a:custGeom>
            <a:rect b="b" l="l" r="r" t="t"/>
            <a:pathLst>
              <a:path extrusionOk="0" h="25893" w="121694">
                <a:moveTo>
                  <a:pt x="121694" y="25893"/>
                </a:moveTo>
                <a:cubicBezTo>
                  <a:pt x="109243" y="21710"/>
                  <a:pt x="67267" y="4005"/>
                  <a:pt x="46985" y="795"/>
                </a:cubicBezTo>
                <a:cubicBezTo>
                  <a:pt x="26703" y="-2415"/>
                  <a:pt x="7831" y="5659"/>
                  <a:pt x="0" y="6632"/>
                </a:cubicBezTo>
              </a:path>
            </a:pathLst>
          </a:custGeom>
          <a:noFill/>
          <a:ln cap="flat" cmpd="sng" w="9525">
            <a:solidFill>
              <a:srgbClr val="FFFFFF"/>
            </a:solidFill>
            <a:prstDash val="solid"/>
            <a:round/>
            <a:headEnd len="med" w="med" type="none"/>
            <a:tailEnd len="med" w="med" type="triangle"/>
          </a:ln>
        </p:spPr>
      </p:sp>
      <p:sp>
        <p:nvSpPr>
          <p:cNvPr id="316" name="Google Shape;316;p48"/>
          <p:cNvSpPr/>
          <p:nvPr/>
        </p:nvSpPr>
        <p:spPr>
          <a:xfrm>
            <a:off x="2363825" y="2983024"/>
            <a:ext cx="2684835" cy="370138"/>
          </a:xfrm>
          <a:custGeom>
            <a:rect b="b" l="l" r="r" t="t"/>
            <a:pathLst>
              <a:path extrusionOk="0" h="13462" w="108852">
                <a:moveTo>
                  <a:pt x="108852" y="13462"/>
                </a:moveTo>
                <a:cubicBezTo>
                  <a:pt x="97957" y="11273"/>
                  <a:pt x="61624" y="1886"/>
                  <a:pt x="43482" y="329"/>
                </a:cubicBezTo>
                <a:cubicBezTo>
                  <a:pt x="25340" y="-1227"/>
                  <a:pt x="7247" y="3491"/>
                  <a:pt x="0" y="4123"/>
                </a:cubicBezTo>
              </a:path>
            </a:pathLst>
          </a:custGeom>
          <a:noFill/>
          <a:ln cap="flat" cmpd="sng" w="9525">
            <a:solidFill>
              <a:srgbClr val="FFFFFF"/>
            </a:solidFill>
            <a:prstDash val="solid"/>
            <a:round/>
            <a:headEnd len="med" w="med" type="none"/>
            <a:tailEnd len="med" w="med" type="triangle"/>
          </a:ln>
        </p:spPr>
      </p:sp>
      <p:sp>
        <p:nvSpPr>
          <p:cNvPr id="317" name="Google Shape;317;p48"/>
          <p:cNvSpPr/>
          <p:nvPr/>
        </p:nvSpPr>
        <p:spPr>
          <a:xfrm>
            <a:off x="2414900" y="3553050"/>
            <a:ext cx="2633813" cy="370113"/>
          </a:xfrm>
          <a:custGeom>
            <a:rect b="b" l="l" r="r" t="t"/>
            <a:pathLst>
              <a:path extrusionOk="0" h="14806" w="107393">
                <a:moveTo>
                  <a:pt x="107393" y="0"/>
                </a:moveTo>
                <a:cubicBezTo>
                  <a:pt x="96644" y="2432"/>
                  <a:pt x="60798" y="13230"/>
                  <a:pt x="42899" y="14592"/>
                </a:cubicBezTo>
                <a:cubicBezTo>
                  <a:pt x="25000" y="15954"/>
                  <a:pt x="7150" y="9241"/>
                  <a:pt x="0" y="8171"/>
                </a:cubicBezTo>
              </a:path>
            </a:pathLst>
          </a:custGeom>
          <a:noFill/>
          <a:ln cap="flat" cmpd="sng" w="9525">
            <a:solidFill>
              <a:srgbClr val="FFFFFF"/>
            </a:solidFill>
            <a:prstDash val="solid"/>
            <a:round/>
            <a:headEnd len="med" w="med" type="none"/>
            <a:tailEnd len="med" w="med" type="triangle"/>
          </a:ln>
        </p:spPr>
      </p:sp>
      <p:sp>
        <p:nvSpPr>
          <p:cNvPr id="318" name="Google Shape;318;p48"/>
          <p:cNvSpPr/>
          <p:nvPr/>
        </p:nvSpPr>
        <p:spPr>
          <a:xfrm>
            <a:off x="2101175" y="3808375"/>
            <a:ext cx="2940078" cy="610350"/>
          </a:xfrm>
          <a:custGeom>
            <a:rect b="b" l="l" r="r" t="t"/>
            <a:pathLst>
              <a:path extrusionOk="0" h="24414" w="119942">
                <a:moveTo>
                  <a:pt x="119942" y="0"/>
                </a:moveTo>
                <a:cubicBezTo>
                  <a:pt x="108074" y="3988"/>
                  <a:pt x="68726" y="21255"/>
                  <a:pt x="48736" y="23930"/>
                </a:cubicBezTo>
                <a:cubicBezTo>
                  <a:pt x="28746" y="26605"/>
                  <a:pt x="8123" y="17364"/>
                  <a:pt x="0" y="16051"/>
                </a:cubicBezTo>
              </a:path>
            </a:pathLst>
          </a:custGeom>
          <a:noFill/>
          <a:ln cap="flat" cmpd="sng" w="9525">
            <a:solidFill>
              <a:srgbClr val="FFFFFF"/>
            </a:solidFill>
            <a:prstDash val="solid"/>
            <a:round/>
            <a:headEnd len="med" w="med" type="none"/>
            <a:tailEnd len="med" w="med" type="triangle"/>
          </a:ln>
        </p:spPr>
      </p:sp>
      <p:sp>
        <p:nvSpPr>
          <p:cNvPr id="319" name="Google Shape;319;p48"/>
          <p:cNvSpPr txBox="1"/>
          <p:nvPr/>
        </p:nvSpPr>
        <p:spPr>
          <a:xfrm>
            <a:off x="5041250" y="2901950"/>
            <a:ext cx="2801100" cy="102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vi" sz="1200">
                <a:solidFill>
                  <a:srgbClr val="FFFFFF"/>
                </a:solidFill>
                <a:latin typeface="Open Sans"/>
                <a:ea typeface="Open Sans"/>
                <a:cs typeface="Open Sans"/>
                <a:sym typeface="Open Sans"/>
              </a:rPr>
              <a:t>ul.insertAdjacentText(where, txt)</a:t>
            </a:r>
            <a:endParaRPr sz="1200">
              <a:solidFill>
                <a:srgbClr val="FFFFFF"/>
              </a:solidFill>
              <a:latin typeface="Open Sans"/>
              <a:ea typeface="Open Sans"/>
              <a:cs typeface="Open Sans"/>
              <a:sym typeface="Open Sans"/>
            </a:endParaRPr>
          </a:p>
          <a:p>
            <a:pPr indent="0" lvl="0" marL="0" rtl="0" algn="l">
              <a:spcBef>
                <a:spcPts val="0"/>
              </a:spcBef>
              <a:spcAft>
                <a:spcPts val="0"/>
              </a:spcAft>
              <a:buNone/>
            </a:pPr>
            <a:r>
              <a:rPr lang="vi" sz="1200">
                <a:solidFill>
                  <a:srgbClr val="FFFFFF"/>
                </a:solidFill>
                <a:latin typeface="Open Sans"/>
                <a:ea typeface="Open Sans"/>
                <a:cs typeface="Open Sans"/>
                <a:sym typeface="Open Sans"/>
              </a:rPr>
              <a:t>ul.insertAdjacentHTML(where, html)</a:t>
            </a:r>
            <a:endParaRPr sz="1200">
              <a:solidFill>
                <a:srgbClr val="FFFFFF"/>
              </a:solidFill>
              <a:latin typeface="Open Sans"/>
              <a:ea typeface="Open Sans"/>
              <a:cs typeface="Open Sans"/>
              <a:sym typeface="Open Sans"/>
            </a:endParaRPr>
          </a:p>
          <a:p>
            <a:pPr indent="0" lvl="0" marL="0" rtl="0" algn="l">
              <a:spcBef>
                <a:spcPts val="0"/>
              </a:spcBef>
              <a:spcAft>
                <a:spcPts val="0"/>
              </a:spcAft>
              <a:buNone/>
            </a:pPr>
            <a:r>
              <a:rPr lang="vi" sz="1200">
                <a:solidFill>
                  <a:srgbClr val="FFFFFF"/>
                </a:solidFill>
                <a:latin typeface="Open Sans"/>
                <a:ea typeface="Open Sans"/>
                <a:cs typeface="Open Sans"/>
                <a:sym typeface="Open Sans"/>
              </a:rPr>
              <a:t>ul.insertAdjacentElement(where, el)</a:t>
            </a:r>
            <a:endParaRPr sz="1200">
              <a:solidFill>
                <a:srgbClr val="FFFFFF"/>
              </a:solidFill>
              <a:latin typeface="Open Sans"/>
              <a:ea typeface="Open Sans"/>
              <a:cs typeface="Open Sans"/>
              <a:sym typeface="Open Sans"/>
            </a:endParaRPr>
          </a:p>
        </p:txBody>
      </p:sp>
      <p:sp>
        <p:nvSpPr>
          <p:cNvPr id="320" name="Google Shape;320;p48"/>
          <p:cNvSpPr txBox="1"/>
          <p:nvPr/>
        </p:nvSpPr>
        <p:spPr>
          <a:xfrm>
            <a:off x="2523550" y="2125500"/>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beforebegin</a:t>
            </a:r>
            <a:endParaRPr sz="1200">
              <a:solidFill>
                <a:srgbClr val="FFFFFF"/>
              </a:solidFill>
              <a:latin typeface="Open Sans"/>
              <a:ea typeface="Open Sans"/>
              <a:cs typeface="Open Sans"/>
              <a:sym typeface="Open Sans"/>
            </a:endParaRPr>
          </a:p>
        </p:txBody>
      </p:sp>
      <p:sp>
        <p:nvSpPr>
          <p:cNvPr id="321" name="Google Shape;321;p48"/>
          <p:cNvSpPr txBox="1"/>
          <p:nvPr/>
        </p:nvSpPr>
        <p:spPr>
          <a:xfrm>
            <a:off x="2610275" y="2609763"/>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afterbegin</a:t>
            </a:r>
            <a:endParaRPr sz="1200">
              <a:solidFill>
                <a:srgbClr val="FFFFFF"/>
              </a:solidFill>
              <a:latin typeface="Open Sans"/>
              <a:ea typeface="Open Sans"/>
              <a:cs typeface="Open Sans"/>
              <a:sym typeface="Open Sans"/>
            </a:endParaRPr>
          </a:p>
        </p:txBody>
      </p:sp>
      <p:sp>
        <p:nvSpPr>
          <p:cNvPr id="322" name="Google Shape;322;p48"/>
          <p:cNvSpPr txBox="1"/>
          <p:nvPr/>
        </p:nvSpPr>
        <p:spPr>
          <a:xfrm>
            <a:off x="2610275" y="3808363"/>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beforeend</a:t>
            </a:r>
            <a:endParaRPr sz="1200">
              <a:solidFill>
                <a:srgbClr val="FFFFFF"/>
              </a:solidFill>
              <a:latin typeface="Open Sans"/>
              <a:ea typeface="Open Sans"/>
              <a:cs typeface="Open Sans"/>
              <a:sym typeface="Open Sans"/>
            </a:endParaRPr>
          </a:p>
        </p:txBody>
      </p:sp>
      <p:sp>
        <p:nvSpPr>
          <p:cNvPr id="323" name="Google Shape;323;p48"/>
          <p:cNvSpPr txBox="1"/>
          <p:nvPr/>
        </p:nvSpPr>
        <p:spPr>
          <a:xfrm>
            <a:off x="2523550" y="4373713"/>
            <a:ext cx="1087800" cy="42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rgbClr val="FFFFFF"/>
                </a:solidFill>
                <a:latin typeface="Open Sans"/>
                <a:ea typeface="Open Sans"/>
                <a:cs typeface="Open Sans"/>
                <a:sym typeface="Open Sans"/>
              </a:rPr>
              <a:t>afterend</a:t>
            </a:r>
            <a:endParaRPr sz="1200">
              <a:solidFill>
                <a:srgbClr val="FFFFFF"/>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4482"/>
              </a:lnSpc>
              <a:spcBef>
                <a:spcPts val="100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insertAdjacentText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"afterbegin"</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"&lt;h1&gt;Just text&lt;/h1&gt;"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4482"/>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insertAdjacentHTML</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"beforeend"</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"&lt;h1&gt;Now HTML&lt;/h1&gt;"</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4482"/>
              </a:lnSpc>
              <a:spcBef>
                <a:spcPts val="0"/>
              </a:spcBef>
              <a:spcAft>
                <a:spcPts val="0"/>
              </a:spcAft>
              <a:buNone/>
            </a:pPr>
            <a:r>
              <a:rPr lang="vi">
                <a:solidFill>
                  <a:srgbClr val="93A1A1"/>
                </a:solidFill>
                <a:latin typeface="Fira Code Light"/>
                <a:ea typeface="Fira Code Light"/>
                <a:cs typeface="Fira Code Light"/>
                <a:sym typeface="Fira Code Light"/>
              </a:rPr>
              <a:t>let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createElement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4482"/>
              </a:lnSpc>
              <a:spcBef>
                <a:spcPts val="0"/>
              </a:spcBef>
              <a:spcAft>
                <a:spcPts val="0"/>
              </a:spcAft>
              <a:buNone/>
            </a:pP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textContent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"LoL"</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4482"/>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insertAdjacentElement</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"beforeend"</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p</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solidFill>
                <a:srgbClr val="93A1A1"/>
              </a:solidFill>
              <a:latin typeface="Fira Code Light"/>
              <a:ea typeface="Fira Code Light"/>
              <a:cs typeface="Fira Code Light"/>
              <a:sym typeface="Fira Code Light"/>
            </a:endParaRPr>
          </a:p>
        </p:txBody>
      </p:sp>
      <p:sp>
        <p:nvSpPr>
          <p:cNvPr id="329" name="Google Shape;329;p4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Modifying the document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Nếu thêm cùng một node đã tồn tại, các phương thức chỉ đổi vị trí của node, chứ không thêm nhiều node trùng nhau. Có thể sử dụng phương thức </a:t>
            </a: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cloneNode</a:t>
            </a:r>
            <a:r>
              <a:rPr lang="vi">
                <a:solidFill>
                  <a:srgbClr val="BBBBBB"/>
                </a:solidFill>
                <a:latin typeface="Fira Code Light"/>
                <a:ea typeface="Fira Code Light"/>
                <a:cs typeface="Fira Code Light"/>
                <a:sym typeface="Fira Code Light"/>
              </a:rPr>
              <a:t>(</a:t>
            </a:r>
            <a:r>
              <a:rPr lang="vi">
                <a:solidFill>
                  <a:srgbClr val="B58900"/>
                </a:solidFill>
                <a:latin typeface="Fira Code Light"/>
                <a:ea typeface="Fira Code Light"/>
                <a:cs typeface="Fira Code Light"/>
                <a:sym typeface="Fira Code Light"/>
              </a:rPr>
              <a:t>true</a:t>
            </a:r>
            <a:r>
              <a:rPr lang="vi">
                <a:solidFill>
                  <a:srgbClr val="BBBBBB"/>
                </a:solidFill>
                <a:latin typeface="Fira Code Light"/>
                <a:ea typeface="Fira Code Light"/>
                <a:cs typeface="Fira Code Light"/>
                <a:sym typeface="Fira Code Light"/>
              </a:rPr>
              <a:t>)</a:t>
            </a:r>
            <a:r>
              <a:rPr lang="vi">
                <a:latin typeface="Open Sans"/>
                <a:ea typeface="Open Sans"/>
                <a:cs typeface="Open Sans"/>
                <a:sym typeface="Open Sans"/>
              </a:rPr>
              <a:t> để sao chép một node và thêm vào DOM</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 Xóa một node khỏi DOM</a:t>
            </a:r>
            <a:endParaRPr>
              <a:latin typeface="Open Sans"/>
              <a:ea typeface="Open Sans"/>
              <a:cs typeface="Open Sans"/>
              <a:sym typeface="Open Sans"/>
            </a:endParaRPr>
          </a:p>
          <a:p>
            <a:pPr indent="0" lvl="0" marL="0" rtl="0" algn="l">
              <a:lnSpc>
                <a:spcPct val="134482"/>
              </a:lnSpc>
              <a:spcBef>
                <a:spcPts val="1000"/>
              </a:spcBef>
              <a:spcAft>
                <a:spcPts val="0"/>
              </a:spcAft>
              <a:buNone/>
            </a:pPr>
            <a:r>
              <a:rPr lang="vi">
                <a:solidFill>
                  <a:srgbClr val="268BD2"/>
                </a:solidFill>
                <a:latin typeface="Fira Code Light"/>
                <a:ea typeface="Fira Code Light"/>
                <a:cs typeface="Fira Code Light"/>
                <a:sym typeface="Fira Code Light"/>
              </a:rPr>
              <a:t>node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4482"/>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removeChild</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node</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335" name="Google Shape;335;p5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Modifying the document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a:t>
            </a:r>
            <a:r>
              <a:rPr b="1" lang="vi">
                <a:latin typeface="Open Sans"/>
                <a:ea typeface="Open Sans"/>
                <a:cs typeface="Open Sans"/>
                <a:sym typeface="Open Sans"/>
              </a:rPr>
              <a:t>DocumentFragment</a:t>
            </a:r>
            <a:r>
              <a:rPr lang="vi">
                <a:latin typeface="Open Sans"/>
                <a:ea typeface="Open Sans"/>
                <a:cs typeface="Open Sans"/>
                <a:sym typeface="Open Sans"/>
              </a:rPr>
              <a:t> là một đối tượng đặc biệt, nó tạo ra một node ảo, cho phép bọc nhiều node khác trong nó</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341" name="Google Shape;341;p5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DocumentFragment</a:t>
            </a:r>
            <a:endParaRPr/>
          </a:p>
        </p:txBody>
      </p:sp>
      <p:pic>
        <p:nvPicPr>
          <p:cNvPr id="342" name="Google Shape;342;p51"/>
          <p:cNvPicPr preferRelativeResize="0"/>
          <p:nvPr/>
        </p:nvPicPr>
        <p:blipFill>
          <a:blip r:embed="rId3">
            <a:alphaModFix/>
          </a:blip>
          <a:stretch>
            <a:fillRect/>
          </a:stretch>
        </p:blipFill>
        <p:spPr>
          <a:xfrm>
            <a:off x="729445" y="2505562"/>
            <a:ext cx="3291075" cy="1835775"/>
          </a:xfrm>
          <a:prstGeom prst="rect">
            <a:avLst/>
          </a:prstGeom>
          <a:noFill/>
          <a:ln>
            <a:noFill/>
          </a:ln>
        </p:spPr>
      </p:pic>
      <p:pic>
        <p:nvPicPr>
          <p:cNvPr id="343" name="Google Shape;343;p51"/>
          <p:cNvPicPr preferRelativeResize="0"/>
          <p:nvPr/>
        </p:nvPicPr>
        <p:blipFill>
          <a:blip r:embed="rId4">
            <a:alphaModFix/>
          </a:blip>
          <a:stretch>
            <a:fillRect/>
          </a:stretch>
        </p:blipFill>
        <p:spPr>
          <a:xfrm>
            <a:off x="4632800" y="1950470"/>
            <a:ext cx="3480075" cy="29459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Có 2 cách tạo kiểu CSS cho phần tử bằng JS</a:t>
            </a:r>
            <a:endParaRPr>
              <a:latin typeface="Open Sans"/>
              <a:ea typeface="Open Sans"/>
              <a:cs typeface="Open Sans"/>
              <a:sym typeface="Open Sans"/>
            </a:endParaRPr>
          </a:p>
          <a:p>
            <a:pPr indent="-311150" lvl="0" marL="457200" rtl="0" algn="l">
              <a:lnSpc>
                <a:spcPct val="135714"/>
              </a:lnSpc>
              <a:spcBef>
                <a:spcPts val="1000"/>
              </a:spcBef>
              <a:spcAft>
                <a:spcPts val="0"/>
              </a:spcAft>
              <a:buSzPts val="1300"/>
              <a:buFont typeface="Open Sans"/>
              <a:buChar char="-"/>
            </a:pPr>
            <a:r>
              <a:rPr lang="vi">
                <a:latin typeface="Open Sans"/>
                <a:ea typeface="Open Sans"/>
                <a:cs typeface="Open Sans"/>
                <a:sym typeface="Open Sans"/>
              </a:rPr>
              <a:t>Tạo một class trong CSS và thêm class vào phần tử</a:t>
            </a:r>
            <a:endParaRPr>
              <a:latin typeface="Open Sans"/>
              <a:ea typeface="Open Sans"/>
              <a:cs typeface="Open Sans"/>
              <a:sym typeface="Open Sans"/>
            </a:endParaRPr>
          </a:p>
          <a:p>
            <a:pPr indent="-311150" lvl="0" marL="457200" rtl="0" algn="l">
              <a:lnSpc>
                <a:spcPct val="135714"/>
              </a:lnSpc>
              <a:spcBef>
                <a:spcPts val="0"/>
              </a:spcBef>
              <a:spcAft>
                <a:spcPts val="0"/>
              </a:spcAft>
              <a:buSzPts val="1300"/>
              <a:buFont typeface="Open Sans"/>
              <a:buChar char="-"/>
            </a:pPr>
            <a:r>
              <a:rPr lang="vi">
                <a:latin typeface="Open Sans"/>
                <a:ea typeface="Open Sans"/>
                <a:cs typeface="Open Sans"/>
                <a:sym typeface="Open Sans"/>
              </a:rPr>
              <a:t>Thêm trực tiếp CSS vào thuộc tính style (inline CSS)</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 Thông thường, thêm hoặc xóa một class được ưu tiên hơn thay đổi trực tiếp thuộc tính style. Các thuộc tính thường dùng:</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className</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class</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classList</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collection</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classList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add</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"class"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add a class</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classList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remove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"class"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remove a class</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classList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toggle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"class"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"on - off" a class</a:t>
            </a:r>
            <a:endParaRPr i="1">
              <a:solidFill>
                <a:srgbClr val="657B83"/>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classList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contains</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"class"</a:t>
            </a: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boolean</a:t>
            </a:r>
            <a:endParaRPr>
              <a:latin typeface="Open Sans"/>
              <a:ea typeface="Open Sans"/>
              <a:cs typeface="Open Sans"/>
              <a:sym typeface="Open Sans"/>
            </a:endParaRPr>
          </a:p>
        </p:txBody>
      </p:sp>
      <p:sp>
        <p:nvSpPr>
          <p:cNvPr id="349" name="Google Shape;349;p5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Styles &amp; Classes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Ví dụ:</a:t>
            </a:r>
            <a:endParaRPr>
              <a:latin typeface="Open Sans"/>
              <a:ea typeface="Open Sans"/>
              <a:cs typeface="Open Sans"/>
              <a:sym typeface="Open Sans"/>
            </a:endParaRPr>
          </a:p>
          <a:p>
            <a:pPr indent="0" lvl="0" marL="0" rtl="0" algn="l">
              <a:lnSpc>
                <a:spcPct val="135714"/>
              </a:lnSpc>
              <a:spcBef>
                <a:spcPts val="1000"/>
              </a:spcBef>
              <a:spcAft>
                <a:spcPts val="0"/>
              </a:spcAft>
              <a:buNone/>
            </a:pPr>
            <a:r>
              <a:t/>
            </a:r>
            <a:endParaRPr>
              <a:latin typeface="Open Sans"/>
              <a:ea typeface="Open Sans"/>
              <a:cs typeface="Open Sans"/>
              <a:sym typeface="Open Sans"/>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355" name="Google Shape;355;p5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Styles &amp; Classes</a:t>
            </a:r>
            <a:endParaRPr/>
          </a:p>
        </p:txBody>
      </p:sp>
      <p:pic>
        <p:nvPicPr>
          <p:cNvPr id="356" name="Google Shape;356;p53"/>
          <p:cNvPicPr preferRelativeResize="0"/>
          <p:nvPr/>
        </p:nvPicPr>
        <p:blipFill>
          <a:blip r:embed="rId3">
            <a:alphaModFix/>
          </a:blip>
          <a:stretch>
            <a:fillRect/>
          </a:stretch>
        </p:blipFill>
        <p:spPr>
          <a:xfrm>
            <a:off x="2519608" y="1827020"/>
            <a:ext cx="4106575" cy="306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Lora"/>
                <a:ea typeface="Lora"/>
                <a:cs typeface="Lora"/>
                <a:sym typeface="Lora"/>
              </a:rPr>
              <a:t>window</a:t>
            </a:r>
            <a:r>
              <a:rPr lang="vi">
                <a:latin typeface="Lora"/>
                <a:ea typeface="Lora"/>
                <a:cs typeface="Lora"/>
                <a:sym typeface="Lora"/>
              </a:rPr>
              <a:t> là đối tượng toàn cục (</a:t>
            </a:r>
            <a:r>
              <a:rPr b="1" lang="vi">
                <a:latin typeface="Lora"/>
                <a:ea typeface="Lora"/>
                <a:cs typeface="Lora"/>
                <a:sym typeface="Lora"/>
              </a:rPr>
              <a:t>globalThis</a:t>
            </a:r>
            <a:r>
              <a:rPr lang="vi">
                <a:latin typeface="Lora"/>
                <a:ea typeface="Lora"/>
                <a:cs typeface="Lora"/>
                <a:sym typeface="Lora"/>
              </a:rPr>
              <a:t>) hay đối tượng “gốc”, đại diện cho cửa sổ trình duyệt</a:t>
            </a:r>
            <a:endParaRPr>
              <a:latin typeface="Lora"/>
              <a:ea typeface="Lora"/>
              <a:cs typeface="Lora"/>
              <a:sym typeface="Lora"/>
            </a:endParaRPr>
          </a:p>
          <a:p>
            <a:pPr indent="0" lvl="0" marL="0" rtl="0" algn="l">
              <a:lnSpc>
                <a:spcPct val="135714"/>
              </a:lnSpc>
              <a:spcBef>
                <a:spcPts val="1000"/>
              </a:spcBef>
              <a:spcAft>
                <a:spcPts val="0"/>
              </a:spcAft>
              <a:buNone/>
            </a:pPr>
            <a:r>
              <a:rPr b="1" lang="vi">
                <a:latin typeface="Lora"/>
                <a:ea typeface="Lora"/>
                <a:cs typeface="Lora"/>
                <a:sym typeface="Lora"/>
              </a:rPr>
              <a:t>DOM</a:t>
            </a:r>
            <a:r>
              <a:rPr lang="vi">
                <a:latin typeface="Lora"/>
                <a:ea typeface="Lora"/>
                <a:cs typeface="Lora"/>
                <a:sym typeface="Lora"/>
              </a:rPr>
              <a:t> </a:t>
            </a:r>
            <a:r>
              <a:rPr b="1" lang="vi">
                <a:latin typeface="Lora"/>
                <a:ea typeface="Lora"/>
                <a:cs typeface="Lora"/>
                <a:sym typeface="Lora"/>
              </a:rPr>
              <a:t>(Document Object Model)</a:t>
            </a:r>
            <a:r>
              <a:rPr lang="vi">
                <a:latin typeface="Lora"/>
                <a:ea typeface="Lora"/>
                <a:cs typeface="Lora"/>
                <a:sym typeface="Lora"/>
              </a:rPr>
              <a:t> là đối tượng đại diện cho toàn bộ nội dung trên trang, các thao tác thay đổi, thêm xóa các nội dung trên trang được thực hiện thông qua </a:t>
            </a:r>
            <a:r>
              <a:rPr b="1" lang="vi">
                <a:latin typeface="Lora"/>
                <a:ea typeface="Lora"/>
                <a:cs typeface="Lora"/>
                <a:sym typeface="Lora"/>
              </a:rPr>
              <a:t>DOM</a:t>
            </a:r>
            <a:endParaRPr b="1">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268BD2"/>
                </a:solidFill>
                <a:latin typeface="Fira Code"/>
                <a:ea typeface="Fira Code"/>
                <a:cs typeface="Fira Code"/>
                <a:sym typeface="Fira Code"/>
              </a:rPr>
              <a:t>setInterval</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document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body</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classList</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toggle</a:t>
            </a:r>
            <a:r>
              <a:rPr lang="vi" sz="1200">
                <a:solidFill>
                  <a:srgbClr val="BBBBBB"/>
                </a:solidFill>
                <a:latin typeface="Fira Code"/>
                <a:ea typeface="Fira Code"/>
                <a:cs typeface="Fira Code"/>
                <a:sym typeface="Fira Code"/>
              </a:rPr>
              <a:t>(</a:t>
            </a:r>
            <a:r>
              <a:rPr lang="vi" sz="1200">
                <a:solidFill>
                  <a:srgbClr val="2AA198"/>
                </a:solidFill>
                <a:latin typeface="Fira Code"/>
                <a:ea typeface="Fira Code"/>
                <a:cs typeface="Fira Code"/>
                <a:sym typeface="Fira Code"/>
              </a:rPr>
              <a:t>"bg"</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1000</a:t>
            </a:r>
            <a:r>
              <a:rPr lang="vi" sz="1200">
                <a:solidFill>
                  <a:srgbClr val="BBBBBB"/>
                </a:solidFill>
                <a:latin typeface="Fira Code"/>
                <a:ea typeface="Fira Code"/>
                <a:cs typeface="Fira Code"/>
                <a:sym typeface="Fira Code"/>
              </a:rPr>
              <a:t>);</a:t>
            </a:r>
            <a:endParaRPr sz="1200">
              <a:latin typeface="Fira Code"/>
              <a:ea typeface="Fira Code"/>
              <a:cs typeface="Fira Code"/>
              <a:sym typeface="Fira Code"/>
            </a:endParaRPr>
          </a:p>
          <a:p>
            <a:pPr indent="0" lvl="0" marL="0" rtl="0" algn="l">
              <a:lnSpc>
                <a:spcPct val="135714"/>
              </a:lnSpc>
              <a:spcBef>
                <a:spcPts val="1000"/>
              </a:spcBef>
              <a:spcAft>
                <a:spcPts val="0"/>
              </a:spcAft>
              <a:buNone/>
            </a:pPr>
            <a:r>
              <a:rPr b="1" lang="vi">
                <a:latin typeface="Lora"/>
                <a:ea typeface="Lora"/>
                <a:cs typeface="Lora"/>
                <a:sym typeface="Lora"/>
              </a:rPr>
              <a:t>BOM</a:t>
            </a:r>
            <a:r>
              <a:rPr lang="vi">
                <a:latin typeface="Lora"/>
                <a:ea typeface="Lora"/>
                <a:cs typeface="Lora"/>
                <a:sym typeface="Lora"/>
              </a:rPr>
              <a:t> </a:t>
            </a:r>
            <a:r>
              <a:rPr b="1" lang="vi">
                <a:latin typeface="Lora"/>
                <a:ea typeface="Lora"/>
                <a:cs typeface="Lora"/>
                <a:sym typeface="Lora"/>
              </a:rPr>
              <a:t>(Browser Object Model)</a:t>
            </a:r>
            <a:r>
              <a:rPr lang="vi">
                <a:latin typeface="Lora"/>
                <a:ea typeface="Lora"/>
                <a:cs typeface="Lora"/>
                <a:sym typeface="Lora"/>
              </a:rPr>
              <a:t> đại diện cho các đối tượng khác được cung cấp bởi trình duyệt, các đối tượng </a:t>
            </a:r>
            <a:r>
              <a:rPr b="1" lang="vi">
                <a:latin typeface="Lora"/>
                <a:ea typeface="Lora"/>
                <a:cs typeface="Lora"/>
                <a:sym typeface="Lora"/>
              </a:rPr>
              <a:t>BOM</a:t>
            </a:r>
            <a:r>
              <a:rPr lang="vi">
                <a:latin typeface="Lora"/>
                <a:ea typeface="Lora"/>
                <a:cs typeface="Lora"/>
                <a:sym typeface="Lora"/>
              </a:rPr>
              <a:t> cung cấp các phương thức quản lý/điều khiển trình duyệt</a:t>
            </a:r>
            <a:endParaRPr>
              <a:latin typeface="Lora"/>
              <a:ea typeface="Lora"/>
              <a:cs typeface="Lora"/>
              <a:sym typeface="Lora"/>
            </a:endParaRPr>
          </a:p>
          <a:p>
            <a:pPr indent="0" lvl="0" marL="0" rtl="0" algn="l">
              <a:lnSpc>
                <a:spcPct val="135714"/>
              </a:lnSpc>
              <a:spcBef>
                <a:spcPts val="1000"/>
              </a:spcBef>
              <a:spcAft>
                <a:spcPts val="0"/>
              </a:spcAft>
              <a:buNone/>
            </a:pPr>
            <a:r>
              <a:rPr lang="vi">
                <a:latin typeface="Lora"/>
                <a:ea typeface="Lora"/>
                <a:cs typeface="Lora"/>
                <a:sym typeface="Lora"/>
              </a:rPr>
              <a:t>Ví dụ:</a:t>
            </a:r>
            <a:endParaRPr>
              <a:latin typeface="Lora"/>
              <a:ea typeface="Lora"/>
              <a:cs typeface="Lora"/>
              <a:sym typeface="Lora"/>
            </a:endParaRPr>
          </a:p>
          <a:p>
            <a:pPr indent="0" lvl="0" marL="0" rtl="0" algn="l">
              <a:lnSpc>
                <a:spcPct val="135714"/>
              </a:lnSpc>
              <a:spcBef>
                <a:spcPts val="1000"/>
              </a:spcBef>
              <a:spcAft>
                <a:spcPts val="0"/>
              </a:spcAft>
              <a:buNone/>
            </a:pPr>
            <a:r>
              <a:rPr lang="vi" sz="1200">
                <a:solidFill>
                  <a:srgbClr val="268BD2"/>
                </a:solidFill>
                <a:latin typeface="Fira Code"/>
                <a:ea typeface="Fira Code"/>
                <a:cs typeface="Fira Code"/>
                <a:sym typeface="Fira Code"/>
              </a:rPr>
              <a:t>setTimeout</a:t>
            </a:r>
            <a:r>
              <a:rPr lang="vi" sz="1200">
                <a:solidFill>
                  <a:srgbClr val="BBBBBB"/>
                </a:solidFill>
                <a:latin typeface="Fira Code"/>
                <a:ea typeface="Fira Code"/>
                <a:cs typeface="Fira Code"/>
                <a:sym typeface="Fira Code"/>
              </a:rPr>
              <a:t>(() </a:t>
            </a:r>
            <a:r>
              <a:rPr lang="vi" sz="1200">
                <a:solidFill>
                  <a:srgbClr val="93A1A1"/>
                </a:solidFill>
                <a:latin typeface="Fira Code"/>
                <a:ea typeface="Fira Code"/>
                <a:cs typeface="Fira Code"/>
                <a:sym typeface="Fira Code"/>
              </a:rPr>
              <a:t>=&gt;</a:t>
            </a:r>
            <a:r>
              <a:rPr lang="vi" sz="1200">
                <a:solidFill>
                  <a:srgbClr val="BBBBBB"/>
                </a:solidFill>
                <a:latin typeface="Fira Code"/>
                <a:ea typeface="Fira Code"/>
                <a:cs typeface="Fira Code"/>
                <a:sym typeface="Fira Code"/>
              </a:rPr>
              <a:t> (</a:t>
            </a:r>
            <a:r>
              <a:rPr lang="vi" sz="1200">
                <a:solidFill>
                  <a:srgbClr val="268BD2"/>
                </a:solidFill>
                <a:latin typeface="Fira Code"/>
                <a:ea typeface="Fira Code"/>
                <a:cs typeface="Fira Code"/>
                <a:sym typeface="Fira Code"/>
              </a:rPr>
              <a:t>location</a:t>
            </a:r>
            <a:r>
              <a:rPr lang="vi" sz="1200">
                <a:solidFill>
                  <a:srgbClr val="BBBBBB"/>
                </a:solidFill>
                <a:latin typeface="Fira Code"/>
                <a:ea typeface="Fira Code"/>
                <a:cs typeface="Fira Code"/>
                <a:sym typeface="Fira Code"/>
              </a:rPr>
              <a:t>.</a:t>
            </a:r>
            <a:r>
              <a:rPr lang="vi" sz="1200">
                <a:solidFill>
                  <a:srgbClr val="268BD2"/>
                </a:solidFill>
                <a:latin typeface="Fira Code"/>
                <a:ea typeface="Fira Code"/>
                <a:cs typeface="Fira Code"/>
                <a:sym typeface="Fira Code"/>
              </a:rPr>
              <a:t>href</a:t>
            </a:r>
            <a:r>
              <a:rPr lang="vi" sz="1200">
                <a:solidFill>
                  <a:srgbClr val="BBBBBB"/>
                </a:solidFill>
                <a:latin typeface="Fira Code"/>
                <a:ea typeface="Fira Code"/>
                <a:cs typeface="Fira Code"/>
                <a:sym typeface="Fira Code"/>
              </a:rPr>
              <a:t> </a:t>
            </a:r>
            <a:r>
              <a:rPr lang="vi" sz="1200">
                <a:solidFill>
                  <a:srgbClr val="859900"/>
                </a:solidFill>
                <a:latin typeface="Fira Code"/>
                <a:ea typeface="Fira Code"/>
                <a:cs typeface="Fira Code"/>
                <a:sym typeface="Fira Code"/>
              </a:rPr>
              <a:t>=</a:t>
            </a:r>
            <a:r>
              <a:rPr lang="vi" sz="1200">
                <a:solidFill>
                  <a:srgbClr val="BBBBBB"/>
                </a:solidFill>
                <a:latin typeface="Fira Code"/>
                <a:ea typeface="Fira Code"/>
                <a:cs typeface="Fira Code"/>
                <a:sym typeface="Fira Code"/>
              </a:rPr>
              <a:t> </a:t>
            </a:r>
            <a:r>
              <a:rPr lang="vi" sz="1200">
                <a:solidFill>
                  <a:srgbClr val="2AA198"/>
                </a:solidFill>
                <a:latin typeface="Fira Code"/>
                <a:ea typeface="Fira Code"/>
                <a:cs typeface="Fira Code"/>
                <a:sym typeface="Fira Code"/>
              </a:rPr>
              <a:t>"https://google.com"</a:t>
            </a:r>
            <a:r>
              <a:rPr lang="vi" sz="1200">
                <a:solidFill>
                  <a:srgbClr val="BBBBBB"/>
                </a:solidFill>
                <a:latin typeface="Fira Code"/>
                <a:ea typeface="Fira Code"/>
                <a:cs typeface="Fira Code"/>
                <a:sym typeface="Fira Code"/>
              </a:rPr>
              <a:t>), </a:t>
            </a:r>
            <a:r>
              <a:rPr lang="vi" sz="1200">
                <a:solidFill>
                  <a:srgbClr val="D33682"/>
                </a:solidFill>
                <a:latin typeface="Fira Code"/>
                <a:ea typeface="Fira Code"/>
                <a:cs typeface="Fira Code"/>
                <a:sym typeface="Fira Code"/>
              </a:rPr>
              <a:t>2000</a:t>
            </a:r>
            <a:r>
              <a:rPr lang="vi" sz="1200">
                <a:solidFill>
                  <a:srgbClr val="BBBBBB"/>
                </a:solidFill>
                <a:latin typeface="Fira Code"/>
                <a:ea typeface="Fira Code"/>
                <a:cs typeface="Fira Code"/>
                <a:sym typeface="Fira Code"/>
              </a:rPr>
              <a:t>);</a:t>
            </a:r>
            <a:endParaRPr sz="1200">
              <a:latin typeface="Fira Code"/>
              <a:ea typeface="Fira Code"/>
              <a:cs typeface="Fira Code"/>
              <a:sym typeface="Fira Code"/>
            </a:endParaRPr>
          </a:p>
          <a:p>
            <a:pPr indent="0" lvl="0" marL="0" rtl="0" algn="l">
              <a:lnSpc>
                <a:spcPct val="135714"/>
              </a:lnSpc>
              <a:spcBef>
                <a:spcPts val="1000"/>
              </a:spcBef>
              <a:spcAft>
                <a:spcPts val="1000"/>
              </a:spcAft>
              <a:buNone/>
            </a:pPr>
            <a:r>
              <a:t/>
            </a:r>
            <a:endParaRPr>
              <a:latin typeface="Lora"/>
              <a:ea typeface="Lora"/>
              <a:cs typeface="Lora"/>
              <a:sym typeface="Lora"/>
            </a:endParaRPr>
          </a:p>
        </p:txBody>
      </p:sp>
      <p:sp>
        <p:nvSpPr>
          <p:cNvPr id="163" name="Google Shape;163;p2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Concepts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Trong các trường hợp khi thêm class không thể  sử dụng class để đặt kiểu cho phần tử, có thể thêm CSS trực tiếp vào thuộc tính style của phần tử</a:t>
            </a:r>
            <a:endParaRPr>
              <a:latin typeface="Open Sans"/>
              <a:ea typeface="Open Sans"/>
              <a:cs typeface="Open Sans"/>
              <a:sym typeface="Open Sans"/>
            </a:endParaRPr>
          </a:p>
          <a:p>
            <a:pPr indent="-311150" lvl="0" marL="457200" rtl="0" algn="l">
              <a:lnSpc>
                <a:spcPct val="135714"/>
              </a:lnSpc>
              <a:spcBef>
                <a:spcPts val="1000"/>
              </a:spcBef>
              <a:spcAft>
                <a:spcPts val="0"/>
              </a:spcAft>
              <a:buSzPts val="1300"/>
              <a:buFont typeface="Open Sans"/>
              <a:buChar char="-"/>
            </a:pPr>
            <a:r>
              <a:rPr lang="vi">
                <a:latin typeface="Open Sans"/>
                <a:ea typeface="Open Sans"/>
                <a:cs typeface="Open Sans"/>
                <a:sym typeface="Open Sans"/>
              </a:rPr>
              <a:t>Đối với thuộc tính có dấu gạch nối, chuyển sang dạng camelCase</a:t>
            </a:r>
            <a:endParaRPr>
              <a:latin typeface="Open Sans"/>
              <a:ea typeface="Open Sans"/>
              <a:cs typeface="Open Sans"/>
              <a:sym typeface="Open Sans"/>
            </a:endParaRPr>
          </a:p>
          <a:p>
            <a:pPr indent="-311150" lvl="0" marL="457200" rtl="0" algn="l">
              <a:lnSpc>
                <a:spcPct val="135714"/>
              </a:lnSpc>
              <a:spcBef>
                <a:spcPts val="0"/>
              </a:spcBef>
              <a:spcAft>
                <a:spcPts val="0"/>
              </a:spcAft>
              <a:buSzPts val="1300"/>
              <a:buFont typeface="Open Sans"/>
              <a:buChar char="-"/>
            </a:pPr>
            <a:r>
              <a:rPr lang="vi">
                <a:latin typeface="Open Sans"/>
                <a:ea typeface="Open Sans"/>
                <a:cs typeface="Open Sans"/>
                <a:sym typeface="Open Sans"/>
              </a:rPr>
              <a:t>Các thuộc tính có prefix chuyển sang dạng capitalize </a:t>
            </a:r>
            <a:endParaRPr>
              <a:latin typeface="Open Sans"/>
              <a:ea typeface="Open Sans"/>
              <a:cs typeface="Open Sans"/>
              <a:sym typeface="Open Sans"/>
            </a:endParaRPr>
          </a:p>
          <a:p>
            <a:pPr indent="0" lvl="0" marL="0" rtl="0" algn="l">
              <a:lnSpc>
                <a:spcPct val="131250"/>
              </a:lnSpc>
              <a:spcBef>
                <a:spcPts val="100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style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width</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"100px"</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style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backgroundColor</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"red"</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1250"/>
              </a:lnSpc>
              <a:spcBef>
                <a:spcPts val="0"/>
              </a:spcBef>
              <a:spcAft>
                <a:spcPts val="0"/>
              </a:spcAft>
              <a:buNone/>
            </a:pP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style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WebkitBorderRadius</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"10px"</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 Để xóa (reset) một thuộc tính, gán cho nó một giá trị rỗng</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 Phải đặt đúng đơn vị (với những giá trị như pixel, %, rem, …)</a:t>
            </a:r>
            <a:endParaRPr>
              <a:latin typeface="Open Sans"/>
              <a:ea typeface="Open Sans"/>
              <a:cs typeface="Open Sans"/>
              <a:sym typeface="Open Sans"/>
            </a:endParaRPr>
          </a:p>
          <a:p>
            <a:pPr indent="0" lvl="0" marL="0" rtl="0" algn="l">
              <a:lnSpc>
                <a:spcPct val="135714"/>
              </a:lnSpc>
              <a:spcBef>
                <a:spcPts val="1000"/>
              </a:spcBef>
              <a:spcAft>
                <a:spcPts val="1000"/>
              </a:spcAft>
              <a:buNone/>
            </a:pPr>
            <a:r>
              <a:rPr lang="vi">
                <a:latin typeface="Open Sans"/>
                <a:ea typeface="Open Sans"/>
                <a:cs typeface="Open Sans"/>
                <a:sym typeface="Open Sans"/>
              </a:rPr>
              <a:t>💡 Full CSS: </a:t>
            </a:r>
            <a:r>
              <a:rPr lang="vi">
                <a:solidFill>
                  <a:srgbClr val="268BD2"/>
                </a:solidFill>
                <a:latin typeface="Fira Code Light"/>
                <a:ea typeface="Fira Code Light"/>
                <a:cs typeface="Fira Code Light"/>
                <a:sym typeface="Fira Code Light"/>
              </a:rPr>
              <a:t>style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cssText</a:t>
            </a:r>
            <a:r>
              <a:rPr lang="vi">
                <a:latin typeface="Open Sans"/>
                <a:ea typeface="Open Sans"/>
                <a:cs typeface="Open Sans"/>
                <a:sym typeface="Open Sans"/>
              </a:rPr>
              <a:t> hoặc </a:t>
            </a:r>
            <a:r>
              <a:rPr lang="vi">
                <a:solidFill>
                  <a:srgbClr val="268BD2"/>
                </a:solidFill>
                <a:latin typeface="Fira Code Light"/>
                <a:ea typeface="Fira Code Light"/>
                <a:cs typeface="Fira Code Light"/>
                <a:sym typeface="Fira Code Light"/>
              </a:rPr>
              <a:t>el</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setAttribute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"style"</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a:t>
            </a:r>
            <a:endParaRPr sz="1000">
              <a:latin typeface="Fira Code Light"/>
              <a:ea typeface="Fira Code Light"/>
              <a:cs typeface="Fira Code Light"/>
              <a:sym typeface="Fira Code Light"/>
            </a:endParaRPr>
          </a:p>
        </p:txBody>
      </p:sp>
      <p:sp>
        <p:nvSpPr>
          <p:cNvPr id="362" name="Google Shape;362;p54"/>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Styles &amp; Classes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Thuộc tính </a:t>
            </a:r>
            <a:r>
              <a:rPr lang="vi">
                <a:solidFill>
                  <a:srgbClr val="268BD2"/>
                </a:solidFill>
                <a:latin typeface="Fira Code Light"/>
                <a:ea typeface="Fira Code Light"/>
                <a:cs typeface="Fira Code Light"/>
                <a:sym typeface="Fira Code Light"/>
              </a:rPr>
              <a:t>style</a:t>
            </a:r>
            <a:r>
              <a:rPr lang="vi">
                <a:latin typeface="Open Sans"/>
                <a:ea typeface="Open Sans"/>
                <a:cs typeface="Open Sans"/>
                <a:sym typeface="Open Sans"/>
              </a:rPr>
              <a:t> chỉ hoạt động với inline CSS, để đọc (read-only) các thuộc tính được áp dụng cho phần tử bởi các class, sử dụng phương thức:</a:t>
            </a:r>
            <a:endParaRPr>
              <a:latin typeface="Open Sans"/>
              <a:ea typeface="Open Sans"/>
              <a:cs typeface="Open Sans"/>
              <a:sym typeface="Open Sans"/>
            </a:endParaRPr>
          </a:p>
          <a:p>
            <a:pPr indent="0" lvl="0" marL="0" rtl="0" algn="l">
              <a:lnSpc>
                <a:spcPct val="131250"/>
              </a:lnSpc>
              <a:spcBef>
                <a:spcPts val="1000"/>
              </a:spcBef>
              <a:spcAft>
                <a:spcPts val="0"/>
              </a:spcAft>
              <a:buNone/>
            </a:pPr>
            <a:r>
              <a:rPr lang="vi">
                <a:solidFill>
                  <a:srgbClr val="268BD2"/>
                </a:solidFill>
                <a:latin typeface="Fira Code Light"/>
                <a:ea typeface="Fira Code Light"/>
                <a:cs typeface="Fira Code Light"/>
                <a:sym typeface="Fira Code Light"/>
              </a:rPr>
              <a:t>getComputedStyle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el </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pseudo</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Phương thức trả về một object chứa đầy đủ các thuộc tính CSS được áp dụng bởi các class. Các giá trị được tính toán và trả về theo đơn vị cố định (thường là pixel)</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Open Sans"/>
                <a:ea typeface="Open Sans"/>
                <a:cs typeface="Open Sans"/>
                <a:sym typeface="Open Sans"/>
              </a:rPr>
              <a:t>💡 Khi lấy giá trị từ computed style, nên sử dụng tên thuộc tính đầy đủ</a:t>
            </a:r>
            <a:endParaRPr>
              <a:latin typeface="Open Sans"/>
              <a:ea typeface="Open Sans"/>
              <a:cs typeface="Open Sans"/>
              <a:sym typeface="Open Sans"/>
            </a:endParaRPr>
          </a:p>
          <a:p>
            <a:pPr indent="0" lvl="0" marL="0" rtl="0" algn="l">
              <a:lnSpc>
                <a:spcPct val="135714"/>
              </a:lnSpc>
              <a:spcBef>
                <a:spcPts val="1000"/>
              </a:spcBef>
              <a:spcAft>
                <a:spcPts val="1000"/>
              </a:spcAft>
              <a:buNone/>
            </a:pPr>
            <a:r>
              <a:rPr lang="vi">
                <a:latin typeface="Open Sans"/>
                <a:ea typeface="Open Sans"/>
                <a:cs typeface="Open Sans"/>
                <a:sym typeface="Open Sans"/>
              </a:rPr>
              <a:t>💡 </a:t>
            </a:r>
            <a:r>
              <a:rPr lang="vi">
                <a:solidFill>
                  <a:srgbClr val="268BD2"/>
                </a:solidFill>
                <a:latin typeface="Fira Code Light"/>
                <a:ea typeface="Fira Code Light"/>
                <a:cs typeface="Fira Code Light"/>
                <a:sym typeface="Fira Code Light"/>
              </a:rPr>
              <a:t>getComputedStyle</a:t>
            </a:r>
            <a:r>
              <a:rPr lang="vi">
                <a:latin typeface="Open Sans"/>
                <a:ea typeface="Open Sans"/>
                <a:cs typeface="Open Sans"/>
                <a:sym typeface="Open Sans"/>
              </a:rPr>
              <a:t> bị giới hạn với pseudo </a:t>
            </a:r>
            <a:r>
              <a:rPr lang="vi">
                <a:solidFill>
                  <a:srgbClr val="268BD2"/>
                </a:solidFill>
                <a:latin typeface="Fira Code Light"/>
                <a:ea typeface="Fira Code Light"/>
                <a:cs typeface="Fira Code Light"/>
                <a:sym typeface="Fira Code Light"/>
              </a:rPr>
              <a:t>:visited</a:t>
            </a:r>
            <a:endParaRPr>
              <a:latin typeface="Open Sans"/>
              <a:ea typeface="Open Sans"/>
              <a:cs typeface="Open Sans"/>
              <a:sym typeface="Open Sans"/>
            </a:endParaRPr>
          </a:p>
        </p:txBody>
      </p:sp>
      <p:sp>
        <p:nvSpPr>
          <p:cNvPr id="368" name="Google Shape;368;p55"/>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Styles &amp; Classes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Form và các thành phần của nó (như input, button, …) có rất nhiều thuộc tính và sự kiện. Các phần tử </a:t>
            </a:r>
            <a:r>
              <a:rPr lang="vi">
                <a:latin typeface="Fira Code Light"/>
                <a:ea typeface="Fira Code Light"/>
                <a:cs typeface="Fira Code Light"/>
                <a:sym typeface="Fira Code Light"/>
              </a:rPr>
              <a:t>&lt;form&gt;</a:t>
            </a:r>
            <a:r>
              <a:rPr lang="vi">
                <a:latin typeface="Open Sans"/>
                <a:ea typeface="Open Sans"/>
                <a:cs typeface="Open Sans"/>
                <a:sym typeface="Open Sans"/>
              </a:rPr>
              <a:t> trên trang đều thuộc một đối tượng đặc biệt </a:t>
            </a:r>
            <a:r>
              <a:rPr lang="vi">
                <a:latin typeface="Fira Code Light"/>
                <a:ea typeface="Fira Code Light"/>
                <a:cs typeface="Fira Code Light"/>
                <a:sym typeface="Fira Code Light"/>
              </a:rPr>
              <a:t>document.forms</a:t>
            </a:r>
            <a:r>
              <a:rPr lang="vi">
                <a:latin typeface="Open Sans"/>
                <a:ea typeface="Open Sans"/>
                <a:cs typeface="Open Sans"/>
                <a:sym typeface="Open Sans"/>
              </a:rPr>
              <a:t>, các thành phần trong </a:t>
            </a:r>
            <a:r>
              <a:rPr lang="vi">
                <a:latin typeface="Fira Code Light"/>
                <a:ea typeface="Fira Code Light"/>
                <a:cs typeface="Fira Code Light"/>
                <a:sym typeface="Fira Code Light"/>
              </a:rPr>
              <a:t>&lt;form&gt;</a:t>
            </a:r>
            <a:r>
              <a:rPr lang="vi">
                <a:latin typeface="Open Sans"/>
                <a:ea typeface="Open Sans"/>
                <a:cs typeface="Open Sans"/>
                <a:sym typeface="Open Sans"/>
              </a:rPr>
              <a:t> như </a:t>
            </a:r>
            <a:r>
              <a:rPr lang="vi">
                <a:latin typeface="Fira Code Light"/>
                <a:ea typeface="Fira Code Light"/>
                <a:cs typeface="Fira Code Light"/>
                <a:sym typeface="Fira Code Light"/>
              </a:rPr>
              <a:t>&lt;input&gt;</a:t>
            </a:r>
            <a:r>
              <a:rPr lang="vi">
                <a:latin typeface="Open Sans"/>
                <a:ea typeface="Open Sans"/>
                <a:cs typeface="Open Sans"/>
                <a:sym typeface="Open Sans"/>
              </a:rPr>
              <a:t>, </a:t>
            </a:r>
            <a:r>
              <a:rPr lang="vi">
                <a:latin typeface="Fira Code Light"/>
                <a:ea typeface="Fira Code Light"/>
                <a:cs typeface="Fira Code Light"/>
                <a:sym typeface="Fira Code Light"/>
              </a:rPr>
              <a:t>&lt;button&gt;</a:t>
            </a:r>
            <a:r>
              <a:rPr lang="vi">
                <a:latin typeface="Open Sans"/>
                <a:ea typeface="Open Sans"/>
                <a:cs typeface="Open Sans"/>
                <a:sym typeface="Open Sans"/>
              </a:rPr>
              <a:t>, … cũng thuộc một đối tượng đặc biệt form.elements</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form</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action</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"login"</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input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"text"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"username"</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button</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"submit"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"btn"</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Login</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button</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form</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login</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forms</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login</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document.forms[0]</a:t>
            </a:r>
            <a:endParaRPr>
              <a:solidFill>
                <a:srgbClr val="93A1A1"/>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username</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login</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username</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login.elements.username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374" name="Google Shape;374;p56"/>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Forms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Form và các thành phần của nó (như input, button, …) có rất nhiều thuộc tính và sự kiện. Các phần tử </a:t>
            </a:r>
            <a:r>
              <a:rPr lang="vi">
                <a:latin typeface="Fira Code Light"/>
                <a:ea typeface="Fira Code Light"/>
                <a:cs typeface="Fira Code Light"/>
                <a:sym typeface="Fira Code Light"/>
              </a:rPr>
              <a:t>&lt;form&gt;</a:t>
            </a:r>
            <a:r>
              <a:rPr lang="vi">
                <a:latin typeface="Open Sans"/>
                <a:ea typeface="Open Sans"/>
                <a:cs typeface="Open Sans"/>
                <a:sym typeface="Open Sans"/>
              </a:rPr>
              <a:t> trên trang đều thuộc một đối tượng đặc biệt </a:t>
            </a:r>
            <a:r>
              <a:rPr lang="vi">
                <a:latin typeface="Fira Code Light"/>
                <a:ea typeface="Fira Code Light"/>
                <a:cs typeface="Fira Code Light"/>
                <a:sym typeface="Fira Code Light"/>
              </a:rPr>
              <a:t>document.forms</a:t>
            </a:r>
            <a:r>
              <a:rPr lang="vi">
                <a:latin typeface="Open Sans"/>
                <a:ea typeface="Open Sans"/>
                <a:cs typeface="Open Sans"/>
                <a:sym typeface="Open Sans"/>
              </a:rPr>
              <a:t>, các thành phần trong </a:t>
            </a:r>
            <a:r>
              <a:rPr lang="vi">
                <a:latin typeface="Fira Code Light"/>
                <a:ea typeface="Fira Code Light"/>
                <a:cs typeface="Fira Code Light"/>
                <a:sym typeface="Fira Code Light"/>
              </a:rPr>
              <a:t>&lt;form&gt;</a:t>
            </a:r>
            <a:r>
              <a:rPr lang="vi">
                <a:latin typeface="Open Sans"/>
                <a:ea typeface="Open Sans"/>
                <a:cs typeface="Open Sans"/>
                <a:sym typeface="Open Sans"/>
              </a:rPr>
              <a:t> như </a:t>
            </a:r>
            <a:r>
              <a:rPr lang="vi">
                <a:latin typeface="Fira Code Light"/>
                <a:ea typeface="Fira Code Light"/>
                <a:cs typeface="Fira Code Light"/>
                <a:sym typeface="Fira Code Light"/>
              </a:rPr>
              <a:t>&lt;input&gt;</a:t>
            </a:r>
            <a:r>
              <a:rPr lang="vi">
                <a:latin typeface="Open Sans"/>
                <a:ea typeface="Open Sans"/>
                <a:cs typeface="Open Sans"/>
                <a:sym typeface="Open Sans"/>
              </a:rPr>
              <a:t>, </a:t>
            </a:r>
            <a:r>
              <a:rPr lang="vi">
                <a:latin typeface="Fira Code Light"/>
                <a:ea typeface="Fira Code Light"/>
                <a:cs typeface="Fira Code Light"/>
                <a:sym typeface="Fira Code Light"/>
              </a:rPr>
              <a:t>&lt;button&gt;</a:t>
            </a:r>
            <a:r>
              <a:rPr lang="vi">
                <a:latin typeface="Open Sans"/>
                <a:ea typeface="Open Sans"/>
                <a:cs typeface="Open Sans"/>
                <a:sym typeface="Open Sans"/>
              </a:rPr>
              <a:t>, … cũng thuộc một đối tượng đặc biệt form.elements</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form</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action</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"login"</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input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"text"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"username"</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button</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"submit"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"btn"</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Login</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button</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form</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login</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forms</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login</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document.forms[0]</a:t>
            </a:r>
            <a:endParaRPr>
              <a:solidFill>
                <a:srgbClr val="93A1A1"/>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username</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login</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username</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login.elements.username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380" name="Google Shape;380;p57"/>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Forms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Đối với </a:t>
            </a:r>
            <a:r>
              <a:rPr lang="vi">
                <a:latin typeface="Fira Code Light"/>
                <a:ea typeface="Fira Code Light"/>
                <a:cs typeface="Fira Code Light"/>
                <a:sym typeface="Fira Code Light"/>
              </a:rPr>
              <a:t>&lt;input&gt;</a:t>
            </a:r>
            <a:r>
              <a:rPr lang="vi">
                <a:latin typeface="Open Sans"/>
                <a:ea typeface="Open Sans"/>
                <a:cs typeface="Open Sans"/>
                <a:sym typeface="Open Sans"/>
              </a:rPr>
              <a:t> và </a:t>
            </a:r>
            <a:r>
              <a:rPr lang="vi">
                <a:latin typeface="Fira Code Light"/>
                <a:ea typeface="Fira Code Light"/>
                <a:cs typeface="Fira Code Light"/>
                <a:sym typeface="Fira Code Light"/>
              </a:rPr>
              <a:t>&lt;textarea&gt;</a:t>
            </a:r>
            <a:r>
              <a:rPr lang="vi">
                <a:latin typeface="Open Sans"/>
                <a:ea typeface="Open Sans"/>
                <a:cs typeface="Open Sans"/>
                <a:sym typeface="Open Sans"/>
              </a:rPr>
              <a:t>, sử dụng thuộc tính </a:t>
            </a:r>
            <a:r>
              <a:rPr lang="vi">
                <a:latin typeface="Fira Code Light"/>
                <a:ea typeface="Fira Code Light"/>
                <a:cs typeface="Fira Code Light"/>
                <a:sym typeface="Fira Code Light"/>
              </a:rPr>
              <a:t>value</a:t>
            </a:r>
            <a:r>
              <a:rPr lang="vi">
                <a:latin typeface="Open Sans"/>
                <a:ea typeface="Open Sans"/>
                <a:cs typeface="Open Sans"/>
                <a:sym typeface="Open Sans"/>
              </a:rPr>
              <a:t>, </a:t>
            </a:r>
            <a:r>
              <a:rPr lang="vi">
                <a:latin typeface="Fira Code Light"/>
                <a:ea typeface="Fira Code Light"/>
                <a:cs typeface="Fira Code Light"/>
                <a:sym typeface="Fira Code Light"/>
              </a:rPr>
              <a:t>checked</a:t>
            </a:r>
            <a:r>
              <a:rPr lang="vi">
                <a:latin typeface="Open Sans"/>
                <a:ea typeface="Open Sans"/>
                <a:cs typeface="Open Sans"/>
                <a:sym typeface="Open Sans"/>
              </a:rPr>
              <a:t> để lấy giá trị</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form</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action</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"demo"</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input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"text"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"msg"</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value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"I Hate You"</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input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type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"checkbox"</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"remember"</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textarea</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name</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"note"</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id</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cols</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"30"</a:t>
            </a:r>
            <a:r>
              <a:rPr lang="vi">
                <a:solidFill>
                  <a:srgbClr val="BBBBBB"/>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rows</a:t>
            </a:r>
            <a:r>
              <a:rPr lang="vi">
                <a:solidFill>
                  <a:srgbClr val="BBBBBB"/>
                </a:solidFill>
                <a:latin typeface="Fira Code Light"/>
                <a:ea typeface="Fira Code Light"/>
                <a:cs typeface="Fira Code Light"/>
                <a:sym typeface="Fira Code Light"/>
              </a:rPr>
              <a:t>=</a:t>
            </a:r>
            <a:r>
              <a:rPr lang="vi">
                <a:solidFill>
                  <a:srgbClr val="2AA198"/>
                </a:solidFill>
                <a:latin typeface="Fira Code Light"/>
                <a:ea typeface="Fira Code Light"/>
                <a:cs typeface="Fira Code Light"/>
                <a:sym typeface="Fira Code Light"/>
              </a:rPr>
              <a:t>"10"</a:t>
            </a:r>
            <a:r>
              <a:rPr lang="vi">
                <a:solidFill>
                  <a:srgbClr val="657B83"/>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Sample note</a:t>
            </a: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textarea</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form</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    </a:t>
            </a:r>
            <a:r>
              <a:rPr lang="vi">
                <a:solidFill>
                  <a:srgbClr val="93A1A1"/>
                </a:solidFill>
                <a:latin typeface="Fira Code Light"/>
                <a:ea typeface="Fira Code Light"/>
                <a:cs typeface="Fira Code Light"/>
                <a:sym typeface="Fira Code Light"/>
              </a:rPr>
              <a:t>let </a:t>
            </a:r>
            <a:r>
              <a:rPr lang="vi">
                <a:solidFill>
                  <a:srgbClr val="268BD2"/>
                </a:solidFill>
                <a:latin typeface="Fira Code Light"/>
                <a:ea typeface="Fira Code Light"/>
                <a:cs typeface="Fira Code Light"/>
                <a:sym typeface="Fira Code Light"/>
              </a:rPr>
              <a:t>form</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forms</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demo</a:t>
            </a:r>
            <a:r>
              <a:rPr lang="vi">
                <a:solidFill>
                  <a:srgbClr val="93A1A1"/>
                </a:solidFill>
                <a:latin typeface="Fira Code Light"/>
                <a:ea typeface="Fira Code Light"/>
                <a:cs typeface="Fira Code Light"/>
                <a:sym typeface="Fira Code Light"/>
              </a:rPr>
              <a: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msg</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form</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msg</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value</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I Hate You</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note</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form</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note</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value</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Sample note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93A1A1"/>
                </a:solidFill>
                <a:latin typeface="Fira Code Light"/>
                <a:ea typeface="Fira Code Light"/>
                <a:cs typeface="Fira Code Light"/>
                <a:sym typeface="Fira Code Light"/>
              </a:rPr>
              <a:t>    let </a:t>
            </a:r>
            <a:r>
              <a:rPr lang="vi">
                <a:solidFill>
                  <a:srgbClr val="268BD2"/>
                </a:solidFill>
                <a:latin typeface="Fira Code Light"/>
                <a:ea typeface="Fira Code Light"/>
                <a:cs typeface="Fira Code Light"/>
                <a:sym typeface="Fira Code Light"/>
              </a:rPr>
              <a:t>remember</a:t>
            </a:r>
            <a:r>
              <a:rPr lang="vi">
                <a:solidFill>
                  <a:srgbClr val="93A1A1"/>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93A1A1"/>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form</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remember</a:t>
            </a:r>
            <a:r>
              <a:rPr lang="vi">
                <a:solidFill>
                  <a:srgbClr val="93A1A1"/>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checked</a:t>
            </a:r>
            <a:r>
              <a:rPr lang="vi">
                <a:solidFill>
                  <a:srgbClr val="93A1A1"/>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false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57B83"/>
                </a:solidFill>
                <a:latin typeface="Fira Code Light"/>
                <a:ea typeface="Fira Code Light"/>
                <a:cs typeface="Fira Code Light"/>
                <a:sym typeface="Fira Code Light"/>
              </a:rPr>
              <a:t>&lt;/</a:t>
            </a:r>
            <a:r>
              <a:rPr lang="vi">
                <a:solidFill>
                  <a:srgbClr val="268BD2"/>
                </a:solidFill>
                <a:latin typeface="Fira Code Light"/>
                <a:ea typeface="Fira Code Light"/>
                <a:cs typeface="Fira Code Light"/>
                <a:sym typeface="Fira Code Light"/>
              </a:rPr>
              <a:t>script</a:t>
            </a:r>
            <a:r>
              <a:rPr lang="vi">
                <a:solidFill>
                  <a:srgbClr val="657B83"/>
                </a:solidFill>
                <a:latin typeface="Fira Code Light"/>
                <a:ea typeface="Fira Code Light"/>
                <a:cs typeface="Fira Code Light"/>
                <a:sym typeface="Fira Code Light"/>
              </a:rPr>
              <a:t>&gt;</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t/>
            </a:r>
            <a:endParaRPr>
              <a:solidFill>
                <a:srgbClr val="657B83"/>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386" name="Google Shape;386;p5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Form Elements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Open Sans"/>
                <a:ea typeface="Open Sans"/>
                <a:cs typeface="Open Sans"/>
                <a:sym typeface="Open Sans"/>
              </a:rPr>
              <a:t>💡 Một số event đặc biệt trên form</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Fira Code Light"/>
                <a:ea typeface="Fira Code Light"/>
                <a:cs typeface="Fira Code Light"/>
                <a:sym typeface="Fira Code Light"/>
              </a:rPr>
              <a:t>focus</a:t>
            </a:r>
            <a:r>
              <a:rPr lang="vi">
                <a:latin typeface="Open Sans"/>
                <a:ea typeface="Open Sans"/>
                <a:cs typeface="Open Sans"/>
                <a:sym typeface="Open Sans"/>
              </a:rPr>
              <a:t> - khi một thành phần trên form có trạng thái </a:t>
            </a:r>
            <a:r>
              <a:rPr i="1" lang="vi">
                <a:latin typeface="Open Sans"/>
                <a:ea typeface="Open Sans"/>
                <a:cs typeface="Open Sans"/>
                <a:sym typeface="Open Sans"/>
              </a:rPr>
              <a:t>tiêu điểm</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Fira Code Light"/>
                <a:ea typeface="Fira Code Light"/>
                <a:cs typeface="Fira Code Light"/>
                <a:sym typeface="Fira Code Light"/>
              </a:rPr>
              <a:t>blur</a:t>
            </a:r>
            <a:r>
              <a:rPr lang="vi">
                <a:latin typeface="Open Sans"/>
                <a:ea typeface="Open Sans"/>
                <a:cs typeface="Open Sans"/>
                <a:sym typeface="Open Sans"/>
              </a:rPr>
              <a:t> - khi một thành phần trên form mất trạng thái </a:t>
            </a:r>
            <a:r>
              <a:rPr i="1" lang="vi">
                <a:latin typeface="Open Sans"/>
                <a:ea typeface="Open Sans"/>
                <a:cs typeface="Open Sans"/>
                <a:sym typeface="Open Sans"/>
              </a:rPr>
              <a:t>tiêu điểm</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Fira Code Light"/>
                <a:ea typeface="Fira Code Light"/>
                <a:cs typeface="Fira Code Light"/>
                <a:sym typeface="Fira Code Light"/>
              </a:rPr>
              <a:t>change</a:t>
            </a:r>
            <a:r>
              <a:rPr lang="vi">
                <a:latin typeface="Open Sans"/>
                <a:ea typeface="Open Sans"/>
                <a:cs typeface="Open Sans"/>
                <a:sym typeface="Open Sans"/>
              </a:rPr>
              <a:t> - khi </a:t>
            </a:r>
            <a:r>
              <a:rPr i="1" lang="vi">
                <a:latin typeface="Open Sans"/>
                <a:ea typeface="Open Sans"/>
                <a:cs typeface="Open Sans"/>
                <a:sym typeface="Open Sans"/>
              </a:rPr>
              <a:t>hoàn tất</a:t>
            </a:r>
            <a:r>
              <a:rPr lang="vi">
                <a:latin typeface="Open Sans"/>
                <a:ea typeface="Open Sans"/>
                <a:cs typeface="Open Sans"/>
                <a:sym typeface="Open Sans"/>
              </a:rPr>
              <a:t> thay đổi giá trị</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latin typeface="Fira Code Light"/>
                <a:ea typeface="Fira Code Light"/>
                <a:cs typeface="Fira Code Light"/>
                <a:sym typeface="Fira Code Light"/>
              </a:rPr>
              <a:t>input</a:t>
            </a:r>
            <a:r>
              <a:rPr lang="vi">
                <a:latin typeface="Open Sans"/>
                <a:ea typeface="Open Sans"/>
                <a:cs typeface="Open Sans"/>
                <a:sym typeface="Open Sans"/>
              </a:rPr>
              <a:t> - khi giá trị thay đổi</a:t>
            </a:r>
            <a:endParaRPr>
              <a:latin typeface="Open Sans"/>
              <a:ea typeface="Open Sans"/>
              <a:cs typeface="Open Sans"/>
              <a:sym typeface="Open Sans"/>
            </a:endParaRPr>
          </a:p>
          <a:p>
            <a:pPr indent="0" lvl="0" marL="0" rtl="0" algn="l">
              <a:lnSpc>
                <a:spcPct val="135714"/>
              </a:lnSpc>
              <a:spcBef>
                <a:spcPts val="1000"/>
              </a:spcBef>
              <a:spcAft>
                <a:spcPts val="1000"/>
              </a:spcAft>
              <a:buNone/>
            </a:pPr>
            <a:r>
              <a:rPr lang="vi">
                <a:latin typeface="Fira Code Light"/>
                <a:ea typeface="Fira Code Light"/>
                <a:cs typeface="Fira Code Light"/>
                <a:sym typeface="Fira Code Light"/>
              </a:rPr>
              <a:t>submit</a:t>
            </a:r>
            <a:r>
              <a:rPr lang="vi">
                <a:latin typeface="Open Sans"/>
                <a:ea typeface="Open Sans"/>
                <a:cs typeface="Open Sans"/>
                <a:sym typeface="Open Sans"/>
              </a:rPr>
              <a:t> - khi một form được gửi</a:t>
            </a:r>
            <a:endParaRPr>
              <a:latin typeface="Open Sans"/>
              <a:ea typeface="Open Sans"/>
              <a:cs typeface="Open Sans"/>
              <a:sym typeface="Open Sans"/>
            </a:endParaRPr>
          </a:p>
        </p:txBody>
      </p:sp>
      <p:sp>
        <p:nvSpPr>
          <p:cNvPr id="392" name="Google Shape;392;p5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Form Elements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1000"/>
              </a:spcAft>
              <a:buNone/>
            </a:pPr>
            <a:r>
              <a:rPr lang="vi">
                <a:latin typeface="Lora"/>
                <a:ea typeface="Lora"/>
                <a:cs typeface="Lora"/>
                <a:sym typeface="Lora"/>
              </a:rPr>
              <a:t>Trong </a:t>
            </a:r>
            <a:r>
              <a:rPr b="1" lang="vi">
                <a:latin typeface="Lora"/>
                <a:ea typeface="Lora"/>
                <a:cs typeface="Lora"/>
                <a:sym typeface="Lora"/>
              </a:rPr>
              <a:t>DOM</a:t>
            </a:r>
            <a:r>
              <a:rPr lang="vi">
                <a:latin typeface="Lora"/>
                <a:ea typeface="Lora"/>
                <a:cs typeface="Lora"/>
                <a:sym typeface="Lora"/>
              </a:rPr>
              <a:t>, mọi </a:t>
            </a:r>
            <a:r>
              <a:rPr lang="vi">
                <a:latin typeface="Lora"/>
                <a:ea typeface="Lora"/>
                <a:cs typeface="Lora"/>
                <a:sym typeface="Lora"/>
              </a:rPr>
              <a:t>thứ trong</a:t>
            </a:r>
            <a:r>
              <a:rPr lang="vi">
                <a:latin typeface="Lora"/>
                <a:ea typeface="Lora"/>
                <a:cs typeface="Lora"/>
                <a:sym typeface="Lora"/>
              </a:rPr>
              <a:t> HTML đều là một object, kể cả các thẻ lồng nhau, hay nội dung bên trong các thẻ cũng là một object riêng biệt và đều có thể truy cập và chỉnh sửa thông qua </a:t>
            </a:r>
            <a:r>
              <a:rPr b="1" lang="vi">
                <a:latin typeface="Lora"/>
                <a:ea typeface="Lora"/>
                <a:cs typeface="Lora"/>
                <a:sym typeface="Lora"/>
              </a:rPr>
              <a:t>DOM</a:t>
            </a:r>
            <a:endParaRPr>
              <a:latin typeface="Lora"/>
              <a:ea typeface="Lora"/>
              <a:cs typeface="Lora"/>
              <a:sym typeface="Lora"/>
            </a:endParaRPr>
          </a:p>
        </p:txBody>
      </p:sp>
      <p:sp>
        <p:nvSpPr>
          <p:cNvPr id="169" name="Google Shape;169;p28"/>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DOM</a:t>
            </a:r>
            <a:endParaRPr/>
          </a:p>
        </p:txBody>
      </p:sp>
      <p:sp>
        <p:nvSpPr>
          <p:cNvPr id="170" name="Google Shape;170;p28"/>
          <p:cNvSpPr txBox="1"/>
          <p:nvPr/>
        </p:nvSpPr>
        <p:spPr>
          <a:xfrm>
            <a:off x="727650" y="2359925"/>
            <a:ext cx="3000000" cy="2536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DOCTYPE</a:t>
            </a:r>
            <a:r>
              <a:rPr lang="vi" sz="1300">
                <a:solidFill>
                  <a:srgbClr val="BBBBBB"/>
                </a:solidFill>
                <a:latin typeface="Fira Code Light"/>
                <a:ea typeface="Fira Code Light"/>
                <a:cs typeface="Fira Code Light"/>
                <a:sym typeface="Fira Code Light"/>
              </a:rPr>
              <a:t> </a:t>
            </a:r>
            <a:r>
              <a:rPr lang="vi" sz="1300">
                <a:solidFill>
                  <a:srgbClr val="93A1A1"/>
                </a:solidFill>
                <a:latin typeface="Fira Code Light"/>
                <a:ea typeface="Fira Code Light"/>
                <a:cs typeface="Fira Code Light"/>
                <a:sym typeface="Fira Code Light"/>
              </a:rPr>
              <a:t>html</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html</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head</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title</a:t>
            </a:r>
            <a:r>
              <a:rPr lang="vi" sz="1300">
                <a:solidFill>
                  <a:srgbClr val="657B83"/>
                </a:solidFill>
                <a:latin typeface="Fira Code Light"/>
                <a:ea typeface="Fira Code Light"/>
                <a:cs typeface="Fira Code Light"/>
                <a:sym typeface="Fira Code Light"/>
              </a:rPr>
              <a:t>&gt;</a:t>
            </a:r>
            <a:r>
              <a:rPr lang="vi" sz="1300">
                <a:solidFill>
                  <a:srgbClr val="BBBBBB"/>
                </a:solidFill>
                <a:latin typeface="Fira Code Light"/>
                <a:ea typeface="Fira Code Light"/>
                <a:cs typeface="Fira Code Light"/>
                <a:sym typeface="Fira Code Light"/>
              </a:rPr>
              <a:t>Dom tree</a:t>
            </a: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title</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head</a:t>
            </a:r>
            <a:r>
              <a:rPr lang="vi" sz="1300">
                <a:solidFill>
                  <a:srgbClr val="657B83"/>
                </a:solidFill>
                <a:latin typeface="Fira Code Light"/>
                <a:ea typeface="Fira Code Light"/>
                <a:cs typeface="Fira Code Light"/>
                <a:sym typeface="Fira Code Light"/>
              </a:rPr>
              <a:t>&gt;</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body</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Text Content</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body</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657B83"/>
                </a:solidFill>
                <a:latin typeface="Fira Code Light"/>
                <a:ea typeface="Fira Code Light"/>
                <a:cs typeface="Fira Code Light"/>
                <a:sym typeface="Fira Code Light"/>
              </a:rPr>
              <a:t>&lt;/</a:t>
            </a:r>
            <a:r>
              <a:rPr lang="vi" sz="1300">
                <a:solidFill>
                  <a:srgbClr val="268BD2"/>
                </a:solidFill>
                <a:latin typeface="Fira Code Light"/>
                <a:ea typeface="Fira Code Light"/>
                <a:cs typeface="Fira Code Light"/>
                <a:sym typeface="Fira Code Light"/>
              </a:rPr>
              <a:t>html</a:t>
            </a:r>
            <a:r>
              <a:rPr lang="vi" sz="1300">
                <a:solidFill>
                  <a:srgbClr val="657B83"/>
                </a:solidFill>
                <a:latin typeface="Fira Code Light"/>
                <a:ea typeface="Fira Code Light"/>
                <a:cs typeface="Fira Code Light"/>
                <a:sym typeface="Fira Code Light"/>
              </a:rPr>
              <a:t>&gt;</a:t>
            </a:r>
            <a:endParaRPr sz="1300">
              <a:solidFill>
                <a:srgbClr val="657B83"/>
              </a:solidFill>
              <a:latin typeface="Fira Code Light"/>
              <a:ea typeface="Fira Code Light"/>
              <a:cs typeface="Fira Code Light"/>
              <a:sym typeface="Fira Code Light"/>
            </a:endParaRPr>
          </a:p>
        </p:txBody>
      </p:sp>
      <p:pic>
        <p:nvPicPr>
          <p:cNvPr id="171" name="Google Shape;171;p28"/>
          <p:cNvPicPr preferRelativeResize="0"/>
          <p:nvPr/>
        </p:nvPicPr>
        <p:blipFill>
          <a:blip r:embed="rId3">
            <a:alphaModFix/>
          </a:blip>
          <a:stretch>
            <a:fillRect/>
          </a:stretch>
        </p:blipFill>
        <p:spPr>
          <a:xfrm>
            <a:off x="4877250" y="2081625"/>
            <a:ext cx="3539100" cy="281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a:latin typeface="Lora"/>
                <a:ea typeface="Lora"/>
                <a:cs typeface="Lora"/>
                <a:sym typeface="Lora"/>
              </a:rPr>
              <a:t>Tất cả thao tác với </a:t>
            </a:r>
            <a:r>
              <a:rPr b="1" lang="vi">
                <a:latin typeface="Lora"/>
                <a:ea typeface="Lora"/>
                <a:cs typeface="Lora"/>
                <a:sym typeface="Lora"/>
              </a:rPr>
              <a:t>DOM</a:t>
            </a:r>
            <a:r>
              <a:rPr lang="vi">
                <a:latin typeface="Lora"/>
                <a:ea typeface="Lora"/>
                <a:cs typeface="Lora"/>
                <a:sym typeface="Lora"/>
              </a:rPr>
              <a:t> được thực hiện thông qua object </a:t>
            </a:r>
            <a:r>
              <a:rPr lang="vi">
                <a:solidFill>
                  <a:srgbClr val="268BD2"/>
                </a:solidFill>
                <a:latin typeface="Fira Code Light"/>
                <a:ea typeface="Fira Code Light"/>
                <a:cs typeface="Fira Code Light"/>
                <a:sym typeface="Fira Code Light"/>
              </a:rPr>
              <a:t>document</a:t>
            </a:r>
            <a:endParaRPr>
              <a:solidFill>
                <a:srgbClr val="268BD2"/>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Lora"/>
                <a:ea typeface="Lora"/>
                <a:cs typeface="Lora"/>
                <a:sym typeface="Lora"/>
              </a:rPr>
              <a:t>Một số node mặc định trong </a:t>
            </a:r>
            <a:r>
              <a:rPr lang="vi">
                <a:solidFill>
                  <a:srgbClr val="268BD2"/>
                </a:solidFill>
                <a:latin typeface="Fira Code Light"/>
                <a:ea typeface="Fira Code Light"/>
                <a:cs typeface="Fira Code Light"/>
                <a:sym typeface="Fira Code Light"/>
              </a:rPr>
              <a:t>document</a:t>
            </a:r>
            <a:r>
              <a:rPr lang="vi">
                <a:solidFill>
                  <a:schemeClr val="dk2"/>
                </a:solidFill>
                <a:latin typeface="Fira Code Light"/>
                <a:ea typeface="Fira Code Light"/>
                <a:cs typeface="Fira Code Light"/>
                <a:sym typeface="Fira Code Light"/>
              </a:rPr>
              <a:t>:</a:t>
            </a:r>
            <a:endParaRPr>
              <a:solidFill>
                <a:schemeClr val="dk2"/>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doctype</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 &lt;!Doctype html&gt;</a:t>
            </a:r>
            <a:endParaRPr>
              <a:solidFill>
                <a:srgbClr val="268BD2"/>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documentElement</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 html</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head</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 head</a:t>
            </a:r>
            <a:endParaRPr>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 </a:t>
            </a:r>
            <a:r>
              <a:rPr lang="vi">
                <a:solidFill>
                  <a:srgbClr val="657B83"/>
                </a:solidFill>
                <a:latin typeface="Fira Code Light"/>
                <a:ea typeface="Fira Code Light"/>
                <a:cs typeface="Fira Code Light"/>
                <a:sym typeface="Fira Code Light"/>
              </a:rPr>
              <a:t>// body</a:t>
            </a:r>
            <a:endParaRPr>
              <a:solidFill>
                <a:srgbClr val="657B83"/>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t/>
            </a:r>
            <a:endParaRPr>
              <a:latin typeface="Lora"/>
              <a:ea typeface="Lora"/>
              <a:cs typeface="Lora"/>
              <a:sym typeface="Lora"/>
            </a:endParaRPr>
          </a:p>
          <a:p>
            <a:pPr indent="0" lvl="0" marL="0" rtl="0" algn="l">
              <a:lnSpc>
                <a:spcPct val="135714"/>
              </a:lnSpc>
              <a:spcBef>
                <a:spcPts val="1000"/>
              </a:spcBef>
              <a:spcAft>
                <a:spcPts val="1000"/>
              </a:spcAft>
              <a:buNone/>
            </a:pPr>
            <a:r>
              <a:rPr lang="vi">
                <a:latin typeface="Lora"/>
                <a:ea typeface="Lora"/>
                <a:cs typeface="Lora"/>
                <a:sym typeface="Lora"/>
              </a:rPr>
              <a:t>💡 Lưu ý khi đặt thẻ </a:t>
            </a:r>
            <a:r>
              <a:rPr lang="vi">
                <a:latin typeface="Fira Code Light"/>
                <a:ea typeface="Fira Code Light"/>
                <a:cs typeface="Fira Code Light"/>
                <a:sym typeface="Fira Code Light"/>
              </a:rPr>
              <a:t>&lt;script&gt;</a:t>
            </a:r>
            <a:r>
              <a:rPr lang="vi">
                <a:latin typeface="Lora"/>
                <a:ea typeface="Lora"/>
                <a:cs typeface="Lora"/>
                <a:sym typeface="Lora"/>
              </a:rPr>
              <a:t> ở </a:t>
            </a:r>
            <a:r>
              <a:rPr lang="vi">
                <a:latin typeface="Fira Code Light"/>
                <a:ea typeface="Fira Code Light"/>
                <a:cs typeface="Fira Code Light"/>
                <a:sym typeface="Fira Code Light"/>
              </a:rPr>
              <a:t>&lt;head&gt;</a:t>
            </a:r>
            <a:endParaRPr>
              <a:latin typeface="Fira Code Light"/>
              <a:ea typeface="Fira Code Light"/>
              <a:cs typeface="Fira Code Light"/>
              <a:sym typeface="Fira Code Light"/>
            </a:endParaRPr>
          </a:p>
        </p:txBody>
      </p:sp>
      <p:sp>
        <p:nvSpPr>
          <p:cNvPr id="177" name="Google Shape;177;p29"/>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DOM</a:t>
            </a:r>
            <a:endParaRPr/>
          </a:p>
        </p:txBody>
      </p:sp>
      <p:pic>
        <p:nvPicPr>
          <p:cNvPr id="178" name="Google Shape;178;p29"/>
          <p:cNvPicPr preferRelativeResize="0"/>
          <p:nvPr/>
        </p:nvPicPr>
        <p:blipFill>
          <a:blip r:embed="rId3">
            <a:alphaModFix/>
          </a:blip>
          <a:stretch>
            <a:fillRect/>
          </a:stretch>
        </p:blipFill>
        <p:spPr>
          <a:xfrm>
            <a:off x="4674150" y="1805375"/>
            <a:ext cx="3742200" cy="309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Open Sans"/>
                <a:ea typeface="Open Sans"/>
                <a:cs typeface="Open Sans"/>
                <a:sym typeface="Open Sans"/>
              </a:rPr>
              <a:t>Node</a:t>
            </a:r>
            <a:r>
              <a:rPr lang="vi">
                <a:latin typeface="Open Sans"/>
                <a:ea typeface="Open Sans"/>
                <a:cs typeface="Open Sans"/>
                <a:sym typeface="Open Sans"/>
              </a:rPr>
              <a:t>: Mọi thứ trong HTML đều trở thành một </a:t>
            </a:r>
            <a:r>
              <a:rPr b="1" lang="vi">
                <a:latin typeface="Open Sans"/>
                <a:ea typeface="Open Sans"/>
                <a:cs typeface="Open Sans"/>
                <a:sym typeface="Open Sans"/>
              </a:rPr>
              <a:t>node</a:t>
            </a:r>
            <a:r>
              <a:rPr lang="vi">
                <a:latin typeface="Open Sans"/>
                <a:ea typeface="Open Sans"/>
                <a:cs typeface="Open Sans"/>
                <a:sym typeface="Open Sans"/>
              </a:rPr>
              <a:t> trong DOM, bất kể là phần tử HTML, hay text bên trong, dấu xuống dòng (dấu cách) giữa các phần tử, comment, … anything</a:t>
            </a:r>
            <a:endParaRPr>
              <a:latin typeface="Open Sans"/>
              <a:ea typeface="Open Sans"/>
              <a:cs typeface="Open Sans"/>
              <a:sym typeface="Open Sans"/>
            </a:endParaRPr>
          </a:p>
          <a:p>
            <a:pPr indent="0" lvl="0" marL="0" rtl="0" algn="l">
              <a:lnSpc>
                <a:spcPct val="135714"/>
              </a:lnSpc>
              <a:spcBef>
                <a:spcPts val="1000"/>
              </a:spcBef>
              <a:spcAft>
                <a:spcPts val="0"/>
              </a:spcAft>
              <a:buNone/>
            </a:pPr>
            <a:r>
              <a:rPr b="1" lang="vi">
                <a:latin typeface="Open Sans"/>
                <a:ea typeface="Open Sans"/>
                <a:cs typeface="Open Sans"/>
                <a:sym typeface="Open Sans"/>
              </a:rPr>
              <a:t>Child node</a:t>
            </a:r>
            <a:r>
              <a:rPr lang="vi">
                <a:latin typeface="Open Sans"/>
                <a:ea typeface="Open Sans"/>
                <a:cs typeface="Open Sans"/>
                <a:sym typeface="Open Sans"/>
              </a:rPr>
              <a:t>: Chỉ bao gồm các node là con trực tiếp</a:t>
            </a:r>
            <a:endParaRPr>
              <a:latin typeface="Open Sans"/>
              <a:ea typeface="Open Sans"/>
              <a:cs typeface="Open Sans"/>
              <a:sym typeface="Open Sans"/>
            </a:endParaRPr>
          </a:p>
          <a:p>
            <a:pPr indent="0" lvl="0" marL="0" rtl="0" algn="l">
              <a:lnSpc>
                <a:spcPct val="135714"/>
              </a:lnSpc>
              <a:spcBef>
                <a:spcPts val="1000"/>
              </a:spcBef>
              <a:spcAft>
                <a:spcPts val="0"/>
              </a:spcAft>
              <a:buNone/>
            </a:pPr>
            <a:r>
              <a:rPr b="1" lang="vi">
                <a:latin typeface="Open Sans"/>
                <a:ea typeface="Open Sans"/>
                <a:cs typeface="Open Sans"/>
                <a:sym typeface="Open Sans"/>
              </a:rPr>
              <a:t>Element</a:t>
            </a:r>
            <a:r>
              <a:rPr lang="vi">
                <a:latin typeface="Open Sans"/>
                <a:ea typeface="Open Sans"/>
                <a:cs typeface="Open Sans"/>
                <a:sym typeface="Open Sans"/>
              </a:rPr>
              <a:t> chỉ bao gồm các phần tử HTML</a:t>
            </a:r>
            <a:endParaRPr>
              <a:latin typeface="Open Sans"/>
              <a:ea typeface="Open Sans"/>
              <a:cs typeface="Open Sans"/>
              <a:sym typeface="Open Sans"/>
            </a:endParaRPr>
          </a:p>
          <a:p>
            <a:pPr indent="0" lvl="0" marL="0" rtl="0" algn="l">
              <a:lnSpc>
                <a:spcPct val="135714"/>
              </a:lnSpc>
              <a:spcBef>
                <a:spcPts val="1000"/>
              </a:spcBef>
              <a:spcAft>
                <a:spcPts val="0"/>
              </a:spcAft>
              <a:buNone/>
            </a:pPr>
            <a:r>
              <a:rPr b="1" lang="vi">
                <a:latin typeface="Open Sans"/>
                <a:ea typeface="Open Sans"/>
                <a:cs typeface="Open Sans"/>
                <a:sym typeface="Open Sans"/>
              </a:rPr>
              <a:t>DOM</a:t>
            </a:r>
            <a:r>
              <a:rPr lang="vi">
                <a:latin typeface="Open Sans"/>
                <a:ea typeface="Open Sans"/>
                <a:cs typeface="Open Sans"/>
                <a:sym typeface="Open Sans"/>
              </a:rPr>
              <a:t> cung cấp các thuộc tính và phương thức để truy cập tới các node, nó tự động cập nhật khi một node được thêm, xóa khỏi trang</a:t>
            </a:r>
            <a:endParaRPr>
              <a:latin typeface="Open Sans"/>
              <a:ea typeface="Open Sans"/>
              <a:cs typeface="Open Sans"/>
              <a:sym typeface="Open Sans"/>
            </a:endParaRPr>
          </a:p>
          <a:p>
            <a:pPr indent="0" lvl="0" marL="0" rtl="0" algn="l">
              <a:lnSpc>
                <a:spcPct val="135714"/>
              </a:lnSpc>
              <a:spcBef>
                <a:spcPts val="1000"/>
              </a:spcBef>
              <a:spcAft>
                <a:spcPts val="0"/>
              </a:spcAft>
              <a:buNone/>
            </a:pPr>
            <a:r>
              <a:rPr b="1" lang="vi">
                <a:latin typeface="Open Sans"/>
                <a:ea typeface="Open Sans"/>
                <a:cs typeface="Open Sans"/>
                <a:sym typeface="Open Sans"/>
              </a:rPr>
              <a:t>DOM Collections</a:t>
            </a:r>
            <a:r>
              <a:rPr lang="vi">
                <a:latin typeface="Open Sans"/>
                <a:ea typeface="Open Sans"/>
                <a:cs typeface="Open Sans"/>
                <a:sym typeface="Open Sans"/>
              </a:rPr>
              <a:t> không phải là mảng, không có các phương thức mảng, để sử dụng được các phương thức của mảng, sử dụng: </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FFCB6B"/>
                </a:solidFill>
                <a:latin typeface="Fira Code Light"/>
                <a:ea typeface="Fira Code Light"/>
                <a:cs typeface="Fira Code Light"/>
                <a:sym typeface="Fira Code Light"/>
              </a:rPr>
              <a:t>Array</a:t>
            </a:r>
            <a:r>
              <a:rPr lang="vi">
                <a:solidFill>
                  <a:srgbClr val="89DDFF"/>
                </a:solidFill>
                <a:latin typeface="Fira Code Light"/>
                <a:ea typeface="Fira Code Light"/>
                <a:cs typeface="Fira Code Light"/>
                <a:sym typeface="Fira Code Light"/>
              </a:rPr>
              <a:t>.</a:t>
            </a:r>
            <a:r>
              <a:rPr lang="vi">
                <a:solidFill>
                  <a:srgbClr val="82AAFF"/>
                </a:solidFill>
                <a:latin typeface="Fira Code Light"/>
                <a:ea typeface="Fira Code Light"/>
                <a:cs typeface="Fira Code Light"/>
                <a:sym typeface="Fira Code Light"/>
              </a:rPr>
              <a:t>from</a:t>
            </a:r>
            <a:r>
              <a:rPr lang="vi">
                <a:solidFill>
                  <a:srgbClr val="999999"/>
                </a:solidFill>
                <a:latin typeface="Fira Code Light"/>
                <a:ea typeface="Fira Code Light"/>
                <a:cs typeface="Fira Code Light"/>
                <a:sym typeface="Fira Code Light"/>
              </a:rPr>
              <a:t>(collection)</a:t>
            </a:r>
            <a:r>
              <a:rPr lang="vi">
                <a:solidFill>
                  <a:srgbClr val="89DDFF"/>
                </a:solidFill>
                <a:latin typeface="Fira Code Light"/>
                <a:ea typeface="Fira Code Light"/>
                <a:cs typeface="Fira Code Light"/>
                <a:sym typeface="Fira Code Light"/>
              </a:rPr>
              <a:t>;</a:t>
            </a:r>
            <a:endParaRPr>
              <a:solidFill>
                <a:srgbClr val="D4D4D4"/>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a:latin typeface="Open Sans"/>
              <a:ea typeface="Open Sans"/>
              <a:cs typeface="Open Sans"/>
              <a:sym typeface="Open Sans"/>
            </a:endParaRPr>
          </a:p>
        </p:txBody>
      </p:sp>
      <p:sp>
        <p:nvSpPr>
          <p:cNvPr id="184" name="Google Shape;184;p30"/>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node cha</a:t>
            </a:r>
            <a:endParaRPr>
              <a:solidFill>
                <a:srgbClr val="666666"/>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parrentNode</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node phía trước</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previousSibling</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node phía sau</a:t>
            </a:r>
            <a:r>
              <a:rPr lang="vi">
                <a:solidFill>
                  <a:srgbClr val="EEFFFF"/>
                </a:solidFill>
                <a:latin typeface="Fira Code Light"/>
                <a:ea typeface="Fira Code Light"/>
                <a:cs typeface="Fira Code Light"/>
                <a:sym typeface="Fira Code Light"/>
              </a:rPr>
              <a:t> </a:t>
            </a:r>
            <a:endParaRPr i="1">
              <a:solidFill>
                <a:srgbClr val="546E7A"/>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nextSibling</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node con đầu tiên</a:t>
            </a:r>
            <a:r>
              <a:rPr lang="vi">
                <a:solidFill>
                  <a:srgbClr val="EEFFFF"/>
                </a:solidFill>
                <a:latin typeface="Fira Code Light"/>
                <a:ea typeface="Fira Code Light"/>
                <a:cs typeface="Fira Code Light"/>
                <a:sym typeface="Fira Code Light"/>
              </a:rPr>
              <a:t> </a:t>
            </a:r>
            <a:endParaRPr i="1">
              <a:solidFill>
                <a:srgbClr val="546E7A"/>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firstChild</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node con cuối cùng</a:t>
            </a:r>
            <a:r>
              <a:rPr lang="vi">
                <a:solidFill>
                  <a:srgbClr val="EEFFFF"/>
                </a:solidFill>
                <a:latin typeface="Fira Code Light"/>
                <a:ea typeface="Fira Code Light"/>
                <a:cs typeface="Fira Code Light"/>
                <a:sym typeface="Fira Code Light"/>
              </a:rPr>
              <a:t> </a:t>
            </a:r>
            <a:endParaRPr i="1">
              <a:solidFill>
                <a:srgbClr val="546E7A"/>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lastChild</a:t>
            </a:r>
            <a:r>
              <a:rPr lang="vi">
                <a:solidFill>
                  <a:srgbClr val="89DDFF"/>
                </a:solidFill>
                <a:latin typeface="Fira Code Light"/>
                <a:ea typeface="Fira Code Light"/>
                <a:cs typeface="Fira Code Light"/>
                <a:sym typeface="Fira Code Light"/>
              </a:rPr>
              <a:t>;</a:t>
            </a:r>
            <a:r>
              <a:rPr lang="vi">
                <a:solidFill>
                  <a:srgbClr val="EEFFFF"/>
                </a:solidFill>
                <a:latin typeface="Fira Code Light"/>
                <a:ea typeface="Fira Code Light"/>
                <a:cs typeface="Fira Code Light"/>
                <a:sym typeface="Fira Code Light"/>
              </a:rPr>
              <a:t> </a:t>
            </a:r>
            <a:endParaRPr>
              <a:solidFill>
                <a:srgbClr val="EEFF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trả về Nodelist chứa toàn bộ node con</a:t>
            </a:r>
            <a:endParaRPr>
              <a:solidFill>
                <a:srgbClr val="EEFFFF"/>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childNodes</a:t>
            </a:r>
            <a:r>
              <a:rPr lang="vi">
                <a:solidFill>
                  <a:srgbClr val="89DDFF"/>
                </a:solidFill>
                <a:latin typeface="Fira Code Light"/>
                <a:ea typeface="Fira Code Light"/>
                <a:cs typeface="Fira Code Light"/>
                <a:sym typeface="Fira Code Light"/>
              </a:rPr>
              <a:t>;</a:t>
            </a:r>
            <a:r>
              <a:rPr lang="vi">
                <a:solidFill>
                  <a:srgbClr val="EEFFFF"/>
                </a:solidFill>
                <a:latin typeface="Fira Code Light"/>
                <a:ea typeface="Fira Code Light"/>
                <a:cs typeface="Fira Code Light"/>
                <a:sym typeface="Fira Code Light"/>
              </a:rPr>
              <a:t> </a:t>
            </a:r>
            <a:endParaRPr>
              <a:latin typeface="Open Sans"/>
              <a:ea typeface="Open Sans"/>
              <a:cs typeface="Open Sans"/>
              <a:sym typeface="Open Sans"/>
            </a:endParaRPr>
          </a:p>
        </p:txBody>
      </p:sp>
      <p:sp>
        <p:nvSpPr>
          <p:cNvPr id="190" name="Google Shape;190;p31"/>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Nodes</a:t>
            </a:r>
            <a:endParaRPr/>
          </a:p>
        </p:txBody>
      </p:sp>
      <p:pic>
        <p:nvPicPr>
          <p:cNvPr id="191" name="Google Shape;191;p31"/>
          <p:cNvPicPr preferRelativeResize="0"/>
          <p:nvPr/>
        </p:nvPicPr>
        <p:blipFill>
          <a:blip r:embed="rId3">
            <a:alphaModFix/>
          </a:blip>
          <a:stretch>
            <a:fillRect/>
          </a:stretch>
        </p:blipFill>
        <p:spPr>
          <a:xfrm>
            <a:off x="3633275" y="2166750"/>
            <a:ext cx="4783075" cy="1875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a:t>
            </a:r>
            <a:r>
              <a:rPr i="1" lang="vi">
                <a:solidFill>
                  <a:srgbClr val="546E7A"/>
                </a:solidFill>
                <a:latin typeface="Open Sans"/>
                <a:ea typeface="Open Sans"/>
                <a:cs typeface="Open Sans"/>
                <a:sym typeface="Open Sans"/>
              </a:rPr>
              <a:t>phần tử HTML cha</a:t>
            </a:r>
            <a:endParaRPr>
              <a:solidFill>
                <a:srgbClr val="666666"/>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parrent</a:t>
            </a:r>
            <a:r>
              <a:rPr lang="vi">
                <a:solidFill>
                  <a:srgbClr val="666666"/>
                </a:solidFill>
                <a:latin typeface="Fira Code Light"/>
                <a:ea typeface="Fira Code Light"/>
                <a:cs typeface="Fira Code Light"/>
                <a:sym typeface="Fira Code Light"/>
              </a:rPr>
              <a:t>Element</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a:t>
            </a:r>
            <a:r>
              <a:rPr i="1" lang="vi">
                <a:solidFill>
                  <a:srgbClr val="546E7A"/>
                </a:solidFill>
                <a:latin typeface="Open Sans"/>
                <a:ea typeface="Open Sans"/>
                <a:cs typeface="Open Sans"/>
                <a:sym typeface="Open Sans"/>
              </a:rPr>
              <a:t>phần tử HTML phía trước</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previous</a:t>
            </a:r>
            <a:r>
              <a:rPr lang="vi">
                <a:solidFill>
                  <a:srgbClr val="666666"/>
                </a:solidFill>
                <a:latin typeface="Fira Code Light"/>
                <a:ea typeface="Fira Code Light"/>
                <a:cs typeface="Fira Code Light"/>
                <a:sym typeface="Fira Code Light"/>
              </a:rPr>
              <a:t>Element</a:t>
            </a:r>
            <a:r>
              <a:rPr lang="vi">
                <a:solidFill>
                  <a:srgbClr val="666666"/>
                </a:solidFill>
                <a:latin typeface="Fira Code Light"/>
                <a:ea typeface="Fira Code Light"/>
                <a:cs typeface="Fira Code Light"/>
                <a:sym typeface="Fira Code Light"/>
              </a:rPr>
              <a:t>Sibling</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a:t>
            </a:r>
            <a:r>
              <a:rPr i="1" lang="vi">
                <a:solidFill>
                  <a:srgbClr val="546E7A"/>
                </a:solidFill>
                <a:latin typeface="Open Sans"/>
                <a:ea typeface="Open Sans"/>
                <a:cs typeface="Open Sans"/>
                <a:sym typeface="Open Sans"/>
              </a:rPr>
              <a:t>phần tử HTML</a:t>
            </a:r>
            <a:r>
              <a:rPr i="1" lang="vi">
                <a:solidFill>
                  <a:srgbClr val="546E7A"/>
                </a:solidFill>
                <a:latin typeface="Open Sans"/>
                <a:ea typeface="Open Sans"/>
                <a:cs typeface="Open Sans"/>
                <a:sym typeface="Open Sans"/>
              </a:rPr>
              <a:t> phía sau</a:t>
            </a:r>
            <a:r>
              <a:rPr lang="vi">
                <a:solidFill>
                  <a:srgbClr val="EEFFFF"/>
                </a:solidFill>
                <a:latin typeface="Fira Code Light"/>
                <a:ea typeface="Fira Code Light"/>
                <a:cs typeface="Fira Code Light"/>
                <a:sym typeface="Fira Code Light"/>
              </a:rPr>
              <a:t> </a:t>
            </a:r>
            <a:endParaRPr i="1">
              <a:solidFill>
                <a:srgbClr val="546E7A"/>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next</a:t>
            </a:r>
            <a:r>
              <a:rPr lang="vi">
                <a:solidFill>
                  <a:srgbClr val="666666"/>
                </a:solidFill>
                <a:latin typeface="Fira Code Light"/>
                <a:ea typeface="Fira Code Light"/>
                <a:cs typeface="Fira Code Light"/>
                <a:sym typeface="Fira Code Light"/>
              </a:rPr>
              <a:t>Element</a:t>
            </a:r>
            <a:r>
              <a:rPr lang="vi">
                <a:solidFill>
                  <a:srgbClr val="666666"/>
                </a:solidFill>
                <a:latin typeface="Fira Code Light"/>
                <a:ea typeface="Fira Code Light"/>
                <a:cs typeface="Fira Code Light"/>
                <a:sym typeface="Fira Code Light"/>
              </a:rPr>
              <a:t>Sibling</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a:t>
            </a:r>
            <a:r>
              <a:rPr i="1" lang="vi">
                <a:solidFill>
                  <a:srgbClr val="546E7A"/>
                </a:solidFill>
                <a:latin typeface="Open Sans"/>
                <a:ea typeface="Open Sans"/>
                <a:cs typeface="Open Sans"/>
                <a:sym typeface="Open Sans"/>
              </a:rPr>
              <a:t>phần tử HTML</a:t>
            </a:r>
            <a:r>
              <a:rPr i="1" lang="vi">
                <a:solidFill>
                  <a:srgbClr val="546E7A"/>
                </a:solidFill>
                <a:latin typeface="Open Sans"/>
                <a:ea typeface="Open Sans"/>
                <a:cs typeface="Open Sans"/>
                <a:sym typeface="Open Sans"/>
              </a:rPr>
              <a:t> con đầu tiên</a:t>
            </a:r>
            <a:r>
              <a:rPr lang="vi">
                <a:solidFill>
                  <a:srgbClr val="EEFFFF"/>
                </a:solidFill>
                <a:latin typeface="Fira Code Light"/>
                <a:ea typeface="Fira Code Light"/>
                <a:cs typeface="Fira Code Light"/>
                <a:sym typeface="Fira Code Light"/>
              </a:rPr>
              <a:t> </a:t>
            </a:r>
            <a:endParaRPr i="1">
              <a:solidFill>
                <a:srgbClr val="546E7A"/>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first</a:t>
            </a:r>
            <a:r>
              <a:rPr lang="vi">
                <a:solidFill>
                  <a:srgbClr val="666666"/>
                </a:solidFill>
                <a:latin typeface="Fira Code Light"/>
                <a:ea typeface="Fira Code Light"/>
                <a:cs typeface="Fira Code Light"/>
                <a:sym typeface="Fira Code Light"/>
              </a:rPr>
              <a:t>Element</a:t>
            </a:r>
            <a:r>
              <a:rPr lang="vi">
                <a:solidFill>
                  <a:srgbClr val="666666"/>
                </a:solidFill>
                <a:latin typeface="Fira Code Light"/>
                <a:ea typeface="Fira Code Light"/>
                <a:cs typeface="Fira Code Light"/>
                <a:sym typeface="Fira Code Light"/>
              </a:rPr>
              <a:t>Child</a:t>
            </a:r>
            <a:r>
              <a:rPr lang="vi">
                <a:solidFill>
                  <a:srgbClr val="89DDFF"/>
                </a:solidFill>
                <a:latin typeface="Fira Code Light"/>
                <a:ea typeface="Fira Code Light"/>
                <a:cs typeface="Fira Code Light"/>
                <a:sym typeface="Fira Code Light"/>
              </a:rPr>
              <a:t>;</a:t>
            </a:r>
            <a:endParaRPr>
              <a:solidFill>
                <a:srgbClr val="89DD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trỏ tới </a:t>
            </a:r>
            <a:r>
              <a:rPr i="1" lang="vi">
                <a:solidFill>
                  <a:srgbClr val="546E7A"/>
                </a:solidFill>
                <a:latin typeface="Open Sans"/>
                <a:ea typeface="Open Sans"/>
                <a:cs typeface="Open Sans"/>
                <a:sym typeface="Open Sans"/>
              </a:rPr>
              <a:t>phần tử HTML</a:t>
            </a:r>
            <a:r>
              <a:rPr i="1" lang="vi">
                <a:solidFill>
                  <a:srgbClr val="546E7A"/>
                </a:solidFill>
                <a:latin typeface="Open Sans"/>
                <a:ea typeface="Open Sans"/>
                <a:cs typeface="Open Sans"/>
                <a:sym typeface="Open Sans"/>
              </a:rPr>
              <a:t> con cuối cùng</a:t>
            </a:r>
            <a:r>
              <a:rPr lang="vi">
                <a:solidFill>
                  <a:srgbClr val="EEFFFF"/>
                </a:solidFill>
                <a:latin typeface="Fira Code Light"/>
                <a:ea typeface="Fira Code Light"/>
                <a:cs typeface="Fira Code Light"/>
                <a:sym typeface="Fira Code Light"/>
              </a:rPr>
              <a:t> </a:t>
            </a:r>
            <a:endParaRPr i="1">
              <a:solidFill>
                <a:srgbClr val="546E7A"/>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last</a:t>
            </a:r>
            <a:r>
              <a:rPr lang="vi">
                <a:solidFill>
                  <a:srgbClr val="666666"/>
                </a:solidFill>
                <a:latin typeface="Fira Code Light"/>
                <a:ea typeface="Fira Code Light"/>
                <a:cs typeface="Fira Code Light"/>
                <a:sym typeface="Fira Code Light"/>
              </a:rPr>
              <a:t>Element</a:t>
            </a:r>
            <a:r>
              <a:rPr lang="vi">
                <a:solidFill>
                  <a:srgbClr val="666666"/>
                </a:solidFill>
                <a:latin typeface="Fira Code Light"/>
                <a:ea typeface="Fira Code Light"/>
                <a:cs typeface="Fira Code Light"/>
                <a:sym typeface="Fira Code Light"/>
              </a:rPr>
              <a:t>Child</a:t>
            </a:r>
            <a:r>
              <a:rPr lang="vi">
                <a:solidFill>
                  <a:srgbClr val="89DDFF"/>
                </a:solidFill>
                <a:latin typeface="Fira Code Light"/>
                <a:ea typeface="Fira Code Light"/>
                <a:cs typeface="Fira Code Light"/>
                <a:sym typeface="Fira Code Light"/>
              </a:rPr>
              <a:t>;</a:t>
            </a:r>
            <a:r>
              <a:rPr lang="vi">
                <a:solidFill>
                  <a:srgbClr val="EEFFFF"/>
                </a:solidFill>
                <a:latin typeface="Fira Code Light"/>
                <a:ea typeface="Fira Code Light"/>
                <a:cs typeface="Fira Code Light"/>
                <a:sym typeface="Fira Code Light"/>
              </a:rPr>
              <a:t> </a:t>
            </a:r>
            <a:endParaRPr>
              <a:solidFill>
                <a:srgbClr val="EEFFFF"/>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i="1" lang="vi">
                <a:solidFill>
                  <a:srgbClr val="546E7A"/>
                </a:solidFill>
                <a:latin typeface="Fira Code Light"/>
                <a:ea typeface="Fira Code Light"/>
                <a:cs typeface="Fira Code Light"/>
                <a:sym typeface="Fira Code Light"/>
              </a:rPr>
              <a:t>// </a:t>
            </a:r>
            <a:r>
              <a:rPr i="1" lang="vi">
                <a:solidFill>
                  <a:srgbClr val="546E7A"/>
                </a:solidFill>
                <a:latin typeface="Open Sans"/>
                <a:ea typeface="Open Sans"/>
                <a:cs typeface="Open Sans"/>
                <a:sym typeface="Open Sans"/>
              </a:rPr>
              <a:t>trả về HTMLCollection chứa toàn bộ </a:t>
            </a:r>
            <a:r>
              <a:rPr i="1" lang="vi">
                <a:solidFill>
                  <a:srgbClr val="546E7A"/>
                </a:solidFill>
                <a:latin typeface="Open Sans"/>
                <a:ea typeface="Open Sans"/>
                <a:cs typeface="Open Sans"/>
                <a:sym typeface="Open Sans"/>
              </a:rPr>
              <a:t>phần tử HTML</a:t>
            </a:r>
            <a:r>
              <a:rPr i="1" lang="vi">
                <a:solidFill>
                  <a:srgbClr val="546E7A"/>
                </a:solidFill>
                <a:latin typeface="Open Sans"/>
                <a:ea typeface="Open Sans"/>
                <a:cs typeface="Open Sans"/>
                <a:sym typeface="Open Sans"/>
              </a:rPr>
              <a:t> con</a:t>
            </a:r>
            <a:endParaRPr>
              <a:solidFill>
                <a:srgbClr val="EEFFFF"/>
              </a:solidFill>
              <a:latin typeface="Open Sans"/>
              <a:ea typeface="Open Sans"/>
              <a:cs typeface="Open Sans"/>
              <a:sym typeface="Open Sans"/>
            </a:endParaRPr>
          </a:p>
          <a:p>
            <a:pPr indent="0" lvl="0" marL="0" rtl="0" algn="l">
              <a:lnSpc>
                <a:spcPct val="135714"/>
              </a:lnSpc>
              <a:spcBef>
                <a:spcPts val="0"/>
              </a:spcBef>
              <a:spcAft>
                <a:spcPts val="0"/>
              </a:spcAft>
              <a:buNone/>
            </a:pPr>
            <a:r>
              <a:rPr lang="vi">
                <a:solidFill>
                  <a:srgbClr val="666666"/>
                </a:solidFill>
                <a:latin typeface="Fira Code Light"/>
                <a:ea typeface="Fira Code Light"/>
                <a:cs typeface="Fira Code Light"/>
                <a:sym typeface="Fira Code Light"/>
              </a:rPr>
              <a:t>el</a:t>
            </a:r>
            <a:r>
              <a:rPr lang="vi">
                <a:solidFill>
                  <a:srgbClr val="89DDFF"/>
                </a:solidFill>
                <a:latin typeface="Fira Code Light"/>
                <a:ea typeface="Fira Code Light"/>
                <a:cs typeface="Fira Code Light"/>
                <a:sym typeface="Fira Code Light"/>
              </a:rPr>
              <a:t>.</a:t>
            </a:r>
            <a:r>
              <a:rPr lang="vi">
                <a:solidFill>
                  <a:srgbClr val="666666"/>
                </a:solidFill>
                <a:latin typeface="Fira Code Light"/>
                <a:ea typeface="Fira Code Light"/>
                <a:cs typeface="Fira Code Light"/>
                <a:sym typeface="Fira Code Light"/>
              </a:rPr>
              <a:t>child</a:t>
            </a:r>
            <a:r>
              <a:rPr lang="vi">
                <a:solidFill>
                  <a:srgbClr val="666666"/>
                </a:solidFill>
                <a:latin typeface="Fira Code Light"/>
                <a:ea typeface="Fira Code Light"/>
                <a:cs typeface="Fira Code Light"/>
                <a:sym typeface="Fira Code Light"/>
              </a:rPr>
              <a:t>ren</a:t>
            </a:r>
            <a:r>
              <a:rPr lang="vi">
                <a:solidFill>
                  <a:srgbClr val="89DDFF"/>
                </a:solidFill>
                <a:latin typeface="Fira Code Light"/>
                <a:ea typeface="Fira Code Light"/>
                <a:cs typeface="Fira Code Light"/>
                <a:sym typeface="Fira Code Light"/>
              </a:rPr>
              <a:t>;</a:t>
            </a:r>
            <a:r>
              <a:rPr lang="vi">
                <a:solidFill>
                  <a:srgbClr val="EEFFFF"/>
                </a:solidFill>
                <a:latin typeface="Fira Code Light"/>
                <a:ea typeface="Fira Code Light"/>
                <a:cs typeface="Fira Code Light"/>
                <a:sym typeface="Fira Code Light"/>
              </a:rPr>
              <a:t> </a:t>
            </a:r>
            <a:endParaRPr>
              <a:latin typeface="Open Sans"/>
              <a:ea typeface="Open Sans"/>
              <a:cs typeface="Open Sans"/>
              <a:sym typeface="Open Sans"/>
            </a:endParaRPr>
          </a:p>
        </p:txBody>
      </p:sp>
      <p:sp>
        <p:nvSpPr>
          <p:cNvPr id="197" name="Google Shape;197;p32"/>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Elements</a:t>
            </a:r>
            <a:endParaRPr/>
          </a:p>
        </p:txBody>
      </p:sp>
      <p:pic>
        <p:nvPicPr>
          <p:cNvPr id="198" name="Google Shape;198;p32"/>
          <p:cNvPicPr preferRelativeResize="0"/>
          <p:nvPr/>
        </p:nvPicPr>
        <p:blipFill>
          <a:blip r:embed="rId3">
            <a:alphaModFix/>
          </a:blip>
          <a:stretch>
            <a:fillRect/>
          </a:stretch>
        </p:blipFill>
        <p:spPr>
          <a:xfrm>
            <a:off x="3844850" y="2263288"/>
            <a:ext cx="4571500" cy="168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729450" y="1312325"/>
            <a:ext cx="7686900" cy="3584100"/>
          </a:xfrm>
          <a:prstGeom prst="rect">
            <a:avLst/>
          </a:prstGeom>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b="1" lang="vi">
                <a:latin typeface="Open Sans"/>
                <a:ea typeface="Open Sans"/>
                <a:cs typeface="Open Sans"/>
                <a:sym typeface="Open Sans"/>
              </a:rPr>
              <a:t>DOM Collections</a:t>
            </a:r>
            <a:r>
              <a:rPr lang="vi">
                <a:latin typeface="Open Sans"/>
                <a:ea typeface="Open Sans"/>
                <a:cs typeface="Open Sans"/>
                <a:sym typeface="Open Sans"/>
              </a:rPr>
              <a:t> không phải là mảng, để sử dụng được các phương thức của mảng, sử dụng: </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FFCB6B"/>
                </a:solidFill>
                <a:latin typeface="Fira Code Light"/>
                <a:ea typeface="Fira Code Light"/>
                <a:cs typeface="Fira Code Light"/>
                <a:sym typeface="Fira Code Light"/>
              </a:rPr>
              <a:t>Array</a:t>
            </a:r>
            <a:r>
              <a:rPr lang="vi">
                <a:solidFill>
                  <a:srgbClr val="89DDFF"/>
                </a:solidFill>
                <a:latin typeface="Fira Code Light"/>
                <a:ea typeface="Fira Code Light"/>
                <a:cs typeface="Fira Code Light"/>
                <a:sym typeface="Fira Code Light"/>
              </a:rPr>
              <a:t>.</a:t>
            </a:r>
            <a:r>
              <a:rPr lang="vi">
                <a:solidFill>
                  <a:srgbClr val="82AAFF"/>
                </a:solidFill>
                <a:latin typeface="Fira Code Light"/>
                <a:ea typeface="Fira Code Light"/>
                <a:cs typeface="Fira Code Light"/>
                <a:sym typeface="Fira Code Light"/>
              </a:rPr>
              <a:t>from</a:t>
            </a:r>
            <a:r>
              <a:rPr lang="vi">
                <a:solidFill>
                  <a:srgbClr val="999999"/>
                </a:solidFill>
                <a:latin typeface="Fira Code Light"/>
                <a:ea typeface="Fira Code Light"/>
                <a:cs typeface="Fira Code Light"/>
                <a:sym typeface="Fira Code Light"/>
              </a:rPr>
              <a:t>(collection)</a:t>
            </a:r>
            <a:r>
              <a:rPr lang="vi">
                <a:solidFill>
                  <a:srgbClr val="89DDFF"/>
                </a:solidFill>
                <a:latin typeface="Fira Code Light"/>
                <a:ea typeface="Fira Code Light"/>
                <a:cs typeface="Fira Code Light"/>
                <a:sym typeface="Fira Code Light"/>
              </a:rPr>
              <a:t>;</a:t>
            </a:r>
            <a:endParaRPr>
              <a:solidFill>
                <a:srgbClr val="D4D4D4"/>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Để duyệt qua một collection, sử dụng cú pháp </a:t>
            </a:r>
            <a:r>
              <a:rPr b="1" lang="vi">
                <a:latin typeface="Open Sans"/>
                <a:ea typeface="Open Sans"/>
                <a:cs typeface="Open Sans"/>
                <a:sym typeface="Open Sans"/>
              </a:rPr>
              <a:t>for</a:t>
            </a:r>
            <a:r>
              <a:rPr lang="vi">
                <a:latin typeface="Open Sans"/>
                <a:ea typeface="Open Sans"/>
                <a:cs typeface="Open Sans"/>
                <a:sym typeface="Open Sans"/>
              </a:rPr>
              <a:t> </a:t>
            </a:r>
            <a:r>
              <a:rPr b="1" lang="vi">
                <a:latin typeface="Open Sans"/>
                <a:ea typeface="Open Sans"/>
                <a:cs typeface="Open Sans"/>
                <a:sym typeface="Open Sans"/>
              </a:rPr>
              <a:t>of</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for</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node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of</a:t>
            </a:r>
            <a:r>
              <a:rPr lang="vi">
                <a:solidFill>
                  <a:srgbClr val="BBBBBB"/>
                </a:solidFill>
                <a:latin typeface="Fira Code Light"/>
                <a:ea typeface="Fira Code Light"/>
                <a:cs typeface="Fira Code Light"/>
                <a:sym typeface="Fira Code Light"/>
              </a:rPr>
              <a:t> </a:t>
            </a: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children</a:t>
            </a:r>
            <a:r>
              <a:rPr lang="vi">
                <a:solidFill>
                  <a:srgbClr val="BBBBBB"/>
                </a:solidFill>
                <a:latin typeface="Fira Code Light"/>
                <a:ea typeface="Fira Code Light"/>
                <a:cs typeface="Fira Code Light"/>
                <a:sym typeface="Fira Code Light"/>
              </a:rPr>
              <a:t>)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code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0"/>
              </a:spcAft>
              <a:buNone/>
            </a:pPr>
            <a:r>
              <a:rPr lang="vi">
                <a:latin typeface="Open Sans"/>
                <a:ea typeface="Open Sans"/>
                <a:cs typeface="Open Sans"/>
                <a:sym typeface="Open Sans"/>
              </a:rPr>
              <a:t>Hoặc </a:t>
            </a:r>
            <a:r>
              <a:rPr b="1" lang="vi">
                <a:latin typeface="Open Sans"/>
                <a:ea typeface="Open Sans"/>
                <a:cs typeface="Open Sans"/>
                <a:sym typeface="Open Sans"/>
              </a:rPr>
              <a:t>.forEach()</a:t>
            </a:r>
            <a:r>
              <a:rPr lang="vi">
                <a:latin typeface="Open Sans"/>
                <a:ea typeface="Open Sans"/>
                <a:cs typeface="Open Sans"/>
                <a:sym typeface="Open Sans"/>
              </a:rPr>
              <a:t> (với </a:t>
            </a:r>
            <a:r>
              <a:rPr b="1" lang="vi">
                <a:latin typeface="Open Sans"/>
                <a:ea typeface="Open Sans"/>
                <a:cs typeface="Open Sans"/>
                <a:sym typeface="Open Sans"/>
              </a:rPr>
              <a:t>Nodelist</a:t>
            </a:r>
            <a:r>
              <a:rPr lang="vi">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268BD2"/>
                </a:solidFill>
                <a:latin typeface="Fira Code Light"/>
                <a:ea typeface="Fira Code Light"/>
                <a:cs typeface="Fira Code Light"/>
                <a:sym typeface="Fira Code Light"/>
              </a:rPr>
              <a:t>document</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body</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childNodes</a:t>
            </a:r>
            <a:r>
              <a:rPr lang="vi">
                <a:solidFill>
                  <a:srgbClr val="BBBBBB"/>
                </a:solidFill>
                <a:latin typeface="Fira Code Light"/>
                <a:ea typeface="Fira Code Light"/>
                <a:cs typeface="Fira Code Light"/>
                <a:sym typeface="Fira Code Light"/>
              </a:rPr>
              <a:t>.</a:t>
            </a:r>
            <a:r>
              <a:rPr lang="vi">
                <a:solidFill>
                  <a:srgbClr val="268BD2"/>
                </a:solidFill>
                <a:latin typeface="Fira Code Light"/>
                <a:ea typeface="Fira Code Light"/>
                <a:cs typeface="Fira Code Light"/>
                <a:sym typeface="Fira Code Light"/>
              </a:rPr>
              <a:t>forEach</a:t>
            </a:r>
            <a:r>
              <a:rPr lang="vi">
                <a:solidFill>
                  <a:srgbClr val="BBBBBB"/>
                </a:solidFill>
                <a:latin typeface="Fira Code Light"/>
                <a:ea typeface="Fira Code Light"/>
                <a:cs typeface="Fira Code Light"/>
                <a:sym typeface="Fira Code Light"/>
              </a:rPr>
              <a:t>((node) </a:t>
            </a:r>
            <a:r>
              <a:rPr lang="vi">
                <a:solidFill>
                  <a:srgbClr val="93A1A1"/>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 {</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a:t>
            </a:r>
            <a:r>
              <a:rPr i="1" lang="vi">
                <a:solidFill>
                  <a:srgbClr val="657B83"/>
                </a:solidFill>
                <a:latin typeface="Fira Code Light"/>
                <a:ea typeface="Fira Code Light"/>
                <a:cs typeface="Fira Code Light"/>
                <a:sym typeface="Fira Code Light"/>
              </a:rPr>
              <a:t>// code</a:t>
            </a:r>
            <a:endParaRPr i="1">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a:t>
            </a:r>
            <a:endParaRPr>
              <a:latin typeface="Open Sans"/>
              <a:ea typeface="Open Sans"/>
              <a:cs typeface="Open Sans"/>
              <a:sym typeface="Open Sans"/>
            </a:endParaRPr>
          </a:p>
        </p:txBody>
      </p:sp>
      <p:sp>
        <p:nvSpPr>
          <p:cNvPr id="204" name="Google Shape;204;p33"/>
          <p:cNvSpPr txBox="1"/>
          <p:nvPr>
            <p:ph type="title"/>
          </p:nvPr>
        </p:nvSpPr>
        <p:spPr>
          <a:xfrm>
            <a:off x="727650" y="584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Loops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