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Fira Code Light"/>
      <p:regular r:id="rId20"/>
      <p:bold r:id="rId21"/>
    </p:embeddedFont>
    <p:embeddedFont>
      <p:font typeface="Lato"/>
      <p:regular r:id="rId22"/>
      <p:bold r:id="rId23"/>
      <p:italic r:id="rId24"/>
      <p:boldItalic r:id="rId25"/>
    </p:embeddedFont>
    <p:embeddedFont>
      <p:font typeface="Lor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CodeLight-regular.fntdata"/><Relationship Id="rId22" Type="http://schemas.openxmlformats.org/officeDocument/2006/relationships/font" Target="fonts/Lato-regular.fntdata"/><Relationship Id="rId21" Type="http://schemas.openxmlformats.org/officeDocument/2006/relationships/font" Target="fonts/FiraCodeLight-bold.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ora-regular.fntdata"/><Relationship Id="rId25" Type="http://schemas.openxmlformats.org/officeDocument/2006/relationships/font" Target="fonts/Lat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or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30e4a21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30e4a21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30e4a21d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30e4a21d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0e4a21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0e4a21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30e4a21d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30e4a21d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30e4a21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30e4a21d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31ede9a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31ede9a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31ede9a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31ede9a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31ede9a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31ede9a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3b9514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3b9514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Event</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a:t>
            </a:r>
            <a:endParaRPr>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Introduction</a:t>
            </a:r>
            <a:endParaRPr/>
          </a:p>
        </p:txBody>
      </p:sp>
      <p:sp>
        <p:nvSpPr>
          <p:cNvPr id="139" name="Google Shape;139;p26"/>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 Sự kiện (event) là tín hiệu khi một điều gì đó xảy ra (trên DOM), tất cả các node trong DOM đều có thể kích hoạt các event (event không bị giới hạn trong DOM)</a:t>
            </a:r>
            <a:endParaRPr>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Để cung cấp một hành động phản ứng lại khi một sự kiện được kích hoạt, chúng ta sử dụng các trình xử lý sự kiện (event handlers)</a:t>
            </a:r>
            <a:endParaRPr>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 Event handler là một function được chạy khi một event được kích hoạt</a:t>
            </a:r>
            <a:endParaRPr>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Các cách để chỉ định một handler cho một event cụ thể:</a:t>
            </a:r>
            <a:endParaRPr>
              <a:latin typeface="Open Sans"/>
              <a:ea typeface="Open Sans"/>
              <a:cs typeface="Open Sans"/>
              <a:sym typeface="Open Sans"/>
            </a:endParaRPr>
          </a:p>
          <a:p>
            <a:pPr indent="-311150" lvl="0" marL="457200" rtl="0" algn="l">
              <a:spcBef>
                <a:spcPts val="1600"/>
              </a:spcBef>
              <a:spcAft>
                <a:spcPts val="0"/>
              </a:spcAft>
              <a:buSzPts val="1300"/>
              <a:buFont typeface="Open Sans"/>
              <a:buChar char="-"/>
            </a:pPr>
            <a:r>
              <a:rPr lang="vi">
                <a:latin typeface="Open Sans"/>
                <a:ea typeface="Open Sans"/>
                <a:cs typeface="Open Sans"/>
                <a:sym typeface="Open Sans"/>
              </a:rPr>
              <a:t>HTML Attribute</a:t>
            </a:r>
            <a:endParaRPr>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vi">
                <a:latin typeface="Open Sans"/>
                <a:ea typeface="Open Sans"/>
                <a:cs typeface="Open Sans"/>
                <a:sym typeface="Open Sans"/>
              </a:rPr>
              <a:t>DOM Property</a:t>
            </a:r>
            <a:endParaRPr>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vi">
                <a:latin typeface="Open Sans"/>
                <a:ea typeface="Open Sans"/>
                <a:cs typeface="Open Sans"/>
                <a:sym typeface="Open Sans"/>
              </a:rPr>
              <a:t>addEventListener()/removeEventListener()</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HTML Attributes</a:t>
            </a:r>
            <a:endParaRPr/>
          </a:p>
        </p:txBody>
      </p:sp>
      <p:sp>
        <p:nvSpPr>
          <p:cNvPr id="145" name="Google Shape;145;p27"/>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Các handlers có thể gán cho một event cụ thể trên một element thông qua attributes </a:t>
            </a:r>
            <a:r>
              <a:rPr b="1" lang="vi">
                <a:latin typeface="Open Sans"/>
                <a:ea typeface="Open Sans"/>
                <a:cs typeface="Open Sans"/>
                <a:sym typeface="Open Sans"/>
              </a:rPr>
              <a:t>on</a:t>
            </a:r>
            <a:r>
              <a:rPr b="1" i="1" lang="vi">
                <a:solidFill>
                  <a:srgbClr val="38761D"/>
                </a:solidFill>
                <a:latin typeface="Open Sans"/>
                <a:ea typeface="Open Sans"/>
                <a:cs typeface="Open Sans"/>
                <a:sym typeface="Open Sans"/>
              </a:rPr>
              <a:t>&lt;event&gt;</a:t>
            </a:r>
            <a:endParaRPr i="1">
              <a:solidFill>
                <a:srgbClr val="38761D"/>
              </a:solidFill>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onkeyup</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greeting</a:t>
            </a:r>
            <a:r>
              <a:rPr lang="vi">
                <a:solidFill>
                  <a:srgbClr val="2AA198"/>
                </a:solidFill>
                <a:latin typeface="Fira Code Light"/>
                <a:ea typeface="Fira Code Light"/>
                <a:cs typeface="Fira Code Light"/>
                <a:sym typeface="Fira Code Light"/>
              </a:rPr>
              <a: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onclick</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alert</a:t>
            </a:r>
            <a:r>
              <a:rPr lang="vi">
                <a:solidFill>
                  <a:srgbClr val="2AA198"/>
                </a:solidFill>
                <a:latin typeface="Fira Code Light"/>
                <a:ea typeface="Fira Code Light"/>
                <a:cs typeface="Fira Code Light"/>
                <a:sym typeface="Fira Code Light"/>
              </a:rPr>
              <a:t>('Hello babe 🧡')"</a:t>
            </a:r>
            <a:r>
              <a:rPr lang="vi">
                <a:solidFill>
                  <a:srgbClr val="657B83"/>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Click me!</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p</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onmouseover</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let</a:t>
            </a:r>
            <a:r>
              <a:rPr lang="vi">
                <a:solidFill>
                  <a:srgbClr val="2AA198"/>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x</a:t>
            </a:r>
            <a:r>
              <a:rPr lang="vi">
                <a:solidFill>
                  <a:srgbClr val="2AA198"/>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1</a:t>
            </a:r>
            <a:r>
              <a:rPr lang="vi">
                <a:solidFill>
                  <a:srgbClr val="2AA198"/>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y</a:t>
            </a:r>
            <a:r>
              <a:rPr lang="vi">
                <a:solidFill>
                  <a:srgbClr val="2AA198"/>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2</a:t>
            </a:r>
            <a:r>
              <a:rPr lang="vi">
                <a:solidFill>
                  <a:srgbClr val="2AA198"/>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2AA198"/>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x</a:t>
            </a:r>
            <a:r>
              <a:rPr lang="vi">
                <a:solidFill>
                  <a:srgbClr val="2AA198"/>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y</a:t>
            </a:r>
            <a:r>
              <a:rPr lang="vi">
                <a:solidFill>
                  <a:srgbClr val="2AA198"/>
                </a:solidFill>
                <a:latin typeface="Fira Code Light"/>
                <a:ea typeface="Fira Code Light"/>
                <a:cs typeface="Fira Code Light"/>
                <a:sym typeface="Fira Code Light"/>
              </a:rPr>
              <a:t>)"</a:t>
            </a:r>
            <a:r>
              <a:rPr lang="vi">
                <a:solidFill>
                  <a:srgbClr val="657B83"/>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Hover me</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p</a:t>
            </a:r>
            <a:r>
              <a:rPr lang="vi">
                <a:solidFill>
                  <a:srgbClr val="657B83"/>
                </a:solidFill>
                <a:latin typeface="Fira Code Light"/>
                <a:ea typeface="Fira Code Light"/>
                <a:cs typeface="Fira Code Light"/>
                <a:sym typeface="Fira Code Light"/>
              </a:rPr>
              <a:t>&gt;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function </a:t>
            </a:r>
            <a:r>
              <a:rPr lang="vi">
                <a:solidFill>
                  <a:srgbClr val="268BD2"/>
                </a:solidFill>
                <a:latin typeface="Fira Code Light"/>
                <a:ea typeface="Fira Code Light"/>
                <a:cs typeface="Fira Code Light"/>
                <a:sym typeface="Fira Code Light"/>
              </a:rPr>
              <a:t>greeting</a:t>
            </a:r>
            <a:r>
              <a:rPr lang="vi">
                <a:solidFill>
                  <a:srgbClr val="93A1A1"/>
                </a:solidFill>
                <a:latin typeface="Fira Code Light"/>
                <a:ea typeface="Fira Code Light"/>
                <a:cs typeface="Fira Code Light"/>
                <a:sym typeface="Fira Code Light"/>
              </a:rPr>
              <a:t>() {</a:t>
            </a:r>
            <a:endParaRPr>
              <a:solidFill>
                <a:srgbClr val="93A1A1"/>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93A1A1"/>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"Hello babe 😍"</a:t>
            </a:r>
            <a:r>
              <a:rPr lang="vi">
                <a:solidFill>
                  <a:srgbClr val="93A1A1"/>
                </a:solidFill>
                <a:latin typeface="Fira Code Light"/>
                <a:ea typeface="Fira Code Light"/>
                <a:cs typeface="Fira Code Light"/>
                <a:sym typeface="Fira Code Light"/>
              </a:rPr>
              <a:t>);</a:t>
            </a:r>
            <a:endParaRPr>
              <a:solidFill>
                <a:srgbClr val="93A1A1"/>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a:t>
            </a:r>
            <a:endParaRPr>
              <a:solidFill>
                <a:srgbClr val="93A1A1"/>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body</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spcBef>
                <a:spcPts val="1000"/>
              </a:spcBef>
              <a:spcAft>
                <a:spcPts val="1600"/>
              </a:spcAft>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DOM Properties</a:t>
            </a:r>
            <a:endParaRPr/>
          </a:p>
        </p:txBody>
      </p:sp>
      <p:sp>
        <p:nvSpPr>
          <p:cNvPr id="151" name="Google Shape;151;p28"/>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Tương tự attributes, có thể gán các handlers thông qua DOM properties </a:t>
            </a:r>
            <a:r>
              <a:rPr b="1" lang="vi">
                <a:latin typeface="Open Sans"/>
                <a:ea typeface="Open Sans"/>
                <a:cs typeface="Open Sans"/>
                <a:sym typeface="Open Sans"/>
              </a:rPr>
              <a:t>on</a:t>
            </a:r>
            <a:r>
              <a:rPr b="1" i="1" lang="vi">
                <a:solidFill>
                  <a:srgbClr val="38761D"/>
                </a:solidFill>
                <a:latin typeface="Open Sans"/>
                <a:ea typeface="Open Sans"/>
                <a:cs typeface="Open Sans"/>
                <a:sym typeface="Open Sans"/>
              </a:rPr>
              <a:t>&lt;event&gt;</a:t>
            </a:r>
            <a:endParaRPr b="1" i="1">
              <a:solidFill>
                <a:srgbClr val="38761D"/>
              </a:solidFill>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onclick</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function</a:t>
            </a:r>
            <a:r>
              <a:rPr lang="vi">
                <a:solidFill>
                  <a:srgbClr val="BBBBBB"/>
                </a:solidFill>
                <a:latin typeface="Fira Code Light"/>
                <a:ea typeface="Fira Code Light"/>
                <a:cs typeface="Fira Code Light"/>
                <a:sym typeface="Fira Code Light"/>
              </a:rPr>
              <a:t> () {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"Hello babe 🧡"</a:t>
            </a:r>
            <a:r>
              <a:rPr lang="vi">
                <a:solidFill>
                  <a:srgbClr val="BBBBBB"/>
                </a:solidFill>
                <a:latin typeface="Fira Code Light"/>
                <a:ea typeface="Fira Code Light"/>
                <a:cs typeface="Fira Code Light"/>
                <a:sym typeface="Fira Code Light"/>
              </a:rPr>
              <a:t>);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onmouseover</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function</a:t>
            </a:r>
            <a:r>
              <a:rPr lang="vi">
                <a:solidFill>
                  <a:srgbClr val="BBBBBB"/>
                </a:solidFill>
                <a:latin typeface="Fira Code Light"/>
                <a:ea typeface="Fira Code Light"/>
                <a:cs typeface="Fira Code Light"/>
                <a:sym typeface="Fira Code Light"/>
              </a:rPr>
              <a:t> ()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let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x</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1</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y</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2</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x</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y</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function</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greeting</a:t>
            </a:r>
            <a:r>
              <a:rPr lang="vi">
                <a:solidFill>
                  <a:srgbClr val="BBBBBB"/>
                </a:solidFill>
                <a:latin typeface="Fira Code Light"/>
                <a:ea typeface="Fira Code Light"/>
                <a:cs typeface="Fira Code Light"/>
                <a:sym typeface="Fira Code Light"/>
              </a:rPr>
              <a:t>() {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"Hello babe 😍"</a:t>
            </a:r>
            <a:r>
              <a:rPr lang="vi">
                <a:solidFill>
                  <a:srgbClr val="BBBBBB"/>
                </a:solidFill>
                <a:latin typeface="Fira Code Light"/>
                <a:ea typeface="Fira Code Light"/>
                <a:cs typeface="Fira Code Light"/>
                <a:sym typeface="Fira Code Light"/>
              </a:rPr>
              <a:t>);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onkeyup</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function</a:t>
            </a:r>
            <a:r>
              <a:rPr lang="vi">
                <a:solidFill>
                  <a:srgbClr val="BBBBBB"/>
                </a:solidFill>
                <a:latin typeface="Fira Code Light"/>
                <a:ea typeface="Fira Code Light"/>
                <a:cs typeface="Fira Code Light"/>
                <a:sym typeface="Fira Code Light"/>
              </a:rPr>
              <a:t> ()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greeting</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657B83"/>
              </a:solidFill>
              <a:latin typeface="Fira Code Light"/>
              <a:ea typeface="Fira Code Light"/>
              <a:cs typeface="Fira Code Light"/>
              <a:sym typeface="Fira Cod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Element - this</a:t>
            </a:r>
            <a:endParaRPr/>
          </a:p>
        </p:txBody>
      </p:sp>
      <p:sp>
        <p:nvSpPr>
          <p:cNvPr id="157" name="Google Shape;157;p29"/>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Giá trị của </a:t>
            </a:r>
            <a:r>
              <a:rPr b="1" lang="vi">
                <a:latin typeface="Open Sans"/>
                <a:ea typeface="Open Sans"/>
                <a:cs typeface="Open Sans"/>
                <a:sym typeface="Open Sans"/>
              </a:rPr>
              <a:t>this</a:t>
            </a:r>
            <a:r>
              <a:rPr lang="vi">
                <a:latin typeface="Open Sans"/>
                <a:ea typeface="Open Sans"/>
                <a:cs typeface="Open Sans"/>
                <a:sym typeface="Open Sans"/>
              </a:rPr>
              <a:t> trong handler chính là element kích hoạt event</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onclick</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alert</a:t>
            </a:r>
            <a:r>
              <a:rPr lang="vi">
                <a:solidFill>
                  <a:srgbClr val="2AA198"/>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this</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a:t>
            </a:r>
            <a:r>
              <a:rPr lang="vi">
                <a:solidFill>
                  <a:srgbClr val="2AA198"/>
                </a:solidFill>
                <a:latin typeface="Fira Code Light"/>
                <a:ea typeface="Fira Code Light"/>
                <a:cs typeface="Fira Code Light"/>
                <a:sym typeface="Fira Code Light"/>
              </a:rPr>
              <a:t>)"</a:t>
            </a:r>
            <a:r>
              <a:rPr lang="vi">
                <a:solidFill>
                  <a:srgbClr val="657B83"/>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Click me!</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p</a:t>
            </a:r>
            <a:r>
              <a:rPr lang="vi">
                <a:solidFill>
                  <a:srgbClr val="657B83"/>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&lt;!-- Click me! --&gt;</a:t>
            </a:r>
            <a:endParaRPr>
              <a:solidFill>
                <a:srgbClr val="657B83"/>
              </a:solidFill>
              <a:latin typeface="Fira Code Light"/>
              <a:ea typeface="Fira Code Light"/>
              <a:cs typeface="Fira Code Light"/>
              <a:sym typeface="Fira Code Light"/>
            </a:endParaRPr>
          </a:p>
          <a:p>
            <a:pPr indent="0" lvl="0" marL="0" rtl="0" algn="l">
              <a:spcBef>
                <a:spcPts val="1000"/>
              </a:spcBef>
              <a:spcAft>
                <a:spcPts val="0"/>
              </a:spcAft>
              <a:buNone/>
            </a:pPr>
            <a:r>
              <a:t/>
            </a:r>
            <a:endParaRPr b="1" sz="1700">
              <a:solidFill>
                <a:srgbClr val="BF9000"/>
              </a:solidFill>
              <a:latin typeface="Open Sans"/>
              <a:ea typeface="Open Sans"/>
              <a:cs typeface="Open Sans"/>
              <a:sym typeface="Open Sans"/>
            </a:endParaRPr>
          </a:p>
          <a:p>
            <a:pPr indent="0" lvl="0" marL="0" rtl="0" algn="l">
              <a:spcBef>
                <a:spcPts val="1600"/>
              </a:spcBef>
              <a:spcAft>
                <a:spcPts val="0"/>
              </a:spcAft>
              <a:buNone/>
            </a:pPr>
            <a:r>
              <a:rPr b="1" lang="vi" sz="1700">
                <a:solidFill>
                  <a:srgbClr val="BF9000"/>
                </a:solidFill>
                <a:latin typeface="Open Sans"/>
                <a:ea typeface="Open Sans"/>
                <a:cs typeface="Open Sans"/>
                <a:sym typeface="Open Sans"/>
              </a:rPr>
              <a:t>‼‼‼</a:t>
            </a:r>
            <a:r>
              <a:rPr lang="vi">
                <a:latin typeface="Open Sans"/>
                <a:ea typeface="Open Sans"/>
                <a:cs typeface="Open Sans"/>
                <a:sym typeface="Open Sans"/>
              </a:rPr>
              <a:t> Lưu ý về </a:t>
            </a:r>
            <a:r>
              <a:rPr b="1" lang="vi">
                <a:latin typeface="Open Sans"/>
                <a:ea typeface="Open Sans"/>
                <a:cs typeface="Open Sans"/>
                <a:sym typeface="Open Sans"/>
              </a:rPr>
              <a:t>this</a:t>
            </a:r>
            <a:r>
              <a:rPr lang="vi">
                <a:latin typeface="Open Sans"/>
                <a:ea typeface="Open Sans"/>
                <a:cs typeface="Open Sans"/>
                <a:sym typeface="Open Sans"/>
              </a:rPr>
              <a:t> khi sử dụng arrow function</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onclick</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 </a:t>
            </a:r>
            <a:r>
              <a:rPr lang="vi">
                <a:solidFill>
                  <a:srgbClr val="93A1A1"/>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this</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undefined</a:t>
            </a:r>
            <a:endParaRPr>
              <a:latin typeface="Fira Code Light"/>
              <a:ea typeface="Fira Code Light"/>
              <a:cs typeface="Fira Code Light"/>
              <a:sym typeface="Fira Code Light"/>
            </a:endParaRPr>
          </a:p>
          <a:p>
            <a:pPr indent="0" lvl="0" marL="0" rtl="0" algn="l">
              <a:spcBef>
                <a:spcPts val="1000"/>
              </a:spcBef>
              <a:spcAft>
                <a:spcPts val="0"/>
              </a:spcAft>
              <a:buNone/>
            </a:pPr>
            <a:r>
              <a:t/>
            </a:r>
            <a:endParaRPr>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 Khi gán một handler qua attribute lưu ý thêm dấu (), gán qua property thì không</a:t>
            </a:r>
            <a:endParaRPr>
              <a:latin typeface="Open Sans"/>
              <a:ea typeface="Open Sans"/>
              <a:cs typeface="Open Sans"/>
              <a:sym typeface="Open Sans"/>
            </a:endParaRPr>
          </a:p>
          <a:p>
            <a:pPr indent="0" lvl="0" marL="0" rtl="0" algn="l">
              <a:spcBef>
                <a:spcPts val="1600"/>
              </a:spcBef>
              <a:spcAft>
                <a:spcPts val="1600"/>
              </a:spcAft>
              <a:buNone/>
            </a:pPr>
            <a:r>
              <a:rPr lang="vi">
                <a:latin typeface="Open Sans"/>
                <a:ea typeface="Open Sans"/>
                <a:cs typeface="Open Sans"/>
                <a:sym typeface="Open Sans"/>
              </a:rPr>
              <a:t>💡 Không thể gán một handler thông qua phương thức </a:t>
            </a:r>
            <a:r>
              <a:rPr lang="vi">
                <a:solidFill>
                  <a:srgbClr val="268BD2"/>
                </a:solidFill>
                <a:latin typeface="Fira Code Light"/>
                <a:ea typeface="Fira Code Light"/>
                <a:cs typeface="Fira Code Light"/>
                <a:sym typeface="Fira Code Light"/>
              </a:rPr>
              <a:t>setAttribute()</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a:t>
            </a:r>
            <a:r>
              <a:rPr lang="vi"/>
              <a:t>ventListener</a:t>
            </a:r>
            <a:endParaRPr/>
          </a:p>
        </p:txBody>
      </p:sp>
      <p:sp>
        <p:nvSpPr>
          <p:cNvPr id="163" name="Google Shape;163;p30"/>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 Chỉ có thể có một handler duy nhất cho một event khi gán thông qua attribute hoặc property</a:t>
            </a:r>
            <a:endParaRPr>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 Một số event đặc biệt không thể gán thông qua attribute hoặc property</a:t>
            </a:r>
            <a:endParaRPr>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JavaScript cung cấp 2 phương thức đặc biệt </a:t>
            </a:r>
            <a:r>
              <a:rPr lang="vi">
                <a:solidFill>
                  <a:srgbClr val="268BD2"/>
                </a:solidFill>
                <a:latin typeface="Fira Code Light"/>
                <a:ea typeface="Fira Code Light"/>
                <a:cs typeface="Fira Code Light"/>
                <a:sym typeface="Fira Code Light"/>
              </a:rPr>
              <a:t>addEventListener</a:t>
            </a:r>
            <a:r>
              <a:rPr lang="vi">
                <a:solidFill>
                  <a:srgbClr val="BBBBBB"/>
                </a:solidFill>
                <a:latin typeface="Fira Code Light"/>
                <a:ea typeface="Fira Code Light"/>
                <a:cs typeface="Fira Code Light"/>
                <a:sym typeface="Fira Code Light"/>
              </a:rPr>
              <a:t>()</a:t>
            </a:r>
            <a:r>
              <a:rPr lang="vi">
                <a:solidFill>
                  <a:srgbClr val="859900"/>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removeEventListener</a:t>
            </a:r>
            <a:r>
              <a:rPr lang="vi">
                <a:solidFill>
                  <a:srgbClr val="BBBBBB"/>
                </a:solidFill>
                <a:latin typeface="Fira Code Light"/>
                <a:ea typeface="Fira Code Light"/>
                <a:cs typeface="Fira Code Light"/>
                <a:sym typeface="Fira Code Light"/>
              </a:rPr>
              <a:t>()</a:t>
            </a:r>
            <a:r>
              <a:rPr lang="vi">
                <a:latin typeface="Open Sans"/>
                <a:ea typeface="Open Sans"/>
                <a:cs typeface="Open Sans"/>
                <a:sym typeface="Open Sans"/>
              </a:rPr>
              <a:t> để quản lý các event tốt hơn, không gặp phải các hạn chế giống như attribute hoặc property.</a:t>
            </a:r>
            <a:endParaRPr>
              <a:latin typeface="Open Sans"/>
              <a:ea typeface="Open Sans"/>
              <a:cs typeface="Open Sans"/>
              <a:sym typeface="Open Sans"/>
            </a:endParaRPr>
          </a:p>
          <a:p>
            <a:pPr indent="0" lvl="0" marL="0" rtl="0" algn="l">
              <a:spcBef>
                <a:spcPts val="1600"/>
              </a:spcBef>
              <a:spcAft>
                <a:spcPts val="0"/>
              </a:spcAft>
              <a:buNone/>
            </a:pPr>
            <a:r>
              <a:rPr lang="vi">
                <a:latin typeface="Open Sans"/>
                <a:ea typeface="Open Sans"/>
                <a:cs typeface="Open Sans"/>
                <a:sym typeface="Open Sans"/>
              </a:rPr>
              <a:t>Cú pháp: </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addEventListener</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event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handler</a:t>
            </a:r>
            <a:r>
              <a:rPr lang="vi">
                <a:solidFill>
                  <a:srgbClr val="BBBBBB"/>
                </a:solidFill>
                <a:latin typeface="Fira Code Light"/>
                <a:ea typeface="Fira Code Light"/>
                <a:cs typeface="Fira Code Light"/>
                <a:sym typeface="Fira Code Light"/>
              </a:rPr>
              <a:t> [, </a:t>
            </a:r>
            <a:r>
              <a:rPr lang="vi">
                <a:solidFill>
                  <a:srgbClr val="268BD2"/>
                </a:solidFill>
                <a:latin typeface="Fira Code Light"/>
                <a:ea typeface="Fira Code Light"/>
                <a:cs typeface="Fira Code Light"/>
                <a:sym typeface="Fira Code Light"/>
              </a:rPr>
              <a:t>options</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removeEventListener</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event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handler</a:t>
            </a:r>
            <a:r>
              <a:rPr lang="vi">
                <a:solidFill>
                  <a:srgbClr val="BBBBBB"/>
                </a:solidFill>
                <a:latin typeface="Fira Code Light"/>
                <a:ea typeface="Fira Code Light"/>
                <a:cs typeface="Fira Code Light"/>
                <a:sym typeface="Fira Code Light"/>
              </a:rPr>
              <a:t> [, </a:t>
            </a:r>
            <a:r>
              <a:rPr lang="vi">
                <a:solidFill>
                  <a:srgbClr val="268BD2"/>
                </a:solidFill>
                <a:latin typeface="Fira Code Light"/>
                <a:ea typeface="Fira Code Light"/>
                <a:cs typeface="Fira Code Light"/>
                <a:sym typeface="Fira Code Light"/>
              </a:rPr>
              <a:t>options</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spcBef>
                <a:spcPts val="1000"/>
              </a:spcBef>
              <a:spcAft>
                <a:spcPts val="0"/>
              </a:spcAft>
              <a:buNone/>
            </a:pPr>
            <a:r>
              <a:rPr lang="vi">
                <a:latin typeface="Open Sans"/>
                <a:ea typeface="Open Sans"/>
                <a:cs typeface="Open Sans"/>
                <a:sym typeface="Open Sans"/>
              </a:rPr>
              <a:t>Options:</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268BD2"/>
                </a:solidFill>
                <a:latin typeface="Fira Code Light"/>
                <a:ea typeface="Fira Code Light"/>
                <a:cs typeface="Fira Code Light"/>
                <a:sym typeface="Fira Code Light"/>
              </a:rPr>
              <a:t>capture</a:t>
            </a:r>
            <a:r>
              <a:rPr lang="vi">
                <a:solidFill>
                  <a:srgbClr val="BBBBBB"/>
                </a:solidFill>
                <a:latin typeface="Fira Code Light"/>
                <a:ea typeface="Fira Code Light"/>
                <a:cs typeface="Fira Code Light"/>
                <a:sym typeface="Fira Code Light"/>
              </a:rPr>
              <a:t>: </a:t>
            </a:r>
            <a:r>
              <a:rPr lang="vi">
                <a:solidFill>
                  <a:srgbClr val="B58900"/>
                </a:solidFill>
                <a:latin typeface="Fira Code Light"/>
                <a:ea typeface="Fira Code Light"/>
                <a:cs typeface="Fira Code Light"/>
                <a:sym typeface="Fira Code Light"/>
              </a:rPr>
              <a:t>false</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passive</a:t>
            </a:r>
            <a:r>
              <a:rPr lang="vi">
                <a:solidFill>
                  <a:srgbClr val="BBBBBB"/>
                </a:solidFill>
                <a:latin typeface="Fira Code Light"/>
                <a:ea typeface="Fira Code Light"/>
                <a:cs typeface="Fira Code Light"/>
                <a:sym typeface="Fira Code Light"/>
              </a:rPr>
              <a:t>: </a:t>
            </a:r>
            <a:r>
              <a:rPr lang="vi">
                <a:solidFill>
                  <a:srgbClr val="B58900"/>
                </a:solidFill>
                <a:latin typeface="Fira Code Light"/>
                <a:ea typeface="Fira Code Light"/>
                <a:cs typeface="Fira Code Light"/>
                <a:sym typeface="Fira Code Light"/>
              </a:rPr>
              <a:t>false</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once</a:t>
            </a:r>
            <a:r>
              <a:rPr lang="vi">
                <a:solidFill>
                  <a:srgbClr val="BBBBBB"/>
                </a:solidFill>
                <a:latin typeface="Fira Code Light"/>
                <a:ea typeface="Fira Code Light"/>
                <a:cs typeface="Fira Code Light"/>
                <a:sym typeface="Fira Code Light"/>
              </a:rPr>
              <a:t>: </a:t>
            </a:r>
            <a:r>
              <a:rPr lang="vi">
                <a:solidFill>
                  <a:srgbClr val="B58900"/>
                </a:solidFill>
                <a:latin typeface="Fira Code Light"/>
                <a:ea typeface="Fira Code Light"/>
                <a:cs typeface="Fira Code Light"/>
                <a:sym typeface="Fira Code Light"/>
              </a:rPr>
              <a:t>false</a:t>
            </a:r>
            <a:endParaRPr>
              <a:solidFill>
                <a:srgbClr val="B58900"/>
              </a:solidFill>
              <a:latin typeface="Fira Code Light"/>
              <a:ea typeface="Fira Code Light"/>
              <a:cs typeface="Fira Code Light"/>
              <a:sym typeface="Fira Code Light"/>
            </a:endParaRPr>
          </a:p>
          <a:p>
            <a:pPr indent="0" lvl="0" marL="0" rtl="0" algn="l">
              <a:spcBef>
                <a:spcPts val="1000"/>
              </a:spcBef>
              <a:spcAft>
                <a:spcPts val="0"/>
              </a:spcAft>
              <a:buNone/>
            </a:pPr>
            <a:r>
              <a:t/>
            </a:r>
            <a:endParaRPr>
              <a:latin typeface="Open Sans"/>
              <a:ea typeface="Open Sans"/>
              <a:cs typeface="Open Sans"/>
              <a:sym typeface="Open Sans"/>
            </a:endParaRPr>
          </a:p>
          <a:p>
            <a:pPr indent="0" lvl="0" marL="0" rtl="0" algn="l">
              <a:spcBef>
                <a:spcPts val="1600"/>
              </a:spcBef>
              <a:spcAft>
                <a:spcPts val="160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EventListener</a:t>
            </a:r>
            <a:endParaRPr/>
          </a:p>
        </p:txBody>
      </p:sp>
      <p:sp>
        <p:nvSpPr>
          <p:cNvPr id="169" name="Google Shape;169;p31"/>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93A1A1"/>
                </a:solidFill>
                <a:latin typeface="Fira Code Light"/>
                <a:ea typeface="Fira Code Light"/>
                <a:cs typeface="Fira Code Light"/>
                <a:sym typeface="Fira Code Light"/>
              </a:rPr>
              <a:t>let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handler</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function</a:t>
            </a:r>
            <a:r>
              <a:rPr lang="vi">
                <a:solidFill>
                  <a:srgbClr val="BBBBBB"/>
                </a:solidFill>
                <a:latin typeface="Fira Code Light"/>
                <a:ea typeface="Fira Code Light"/>
                <a:cs typeface="Fira Code Light"/>
                <a:sym typeface="Fira Code Light"/>
              </a:rPr>
              <a:t> ()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this</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addEventListener</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"click"</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handler</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removeEventListener</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"click"</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handler</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spcBef>
                <a:spcPts val="1000"/>
              </a:spcBef>
              <a:spcAft>
                <a:spcPts val="0"/>
              </a:spcAft>
              <a:buNone/>
            </a:pPr>
            <a:r>
              <a:rPr lang="vi">
                <a:latin typeface="Open Sans"/>
                <a:ea typeface="Open Sans"/>
                <a:cs typeface="Open Sans"/>
                <a:sym typeface="Open Sans"/>
              </a:rPr>
              <a:t>💡 Lưu ý handler là giá trị hàm, không phải cuộc gọi hàm</a:t>
            </a:r>
            <a:endParaRPr>
              <a:latin typeface="Open Sans"/>
              <a:ea typeface="Open Sans"/>
              <a:cs typeface="Open Sans"/>
              <a:sym typeface="Open Sans"/>
            </a:endParaRPr>
          </a:p>
          <a:p>
            <a:pPr indent="0" lvl="0" marL="0" rtl="0" algn="l">
              <a:spcBef>
                <a:spcPts val="1600"/>
              </a:spcBef>
              <a:spcAft>
                <a:spcPts val="1600"/>
              </a:spcAft>
              <a:buNone/>
            </a:pPr>
            <a:r>
              <a:rPr lang="vi">
                <a:latin typeface="Open Sans"/>
                <a:ea typeface="Open Sans"/>
                <a:cs typeface="Open Sans"/>
                <a:sym typeface="Open Sans"/>
              </a:rPr>
              <a:t>💡 Khi thêm options trong </a:t>
            </a:r>
            <a:r>
              <a:rPr lang="vi">
                <a:solidFill>
                  <a:srgbClr val="268BD2"/>
                </a:solidFill>
                <a:latin typeface="Fira Code Light"/>
                <a:ea typeface="Fira Code Light"/>
                <a:cs typeface="Fira Code Light"/>
                <a:sym typeface="Fira Code Light"/>
              </a:rPr>
              <a:t>addEventListener</a:t>
            </a:r>
            <a:r>
              <a:rPr lang="vi">
                <a:solidFill>
                  <a:srgbClr val="BBBBBB"/>
                </a:solidFill>
                <a:latin typeface="Fira Code Light"/>
                <a:ea typeface="Fira Code Light"/>
                <a:cs typeface="Fira Code Light"/>
                <a:sym typeface="Fira Code Light"/>
              </a:rPr>
              <a:t>()</a:t>
            </a:r>
            <a:r>
              <a:rPr lang="vi">
                <a:latin typeface="Open Sans"/>
                <a:ea typeface="Open Sans"/>
                <a:cs typeface="Open Sans"/>
                <a:sym typeface="Open Sans"/>
              </a:rPr>
              <a:t> thì </a:t>
            </a:r>
            <a:r>
              <a:rPr lang="vi">
                <a:solidFill>
                  <a:srgbClr val="268BD2"/>
                </a:solidFill>
                <a:latin typeface="Fira Code Light"/>
                <a:ea typeface="Fira Code Light"/>
                <a:cs typeface="Fira Code Light"/>
                <a:sym typeface="Fira Code Light"/>
              </a:rPr>
              <a:t>removeEventListener</a:t>
            </a:r>
            <a:r>
              <a:rPr lang="vi">
                <a:solidFill>
                  <a:srgbClr val="BBBBBB"/>
                </a:solidFill>
                <a:latin typeface="Fira Code Light"/>
                <a:ea typeface="Fira Code Light"/>
                <a:cs typeface="Fira Code Light"/>
                <a:sym typeface="Fira Code Light"/>
              </a:rPr>
              <a:t>()</a:t>
            </a:r>
            <a:r>
              <a:rPr lang="vi">
                <a:latin typeface="Open Sans"/>
                <a:ea typeface="Open Sans"/>
                <a:cs typeface="Open Sans"/>
                <a:sym typeface="Open Sans"/>
              </a:rPr>
              <a:t> cũng cần truyền options tương ứng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Event</a:t>
            </a:r>
            <a:r>
              <a:rPr lang="vi"/>
              <a:t>Object</a:t>
            </a:r>
            <a:endParaRPr/>
          </a:p>
        </p:txBody>
      </p:sp>
      <p:sp>
        <p:nvSpPr>
          <p:cNvPr id="175" name="Google Shape;175;p32"/>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Handlers được gọi với một tham số đặc biệt - </a:t>
            </a:r>
            <a:r>
              <a:rPr i="1" lang="vi">
                <a:latin typeface="Open Sans"/>
                <a:ea typeface="Open Sans"/>
                <a:cs typeface="Open Sans"/>
                <a:sym typeface="Open Sans"/>
              </a:rPr>
              <a:t>event</a:t>
            </a:r>
            <a:r>
              <a:rPr lang="vi">
                <a:latin typeface="Open Sans"/>
                <a:ea typeface="Open Sans"/>
                <a:cs typeface="Open Sans"/>
                <a:sym typeface="Open Sans"/>
              </a:rPr>
              <a:t>, </a:t>
            </a:r>
            <a:r>
              <a:rPr i="1" lang="vi">
                <a:latin typeface="Open Sans"/>
                <a:ea typeface="Open Sans"/>
                <a:cs typeface="Open Sans"/>
                <a:sym typeface="Open Sans"/>
              </a:rPr>
              <a:t>event</a:t>
            </a:r>
            <a:r>
              <a:rPr lang="vi">
                <a:latin typeface="Open Sans"/>
                <a:ea typeface="Open Sans"/>
                <a:cs typeface="Open Sans"/>
                <a:sym typeface="Open Sans"/>
              </a:rPr>
              <a:t> chứa tất cả thông tin về sự kiện, như phần tử nào kích hoạt, phím được nhấn, ...</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addEventListener</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"click"</a:t>
            </a:r>
            <a:r>
              <a:rPr lang="vi">
                <a:solidFill>
                  <a:srgbClr val="BBBBBB"/>
                </a:solidFill>
                <a:latin typeface="Fira Code Light"/>
                <a:ea typeface="Fira Code Light"/>
                <a:cs typeface="Fira Code Light"/>
                <a:sym typeface="Fira Code Light"/>
              </a:rPr>
              <a:t>, (e) </a:t>
            </a:r>
            <a:r>
              <a:rPr lang="vi">
                <a:solidFill>
                  <a:srgbClr val="93A1A1"/>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currentTarget</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p</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currentTarget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alert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type</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click</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spcBef>
                <a:spcPts val="1000"/>
              </a:spcBef>
              <a:spcAft>
                <a:spcPts val="0"/>
              </a:spcAft>
              <a:buNone/>
            </a:pPr>
            <a:r>
              <a:rPr lang="vi">
                <a:latin typeface="Open Sans"/>
                <a:ea typeface="Open Sans"/>
                <a:cs typeface="Open Sans"/>
                <a:sym typeface="Open Sans"/>
              </a:rPr>
              <a:t>💡 Đối với arrow function, </a:t>
            </a:r>
            <a:r>
              <a:rPr lang="vi">
                <a:solidFill>
                  <a:srgbClr val="268BD2"/>
                </a:solidFill>
                <a:latin typeface="Fira Code Light"/>
                <a:ea typeface="Fira Code Light"/>
                <a:cs typeface="Fira Code Light"/>
                <a:sym typeface="Fira Code Light"/>
              </a:rPr>
              <a: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currentTarget</a:t>
            </a:r>
            <a:r>
              <a:rPr lang="vi">
                <a:latin typeface="Open Sans"/>
                <a:ea typeface="Open Sans"/>
                <a:cs typeface="Open Sans"/>
                <a:sym typeface="Open Sans"/>
              </a:rPr>
              <a:t> tương tự  </a:t>
            </a:r>
            <a:r>
              <a:rPr lang="vi">
                <a:solidFill>
                  <a:srgbClr val="268BD2"/>
                </a:solidFill>
                <a:latin typeface="Fira Code Light"/>
                <a:ea typeface="Fira Code Light"/>
                <a:cs typeface="Fira Code Light"/>
                <a:sym typeface="Fira Code Light"/>
              </a:rPr>
              <a:t>this</a:t>
            </a:r>
            <a:endParaRPr>
              <a:latin typeface="Open Sans"/>
              <a:ea typeface="Open Sans"/>
              <a:cs typeface="Open Sans"/>
              <a:sym typeface="Open Sans"/>
            </a:endParaRPr>
          </a:p>
          <a:p>
            <a:pPr indent="0" lvl="0" marL="0" rtl="0" algn="l">
              <a:spcBef>
                <a:spcPts val="1600"/>
              </a:spcBef>
              <a:spcAft>
                <a:spcPts val="1600"/>
              </a:spcAft>
              <a:buNone/>
            </a:pPr>
            <a:r>
              <a:rPr lang="vi">
                <a:latin typeface="Open Sans"/>
                <a:ea typeface="Open Sans"/>
                <a:cs typeface="Open Sans"/>
                <a:sym typeface="Open Sans"/>
              </a:rPr>
              <a:t>💡 Lưu ý </a:t>
            </a:r>
            <a:r>
              <a:rPr lang="vi">
                <a:solidFill>
                  <a:srgbClr val="268BD2"/>
                </a:solidFill>
                <a:latin typeface="Fira Code Light"/>
                <a:ea typeface="Fira Code Light"/>
                <a:cs typeface="Fira Code Light"/>
                <a:sym typeface="Fira Code Light"/>
              </a:rPr>
              <a:t>removeEventListener</a:t>
            </a:r>
            <a:r>
              <a:rPr lang="vi">
                <a:latin typeface="Open Sans"/>
                <a:ea typeface="Open Sans"/>
                <a:cs typeface="Open Sans"/>
                <a:sym typeface="Open Sans"/>
              </a:rPr>
              <a:t> yêu cầu cùng một phương thức (</a:t>
            </a:r>
            <a:r>
              <a:rPr i="1" lang="vi">
                <a:latin typeface="Open Sans"/>
                <a:ea typeface="Open Sans"/>
                <a:cs typeface="Open Sans"/>
                <a:sym typeface="Open Sans"/>
              </a:rPr>
              <a:t>tham chiếu</a:t>
            </a:r>
            <a:r>
              <a:rPr lang="vi">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Browser Default Actions</a:t>
            </a:r>
            <a:endParaRPr/>
          </a:p>
        </p:txBody>
      </p:sp>
      <p:sp>
        <p:nvSpPr>
          <p:cNvPr id="181" name="Google Shape;181;p33"/>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Open Sans"/>
                <a:ea typeface="Open Sans"/>
                <a:cs typeface="Open Sans"/>
                <a:sym typeface="Open Sans"/>
              </a:rPr>
              <a:t>Có rất nhiều sự kiện mặc định với các thành phần trên trang sẽ được thực hiện bởi trình duyệt, để </a:t>
            </a:r>
            <a:r>
              <a:rPr i="1" lang="vi">
                <a:latin typeface="Open Sans"/>
                <a:ea typeface="Open Sans"/>
                <a:cs typeface="Open Sans"/>
                <a:sym typeface="Open Sans"/>
              </a:rPr>
              <a:t>ngăn chặn</a:t>
            </a:r>
            <a:r>
              <a:rPr lang="vi">
                <a:latin typeface="Open Sans"/>
                <a:ea typeface="Open Sans"/>
                <a:cs typeface="Open Sans"/>
                <a:sym typeface="Open Sans"/>
              </a:rPr>
              <a:t> các hành động mặc định này, sử dụng phương thức</a:t>
            </a:r>
            <a:endParaRPr>
              <a:latin typeface="Open Sans"/>
              <a:ea typeface="Open Sans"/>
              <a:cs typeface="Open Sans"/>
              <a:sym typeface="Open Sans"/>
            </a:endParaRPr>
          </a:p>
          <a:p>
            <a:pPr indent="0" lvl="0" marL="0" rtl="0" algn="l">
              <a:lnSpc>
                <a:spcPct val="135714"/>
              </a:lnSpc>
              <a:spcBef>
                <a:spcPts val="1600"/>
              </a:spcBef>
              <a:spcAft>
                <a:spcPts val="0"/>
              </a:spcAft>
              <a:buNone/>
            </a:pPr>
            <a:r>
              <a:rPr lang="vi">
                <a:solidFill>
                  <a:srgbClr val="268BD2"/>
                </a:solidFill>
                <a:latin typeface="Fira Code Light"/>
                <a:ea typeface="Fira Code Light"/>
                <a:cs typeface="Fira Code Light"/>
                <a:sym typeface="Fira Code Light"/>
              </a:rPr>
              <a: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preventDefault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spcBef>
                <a:spcPts val="1000"/>
              </a:spcBef>
              <a:spcAft>
                <a:spcPts val="160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