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1" r:id="rId2"/>
    <p:sldId id="264" r:id="rId3"/>
    <p:sldId id="265" r:id="rId4"/>
    <p:sldId id="266" r:id="rId5"/>
    <p:sldId id="267" r:id="rId6"/>
    <p:sldId id="268" r:id="rId7"/>
    <p:sldId id="269" r:id="rId8"/>
    <p:sldId id="270" r:id="rId9"/>
    <p:sldId id="271" r:id="rId10"/>
    <p:sldId id="275" r:id="rId11"/>
    <p:sldId id="272" r:id="rId12"/>
    <p:sldId id="273" r:id="rId13"/>
    <p:sldId id="276" r:id="rId14"/>
    <p:sldId id="274"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D94279-F49B-470E-B438-747A27FFAF01}">
          <p14:sldIdLst>
            <p14:sldId id="261"/>
            <p14:sldId id="264"/>
            <p14:sldId id="265"/>
            <p14:sldId id="266"/>
            <p14:sldId id="267"/>
            <p14:sldId id="268"/>
            <p14:sldId id="269"/>
            <p14:sldId id="270"/>
            <p14:sldId id="271"/>
            <p14:sldId id="275"/>
            <p14:sldId id="272"/>
            <p14:sldId id="273"/>
            <p14:sldId id="276"/>
            <p14:sldId id="274"/>
            <p14:sldId id="277"/>
            <p14:sldId id="278"/>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m V?n Anh Tu?n" initials="" lastIdx="1" clrIdx="0">
    <p:extLst>
      <p:ext uri="{19B8F6BF-5375-455C-9EA6-DF929625EA0E}">
        <p15:presenceInfo xmlns:p15="http://schemas.microsoft.com/office/powerpoint/2012/main" userId="S::Tuan107405@donga.edu.vn::73cd317e-a392-4fc8-96b7-32fd26667b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401327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340257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927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350998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8128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2382037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62315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114722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194562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C9D17-5578-4A5E-A014-ED0F1E0ED8B5}" type="datetimeFigureOut">
              <a:rPr lang="en-HK" smtClean="0"/>
              <a:t>15/10/2024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181975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C9D17-5578-4A5E-A014-ED0F1E0ED8B5}" type="datetimeFigureOut">
              <a:rPr lang="en-HK" smtClean="0"/>
              <a:t>15/10/2024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396193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C9D17-5578-4A5E-A014-ED0F1E0ED8B5}" type="datetimeFigureOut">
              <a:rPr lang="en-HK" smtClean="0"/>
              <a:t>15/10/2024</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406990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C9D17-5578-4A5E-A014-ED0F1E0ED8B5}" type="datetimeFigureOut">
              <a:rPr lang="en-HK" smtClean="0"/>
              <a:t>15/10/2024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168089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C9D17-5578-4A5E-A014-ED0F1E0ED8B5}" type="datetimeFigureOut">
              <a:rPr lang="en-HK" smtClean="0"/>
              <a:t>15/10/2024</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6889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C9D17-5578-4A5E-A014-ED0F1E0ED8B5}" type="datetimeFigureOut">
              <a:rPr lang="en-HK" smtClean="0"/>
              <a:t>15/10/2024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32722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7C9D17-5578-4A5E-A014-ED0F1E0ED8B5}" type="datetimeFigureOut">
              <a:rPr lang="en-HK" smtClean="0"/>
              <a:t>15/10/2024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6B7DA895-03D0-420B-A579-50A40AA9FF30}" type="slidenum">
              <a:rPr lang="en-HK" smtClean="0"/>
              <a:t>‹#›</a:t>
            </a:fld>
            <a:endParaRPr lang="en-HK"/>
          </a:p>
        </p:txBody>
      </p:sp>
    </p:spTree>
    <p:extLst>
      <p:ext uri="{BB962C8B-B14F-4D97-AF65-F5344CB8AC3E}">
        <p14:creationId xmlns:p14="http://schemas.microsoft.com/office/powerpoint/2010/main" val="37806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7C9D17-5578-4A5E-A014-ED0F1E0ED8B5}" type="datetimeFigureOut">
              <a:rPr lang="en-HK" smtClean="0"/>
              <a:t>15/10/2024</a:t>
            </a:fld>
            <a:endParaRPr lang="en-H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7DA895-03D0-420B-A579-50A40AA9FF30}" type="slidenum">
              <a:rPr lang="en-HK" smtClean="0"/>
              <a:t>‹#›</a:t>
            </a:fld>
            <a:endParaRPr lang="en-HK"/>
          </a:p>
        </p:txBody>
      </p:sp>
    </p:spTree>
    <p:extLst>
      <p:ext uri="{BB962C8B-B14F-4D97-AF65-F5344CB8AC3E}">
        <p14:creationId xmlns:p14="http://schemas.microsoft.com/office/powerpoint/2010/main" val="267608783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1557866" y="2406073"/>
            <a:ext cx="9474200" cy="14801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dirty="0">
                <a:latin typeface="Times New Roman" panose="02020603050405020304" pitchFamily="18" charset="0"/>
                <a:cs typeface="Times New Roman" panose="02020603050405020304" pitchFamily="18" charset="0"/>
              </a:rPr>
              <a:t>BÀI TẬP KỸ THUẬT LẬP TRÌNH</a:t>
            </a:r>
            <a:endParaRPr lang="en-HK"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28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64847" y="-13519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10.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trung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n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điểm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523079" y="740475"/>
            <a:ext cx="2246758" cy="4680869"/>
            <a:chOff x="3940306" y="353789"/>
            <a:chExt cx="3323584" cy="6222526"/>
          </a:xfrm>
        </p:grpSpPr>
        <p:grpSp>
          <p:nvGrpSpPr>
            <p:cNvPr id="5" name="Group 4">
              <a:extLst>
                <a:ext uri="{FF2B5EF4-FFF2-40B4-BE49-F238E27FC236}">
                  <a16:creationId xmlns:a16="http://schemas.microsoft.com/office/drawing/2014/main" id="{B1D17DC2-D4D4-44D1-984B-CE4D9921D65C}"/>
                </a:ext>
              </a:extLst>
            </p:cNvPr>
            <p:cNvGrpSpPr/>
            <p:nvPr/>
          </p:nvGrpSpPr>
          <p:grpSpPr>
            <a:xfrm>
              <a:off x="3940306" y="353789"/>
              <a:ext cx="3323584" cy="6222526"/>
              <a:chOff x="514414" y="627983"/>
              <a:chExt cx="3323584" cy="6222526"/>
            </a:xfrm>
          </p:grpSpPr>
          <p:grpSp>
            <p:nvGrpSpPr>
              <p:cNvPr id="6" name="Group 5">
                <a:extLst>
                  <a:ext uri="{FF2B5EF4-FFF2-40B4-BE49-F238E27FC236}">
                    <a16:creationId xmlns:a16="http://schemas.microsoft.com/office/drawing/2014/main" id="{EA6F72BC-3B59-4DFC-98BC-9AA2EA131A08}"/>
                  </a:ext>
                </a:extLst>
              </p:cNvPr>
              <p:cNvGrpSpPr/>
              <p:nvPr/>
            </p:nvGrpSpPr>
            <p:grpSpPr>
              <a:xfrm>
                <a:off x="514414" y="627983"/>
                <a:ext cx="3323584" cy="6222526"/>
                <a:chOff x="716728" y="978046"/>
                <a:chExt cx="3323584" cy="6222526"/>
              </a:xfrm>
            </p:grpSpPr>
            <p:sp>
              <p:nvSpPr>
                <p:cNvPr id="8" name="Diamond 7">
                  <a:extLst>
                    <a:ext uri="{FF2B5EF4-FFF2-40B4-BE49-F238E27FC236}">
                      <a16:creationId xmlns:a16="http://schemas.microsoft.com/office/drawing/2014/main" id="{809AB4FA-FBCE-42B5-B784-60160E690FDA}"/>
                    </a:ext>
                  </a:extLst>
                </p:cNvPr>
                <p:cNvSpPr/>
                <p:nvPr/>
              </p:nvSpPr>
              <p:spPr>
                <a:xfrm>
                  <a:off x="1041941" y="2621382"/>
                  <a:ext cx="2205533" cy="104649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 </a:t>
                  </a:r>
                  <a:r>
                    <a:rPr lang="en-US" sz="1100" dirty="0" err="1">
                      <a:solidFill>
                        <a:schemeClr val="tx1"/>
                      </a:solidFill>
                    </a:rPr>
                    <a:t>i</a:t>
                  </a:r>
                  <a:r>
                    <a:rPr lang="vi-VN" sz="1100" dirty="0">
                      <a:solidFill>
                        <a:schemeClr val="tx1"/>
                      </a:solidFill>
                    </a:rPr>
                    <a:t> are number?</a:t>
                  </a:r>
                  <a:endParaRPr lang="en-HK" sz="11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716728" y="978046"/>
                  <a:ext cx="3323584" cy="6222526"/>
                  <a:chOff x="716728" y="978046"/>
                  <a:chExt cx="3323584" cy="6222526"/>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1" y="978046"/>
                    <a:ext cx="821826" cy="40183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25512" y="3978331"/>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Summary</a:t>
                    </a:r>
                    <a:r>
                      <a:rPr lang="vi-VN" sz="1100" dirty="0">
                        <a:solidFill>
                          <a:schemeClr val="tx1"/>
                        </a:solidFill>
                      </a:rPr>
                      <a:t>=0</a:t>
                    </a:r>
                  </a:p>
                  <a:p>
                    <a:pPr algn="ctr"/>
                    <a:r>
                      <a:rPr lang="en-US" sz="1100" dirty="0">
                        <a:solidFill>
                          <a:schemeClr val="tx1"/>
                        </a:solidFill>
                      </a:rPr>
                      <a:t>Length</a:t>
                    </a:r>
                    <a:r>
                      <a:rPr lang="vi-VN" sz="1100" dirty="0">
                        <a:solidFill>
                          <a:schemeClr val="tx1"/>
                        </a:solidFill>
                      </a:rPr>
                      <a:t>=0</a:t>
                    </a:r>
                    <a:endParaRPr lang="en-HK" sz="1100"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716728" y="6450834"/>
                    <a:ext cx="2910290" cy="749738"/>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Summary = Summary + a</a:t>
                    </a:r>
                  </a:p>
                  <a:p>
                    <a:pPr algn="ctr"/>
                    <a:r>
                      <a:rPr lang="en-HK" sz="1100" dirty="0">
                        <a:solidFill>
                          <a:schemeClr val="tx1"/>
                        </a:solidFill>
                      </a:rPr>
                      <a:t>Length = Length + I</a:t>
                    </a:r>
                  </a:p>
                  <a:p>
                    <a:pPr algn="ctr"/>
                    <a:r>
                      <a:rPr lang="en-HK" sz="1100" dirty="0">
                        <a:solidFill>
                          <a:schemeClr val="tx1"/>
                        </a:solidFill>
                      </a:rPr>
                      <a:t>Average = Summary/Length</a:t>
                    </a: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4" y="1379883"/>
                    <a:ext cx="6515" cy="4917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44708" y="2314352"/>
                    <a:ext cx="930" cy="3070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2" idx="0"/>
                  </p:cNvCxnSpPr>
                  <p:nvPr/>
                </p:nvCxnSpPr>
                <p:spPr>
                  <a:xfrm flipH="1">
                    <a:off x="2139124" y="3667873"/>
                    <a:ext cx="5584" cy="3104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H="1" flipV="1">
                    <a:off x="3187330" y="2092999"/>
                    <a:ext cx="60145" cy="1051629"/>
                  </a:xfrm>
                  <a:prstGeom prst="bentConnector3">
                    <a:avLst>
                      <a:gd name="adj1" fmla="val -65079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217402" y="514273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494282" y="358356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3110267" y="281742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 i</a:t>
                </a:r>
                <a:endParaRPr lang="en-HK" dirty="0">
                  <a:solidFill>
                    <a:schemeClr val="tx1"/>
                  </a:solidFill>
                </a:endParaRPr>
              </a:p>
            </p:txBody>
          </p:sp>
        </p:grpSp>
        <p:cxnSp>
          <p:nvCxnSpPr>
            <p:cNvPr id="47" name="Connector: Elbow 46">
              <a:extLst>
                <a:ext uri="{FF2B5EF4-FFF2-40B4-BE49-F238E27FC236}">
                  <a16:creationId xmlns:a16="http://schemas.microsoft.com/office/drawing/2014/main" id="{6167C6C4-EFDE-4D8C-8844-541A03FF8CFD}"/>
                </a:ext>
              </a:extLst>
            </p:cNvPr>
            <p:cNvCxnSpPr>
              <a:cxnSpLocks/>
              <a:stCxn id="82" idx="3"/>
            </p:cNvCxnSpPr>
            <p:nvPr/>
          </p:nvCxnSpPr>
          <p:spPr>
            <a:xfrm flipH="1" flipV="1">
              <a:off x="5387871" y="985548"/>
              <a:ext cx="881022" cy="3832586"/>
            </a:xfrm>
            <a:prstGeom prst="bentConnector4">
              <a:avLst>
                <a:gd name="adj1" fmla="val -101602"/>
                <a:gd name="adj2" fmla="val 1001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4D7BE2A-3E8D-4837-A709-673F295EACAB}"/>
                </a:ext>
              </a:extLst>
            </p:cNvPr>
            <p:cNvSpPr/>
            <p:nvPr/>
          </p:nvSpPr>
          <p:spPr>
            <a:xfrm>
              <a:off x="4456508" y="4386202"/>
              <a:ext cx="1812384" cy="8638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a &gt;= 0</a:t>
              </a:r>
            </a:p>
            <a:p>
              <a:pPr algn="ctr"/>
              <a:r>
                <a:rPr lang="en-HK" sz="1100" dirty="0" err="1">
                  <a:solidFill>
                    <a:schemeClr val="tx1"/>
                  </a:solidFill>
                </a:rPr>
                <a:t>i</a:t>
              </a:r>
              <a:r>
                <a:rPr lang="en-HK" sz="1100" dirty="0">
                  <a:solidFill>
                    <a:schemeClr val="tx1"/>
                  </a:solidFill>
                </a:rPr>
                <a:t> &gt; 0</a:t>
              </a:r>
            </a:p>
            <a:p>
              <a:pPr algn="ctr"/>
              <a:r>
                <a:rPr lang="en-HK" sz="1100" dirty="0">
                  <a:solidFill>
                    <a:schemeClr val="tx1"/>
                  </a:solidFill>
                </a:rPr>
                <a:t>(</a:t>
              </a:r>
              <a:r>
                <a:rPr lang="en-HK" sz="1100" dirty="0" err="1">
                  <a:solidFill>
                    <a:schemeClr val="tx1"/>
                  </a:solidFill>
                </a:rPr>
                <a:t>nguyên</a:t>
              </a:r>
              <a:r>
                <a:rPr lang="en-HK" sz="1100" dirty="0">
                  <a:solidFill>
                    <a:schemeClr val="tx1"/>
                  </a:solidFill>
                </a:rPr>
                <a:t> </a:t>
              </a:r>
              <a:r>
                <a:rPr lang="en-HK" sz="1100" dirty="0" err="1">
                  <a:solidFill>
                    <a:schemeClr val="tx1"/>
                  </a:solidFill>
                </a:rPr>
                <a:t>dương</a:t>
              </a:r>
              <a:r>
                <a:rPr lang="en-HK" sz="1100" dirty="0">
                  <a:solidFill>
                    <a:schemeClr val="tx1"/>
                  </a:solidFill>
                </a:rPr>
                <a:t>)</a:t>
              </a:r>
            </a:p>
          </p:txBody>
        </p:sp>
        <p:cxnSp>
          <p:nvCxnSpPr>
            <p:cNvPr id="83" name="Connector: Elbow 82">
              <a:extLst>
                <a:ext uri="{FF2B5EF4-FFF2-40B4-BE49-F238E27FC236}">
                  <a16:creationId xmlns:a16="http://schemas.microsoft.com/office/drawing/2014/main" id="{4CEBAC19-31E9-444B-824C-6FD72CD785C8}"/>
                </a:ext>
              </a:extLst>
            </p:cNvPr>
            <p:cNvCxnSpPr>
              <a:cxnSpLocks/>
              <a:stCxn id="12" idx="2"/>
              <a:endCxn id="82" idx="0"/>
            </p:cNvCxnSpPr>
            <p:nvPr/>
          </p:nvCxnSpPr>
          <p:spPr>
            <a:xfrm rot="5400000">
              <a:off x="5148082" y="4171581"/>
              <a:ext cx="429241" cy="1"/>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8854F5B-4D6B-4DDE-844A-77307500C45C}"/>
                </a:ext>
              </a:extLst>
            </p:cNvPr>
            <p:cNvCxnSpPr>
              <a:cxnSpLocks/>
            </p:cNvCxnSpPr>
            <p:nvPr/>
          </p:nvCxnSpPr>
          <p:spPr>
            <a:xfrm>
              <a:off x="5389224" y="5250067"/>
              <a:ext cx="0" cy="5674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Rectangle: Rounded Corners 87">
            <a:extLst>
              <a:ext uri="{FF2B5EF4-FFF2-40B4-BE49-F238E27FC236}">
                <a16:creationId xmlns:a16="http://schemas.microsoft.com/office/drawing/2014/main" id="{00C847A0-6519-18D7-2AEC-1CC4ACC78362}"/>
              </a:ext>
            </a:extLst>
          </p:cNvPr>
          <p:cNvSpPr/>
          <p:nvPr/>
        </p:nvSpPr>
        <p:spPr>
          <a:xfrm>
            <a:off x="5048708" y="4468687"/>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4753112" y="5702810"/>
            <a:ext cx="1510701" cy="233341"/>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Average</a:t>
            </a:r>
          </a:p>
        </p:txBody>
      </p:sp>
      <p:cxnSp>
        <p:nvCxnSpPr>
          <p:cNvPr id="109" name="Straight Arrow Connector 108">
            <a:extLst>
              <a:ext uri="{FF2B5EF4-FFF2-40B4-BE49-F238E27FC236}">
                <a16:creationId xmlns:a16="http://schemas.microsoft.com/office/drawing/2014/main" id="{12E5D73A-BCD7-714E-8C29-53D9785E5337}"/>
              </a:ext>
            </a:extLst>
          </p:cNvPr>
          <p:cNvCxnSpPr>
            <a:cxnSpLocks/>
            <a:stCxn id="91" idx="4"/>
            <a:endCxn id="117" idx="0"/>
          </p:cNvCxnSpPr>
          <p:nvPr/>
        </p:nvCxnSpPr>
        <p:spPr>
          <a:xfrm flipH="1">
            <a:off x="5508462" y="5936151"/>
            <a:ext cx="1" cy="2560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5230683" y="6192231"/>
            <a:ext cx="555558" cy="30228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cxnSp>
        <p:nvCxnSpPr>
          <p:cNvPr id="37" name="Straight Arrow Connector 36">
            <a:extLst>
              <a:ext uri="{FF2B5EF4-FFF2-40B4-BE49-F238E27FC236}">
                <a16:creationId xmlns:a16="http://schemas.microsoft.com/office/drawing/2014/main" id="{F0942B88-25A9-05FD-BE39-B1AC74B7A0A5}"/>
              </a:ext>
            </a:extLst>
          </p:cNvPr>
          <p:cNvCxnSpPr>
            <a:cxnSpLocks/>
            <a:stCxn id="13" idx="2"/>
            <a:endCxn id="91" idx="0"/>
          </p:cNvCxnSpPr>
          <p:nvPr/>
        </p:nvCxnSpPr>
        <p:spPr>
          <a:xfrm>
            <a:off x="5506764" y="5421344"/>
            <a:ext cx="1699" cy="28146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0810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25712" y="-8176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11. Giải phương trình bậc nhất </a:t>
            </a:r>
            <a:endParaRPr lang="en-HK" sz="2000" b="1" dirty="0">
              <a:latin typeface="Times New Roman" panose="02020603050405020304" pitchFamily="18" charset="0"/>
              <a:cs typeface="Times New Roman" panose="02020603050405020304" pitchFamily="18" charset="0"/>
            </a:endParaRPr>
          </a:p>
        </p:txBody>
      </p:sp>
      <p:sp>
        <p:nvSpPr>
          <p:cNvPr id="8" name="Diamond 7">
            <a:extLst>
              <a:ext uri="{FF2B5EF4-FFF2-40B4-BE49-F238E27FC236}">
                <a16:creationId xmlns:a16="http://schemas.microsoft.com/office/drawing/2014/main" id="{809AB4FA-FBCE-42B5-B784-60160E690FDA}"/>
              </a:ext>
            </a:extLst>
          </p:cNvPr>
          <p:cNvSpPr/>
          <p:nvPr/>
        </p:nvSpPr>
        <p:spPr>
          <a:xfrm>
            <a:off x="4060607" y="1711216"/>
            <a:ext cx="2173449" cy="1015546"/>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a, b are number?</a:t>
            </a:r>
            <a:endParaRPr lang="en-HK" sz="1100" dirty="0">
              <a:solidFill>
                <a:schemeClr val="tx1"/>
              </a:solidFill>
            </a:endParaRPr>
          </a:p>
        </p:txBody>
      </p:sp>
      <p:sp>
        <p:nvSpPr>
          <p:cNvPr id="10" name="Rectangle: Rounded Corners 9">
            <a:extLst>
              <a:ext uri="{FF2B5EF4-FFF2-40B4-BE49-F238E27FC236}">
                <a16:creationId xmlns:a16="http://schemas.microsoft.com/office/drawing/2014/main" id="{416F42E8-29B8-4449-B258-430FB0634887}"/>
              </a:ext>
            </a:extLst>
          </p:cNvPr>
          <p:cNvSpPr/>
          <p:nvPr/>
        </p:nvSpPr>
        <p:spPr>
          <a:xfrm>
            <a:off x="4740336" y="359543"/>
            <a:ext cx="813991" cy="405623"/>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5147332" y="765166"/>
            <a:ext cx="6451" cy="2918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5147332" y="1503927"/>
            <a:ext cx="6451" cy="2072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63" idx="0"/>
          </p:cNvCxnSpPr>
          <p:nvPr/>
        </p:nvCxnSpPr>
        <p:spPr>
          <a:xfrm flipH="1">
            <a:off x="5143109" y="2726762"/>
            <a:ext cx="4223" cy="3390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p:cNvCxnSpPr>
          <p:nvPr/>
        </p:nvCxnSpPr>
        <p:spPr>
          <a:xfrm flipH="1" flipV="1">
            <a:off x="5146238" y="905435"/>
            <a:ext cx="1087818" cy="1313554"/>
          </a:xfrm>
          <a:prstGeom prst="bentConnector4">
            <a:avLst>
              <a:gd name="adj1" fmla="val -21015"/>
              <a:gd name="adj2" fmla="val 10004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6507602" y="4225599"/>
            <a:ext cx="696034" cy="316219"/>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4671187" y="2866418"/>
            <a:ext cx="696034" cy="316219"/>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6044453" y="1941148"/>
            <a:ext cx="580320" cy="309964"/>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6334361" y="3294128"/>
            <a:ext cx="696034" cy="316219"/>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6288979" y="4413745"/>
            <a:ext cx="696034" cy="316219"/>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7" name="Parallelogram 6">
            <a:extLst>
              <a:ext uri="{FF2B5EF4-FFF2-40B4-BE49-F238E27FC236}">
                <a16:creationId xmlns:a16="http://schemas.microsoft.com/office/drawing/2014/main" id="{F496DDF3-DA9D-4CBE-BF34-477C5E268A5F}"/>
              </a:ext>
            </a:extLst>
          </p:cNvPr>
          <p:cNvSpPr/>
          <p:nvPr/>
        </p:nvSpPr>
        <p:spPr>
          <a:xfrm>
            <a:off x="4009705" y="1057049"/>
            <a:ext cx="2288155" cy="446878"/>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vi-VN" dirty="0">
                <a:solidFill>
                  <a:schemeClr val="tx1"/>
                </a:solidFill>
              </a:rPr>
              <a:t>a, b</a:t>
            </a:r>
            <a:endParaRPr lang="en-HK" dirty="0">
              <a:solidFill>
                <a:schemeClr val="tx1"/>
              </a:solidFill>
            </a:endParaRPr>
          </a:p>
        </p:txBody>
      </p:sp>
      <p:cxnSp>
        <p:nvCxnSpPr>
          <p:cNvPr id="83" name="Connector: Elbow 82">
            <a:extLst>
              <a:ext uri="{FF2B5EF4-FFF2-40B4-BE49-F238E27FC236}">
                <a16:creationId xmlns:a16="http://schemas.microsoft.com/office/drawing/2014/main" id="{4CEBAC19-31E9-444B-824C-6FD72CD785C8}"/>
              </a:ext>
            </a:extLst>
          </p:cNvPr>
          <p:cNvCxnSpPr>
            <a:cxnSpLocks/>
            <a:stCxn id="63" idx="2"/>
            <a:endCxn id="71" idx="0"/>
          </p:cNvCxnSpPr>
          <p:nvPr/>
        </p:nvCxnSpPr>
        <p:spPr>
          <a:xfrm rot="5400000">
            <a:off x="5012502" y="3971601"/>
            <a:ext cx="261134" cy="80"/>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00C847A0-6519-18D7-2AEC-1CC4ACC78362}"/>
              </a:ext>
            </a:extLst>
          </p:cNvPr>
          <p:cNvSpPr/>
          <p:nvPr/>
        </p:nvSpPr>
        <p:spPr>
          <a:xfrm>
            <a:off x="4255523" y="3827092"/>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3820653" y="5254980"/>
            <a:ext cx="2651170" cy="602312"/>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Phương trình vô số nghiệm</a:t>
            </a:r>
          </a:p>
        </p:txBody>
      </p:sp>
      <p:cxnSp>
        <p:nvCxnSpPr>
          <p:cNvPr id="92" name="Straight Arrow Connector 91">
            <a:extLst>
              <a:ext uri="{FF2B5EF4-FFF2-40B4-BE49-F238E27FC236}">
                <a16:creationId xmlns:a16="http://schemas.microsoft.com/office/drawing/2014/main" id="{8326E25E-8705-9010-361C-81116B24F91A}"/>
              </a:ext>
            </a:extLst>
          </p:cNvPr>
          <p:cNvCxnSpPr>
            <a:cxnSpLocks/>
            <a:stCxn id="71" idx="2"/>
            <a:endCxn id="91" idx="0"/>
          </p:cNvCxnSpPr>
          <p:nvPr/>
        </p:nvCxnSpPr>
        <p:spPr>
          <a:xfrm>
            <a:off x="5143029" y="4877439"/>
            <a:ext cx="3209" cy="3775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2E5D73A-BCD7-714E-8C29-53D9785E5337}"/>
              </a:ext>
            </a:extLst>
          </p:cNvPr>
          <p:cNvCxnSpPr>
            <a:cxnSpLocks/>
            <a:stCxn id="91" idx="4"/>
            <a:endCxn id="117" idx="0"/>
          </p:cNvCxnSpPr>
          <p:nvPr/>
        </p:nvCxnSpPr>
        <p:spPr>
          <a:xfrm>
            <a:off x="5146238" y="5857292"/>
            <a:ext cx="0" cy="2682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4868459" y="6125548"/>
            <a:ext cx="555558" cy="30228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sp>
        <p:nvSpPr>
          <p:cNvPr id="3" name="Rectangle: Rounded Corners 2">
            <a:extLst>
              <a:ext uri="{FF2B5EF4-FFF2-40B4-BE49-F238E27FC236}">
                <a16:creationId xmlns:a16="http://schemas.microsoft.com/office/drawing/2014/main" id="{800CAEDB-30B1-F834-5E03-41E0CA04FC5D}"/>
              </a:ext>
            </a:extLst>
          </p:cNvPr>
          <p:cNvSpPr/>
          <p:nvPr/>
        </p:nvSpPr>
        <p:spPr>
          <a:xfrm>
            <a:off x="4579446" y="4948382"/>
            <a:ext cx="475051" cy="235654"/>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7" name="Rectangle: Rounded Corners 26">
            <a:extLst>
              <a:ext uri="{FF2B5EF4-FFF2-40B4-BE49-F238E27FC236}">
                <a16:creationId xmlns:a16="http://schemas.microsoft.com/office/drawing/2014/main" id="{9D064A38-EAD8-E342-4036-883F8EECF153}"/>
              </a:ext>
            </a:extLst>
          </p:cNvPr>
          <p:cNvSpPr/>
          <p:nvPr/>
        </p:nvSpPr>
        <p:spPr>
          <a:xfrm>
            <a:off x="6700219" y="3220185"/>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28" name="Parallelogram 27">
            <a:extLst>
              <a:ext uri="{FF2B5EF4-FFF2-40B4-BE49-F238E27FC236}">
                <a16:creationId xmlns:a16="http://schemas.microsoft.com/office/drawing/2014/main" id="{F9D9AF7B-A409-C34E-1E6D-DCD9C36E70CF}"/>
              </a:ext>
            </a:extLst>
          </p:cNvPr>
          <p:cNvSpPr/>
          <p:nvPr/>
        </p:nvSpPr>
        <p:spPr>
          <a:xfrm>
            <a:off x="7956803" y="3293462"/>
            <a:ext cx="1561691" cy="333024"/>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-b/a</a:t>
            </a:r>
            <a:endParaRPr lang="en-HK" dirty="0">
              <a:solidFill>
                <a:schemeClr val="tx1"/>
              </a:solidFill>
            </a:endParaRPr>
          </a:p>
        </p:txBody>
      </p:sp>
      <p:sp>
        <p:nvSpPr>
          <p:cNvPr id="40" name="Parallelogram 39">
            <a:extLst>
              <a:ext uri="{FF2B5EF4-FFF2-40B4-BE49-F238E27FC236}">
                <a16:creationId xmlns:a16="http://schemas.microsoft.com/office/drawing/2014/main" id="{74C7D7A4-BFDD-B60C-EB8B-AC929C8CA6DE}"/>
              </a:ext>
            </a:extLst>
          </p:cNvPr>
          <p:cNvSpPr/>
          <p:nvPr/>
        </p:nvSpPr>
        <p:spPr>
          <a:xfrm>
            <a:off x="7276176" y="4325250"/>
            <a:ext cx="1561691" cy="333024"/>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Phương trình vô nghiệm</a:t>
            </a:r>
            <a:endParaRPr lang="en-HK" sz="1100" dirty="0">
              <a:solidFill>
                <a:schemeClr val="tx1"/>
              </a:solidFill>
            </a:endParaRPr>
          </a:p>
        </p:txBody>
      </p:sp>
      <p:cxnSp>
        <p:nvCxnSpPr>
          <p:cNvPr id="42" name="Connector: Elbow 41">
            <a:extLst>
              <a:ext uri="{FF2B5EF4-FFF2-40B4-BE49-F238E27FC236}">
                <a16:creationId xmlns:a16="http://schemas.microsoft.com/office/drawing/2014/main" id="{13C7C288-867B-4ADE-478A-8DD46DDD1910}"/>
              </a:ext>
            </a:extLst>
          </p:cNvPr>
          <p:cNvCxnSpPr>
            <a:cxnSpLocks/>
            <a:stCxn id="28" idx="2"/>
            <a:endCxn id="117" idx="3"/>
          </p:cNvCxnSpPr>
          <p:nvPr/>
        </p:nvCxnSpPr>
        <p:spPr>
          <a:xfrm flipH="1">
            <a:off x="5424017" y="3459974"/>
            <a:ext cx="4017820" cy="2816714"/>
          </a:xfrm>
          <a:prstGeom prst="bentConnector3">
            <a:avLst>
              <a:gd name="adj1" fmla="val -7598"/>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E5D5CDA-5612-F5D0-BD87-C085342D55F5}"/>
              </a:ext>
            </a:extLst>
          </p:cNvPr>
          <p:cNvCxnSpPr>
            <a:cxnSpLocks/>
            <a:stCxn id="40" idx="4"/>
          </p:cNvCxnSpPr>
          <p:nvPr/>
        </p:nvCxnSpPr>
        <p:spPr>
          <a:xfrm flipH="1">
            <a:off x="8033460" y="4658274"/>
            <a:ext cx="23562" cy="16249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Diamond 62">
            <a:extLst>
              <a:ext uri="{FF2B5EF4-FFF2-40B4-BE49-F238E27FC236}">
                <a16:creationId xmlns:a16="http://schemas.microsoft.com/office/drawing/2014/main" id="{4BF69855-C812-D7F3-7969-F7ECA3137ED3}"/>
              </a:ext>
            </a:extLst>
          </p:cNvPr>
          <p:cNvSpPr/>
          <p:nvPr/>
        </p:nvSpPr>
        <p:spPr>
          <a:xfrm>
            <a:off x="4446508" y="3065843"/>
            <a:ext cx="1393202" cy="77523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a:t>
            </a:r>
            <a:r>
              <a:rPr lang="vi-VN" sz="1100" dirty="0">
                <a:solidFill>
                  <a:schemeClr val="tx1"/>
                </a:solidFill>
              </a:rPr>
              <a:t>==0</a:t>
            </a:r>
          </a:p>
        </p:txBody>
      </p:sp>
      <p:sp>
        <p:nvSpPr>
          <p:cNvPr id="71" name="Diamond 70">
            <a:extLst>
              <a:ext uri="{FF2B5EF4-FFF2-40B4-BE49-F238E27FC236}">
                <a16:creationId xmlns:a16="http://schemas.microsoft.com/office/drawing/2014/main" id="{3624C5D5-BD32-6C9A-82DD-ECDA266F92F3}"/>
              </a:ext>
            </a:extLst>
          </p:cNvPr>
          <p:cNvSpPr/>
          <p:nvPr/>
        </p:nvSpPr>
        <p:spPr>
          <a:xfrm>
            <a:off x="4446428" y="4102208"/>
            <a:ext cx="1393202" cy="77523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b==0</a:t>
            </a:r>
          </a:p>
        </p:txBody>
      </p:sp>
      <p:cxnSp>
        <p:nvCxnSpPr>
          <p:cNvPr id="78" name="Straight Arrow Connector 77">
            <a:extLst>
              <a:ext uri="{FF2B5EF4-FFF2-40B4-BE49-F238E27FC236}">
                <a16:creationId xmlns:a16="http://schemas.microsoft.com/office/drawing/2014/main" id="{25D62EA6-7076-DE23-1DC6-CCB9929E257D}"/>
              </a:ext>
            </a:extLst>
          </p:cNvPr>
          <p:cNvCxnSpPr>
            <a:cxnSpLocks/>
            <a:stCxn id="63" idx="3"/>
            <a:endCxn id="28" idx="5"/>
          </p:cNvCxnSpPr>
          <p:nvPr/>
        </p:nvCxnSpPr>
        <p:spPr>
          <a:xfrm>
            <a:off x="5839710" y="3453459"/>
            <a:ext cx="2193750" cy="65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BEB1B17-6B5A-5110-C02E-81AE7E14E10C}"/>
              </a:ext>
            </a:extLst>
          </p:cNvPr>
          <p:cNvCxnSpPr>
            <a:cxnSpLocks/>
            <a:stCxn id="71" idx="3"/>
            <a:endCxn id="40" idx="5"/>
          </p:cNvCxnSpPr>
          <p:nvPr/>
        </p:nvCxnSpPr>
        <p:spPr>
          <a:xfrm>
            <a:off x="5839630" y="4489824"/>
            <a:ext cx="1513203" cy="19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71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25712" y="-8176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12. Giải phương trình bậc hai</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935695" y="482219"/>
            <a:ext cx="2631920" cy="3875554"/>
            <a:chOff x="4214127" y="556395"/>
            <a:chExt cx="3296123" cy="5209597"/>
          </a:xfrm>
        </p:grpSpPr>
        <p:grpSp>
          <p:nvGrpSpPr>
            <p:cNvPr id="5" name="Group 4">
              <a:extLst>
                <a:ext uri="{FF2B5EF4-FFF2-40B4-BE49-F238E27FC236}">
                  <a16:creationId xmlns:a16="http://schemas.microsoft.com/office/drawing/2014/main" id="{B1D17DC2-D4D4-44D1-984B-CE4D9921D65C}"/>
                </a:ext>
              </a:extLst>
            </p:cNvPr>
            <p:cNvGrpSpPr/>
            <p:nvPr/>
          </p:nvGrpSpPr>
          <p:grpSpPr>
            <a:xfrm>
              <a:off x="4214127" y="556395"/>
              <a:ext cx="3296123" cy="4878417"/>
              <a:chOff x="788235" y="830589"/>
              <a:chExt cx="3296123" cy="4878417"/>
            </a:xfrm>
          </p:grpSpPr>
          <p:grpSp>
            <p:nvGrpSpPr>
              <p:cNvPr id="6" name="Group 5">
                <a:extLst>
                  <a:ext uri="{FF2B5EF4-FFF2-40B4-BE49-F238E27FC236}">
                    <a16:creationId xmlns:a16="http://schemas.microsoft.com/office/drawing/2014/main" id="{EA6F72BC-3B59-4DFC-98BC-9AA2EA131A08}"/>
                  </a:ext>
                </a:extLst>
              </p:cNvPr>
              <p:cNvGrpSpPr/>
              <p:nvPr/>
            </p:nvGrpSpPr>
            <p:grpSpPr>
              <a:xfrm>
                <a:off x="839627" y="830589"/>
                <a:ext cx="3244731" cy="4878417"/>
                <a:chOff x="1041941" y="1180652"/>
                <a:chExt cx="3244731" cy="4878417"/>
              </a:xfrm>
            </p:grpSpPr>
            <p:sp>
              <p:nvSpPr>
                <p:cNvPr id="8" name="Diamond 7">
                  <a:extLst>
                    <a:ext uri="{FF2B5EF4-FFF2-40B4-BE49-F238E27FC236}">
                      <a16:creationId xmlns:a16="http://schemas.microsoft.com/office/drawing/2014/main" id="{809AB4FA-FBCE-42B5-B784-60160E690FDA}"/>
                    </a:ext>
                  </a:extLst>
                </p:cNvPr>
                <p:cNvSpPr/>
                <p:nvPr/>
              </p:nvSpPr>
              <p:spPr>
                <a:xfrm>
                  <a:off x="1041941" y="2661807"/>
                  <a:ext cx="2194368" cy="1006065"/>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a, b, c are number?</a:t>
                  </a:r>
                  <a:endParaRPr lang="en-HK" sz="11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325512" y="1180652"/>
                  <a:ext cx="2961160" cy="4878417"/>
                  <a:chOff x="1325512" y="1180652"/>
                  <a:chExt cx="2961160" cy="4878417"/>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25512" y="3978331"/>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Hỏi giá trị a, b, c</a:t>
                    </a: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6513" cy="289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39125" y="2314352"/>
                    <a:ext cx="6513" cy="3474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2" idx="0"/>
                  </p:cNvCxnSpPr>
                  <p:nvPr/>
                </p:nvCxnSpPr>
                <p:spPr>
                  <a:xfrm flipH="1">
                    <a:off x="2139124" y="3667873"/>
                    <a:ext cx="1" cy="3104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H="1" flipV="1">
                    <a:off x="3187330" y="2092999"/>
                    <a:ext cx="48979" cy="1071841"/>
                  </a:xfrm>
                  <a:prstGeom prst="bentConnector3">
                    <a:avLst>
                      <a:gd name="adj1" fmla="val -821948"/>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583939" y="5745803"/>
                    <a:ext cx="702733" cy="313266"/>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658397" y="366412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3110267" y="281742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vi-VN" dirty="0">
                    <a:solidFill>
                      <a:schemeClr val="tx1"/>
                    </a:solidFill>
                  </a:rPr>
                  <a:t>a, b, c</a:t>
                </a:r>
                <a:endParaRPr lang="en-HK" dirty="0">
                  <a:solidFill>
                    <a:schemeClr val="tx1"/>
                  </a:solidFill>
                </a:endParaRPr>
              </a:p>
            </p:txBody>
          </p:sp>
        </p:grpSp>
        <p:sp>
          <p:nvSpPr>
            <p:cNvPr id="82" name="Rectangle 81">
              <a:extLst>
                <a:ext uri="{FF2B5EF4-FFF2-40B4-BE49-F238E27FC236}">
                  <a16:creationId xmlns:a16="http://schemas.microsoft.com/office/drawing/2014/main" id="{04D7BE2A-3E8D-4837-A709-673F295EACAB}"/>
                </a:ext>
              </a:extLst>
            </p:cNvPr>
            <p:cNvSpPr/>
            <p:nvPr/>
          </p:nvSpPr>
          <p:spPr>
            <a:xfrm>
              <a:off x="4549344" y="5087607"/>
              <a:ext cx="1624517" cy="6783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&gt; 0</a:t>
              </a:r>
            </a:p>
          </p:txBody>
        </p:sp>
        <p:cxnSp>
          <p:nvCxnSpPr>
            <p:cNvPr id="83" name="Connector: Elbow 82">
              <a:extLst>
                <a:ext uri="{FF2B5EF4-FFF2-40B4-BE49-F238E27FC236}">
                  <a16:creationId xmlns:a16="http://schemas.microsoft.com/office/drawing/2014/main" id="{4CEBAC19-31E9-444B-824C-6FD72CD785C8}"/>
                </a:ext>
              </a:extLst>
            </p:cNvPr>
            <p:cNvCxnSpPr>
              <a:cxnSpLocks/>
            </p:cNvCxnSpPr>
            <p:nvPr/>
          </p:nvCxnSpPr>
          <p:spPr>
            <a:xfrm rot="5400000">
              <a:off x="5230263" y="4075189"/>
              <a:ext cx="250669" cy="14212"/>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Rectangle: Rounded Corners 87">
            <a:extLst>
              <a:ext uri="{FF2B5EF4-FFF2-40B4-BE49-F238E27FC236}">
                <a16:creationId xmlns:a16="http://schemas.microsoft.com/office/drawing/2014/main" id="{00C847A0-6519-18D7-2AEC-1CC4ACC78362}"/>
              </a:ext>
            </a:extLst>
          </p:cNvPr>
          <p:cNvSpPr/>
          <p:nvPr/>
        </p:nvSpPr>
        <p:spPr>
          <a:xfrm>
            <a:off x="1362436" y="4327310"/>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462911" y="4616582"/>
            <a:ext cx="2782313" cy="33550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Có hai nghiệm phân biệt x</a:t>
            </a:r>
            <a:r>
              <a:rPr lang="vi-VN" sz="1100" baseline="30000" dirty="0">
                <a:solidFill>
                  <a:schemeClr val="tx1"/>
                </a:solidFill>
                <a:latin typeface="+mj-lt"/>
              </a:rPr>
              <a:t>1</a:t>
            </a:r>
            <a:r>
              <a:rPr lang="vi-VN" sz="1100" dirty="0">
                <a:solidFill>
                  <a:schemeClr val="tx1"/>
                </a:solidFill>
              </a:rPr>
              <a:t>, x</a:t>
            </a:r>
            <a:r>
              <a:rPr lang="vi-VN" sz="1100" baseline="30000" dirty="0">
                <a:solidFill>
                  <a:schemeClr val="tx1"/>
                </a:solidFill>
                <a:latin typeface="+mj-lt"/>
              </a:rPr>
              <a:t>2</a:t>
            </a:r>
          </a:p>
        </p:txBody>
      </p:sp>
      <p:cxnSp>
        <p:nvCxnSpPr>
          <p:cNvPr id="92" name="Straight Arrow Connector 91">
            <a:extLst>
              <a:ext uri="{FF2B5EF4-FFF2-40B4-BE49-F238E27FC236}">
                <a16:creationId xmlns:a16="http://schemas.microsoft.com/office/drawing/2014/main" id="{8326E25E-8705-9010-361C-81116B24F91A}"/>
              </a:ext>
            </a:extLst>
          </p:cNvPr>
          <p:cNvCxnSpPr>
            <a:cxnSpLocks/>
            <a:stCxn id="82" idx="2"/>
            <a:endCxn id="91" idx="0"/>
          </p:cNvCxnSpPr>
          <p:nvPr/>
        </p:nvCxnSpPr>
        <p:spPr>
          <a:xfrm>
            <a:off x="1851942" y="4357773"/>
            <a:ext cx="2126" cy="2588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2E5D73A-BCD7-714E-8C29-53D9785E5337}"/>
              </a:ext>
            </a:extLst>
          </p:cNvPr>
          <p:cNvCxnSpPr>
            <a:cxnSpLocks/>
            <a:stCxn id="91" idx="4"/>
            <a:endCxn id="117" idx="0"/>
          </p:cNvCxnSpPr>
          <p:nvPr/>
        </p:nvCxnSpPr>
        <p:spPr>
          <a:xfrm>
            <a:off x="1854068" y="4952082"/>
            <a:ext cx="1349" cy="1832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Rectangle: Rounded Corners 116">
                <a:extLst>
                  <a:ext uri="{FF2B5EF4-FFF2-40B4-BE49-F238E27FC236}">
                    <a16:creationId xmlns:a16="http://schemas.microsoft.com/office/drawing/2014/main" id="{4890DF9B-061D-6F7A-BB78-0C3097C064DC}"/>
                  </a:ext>
                </a:extLst>
              </p:cNvPr>
              <p:cNvSpPr/>
              <p:nvPr/>
            </p:nvSpPr>
            <p:spPr>
              <a:xfrm>
                <a:off x="893173" y="5135313"/>
                <a:ext cx="1924487" cy="54084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x</a:t>
                </a:r>
                <a:r>
                  <a:rPr lang="vi-VN" sz="1100" baseline="-25000" dirty="0">
                    <a:solidFill>
                      <a:schemeClr val="tx1"/>
                    </a:solidFill>
                    <a:latin typeface="+mj-lt"/>
                  </a:rPr>
                  <a:t>1, 2 </a:t>
                </a:r>
                <a:r>
                  <a:rPr lang="vi-VN" sz="1100" dirty="0">
                    <a:solidFill>
                      <a:schemeClr val="tx1"/>
                    </a:solidFill>
                    <a:latin typeface="+mj-lt"/>
                  </a:rPr>
                  <a:t>=</a:t>
                </a:r>
                <a:r>
                  <a:rPr lang="vi-VN" sz="1100" baseline="-25000" dirty="0">
                    <a:solidFill>
                      <a:schemeClr val="tx1"/>
                    </a:solidFill>
                    <a:latin typeface="+mj-lt"/>
                  </a:rPr>
                  <a:t> </a:t>
                </a:r>
                <a14:m>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i="1" smtClean="0">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𝑏</m:t>
                        </m:r>
                        <m:r>
                          <a:rPr lang="en-US" sz="1600" i="1" smtClean="0">
                            <a:solidFill>
                              <a:schemeClr val="tx1"/>
                            </a:solidFill>
                            <a:latin typeface="Cambria Math" panose="02040503050406030204" pitchFamily="18" charset="0"/>
                          </a:rPr>
                          <m:t>±</m:t>
                        </m:r>
                        <m:rad>
                          <m:radPr>
                            <m:degHide m:val="on"/>
                            <m:ctrlPr>
                              <a:rPr lang="en-US" sz="1600" i="1" smtClean="0">
                                <a:solidFill>
                                  <a:schemeClr val="tx1"/>
                                </a:solidFill>
                                <a:latin typeface="Cambria Math" panose="02040503050406030204" pitchFamily="18" charset="0"/>
                              </a:rPr>
                            </m:ctrlPr>
                          </m:radPr>
                          <m:deg/>
                          <m:e/>
                        </m:rad>
                      </m:num>
                      <m:den>
                        <m:r>
                          <a:rPr lang="en-US" sz="1600" i="1" smtClean="0">
                            <a:solidFill>
                              <a:schemeClr val="tx1"/>
                            </a:solidFill>
                            <a:latin typeface="Cambria Math" panose="02040503050406030204" pitchFamily="18" charset="0"/>
                          </a:rPr>
                          <m:t>2</m:t>
                        </m:r>
                        <m:r>
                          <a:rPr lang="en-US" sz="1600" i="1" smtClean="0">
                            <a:solidFill>
                              <a:schemeClr val="tx1"/>
                            </a:solidFill>
                            <a:latin typeface="Cambria Math" panose="02040503050406030204" pitchFamily="18" charset="0"/>
                          </a:rPr>
                          <m:t>𝑎</m:t>
                        </m:r>
                      </m:den>
                    </m:f>
                  </m:oMath>
                </a14:m>
                <a:endParaRPr lang="en-HK" sz="1600" dirty="0">
                  <a:solidFill>
                    <a:schemeClr val="tx1"/>
                  </a:solidFill>
                  <a:latin typeface="+mj-lt"/>
                </a:endParaRPr>
              </a:p>
            </p:txBody>
          </p:sp>
        </mc:Choice>
        <mc:Fallback xmlns="">
          <p:sp>
            <p:nvSpPr>
              <p:cNvPr id="117" name="Rectangle: Rounded Corners 116">
                <a:extLst>
                  <a:ext uri="{FF2B5EF4-FFF2-40B4-BE49-F238E27FC236}">
                    <a16:creationId xmlns:a16="http://schemas.microsoft.com/office/drawing/2014/main" id="{4890DF9B-061D-6F7A-BB78-0C3097C064DC}"/>
                  </a:ext>
                </a:extLst>
              </p:cNvPr>
              <p:cNvSpPr>
                <a:spLocks noRot="1" noChangeAspect="1" noMove="1" noResize="1" noEditPoints="1" noAdjustHandles="1" noChangeArrowheads="1" noChangeShapeType="1" noTextEdit="1"/>
              </p:cNvSpPr>
              <p:nvPr/>
            </p:nvSpPr>
            <p:spPr>
              <a:xfrm>
                <a:off x="893173" y="5135313"/>
                <a:ext cx="1924487" cy="540847"/>
              </a:xfrm>
              <a:prstGeom prst="roundRect">
                <a:avLst>
                  <a:gd name="adj" fmla="val 25416"/>
                </a:avLst>
              </a:prstGeom>
              <a:blipFill>
                <a:blip r:embed="rId2"/>
                <a:stretch>
                  <a:fillRect/>
                </a:stretch>
              </a:blipFill>
              <a:ln>
                <a:solidFill>
                  <a:srgbClr val="C00000"/>
                </a:solidFill>
              </a:ln>
            </p:spPr>
            <p:txBody>
              <a:bodyPr/>
              <a:lstStyle/>
              <a:p>
                <a:r>
                  <a:rPr lang="en-US">
                    <a:noFill/>
                  </a:rPr>
                  <a:t> </a:t>
                </a:r>
              </a:p>
            </p:txBody>
          </p:sp>
        </mc:Fallback>
      </mc:AlternateContent>
      <p:sp>
        <p:nvSpPr>
          <p:cNvPr id="27" name="Rectangle: Rounded Corners 26">
            <a:extLst>
              <a:ext uri="{FF2B5EF4-FFF2-40B4-BE49-F238E27FC236}">
                <a16:creationId xmlns:a16="http://schemas.microsoft.com/office/drawing/2014/main" id="{9D064A38-EAD8-E342-4036-883F8EECF153}"/>
              </a:ext>
            </a:extLst>
          </p:cNvPr>
          <p:cNvSpPr/>
          <p:nvPr/>
        </p:nvSpPr>
        <p:spPr>
          <a:xfrm>
            <a:off x="5969035" y="3931572"/>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28" name="Parallelogram 27">
            <a:extLst>
              <a:ext uri="{FF2B5EF4-FFF2-40B4-BE49-F238E27FC236}">
                <a16:creationId xmlns:a16="http://schemas.microsoft.com/office/drawing/2014/main" id="{F9D9AF7B-A409-C34E-1E6D-DCD9C36E70CF}"/>
              </a:ext>
            </a:extLst>
          </p:cNvPr>
          <p:cNvSpPr/>
          <p:nvPr/>
        </p:nvSpPr>
        <p:spPr>
          <a:xfrm>
            <a:off x="3693216" y="4647843"/>
            <a:ext cx="1862658" cy="269148"/>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Có nghiệm kép x</a:t>
            </a:r>
            <a:r>
              <a:rPr lang="vi-VN" sz="1100" baseline="30000" dirty="0">
                <a:solidFill>
                  <a:schemeClr val="tx1"/>
                </a:solidFill>
                <a:latin typeface="+mj-lt"/>
              </a:rPr>
              <a:t>0</a:t>
            </a:r>
            <a:endParaRPr lang="en-HK" sz="1100" baseline="30000" dirty="0">
              <a:solidFill>
                <a:schemeClr val="tx1"/>
              </a:solidFill>
              <a:latin typeface="+mj-lt"/>
            </a:endParaRPr>
          </a:p>
        </p:txBody>
      </p:sp>
      <p:sp>
        <p:nvSpPr>
          <p:cNvPr id="40" name="Parallelogram 39">
            <a:extLst>
              <a:ext uri="{FF2B5EF4-FFF2-40B4-BE49-F238E27FC236}">
                <a16:creationId xmlns:a16="http://schemas.microsoft.com/office/drawing/2014/main" id="{74C7D7A4-BFDD-B60C-EB8B-AC929C8CA6DE}"/>
              </a:ext>
            </a:extLst>
          </p:cNvPr>
          <p:cNvSpPr/>
          <p:nvPr/>
        </p:nvSpPr>
        <p:spPr>
          <a:xfrm>
            <a:off x="3850297" y="3963812"/>
            <a:ext cx="1561691" cy="333024"/>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   = 0</a:t>
            </a:r>
            <a:endParaRPr lang="en-HK" sz="1100" dirty="0">
              <a:solidFill>
                <a:schemeClr val="tx1"/>
              </a:solidFill>
            </a:endParaRPr>
          </a:p>
        </p:txBody>
      </p:sp>
      <p:cxnSp>
        <p:nvCxnSpPr>
          <p:cNvPr id="41" name="Connector: Elbow 40">
            <a:extLst>
              <a:ext uri="{FF2B5EF4-FFF2-40B4-BE49-F238E27FC236}">
                <a16:creationId xmlns:a16="http://schemas.microsoft.com/office/drawing/2014/main" id="{21767097-AC04-1DB2-7785-A21BE78C5767}"/>
              </a:ext>
            </a:extLst>
          </p:cNvPr>
          <p:cNvCxnSpPr>
            <a:cxnSpLocks/>
          </p:cNvCxnSpPr>
          <p:nvPr/>
        </p:nvCxnSpPr>
        <p:spPr>
          <a:xfrm>
            <a:off x="2490053" y="4102472"/>
            <a:ext cx="1425714" cy="5934"/>
          </a:xfrm>
          <a:prstGeom prst="bentConnector3">
            <a:avLst>
              <a:gd name="adj1" fmla="val 9590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3C7C288-867B-4ADE-478A-8DD46DDD1910}"/>
              </a:ext>
            </a:extLst>
          </p:cNvPr>
          <p:cNvCxnSpPr>
            <a:cxnSpLocks/>
            <a:stCxn id="40" idx="2"/>
            <a:endCxn id="74" idx="0"/>
          </p:cNvCxnSpPr>
          <p:nvPr/>
        </p:nvCxnSpPr>
        <p:spPr>
          <a:xfrm>
            <a:off x="5335331" y="4130324"/>
            <a:ext cx="1573289" cy="517519"/>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E5D5CDA-5612-F5D0-BD87-C085342D55F5}"/>
              </a:ext>
            </a:extLst>
          </p:cNvPr>
          <p:cNvCxnSpPr>
            <a:cxnSpLocks/>
            <a:stCxn id="40" idx="4"/>
            <a:endCxn id="28" idx="0"/>
          </p:cNvCxnSpPr>
          <p:nvPr/>
        </p:nvCxnSpPr>
        <p:spPr>
          <a:xfrm flipH="1">
            <a:off x="4624545" y="4296836"/>
            <a:ext cx="6598" cy="3510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10424C35-E394-CA74-B932-93FF7A84F732}"/>
              </a:ext>
            </a:extLst>
          </p:cNvPr>
          <p:cNvSpPr/>
          <p:nvPr/>
        </p:nvSpPr>
        <p:spPr>
          <a:xfrm>
            <a:off x="4117763" y="4309460"/>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54" name="Rectangle 53">
            <a:extLst>
              <a:ext uri="{FF2B5EF4-FFF2-40B4-BE49-F238E27FC236}">
                <a16:creationId xmlns:a16="http://schemas.microsoft.com/office/drawing/2014/main" id="{F4A3F51F-15F3-4988-C5E3-AC2D3FC5B2B1}"/>
              </a:ext>
            </a:extLst>
          </p:cNvPr>
          <p:cNvSpPr/>
          <p:nvPr/>
        </p:nvSpPr>
        <p:spPr>
          <a:xfrm>
            <a:off x="1192893" y="3198467"/>
            <a:ext cx="1297160" cy="5046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r>
              <a:rPr lang="vi-VN" sz="1100" dirty="0">
                <a:solidFill>
                  <a:schemeClr val="tx1"/>
                </a:solidFill>
              </a:rPr>
              <a:t>b</a:t>
            </a:r>
            <a:r>
              <a:rPr lang="vi-VN" sz="1100" baseline="30000" dirty="0">
                <a:solidFill>
                  <a:schemeClr val="tx1"/>
                </a:solidFill>
                <a:latin typeface="+mj-lt"/>
              </a:rPr>
              <a:t>2</a:t>
            </a:r>
            <a:r>
              <a:rPr lang="vi-VN" sz="1100" dirty="0">
                <a:solidFill>
                  <a:schemeClr val="tx1"/>
                </a:solidFill>
              </a:rPr>
              <a:t>- 4ac</a:t>
            </a:r>
            <a:r>
              <a:rPr lang="vi-VN" sz="1200" baseline="30000" dirty="0">
                <a:solidFill>
                  <a:schemeClr val="tx1"/>
                </a:solidFill>
                <a:latin typeface="+mj-lt"/>
              </a:rPr>
              <a:t> </a:t>
            </a:r>
          </a:p>
        </p:txBody>
      </p:sp>
      <p:cxnSp>
        <p:nvCxnSpPr>
          <p:cNvPr id="63" name="Connector: Elbow 62">
            <a:extLst>
              <a:ext uri="{FF2B5EF4-FFF2-40B4-BE49-F238E27FC236}">
                <a16:creationId xmlns:a16="http://schemas.microsoft.com/office/drawing/2014/main" id="{9B0E8C77-FF61-C78C-77D1-000191FFB5D0}"/>
              </a:ext>
            </a:extLst>
          </p:cNvPr>
          <p:cNvCxnSpPr>
            <a:cxnSpLocks/>
            <a:stCxn id="54" idx="2"/>
            <a:endCxn id="82" idx="0"/>
          </p:cNvCxnSpPr>
          <p:nvPr/>
        </p:nvCxnSpPr>
        <p:spPr>
          <a:xfrm rot="16200000" flipH="1">
            <a:off x="1771722" y="3772885"/>
            <a:ext cx="149970" cy="1046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Isosceles Triangle 67">
            <a:extLst>
              <a:ext uri="{FF2B5EF4-FFF2-40B4-BE49-F238E27FC236}">
                <a16:creationId xmlns:a16="http://schemas.microsoft.com/office/drawing/2014/main" id="{DD4BACC7-F42D-024D-5A02-43FF8EC6256F}"/>
              </a:ext>
            </a:extLst>
          </p:cNvPr>
          <p:cNvSpPr/>
          <p:nvPr/>
        </p:nvSpPr>
        <p:spPr>
          <a:xfrm>
            <a:off x="1416210" y="3362888"/>
            <a:ext cx="143436" cy="185591"/>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73530B0F-DF4A-E7EC-9548-6251F3017A84}"/>
              </a:ext>
            </a:extLst>
          </p:cNvPr>
          <p:cNvSpPr/>
          <p:nvPr/>
        </p:nvSpPr>
        <p:spPr>
          <a:xfrm>
            <a:off x="1570382" y="4017964"/>
            <a:ext cx="143436" cy="185591"/>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3F993F63-5EDE-34B0-838D-A0EE23FA5B60}"/>
              </a:ext>
            </a:extLst>
          </p:cNvPr>
          <p:cNvSpPr/>
          <p:nvPr/>
        </p:nvSpPr>
        <p:spPr>
          <a:xfrm>
            <a:off x="4415660" y="4037528"/>
            <a:ext cx="143436" cy="185591"/>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3EB1D1-B5F8-5E4D-AF2C-C93C4A697A10}"/>
              </a:ext>
            </a:extLst>
          </p:cNvPr>
          <p:cNvSpPr/>
          <p:nvPr/>
        </p:nvSpPr>
        <p:spPr>
          <a:xfrm>
            <a:off x="6273258" y="4647843"/>
            <a:ext cx="1270724" cy="269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Vô nghiệm </a:t>
            </a:r>
          </a:p>
        </p:txBody>
      </p:sp>
      <p:sp>
        <p:nvSpPr>
          <p:cNvPr id="87" name="Isosceles Triangle 86">
            <a:extLst>
              <a:ext uri="{FF2B5EF4-FFF2-40B4-BE49-F238E27FC236}">
                <a16:creationId xmlns:a16="http://schemas.microsoft.com/office/drawing/2014/main" id="{6F3EC6F2-3BE5-0D41-E7B3-78951C95552B}"/>
              </a:ext>
            </a:extLst>
          </p:cNvPr>
          <p:cNvSpPr/>
          <p:nvPr/>
        </p:nvSpPr>
        <p:spPr>
          <a:xfrm>
            <a:off x="2180931" y="5289719"/>
            <a:ext cx="86430" cy="107052"/>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Rectangle: Rounded Corners 89">
                <a:extLst>
                  <a:ext uri="{FF2B5EF4-FFF2-40B4-BE49-F238E27FC236}">
                    <a16:creationId xmlns:a16="http://schemas.microsoft.com/office/drawing/2014/main" id="{34C8F14B-B437-AC9F-E9AE-B0418373BFA0}"/>
                  </a:ext>
                </a:extLst>
              </p:cNvPr>
              <p:cNvSpPr/>
              <p:nvPr/>
            </p:nvSpPr>
            <p:spPr>
              <a:xfrm>
                <a:off x="3621791" y="5126347"/>
                <a:ext cx="1924487" cy="54084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X</a:t>
                </a:r>
                <a:r>
                  <a:rPr lang="vi-VN" sz="1200" baseline="-25000" dirty="0">
                    <a:solidFill>
                      <a:schemeClr val="tx1"/>
                    </a:solidFill>
                    <a:latin typeface="+mj-lt"/>
                  </a:rPr>
                  <a:t>0</a:t>
                </a:r>
                <a:r>
                  <a:rPr lang="vi-VN" sz="1200" dirty="0">
                    <a:solidFill>
                      <a:schemeClr val="tx1"/>
                    </a:solidFill>
                  </a:rPr>
                  <a:t> </a:t>
                </a:r>
                <a14:m>
                  <m:oMath xmlns:m="http://schemas.openxmlformats.org/officeDocument/2006/math">
                    <m:r>
                      <a:rPr lang="en-US" sz="1200" i="1" smtClean="0">
                        <a:solidFill>
                          <a:schemeClr val="tx1"/>
                        </a:solidFill>
                        <a:latin typeface="Cambria Math" panose="02040503050406030204" pitchFamily="18" charset="0"/>
                      </a:rPr>
                      <m:t>=</m:t>
                    </m:r>
                    <m:f>
                      <m:fPr>
                        <m:ctrlPr>
                          <a:rPr lang="en-US" sz="1200" i="1" smtClean="0">
                            <a:solidFill>
                              <a:schemeClr val="tx1"/>
                            </a:solidFill>
                            <a:latin typeface="Cambria Math" panose="02040503050406030204" pitchFamily="18" charset="0"/>
                          </a:rPr>
                        </m:ctrlPr>
                      </m:fPr>
                      <m:num>
                        <m:r>
                          <a:rPr lang="en-US" sz="1200" i="1" smtClean="0">
                            <a:solidFill>
                              <a:schemeClr val="tx1"/>
                            </a:solidFill>
                            <a:latin typeface="Cambria Math" panose="02040503050406030204" pitchFamily="18" charset="0"/>
                          </a:rPr>
                          <m:t>−</m:t>
                        </m:r>
                        <m:r>
                          <m:rPr>
                            <m:sty m:val="p"/>
                          </m:rPr>
                          <a:rPr lang="vi-VN" sz="1200" i="1">
                            <a:solidFill>
                              <a:schemeClr val="tx1"/>
                            </a:solidFill>
                            <a:latin typeface="Cambria Math" panose="02040503050406030204" pitchFamily="18" charset="0"/>
                          </a:rPr>
                          <m:t>b</m:t>
                        </m:r>
                      </m:num>
                      <m:den>
                        <m:r>
                          <a:rPr lang="en-US" sz="1200" i="1" smtClean="0">
                            <a:solidFill>
                              <a:schemeClr val="tx1"/>
                            </a:solidFill>
                            <a:latin typeface="Cambria Math" panose="02040503050406030204" pitchFamily="18" charset="0"/>
                          </a:rPr>
                          <m:t>2</m:t>
                        </m:r>
                        <m:r>
                          <a:rPr lang="en-US" sz="1200" i="1" smtClean="0">
                            <a:solidFill>
                              <a:schemeClr val="tx1"/>
                            </a:solidFill>
                            <a:latin typeface="Cambria Math" panose="02040503050406030204" pitchFamily="18" charset="0"/>
                          </a:rPr>
                          <m:t>𝑎</m:t>
                        </m:r>
                      </m:den>
                    </m:f>
                  </m:oMath>
                </a14:m>
                <a:endParaRPr lang="en-HK" sz="1200" dirty="0">
                  <a:solidFill>
                    <a:schemeClr val="tx1"/>
                  </a:solidFill>
                </a:endParaRPr>
              </a:p>
            </p:txBody>
          </p:sp>
        </mc:Choice>
        <mc:Fallback xmlns="">
          <p:sp>
            <p:nvSpPr>
              <p:cNvPr id="90" name="Rectangle: Rounded Corners 89">
                <a:extLst>
                  <a:ext uri="{FF2B5EF4-FFF2-40B4-BE49-F238E27FC236}">
                    <a16:creationId xmlns:a16="http://schemas.microsoft.com/office/drawing/2014/main" id="{34C8F14B-B437-AC9F-E9AE-B0418373BFA0}"/>
                  </a:ext>
                </a:extLst>
              </p:cNvPr>
              <p:cNvSpPr>
                <a:spLocks noRot="1" noChangeAspect="1" noMove="1" noResize="1" noEditPoints="1" noAdjustHandles="1" noChangeArrowheads="1" noChangeShapeType="1" noTextEdit="1"/>
              </p:cNvSpPr>
              <p:nvPr/>
            </p:nvSpPr>
            <p:spPr>
              <a:xfrm>
                <a:off x="3621791" y="5126347"/>
                <a:ext cx="1924487" cy="540847"/>
              </a:xfrm>
              <a:prstGeom prst="roundRect">
                <a:avLst>
                  <a:gd name="adj" fmla="val 25416"/>
                </a:avLst>
              </a:prstGeom>
              <a:blipFill>
                <a:blip r:embed="rId3"/>
                <a:stretch>
                  <a:fillRect/>
                </a:stretch>
              </a:blipFill>
              <a:ln>
                <a:solidFill>
                  <a:srgbClr val="C00000"/>
                </a:solidFill>
              </a:ln>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73A7610D-26D6-113E-59B9-668221DEC3FC}"/>
              </a:ext>
            </a:extLst>
          </p:cNvPr>
          <p:cNvCxnSpPr>
            <a:cxnSpLocks/>
            <a:stCxn id="28" idx="4"/>
          </p:cNvCxnSpPr>
          <p:nvPr/>
        </p:nvCxnSpPr>
        <p:spPr>
          <a:xfrm>
            <a:off x="4624545" y="4916991"/>
            <a:ext cx="6597" cy="2161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634EA595-82D0-691F-78D2-9433B9220D3F}"/>
              </a:ext>
            </a:extLst>
          </p:cNvPr>
          <p:cNvSpPr/>
          <p:nvPr/>
        </p:nvSpPr>
        <p:spPr>
          <a:xfrm>
            <a:off x="4267172" y="6260528"/>
            <a:ext cx="656220" cy="2989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cxnSp>
        <p:nvCxnSpPr>
          <p:cNvPr id="97" name="Connector: Elbow 96">
            <a:extLst>
              <a:ext uri="{FF2B5EF4-FFF2-40B4-BE49-F238E27FC236}">
                <a16:creationId xmlns:a16="http://schemas.microsoft.com/office/drawing/2014/main" id="{7B18AEA1-C318-2235-12BC-C8CB47F7B930}"/>
              </a:ext>
            </a:extLst>
          </p:cNvPr>
          <p:cNvCxnSpPr>
            <a:cxnSpLocks/>
            <a:stCxn id="74" idx="2"/>
            <a:endCxn id="95" idx="3"/>
          </p:cNvCxnSpPr>
          <p:nvPr/>
        </p:nvCxnSpPr>
        <p:spPr>
          <a:xfrm rot="5400000">
            <a:off x="5169504" y="4670879"/>
            <a:ext cx="1493005" cy="1985228"/>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6" name="Straight Arrow Connector 105">
            <a:extLst>
              <a:ext uri="{FF2B5EF4-FFF2-40B4-BE49-F238E27FC236}">
                <a16:creationId xmlns:a16="http://schemas.microsoft.com/office/drawing/2014/main" id="{4C3297ED-C80C-98E3-F1DC-C97D55233AAF}"/>
              </a:ext>
            </a:extLst>
          </p:cNvPr>
          <p:cNvCxnSpPr>
            <a:cxnSpLocks/>
            <a:stCxn id="90" idx="2"/>
            <a:endCxn id="95" idx="0"/>
          </p:cNvCxnSpPr>
          <p:nvPr/>
        </p:nvCxnSpPr>
        <p:spPr>
          <a:xfrm>
            <a:off x="4584035" y="5667194"/>
            <a:ext cx="11247" cy="59333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0" name="Connector: Elbow 109">
            <a:extLst>
              <a:ext uri="{FF2B5EF4-FFF2-40B4-BE49-F238E27FC236}">
                <a16:creationId xmlns:a16="http://schemas.microsoft.com/office/drawing/2014/main" id="{609F261D-8FB5-FD17-B43A-BED06DBCFDD0}"/>
              </a:ext>
            </a:extLst>
          </p:cNvPr>
          <p:cNvCxnSpPr>
            <a:cxnSpLocks/>
            <a:stCxn id="117" idx="2"/>
            <a:endCxn id="95" idx="1"/>
          </p:cNvCxnSpPr>
          <p:nvPr/>
        </p:nvCxnSpPr>
        <p:spPr>
          <a:xfrm rot="16200000" flipH="1">
            <a:off x="2694376" y="4837200"/>
            <a:ext cx="733836" cy="2411755"/>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5687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64847" y="-13519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13.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tổng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n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tiên</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471214" y="964592"/>
            <a:ext cx="2835022" cy="4396302"/>
            <a:chOff x="4278509" y="353789"/>
            <a:chExt cx="2985381" cy="4899729"/>
          </a:xfrm>
        </p:grpSpPr>
        <p:grpSp>
          <p:nvGrpSpPr>
            <p:cNvPr id="5" name="Group 4">
              <a:extLst>
                <a:ext uri="{FF2B5EF4-FFF2-40B4-BE49-F238E27FC236}">
                  <a16:creationId xmlns:a16="http://schemas.microsoft.com/office/drawing/2014/main" id="{B1D17DC2-D4D4-44D1-984B-CE4D9921D65C}"/>
                </a:ext>
              </a:extLst>
            </p:cNvPr>
            <p:cNvGrpSpPr/>
            <p:nvPr/>
          </p:nvGrpSpPr>
          <p:grpSpPr>
            <a:xfrm>
              <a:off x="4278509" y="353789"/>
              <a:ext cx="2985381" cy="4899729"/>
              <a:chOff x="852617" y="627983"/>
              <a:chExt cx="2985381" cy="4899729"/>
            </a:xfrm>
          </p:grpSpPr>
          <p:grpSp>
            <p:nvGrpSpPr>
              <p:cNvPr id="6" name="Group 5">
                <a:extLst>
                  <a:ext uri="{FF2B5EF4-FFF2-40B4-BE49-F238E27FC236}">
                    <a16:creationId xmlns:a16="http://schemas.microsoft.com/office/drawing/2014/main" id="{EA6F72BC-3B59-4DFC-98BC-9AA2EA131A08}"/>
                  </a:ext>
                </a:extLst>
              </p:cNvPr>
              <p:cNvGrpSpPr/>
              <p:nvPr/>
            </p:nvGrpSpPr>
            <p:grpSpPr>
              <a:xfrm>
                <a:off x="852617" y="627983"/>
                <a:ext cx="2985381" cy="4899729"/>
                <a:chOff x="1054931" y="978046"/>
                <a:chExt cx="2985381" cy="4899729"/>
              </a:xfrm>
            </p:grpSpPr>
            <p:sp>
              <p:nvSpPr>
                <p:cNvPr id="8" name="Diamond 7">
                  <a:extLst>
                    <a:ext uri="{FF2B5EF4-FFF2-40B4-BE49-F238E27FC236}">
                      <a16:creationId xmlns:a16="http://schemas.microsoft.com/office/drawing/2014/main" id="{809AB4FA-FBCE-42B5-B784-60160E690FDA}"/>
                    </a:ext>
                  </a:extLst>
                </p:cNvPr>
                <p:cNvSpPr/>
                <p:nvPr/>
              </p:nvSpPr>
              <p:spPr>
                <a:xfrm>
                  <a:off x="1288322" y="3987312"/>
                  <a:ext cx="1740975" cy="1025047"/>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n &gt;= 0</a:t>
                  </a: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054931" y="978046"/>
                  <a:ext cx="2985381" cy="4899729"/>
                  <a:chOff x="1054931" y="978046"/>
                  <a:chExt cx="2985381" cy="4899729"/>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1" y="978046"/>
                    <a:ext cx="821826" cy="40183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52033" y="3238041"/>
                    <a:ext cx="1594748" cy="313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n are number?</a:t>
                    </a: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054931" y="5499456"/>
                    <a:ext cx="2216915" cy="378319"/>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Sum = n*(n*+1)/2</a:t>
                    </a: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flipH="1">
                    <a:off x="2139119" y="1379883"/>
                    <a:ext cx="4" cy="5405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12" idx="3"/>
                    <a:endCxn id="82" idx="3"/>
                  </p:cNvCxnSpPr>
                  <p:nvPr/>
                </p:nvCxnSpPr>
                <p:spPr>
                  <a:xfrm flipH="1" flipV="1">
                    <a:off x="2622294" y="2817424"/>
                    <a:ext cx="324487" cy="577251"/>
                  </a:xfrm>
                  <a:prstGeom prst="bentConnector3">
                    <a:avLst>
                      <a:gd name="adj1" fmla="val -104215"/>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2992893" y="4206835"/>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703877" y="3603105"/>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2790602" y="2949028"/>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1139431" y="1570384"/>
                <a:ext cx="159474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solidFill>
                      <a:schemeClr val="tx1"/>
                    </a:solidFill>
                  </a:rPr>
                  <a:t>Sum = 0</a:t>
                </a:r>
              </a:p>
            </p:txBody>
          </p:sp>
        </p:grpSp>
        <p:sp>
          <p:nvSpPr>
            <p:cNvPr id="82" name="Rectangle 81">
              <a:extLst>
                <a:ext uri="{FF2B5EF4-FFF2-40B4-BE49-F238E27FC236}">
                  <a16:creationId xmlns:a16="http://schemas.microsoft.com/office/drawing/2014/main" id="{04D7BE2A-3E8D-4837-A709-673F295EACAB}"/>
                </a:ext>
              </a:extLst>
            </p:cNvPr>
            <p:cNvSpPr/>
            <p:nvPr/>
          </p:nvSpPr>
          <p:spPr>
            <a:xfrm>
              <a:off x="4881790" y="2079317"/>
              <a:ext cx="964082" cy="227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Input n</a:t>
              </a:r>
            </a:p>
          </p:txBody>
        </p:sp>
        <p:cxnSp>
          <p:nvCxnSpPr>
            <p:cNvPr id="112" name="Straight Arrow Connector 111">
              <a:extLst>
                <a:ext uri="{FF2B5EF4-FFF2-40B4-BE49-F238E27FC236}">
                  <a16:creationId xmlns:a16="http://schemas.microsoft.com/office/drawing/2014/main" id="{C8854F5B-4D6B-4DDE-844A-77307500C45C}"/>
                </a:ext>
              </a:extLst>
            </p:cNvPr>
            <p:cNvCxnSpPr>
              <a:cxnSpLocks/>
              <a:stCxn id="8" idx="2"/>
              <a:endCxn id="13" idx="0"/>
            </p:cNvCxnSpPr>
            <p:nvPr/>
          </p:nvCxnSpPr>
          <p:spPr>
            <a:xfrm>
              <a:off x="5382388" y="4388102"/>
              <a:ext cx="4579" cy="4870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Rectangle: Rounded Corners 87">
            <a:extLst>
              <a:ext uri="{FF2B5EF4-FFF2-40B4-BE49-F238E27FC236}">
                <a16:creationId xmlns:a16="http://schemas.microsoft.com/office/drawing/2014/main" id="{00C847A0-6519-18D7-2AEC-1CC4ACC78362}"/>
              </a:ext>
            </a:extLst>
          </p:cNvPr>
          <p:cNvSpPr/>
          <p:nvPr/>
        </p:nvSpPr>
        <p:spPr>
          <a:xfrm>
            <a:off x="5003845" y="4585769"/>
            <a:ext cx="667340" cy="353321"/>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4464226" y="5621855"/>
            <a:ext cx="2122195" cy="278321"/>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Average</a:t>
            </a:r>
          </a:p>
        </p:txBody>
      </p:sp>
      <p:cxnSp>
        <p:nvCxnSpPr>
          <p:cNvPr id="109" name="Straight Arrow Connector 108">
            <a:extLst>
              <a:ext uri="{FF2B5EF4-FFF2-40B4-BE49-F238E27FC236}">
                <a16:creationId xmlns:a16="http://schemas.microsoft.com/office/drawing/2014/main" id="{12E5D73A-BCD7-714E-8C29-53D9785E5337}"/>
              </a:ext>
            </a:extLst>
          </p:cNvPr>
          <p:cNvCxnSpPr>
            <a:cxnSpLocks/>
            <a:endCxn id="117" idx="0"/>
          </p:cNvCxnSpPr>
          <p:nvPr/>
        </p:nvCxnSpPr>
        <p:spPr>
          <a:xfrm>
            <a:off x="5519495" y="5907739"/>
            <a:ext cx="0" cy="2707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5129278" y="6178466"/>
            <a:ext cx="780434" cy="36055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cxnSp>
        <p:nvCxnSpPr>
          <p:cNvPr id="37" name="Straight Arrow Connector 36">
            <a:extLst>
              <a:ext uri="{FF2B5EF4-FFF2-40B4-BE49-F238E27FC236}">
                <a16:creationId xmlns:a16="http://schemas.microsoft.com/office/drawing/2014/main" id="{F0942B88-25A9-05FD-BE39-B1AC74B7A0A5}"/>
              </a:ext>
            </a:extLst>
          </p:cNvPr>
          <p:cNvCxnSpPr>
            <a:cxnSpLocks/>
            <a:stCxn id="13" idx="2"/>
            <a:endCxn id="91" idx="0"/>
          </p:cNvCxnSpPr>
          <p:nvPr/>
        </p:nvCxnSpPr>
        <p:spPr>
          <a:xfrm>
            <a:off x="5523844" y="5360894"/>
            <a:ext cx="1480" cy="260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4" name="Straight Arrow Connector 23">
            <a:extLst>
              <a:ext uri="{FF2B5EF4-FFF2-40B4-BE49-F238E27FC236}">
                <a16:creationId xmlns:a16="http://schemas.microsoft.com/office/drawing/2014/main" id="{CA6E1EF3-54F2-C206-CADD-D23964DB8B9D}"/>
              </a:ext>
            </a:extLst>
          </p:cNvPr>
          <p:cNvCxnSpPr>
            <a:cxnSpLocks/>
            <a:stCxn id="7" idx="4"/>
            <a:endCxn id="82" idx="0"/>
          </p:cNvCxnSpPr>
          <p:nvPr/>
        </p:nvCxnSpPr>
        <p:spPr>
          <a:xfrm>
            <a:off x="5500796" y="2207385"/>
            <a:ext cx="1077" cy="3054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99B85136-32A8-B71E-FB32-679E2360D96D}"/>
              </a:ext>
            </a:extLst>
          </p:cNvPr>
          <p:cNvCxnSpPr>
            <a:cxnSpLocks/>
            <a:stCxn id="82" idx="2"/>
            <a:endCxn id="12" idx="0"/>
          </p:cNvCxnSpPr>
          <p:nvPr/>
        </p:nvCxnSpPr>
        <p:spPr>
          <a:xfrm>
            <a:off x="5501873" y="2717132"/>
            <a:ext cx="8693" cy="27525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4" name="Straight Arrow Connector 43">
            <a:extLst>
              <a:ext uri="{FF2B5EF4-FFF2-40B4-BE49-F238E27FC236}">
                <a16:creationId xmlns:a16="http://schemas.microsoft.com/office/drawing/2014/main" id="{2C4742C6-875C-DF2F-5A5C-0399B4B1BF3D}"/>
              </a:ext>
            </a:extLst>
          </p:cNvPr>
          <p:cNvCxnSpPr>
            <a:cxnSpLocks/>
            <a:stCxn id="12" idx="2"/>
            <a:endCxn id="8" idx="0"/>
          </p:cNvCxnSpPr>
          <p:nvPr/>
        </p:nvCxnSpPr>
        <p:spPr>
          <a:xfrm>
            <a:off x="5510566" y="3273462"/>
            <a:ext cx="8929" cy="3912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C9CC55AE-BEB4-6775-08B6-12F5E2B9C3AB}"/>
              </a:ext>
            </a:extLst>
          </p:cNvPr>
          <p:cNvCxnSpPr>
            <a:cxnSpLocks/>
            <a:stCxn id="8" idx="3"/>
          </p:cNvCxnSpPr>
          <p:nvPr/>
        </p:nvCxnSpPr>
        <p:spPr>
          <a:xfrm flipH="1" flipV="1">
            <a:off x="5500797" y="1504722"/>
            <a:ext cx="845344" cy="2619810"/>
          </a:xfrm>
          <a:prstGeom prst="bentConnector4">
            <a:avLst>
              <a:gd name="adj1" fmla="val -62038"/>
              <a:gd name="adj2" fmla="val 100182"/>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0854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1148644" y="-6124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Tìm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3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x, y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z</a:t>
            </a:r>
            <a:endParaRPr lang="en-HK" sz="20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1D17DC2-D4D4-44D1-984B-CE4D9921D65C}"/>
              </a:ext>
            </a:extLst>
          </p:cNvPr>
          <p:cNvGrpSpPr/>
          <p:nvPr/>
        </p:nvGrpSpPr>
        <p:grpSpPr>
          <a:xfrm>
            <a:off x="4338458" y="1118469"/>
            <a:ext cx="3163040" cy="3062518"/>
            <a:chOff x="788235" y="830589"/>
            <a:chExt cx="3961279" cy="4116698"/>
          </a:xfrm>
        </p:grpSpPr>
        <p:grpSp>
          <p:nvGrpSpPr>
            <p:cNvPr id="6" name="Group 5">
              <a:extLst>
                <a:ext uri="{FF2B5EF4-FFF2-40B4-BE49-F238E27FC236}">
                  <a16:creationId xmlns:a16="http://schemas.microsoft.com/office/drawing/2014/main" id="{EA6F72BC-3B59-4DFC-98BC-9AA2EA131A08}"/>
                </a:ext>
              </a:extLst>
            </p:cNvPr>
            <p:cNvGrpSpPr/>
            <p:nvPr/>
          </p:nvGrpSpPr>
          <p:grpSpPr>
            <a:xfrm>
              <a:off x="839627" y="830589"/>
              <a:ext cx="3909887" cy="4116698"/>
              <a:chOff x="1041941" y="1180652"/>
              <a:chExt cx="3909887" cy="4116698"/>
            </a:xfrm>
          </p:grpSpPr>
          <p:sp>
            <p:nvSpPr>
              <p:cNvPr id="8" name="Diamond 7">
                <a:extLst>
                  <a:ext uri="{FF2B5EF4-FFF2-40B4-BE49-F238E27FC236}">
                    <a16:creationId xmlns:a16="http://schemas.microsoft.com/office/drawing/2014/main" id="{809AB4FA-FBCE-42B5-B784-60160E690FDA}"/>
                  </a:ext>
                </a:extLst>
              </p:cNvPr>
              <p:cNvSpPr/>
              <p:nvPr/>
            </p:nvSpPr>
            <p:spPr>
              <a:xfrm>
                <a:off x="1041941" y="2661807"/>
                <a:ext cx="2194368" cy="1006065"/>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x</a:t>
                </a:r>
                <a:r>
                  <a:rPr lang="vi-VN" sz="1100" dirty="0">
                    <a:solidFill>
                      <a:schemeClr val="tx1"/>
                    </a:solidFill>
                  </a:rPr>
                  <a:t>, </a:t>
                </a:r>
                <a:r>
                  <a:rPr lang="en-US" sz="1100" dirty="0">
                    <a:solidFill>
                      <a:schemeClr val="tx1"/>
                    </a:solidFill>
                  </a:rPr>
                  <a:t>y</a:t>
                </a:r>
                <a:r>
                  <a:rPr lang="vi-VN" sz="1100" dirty="0">
                    <a:solidFill>
                      <a:schemeClr val="tx1"/>
                    </a:solidFill>
                  </a:rPr>
                  <a:t>, </a:t>
                </a:r>
                <a:r>
                  <a:rPr lang="en-US" sz="1100" dirty="0">
                    <a:solidFill>
                      <a:schemeClr val="tx1"/>
                    </a:solidFill>
                  </a:rPr>
                  <a:t>z</a:t>
                </a:r>
                <a:r>
                  <a:rPr lang="vi-VN" sz="1100" dirty="0">
                    <a:solidFill>
                      <a:schemeClr val="tx1"/>
                    </a:solidFill>
                  </a:rPr>
                  <a:t> are number?</a:t>
                </a:r>
                <a:endParaRPr lang="en-HK" sz="11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325512" y="1180652"/>
                <a:ext cx="3626316" cy="4116698"/>
                <a:chOff x="1325512" y="1180652"/>
                <a:chExt cx="3626316" cy="4116698"/>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25512" y="3978331"/>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x &gt; y</a:t>
                  </a:r>
                  <a:endParaRPr lang="vi-VN" sz="1100"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6513" cy="289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39125" y="2314352"/>
                  <a:ext cx="6513" cy="3474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2" idx="0"/>
                </p:cNvCxnSpPr>
                <p:nvPr/>
              </p:nvCxnSpPr>
              <p:spPr>
                <a:xfrm flipH="1">
                  <a:off x="2139124" y="3667873"/>
                  <a:ext cx="1" cy="3104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H="1" flipV="1">
                  <a:off x="3187330" y="2092999"/>
                  <a:ext cx="48979" cy="1071841"/>
                </a:xfrm>
                <a:prstGeom prst="bentConnector3">
                  <a:avLst>
                    <a:gd name="adj1" fmla="val -821948"/>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4249095" y="4984084"/>
                  <a:ext cx="702733" cy="313266"/>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658397" y="366412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3110267" y="281742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x</a:t>
              </a:r>
              <a:r>
                <a:rPr lang="vi-VN" dirty="0">
                  <a:solidFill>
                    <a:schemeClr val="tx1"/>
                  </a:solidFill>
                </a:rPr>
                <a:t>, </a:t>
              </a:r>
              <a:r>
                <a:rPr lang="en-US" dirty="0">
                  <a:solidFill>
                    <a:schemeClr val="tx1"/>
                  </a:solidFill>
                </a:rPr>
                <a:t>y</a:t>
              </a:r>
              <a:r>
                <a:rPr lang="vi-VN" dirty="0">
                  <a:solidFill>
                    <a:schemeClr val="tx1"/>
                  </a:solidFill>
                </a:rPr>
                <a:t>, </a:t>
              </a:r>
              <a:r>
                <a:rPr lang="en-US" dirty="0">
                  <a:solidFill>
                    <a:schemeClr val="tx1"/>
                  </a:solidFill>
                </a:rPr>
                <a:t>z</a:t>
              </a:r>
              <a:endParaRPr lang="en-HK" dirty="0">
                <a:solidFill>
                  <a:schemeClr val="tx1"/>
                </a:solidFill>
              </a:endParaRPr>
            </a:p>
          </p:txBody>
        </p:sp>
      </p:grpSp>
      <p:sp>
        <p:nvSpPr>
          <p:cNvPr id="88" name="Rectangle: Rounded Corners 87">
            <a:extLst>
              <a:ext uri="{FF2B5EF4-FFF2-40B4-BE49-F238E27FC236}">
                <a16:creationId xmlns:a16="http://schemas.microsoft.com/office/drawing/2014/main" id="{00C847A0-6519-18D7-2AEC-1CC4ACC78362}"/>
              </a:ext>
            </a:extLst>
          </p:cNvPr>
          <p:cNvSpPr/>
          <p:nvPr/>
        </p:nvSpPr>
        <p:spPr>
          <a:xfrm>
            <a:off x="6018555" y="3168641"/>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109" name="Straight Arrow Connector 108">
            <a:extLst>
              <a:ext uri="{FF2B5EF4-FFF2-40B4-BE49-F238E27FC236}">
                <a16:creationId xmlns:a16="http://schemas.microsoft.com/office/drawing/2014/main" id="{12E5D73A-BCD7-714E-8C29-53D9785E5337}"/>
              </a:ext>
            </a:extLst>
          </p:cNvPr>
          <p:cNvCxnSpPr>
            <a:cxnSpLocks/>
            <a:stCxn id="54" idx="2"/>
          </p:cNvCxnSpPr>
          <p:nvPr/>
        </p:nvCxnSpPr>
        <p:spPr>
          <a:xfrm>
            <a:off x="3329877" y="3693554"/>
            <a:ext cx="10911" cy="683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D064A38-EAD8-E342-4036-883F8EECF153}"/>
              </a:ext>
            </a:extLst>
          </p:cNvPr>
          <p:cNvSpPr/>
          <p:nvPr/>
        </p:nvSpPr>
        <p:spPr>
          <a:xfrm>
            <a:off x="4054768" y="3225821"/>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40" name="Parallelogram 39">
            <a:extLst>
              <a:ext uri="{FF2B5EF4-FFF2-40B4-BE49-F238E27FC236}">
                <a16:creationId xmlns:a16="http://schemas.microsoft.com/office/drawing/2014/main" id="{74C7D7A4-BFDD-B60C-EB8B-AC929C8CA6DE}"/>
              </a:ext>
            </a:extLst>
          </p:cNvPr>
          <p:cNvSpPr/>
          <p:nvPr/>
        </p:nvSpPr>
        <p:spPr>
          <a:xfrm>
            <a:off x="583095" y="3179092"/>
            <a:ext cx="1639300" cy="504668"/>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   </a:t>
            </a:r>
            <a:r>
              <a:rPr lang="en-US" sz="1100" dirty="0">
                <a:solidFill>
                  <a:schemeClr val="tx1"/>
                </a:solidFill>
              </a:rPr>
              <a:t>y</a:t>
            </a:r>
            <a:endParaRPr lang="en-HK" sz="1100" dirty="0">
              <a:solidFill>
                <a:schemeClr val="tx1"/>
              </a:solidFill>
            </a:endParaRPr>
          </a:p>
        </p:txBody>
      </p:sp>
      <p:sp>
        <p:nvSpPr>
          <p:cNvPr id="53" name="Rectangle: Rounded Corners 52">
            <a:extLst>
              <a:ext uri="{FF2B5EF4-FFF2-40B4-BE49-F238E27FC236}">
                <a16:creationId xmlns:a16="http://schemas.microsoft.com/office/drawing/2014/main" id="{10424C35-E394-CA74-B932-93FF7A84F732}"/>
              </a:ext>
            </a:extLst>
          </p:cNvPr>
          <p:cNvSpPr/>
          <p:nvPr/>
        </p:nvSpPr>
        <p:spPr>
          <a:xfrm>
            <a:off x="2158398" y="3197415"/>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54" name="Rectangle 53">
            <a:extLst>
              <a:ext uri="{FF2B5EF4-FFF2-40B4-BE49-F238E27FC236}">
                <a16:creationId xmlns:a16="http://schemas.microsoft.com/office/drawing/2014/main" id="{F4A3F51F-15F3-4988-C5E3-AC2D3FC5B2B1}"/>
              </a:ext>
            </a:extLst>
          </p:cNvPr>
          <p:cNvSpPr/>
          <p:nvPr/>
        </p:nvSpPr>
        <p:spPr>
          <a:xfrm>
            <a:off x="2681297" y="3188886"/>
            <a:ext cx="1297160" cy="5046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 &gt; z</a:t>
            </a:r>
            <a:endParaRPr lang="vi-VN" sz="1200" dirty="0">
              <a:solidFill>
                <a:schemeClr val="tx1"/>
              </a:solidFill>
            </a:endParaRPr>
          </a:p>
        </p:txBody>
      </p:sp>
      <p:sp>
        <p:nvSpPr>
          <p:cNvPr id="95" name="Rectangle: Rounded Corners 94">
            <a:extLst>
              <a:ext uri="{FF2B5EF4-FFF2-40B4-BE49-F238E27FC236}">
                <a16:creationId xmlns:a16="http://schemas.microsoft.com/office/drawing/2014/main" id="{634EA595-82D0-691F-78D2-9433B9220D3F}"/>
              </a:ext>
            </a:extLst>
          </p:cNvPr>
          <p:cNvSpPr/>
          <p:nvPr/>
        </p:nvSpPr>
        <p:spPr>
          <a:xfrm>
            <a:off x="4928900" y="5532146"/>
            <a:ext cx="656220" cy="2989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sp>
        <p:nvSpPr>
          <p:cNvPr id="3" name="Rectangle 2">
            <a:extLst>
              <a:ext uri="{FF2B5EF4-FFF2-40B4-BE49-F238E27FC236}">
                <a16:creationId xmlns:a16="http://schemas.microsoft.com/office/drawing/2014/main" id="{9DF7E939-47BC-40EA-2F80-128EFE33EB93}"/>
              </a:ext>
            </a:extLst>
          </p:cNvPr>
          <p:cNvSpPr/>
          <p:nvPr/>
        </p:nvSpPr>
        <p:spPr>
          <a:xfrm>
            <a:off x="6615756" y="3198819"/>
            <a:ext cx="1297160" cy="5046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 &gt; z</a:t>
            </a:r>
            <a:endParaRPr lang="vi-VN" sz="1200" dirty="0">
              <a:solidFill>
                <a:schemeClr val="tx1"/>
              </a:solidFill>
            </a:endParaRPr>
          </a:p>
        </p:txBody>
      </p:sp>
      <p:cxnSp>
        <p:nvCxnSpPr>
          <p:cNvPr id="22" name="Straight Arrow Connector 21">
            <a:extLst>
              <a:ext uri="{FF2B5EF4-FFF2-40B4-BE49-F238E27FC236}">
                <a16:creationId xmlns:a16="http://schemas.microsoft.com/office/drawing/2014/main" id="{3524F5BB-D6F7-8776-3A82-6EBCCD7EB7CA}"/>
              </a:ext>
            </a:extLst>
          </p:cNvPr>
          <p:cNvCxnSpPr>
            <a:cxnSpLocks/>
          </p:cNvCxnSpPr>
          <p:nvPr/>
        </p:nvCxnSpPr>
        <p:spPr>
          <a:xfrm>
            <a:off x="5904711" y="3431426"/>
            <a:ext cx="709086" cy="99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4" name="Straight Arrow Connector 23">
            <a:extLst>
              <a:ext uri="{FF2B5EF4-FFF2-40B4-BE49-F238E27FC236}">
                <a16:creationId xmlns:a16="http://schemas.microsoft.com/office/drawing/2014/main" id="{74199333-1166-C5E9-6B42-98E14BEEB2CB}"/>
              </a:ext>
            </a:extLst>
          </p:cNvPr>
          <p:cNvCxnSpPr>
            <a:cxnSpLocks/>
            <a:endCxn id="54" idx="3"/>
          </p:cNvCxnSpPr>
          <p:nvPr/>
        </p:nvCxnSpPr>
        <p:spPr>
          <a:xfrm flipH="1" flipV="1">
            <a:off x="3978457" y="3441220"/>
            <a:ext cx="628891"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4" name="Parallelogram 33">
            <a:extLst>
              <a:ext uri="{FF2B5EF4-FFF2-40B4-BE49-F238E27FC236}">
                <a16:creationId xmlns:a16="http://schemas.microsoft.com/office/drawing/2014/main" id="{794329E2-E594-D60D-E997-285FB8AB9ECC}"/>
              </a:ext>
            </a:extLst>
          </p:cNvPr>
          <p:cNvSpPr/>
          <p:nvPr/>
        </p:nvSpPr>
        <p:spPr>
          <a:xfrm>
            <a:off x="8497948" y="3188886"/>
            <a:ext cx="1639300" cy="504668"/>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x</a:t>
            </a:r>
          </a:p>
        </p:txBody>
      </p:sp>
      <p:cxnSp>
        <p:nvCxnSpPr>
          <p:cNvPr id="35" name="Straight Arrow Connector 34">
            <a:extLst>
              <a:ext uri="{FF2B5EF4-FFF2-40B4-BE49-F238E27FC236}">
                <a16:creationId xmlns:a16="http://schemas.microsoft.com/office/drawing/2014/main" id="{38860FDA-CFA5-0F1B-7339-24F239A18218}"/>
              </a:ext>
            </a:extLst>
          </p:cNvPr>
          <p:cNvCxnSpPr>
            <a:cxnSpLocks/>
            <a:endCxn id="34" idx="5"/>
          </p:cNvCxnSpPr>
          <p:nvPr/>
        </p:nvCxnSpPr>
        <p:spPr>
          <a:xfrm flipV="1">
            <a:off x="7912916" y="3441220"/>
            <a:ext cx="701199" cy="99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9F9E98F7-6321-0D48-0CD2-F5DDAC4786F6}"/>
              </a:ext>
            </a:extLst>
          </p:cNvPr>
          <p:cNvCxnSpPr>
            <a:cxnSpLocks/>
            <a:stCxn id="54" idx="1"/>
          </p:cNvCxnSpPr>
          <p:nvPr/>
        </p:nvCxnSpPr>
        <p:spPr>
          <a:xfrm flipH="1">
            <a:off x="2093049" y="3441220"/>
            <a:ext cx="588248" cy="99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7" name="Parallelogram 46">
            <a:extLst>
              <a:ext uri="{FF2B5EF4-FFF2-40B4-BE49-F238E27FC236}">
                <a16:creationId xmlns:a16="http://schemas.microsoft.com/office/drawing/2014/main" id="{8839AAF7-7848-343B-5264-676C7F18778D}"/>
              </a:ext>
            </a:extLst>
          </p:cNvPr>
          <p:cNvSpPr/>
          <p:nvPr/>
        </p:nvSpPr>
        <p:spPr>
          <a:xfrm>
            <a:off x="6831650" y="4380008"/>
            <a:ext cx="894549" cy="33550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z</a:t>
            </a:r>
            <a:endParaRPr lang="vi-VN" sz="1100" dirty="0">
              <a:solidFill>
                <a:schemeClr val="tx1"/>
              </a:solidFill>
            </a:endParaRPr>
          </a:p>
        </p:txBody>
      </p:sp>
      <p:cxnSp>
        <p:nvCxnSpPr>
          <p:cNvPr id="48" name="Straight Arrow Connector 47">
            <a:extLst>
              <a:ext uri="{FF2B5EF4-FFF2-40B4-BE49-F238E27FC236}">
                <a16:creationId xmlns:a16="http://schemas.microsoft.com/office/drawing/2014/main" id="{02611FB5-6321-63F1-9F76-BFE437F837BD}"/>
              </a:ext>
            </a:extLst>
          </p:cNvPr>
          <p:cNvCxnSpPr>
            <a:cxnSpLocks/>
          </p:cNvCxnSpPr>
          <p:nvPr/>
        </p:nvCxnSpPr>
        <p:spPr>
          <a:xfrm>
            <a:off x="7264336" y="3693554"/>
            <a:ext cx="10911" cy="683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Parallelogram 50">
            <a:extLst>
              <a:ext uri="{FF2B5EF4-FFF2-40B4-BE49-F238E27FC236}">
                <a16:creationId xmlns:a16="http://schemas.microsoft.com/office/drawing/2014/main" id="{54FA832B-C34B-C2A7-476C-22A51571E96D}"/>
              </a:ext>
            </a:extLst>
          </p:cNvPr>
          <p:cNvSpPr/>
          <p:nvPr/>
        </p:nvSpPr>
        <p:spPr>
          <a:xfrm>
            <a:off x="2893513" y="4384468"/>
            <a:ext cx="894549" cy="33550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z</a:t>
            </a:r>
            <a:endParaRPr lang="vi-VN" sz="1100" dirty="0">
              <a:solidFill>
                <a:schemeClr val="tx1"/>
              </a:solidFill>
            </a:endParaRPr>
          </a:p>
        </p:txBody>
      </p:sp>
      <p:sp>
        <p:nvSpPr>
          <p:cNvPr id="52" name="Rectangle: Rounded Corners 51">
            <a:extLst>
              <a:ext uri="{FF2B5EF4-FFF2-40B4-BE49-F238E27FC236}">
                <a16:creationId xmlns:a16="http://schemas.microsoft.com/office/drawing/2014/main" id="{B6C8D772-AAC3-F32D-6358-EC921E6C656C}"/>
              </a:ext>
            </a:extLst>
          </p:cNvPr>
          <p:cNvSpPr/>
          <p:nvPr/>
        </p:nvSpPr>
        <p:spPr>
          <a:xfrm>
            <a:off x="3329877" y="3953390"/>
            <a:ext cx="561125" cy="23304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55" name="Rectangle: Rounded Corners 54">
            <a:extLst>
              <a:ext uri="{FF2B5EF4-FFF2-40B4-BE49-F238E27FC236}">
                <a16:creationId xmlns:a16="http://schemas.microsoft.com/office/drawing/2014/main" id="{30031A80-2089-E08E-23B3-0F26A3A0E7F3}"/>
              </a:ext>
            </a:extLst>
          </p:cNvPr>
          <p:cNvSpPr/>
          <p:nvPr/>
        </p:nvSpPr>
        <p:spPr>
          <a:xfrm>
            <a:off x="7980117" y="3171514"/>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57" name="Straight Connector 56">
            <a:extLst>
              <a:ext uri="{FF2B5EF4-FFF2-40B4-BE49-F238E27FC236}">
                <a16:creationId xmlns:a16="http://schemas.microsoft.com/office/drawing/2014/main" id="{053B9E61-FE91-E32A-2E77-182D809D5485}"/>
              </a:ext>
            </a:extLst>
          </p:cNvPr>
          <p:cNvCxnSpPr>
            <a:cxnSpLocks/>
            <a:stCxn id="47" idx="4"/>
          </p:cNvCxnSpPr>
          <p:nvPr/>
        </p:nvCxnSpPr>
        <p:spPr>
          <a:xfrm>
            <a:off x="7278925" y="4715508"/>
            <a:ext cx="0" cy="966106"/>
          </a:xfrm>
          <a:prstGeom prst="line">
            <a:avLst/>
          </a:prstGeom>
        </p:spPr>
        <p:style>
          <a:lnRef idx="1">
            <a:schemeClr val="accent5"/>
          </a:lnRef>
          <a:fillRef idx="0">
            <a:schemeClr val="accent5"/>
          </a:fillRef>
          <a:effectRef idx="0">
            <a:schemeClr val="accent5"/>
          </a:effectRef>
          <a:fontRef idx="minor">
            <a:schemeClr val="tx1"/>
          </a:fontRef>
        </p:style>
      </p:cxnSp>
      <p:cxnSp>
        <p:nvCxnSpPr>
          <p:cNvPr id="59" name="Straight Connector 58">
            <a:extLst>
              <a:ext uri="{FF2B5EF4-FFF2-40B4-BE49-F238E27FC236}">
                <a16:creationId xmlns:a16="http://schemas.microsoft.com/office/drawing/2014/main" id="{8BB4E509-5ACF-552D-2186-DD886F9CB71A}"/>
              </a:ext>
            </a:extLst>
          </p:cNvPr>
          <p:cNvCxnSpPr>
            <a:cxnSpLocks/>
          </p:cNvCxnSpPr>
          <p:nvPr/>
        </p:nvCxnSpPr>
        <p:spPr>
          <a:xfrm flipH="1">
            <a:off x="3329877" y="4726934"/>
            <a:ext cx="10910" cy="954680"/>
          </a:xfrm>
          <a:prstGeom prst="line">
            <a:avLst/>
          </a:prstGeom>
        </p:spPr>
        <p:style>
          <a:lnRef idx="1">
            <a:schemeClr val="accent5"/>
          </a:lnRef>
          <a:fillRef idx="0">
            <a:schemeClr val="accent5"/>
          </a:fillRef>
          <a:effectRef idx="0">
            <a:schemeClr val="accent5"/>
          </a:effectRef>
          <a:fontRef idx="minor">
            <a:schemeClr val="tx1"/>
          </a:fontRef>
        </p:style>
      </p:cxnSp>
      <p:cxnSp>
        <p:nvCxnSpPr>
          <p:cNvPr id="62" name="Connector: Elbow 61">
            <a:extLst>
              <a:ext uri="{FF2B5EF4-FFF2-40B4-BE49-F238E27FC236}">
                <a16:creationId xmlns:a16="http://schemas.microsoft.com/office/drawing/2014/main" id="{AAEF70CE-55EB-2882-9C90-16B3608C538E}"/>
              </a:ext>
            </a:extLst>
          </p:cNvPr>
          <p:cNvCxnSpPr>
            <a:cxnSpLocks/>
            <a:stCxn id="34" idx="4"/>
            <a:endCxn id="95" idx="3"/>
          </p:cNvCxnSpPr>
          <p:nvPr/>
        </p:nvCxnSpPr>
        <p:spPr>
          <a:xfrm rot="5400000">
            <a:off x="6457329" y="2821345"/>
            <a:ext cx="1988060" cy="3732478"/>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6" name="Connector: Elbow 65">
            <a:extLst>
              <a:ext uri="{FF2B5EF4-FFF2-40B4-BE49-F238E27FC236}">
                <a16:creationId xmlns:a16="http://schemas.microsoft.com/office/drawing/2014/main" id="{10458C2D-913F-BAC6-C454-9C92901437FE}"/>
              </a:ext>
            </a:extLst>
          </p:cNvPr>
          <p:cNvCxnSpPr>
            <a:cxnSpLocks/>
            <a:stCxn id="40" idx="3"/>
            <a:endCxn id="95" idx="1"/>
          </p:cNvCxnSpPr>
          <p:nvPr/>
        </p:nvCxnSpPr>
        <p:spPr>
          <a:xfrm rot="16200000" flipH="1">
            <a:off x="2108812" y="2861526"/>
            <a:ext cx="1997854" cy="3642322"/>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85453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053751" y="-41059"/>
            <a:ext cx="5249104"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5.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n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nguyên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tố</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834862" y="572076"/>
            <a:ext cx="3017294" cy="4036471"/>
            <a:chOff x="4094420" y="367411"/>
            <a:chExt cx="6398377" cy="7627512"/>
          </a:xfrm>
        </p:grpSpPr>
        <p:grpSp>
          <p:nvGrpSpPr>
            <p:cNvPr id="5" name="Group 4">
              <a:extLst>
                <a:ext uri="{FF2B5EF4-FFF2-40B4-BE49-F238E27FC236}">
                  <a16:creationId xmlns:a16="http://schemas.microsoft.com/office/drawing/2014/main" id="{B1D17DC2-D4D4-44D1-984B-CE4D9921D65C}"/>
                </a:ext>
              </a:extLst>
            </p:cNvPr>
            <p:cNvGrpSpPr/>
            <p:nvPr/>
          </p:nvGrpSpPr>
          <p:grpSpPr>
            <a:xfrm>
              <a:off x="4094420" y="367411"/>
              <a:ext cx="3244887" cy="4518603"/>
              <a:chOff x="668528" y="641605"/>
              <a:chExt cx="3244887" cy="4518603"/>
            </a:xfrm>
          </p:grpSpPr>
          <p:grpSp>
            <p:nvGrpSpPr>
              <p:cNvPr id="6" name="Group 5">
                <a:extLst>
                  <a:ext uri="{FF2B5EF4-FFF2-40B4-BE49-F238E27FC236}">
                    <a16:creationId xmlns:a16="http://schemas.microsoft.com/office/drawing/2014/main" id="{EA6F72BC-3B59-4DFC-98BC-9AA2EA131A08}"/>
                  </a:ext>
                </a:extLst>
              </p:cNvPr>
              <p:cNvGrpSpPr/>
              <p:nvPr/>
            </p:nvGrpSpPr>
            <p:grpSpPr>
              <a:xfrm>
                <a:off x="668528" y="641605"/>
                <a:ext cx="3244887" cy="4518603"/>
                <a:chOff x="870842" y="991668"/>
                <a:chExt cx="3244887" cy="4518603"/>
              </a:xfrm>
            </p:grpSpPr>
            <p:sp>
              <p:nvSpPr>
                <p:cNvPr id="8" name="Diamond 7">
                  <a:extLst>
                    <a:ext uri="{FF2B5EF4-FFF2-40B4-BE49-F238E27FC236}">
                      <a16:creationId xmlns:a16="http://schemas.microsoft.com/office/drawing/2014/main" id="{809AB4FA-FBCE-42B5-B784-60160E690FDA}"/>
                    </a:ext>
                  </a:extLst>
                </p:cNvPr>
                <p:cNvSpPr/>
                <p:nvPr/>
              </p:nvSpPr>
              <p:spPr>
                <a:xfrm>
                  <a:off x="870842" y="3000621"/>
                  <a:ext cx="2541998" cy="1006066"/>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a:t>
                  </a:r>
                  <a:r>
                    <a:rPr lang="vi-VN" sz="800" dirty="0">
                      <a:solidFill>
                        <a:schemeClr val="tx1"/>
                      </a:solidFill>
                    </a:rPr>
                    <a:t> are number?</a:t>
                  </a:r>
                  <a:endParaRPr lang="en-HK" sz="8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325512" y="991668"/>
                  <a:ext cx="2790217" cy="4518603"/>
                  <a:chOff x="1325512" y="991668"/>
                  <a:chExt cx="2790217" cy="4518603"/>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538105" y="991668"/>
                    <a:ext cx="1222071" cy="590819"/>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flipH="1">
                    <a:off x="2145638" y="1582487"/>
                    <a:ext cx="3503" cy="5602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41842" y="2585401"/>
                    <a:ext cx="3796" cy="4152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24" idx="0"/>
                  </p:cNvCxnSpPr>
                  <p:nvPr/>
                </p:nvCxnSpPr>
                <p:spPr>
                  <a:xfrm flipH="1">
                    <a:off x="2138023" y="4006687"/>
                    <a:ext cx="3817" cy="4895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H="1" flipV="1">
                    <a:off x="3186368" y="2364048"/>
                    <a:ext cx="226472" cy="1139607"/>
                  </a:xfrm>
                  <a:prstGeom prst="bentConnector3">
                    <a:avLst>
                      <a:gd name="adj1" fmla="val -214049"/>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203055" y="2799625"/>
                    <a:ext cx="912674" cy="313268"/>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325512" y="3985145"/>
                    <a:ext cx="1106767" cy="384005"/>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788235" y="1792631"/>
                <a:ext cx="2310177" cy="442707"/>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n</a:t>
                </a:r>
                <a:endParaRPr lang="en-HK" sz="1200" dirty="0">
                  <a:solidFill>
                    <a:schemeClr val="tx1"/>
                  </a:solidFill>
                </a:endParaRPr>
              </a:p>
            </p:txBody>
          </p:sp>
        </p:grpSp>
        <p:sp>
          <p:nvSpPr>
            <p:cNvPr id="82" name="Rectangle 81">
              <a:extLst>
                <a:ext uri="{FF2B5EF4-FFF2-40B4-BE49-F238E27FC236}">
                  <a16:creationId xmlns:a16="http://schemas.microsoft.com/office/drawing/2014/main" id="{04D7BE2A-3E8D-4837-A709-673F295EACAB}"/>
                </a:ext>
              </a:extLst>
            </p:cNvPr>
            <p:cNvSpPr/>
            <p:nvPr/>
          </p:nvSpPr>
          <p:spPr>
            <a:xfrm>
              <a:off x="8868281" y="7316537"/>
              <a:ext cx="1624516" cy="6783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 = </a:t>
              </a:r>
              <a:r>
                <a:rPr lang="en-US" sz="1100" dirty="0" err="1">
                  <a:solidFill>
                    <a:schemeClr val="tx1"/>
                  </a:solidFill>
                </a:rPr>
                <a:t>i</a:t>
              </a:r>
              <a:r>
                <a:rPr lang="en-US" sz="1100" dirty="0">
                  <a:solidFill>
                    <a:schemeClr val="tx1"/>
                  </a:solidFill>
                </a:rPr>
                <a:t> + 1</a:t>
              </a:r>
              <a:endParaRPr lang="vi-VN" sz="1100" dirty="0">
                <a:solidFill>
                  <a:schemeClr val="tx1"/>
                </a:solidFill>
              </a:endParaRPr>
            </a:p>
          </p:txBody>
        </p:sp>
      </p:grpSp>
      <p:sp>
        <p:nvSpPr>
          <p:cNvPr id="88" name="Rectangle: Rounded Corners 87">
            <a:extLst>
              <a:ext uri="{FF2B5EF4-FFF2-40B4-BE49-F238E27FC236}">
                <a16:creationId xmlns:a16="http://schemas.microsoft.com/office/drawing/2014/main" id="{00C847A0-6519-18D7-2AEC-1CC4ACC78362}"/>
              </a:ext>
            </a:extLst>
          </p:cNvPr>
          <p:cNvSpPr/>
          <p:nvPr/>
        </p:nvSpPr>
        <p:spPr>
          <a:xfrm>
            <a:off x="1026972" y="2911700"/>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19620" y="5707420"/>
            <a:ext cx="2875979" cy="33550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Input </a:t>
            </a:r>
            <a:r>
              <a:rPr lang="en-US" sz="1100" dirty="0" err="1">
                <a:solidFill>
                  <a:schemeClr val="tx1"/>
                </a:solidFill>
              </a:rPr>
              <a:t>không</a:t>
            </a:r>
            <a:r>
              <a:rPr lang="en-US" sz="1100" dirty="0">
                <a:solidFill>
                  <a:schemeClr val="tx1"/>
                </a:solidFill>
              </a:rPr>
              <a:t> </a:t>
            </a:r>
            <a:r>
              <a:rPr lang="en-US" sz="1100" dirty="0" err="1">
                <a:solidFill>
                  <a:schemeClr val="tx1"/>
                </a:solidFill>
              </a:rPr>
              <a:t>phải</a:t>
            </a:r>
            <a:r>
              <a:rPr lang="en-US" sz="1100" dirty="0">
                <a:solidFill>
                  <a:schemeClr val="tx1"/>
                </a:solidFill>
              </a:rPr>
              <a:t> </a:t>
            </a:r>
            <a:r>
              <a:rPr lang="en-US" sz="1100" dirty="0" err="1">
                <a:solidFill>
                  <a:schemeClr val="tx1"/>
                </a:solidFill>
              </a:rPr>
              <a:t>là</a:t>
            </a:r>
            <a:r>
              <a:rPr lang="en-US" sz="1100" dirty="0">
                <a:solidFill>
                  <a:schemeClr val="tx1"/>
                </a:solidFill>
              </a:rPr>
              <a:t> </a:t>
            </a:r>
            <a:r>
              <a:rPr lang="en-US" sz="1100" dirty="0" err="1">
                <a:solidFill>
                  <a:schemeClr val="tx1"/>
                </a:solidFill>
              </a:rPr>
              <a:t>số</a:t>
            </a:r>
            <a:r>
              <a:rPr lang="en-US" sz="1100" dirty="0">
                <a:solidFill>
                  <a:schemeClr val="tx1"/>
                </a:solidFill>
              </a:rPr>
              <a:t> </a:t>
            </a:r>
            <a:r>
              <a:rPr lang="en-US" sz="1100" dirty="0" err="1">
                <a:solidFill>
                  <a:schemeClr val="tx1"/>
                </a:solidFill>
              </a:rPr>
              <a:t>nguyên</a:t>
            </a:r>
            <a:r>
              <a:rPr lang="en-US" sz="1100" dirty="0">
                <a:solidFill>
                  <a:schemeClr val="tx1"/>
                </a:solidFill>
              </a:rPr>
              <a:t> </a:t>
            </a:r>
            <a:r>
              <a:rPr lang="en-US" sz="1100" dirty="0" err="1">
                <a:solidFill>
                  <a:schemeClr val="tx1"/>
                </a:solidFill>
              </a:rPr>
              <a:t>tố</a:t>
            </a:r>
            <a:endParaRPr lang="vi-VN" sz="1100" dirty="0">
              <a:solidFill>
                <a:schemeClr val="tx1"/>
              </a:solidFill>
            </a:endParaRPr>
          </a:p>
        </p:txBody>
      </p:sp>
      <p:sp>
        <p:nvSpPr>
          <p:cNvPr id="27" name="Rectangle: Rounded Corners 26">
            <a:extLst>
              <a:ext uri="{FF2B5EF4-FFF2-40B4-BE49-F238E27FC236}">
                <a16:creationId xmlns:a16="http://schemas.microsoft.com/office/drawing/2014/main" id="{9D064A38-EAD8-E342-4036-883F8EECF153}"/>
              </a:ext>
            </a:extLst>
          </p:cNvPr>
          <p:cNvSpPr/>
          <p:nvPr/>
        </p:nvSpPr>
        <p:spPr>
          <a:xfrm>
            <a:off x="585641" y="2435799"/>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40" name="Parallelogram 39">
            <a:extLst>
              <a:ext uri="{FF2B5EF4-FFF2-40B4-BE49-F238E27FC236}">
                <a16:creationId xmlns:a16="http://schemas.microsoft.com/office/drawing/2014/main" id="{74C7D7A4-BFDD-B60C-EB8B-AC929C8CA6DE}"/>
              </a:ext>
            </a:extLst>
          </p:cNvPr>
          <p:cNvSpPr/>
          <p:nvPr/>
        </p:nvSpPr>
        <p:spPr>
          <a:xfrm>
            <a:off x="7065317" y="5725975"/>
            <a:ext cx="1753160" cy="333024"/>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t>
            </a:r>
            <a:r>
              <a:rPr lang="en-HK" sz="1100" dirty="0" err="1">
                <a:solidFill>
                  <a:schemeClr val="tx1"/>
                </a:solidFill>
              </a:rPr>
              <a:t>Số</a:t>
            </a:r>
            <a:r>
              <a:rPr lang="en-HK" sz="1100" dirty="0">
                <a:solidFill>
                  <a:schemeClr val="tx1"/>
                </a:solidFill>
              </a:rPr>
              <a:t> </a:t>
            </a:r>
            <a:r>
              <a:rPr lang="en-HK" sz="1100" dirty="0" err="1">
                <a:solidFill>
                  <a:schemeClr val="tx1"/>
                </a:solidFill>
              </a:rPr>
              <a:t>nguyên</a:t>
            </a:r>
            <a:r>
              <a:rPr lang="en-HK" sz="1100" dirty="0">
                <a:solidFill>
                  <a:schemeClr val="tx1"/>
                </a:solidFill>
              </a:rPr>
              <a:t> </a:t>
            </a:r>
            <a:r>
              <a:rPr lang="en-HK" sz="1100" dirty="0" err="1">
                <a:solidFill>
                  <a:schemeClr val="tx1"/>
                </a:solidFill>
              </a:rPr>
              <a:t>tố</a:t>
            </a:r>
            <a:endParaRPr lang="en-HK" sz="1100" dirty="0">
              <a:solidFill>
                <a:schemeClr val="tx1"/>
              </a:solidFill>
            </a:endParaRPr>
          </a:p>
        </p:txBody>
      </p:sp>
      <p:sp>
        <p:nvSpPr>
          <p:cNvPr id="53" name="Rectangle: Rounded Corners 52">
            <a:extLst>
              <a:ext uri="{FF2B5EF4-FFF2-40B4-BE49-F238E27FC236}">
                <a16:creationId xmlns:a16="http://schemas.microsoft.com/office/drawing/2014/main" id="{10424C35-E394-CA74-B932-93FF7A84F732}"/>
              </a:ext>
            </a:extLst>
          </p:cNvPr>
          <p:cNvSpPr/>
          <p:nvPr/>
        </p:nvSpPr>
        <p:spPr>
          <a:xfrm>
            <a:off x="5132453" y="5486825"/>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74" name="Rectangle 73">
            <a:extLst>
              <a:ext uri="{FF2B5EF4-FFF2-40B4-BE49-F238E27FC236}">
                <a16:creationId xmlns:a16="http://schemas.microsoft.com/office/drawing/2014/main" id="{5E3EB1D1-B5F8-5E4D-AF2C-C93C4A697A10}"/>
              </a:ext>
            </a:extLst>
          </p:cNvPr>
          <p:cNvSpPr/>
          <p:nvPr/>
        </p:nvSpPr>
        <p:spPr>
          <a:xfrm>
            <a:off x="5281622" y="4058599"/>
            <a:ext cx="521054" cy="190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 2</a:t>
            </a:r>
            <a:endParaRPr lang="vi-VN" sz="1200" dirty="0">
              <a:solidFill>
                <a:schemeClr val="tx1"/>
              </a:solidFill>
            </a:endParaRPr>
          </a:p>
        </p:txBody>
      </p:sp>
      <p:sp>
        <p:nvSpPr>
          <p:cNvPr id="95" name="Rectangle: Rounded Corners 94">
            <a:extLst>
              <a:ext uri="{FF2B5EF4-FFF2-40B4-BE49-F238E27FC236}">
                <a16:creationId xmlns:a16="http://schemas.microsoft.com/office/drawing/2014/main" id="{634EA595-82D0-691F-78D2-9433B9220D3F}"/>
              </a:ext>
            </a:extLst>
          </p:cNvPr>
          <p:cNvSpPr/>
          <p:nvPr/>
        </p:nvSpPr>
        <p:spPr>
          <a:xfrm>
            <a:off x="1141317" y="6381843"/>
            <a:ext cx="656220" cy="2989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sp>
        <p:nvSpPr>
          <p:cNvPr id="24" name="Diamond 23">
            <a:extLst>
              <a:ext uri="{FF2B5EF4-FFF2-40B4-BE49-F238E27FC236}">
                <a16:creationId xmlns:a16="http://schemas.microsoft.com/office/drawing/2014/main" id="{B2251105-7733-3FC1-0B2F-30CAE94AE4CD}"/>
              </a:ext>
            </a:extLst>
          </p:cNvPr>
          <p:cNvSpPr/>
          <p:nvPr/>
        </p:nvSpPr>
        <p:spPr>
          <a:xfrm>
            <a:off x="833062" y="2426687"/>
            <a:ext cx="1198734" cy="532409"/>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t>
            </a:r>
            <a:r>
              <a:rPr lang="vi-VN" sz="1100" dirty="0">
                <a:solidFill>
                  <a:schemeClr val="tx1"/>
                </a:solidFill>
              </a:rPr>
              <a:t> </a:t>
            </a:r>
            <a:r>
              <a:rPr lang="en-US" sz="1100" dirty="0">
                <a:solidFill>
                  <a:schemeClr val="tx1"/>
                </a:solidFill>
              </a:rPr>
              <a:t>&gt;=0</a:t>
            </a:r>
            <a:endParaRPr lang="en-HK" sz="1100" dirty="0">
              <a:solidFill>
                <a:schemeClr val="tx1"/>
              </a:solidFill>
            </a:endParaRPr>
          </a:p>
        </p:txBody>
      </p:sp>
      <p:cxnSp>
        <p:nvCxnSpPr>
          <p:cNvPr id="30" name="Connector: Elbow 29">
            <a:extLst>
              <a:ext uri="{FF2B5EF4-FFF2-40B4-BE49-F238E27FC236}">
                <a16:creationId xmlns:a16="http://schemas.microsoft.com/office/drawing/2014/main" id="{EBEA0DD6-2D78-E292-CCBD-D07BA2BBEE91}"/>
              </a:ext>
            </a:extLst>
          </p:cNvPr>
          <p:cNvCxnSpPr>
            <a:cxnSpLocks/>
            <a:stCxn id="24" idx="1"/>
          </p:cNvCxnSpPr>
          <p:nvPr/>
        </p:nvCxnSpPr>
        <p:spPr>
          <a:xfrm rot="10800000" flipH="1">
            <a:off x="833061" y="1014964"/>
            <a:ext cx="599243" cy="1677928"/>
          </a:xfrm>
          <a:prstGeom prst="bentConnector4">
            <a:avLst>
              <a:gd name="adj1" fmla="val -38148"/>
              <a:gd name="adj2" fmla="val 10014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Diamond 36">
            <a:extLst>
              <a:ext uri="{FF2B5EF4-FFF2-40B4-BE49-F238E27FC236}">
                <a16:creationId xmlns:a16="http://schemas.microsoft.com/office/drawing/2014/main" id="{46798E98-E34C-3864-E8C2-44CCEBF16A36}"/>
              </a:ext>
            </a:extLst>
          </p:cNvPr>
          <p:cNvSpPr/>
          <p:nvPr/>
        </p:nvSpPr>
        <p:spPr>
          <a:xfrm>
            <a:off x="974787" y="3233278"/>
            <a:ext cx="912397" cy="532409"/>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t>
            </a:r>
            <a:r>
              <a:rPr lang="vi-VN" sz="1100" dirty="0">
                <a:solidFill>
                  <a:schemeClr val="tx1"/>
                </a:solidFill>
              </a:rPr>
              <a:t> </a:t>
            </a:r>
            <a:r>
              <a:rPr lang="en-US" sz="1100" dirty="0">
                <a:solidFill>
                  <a:schemeClr val="tx1"/>
                </a:solidFill>
              </a:rPr>
              <a:t>=1</a:t>
            </a:r>
            <a:endParaRPr lang="en-HK" sz="1100" dirty="0">
              <a:solidFill>
                <a:schemeClr val="tx1"/>
              </a:solidFill>
            </a:endParaRPr>
          </a:p>
        </p:txBody>
      </p:sp>
      <p:cxnSp>
        <p:nvCxnSpPr>
          <p:cNvPr id="39" name="Straight Arrow Connector 38">
            <a:extLst>
              <a:ext uri="{FF2B5EF4-FFF2-40B4-BE49-F238E27FC236}">
                <a16:creationId xmlns:a16="http://schemas.microsoft.com/office/drawing/2014/main" id="{8E5B3C59-6361-2752-3849-EB0B207E20E1}"/>
              </a:ext>
            </a:extLst>
          </p:cNvPr>
          <p:cNvCxnSpPr>
            <a:cxnSpLocks/>
            <a:stCxn id="24" idx="2"/>
            <a:endCxn id="37" idx="0"/>
          </p:cNvCxnSpPr>
          <p:nvPr/>
        </p:nvCxnSpPr>
        <p:spPr>
          <a:xfrm flipH="1">
            <a:off x="1430986" y="2959096"/>
            <a:ext cx="1443" cy="2741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6" name="Diamond 55">
            <a:extLst>
              <a:ext uri="{FF2B5EF4-FFF2-40B4-BE49-F238E27FC236}">
                <a16:creationId xmlns:a16="http://schemas.microsoft.com/office/drawing/2014/main" id="{CF1DDD0F-09CA-A31E-59CC-6209FAACCDB6}"/>
              </a:ext>
            </a:extLst>
          </p:cNvPr>
          <p:cNvSpPr/>
          <p:nvPr/>
        </p:nvSpPr>
        <p:spPr>
          <a:xfrm>
            <a:off x="5051052" y="3233278"/>
            <a:ext cx="982195" cy="532409"/>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t>
            </a:r>
            <a:r>
              <a:rPr lang="vi-VN" sz="1100" dirty="0">
                <a:solidFill>
                  <a:schemeClr val="tx1"/>
                </a:solidFill>
              </a:rPr>
              <a:t> </a:t>
            </a:r>
            <a:r>
              <a:rPr lang="en-US" sz="1100" dirty="0">
                <a:solidFill>
                  <a:schemeClr val="tx1"/>
                </a:solidFill>
              </a:rPr>
              <a:t>&lt; 4</a:t>
            </a:r>
            <a:endParaRPr lang="en-HK" sz="1100" dirty="0">
              <a:solidFill>
                <a:schemeClr val="tx1"/>
              </a:solidFill>
            </a:endParaRPr>
          </a:p>
        </p:txBody>
      </p:sp>
      <p:cxnSp>
        <p:nvCxnSpPr>
          <p:cNvPr id="58" name="Straight Arrow Connector 57">
            <a:extLst>
              <a:ext uri="{FF2B5EF4-FFF2-40B4-BE49-F238E27FC236}">
                <a16:creationId xmlns:a16="http://schemas.microsoft.com/office/drawing/2014/main" id="{C89C3BEF-EF31-89FD-93DC-30BB11ABF68E}"/>
              </a:ext>
            </a:extLst>
          </p:cNvPr>
          <p:cNvCxnSpPr>
            <a:cxnSpLocks/>
            <a:stCxn id="37" idx="3"/>
            <a:endCxn id="56" idx="1"/>
          </p:cNvCxnSpPr>
          <p:nvPr/>
        </p:nvCxnSpPr>
        <p:spPr>
          <a:xfrm>
            <a:off x="1887184" y="3499483"/>
            <a:ext cx="316386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1" name="Straight Arrow Connector 60">
            <a:extLst>
              <a:ext uri="{FF2B5EF4-FFF2-40B4-BE49-F238E27FC236}">
                <a16:creationId xmlns:a16="http://schemas.microsoft.com/office/drawing/2014/main" id="{1F551924-A8DD-9AD8-C26D-EEF1E800A98E}"/>
              </a:ext>
            </a:extLst>
          </p:cNvPr>
          <p:cNvCxnSpPr>
            <a:cxnSpLocks/>
            <a:stCxn id="56" idx="2"/>
            <a:endCxn id="74" idx="0"/>
          </p:cNvCxnSpPr>
          <p:nvPr/>
        </p:nvCxnSpPr>
        <p:spPr>
          <a:xfrm flipH="1">
            <a:off x="5542149" y="3765687"/>
            <a:ext cx="1" cy="2929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6" name="Rectangle: Rounded Corners 65">
            <a:extLst>
              <a:ext uri="{FF2B5EF4-FFF2-40B4-BE49-F238E27FC236}">
                <a16:creationId xmlns:a16="http://schemas.microsoft.com/office/drawing/2014/main" id="{12234D97-1F23-8C0A-AB54-07D9ADDD2130}"/>
              </a:ext>
            </a:extLst>
          </p:cNvPr>
          <p:cNvSpPr/>
          <p:nvPr/>
        </p:nvSpPr>
        <p:spPr>
          <a:xfrm>
            <a:off x="5211429" y="3765687"/>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67" name="Diamond 66">
            <a:extLst>
              <a:ext uri="{FF2B5EF4-FFF2-40B4-BE49-F238E27FC236}">
                <a16:creationId xmlns:a16="http://schemas.microsoft.com/office/drawing/2014/main" id="{A95385CC-DDDB-DC7F-7E50-27C5814E30AC}"/>
              </a:ext>
            </a:extLst>
          </p:cNvPr>
          <p:cNvSpPr/>
          <p:nvPr/>
        </p:nvSpPr>
        <p:spPr>
          <a:xfrm>
            <a:off x="4485864" y="4587152"/>
            <a:ext cx="2112569" cy="956743"/>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r>
              <a:rPr lang="en-US" sz="1100" dirty="0" err="1">
                <a:solidFill>
                  <a:schemeClr val="tx1"/>
                </a:solidFill>
              </a:rPr>
              <a:t>i</a:t>
            </a:r>
            <a:r>
              <a:rPr lang="en-US" sz="1100" dirty="0">
                <a:solidFill>
                  <a:schemeClr val="tx1"/>
                </a:solidFill>
              </a:rPr>
              <a:t> &lt;= sqrt (n)) </a:t>
            </a:r>
            <a:r>
              <a:rPr lang="en-US" sz="1100" dirty="0" err="1">
                <a:solidFill>
                  <a:schemeClr val="tx1"/>
                </a:solidFill>
              </a:rPr>
              <a:t>và</a:t>
            </a:r>
            <a:r>
              <a:rPr lang="en-US" sz="1100" dirty="0">
                <a:solidFill>
                  <a:schemeClr val="tx1"/>
                </a:solidFill>
              </a:rPr>
              <a:t> 1 </a:t>
            </a:r>
            <a:r>
              <a:rPr lang="en-US" sz="1100" dirty="0" err="1">
                <a:solidFill>
                  <a:schemeClr val="tx1"/>
                </a:solidFill>
              </a:rPr>
              <a:t>không</a:t>
            </a:r>
            <a:r>
              <a:rPr lang="en-US" sz="1100" dirty="0">
                <a:solidFill>
                  <a:schemeClr val="tx1"/>
                </a:solidFill>
              </a:rPr>
              <a:t> </a:t>
            </a:r>
            <a:r>
              <a:rPr lang="en-US" sz="1100" dirty="0" err="1">
                <a:solidFill>
                  <a:schemeClr val="tx1"/>
                </a:solidFill>
              </a:rPr>
              <a:t>là</a:t>
            </a:r>
            <a:r>
              <a:rPr lang="en-US" sz="1100" dirty="0">
                <a:solidFill>
                  <a:schemeClr val="tx1"/>
                </a:solidFill>
              </a:rPr>
              <a:t> </a:t>
            </a:r>
            <a:r>
              <a:rPr lang="en-US" sz="1100" dirty="0" err="1">
                <a:solidFill>
                  <a:schemeClr val="tx1"/>
                </a:solidFill>
              </a:rPr>
              <a:t>ước</a:t>
            </a:r>
            <a:r>
              <a:rPr lang="en-US" sz="1100" dirty="0">
                <a:solidFill>
                  <a:schemeClr val="tx1"/>
                </a:solidFill>
              </a:rPr>
              <a:t> </a:t>
            </a:r>
            <a:r>
              <a:rPr lang="en-US" sz="1100" dirty="0" err="1">
                <a:solidFill>
                  <a:schemeClr val="tx1"/>
                </a:solidFill>
              </a:rPr>
              <a:t>của</a:t>
            </a:r>
            <a:r>
              <a:rPr lang="en-US" sz="1100" dirty="0">
                <a:solidFill>
                  <a:schemeClr val="tx1"/>
                </a:solidFill>
              </a:rPr>
              <a:t> n</a:t>
            </a:r>
            <a:endParaRPr lang="en-HK" sz="1100" dirty="0">
              <a:solidFill>
                <a:schemeClr val="tx1"/>
              </a:solidFill>
            </a:endParaRPr>
          </a:p>
        </p:txBody>
      </p:sp>
      <p:cxnSp>
        <p:nvCxnSpPr>
          <p:cNvPr id="70" name="Straight Arrow Connector 69">
            <a:extLst>
              <a:ext uri="{FF2B5EF4-FFF2-40B4-BE49-F238E27FC236}">
                <a16:creationId xmlns:a16="http://schemas.microsoft.com/office/drawing/2014/main" id="{C537EE73-67BE-B8D7-66FF-93EC4964DD1F}"/>
              </a:ext>
            </a:extLst>
          </p:cNvPr>
          <p:cNvCxnSpPr>
            <a:cxnSpLocks/>
            <a:stCxn id="74" idx="2"/>
            <a:endCxn id="67" idx="0"/>
          </p:cNvCxnSpPr>
          <p:nvPr/>
        </p:nvCxnSpPr>
        <p:spPr>
          <a:xfrm>
            <a:off x="5542149" y="4249546"/>
            <a:ext cx="0" cy="3376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6" name="Connector: Elbow 75">
            <a:extLst>
              <a:ext uri="{FF2B5EF4-FFF2-40B4-BE49-F238E27FC236}">
                <a16:creationId xmlns:a16="http://schemas.microsoft.com/office/drawing/2014/main" id="{808C1663-4D7E-42CA-9293-23E41418F458}"/>
              </a:ext>
            </a:extLst>
          </p:cNvPr>
          <p:cNvCxnSpPr>
            <a:cxnSpLocks/>
            <a:stCxn id="67" idx="1"/>
            <a:endCxn id="82" idx="1"/>
          </p:cNvCxnSpPr>
          <p:nvPr/>
        </p:nvCxnSpPr>
        <p:spPr>
          <a:xfrm rot="10800000">
            <a:off x="3086080" y="4429048"/>
            <a:ext cx="1399784" cy="636477"/>
          </a:xfrm>
          <a:prstGeom prst="bentConnector3">
            <a:avLst>
              <a:gd name="adj1" fmla="val 11633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9" name="Straight Arrow Connector 78">
            <a:extLst>
              <a:ext uri="{FF2B5EF4-FFF2-40B4-BE49-F238E27FC236}">
                <a16:creationId xmlns:a16="http://schemas.microsoft.com/office/drawing/2014/main" id="{79C2DE5A-C1CA-828C-0C06-7F3398E6BFC1}"/>
              </a:ext>
            </a:extLst>
          </p:cNvPr>
          <p:cNvCxnSpPr>
            <a:cxnSpLocks/>
            <a:stCxn id="82" idx="3"/>
          </p:cNvCxnSpPr>
          <p:nvPr/>
        </p:nvCxnSpPr>
        <p:spPr>
          <a:xfrm flipV="1">
            <a:off x="3852156" y="4429046"/>
            <a:ext cx="1689992"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4" name="Rectangle: Rounded Corners 83">
            <a:extLst>
              <a:ext uri="{FF2B5EF4-FFF2-40B4-BE49-F238E27FC236}">
                <a16:creationId xmlns:a16="http://schemas.microsoft.com/office/drawing/2014/main" id="{5A576956-ACAC-7DD6-667F-2D13DF6FA866}"/>
              </a:ext>
            </a:extLst>
          </p:cNvPr>
          <p:cNvSpPr/>
          <p:nvPr/>
        </p:nvSpPr>
        <p:spPr>
          <a:xfrm>
            <a:off x="3256795" y="3305845"/>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85" name="Rectangle: Rounded Corners 84">
            <a:extLst>
              <a:ext uri="{FF2B5EF4-FFF2-40B4-BE49-F238E27FC236}">
                <a16:creationId xmlns:a16="http://schemas.microsoft.com/office/drawing/2014/main" id="{ABD45F8F-16EF-D62C-B3A0-7C57546D6B26}"/>
              </a:ext>
            </a:extLst>
          </p:cNvPr>
          <p:cNvSpPr/>
          <p:nvPr/>
        </p:nvSpPr>
        <p:spPr>
          <a:xfrm>
            <a:off x="3442386" y="4842533"/>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86" name="Diamond 85">
            <a:extLst>
              <a:ext uri="{FF2B5EF4-FFF2-40B4-BE49-F238E27FC236}">
                <a16:creationId xmlns:a16="http://schemas.microsoft.com/office/drawing/2014/main" id="{40CC0427-4A1A-991F-1DA9-05E187D9AC37}"/>
              </a:ext>
            </a:extLst>
          </p:cNvPr>
          <p:cNvSpPr/>
          <p:nvPr/>
        </p:nvSpPr>
        <p:spPr>
          <a:xfrm>
            <a:off x="4665568" y="5725975"/>
            <a:ext cx="1753160" cy="33550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I = sqrt (n)</a:t>
            </a:r>
          </a:p>
        </p:txBody>
      </p:sp>
      <p:cxnSp>
        <p:nvCxnSpPr>
          <p:cNvPr id="94" name="Straight Arrow Connector 93">
            <a:extLst>
              <a:ext uri="{FF2B5EF4-FFF2-40B4-BE49-F238E27FC236}">
                <a16:creationId xmlns:a16="http://schemas.microsoft.com/office/drawing/2014/main" id="{304DC59E-4824-A869-EB83-F1A6A891DA3A}"/>
              </a:ext>
            </a:extLst>
          </p:cNvPr>
          <p:cNvCxnSpPr>
            <a:cxnSpLocks/>
            <a:stCxn id="67" idx="2"/>
            <a:endCxn id="86" idx="0"/>
          </p:cNvCxnSpPr>
          <p:nvPr/>
        </p:nvCxnSpPr>
        <p:spPr>
          <a:xfrm flipH="1">
            <a:off x="5542148" y="5543895"/>
            <a:ext cx="1" cy="1820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1" name="Straight Arrow Connector 100">
            <a:extLst>
              <a:ext uri="{FF2B5EF4-FFF2-40B4-BE49-F238E27FC236}">
                <a16:creationId xmlns:a16="http://schemas.microsoft.com/office/drawing/2014/main" id="{E7AB6324-39D3-2C13-8BBA-7BE4CE13F55A}"/>
              </a:ext>
            </a:extLst>
          </p:cNvPr>
          <p:cNvCxnSpPr>
            <a:cxnSpLocks/>
            <a:stCxn id="86" idx="3"/>
            <a:endCxn id="40" idx="5"/>
          </p:cNvCxnSpPr>
          <p:nvPr/>
        </p:nvCxnSpPr>
        <p:spPr>
          <a:xfrm flipV="1">
            <a:off x="6418728" y="5892487"/>
            <a:ext cx="723246" cy="12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5" name="Connector: Elbow 104">
            <a:extLst>
              <a:ext uri="{FF2B5EF4-FFF2-40B4-BE49-F238E27FC236}">
                <a16:creationId xmlns:a16="http://schemas.microsoft.com/office/drawing/2014/main" id="{E921E19E-7B1C-0BB8-B635-3165FF2B55DE}"/>
              </a:ext>
            </a:extLst>
          </p:cNvPr>
          <p:cNvCxnSpPr>
            <a:cxnSpLocks/>
            <a:stCxn id="56" idx="3"/>
            <a:endCxn id="40" idx="0"/>
          </p:cNvCxnSpPr>
          <p:nvPr/>
        </p:nvCxnSpPr>
        <p:spPr>
          <a:xfrm>
            <a:off x="6033247" y="3499483"/>
            <a:ext cx="1908650" cy="2226492"/>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108" name="Rectangle: Rounded Corners 107">
            <a:extLst>
              <a:ext uri="{FF2B5EF4-FFF2-40B4-BE49-F238E27FC236}">
                <a16:creationId xmlns:a16="http://schemas.microsoft.com/office/drawing/2014/main" id="{867FC429-56A6-DDEA-091D-E69A7A9875D6}"/>
              </a:ext>
            </a:extLst>
          </p:cNvPr>
          <p:cNvSpPr/>
          <p:nvPr/>
        </p:nvSpPr>
        <p:spPr>
          <a:xfrm>
            <a:off x="6672307" y="3280889"/>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111" name="Rectangle: Rounded Corners 110">
            <a:extLst>
              <a:ext uri="{FF2B5EF4-FFF2-40B4-BE49-F238E27FC236}">
                <a16:creationId xmlns:a16="http://schemas.microsoft.com/office/drawing/2014/main" id="{E72C662B-8EAF-5370-3C9B-2993CF6AE11A}"/>
              </a:ext>
            </a:extLst>
          </p:cNvPr>
          <p:cNvSpPr/>
          <p:nvPr/>
        </p:nvSpPr>
        <p:spPr>
          <a:xfrm>
            <a:off x="6494553" y="5616656"/>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113" name="Straight Arrow Connector 112">
            <a:extLst>
              <a:ext uri="{FF2B5EF4-FFF2-40B4-BE49-F238E27FC236}">
                <a16:creationId xmlns:a16="http://schemas.microsoft.com/office/drawing/2014/main" id="{ED3C2D8C-EEB7-0432-3FB9-B623B1B6221A}"/>
              </a:ext>
            </a:extLst>
          </p:cNvPr>
          <p:cNvCxnSpPr>
            <a:cxnSpLocks/>
            <a:stCxn id="37" idx="2"/>
            <a:endCxn id="91" idx="0"/>
          </p:cNvCxnSpPr>
          <p:nvPr/>
        </p:nvCxnSpPr>
        <p:spPr>
          <a:xfrm>
            <a:off x="1430986" y="3765687"/>
            <a:ext cx="26624" cy="19417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6" name="Straight Arrow Connector 115">
            <a:extLst>
              <a:ext uri="{FF2B5EF4-FFF2-40B4-BE49-F238E27FC236}">
                <a16:creationId xmlns:a16="http://schemas.microsoft.com/office/drawing/2014/main" id="{E8F15083-17E4-5857-FFD2-8606AC4213D3}"/>
              </a:ext>
            </a:extLst>
          </p:cNvPr>
          <p:cNvCxnSpPr>
            <a:cxnSpLocks/>
            <a:stCxn id="86" idx="1"/>
            <a:endCxn id="91" idx="2"/>
          </p:cNvCxnSpPr>
          <p:nvPr/>
        </p:nvCxnSpPr>
        <p:spPr>
          <a:xfrm flipH="1" flipV="1">
            <a:off x="2818372" y="5875170"/>
            <a:ext cx="1847196" cy="1855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9" name="Rectangle: Rounded Corners 118">
            <a:extLst>
              <a:ext uri="{FF2B5EF4-FFF2-40B4-BE49-F238E27FC236}">
                <a16:creationId xmlns:a16="http://schemas.microsoft.com/office/drawing/2014/main" id="{CEF212CC-0600-C31A-6D60-F1FB7A8ABC84}"/>
              </a:ext>
            </a:extLst>
          </p:cNvPr>
          <p:cNvSpPr/>
          <p:nvPr/>
        </p:nvSpPr>
        <p:spPr>
          <a:xfrm>
            <a:off x="3599834" y="5690482"/>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120" name="Rectangle: Rounded Corners 119">
            <a:extLst>
              <a:ext uri="{FF2B5EF4-FFF2-40B4-BE49-F238E27FC236}">
                <a16:creationId xmlns:a16="http://schemas.microsoft.com/office/drawing/2014/main" id="{2E89BEB4-FAA1-71EC-D1D1-3C6DEF073FD8}"/>
              </a:ext>
            </a:extLst>
          </p:cNvPr>
          <p:cNvSpPr/>
          <p:nvPr/>
        </p:nvSpPr>
        <p:spPr>
          <a:xfrm>
            <a:off x="1026971" y="4419262"/>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122" name="Straight Arrow Connector 121">
            <a:extLst>
              <a:ext uri="{FF2B5EF4-FFF2-40B4-BE49-F238E27FC236}">
                <a16:creationId xmlns:a16="http://schemas.microsoft.com/office/drawing/2014/main" id="{AA40B682-6BDC-00E0-17C5-B22657C0CDC2}"/>
              </a:ext>
            </a:extLst>
          </p:cNvPr>
          <p:cNvCxnSpPr>
            <a:cxnSpLocks/>
            <a:stCxn id="91" idx="4"/>
            <a:endCxn id="95" idx="0"/>
          </p:cNvCxnSpPr>
          <p:nvPr/>
        </p:nvCxnSpPr>
        <p:spPr>
          <a:xfrm>
            <a:off x="1457610" y="6042920"/>
            <a:ext cx="11817" cy="3389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5" name="Connector: Elbow 124">
            <a:extLst>
              <a:ext uri="{FF2B5EF4-FFF2-40B4-BE49-F238E27FC236}">
                <a16:creationId xmlns:a16="http://schemas.microsoft.com/office/drawing/2014/main" id="{D6AA6620-34BE-60B0-7F1B-6AADB9D90C20}"/>
              </a:ext>
            </a:extLst>
          </p:cNvPr>
          <p:cNvCxnSpPr>
            <a:cxnSpLocks/>
            <a:stCxn id="40" idx="4"/>
            <a:endCxn id="95" idx="3"/>
          </p:cNvCxnSpPr>
          <p:nvPr/>
        </p:nvCxnSpPr>
        <p:spPr>
          <a:xfrm rot="5400000">
            <a:off x="4633561" y="3222975"/>
            <a:ext cx="472312" cy="6144360"/>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98944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64847" y="-13519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16. </a:t>
            </a:r>
            <a:r>
              <a:rPr lang="en-US" sz="2000" b="1" dirty="0" err="1">
                <a:latin typeface="Times New Roman" panose="02020603050405020304" pitchFamily="18" charset="0"/>
                <a:cs typeface="Times New Roman" panose="02020603050405020304" pitchFamily="18" charset="0"/>
              </a:rPr>
              <a:t>Liệt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kê</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tử</a:t>
            </a:r>
            <a:r>
              <a:rPr lang="en-US" sz="2000" b="1" dirty="0">
                <a:latin typeface="Times New Roman" panose="02020603050405020304" pitchFamily="18" charset="0"/>
                <a:cs typeface="Times New Roman" panose="02020603050405020304" pitchFamily="18" charset="0"/>
              </a:rPr>
              <a:t> n </a:t>
            </a:r>
            <a:r>
              <a:rPr lang="en-US" sz="2000" b="1" dirty="0" err="1">
                <a:latin typeface="Times New Roman" panose="02020603050405020304" pitchFamily="18" charset="0"/>
                <a:cs typeface="Times New Roman" panose="02020603050405020304" pitchFamily="18" charset="0"/>
              </a:rPr>
              <a:t>đầu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dãy</a:t>
            </a:r>
            <a:r>
              <a:rPr lang="en-US" sz="2000" b="1" dirty="0">
                <a:latin typeface="Times New Roman" panose="02020603050405020304" pitchFamily="18" charset="0"/>
                <a:cs typeface="Times New Roman" panose="02020603050405020304" pitchFamily="18" charset="0"/>
              </a:rPr>
              <a:t> Fibonacci (1, 1, 2, 3, 5, 8, …)</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662896" y="473985"/>
            <a:ext cx="2562653" cy="4667206"/>
            <a:chOff x="4565323" y="353789"/>
            <a:chExt cx="2698567" cy="5201655"/>
          </a:xfrm>
        </p:grpSpPr>
        <p:grpSp>
          <p:nvGrpSpPr>
            <p:cNvPr id="5" name="Group 4">
              <a:extLst>
                <a:ext uri="{FF2B5EF4-FFF2-40B4-BE49-F238E27FC236}">
                  <a16:creationId xmlns:a16="http://schemas.microsoft.com/office/drawing/2014/main" id="{B1D17DC2-D4D4-44D1-984B-CE4D9921D65C}"/>
                </a:ext>
              </a:extLst>
            </p:cNvPr>
            <p:cNvGrpSpPr/>
            <p:nvPr/>
          </p:nvGrpSpPr>
          <p:grpSpPr>
            <a:xfrm>
              <a:off x="4565323" y="353789"/>
              <a:ext cx="2698567" cy="5201655"/>
              <a:chOff x="1139431" y="627983"/>
              <a:chExt cx="2698567" cy="5201655"/>
            </a:xfrm>
          </p:grpSpPr>
          <p:grpSp>
            <p:nvGrpSpPr>
              <p:cNvPr id="6" name="Group 5">
                <a:extLst>
                  <a:ext uri="{FF2B5EF4-FFF2-40B4-BE49-F238E27FC236}">
                    <a16:creationId xmlns:a16="http://schemas.microsoft.com/office/drawing/2014/main" id="{EA6F72BC-3B59-4DFC-98BC-9AA2EA131A08}"/>
                  </a:ext>
                </a:extLst>
              </p:cNvPr>
              <p:cNvGrpSpPr/>
              <p:nvPr/>
            </p:nvGrpSpPr>
            <p:grpSpPr>
              <a:xfrm>
                <a:off x="1139431" y="627983"/>
                <a:ext cx="2698567" cy="5201655"/>
                <a:chOff x="1341745" y="978046"/>
                <a:chExt cx="2698567" cy="5201655"/>
              </a:xfrm>
            </p:grpSpPr>
            <p:sp>
              <p:nvSpPr>
                <p:cNvPr id="8" name="Diamond 7">
                  <a:extLst>
                    <a:ext uri="{FF2B5EF4-FFF2-40B4-BE49-F238E27FC236}">
                      <a16:creationId xmlns:a16="http://schemas.microsoft.com/office/drawing/2014/main" id="{809AB4FA-FBCE-42B5-B784-60160E690FDA}"/>
                    </a:ext>
                  </a:extLst>
                </p:cNvPr>
                <p:cNvSpPr/>
                <p:nvPr/>
              </p:nvSpPr>
              <p:spPr>
                <a:xfrm>
                  <a:off x="1375708" y="3894972"/>
                  <a:ext cx="1540026" cy="499742"/>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err="1">
                      <a:solidFill>
                        <a:schemeClr val="tx1"/>
                      </a:solidFill>
                    </a:rPr>
                    <a:t>dem</a:t>
                  </a:r>
                  <a:r>
                    <a:rPr lang="en-HK" sz="1100" dirty="0">
                      <a:solidFill>
                        <a:schemeClr val="tx1"/>
                      </a:solidFill>
                    </a:rPr>
                    <a:t> &lt; n</a:t>
                  </a: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341745" y="978046"/>
                  <a:ext cx="2698567" cy="5201655"/>
                  <a:chOff x="1341745" y="978046"/>
                  <a:chExt cx="2698567" cy="5201655"/>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1" y="978046"/>
                    <a:ext cx="821826" cy="40183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41745" y="2367287"/>
                    <a:ext cx="1594748" cy="313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n are number?</a:t>
                    </a: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381447" y="5418492"/>
                    <a:ext cx="1540026" cy="761209"/>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Temp = a</a:t>
                    </a:r>
                  </a:p>
                  <a:p>
                    <a:pPr algn="ctr"/>
                    <a:r>
                      <a:rPr lang="en-HK" sz="1100" dirty="0">
                        <a:solidFill>
                          <a:schemeClr val="tx1"/>
                        </a:solidFill>
                      </a:rPr>
                      <a:t>a = b</a:t>
                    </a:r>
                  </a:p>
                  <a:p>
                    <a:pPr algn="ctr"/>
                    <a:r>
                      <a:rPr lang="en-HK" sz="1100" dirty="0">
                        <a:solidFill>
                          <a:schemeClr val="tx1"/>
                        </a:solidFill>
                      </a:rPr>
                      <a:t>b = temp + b</a:t>
                    </a:r>
                  </a:p>
                  <a:p>
                    <a:pPr algn="ctr"/>
                    <a:r>
                      <a:rPr lang="en-HK" sz="1100" dirty="0">
                        <a:solidFill>
                          <a:schemeClr val="tx1"/>
                        </a:solidFill>
                      </a:rPr>
                      <a:t>Dem = </a:t>
                    </a:r>
                    <a:r>
                      <a:rPr lang="en-HK" sz="1100" dirty="0" err="1">
                        <a:solidFill>
                          <a:schemeClr val="tx1"/>
                        </a:solidFill>
                      </a:rPr>
                      <a:t>dem</a:t>
                    </a:r>
                    <a:r>
                      <a:rPr lang="en-HK" sz="1100" dirty="0">
                        <a:solidFill>
                          <a:schemeClr val="tx1"/>
                        </a:solidFill>
                      </a:rPr>
                      <a:t> + 1</a:t>
                    </a: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flipH="1">
                    <a:off x="2139119" y="1379883"/>
                    <a:ext cx="5" cy="2807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161554" y="3887565"/>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750790" y="2684396"/>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2748206" y="207973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1139431" y="1310602"/>
                <a:ext cx="159474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solidFill>
                      <a:schemeClr val="tx1"/>
                    </a:solidFill>
                  </a:rPr>
                  <a:t>Input n</a:t>
                </a:r>
              </a:p>
            </p:txBody>
          </p:sp>
        </p:grpSp>
        <p:sp>
          <p:nvSpPr>
            <p:cNvPr id="82" name="Rectangle 81">
              <a:extLst>
                <a:ext uri="{FF2B5EF4-FFF2-40B4-BE49-F238E27FC236}">
                  <a16:creationId xmlns:a16="http://schemas.microsoft.com/office/drawing/2014/main" id="{04D7BE2A-3E8D-4837-A709-673F295EACAB}"/>
                </a:ext>
              </a:extLst>
            </p:cNvPr>
            <p:cNvSpPr/>
            <p:nvPr/>
          </p:nvSpPr>
          <p:spPr>
            <a:xfrm>
              <a:off x="4862179" y="2406799"/>
              <a:ext cx="1004568" cy="583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a = 0</a:t>
              </a:r>
            </a:p>
            <a:p>
              <a:pPr algn="ctr"/>
              <a:r>
                <a:rPr lang="en-HK" sz="1100" dirty="0">
                  <a:solidFill>
                    <a:schemeClr val="tx1"/>
                  </a:solidFill>
                </a:rPr>
                <a:t>b = 1</a:t>
              </a:r>
            </a:p>
            <a:p>
              <a:pPr algn="ctr"/>
              <a:r>
                <a:rPr lang="en-HK" sz="1100" dirty="0" err="1">
                  <a:solidFill>
                    <a:schemeClr val="tx1"/>
                  </a:solidFill>
                </a:rPr>
                <a:t>dem</a:t>
              </a:r>
              <a:r>
                <a:rPr lang="en-HK" sz="1100" dirty="0">
                  <a:solidFill>
                    <a:schemeClr val="tx1"/>
                  </a:solidFill>
                </a:rPr>
                <a:t> = 0</a:t>
              </a:r>
            </a:p>
          </p:txBody>
        </p:sp>
        <p:cxnSp>
          <p:nvCxnSpPr>
            <p:cNvPr id="112" name="Straight Arrow Connector 111">
              <a:extLst>
                <a:ext uri="{FF2B5EF4-FFF2-40B4-BE49-F238E27FC236}">
                  <a16:creationId xmlns:a16="http://schemas.microsoft.com/office/drawing/2014/main" id="{C8854F5B-4D6B-4DDE-844A-77307500C45C}"/>
                </a:ext>
              </a:extLst>
            </p:cNvPr>
            <p:cNvCxnSpPr>
              <a:cxnSpLocks/>
              <a:stCxn id="8" idx="2"/>
              <a:endCxn id="91" idx="0"/>
            </p:cNvCxnSpPr>
            <p:nvPr/>
          </p:nvCxnSpPr>
          <p:spPr>
            <a:xfrm>
              <a:off x="5369299" y="3770458"/>
              <a:ext cx="5981" cy="2932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Rectangle: Rounded Corners 87">
            <a:extLst>
              <a:ext uri="{FF2B5EF4-FFF2-40B4-BE49-F238E27FC236}">
                <a16:creationId xmlns:a16="http://schemas.microsoft.com/office/drawing/2014/main" id="{00C847A0-6519-18D7-2AEC-1CC4ACC78362}"/>
              </a:ext>
            </a:extLst>
          </p:cNvPr>
          <p:cNvSpPr/>
          <p:nvPr/>
        </p:nvSpPr>
        <p:spPr>
          <a:xfrm>
            <a:off x="4944801" y="5070208"/>
            <a:ext cx="667340" cy="353321"/>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4983273" y="3802734"/>
            <a:ext cx="897575" cy="28108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a:t>
            </a:r>
          </a:p>
        </p:txBody>
      </p:sp>
      <p:cxnSp>
        <p:nvCxnSpPr>
          <p:cNvPr id="109" name="Straight Arrow Connector 108">
            <a:extLst>
              <a:ext uri="{FF2B5EF4-FFF2-40B4-BE49-F238E27FC236}">
                <a16:creationId xmlns:a16="http://schemas.microsoft.com/office/drawing/2014/main" id="{12E5D73A-BCD7-714E-8C29-53D9785E5337}"/>
              </a:ext>
            </a:extLst>
          </p:cNvPr>
          <p:cNvCxnSpPr>
            <a:cxnSpLocks/>
            <a:endCxn id="117" idx="0"/>
          </p:cNvCxnSpPr>
          <p:nvPr/>
        </p:nvCxnSpPr>
        <p:spPr>
          <a:xfrm>
            <a:off x="5429220" y="5835349"/>
            <a:ext cx="0" cy="2707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5039003" y="6106076"/>
            <a:ext cx="780434" cy="36055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cxnSp>
        <p:nvCxnSpPr>
          <p:cNvPr id="44" name="Straight Arrow Connector 43">
            <a:extLst>
              <a:ext uri="{FF2B5EF4-FFF2-40B4-BE49-F238E27FC236}">
                <a16:creationId xmlns:a16="http://schemas.microsoft.com/office/drawing/2014/main" id="{2C4742C6-875C-DF2F-5A5C-0399B4B1BF3D}"/>
              </a:ext>
            </a:extLst>
          </p:cNvPr>
          <p:cNvCxnSpPr>
            <a:cxnSpLocks/>
            <a:stCxn id="12" idx="2"/>
            <a:endCxn id="82" idx="0"/>
          </p:cNvCxnSpPr>
          <p:nvPr/>
        </p:nvCxnSpPr>
        <p:spPr>
          <a:xfrm>
            <a:off x="5420112" y="2001567"/>
            <a:ext cx="1677" cy="3144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C9CC55AE-BEB4-6775-08B6-12F5E2B9C3AB}"/>
              </a:ext>
            </a:extLst>
          </p:cNvPr>
          <p:cNvCxnSpPr>
            <a:cxnSpLocks/>
            <a:stCxn id="12" idx="3"/>
            <a:endCxn id="7" idx="2"/>
          </p:cNvCxnSpPr>
          <p:nvPr/>
        </p:nvCxnSpPr>
        <p:spPr>
          <a:xfrm flipH="1" flipV="1">
            <a:off x="6085892" y="1285078"/>
            <a:ext cx="91434" cy="575949"/>
          </a:xfrm>
          <a:prstGeom prst="bentConnector3">
            <a:avLst>
              <a:gd name="adj1" fmla="val -250016"/>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91035B5D-CE8F-B655-9BF4-BCC9562F0F5A}"/>
              </a:ext>
            </a:extLst>
          </p:cNvPr>
          <p:cNvCxnSpPr>
            <a:cxnSpLocks/>
            <a:stCxn id="7" idx="4"/>
            <a:endCxn id="12" idx="0"/>
          </p:cNvCxnSpPr>
          <p:nvPr/>
        </p:nvCxnSpPr>
        <p:spPr>
          <a:xfrm>
            <a:off x="5420112" y="1483688"/>
            <a:ext cx="0" cy="2367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EA94E0DD-E462-DE37-A547-7855A0AD184D}"/>
              </a:ext>
            </a:extLst>
          </p:cNvPr>
          <p:cNvCxnSpPr>
            <a:cxnSpLocks/>
            <a:stCxn id="82" idx="2"/>
            <a:endCxn id="8" idx="0"/>
          </p:cNvCxnSpPr>
          <p:nvPr/>
        </p:nvCxnSpPr>
        <p:spPr>
          <a:xfrm>
            <a:off x="5421789" y="2839192"/>
            <a:ext cx="4592" cy="25201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Straight Arrow Connector 50">
            <a:extLst>
              <a:ext uri="{FF2B5EF4-FFF2-40B4-BE49-F238E27FC236}">
                <a16:creationId xmlns:a16="http://schemas.microsoft.com/office/drawing/2014/main" id="{8FD3C662-83DE-EEAA-7476-F4DF784524E0}"/>
              </a:ext>
            </a:extLst>
          </p:cNvPr>
          <p:cNvCxnSpPr>
            <a:cxnSpLocks/>
            <a:stCxn id="91" idx="4"/>
            <a:endCxn id="13" idx="0"/>
          </p:cNvCxnSpPr>
          <p:nvPr/>
        </p:nvCxnSpPr>
        <p:spPr>
          <a:xfrm flipH="1">
            <a:off x="5431829" y="4083814"/>
            <a:ext cx="232" cy="37437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6" name="Parallelogram 55">
            <a:extLst>
              <a:ext uri="{FF2B5EF4-FFF2-40B4-BE49-F238E27FC236}">
                <a16:creationId xmlns:a16="http://schemas.microsoft.com/office/drawing/2014/main" id="{1F06856F-A336-5383-FA2E-44D3775A5C19}"/>
              </a:ext>
            </a:extLst>
          </p:cNvPr>
          <p:cNvSpPr/>
          <p:nvPr/>
        </p:nvSpPr>
        <p:spPr>
          <a:xfrm>
            <a:off x="4041793" y="5425335"/>
            <a:ext cx="2783146" cy="406402"/>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t>
            </a:r>
            <a:r>
              <a:rPr lang="en-HK" sz="1100" dirty="0" err="1">
                <a:solidFill>
                  <a:schemeClr val="tx1"/>
                </a:solidFill>
              </a:rPr>
              <a:t>phần</a:t>
            </a:r>
            <a:r>
              <a:rPr lang="en-HK" sz="1100" dirty="0">
                <a:solidFill>
                  <a:schemeClr val="tx1"/>
                </a:solidFill>
              </a:rPr>
              <a:t> </a:t>
            </a:r>
            <a:r>
              <a:rPr lang="en-HK" sz="1100" dirty="0" err="1">
                <a:solidFill>
                  <a:schemeClr val="tx1"/>
                </a:solidFill>
              </a:rPr>
              <a:t>tử</a:t>
            </a:r>
            <a:r>
              <a:rPr lang="en-HK" sz="1100" dirty="0">
                <a:solidFill>
                  <a:schemeClr val="tx1"/>
                </a:solidFill>
              </a:rPr>
              <a:t> </a:t>
            </a:r>
            <a:r>
              <a:rPr lang="en-HK" sz="1100" dirty="0" err="1">
                <a:solidFill>
                  <a:schemeClr val="tx1"/>
                </a:solidFill>
              </a:rPr>
              <a:t>đầu</a:t>
            </a:r>
            <a:r>
              <a:rPr lang="en-HK" sz="1100" dirty="0">
                <a:solidFill>
                  <a:schemeClr val="tx1"/>
                </a:solidFill>
              </a:rPr>
              <a:t> </a:t>
            </a:r>
            <a:r>
              <a:rPr lang="en-HK" sz="1100" dirty="0" err="1">
                <a:solidFill>
                  <a:schemeClr val="tx1"/>
                </a:solidFill>
              </a:rPr>
              <a:t>tiên</a:t>
            </a:r>
            <a:r>
              <a:rPr lang="en-HK" sz="1100" dirty="0">
                <a:solidFill>
                  <a:schemeClr val="tx1"/>
                </a:solidFill>
              </a:rPr>
              <a:t> </a:t>
            </a:r>
            <a:r>
              <a:rPr lang="en-HK" sz="1100" dirty="0" err="1">
                <a:solidFill>
                  <a:schemeClr val="tx1"/>
                </a:solidFill>
              </a:rPr>
              <a:t>trong</a:t>
            </a:r>
            <a:r>
              <a:rPr lang="en-HK" sz="1100" dirty="0">
                <a:solidFill>
                  <a:schemeClr val="tx1"/>
                </a:solidFill>
              </a:rPr>
              <a:t> </a:t>
            </a:r>
            <a:r>
              <a:rPr lang="en-HK" sz="1100" dirty="0" err="1">
                <a:solidFill>
                  <a:schemeClr val="tx1"/>
                </a:solidFill>
              </a:rPr>
              <a:t>dãy</a:t>
            </a:r>
            <a:r>
              <a:rPr lang="en-HK" sz="1100" dirty="0">
                <a:solidFill>
                  <a:schemeClr val="tx1"/>
                </a:solidFill>
              </a:rPr>
              <a:t> </a:t>
            </a:r>
            <a:r>
              <a:rPr lang="en-HK" sz="1100" dirty="0" err="1">
                <a:solidFill>
                  <a:schemeClr val="tx1"/>
                </a:solidFill>
              </a:rPr>
              <a:t>fibonacci</a:t>
            </a:r>
            <a:endParaRPr lang="en-HK" sz="1100" dirty="0">
              <a:solidFill>
                <a:schemeClr val="tx1"/>
              </a:solidFill>
            </a:endParaRPr>
          </a:p>
        </p:txBody>
      </p:sp>
      <p:cxnSp>
        <p:nvCxnSpPr>
          <p:cNvPr id="58" name="Straight Arrow Connector 57">
            <a:extLst>
              <a:ext uri="{FF2B5EF4-FFF2-40B4-BE49-F238E27FC236}">
                <a16:creationId xmlns:a16="http://schemas.microsoft.com/office/drawing/2014/main" id="{9B029C48-8A4D-70FE-7DDC-6DD0D74358CA}"/>
              </a:ext>
            </a:extLst>
          </p:cNvPr>
          <p:cNvCxnSpPr>
            <a:cxnSpLocks/>
            <a:stCxn id="13" idx="2"/>
            <a:endCxn id="56" idx="0"/>
          </p:cNvCxnSpPr>
          <p:nvPr/>
        </p:nvCxnSpPr>
        <p:spPr>
          <a:xfrm>
            <a:off x="5431829" y="5141191"/>
            <a:ext cx="1537" cy="2841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1" name="Connector: Elbow 60">
            <a:extLst>
              <a:ext uri="{FF2B5EF4-FFF2-40B4-BE49-F238E27FC236}">
                <a16:creationId xmlns:a16="http://schemas.microsoft.com/office/drawing/2014/main" id="{22D8D901-30D1-5B88-4D79-9EA5DF165656}"/>
              </a:ext>
            </a:extLst>
          </p:cNvPr>
          <p:cNvCxnSpPr>
            <a:cxnSpLocks/>
            <a:stCxn id="8" idx="3"/>
            <a:endCxn id="56" idx="2"/>
          </p:cNvCxnSpPr>
          <p:nvPr/>
        </p:nvCxnSpPr>
        <p:spPr>
          <a:xfrm>
            <a:off x="6157610" y="3315407"/>
            <a:ext cx="573781" cy="2313129"/>
          </a:xfrm>
          <a:prstGeom prst="bentConnector3">
            <a:avLst>
              <a:gd name="adj1" fmla="val 156145"/>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4" name="Connector: Elbow 63">
            <a:extLst>
              <a:ext uri="{FF2B5EF4-FFF2-40B4-BE49-F238E27FC236}">
                <a16:creationId xmlns:a16="http://schemas.microsoft.com/office/drawing/2014/main" id="{63490DCA-A9CF-AFE0-77D5-9B0687B29486}"/>
              </a:ext>
            </a:extLst>
          </p:cNvPr>
          <p:cNvCxnSpPr>
            <a:cxnSpLocks/>
            <a:stCxn id="13" idx="1"/>
            <a:endCxn id="8" idx="1"/>
          </p:cNvCxnSpPr>
          <p:nvPr/>
        </p:nvCxnSpPr>
        <p:spPr>
          <a:xfrm rot="10800000">
            <a:off x="4695148" y="3315408"/>
            <a:ext cx="5450" cy="1484285"/>
          </a:xfrm>
          <a:prstGeom prst="bentConnector3">
            <a:avLst>
              <a:gd name="adj1" fmla="val 4294495"/>
            </a:avLst>
          </a:prstGeom>
          <a:ln>
            <a:tailEnd type="triangle"/>
          </a:ln>
        </p:spPr>
        <p:style>
          <a:lnRef idx="1">
            <a:schemeClr val="accent5"/>
          </a:lnRef>
          <a:fillRef idx="0">
            <a:schemeClr val="accent5"/>
          </a:fillRef>
          <a:effectRef idx="0">
            <a:schemeClr val="accent5"/>
          </a:effectRef>
          <a:fontRef idx="minor">
            <a:schemeClr val="tx1"/>
          </a:fontRef>
        </p:style>
      </p:cxnSp>
      <p:sp>
        <p:nvSpPr>
          <p:cNvPr id="66" name="Rectangle: Rounded Corners 65">
            <a:extLst>
              <a:ext uri="{FF2B5EF4-FFF2-40B4-BE49-F238E27FC236}">
                <a16:creationId xmlns:a16="http://schemas.microsoft.com/office/drawing/2014/main" id="{3E32BC5B-13EE-9CDA-5C28-D54E745B952A}"/>
              </a:ext>
            </a:extLst>
          </p:cNvPr>
          <p:cNvSpPr/>
          <p:nvPr/>
        </p:nvSpPr>
        <p:spPr>
          <a:xfrm>
            <a:off x="5029898" y="3500878"/>
            <a:ext cx="667340" cy="28108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67" name="Rectangle: Rounded Corners 66">
            <a:extLst>
              <a:ext uri="{FF2B5EF4-FFF2-40B4-BE49-F238E27FC236}">
                <a16:creationId xmlns:a16="http://schemas.microsoft.com/office/drawing/2014/main" id="{5A57E418-34D5-0CCE-0F81-2EB5508AB9CC}"/>
              </a:ext>
            </a:extLst>
          </p:cNvPr>
          <p:cNvSpPr/>
          <p:nvPr/>
        </p:nvSpPr>
        <p:spPr>
          <a:xfrm>
            <a:off x="4139410" y="3892969"/>
            <a:ext cx="667340" cy="28108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Tree>
    <p:extLst>
      <p:ext uri="{BB962C8B-B14F-4D97-AF65-F5344CB8AC3E}">
        <p14:creationId xmlns:p14="http://schemas.microsoft.com/office/powerpoint/2010/main" val="286055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364847" y="-135197"/>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17. </a:t>
            </a:r>
            <a:r>
              <a:rPr lang="en-US" sz="2000" b="1" dirty="0" err="1">
                <a:latin typeface="Times New Roman" panose="02020603050405020304" pitchFamily="18" charset="0"/>
                <a:cs typeface="Times New Roman" panose="02020603050405020304" pitchFamily="18" charset="0"/>
              </a:rPr>
              <a:t>Chuyển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n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404774" y="473985"/>
            <a:ext cx="2777280" cy="4729959"/>
            <a:chOff x="4293501" y="353789"/>
            <a:chExt cx="2924571" cy="5271596"/>
          </a:xfrm>
        </p:grpSpPr>
        <p:grpSp>
          <p:nvGrpSpPr>
            <p:cNvPr id="5" name="Group 4">
              <a:extLst>
                <a:ext uri="{FF2B5EF4-FFF2-40B4-BE49-F238E27FC236}">
                  <a16:creationId xmlns:a16="http://schemas.microsoft.com/office/drawing/2014/main" id="{B1D17DC2-D4D4-44D1-984B-CE4D9921D65C}"/>
                </a:ext>
              </a:extLst>
            </p:cNvPr>
            <p:cNvGrpSpPr/>
            <p:nvPr/>
          </p:nvGrpSpPr>
          <p:grpSpPr>
            <a:xfrm>
              <a:off x="4293501" y="353789"/>
              <a:ext cx="2924571" cy="5271596"/>
              <a:chOff x="867609" y="627983"/>
              <a:chExt cx="2924571" cy="5271596"/>
            </a:xfrm>
          </p:grpSpPr>
          <p:grpSp>
            <p:nvGrpSpPr>
              <p:cNvPr id="6" name="Group 5">
                <a:extLst>
                  <a:ext uri="{FF2B5EF4-FFF2-40B4-BE49-F238E27FC236}">
                    <a16:creationId xmlns:a16="http://schemas.microsoft.com/office/drawing/2014/main" id="{EA6F72BC-3B59-4DFC-98BC-9AA2EA131A08}"/>
                  </a:ext>
                </a:extLst>
              </p:cNvPr>
              <p:cNvGrpSpPr/>
              <p:nvPr/>
            </p:nvGrpSpPr>
            <p:grpSpPr>
              <a:xfrm>
                <a:off x="867609" y="627983"/>
                <a:ext cx="2924571" cy="5271596"/>
                <a:chOff x="1069923" y="978046"/>
                <a:chExt cx="2924571" cy="5271596"/>
              </a:xfrm>
            </p:grpSpPr>
            <p:sp>
              <p:nvSpPr>
                <p:cNvPr id="8" name="Diamond 7">
                  <a:extLst>
                    <a:ext uri="{FF2B5EF4-FFF2-40B4-BE49-F238E27FC236}">
                      <a16:creationId xmlns:a16="http://schemas.microsoft.com/office/drawing/2014/main" id="{809AB4FA-FBCE-42B5-B784-60160E690FDA}"/>
                    </a:ext>
                  </a:extLst>
                </p:cNvPr>
                <p:cNvSpPr/>
                <p:nvPr/>
              </p:nvSpPr>
              <p:spPr>
                <a:xfrm>
                  <a:off x="1526753" y="3025623"/>
                  <a:ext cx="1248585" cy="924093"/>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n &gt; 0</a:t>
                  </a: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069923" y="978046"/>
                  <a:ext cx="2924571" cy="5271596"/>
                  <a:chOff x="1069923" y="978046"/>
                  <a:chExt cx="2924571" cy="5271596"/>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1" y="978046"/>
                    <a:ext cx="821826" cy="401837"/>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41745" y="2367287"/>
                    <a:ext cx="1594748" cy="313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n are number?</a:t>
                    </a: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069923" y="5488433"/>
                    <a:ext cx="2172141" cy="761209"/>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err="1">
                        <a:solidFill>
                          <a:schemeClr val="tx1"/>
                        </a:solidFill>
                      </a:rPr>
                      <a:t>Nhị</a:t>
                    </a:r>
                    <a:r>
                      <a:rPr lang="en-HK" sz="1100" dirty="0">
                        <a:solidFill>
                          <a:schemeClr val="tx1"/>
                        </a:solidFill>
                      </a:rPr>
                      <a:t> </a:t>
                    </a:r>
                    <a:r>
                      <a:rPr lang="en-HK" sz="1100" dirty="0" err="1">
                        <a:solidFill>
                          <a:schemeClr val="tx1"/>
                        </a:solidFill>
                      </a:rPr>
                      <a:t>phân</a:t>
                    </a:r>
                    <a:r>
                      <a:rPr lang="en-HK" sz="1100" dirty="0">
                        <a:solidFill>
                          <a:schemeClr val="tx1"/>
                        </a:solidFill>
                      </a:rPr>
                      <a:t> = (n%2) + </a:t>
                    </a:r>
                    <a:r>
                      <a:rPr lang="en-HK" sz="1100" dirty="0" err="1">
                        <a:solidFill>
                          <a:schemeClr val="tx1"/>
                        </a:solidFill>
                      </a:rPr>
                      <a:t>nhị</a:t>
                    </a:r>
                    <a:r>
                      <a:rPr lang="en-HK" sz="1100" dirty="0">
                        <a:solidFill>
                          <a:schemeClr val="tx1"/>
                        </a:solidFill>
                      </a:rPr>
                      <a:t> </a:t>
                    </a:r>
                    <a:r>
                      <a:rPr lang="en-HK" sz="1100" dirty="0" err="1">
                        <a:solidFill>
                          <a:schemeClr val="tx1"/>
                        </a:solidFill>
                      </a:rPr>
                      <a:t>phân</a:t>
                    </a:r>
                    <a:r>
                      <a:rPr lang="en-HK" sz="1100" dirty="0">
                        <a:solidFill>
                          <a:schemeClr val="tx1"/>
                        </a:solidFill>
                      </a:rPr>
                      <a:t> n=n/2</a:t>
                    </a: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flipH="1">
                    <a:off x="2139119" y="1379883"/>
                    <a:ext cx="5" cy="2807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2850854" y="3216282"/>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750790" y="2684396"/>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2748206" y="207973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1139431" y="1310602"/>
                <a:ext cx="159474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solidFill>
                      <a:schemeClr val="tx1"/>
                    </a:solidFill>
                  </a:rPr>
                  <a:t>Input n</a:t>
                </a:r>
              </a:p>
            </p:txBody>
          </p:sp>
        </p:grpSp>
        <p:cxnSp>
          <p:nvCxnSpPr>
            <p:cNvPr id="112" name="Straight Arrow Connector 111">
              <a:extLst>
                <a:ext uri="{FF2B5EF4-FFF2-40B4-BE49-F238E27FC236}">
                  <a16:creationId xmlns:a16="http://schemas.microsoft.com/office/drawing/2014/main" id="{C8854F5B-4D6B-4DDE-844A-77307500C45C}"/>
                </a:ext>
              </a:extLst>
            </p:cNvPr>
            <p:cNvCxnSpPr>
              <a:cxnSpLocks/>
              <a:stCxn id="8" idx="2"/>
            </p:cNvCxnSpPr>
            <p:nvPr/>
          </p:nvCxnSpPr>
          <p:spPr>
            <a:xfrm>
              <a:off x="5374624" y="3325459"/>
              <a:ext cx="0" cy="3625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12E5D73A-BCD7-714E-8C29-53D9785E5337}"/>
              </a:ext>
            </a:extLst>
          </p:cNvPr>
          <p:cNvCxnSpPr>
            <a:cxnSpLocks/>
            <a:endCxn id="117" idx="0"/>
          </p:cNvCxnSpPr>
          <p:nvPr/>
        </p:nvCxnSpPr>
        <p:spPr>
          <a:xfrm>
            <a:off x="5429220" y="5718805"/>
            <a:ext cx="0" cy="2707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5039003" y="5989532"/>
            <a:ext cx="780434" cy="36055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cxnSp>
        <p:nvCxnSpPr>
          <p:cNvPr id="44" name="Straight Arrow Connector 43">
            <a:extLst>
              <a:ext uri="{FF2B5EF4-FFF2-40B4-BE49-F238E27FC236}">
                <a16:creationId xmlns:a16="http://schemas.microsoft.com/office/drawing/2014/main" id="{2C4742C6-875C-DF2F-5A5C-0399B4B1BF3D}"/>
              </a:ext>
            </a:extLst>
          </p:cNvPr>
          <p:cNvCxnSpPr>
            <a:cxnSpLocks/>
            <a:stCxn id="12" idx="2"/>
          </p:cNvCxnSpPr>
          <p:nvPr/>
        </p:nvCxnSpPr>
        <p:spPr>
          <a:xfrm>
            <a:off x="5420112" y="2001567"/>
            <a:ext cx="1677" cy="3144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C9CC55AE-BEB4-6775-08B6-12F5E2B9C3AB}"/>
              </a:ext>
            </a:extLst>
          </p:cNvPr>
          <p:cNvCxnSpPr>
            <a:cxnSpLocks/>
            <a:stCxn id="12" idx="3"/>
            <a:endCxn id="7" idx="2"/>
          </p:cNvCxnSpPr>
          <p:nvPr/>
        </p:nvCxnSpPr>
        <p:spPr>
          <a:xfrm flipH="1" flipV="1">
            <a:off x="6085892" y="1285078"/>
            <a:ext cx="91434" cy="575949"/>
          </a:xfrm>
          <a:prstGeom prst="bentConnector3">
            <a:avLst>
              <a:gd name="adj1" fmla="val -250016"/>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91035B5D-CE8F-B655-9BF4-BCC9562F0F5A}"/>
              </a:ext>
            </a:extLst>
          </p:cNvPr>
          <p:cNvCxnSpPr>
            <a:cxnSpLocks/>
            <a:stCxn id="7" idx="4"/>
            <a:endCxn id="12" idx="0"/>
          </p:cNvCxnSpPr>
          <p:nvPr/>
        </p:nvCxnSpPr>
        <p:spPr>
          <a:xfrm>
            <a:off x="5420112" y="1483688"/>
            <a:ext cx="0" cy="2367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Straight Arrow Connector 50">
            <a:extLst>
              <a:ext uri="{FF2B5EF4-FFF2-40B4-BE49-F238E27FC236}">
                <a16:creationId xmlns:a16="http://schemas.microsoft.com/office/drawing/2014/main" id="{8FD3C662-83DE-EEAA-7476-F4DF784524E0}"/>
              </a:ext>
            </a:extLst>
          </p:cNvPr>
          <p:cNvCxnSpPr>
            <a:cxnSpLocks/>
            <a:stCxn id="27" idx="2"/>
            <a:endCxn id="13" idx="0"/>
          </p:cNvCxnSpPr>
          <p:nvPr/>
        </p:nvCxnSpPr>
        <p:spPr>
          <a:xfrm flipH="1">
            <a:off x="5436147" y="4250597"/>
            <a:ext cx="848" cy="27034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6" name="Parallelogram 55">
            <a:extLst>
              <a:ext uri="{FF2B5EF4-FFF2-40B4-BE49-F238E27FC236}">
                <a16:creationId xmlns:a16="http://schemas.microsoft.com/office/drawing/2014/main" id="{1F06856F-A336-5383-FA2E-44D3775A5C19}"/>
              </a:ext>
            </a:extLst>
          </p:cNvPr>
          <p:cNvSpPr/>
          <p:nvPr/>
        </p:nvSpPr>
        <p:spPr>
          <a:xfrm>
            <a:off x="4552784" y="5425335"/>
            <a:ext cx="1768540" cy="281519"/>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a:t>
            </a:r>
            <a:r>
              <a:rPr lang="en-HK" sz="1100" dirty="0" err="1">
                <a:solidFill>
                  <a:schemeClr val="tx1"/>
                </a:solidFill>
              </a:rPr>
              <a:t>hso</a:t>
            </a:r>
            <a:r>
              <a:rPr lang="en-HK" sz="1100" dirty="0">
                <a:solidFill>
                  <a:schemeClr val="tx1"/>
                </a:solidFill>
              </a:rPr>
              <a:t> </a:t>
            </a:r>
            <a:r>
              <a:rPr lang="en-HK" sz="1100" dirty="0" err="1">
                <a:solidFill>
                  <a:schemeClr val="tx1"/>
                </a:solidFill>
              </a:rPr>
              <a:t>nhị</a:t>
            </a:r>
            <a:r>
              <a:rPr lang="en-HK" sz="1100" dirty="0">
                <a:solidFill>
                  <a:schemeClr val="tx1"/>
                </a:solidFill>
              </a:rPr>
              <a:t> </a:t>
            </a:r>
            <a:r>
              <a:rPr lang="en-HK" sz="1100" dirty="0" err="1">
                <a:solidFill>
                  <a:schemeClr val="tx1"/>
                </a:solidFill>
              </a:rPr>
              <a:t>phân</a:t>
            </a:r>
            <a:endParaRPr lang="en-HK" sz="1100" dirty="0">
              <a:solidFill>
                <a:schemeClr val="tx1"/>
              </a:solidFill>
            </a:endParaRPr>
          </a:p>
        </p:txBody>
      </p:sp>
      <p:cxnSp>
        <p:nvCxnSpPr>
          <p:cNvPr id="58" name="Straight Arrow Connector 57">
            <a:extLst>
              <a:ext uri="{FF2B5EF4-FFF2-40B4-BE49-F238E27FC236}">
                <a16:creationId xmlns:a16="http://schemas.microsoft.com/office/drawing/2014/main" id="{9B029C48-8A4D-70FE-7DDC-6DD0D74358CA}"/>
              </a:ext>
            </a:extLst>
          </p:cNvPr>
          <p:cNvCxnSpPr>
            <a:cxnSpLocks/>
            <a:stCxn id="13" idx="2"/>
            <a:endCxn id="56" idx="0"/>
          </p:cNvCxnSpPr>
          <p:nvPr/>
        </p:nvCxnSpPr>
        <p:spPr>
          <a:xfrm>
            <a:off x="5436147" y="5203944"/>
            <a:ext cx="907" cy="2213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6" name="Rectangle: Rounded Corners 65">
            <a:extLst>
              <a:ext uri="{FF2B5EF4-FFF2-40B4-BE49-F238E27FC236}">
                <a16:creationId xmlns:a16="http://schemas.microsoft.com/office/drawing/2014/main" id="{3E32BC5B-13EE-9CDA-5C28-D54E745B952A}"/>
              </a:ext>
            </a:extLst>
          </p:cNvPr>
          <p:cNvSpPr/>
          <p:nvPr/>
        </p:nvSpPr>
        <p:spPr>
          <a:xfrm>
            <a:off x="5051339" y="3143802"/>
            <a:ext cx="667340" cy="28108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cxnSp>
        <p:nvCxnSpPr>
          <p:cNvPr id="23" name="Connector: Elbow 22">
            <a:extLst>
              <a:ext uri="{FF2B5EF4-FFF2-40B4-BE49-F238E27FC236}">
                <a16:creationId xmlns:a16="http://schemas.microsoft.com/office/drawing/2014/main" id="{9136D6C5-85EE-57B9-9B7E-5A1BF1FBBD84}"/>
              </a:ext>
            </a:extLst>
          </p:cNvPr>
          <p:cNvCxnSpPr>
            <a:cxnSpLocks/>
            <a:stCxn id="8" idx="3"/>
          </p:cNvCxnSpPr>
          <p:nvPr/>
        </p:nvCxnSpPr>
        <p:spPr>
          <a:xfrm flipH="1" flipV="1">
            <a:off x="5420126" y="915220"/>
            <a:ext cx="604173" cy="1810534"/>
          </a:xfrm>
          <a:prstGeom prst="bentConnector4">
            <a:avLst>
              <a:gd name="adj1" fmla="val -110543"/>
              <a:gd name="adj2" fmla="val 100070"/>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Diamond 26">
            <a:extLst>
              <a:ext uri="{FF2B5EF4-FFF2-40B4-BE49-F238E27FC236}">
                <a16:creationId xmlns:a16="http://schemas.microsoft.com/office/drawing/2014/main" id="{15CD8ADD-692A-D483-A784-7E66EFF7047D}"/>
              </a:ext>
            </a:extLst>
          </p:cNvPr>
          <p:cNvSpPr/>
          <p:nvPr/>
        </p:nvSpPr>
        <p:spPr>
          <a:xfrm>
            <a:off x="3511801" y="3457824"/>
            <a:ext cx="3850388" cy="792773"/>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err="1">
                <a:solidFill>
                  <a:schemeClr val="tx1"/>
                </a:solidFill>
              </a:rPr>
              <a:t>Dùng</a:t>
            </a:r>
            <a:r>
              <a:rPr lang="en-HK" sz="1100" dirty="0">
                <a:solidFill>
                  <a:schemeClr val="tx1"/>
                </a:solidFill>
              </a:rPr>
              <a:t> </a:t>
            </a:r>
            <a:r>
              <a:rPr lang="en-HK" sz="1100" dirty="0" err="1">
                <a:solidFill>
                  <a:schemeClr val="tx1"/>
                </a:solidFill>
              </a:rPr>
              <a:t>vòng</a:t>
            </a:r>
            <a:r>
              <a:rPr lang="en-HK" sz="1100" dirty="0">
                <a:solidFill>
                  <a:schemeClr val="tx1"/>
                </a:solidFill>
              </a:rPr>
              <a:t> </a:t>
            </a:r>
            <a:r>
              <a:rPr lang="en-HK" sz="1100" dirty="0" err="1">
                <a:solidFill>
                  <a:schemeClr val="tx1"/>
                </a:solidFill>
              </a:rPr>
              <a:t>lặp</a:t>
            </a:r>
            <a:r>
              <a:rPr lang="en-HK" sz="1100" dirty="0">
                <a:solidFill>
                  <a:schemeClr val="tx1"/>
                </a:solidFill>
              </a:rPr>
              <a:t> </a:t>
            </a:r>
            <a:r>
              <a:rPr lang="en-HK" sz="1100" dirty="0" err="1">
                <a:solidFill>
                  <a:schemeClr val="tx1"/>
                </a:solidFill>
              </a:rPr>
              <a:t>để</a:t>
            </a:r>
            <a:r>
              <a:rPr lang="en-HK" sz="1100" dirty="0">
                <a:solidFill>
                  <a:schemeClr val="tx1"/>
                </a:solidFill>
              </a:rPr>
              <a:t> </a:t>
            </a:r>
            <a:r>
              <a:rPr lang="en-HK" sz="1100" dirty="0" err="1">
                <a:solidFill>
                  <a:schemeClr val="tx1"/>
                </a:solidFill>
              </a:rPr>
              <a:t>chạy</a:t>
            </a:r>
            <a:r>
              <a:rPr lang="en-HK" sz="1100" dirty="0">
                <a:solidFill>
                  <a:schemeClr val="tx1"/>
                </a:solidFill>
              </a:rPr>
              <a:t> </a:t>
            </a:r>
            <a:r>
              <a:rPr lang="en-HK" sz="1100" dirty="0" err="1">
                <a:solidFill>
                  <a:schemeClr val="tx1"/>
                </a:solidFill>
              </a:rPr>
              <a:t>hết</a:t>
            </a:r>
            <a:r>
              <a:rPr lang="en-HK" sz="1100" dirty="0">
                <a:solidFill>
                  <a:schemeClr val="tx1"/>
                </a:solidFill>
              </a:rPr>
              <a:t> </a:t>
            </a:r>
            <a:r>
              <a:rPr lang="en-HK" sz="1100" dirty="0" err="1">
                <a:solidFill>
                  <a:schemeClr val="tx1"/>
                </a:solidFill>
              </a:rPr>
              <a:t>số</a:t>
            </a:r>
            <a:r>
              <a:rPr lang="en-HK" sz="1100" dirty="0">
                <a:solidFill>
                  <a:schemeClr val="tx1"/>
                </a:solidFill>
              </a:rPr>
              <a:t> </a:t>
            </a:r>
            <a:r>
              <a:rPr lang="en-HK" sz="1100" dirty="0" err="1">
                <a:solidFill>
                  <a:schemeClr val="tx1"/>
                </a:solidFill>
              </a:rPr>
              <a:t>thập</a:t>
            </a:r>
            <a:r>
              <a:rPr lang="en-HK" sz="1100" dirty="0">
                <a:solidFill>
                  <a:schemeClr val="tx1"/>
                </a:solidFill>
              </a:rPr>
              <a:t> </a:t>
            </a:r>
            <a:r>
              <a:rPr lang="en-HK" sz="1100" dirty="0" err="1">
                <a:solidFill>
                  <a:schemeClr val="tx1"/>
                </a:solidFill>
              </a:rPr>
              <a:t>phân</a:t>
            </a:r>
            <a:r>
              <a:rPr lang="en-HK" sz="1100" dirty="0">
                <a:solidFill>
                  <a:schemeClr val="tx1"/>
                </a:solidFill>
              </a:rPr>
              <a:t> </a:t>
            </a:r>
            <a:r>
              <a:rPr lang="en-HK" sz="1100" dirty="0" err="1">
                <a:solidFill>
                  <a:schemeClr val="tx1"/>
                </a:solidFill>
              </a:rPr>
              <a:t>đến</a:t>
            </a:r>
            <a:r>
              <a:rPr lang="en-HK" sz="1100" dirty="0">
                <a:solidFill>
                  <a:schemeClr val="tx1"/>
                </a:solidFill>
              </a:rPr>
              <a:t> </a:t>
            </a:r>
            <a:r>
              <a:rPr lang="en-HK" sz="1100" dirty="0" err="1">
                <a:solidFill>
                  <a:schemeClr val="tx1"/>
                </a:solidFill>
              </a:rPr>
              <a:t>khi</a:t>
            </a:r>
            <a:r>
              <a:rPr lang="en-HK" sz="1100" dirty="0">
                <a:solidFill>
                  <a:schemeClr val="tx1"/>
                </a:solidFill>
              </a:rPr>
              <a:t> n = 0</a:t>
            </a:r>
          </a:p>
        </p:txBody>
      </p:sp>
    </p:spTree>
    <p:extLst>
      <p:ext uri="{BB962C8B-B14F-4D97-AF65-F5344CB8AC3E}">
        <p14:creationId xmlns:p14="http://schemas.microsoft.com/office/powerpoint/2010/main" val="399248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80682" y="21696"/>
            <a:ext cx="12344400"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18. </a:t>
            </a:r>
            <a:r>
              <a:rPr lang="en-US" sz="2000" b="1" dirty="0" err="1">
                <a:latin typeface="Times New Roman" panose="02020603050405020304" pitchFamily="18" charset="0"/>
                <a:cs typeface="Times New Roman" panose="02020603050405020304" pitchFamily="18" charset="0"/>
              </a:rPr>
              <a:t>Kiểm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từ</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phím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tam </a:t>
            </a:r>
            <a:r>
              <a:rPr lang="en-US" sz="2000" b="1" dirty="0" err="1">
                <a:latin typeface="Times New Roman" panose="02020603050405020304" pitchFamily="18" charset="0"/>
                <a:cs typeface="Times New Roman" panose="02020603050405020304" pitchFamily="18" charset="0"/>
              </a:rPr>
              <a:t>giác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loại</a:t>
            </a:r>
            <a:r>
              <a:rPr lang="en-US" sz="2000" b="1" dirty="0">
                <a:latin typeface="Times New Roman" panose="02020603050405020304" pitchFamily="18" charset="0"/>
                <a:cs typeface="Times New Roman" panose="02020603050405020304" pitchFamily="18" charset="0"/>
              </a:rPr>
              <a:t> tam </a:t>
            </a:r>
            <a:r>
              <a:rPr lang="en-US" sz="2000" b="1" dirty="0" err="1">
                <a:latin typeface="Times New Roman" panose="02020603050405020304" pitchFamily="18" charset="0"/>
                <a:cs typeface="Times New Roman" panose="02020603050405020304" pitchFamily="18" charset="0"/>
              </a:rPr>
              <a:t>giác</a:t>
            </a:r>
            <a:endParaRPr lang="en-HK" sz="20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1D17DC2-D4D4-44D1-984B-CE4D9921D65C}"/>
              </a:ext>
            </a:extLst>
          </p:cNvPr>
          <p:cNvGrpSpPr/>
          <p:nvPr/>
        </p:nvGrpSpPr>
        <p:grpSpPr>
          <a:xfrm>
            <a:off x="1159562" y="572076"/>
            <a:ext cx="1590977" cy="2391240"/>
            <a:chOff x="539639" y="641605"/>
            <a:chExt cx="3373776" cy="4518603"/>
          </a:xfrm>
        </p:grpSpPr>
        <p:grpSp>
          <p:nvGrpSpPr>
            <p:cNvPr id="6" name="Group 5">
              <a:extLst>
                <a:ext uri="{FF2B5EF4-FFF2-40B4-BE49-F238E27FC236}">
                  <a16:creationId xmlns:a16="http://schemas.microsoft.com/office/drawing/2014/main" id="{EA6F72BC-3B59-4DFC-98BC-9AA2EA131A08}"/>
                </a:ext>
              </a:extLst>
            </p:cNvPr>
            <p:cNvGrpSpPr/>
            <p:nvPr/>
          </p:nvGrpSpPr>
          <p:grpSpPr>
            <a:xfrm>
              <a:off x="687539" y="641605"/>
              <a:ext cx="3225876" cy="4518603"/>
              <a:chOff x="889853" y="991668"/>
              <a:chExt cx="3225876" cy="4518603"/>
            </a:xfrm>
          </p:grpSpPr>
          <p:sp>
            <p:nvSpPr>
              <p:cNvPr id="8" name="Diamond 7">
                <a:extLst>
                  <a:ext uri="{FF2B5EF4-FFF2-40B4-BE49-F238E27FC236}">
                    <a16:creationId xmlns:a16="http://schemas.microsoft.com/office/drawing/2014/main" id="{809AB4FA-FBCE-42B5-B784-60160E690FDA}"/>
                  </a:ext>
                </a:extLst>
              </p:cNvPr>
              <p:cNvSpPr/>
              <p:nvPr/>
            </p:nvSpPr>
            <p:spPr>
              <a:xfrm>
                <a:off x="889853" y="2526282"/>
                <a:ext cx="2541997" cy="1006066"/>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 b, c</a:t>
                </a:r>
                <a:r>
                  <a:rPr lang="vi-VN" sz="800" dirty="0">
                    <a:solidFill>
                      <a:schemeClr val="tx1"/>
                    </a:solidFill>
                  </a:rPr>
                  <a:t> are number?</a:t>
                </a:r>
                <a:endParaRPr lang="en-HK" sz="8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348340" y="991668"/>
                <a:ext cx="2767389" cy="4518603"/>
                <a:chOff x="1348340" y="991668"/>
                <a:chExt cx="2767389" cy="4518603"/>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538105" y="991668"/>
                  <a:ext cx="1222071" cy="590819"/>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49141" y="1582487"/>
                  <a:ext cx="5770" cy="2860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a:off x="2154913" y="2215283"/>
                  <a:ext cx="5940" cy="3109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24" idx="0"/>
                </p:cNvCxnSpPr>
                <p:nvPr/>
              </p:nvCxnSpPr>
              <p:spPr>
                <a:xfrm flipH="1">
                  <a:off x="2153397" y="3532348"/>
                  <a:ext cx="7454" cy="4030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V="1">
                  <a:off x="3431850" y="2041891"/>
                  <a:ext cx="46438" cy="987424"/>
                </a:xfrm>
                <a:prstGeom prst="bentConnector3">
                  <a:avLst>
                    <a:gd name="adj1" fmla="val 133678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203055" y="2697981"/>
                  <a:ext cx="912674" cy="313268"/>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348340" y="3450720"/>
                  <a:ext cx="1106765" cy="384005"/>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539639" y="1518436"/>
              <a:ext cx="2825914" cy="346785"/>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a, b, c</a:t>
              </a:r>
              <a:endParaRPr lang="en-HK" sz="1200" dirty="0">
                <a:solidFill>
                  <a:schemeClr val="tx1"/>
                </a:solidFill>
              </a:endParaRPr>
            </a:p>
          </p:txBody>
        </p:sp>
      </p:grpSp>
      <p:sp>
        <p:nvSpPr>
          <p:cNvPr id="88" name="Rectangle: Rounded Corners 87">
            <a:extLst>
              <a:ext uri="{FF2B5EF4-FFF2-40B4-BE49-F238E27FC236}">
                <a16:creationId xmlns:a16="http://schemas.microsoft.com/office/drawing/2014/main" id="{00C847A0-6519-18D7-2AEC-1CC4ACC78362}"/>
              </a:ext>
            </a:extLst>
          </p:cNvPr>
          <p:cNvSpPr/>
          <p:nvPr/>
        </p:nvSpPr>
        <p:spPr>
          <a:xfrm>
            <a:off x="1445517" y="3280889"/>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9688" y="4462426"/>
            <a:ext cx="1373510" cy="563985"/>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Print </a:t>
            </a:r>
            <a:r>
              <a:rPr lang="en-US" sz="1100" dirty="0" err="1">
                <a:solidFill>
                  <a:schemeClr val="tx1"/>
                </a:solidFill>
              </a:rPr>
              <a:t>không</a:t>
            </a:r>
            <a:r>
              <a:rPr lang="en-US" sz="1100" dirty="0">
                <a:solidFill>
                  <a:schemeClr val="tx1"/>
                </a:solidFill>
              </a:rPr>
              <a:t> </a:t>
            </a:r>
            <a:r>
              <a:rPr lang="en-US" sz="1100" dirty="0" err="1">
                <a:solidFill>
                  <a:schemeClr val="tx1"/>
                </a:solidFill>
              </a:rPr>
              <a:t>phải</a:t>
            </a:r>
            <a:r>
              <a:rPr lang="en-US" sz="1100" dirty="0">
                <a:solidFill>
                  <a:schemeClr val="tx1"/>
                </a:solidFill>
              </a:rPr>
              <a:t> </a:t>
            </a:r>
            <a:r>
              <a:rPr lang="en-US" sz="1100" dirty="0" err="1">
                <a:solidFill>
                  <a:schemeClr val="tx1"/>
                </a:solidFill>
              </a:rPr>
              <a:t>là</a:t>
            </a:r>
            <a:r>
              <a:rPr lang="en-US" sz="1100" dirty="0">
                <a:solidFill>
                  <a:schemeClr val="tx1"/>
                </a:solidFill>
              </a:rPr>
              <a:t> tam </a:t>
            </a:r>
            <a:r>
              <a:rPr lang="en-US" sz="1100" dirty="0" err="1">
                <a:solidFill>
                  <a:schemeClr val="tx1"/>
                </a:solidFill>
              </a:rPr>
              <a:t>giác</a:t>
            </a:r>
            <a:endParaRPr lang="vi-VN" sz="1100" dirty="0">
              <a:solidFill>
                <a:schemeClr val="tx1"/>
              </a:solidFill>
            </a:endParaRPr>
          </a:p>
        </p:txBody>
      </p:sp>
      <p:sp>
        <p:nvSpPr>
          <p:cNvPr id="27" name="Rectangle: Rounded Corners 26">
            <a:extLst>
              <a:ext uri="{FF2B5EF4-FFF2-40B4-BE49-F238E27FC236}">
                <a16:creationId xmlns:a16="http://schemas.microsoft.com/office/drawing/2014/main" id="{9D064A38-EAD8-E342-4036-883F8EECF153}"/>
              </a:ext>
            </a:extLst>
          </p:cNvPr>
          <p:cNvSpPr/>
          <p:nvPr/>
        </p:nvSpPr>
        <p:spPr>
          <a:xfrm>
            <a:off x="651901" y="2781611"/>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40" name="Parallelogram 39">
            <a:extLst>
              <a:ext uri="{FF2B5EF4-FFF2-40B4-BE49-F238E27FC236}">
                <a16:creationId xmlns:a16="http://schemas.microsoft.com/office/drawing/2014/main" id="{74C7D7A4-BFDD-B60C-EB8B-AC929C8CA6DE}"/>
              </a:ext>
            </a:extLst>
          </p:cNvPr>
          <p:cNvSpPr/>
          <p:nvPr/>
        </p:nvSpPr>
        <p:spPr>
          <a:xfrm>
            <a:off x="4278758" y="4445556"/>
            <a:ext cx="1753160" cy="431243"/>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tam </a:t>
            </a:r>
            <a:r>
              <a:rPr lang="en-HK" sz="1100" dirty="0" err="1">
                <a:solidFill>
                  <a:schemeClr val="tx1"/>
                </a:solidFill>
              </a:rPr>
              <a:t>giác</a:t>
            </a:r>
            <a:r>
              <a:rPr lang="en-HK" sz="1100" dirty="0">
                <a:solidFill>
                  <a:schemeClr val="tx1"/>
                </a:solidFill>
              </a:rPr>
              <a:t> </a:t>
            </a:r>
            <a:r>
              <a:rPr lang="en-HK" sz="1100" dirty="0" err="1">
                <a:solidFill>
                  <a:schemeClr val="tx1"/>
                </a:solidFill>
              </a:rPr>
              <a:t>cân</a:t>
            </a:r>
            <a:endParaRPr lang="en-HK" sz="1100" dirty="0">
              <a:solidFill>
                <a:schemeClr val="tx1"/>
              </a:solidFill>
            </a:endParaRPr>
          </a:p>
        </p:txBody>
      </p:sp>
      <p:sp>
        <p:nvSpPr>
          <p:cNvPr id="53" name="Rectangle: Rounded Corners 52">
            <a:extLst>
              <a:ext uri="{FF2B5EF4-FFF2-40B4-BE49-F238E27FC236}">
                <a16:creationId xmlns:a16="http://schemas.microsoft.com/office/drawing/2014/main" id="{10424C35-E394-CA74-B932-93FF7A84F732}"/>
              </a:ext>
            </a:extLst>
          </p:cNvPr>
          <p:cNvSpPr/>
          <p:nvPr/>
        </p:nvSpPr>
        <p:spPr>
          <a:xfrm>
            <a:off x="1445516" y="3911368"/>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5" name="Rectangle: Rounded Corners 94">
            <a:extLst>
              <a:ext uri="{FF2B5EF4-FFF2-40B4-BE49-F238E27FC236}">
                <a16:creationId xmlns:a16="http://schemas.microsoft.com/office/drawing/2014/main" id="{634EA595-82D0-691F-78D2-9433B9220D3F}"/>
              </a:ext>
            </a:extLst>
          </p:cNvPr>
          <p:cNvSpPr/>
          <p:nvPr/>
        </p:nvSpPr>
        <p:spPr>
          <a:xfrm>
            <a:off x="4838643" y="6184619"/>
            <a:ext cx="656220" cy="2989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sp>
        <p:nvSpPr>
          <p:cNvPr id="24" name="Diamond 23">
            <a:extLst>
              <a:ext uri="{FF2B5EF4-FFF2-40B4-BE49-F238E27FC236}">
                <a16:creationId xmlns:a16="http://schemas.microsoft.com/office/drawing/2014/main" id="{B2251105-7733-3FC1-0B2F-30CAE94AE4CD}"/>
              </a:ext>
            </a:extLst>
          </p:cNvPr>
          <p:cNvSpPr/>
          <p:nvPr/>
        </p:nvSpPr>
        <p:spPr>
          <a:xfrm>
            <a:off x="977666" y="2129869"/>
            <a:ext cx="1694986" cy="287766"/>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a, b, c &gt; 0</a:t>
            </a:r>
          </a:p>
        </p:txBody>
      </p:sp>
      <p:sp>
        <p:nvSpPr>
          <p:cNvPr id="37" name="Diamond 36">
            <a:extLst>
              <a:ext uri="{FF2B5EF4-FFF2-40B4-BE49-F238E27FC236}">
                <a16:creationId xmlns:a16="http://schemas.microsoft.com/office/drawing/2014/main" id="{46798E98-E34C-3864-E8C2-44CCEBF16A36}"/>
              </a:ext>
            </a:extLst>
          </p:cNvPr>
          <p:cNvSpPr/>
          <p:nvPr/>
        </p:nvSpPr>
        <p:spPr>
          <a:xfrm>
            <a:off x="1005142" y="2648867"/>
            <a:ext cx="1636019" cy="653246"/>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a+b</a:t>
            </a:r>
            <a:r>
              <a:rPr lang="en-US" sz="1100" dirty="0">
                <a:solidFill>
                  <a:schemeClr val="tx1"/>
                </a:solidFill>
              </a:rPr>
              <a:t> &gt; c or</a:t>
            </a:r>
          </a:p>
          <a:p>
            <a:pPr algn="ctr"/>
            <a:r>
              <a:rPr lang="en-US" sz="1100" dirty="0" err="1">
                <a:solidFill>
                  <a:schemeClr val="tx1"/>
                </a:solidFill>
              </a:rPr>
              <a:t>a+c</a:t>
            </a:r>
            <a:r>
              <a:rPr lang="en-US" sz="1100" dirty="0">
                <a:solidFill>
                  <a:schemeClr val="tx1"/>
                </a:solidFill>
              </a:rPr>
              <a:t> &gt; b or</a:t>
            </a:r>
          </a:p>
          <a:p>
            <a:pPr algn="ctr"/>
            <a:r>
              <a:rPr lang="en-US" sz="1100" dirty="0">
                <a:solidFill>
                  <a:schemeClr val="tx1"/>
                </a:solidFill>
              </a:rPr>
              <a:t>b + c &gt; a</a:t>
            </a:r>
            <a:endParaRPr lang="en-HK" sz="1100" dirty="0">
              <a:solidFill>
                <a:schemeClr val="tx1"/>
              </a:solidFill>
            </a:endParaRPr>
          </a:p>
        </p:txBody>
      </p:sp>
      <p:cxnSp>
        <p:nvCxnSpPr>
          <p:cNvPr id="39" name="Straight Arrow Connector 38">
            <a:extLst>
              <a:ext uri="{FF2B5EF4-FFF2-40B4-BE49-F238E27FC236}">
                <a16:creationId xmlns:a16="http://schemas.microsoft.com/office/drawing/2014/main" id="{8E5B3C59-6361-2752-3849-EB0B207E20E1}"/>
              </a:ext>
            </a:extLst>
          </p:cNvPr>
          <p:cNvCxnSpPr>
            <a:cxnSpLocks/>
            <a:stCxn id="24" idx="2"/>
            <a:endCxn id="37" idx="0"/>
          </p:cNvCxnSpPr>
          <p:nvPr/>
        </p:nvCxnSpPr>
        <p:spPr>
          <a:xfrm flipH="1">
            <a:off x="1823152" y="2417635"/>
            <a:ext cx="2007" cy="2312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6" name="Diamond 55">
            <a:extLst>
              <a:ext uri="{FF2B5EF4-FFF2-40B4-BE49-F238E27FC236}">
                <a16:creationId xmlns:a16="http://schemas.microsoft.com/office/drawing/2014/main" id="{CF1DDD0F-09CA-A31E-59CC-6209FAACCDB6}"/>
              </a:ext>
            </a:extLst>
          </p:cNvPr>
          <p:cNvSpPr/>
          <p:nvPr/>
        </p:nvSpPr>
        <p:spPr>
          <a:xfrm>
            <a:off x="1242404" y="3581865"/>
            <a:ext cx="1160130" cy="309123"/>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err="1">
                <a:solidFill>
                  <a:schemeClr val="tx1"/>
                </a:solidFill>
              </a:rPr>
              <a:t>a+b</a:t>
            </a:r>
            <a:r>
              <a:rPr lang="en-HK" sz="1100" dirty="0">
                <a:solidFill>
                  <a:schemeClr val="tx1"/>
                </a:solidFill>
              </a:rPr>
              <a:t>=c</a:t>
            </a:r>
          </a:p>
        </p:txBody>
      </p:sp>
      <p:sp>
        <p:nvSpPr>
          <p:cNvPr id="67" name="Diamond 66">
            <a:extLst>
              <a:ext uri="{FF2B5EF4-FFF2-40B4-BE49-F238E27FC236}">
                <a16:creationId xmlns:a16="http://schemas.microsoft.com/office/drawing/2014/main" id="{A95385CC-DDDB-DC7F-7E50-27C5814E30AC}"/>
              </a:ext>
            </a:extLst>
          </p:cNvPr>
          <p:cNvSpPr/>
          <p:nvPr/>
        </p:nvSpPr>
        <p:spPr>
          <a:xfrm>
            <a:off x="4242935" y="3358832"/>
            <a:ext cx="1824806" cy="752972"/>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a=b ( ≠c) or</a:t>
            </a:r>
          </a:p>
          <a:p>
            <a:pPr algn="ctr"/>
            <a:r>
              <a:rPr lang="en-HK" sz="1100" dirty="0">
                <a:solidFill>
                  <a:schemeClr val="tx1"/>
                </a:solidFill>
              </a:rPr>
              <a:t>a=c ( ≠b) or</a:t>
            </a:r>
          </a:p>
          <a:p>
            <a:pPr algn="ctr"/>
            <a:r>
              <a:rPr lang="en-HK" sz="1100" dirty="0">
                <a:solidFill>
                  <a:schemeClr val="tx1"/>
                </a:solidFill>
              </a:rPr>
              <a:t>b=c ( ≠a)</a:t>
            </a:r>
          </a:p>
        </p:txBody>
      </p:sp>
      <p:sp>
        <p:nvSpPr>
          <p:cNvPr id="84" name="Rectangle: Rounded Corners 83">
            <a:extLst>
              <a:ext uri="{FF2B5EF4-FFF2-40B4-BE49-F238E27FC236}">
                <a16:creationId xmlns:a16="http://schemas.microsoft.com/office/drawing/2014/main" id="{5A576956-ACAC-7DD6-667F-2D13DF6FA866}"/>
              </a:ext>
            </a:extLst>
          </p:cNvPr>
          <p:cNvSpPr/>
          <p:nvPr/>
        </p:nvSpPr>
        <p:spPr>
          <a:xfrm>
            <a:off x="2565977" y="3533345"/>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85" name="Rectangle: Rounded Corners 84">
            <a:extLst>
              <a:ext uri="{FF2B5EF4-FFF2-40B4-BE49-F238E27FC236}">
                <a16:creationId xmlns:a16="http://schemas.microsoft.com/office/drawing/2014/main" id="{ABD45F8F-16EF-D62C-B3A0-7C57546D6B26}"/>
              </a:ext>
            </a:extLst>
          </p:cNvPr>
          <p:cNvSpPr/>
          <p:nvPr/>
        </p:nvSpPr>
        <p:spPr>
          <a:xfrm>
            <a:off x="6283063" y="3509262"/>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86" name="Diamond 85">
            <a:extLst>
              <a:ext uri="{FF2B5EF4-FFF2-40B4-BE49-F238E27FC236}">
                <a16:creationId xmlns:a16="http://schemas.microsoft.com/office/drawing/2014/main" id="{40CC0427-4A1A-991F-1DA9-05E187D9AC37}"/>
              </a:ext>
            </a:extLst>
          </p:cNvPr>
          <p:cNvSpPr/>
          <p:nvPr/>
        </p:nvSpPr>
        <p:spPr>
          <a:xfrm>
            <a:off x="8243236" y="3302113"/>
            <a:ext cx="2824159" cy="861144"/>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c=sqrt(a*a + b*b) or</a:t>
            </a:r>
          </a:p>
          <a:p>
            <a:pPr algn="ctr"/>
            <a:r>
              <a:rPr lang="en-HK" sz="1100" dirty="0">
                <a:solidFill>
                  <a:schemeClr val="tx1"/>
                </a:solidFill>
              </a:rPr>
              <a:t>b=sqrt(c*c – a*a) or</a:t>
            </a:r>
          </a:p>
          <a:p>
            <a:pPr algn="ctr"/>
            <a:r>
              <a:rPr lang="en-HK" sz="1100" dirty="0">
                <a:solidFill>
                  <a:schemeClr val="tx1"/>
                </a:solidFill>
              </a:rPr>
              <a:t>a=sqrt(c*c – b*b)</a:t>
            </a:r>
          </a:p>
        </p:txBody>
      </p:sp>
      <p:sp>
        <p:nvSpPr>
          <p:cNvPr id="111" name="Rectangle: Rounded Corners 110">
            <a:extLst>
              <a:ext uri="{FF2B5EF4-FFF2-40B4-BE49-F238E27FC236}">
                <a16:creationId xmlns:a16="http://schemas.microsoft.com/office/drawing/2014/main" id="{E72C662B-8EAF-5370-3C9B-2993CF6AE11A}"/>
              </a:ext>
            </a:extLst>
          </p:cNvPr>
          <p:cNvSpPr/>
          <p:nvPr/>
        </p:nvSpPr>
        <p:spPr>
          <a:xfrm>
            <a:off x="5052319" y="4110222"/>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113" name="Straight Arrow Connector 112">
            <a:extLst>
              <a:ext uri="{FF2B5EF4-FFF2-40B4-BE49-F238E27FC236}">
                <a16:creationId xmlns:a16="http://schemas.microsoft.com/office/drawing/2014/main" id="{ED3C2D8C-EEB7-0432-3FB9-B623B1B6221A}"/>
              </a:ext>
            </a:extLst>
          </p:cNvPr>
          <p:cNvCxnSpPr>
            <a:cxnSpLocks/>
            <a:stCxn id="37" idx="2"/>
            <a:endCxn id="56" idx="0"/>
          </p:cNvCxnSpPr>
          <p:nvPr/>
        </p:nvCxnSpPr>
        <p:spPr>
          <a:xfrm flipH="1">
            <a:off x="1822469" y="3302113"/>
            <a:ext cx="683" cy="27975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9" name="Rectangle: Rounded Corners 118">
            <a:extLst>
              <a:ext uri="{FF2B5EF4-FFF2-40B4-BE49-F238E27FC236}">
                <a16:creationId xmlns:a16="http://schemas.microsoft.com/office/drawing/2014/main" id="{CEF212CC-0600-C31A-6D60-F1FB7A8ABC84}"/>
              </a:ext>
            </a:extLst>
          </p:cNvPr>
          <p:cNvSpPr/>
          <p:nvPr/>
        </p:nvSpPr>
        <p:spPr>
          <a:xfrm>
            <a:off x="11067395" y="3509262"/>
            <a:ext cx="396075" cy="230992"/>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120" name="Rectangle: Rounded Corners 119">
            <a:extLst>
              <a:ext uri="{FF2B5EF4-FFF2-40B4-BE49-F238E27FC236}">
                <a16:creationId xmlns:a16="http://schemas.microsoft.com/office/drawing/2014/main" id="{2E89BEB4-FAA1-71EC-D1D1-3C6DEF073FD8}"/>
              </a:ext>
            </a:extLst>
          </p:cNvPr>
          <p:cNvSpPr/>
          <p:nvPr/>
        </p:nvSpPr>
        <p:spPr>
          <a:xfrm>
            <a:off x="9242482" y="4161927"/>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cxnSp>
        <p:nvCxnSpPr>
          <p:cNvPr id="87" name="Straight Arrow Connector 86">
            <a:extLst>
              <a:ext uri="{FF2B5EF4-FFF2-40B4-BE49-F238E27FC236}">
                <a16:creationId xmlns:a16="http://schemas.microsoft.com/office/drawing/2014/main" id="{0ADC7EC0-F5E8-B4D3-926B-01FCFC7CC626}"/>
              </a:ext>
            </a:extLst>
          </p:cNvPr>
          <p:cNvCxnSpPr>
            <a:cxnSpLocks/>
            <a:stCxn id="56" idx="3"/>
            <a:endCxn id="67" idx="1"/>
          </p:cNvCxnSpPr>
          <p:nvPr/>
        </p:nvCxnSpPr>
        <p:spPr>
          <a:xfrm flipV="1">
            <a:off x="2402534" y="3735318"/>
            <a:ext cx="1840401" cy="110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6" name="Straight Arrow Connector 95">
            <a:extLst>
              <a:ext uri="{FF2B5EF4-FFF2-40B4-BE49-F238E27FC236}">
                <a16:creationId xmlns:a16="http://schemas.microsoft.com/office/drawing/2014/main" id="{B7D487B7-E0F7-1814-92BC-EACCE1D791C3}"/>
              </a:ext>
            </a:extLst>
          </p:cNvPr>
          <p:cNvCxnSpPr>
            <a:cxnSpLocks/>
            <a:stCxn id="67" idx="3"/>
            <a:endCxn id="86" idx="1"/>
          </p:cNvCxnSpPr>
          <p:nvPr/>
        </p:nvCxnSpPr>
        <p:spPr>
          <a:xfrm flipV="1">
            <a:off x="6067741" y="3732685"/>
            <a:ext cx="2175495" cy="26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0" name="Connector: Elbow 99">
            <a:extLst>
              <a:ext uri="{FF2B5EF4-FFF2-40B4-BE49-F238E27FC236}">
                <a16:creationId xmlns:a16="http://schemas.microsoft.com/office/drawing/2014/main" id="{7A6FCB5D-29E6-4554-633F-BD737D80EFA0}"/>
              </a:ext>
            </a:extLst>
          </p:cNvPr>
          <p:cNvCxnSpPr>
            <a:cxnSpLocks/>
            <a:stCxn id="37" idx="1"/>
            <a:endCxn id="91" idx="0"/>
          </p:cNvCxnSpPr>
          <p:nvPr/>
        </p:nvCxnSpPr>
        <p:spPr>
          <a:xfrm rot="10800000" flipV="1">
            <a:off x="696444" y="2975490"/>
            <a:ext cx="308699" cy="1486936"/>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103" name="Parallelogram 102">
            <a:extLst>
              <a:ext uri="{FF2B5EF4-FFF2-40B4-BE49-F238E27FC236}">
                <a16:creationId xmlns:a16="http://schemas.microsoft.com/office/drawing/2014/main" id="{282637D2-FB1A-BA23-B8E3-CBB61CA1D73D}"/>
              </a:ext>
            </a:extLst>
          </p:cNvPr>
          <p:cNvSpPr/>
          <p:nvPr/>
        </p:nvSpPr>
        <p:spPr>
          <a:xfrm>
            <a:off x="1256185" y="4458812"/>
            <a:ext cx="1137383" cy="560660"/>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tam </a:t>
            </a:r>
            <a:r>
              <a:rPr lang="en-HK" sz="1100" dirty="0" err="1">
                <a:solidFill>
                  <a:schemeClr val="tx1"/>
                </a:solidFill>
              </a:rPr>
              <a:t>giác</a:t>
            </a:r>
            <a:r>
              <a:rPr lang="en-HK" sz="1100" dirty="0">
                <a:solidFill>
                  <a:schemeClr val="tx1"/>
                </a:solidFill>
              </a:rPr>
              <a:t> </a:t>
            </a:r>
            <a:r>
              <a:rPr lang="en-HK" sz="1100" dirty="0" err="1">
                <a:solidFill>
                  <a:schemeClr val="tx1"/>
                </a:solidFill>
              </a:rPr>
              <a:t>đều</a:t>
            </a:r>
            <a:endParaRPr lang="en-HK" sz="1100" dirty="0">
              <a:solidFill>
                <a:schemeClr val="tx1"/>
              </a:solidFill>
            </a:endParaRPr>
          </a:p>
        </p:txBody>
      </p:sp>
      <p:cxnSp>
        <p:nvCxnSpPr>
          <p:cNvPr id="106" name="Straight Arrow Connector 105">
            <a:extLst>
              <a:ext uri="{FF2B5EF4-FFF2-40B4-BE49-F238E27FC236}">
                <a16:creationId xmlns:a16="http://schemas.microsoft.com/office/drawing/2014/main" id="{B35C6A73-E7BD-B770-063E-00B57499CA1E}"/>
              </a:ext>
            </a:extLst>
          </p:cNvPr>
          <p:cNvCxnSpPr>
            <a:cxnSpLocks/>
            <a:stCxn id="56" idx="2"/>
            <a:endCxn id="103" idx="0"/>
          </p:cNvCxnSpPr>
          <p:nvPr/>
        </p:nvCxnSpPr>
        <p:spPr>
          <a:xfrm>
            <a:off x="1822469" y="3890988"/>
            <a:ext cx="2408" cy="56782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4" name="Straight Arrow Connector 113">
            <a:extLst>
              <a:ext uri="{FF2B5EF4-FFF2-40B4-BE49-F238E27FC236}">
                <a16:creationId xmlns:a16="http://schemas.microsoft.com/office/drawing/2014/main" id="{8D6676F3-5ED3-6A2C-8D01-E92E708E6282}"/>
              </a:ext>
            </a:extLst>
          </p:cNvPr>
          <p:cNvCxnSpPr>
            <a:cxnSpLocks/>
            <a:stCxn id="67" idx="2"/>
            <a:endCxn id="40" idx="0"/>
          </p:cNvCxnSpPr>
          <p:nvPr/>
        </p:nvCxnSpPr>
        <p:spPr>
          <a:xfrm>
            <a:off x="5155338" y="4111804"/>
            <a:ext cx="0" cy="33375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7" name="Parallelogram 116">
            <a:extLst>
              <a:ext uri="{FF2B5EF4-FFF2-40B4-BE49-F238E27FC236}">
                <a16:creationId xmlns:a16="http://schemas.microsoft.com/office/drawing/2014/main" id="{46906EAC-A31F-08E4-1AE7-6FDEC1D45625}"/>
              </a:ext>
            </a:extLst>
          </p:cNvPr>
          <p:cNvSpPr/>
          <p:nvPr/>
        </p:nvSpPr>
        <p:spPr>
          <a:xfrm>
            <a:off x="8680428" y="4463486"/>
            <a:ext cx="1753160" cy="431243"/>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tam </a:t>
            </a:r>
            <a:r>
              <a:rPr lang="en-HK" sz="1100" dirty="0" err="1">
                <a:solidFill>
                  <a:schemeClr val="tx1"/>
                </a:solidFill>
              </a:rPr>
              <a:t>giác</a:t>
            </a:r>
            <a:r>
              <a:rPr lang="en-HK" sz="1100" dirty="0">
                <a:solidFill>
                  <a:schemeClr val="tx1"/>
                </a:solidFill>
              </a:rPr>
              <a:t> </a:t>
            </a:r>
            <a:r>
              <a:rPr lang="en-HK" sz="1100" dirty="0" err="1">
                <a:solidFill>
                  <a:schemeClr val="tx1"/>
                </a:solidFill>
              </a:rPr>
              <a:t>vuông</a:t>
            </a:r>
            <a:endParaRPr lang="en-HK" sz="1100" dirty="0">
              <a:solidFill>
                <a:schemeClr val="tx1"/>
              </a:solidFill>
            </a:endParaRPr>
          </a:p>
        </p:txBody>
      </p:sp>
      <p:cxnSp>
        <p:nvCxnSpPr>
          <p:cNvPr id="121" name="Straight Arrow Connector 120">
            <a:extLst>
              <a:ext uri="{FF2B5EF4-FFF2-40B4-BE49-F238E27FC236}">
                <a16:creationId xmlns:a16="http://schemas.microsoft.com/office/drawing/2014/main" id="{AE982D8C-210D-263E-7083-8B6CE92CEA37}"/>
              </a:ext>
            </a:extLst>
          </p:cNvPr>
          <p:cNvCxnSpPr>
            <a:cxnSpLocks/>
            <a:stCxn id="86" idx="2"/>
            <a:endCxn id="117" idx="1"/>
          </p:cNvCxnSpPr>
          <p:nvPr/>
        </p:nvCxnSpPr>
        <p:spPr>
          <a:xfrm>
            <a:off x="9655316" y="4163257"/>
            <a:ext cx="958" cy="30022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24" name="Parallelogram 123">
            <a:extLst>
              <a:ext uri="{FF2B5EF4-FFF2-40B4-BE49-F238E27FC236}">
                <a16:creationId xmlns:a16="http://schemas.microsoft.com/office/drawing/2014/main" id="{49EE0258-2D93-3054-B008-27D28B065F81}"/>
              </a:ext>
            </a:extLst>
          </p:cNvPr>
          <p:cNvSpPr/>
          <p:nvPr/>
        </p:nvSpPr>
        <p:spPr>
          <a:xfrm>
            <a:off x="10567755" y="4445555"/>
            <a:ext cx="1443994" cy="431243"/>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100" dirty="0">
                <a:solidFill>
                  <a:schemeClr val="tx1"/>
                </a:solidFill>
              </a:rPr>
              <a:t>Print tam </a:t>
            </a:r>
            <a:r>
              <a:rPr lang="en-HK" sz="1100" dirty="0" err="1">
                <a:solidFill>
                  <a:schemeClr val="tx1"/>
                </a:solidFill>
              </a:rPr>
              <a:t>giác</a:t>
            </a:r>
            <a:r>
              <a:rPr lang="en-HK" sz="1100" dirty="0">
                <a:solidFill>
                  <a:schemeClr val="tx1"/>
                </a:solidFill>
              </a:rPr>
              <a:t> </a:t>
            </a:r>
            <a:r>
              <a:rPr lang="en-HK" sz="1100" dirty="0" err="1">
                <a:solidFill>
                  <a:schemeClr val="tx1"/>
                </a:solidFill>
              </a:rPr>
              <a:t>nhọn</a:t>
            </a:r>
            <a:endParaRPr lang="en-HK" sz="1100" dirty="0">
              <a:solidFill>
                <a:schemeClr val="tx1"/>
              </a:solidFill>
            </a:endParaRPr>
          </a:p>
        </p:txBody>
      </p:sp>
      <p:cxnSp>
        <p:nvCxnSpPr>
          <p:cNvPr id="127" name="Connector: Elbow 126">
            <a:extLst>
              <a:ext uri="{FF2B5EF4-FFF2-40B4-BE49-F238E27FC236}">
                <a16:creationId xmlns:a16="http://schemas.microsoft.com/office/drawing/2014/main" id="{7AEEE5AC-9A9F-3A54-83B4-4C2609BE72C4}"/>
              </a:ext>
            </a:extLst>
          </p:cNvPr>
          <p:cNvCxnSpPr>
            <a:cxnSpLocks/>
            <a:stCxn id="86" idx="3"/>
            <a:endCxn id="124" idx="1"/>
          </p:cNvCxnSpPr>
          <p:nvPr/>
        </p:nvCxnSpPr>
        <p:spPr>
          <a:xfrm>
            <a:off x="11067395" y="3732685"/>
            <a:ext cx="321623" cy="712870"/>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130" name="Oval 129">
            <a:extLst>
              <a:ext uri="{FF2B5EF4-FFF2-40B4-BE49-F238E27FC236}">
                <a16:creationId xmlns:a16="http://schemas.microsoft.com/office/drawing/2014/main" id="{6E19C78F-C823-108C-0E32-6958D0FBE391}"/>
              </a:ext>
            </a:extLst>
          </p:cNvPr>
          <p:cNvSpPr/>
          <p:nvPr/>
        </p:nvSpPr>
        <p:spPr>
          <a:xfrm>
            <a:off x="4874503" y="5295978"/>
            <a:ext cx="574373" cy="52891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3" name="Straight Arrow Connector 132">
            <a:extLst>
              <a:ext uri="{FF2B5EF4-FFF2-40B4-BE49-F238E27FC236}">
                <a16:creationId xmlns:a16="http://schemas.microsoft.com/office/drawing/2014/main" id="{D0C7207B-DB50-3F67-7F1B-72653D5A5FAF}"/>
              </a:ext>
            </a:extLst>
          </p:cNvPr>
          <p:cNvCxnSpPr>
            <a:cxnSpLocks/>
            <a:stCxn id="40" idx="4"/>
            <a:endCxn id="130" idx="0"/>
          </p:cNvCxnSpPr>
          <p:nvPr/>
        </p:nvCxnSpPr>
        <p:spPr>
          <a:xfrm>
            <a:off x="5155338" y="4876799"/>
            <a:ext cx="6352" cy="41917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6" name="Connector: Elbow 135">
            <a:extLst>
              <a:ext uri="{FF2B5EF4-FFF2-40B4-BE49-F238E27FC236}">
                <a16:creationId xmlns:a16="http://schemas.microsoft.com/office/drawing/2014/main" id="{411BAFE6-106A-C87F-39F9-54293CE113D6}"/>
              </a:ext>
            </a:extLst>
          </p:cNvPr>
          <p:cNvCxnSpPr>
            <a:cxnSpLocks/>
            <a:stCxn id="117" idx="4"/>
            <a:endCxn id="130" idx="7"/>
          </p:cNvCxnSpPr>
          <p:nvPr/>
        </p:nvCxnSpPr>
        <p:spPr>
          <a:xfrm rot="5400000">
            <a:off x="7221532" y="3037959"/>
            <a:ext cx="478707" cy="4192247"/>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9" name="Connector: Elbow 138">
            <a:extLst>
              <a:ext uri="{FF2B5EF4-FFF2-40B4-BE49-F238E27FC236}">
                <a16:creationId xmlns:a16="http://schemas.microsoft.com/office/drawing/2014/main" id="{502B3889-E093-4F1F-7766-A7856CEAD71F}"/>
              </a:ext>
            </a:extLst>
          </p:cNvPr>
          <p:cNvCxnSpPr>
            <a:cxnSpLocks/>
            <a:stCxn id="103" idx="4"/>
            <a:endCxn id="130" idx="1"/>
          </p:cNvCxnSpPr>
          <p:nvPr/>
        </p:nvCxnSpPr>
        <p:spPr>
          <a:xfrm rot="16200000" flipH="1">
            <a:off x="3214765" y="3629583"/>
            <a:ext cx="353964" cy="3133741"/>
          </a:xfrm>
          <a:prstGeom prst="bent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5" name="Connector: Elbow 144">
            <a:extLst>
              <a:ext uri="{FF2B5EF4-FFF2-40B4-BE49-F238E27FC236}">
                <a16:creationId xmlns:a16="http://schemas.microsoft.com/office/drawing/2014/main" id="{7563F4C0-3E2C-5668-CA29-37A377D5B1B3}"/>
              </a:ext>
            </a:extLst>
          </p:cNvPr>
          <p:cNvCxnSpPr>
            <a:cxnSpLocks/>
            <a:stCxn id="124" idx="3"/>
            <a:endCxn id="130" idx="6"/>
          </p:cNvCxnSpPr>
          <p:nvPr/>
        </p:nvCxnSpPr>
        <p:spPr>
          <a:xfrm rot="5400000">
            <a:off x="7977862" y="2347812"/>
            <a:ext cx="683639" cy="5741610"/>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8" name="Connector: Elbow 147">
            <a:extLst>
              <a:ext uri="{FF2B5EF4-FFF2-40B4-BE49-F238E27FC236}">
                <a16:creationId xmlns:a16="http://schemas.microsoft.com/office/drawing/2014/main" id="{5B20B5E9-03F1-3490-F47C-0EB85A41664B}"/>
              </a:ext>
            </a:extLst>
          </p:cNvPr>
          <p:cNvCxnSpPr>
            <a:cxnSpLocks/>
            <a:stCxn id="91" idx="4"/>
            <a:endCxn id="130" idx="2"/>
          </p:cNvCxnSpPr>
          <p:nvPr/>
        </p:nvCxnSpPr>
        <p:spPr>
          <a:xfrm rot="16200000" flipH="1">
            <a:off x="2518460" y="3204394"/>
            <a:ext cx="534026" cy="4178060"/>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1" name="Straight Arrow Connector 150">
            <a:extLst>
              <a:ext uri="{FF2B5EF4-FFF2-40B4-BE49-F238E27FC236}">
                <a16:creationId xmlns:a16="http://schemas.microsoft.com/office/drawing/2014/main" id="{C6F7F921-C74C-B795-AF57-7B429DBA8209}"/>
              </a:ext>
            </a:extLst>
          </p:cNvPr>
          <p:cNvCxnSpPr>
            <a:cxnSpLocks/>
            <a:stCxn id="130" idx="4"/>
            <a:endCxn id="95" idx="0"/>
          </p:cNvCxnSpPr>
          <p:nvPr/>
        </p:nvCxnSpPr>
        <p:spPr>
          <a:xfrm>
            <a:off x="5161690" y="5824895"/>
            <a:ext cx="5063" cy="35972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0726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63503" y="-84666"/>
            <a:ext cx="9398001" cy="809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err="1">
                <a:latin typeface="Times New Roman" panose="02020603050405020304" pitchFamily="18" charset="0"/>
                <a:cs typeface="Times New Roman" panose="02020603050405020304" pitchFamily="18" charset="0"/>
              </a:rPr>
              <a:t>Bài</a:t>
            </a:r>
            <a:r>
              <a:rPr lang="en-US" sz="3100" b="1" dirty="0">
                <a:latin typeface="Times New Roman" panose="02020603050405020304" pitchFamily="18" charset="0"/>
                <a:cs typeface="Times New Roman" panose="02020603050405020304" pitchFamily="18" charset="0"/>
              </a:rPr>
              <a:t> 2:</a:t>
            </a:r>
            <a:r>
              <a:rPr lang="vi-VN" sz="3100" b="1" dirty="0">
                <a:latin typeface="Times New Roman" panose="02020603050405020304" pitchFamily="18" charset="0"/>
                <a:cs typeface="Times New Roman" panose="02020603050405020304" pitchFamily="18" charset="0"/>
              </a:rPr>
              <a:t>Hãy cho biết ý nghĩa của việc sử dụng lưu đồ. </a:t>
            </a:r>
            <a:endParaRPr lang="en-HK" sz="31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7D17A775-2D14-42F4-BB37-37CB56478FC4}"/>
              </a:ext>
            </a:extLst>
          </p:cNvPr>
          <p:cNvSpPr txBox="1">
            <a:spLocks/>
          </p:cNvSpPr>
          <p:nvPr/>
        </p:nvSpPr>
        <p:spPr>
          <a:xfrm>
            <a:off x="248023" y="2262912"/>
            <a:ext cx="9308353" cy="10002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vi-VN" sz="3200" b="0" i="0" dirty="0">
                <a:solidFill>
                  <a:srgbClr val="202122"/>
                </a:solidFill>
                <a:effectLst/>
                <a:latin typeface="Times New Roman" panose="02020603050405020304" pitchFamily="18" charset="0"/>
                <a:cs typeface="Times New Roman" panose="02020603050405020304" pitchFamily="18" charset="0"/>
              </a:rPr>
              <a:t>Lưu đồ được dùng trong thiết kế và dẫn chứng những công việc và chương trình phức tạp. Giống như các loại sơ đồ</a:t>
            </a:r>
            <a:r>
              <a:rPr lang="en-US" sz="3200" b="0" i="0" dirty="0">
                <a:solidFill>
                  <a:srgbClr val="202122"/>
                </a:solidFill>
                <a:effectLst/>
                <a:latin typeface="Times New Roman" panose="02020603050405020304" pitchFamily="18" charset="0"/>
                <a:cs typeface="Times New Roman" panose="02020603050405020304" pitchFamily="18" charset="0"/>
              </a:rPr>
              <a:t> </a:t>
            </a:r>
            <a:r>
              <a:rPr lang="vi-VN" sz="3200" b="0" i="0" dirty="0">
                <a:solidFill>
                  <a:srgbClr val="202122"/>
                </a:solidFill>
                <a:effectLst/>
                <a:latin typeface="Times New Roman" panose="02020603050405020304" pitchFamily="18" charset="0"/>
                <a:cs typeface="Times New Roman" panose="02020603050405020304" pitchFamily="18" charset="0"/>
              </a:rPr>
              <a:t>khác, lưu đồ giúp hình ảnh hóa vấn đề và giúp người xem hiểu việc gì đang diễn ra, và có thể sau đó tìm ra điểm yếu, nút tắc hay những vấn đề không rõ ràng khác trong vấn đề đó. </a:t>
            </a:r>
            <a:endParaRPr lang="en-HK"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38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26ECA7-99E9-41DC-8E7F-FC94B350B851}"/>
              </a:ext>
            </a:extLst>
          </p:cNvPr>
          <p:cNvSpPr txBox="1">
            <a:spLocks/>
          </p:cNvSpPr>
          <p:nvPr/>
        </p:nvSpPr>
        <p:spPr>
          <a:xfrm>
            <a:off x="99007" y="-10307"/>
            <a:ext cx="7442200" cy="70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err="1">
                <a:latin typeface="Times New Roman" panose="02020603050405020304" pitchFamily="18" charset="0"/>
                <a:cs typeface="Times New Roman" panose="02020603050405020304" pitchFamily="18" charset="0"/>
              </a:rPr>
              <a:t>Bài</a:t>
            </a:r>
            <a:r>
              <a:rPr lang="en-US" sz="3100" b="1" dirty="0">
                <a:latin typeface="Times New Roman" panose="02020603050405020304" pitchFamily="18" charset="0"/>
                <a:cs typeface="Times New Roman" panose="02020603050405020304" pitchFamily="18" charset="0"/>
              </a:rPr>
              <a:t> 3. </a:t>
            </a:r>
            <a:r>
              <a:rPr lang="en-US" sz="3100" b="1" dirty="0" err="1">
                <a:latin typeface="Times New Roman" panose="02020603050405020304" pitchFamily="18" charset="0"/>
                <a:cs typeface="Times New Roman" panose="02020603050405020304" pitchFamily="18" charset="0"/>
              </a:rPr>
              <a:t>Tính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diện</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tích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hình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tròn</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bán</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kính</a:t>
            </a:r>
            <a:r>
              <a:rPr lang="en-US" sz="3100" b="1" dirty="0">
                <a:latin typeface="Times New Roman" panose="02020603050405020304" pitchFamily="18" charset="0"/>
                <a:cs typeface="Times New Roman" panose="02020603050405020304" pitchFamily="18" charset="0"/>
              </a:rPr>
              <a:t> r</a:t>
            </a:r>
            <a:endParaRPr lang="en-HK" sz="3100" b="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F6B364EE-AF2E-4701-99A8-0F632B109FAE}"/>
              </a:ext>
            </a:extLst>
          </p:cNvPr>
          <p:cNvGrpSpPr/>
          <p:nvPr/>
        </p:nvGrpSpPr>
        <p:grpSpPr>
          <a:xfrm>
            <a:off x="4116845" y="771322"/>
            <a:ext cx="2547156" cy="5828203"/>
            <a:chOff x="834886" y="830589"/>
            <a:chExt cx="2547156" cy="5828203"/>
          </a:xfrm>
        </p:grpSpPr>
        <p:grpSp>
          <p:nvGrpSpPr>
            <p:cNvPr id="6" name="Group 5">
              <a:extLst>
                <a:ext uri="{FF2B5EF4-FFF2-40B4-BE49-F238E27FC236}">
                  <a16:creationId xmlns:a16="http://schemas.microsoft.com/office/drawing/2014/main" id="{03C535DB-AB81-4DBF-97AD-BDB74ADF3CC9}"/>
                </a:ext>
              </a:extLst>
            </p:cNvPr>
            <p:cNvGrpSpPr/>
            <p:nvPr/>
          </p:nvGrpSpPr>
          <p:grpSpPr>
            <a:xfrm>
              <a:off x="842948" y="830589"/>
              <a:ext cx="2539094" cy="5828203"/>
              <a:chOff x="1045262" y="1180652"/>
              <a:chExt cx="2539094" cy="5828203"/>
            </a:xfrm>
          </p:grpSpPr>
          <p:sp>
            <p:nvSpPr>
              <p:cNvPr id="7" name="Diamond 6">
                <a:extLst>
                  <a:ext uri="{FF2B5EF4-FFF2-40B4-BE49-F238E27FC236}">
                    <a16:creationId xmlns:a16="http://schemas.microsoft.com/office/drawing/2014/main" id="{3AE1CF86-6375-42A2-8B60-816448661B11}"/>
                  </a:ext>
                </a:extLst>
              </p:cNvPr>
              <p:cNvSpPr/>
              <p:nvPr/>
            </p:nvSpPr>
            <p:spPr>
              <a:xfrm>
                <a:off x="1045262" y="2592810"/>
                <a:ext cx="2187727" cy="1600928"/>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 are number?</a:t>
                </a:r>
                <a:endParaRPr lang="en-HK" dirty="0">
                  <a:solidFill>
                    <a:schemeClr val="tx1"/>
                  </a:solidFill>
                </a:endParaRPr>
              </a:p>
            </p:txBody>
          </p:sp>
          <p:grpSp>
            <p:nvGrpSpPr>
              <p:cNvPr id="8" name="Group 7">
                <a:extLst>
                  <a:ext uri="{FF2B5EF4-FFF2-40B4-BE49-F238E27FC236}">
                    <a16:creationId xmlns:a16="http://schemas.microsoft.com/office/drawing/2014/main" id="{AF5B2144-A81E-4E13-8342-251C07357991}"/>
                  </a:ext>
                </a:extLst>
              </p:cNvPr>
              <p:cNvGrpSpPr/>
              <p:nvPr/>
            </p:nvGrpSpPr>
            <p:grpSpPr>
              <a:xfrm>
                <a:off x="1091446" y="1180652"/>
                <a:ext cx="2492910" cy="5828203"/>
                <a:chOff x="1091446" y="1180652"/>
                <a:chExt cx="2492910" cy="5828203"/>
              </a:xfrm>
            </p:grpSpPr>
            <p:sp>
              <p:nvSpPr>
                <p:cNvPr id="9" name="Rectangle: Rounded Corners 8">
                  <a:extLst>
                    <a:ext uri="{FF2B5EF4-FFF2-40B4-BE49-F238E27FC236}">
                      <a16:creationId xmlns:a16="http://schemas.microsoft.com/office/drawing/2014/main" id="{9B912585-8294-4DED-A2AE-50EEED14477F}"/>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1" name="Rectangle 10">
                  <a:extLst>
                    <a:ext uri="{FF2B5EF4-FFF2-40B4-BE49-F238E27FC236}">
                      <a16:creationId xmlns:a16="http://schemas.microsoft.com/office/drawing/2014/main" id="{4C56304A-6B9C-4453-B401-4E8FB4E6AA4E}"/>
                    </a:ext>
                  </a:extLst>
                </p:cNvPr>
                <p:cNvSpPr/>
                <p:nvPr/>
              </p:nvSpPr>
              <p:spPr>
                <a:xfrm>
                  <a:off x="1091446" y="4462248"/>
                  <a:ext cx="2096390" cy="806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vi-VN" dirty="0">
                      <a:solidFill>
                        <a:schemeClr val="tx1"/>
                      </a:solidFill>
                    </a:rPr>
                    <a:t>i</a:t>
                  </a:r>
                  <a:r>
                    <a:rPr lang="en-US" dirty="0">
                      <a:solidFill>
                        <a:schemeClr val="tx1"/>
                      </a:solidFill>
                    </a:rPr>
                    <a:t>=3</a:t>
                  </a:r>
                  <a:r>
                    <a:rPr lang="vi-VN" dirty="0">
                      <a:solidFill>
                        <a:schemeClr val="tx1"/>
                      </a:solidFill>
                    </a:rPr>
                    <a:t>.14</a:t>
                  </a:r>
                  <a:endParaRPr lang="en-US" dirty="0">
                    <a:solidFill>
                      <a:schemeClr val="tx1"/>
                    </a:solidFill>
                  </a:endParaRPr>
                </a:p>
                <a:p>
                  <a:pPr algn="ctr"/>
                  <a:r>
                    <a:rPr lang="vi-VN" dirty="0">
                      <a:solidFill>
                        <a:schemeClr val="tx1"/>
                      </a:solidFill>
                    </a:rPr>
                    <a:t>S(</a:t>
                  </a:r>
                  <a:r>
                    <a:rPr lang="en-US" dirty="0">
                      <a:solidFill>
                        <a:schemeClr val="tx1"/>
                      </a:solidFill>
                    </a:rPr>
                    <a:t>Acreage</a:t>
                  </a:r>
                  <a:r>
                    <a:rPr lang="vi-VN" dirty="0">
                      <a:solidFill>
                        <a:schemeClr val="tx1"/>
                      </a:solidFill>
                    </a:rPr>
                    <a:t>)</a:t>
                  </a:r>
                  <a:r>
                    <a:rPr lang="en-US" dirty="0">
                      <a:solidFill>
                        <a:schemeClr val="tx1"/>
                      </a:solidFill>
                    </a:rPr>
                    <a:t>=P</a:t>
                  </a:r>
                  <a:r>
                    <a:rPr lang="vi-VN" dirty="0">
                      <a:solidFill>
                        <a:schemeClr val="tx1"/>
                      </a:solidFill>
                    </a:rPr>
                    <a:t>i</a:t>
                  </a:r>
                  <a:r>
                    <a:rPr lang="en-US" dirty="0">
                      <a:solidFill>
                        <a:schemeClr val="tx1"/>
                      </a:solidFill>
                    </a:rPr>
                    <a:t>*r*r</a:t>
                  </a:r>
                  <a:endParaRPr lang="en-HK" dirty="0">
                    <a:solidFill>
                      <a:schemeClr val="tx1"/>
                    </a:solidFill>
                  </a:endParaRPr>
                </a:p>
              </p:txBody>
            </p:sp>
            <p:sp>
              <p:nvSpPr>
                <p:cNvPr id="12" name="Rectangle 11">
                  <a:extLst>
                    <a:ext uri="{FF2B5EF4-FFF2-40B4-BE49-F238E27FC236}">
                      <a16:creationId xmlns:a16="http://schemas.microsoft.com/office/drawing/2014/main" id="{1F76B200-46CA-4297-97FB-9DA68A414132}"/>
                    </a:ext>
                  </a:extLst>
                </p:cNvPr>
                <p:cNvSpPr/>
                <p:nvPr/>
              </p:nvSpPr>
              <p:spPr>
                <a:xfrm>
                  <a:off x="1141618" y="5759265"/>
                  <a:ext cx="2001729"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sz="1800" b="0" i="0" dirty="0">
                      <a:solidFill>
                        <a:srgbClr val="000000"/>
                      </a:solidFill>
                      <a:effectLst/>
                      <a:latin typeface="ArialMT"/>
                    </a:rPr>
                    <a:t>S(</a:t>
                  </a:r>
                  <a:r>
                    <a:rPr lang="en-US" dirty="0">
                      <a:solidFill>
                        <a:schemeClr val="tx1"/>
                      </a:solidFill>
                    </a:rPr>
                    <a:t>Acreage</a:t>
                  </a:r>
                  <a:r>
                    <a:rPr lang="vi-VN" dirty="0">
                      <a:solidFill>
                        <a:schemeClr val="tx1"/>
                      </a:solidFill>
                    </a:rPr>
                    <a:t>)</a:t>
                  </a:r>
                  <a:endParaRPr lang="en-HK" dirty="0">
                    <a:solidFill>
                      <a:schemeClr val="tx1"/>
                    </a:solidFill>
                  </a:endParaRPr>
                </a:p>
              </p:txBody>
            </p:sp>
            <p:sp>
              <p:nvSpPr>
                <p:cNvPr id="19" name="Rectangle: Rounded Corners 18">
                  <a:extLst>
                    <a:ext uri="{FF2B5EF4-FFF2-40B4-BE49-F238E27FC236}">
                      <a16:creationId xmlns:a16="http://schemas.microsoft.com/office/drawing/2014/main" id="{A3DFCF24-CDF2-4B85-9207-C1943B9DB1F2}"/>
                    </a:ext>
                  </a:extLst>
                </p:cNvPr>
                <p:cNvSpPr/>
                <p:nvPr/>
              </p:nvSpPr>
              <p:spPr>
                <a:xfrm>
                  <a:off x="1787758" y="6695588"/>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20" name="Straight Arrow Connector 19">
                  <a:extLst>
                    <a:ext uri="{FF2B5EF4-FFF2-40B4-BE49-F238E27FC236}">
                      <a16:creationId xmlns:a16="http://schemas.microsoft.com/office/drawing/2014/main" id="{E9B5B4EA-DF14-4C5F-A92A-A877E7B68B49}"/>
                    </a:ext>
                  </a:extLst>
                </p:cNvPr>
                <p:cNvCxnSpPr>
                  <a:cxnSpLocks/>
                  <a:stCxn id="9" idx="2"/>
                  <a:endCxn id="46" idx="0"/>
                </p:cNvCxnSpPr>
                <p:nvPr/>
              </p:nvCxnSpPr>
              <p:spPr>
                <a:xfrm flipH="1">
                  <a:off x="2131064" y="1582488"/>
                  <a:ext cx="8061" cy="3074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9D8AAC0-C56C-4780-B0EA-B2BF93C7ABDD}"/>
                    </a:ext>
                  </a:extLst>
                </p:cNvPr>
                <p:cNvCxnSpPr>
                  <a:cxnSpLocks/>
                  <a:stCxn id="46" idx="4"/>
                  <a:endCxn id="7" idx="0"/>
                </p:cNvCxnSpPr>
                <p:nvPr/>
              </p:nvCxnSpPr>
              <p:spPr>
                <a:xfrm>
                  <a:off x="2131064" y="2389434"/>
                  <a:ext cx="8062" cy="2033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4A15713-E4AA-4AAE-B487-E8E46124C2BA}"/>
                    </a:ext>
                  </a:extLst>
                </p:cNvPr>
                <p:cNvCxnSpPr>
                  <a:cxnSpLocks/>
                  <a:stCxn id="7" idx="2"/>
                  <a:endCxn id="11" idx="0"/>
                </p:cNvCxnSpPr>
                <p:nvPr/>
              </p:nvCxnSpPr>
              <p:spPr>
                <a:xfrm>
                  <a:off x="2139126" y="4193738"/>
                  <a:ext cx="515" cy="26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33BF5B-F1CE-44F3-891C-9AFE897DE51C}"/>
                    </a:ext>
                  </a:extLst>
                </p:cNvPr>
                <p:cNvCxnSpPr>
                  <a:cxnSpLocks/>
                  <a:stCxn id="11" idx="2"/>
                  <a:endCxn id="12" idx="0"/>
                </p:cNvCxnSpPr>
                <p:nvPr/>
              </p:nvCxnSpPr>
              <p:spPr>
                <a:xfrm>
                  <a:off x="2139641" y="5269195"/>
                  <a:ext cx="2842" cy="4900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39C247-C648-43FB-A721-CCD0E07069D2}"/>
                    </a:ext>
                  </a:extLst>
                </p:cNvPr>
                <p:cNvCxnSpPr>
                  <a:cxnSpLocks/>
                  <a:stCxn id="12" idx="2"/>
                  <a:endCxn id="19" idx="0"/>
                </p:cNvCxnSpPr>
                <p:nvPr/>
              </p:nvCxnSpPr>
              <p:spPr>
                <a:xfrm flipH="1">
                  <a:off x="2139125" y="6362152"/>
                  <a:ext cx="3358" cy="3334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0F7A4A-5B2B-452D-9208-645E70AD7C28}"/>
                    </a:ext>
                  </a:extLst>
                </p:cNvPr>
                <p:cNvCxnSpPr>
                  <a:cxnSpLocks/>
                  <a:stCxn id="7" idx="3"/>
                </p:cNvCxnSpPr>
                <p:nvPr/>
              </p:nvCxnSpPr>
              <p:spPr>
                <a:xfrm flipH="1" flipV="1">
                  <a:off x="2124193" y="1716710"/>
                  <a:ext cx="1108796" cy="1676564"/>
                </a:xfrm>
                <a:prstGeom prst="bentConnector4">
                  <a:avLst>
                    <a:gd name="adj1" fmla="val -20617"/>
                    <a:gd name="adj2" fmla="val 10013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CE805113-A383-4A39-B941-ED1DFEA7C41E}"/>
                    </a:ext>
                  </a:extLst>
                </p:cNvPr>
                <p:cNvSpPr/>
                <p:nvPr/>
              </p:nvSpPr>
              <p:spPr>
                <a:xfrm>
                  <a:off x="2881623" y="2637801"/>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38" name="Rectangle: Rounded Corners 37">
                  <a:extLst>
                    <a:ext uri="{FF2B5EF4-FFF2-40B4-BE49-F238E27FC236}">
                      <a16:creationId xmlns:a16="http://schemas.microsoft.com/office/drawing/2014/main" id="{013374FE-E283-4924-BC31-73771ADFF098}"/>
                    </a:ext>
                  </a:extLst>
                </p:cNvPr>
                <p:cNvSpPr/>
                <p:nvPr/>
              </p:nvSpPr>
              <p:spPr>
                <a:xfrm>
                  <a:off x="2131063" y="4125505"/>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grpSp>
        </p:grpSp>
        <p:sp>
          <p:nvSpPr>
            <p:cNvPr id="46" name="Parallelogram 45">
              <a:extLst>
                <a:ext uri="{FF2B5EF4-FFF2-40B4-BE49-F238E27FC236}">
                  <a16:creationId xmlns:a16="http://schemas.microsoft.com/office/drawing/2014/main" id="{3A019429-1638-41C7-9BC0-43B50BCB609B}"/>
                </a:ext>
              </a:extLst>
            </p:cNvPr>
            <p:cNvSpPr/>
            <p:nvPr/>
          </p:nvSpPr>
          <p:spPr>
            <a:xfrm>
              <a:off x="834886" y="1539864"/>
              <a:ext cx="2187727" cy="499507"/>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Radius </a:t>
              </a:r>
              <a:r>
                <a:rPr lang="vi-VN" dirty="0">
                  <a:solidFill>
                    <a:schemeClr val="tx1"/>
                  </a:solidFill>
                </a:rPr>
                <a:t>r</a:t>
              </a:r>
              <a:endParaRPr lang="en-HK" dirty="0">
                <a:solidFill>
                  <a:schemeClr val="tx1"/>
                </a:solidFill>
              </a:endParaRPr>
            </a:p>
          </p:txBody>
        </p:sp>
      </p:grpSp>
    </p:spTree>
    <p:extLst>
      <p:ext uri="{BB962C8B-B14F-4D97-AF65-F5344CB8AC3E}">
        <p14:creationId xmlns:p14="http://schemas.microsoft.com/office/powerpoint/2010/main" val="388571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165100" y="0"/>
            <a:ext cx="10845800" cy="80972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err="1">
                <a:latin typeface="Times New Roman" panose="02020603050405020304" pitchFamily="18" charset="0"/>
                <a:cs typeface="Times New Roman" panose="02020603050405020304" pitchFamily="18" charset="0"/>
              </a:rPr>
              <a:t>Bài</a:t>
            </a:r>
            <a:r>
              <a:rPr lang="en-US" sz="5000" b="1" dirty="0">
                <a:latin typeface="Times New Roman" panose="02020603050405020304" pitchFamily="18" charset="0"/>
                <a:cs typeface="Times New Roman" panose="02020603050405020304" pitchFamily="18" charset="0"/>
              </a:rPr>
              <a:t> 4. </a:t>
            </a:r>
            <a:r>
              <a:rPr lang="en-US" sz="5000" b="1" dirty="0" err="1">
                <a:latin typeface="Times New Roman" panose="02020603050405020304" pitchFamily="18" charset="0"/>
                <a:cs typeface="Times New Roman" panose="02020603050405020304" pitchFamily="18" charset="0"/>
              </a:rPr>
              <a:t>Chuyển</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đổi</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nhiệt</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độ</a:t>
            </a:r>
            <a:r>
              <a:rPr lang="en-US" sz="5000" b="1" dirty="0">
                <a:latin typeface="Times New Roman" panose="02020603050405020304" pitchFamily="18" charset="0"/>
                <a:cs typeface="Times New Roman" panose="02020603050405020304" pitchFamily="18" charset="0"/>
              </a:rPr>
              <a:t> F (Fahrenheit) sang </a:t>
            </a:r>
            <a:r>
              <a:rPr lang="en-US" sz="5000" b="1" dirty="0" err="1">
                <a:latin typeface="Times New Roman" panose="02020603050405020304" pitchFamily="18" charset="0"/>
                <a:cs typeface="Times New Roman" panose="02020603050405020304" pitchFamily="18" charset="0"/>
              </a:rPr>
              <a:t>độ</a:t>
            </a:r>
            <a:r>
              <a:rPr lang="en-US" sz="5000" b="1" dirty="0">
                <a:latin typeface="Times New Roman" panose="02020603050405020304" pitchFamily="18" charset="0"/>
                <a:cs typeface="Times New Roman" panose="02020603050405020304" pitchFamily="18" charset="0"/>
              </a:rPr>
              <a:t> C (Celsius)</a:t>
            </a:r>
            <a:endParaRPr lang="en-HK" sz="20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7D17A775-2D14-42F4-BB37-37CB56478FC4}"/>
              </a:ext>
            </a:extLst>
          </p:cNvPr>
          <p:cNvSpPr txBox="1">
            <a:spLocks/>
          </p:cNvSpPr>
          <p:nvPr/>
        </p:nvSpPr>
        <p:spPr>
          <a:xfrm>
            <a:off x="203200" y="594979"/>
            <a:ext cx="9889066" cy="8097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HK" sz="1200" dirty="0">
              <a:solidFill>
                <a:srgbClr val="000000"/>
              </a:solidFill>
              <a:latin typeface="ArialMT"/>
            </a:endParaRPr>
          </a:p>
        </p:txBody>
      </p:sp>
      <p:grpSp>
        <p:nvGrpSpPr>
          <p:cNvPr id="5" name="Group 4">
            <a:extLst>
              <a:ext uri="{FF2B5EF4-FFF2-40B4-BE49-F238E27FC236}">
                <a16:creationId xmlns:a16="http://schemas.microsoft.com/office/drawing/2014/main" id="{31E3803C-4C62-48B6-A8B3-72DDFB87226F}"/>
              </a:ext>
            </a:extLst>
          </p:cNvPr>
          <p:cNvGrpSpPr/>
          <p:nvPr/>
        </p:nvGrpSpPr>
        <p:grpSpPr>
          <a:xfrm>
            <a:off x="3770966" y="809722"/>
            <a:ext cx="3188629" cy="5828203"/>
            <a:chOff x="345074" y="830589"/>
            <a:chExt cx="3188629" cy="5828203"/>
          </a:xfrm>
        </p:grpSpPr>
        <p:grpSp>
          <p:nvGrpSpPr>
            <p:cNvPr id="6" name="Group 5">
              <a:extLst>
                <a:ext uri="{FF2B5EF4-FFF2-40B4-BE49-F238E27FC236}">
                  <a16:creationId xmlns:a16="http://schemas.microsoft.com/office/drawing/2014/main" id="{E293008F-13EC-4424-9CAF-894C34E9F5F7}"/>
                </a:ext>
              </a:extLst>
            </p:cNvPr>
            <p:cNvGrpSpPr/>
            <p:nvPr/>
          </p:nvGrpSpPr>
          <p:grpSpPr>
            <a:xfrm>
              <a:off x="720499" y="830589"/>
              <a:ext cx="2661543" cy="5828203"/>
              <a:chOff x="922813" y="1180652"/>
              <a:chExt cx="2661543" cy="5828203"/>
            </a:xfrm>
          </p:grpSpPr>
          <p:sp>
            <p:nvSpPr>
              <p:cNvPr id="8" name="Diamond 7">
                <a:extLst>
                  <a:ext uri="{FF2B5EF4-FFF2-40B4-BE49-F238E27FC236}">
                    <a16:creationId xmlns:a16="http://schemas.microsoft.com/office/drawing/2014/main" id="{8FF53253-354E-4CA1-AC0E-92B2FC1FB7BB}"/>
                  </a:ext>
                </a:extLst>
              </p:cNvPr>
              <p:cNvSpPr/>
              <p:nvPr/>
            </p:nvSpPr>
            <p:spPr>
              <a:xfrm>
                <a:off x="1045262" y="2592810"/>
                <a:ext cx="2187727" cy="1600928"/>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are number?</a:t>
                </a:r>
                <a:endParaRPr lang="en-HK" dirty="0">
                  <a:solidFill>
                    <a:schemeClr val="tx1"/>
                  </a:solidFill>
                </a:endParaRPr>
              </a:p>
            </p:txBody>
          </p:sp>
          <p:grpSp>
            <p:nvGrpSpPr>
              <p:cNvPr id="9" name="Group 8">
                <a:extLst>
                  <a:ext uri="{FF2B5EF4-FFF2-40B4-BE49-F238E27FC236}">
                    <a16:creationId xmlns:a16="http://schemas.microsoft.com/office/drawing/2014/main" id="{D3B43C24-FC19-42CA-B56D-8B37618CFC77}"/>
                  </a:ext>
                </a:extLst>
              </p:cNvPr>
              <p:cNvGrpSpPr/>
              <p:nvPr/>
            </p:nvGrpSpPr>
            <p:grpSpPr>
              <a:xfrm>
                <a:off x="922813" y="1180652"/>
                <a:ext cx="2661543" cy="5828203"/>
                <a:chOff x="922813" y="1180652"/>
                <a:chExt cx="2661543" cy="5828203"/>
              </a:xfrm>
            </p:grpSpPr>
            <p:sp>
              <p:nvSpPr>
                <p:cNvPr id="10" name="Rectangle: Rounded Corners 9">
                  <a:extLst>
                    <a:ext uri="{FF2B5EF4-FFF2-40B4-BE49-F238E27FC236}">
                      <a16:creationId xmlns:a16="http://schemas.microsoft.com/office/drawing/2014/main" id="{FF8018A2-21CD-49CE-AF1C-013A27481E42}"/>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1" name="Rectangle 10">
                  <a:extLst>
                    <a:ext uri="{FF2B5EF4-FFF2-40B4-BE49-F238E27FC236}">
                      <a16:creationId xmlns:a16="http://schemas.microsoft.com/office/drawing/2014/main" id="{EC7BC98B-BA09-4C7D-8F50-E5039BE458C9}"/>
                    </a:ext>
                  </a:extLst>
                </p:cNvPr>
                <p:cNvSpPr/>
                <p:nvPr/>
              </p:nvSpPr>
              <p:spPr>
                <a:xfrm>
                  <a:off x="1091446" y="4462248"/>
                  <a:ext cx="2096390" cy="806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0" i="0" dirty="0">
                      <a:solidFill>
                        <a:srgbClr val="212529"/>
                      </a:solidFill>
                      <a:effectLst/>
                      <a:latin typeface="Open Sans" panose="020B0604020202020204" pitchFamily="34" charset="0"/>
                    </a:rPr>
                    <a:t>C = (F-32)*0.555 </a:t>
                  </a:r>
                  <a:endParaRPr lang="en-HK" dirty="0">
                    <a:solidFill>
                      <a:schemeClr val="tx1"/>
                    </a:solidFill>
                  </a:endParaRPr>
                </a:p>
              </p:txBody>
            </p:sp>
            <p:sp>
              <p:nvSpPr>
                <p:cNvPr id="12" name="Rectangle 11">
                  <a:extLst>
                    <a:ext uri="{FF2B5EF4-FFF2-40B4-BE49-F238E27FC236}">
                      <a16:creationId xmlns:a16="http://schemas.microsoft.com/office/drawing/2014/main" id="{209EA4C7-F428-4A91-B467-2E7C528CA901}"/>
                    </a:ext>
                  </a:extLst>
                </p:cNvPr>
                <p:cNvSpPr/>
                <p:nvPr/>
              </p:nvSpPr>
              <p:spPr>
                <a:xfrm>
                  <a:off x="922813" y="5759265"/>
                  <a:ext cx="2432623"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en-US" dirty="0">
                      <a:solidFill>
                        <a:schemeClr val="tx1"/>
                      </a:solidFill>
                    </a:rPr>
                    <a:t>Temperature </a:t>
                  </a:r>
                  <a:r>
                    <a:rPr lang="en-HK" b="0" i="0" dirty="0">
                      <a:solidFill>
                        <a:srgbClr val="212529"/>
                      </a:solidFill>
                      <a:effectLst/>
                      <a:latin typeface="Open Sans" panose="020B0604020202020204" pitchFamily="34" charset="0"/>
                    </a:rPr>
                    <a:t>C </a:t>
                  </a:r>
                  <a:endParaRPr lang="en-HK" dirty="0">
                    <a:solidFill>
                      <a:schemeClr val="tx1"/>
                    </a:solidFill>
                  </a:endParaRPr>
                </a:p>
              </p:txBody>
            </p:sp>
            <p:sp>
              <p:nvSpPr>
                <p:cNvPr id="13" name="Rectangle: Rounded Corners 12">
                  <a:extLst>
                    <a:ext uri="{FF2B5EF4-FFF2-40B4-BE49-F238E27FC236}">
                      <a16:creationId xmlns:a16="http://schemas.microsoft.com/office/drawing/2014/main" id="{4635B018-25B5-47A3-A524-B838DB73A5D4}"/>
                    </a:ext>
                  </a:extLst>
                </p:cNvPr>
                <p:cNvSpPr/>
                <p:nvPr/>
              </p:nvSpPr>
              <p:spPr>
                <a:xfrm>
                  <a:off x="1787758" y="6695588"/>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1AB0E912-CC24-459E-AEFB-3A33851A0C8A}"/>
                    </a:ext>
                  </a:extLst>
                </p:cNvPr>
                <p:cNvCxnSpPr>
                  <a:cxnSpLocks/>
                  <a:stCxn id="10" idx="2"/>
                  <a:endCxn id="7" idx="0"/>
                </p:cNvCxnSpPr>
                <p:nvPr/>
              </p:nvCxnSpPr>
              <p:spPr>
                <a:xfrm>
                  <a:off x="2139125" y="1582488"/>
                  <a:ext cx="2578" cy="2988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AAB216-94C2-4FD9-B821-E540D63A3880}"/>
                    </a:ext>
                  </a:extLst>
                </p:cNvPr>
                <p:cNvCxnSpPr>
                  <a:cxnSpLocks/>
                  <a:stCxn id="7" idx="4"/>
                  <a:endCxn id="8" idx="0"/>
                </p:cNvCxnSpPr>
                <p:nvPr/>
              </p:nvCxnSpPr>
              <p:spPr>
                <a:xfrm flipH="1">
                  <a:off x="2139126" y="2324093"/>
                  <a:ext cx="2577" cy="268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5C7D04-DE24-476C-8D37-41670174000F}"/>
                    </a:ext>
                  </a:extLst>
                </p:cNvPr>
                <p:cNvCxnSpPr>
                  <a:cxnSpLocks/>
                  <a:stCxn id="8" idx="2"/>
                  <a:endCxn id="11" idx="0"/>
                </p:cNvCxnSpPr>
                <p:nvPr/>
              </p:nvCxnSpPr>
              <p:spPr>
                <a:xfrm>
                  <a:off x="2139126" y="4193738"/>
                  <a:ext cx="515" cy="26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A2C77F-2084-4CF6-A865-EF3ABD0FACF4}"/>
                    </a:ext>
                  </a:extLst>
                </p:cNvPr>
                <p:cNvCxnSpPr>
                  <a:cxnSpLocks/>
                  <a:stCxn id="11" idx="2"/>
                  <a:endCxn id="12" idx="0"/>
                </p:cNvCxnSpPr>
                <p:nvPr/>
              </p:nvCxnSpPr>
              <p:spPr>
                <a:xfrm flipH="1">
                  <a:off x="2139125" y="5269195"/>
                  <a:ext cx="516" cy="4900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2B485B-5051-4FBB-A52A-08EA53CEB39B}"/>
                    </a:ext>
                  </a:extLst>
                </p:cNvPr>
                <p:cNvCxnSpPr>
                  <a:cxnSpLocks/>
                  <a:stCxn id="12" idx="2"/>
                  <a:endCxn id="13" idx="0"/>
                </p:cNvCxnSpPr>
                <p:nvPr/>
              </p:nvCxnSpPr>
              <p:spPr>
                <a:xfrm>
                  <a:off x="2139125" y="6362152"/>
                  <a:ext cx="0" cy="3334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6F9146B-CFB8-4C2F-B7FC-F82BAF697A44}"/>
                    </a:ext>
                  </a:extLst>
                </p:cNvPr>
                <p:cNvCxnSpPr>
                  <a:cxnSpLocks/>
                  <a:stCxn id="8" idx="3"/>
                </p:cNvCxnSpPr>
                <p:nvPr/>
              </p:nvCxnSpPr>
              <p:spPr>
                <a:xfrm flipH="1" flipV="1">
                  <a:off x="2124193" y="1716710"/>
                  <a:ext cx="1108796" cy="1676564"/>
                </a:xfrm>
                <a:prstGeom prst="bentConnector4">
                  <a:avLst>
                    <a:gd name="adj1" fmla="val -55742"/>
                    <a:gd name="adj2" fmla="val 10013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A0F45389-E01D-428F-86CD-2416BEB15CDE}"/>
                    </a:ext>
                  </a:extLst>
                </p:cNvPr>
                <p:cNvSpPr/>
                <p:nvPr/>
              </p:nvSpPr>
              <p:spPr>
                <a:xfrm>
                  <a:off x="2881623" y="2637801"/>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21" name="Rectangle: Rounded Corners 20">
                  <a:extLst>
                    <a:ext uri="{FF2B5EF4-FFF2-40B4-BE49-F238E27FC236}">
                      <a16:creationId xmlns:a16="http://schemas.microsoft.com/office/drawing/2014/main" id="{06444189-8617-44E3-A1BA-7F405451F0B4}"/>
                    </a:ext>
                  </a:extLst>
                </p:cNvPr>
                <p:cNvSpPr/>
                <p:nvPr/>
              </p:nvSpPr>
              <p:spPr>
                <a:xfrm>
                  <a:off x="2131064" y="4133798"/>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grpSp>
        </p:grpSp>
        <p:sp>
          <p:nvSpPr>
            <p:cNvPr id="7" name="Parallelogram 6">
              <a:extLst>
                <a:ext uri="{FF2B5EF4-FFF2-40B4-BE49-F238E27FC236}">
                  <a16:creationId xmlns:a16="http://schemas.microsoft.com/office/drawing/2014/main" id="{85E2620B-9F2B-4968-B93C-A7A8CA6AC1A9}"/>
                </a:ext>
              </a:extLst>
            </p:cNvPr>
            <p:cNvSpPr/>
            <p:nvPr/>
          </p:nvSpPr>
          <p:spPr>
            <a:xfrm>
              <a:off x="345074" y="1531324"/>
              <a:ext cx="3188629"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Temperature F</a:t>
              </a:r>
              <a:endParaRPr lang="en-HK" dirty="0">
                <a:solidFill>
                  <a:schemeClr val="tx1"/>
                </a:solidFill>
              </a:endParaRPr>
            </a:p>
          </p:txBody>
        </p:sp>
      </p:grpSp>
    </p:spTree>
    <p:extLst>
      <p:ext uri="{BB962C8B-B14F-4D97-AF65-F5344CB8AC3E}">
        <p14:creationId xmlns:p14="http://schemas.microsoft.com/office/powerpoint/2010/main" val="10969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165100" y="0"/>
            <a:ext cx="10845800" cy="80972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err="1">
                <a:latin typeface="Times New Roman" panose="02020603050405020304" pitchFamily="18" charset="0"/>
                <a:cs typeface="Times New Roman" panose="02020603050405020304" pitchFamily="18" charset="0"/>
              </a:rPr>
              <a:t>Bài</a:t>
            </a:r>
            <a:r>
              <a:rPr lang="en-US" sz="5000" b="1" dirty="0">
                <a:latin typeface="Times New Roman" panose="02020603050405020304" pitchFamily="18" charset="0"/>
                <a:cs typeface="Times New Roman" panose="02020603050405020304" pitchFamily="18" charset="0"/>
              </a:rPr>
              <a:t> 5. </a:t>
            </a:r>
            <a:r>
              <a:rPr lang="en-US" sz="5000" b="1" dirty="0" err="1">
                <a:latin typeface="Times New Roman" panose="02020603050405020304" pitchFamily="18" charset="0"/>
                <a:cs typeface="Times New Roman" panose="02020603050405020304" pitchFamily="18" charset="0"/>
              </a:rPr>
              <a:t>Chuyển</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đổi</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nhiệt</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độ</a:t>
            </a:r>
            <a:r>
              <a:rPr lang="en-US" sz="5000" b="1" dirty="0">
                <a:latin typeface="Times New Roman" panose="02020603050405020304" pitchFamily="18" charset="0"/>
                <a:cs typeface="Times New Roman" panose="02020603050405020304" pitchFamily="18" charset="0"/>
              </a:rPr>
              <a:t> C (Celsius) sang </a:t>
            </a:r>
            <a:r>
              <a:rPr lang="en-US" sz="5000" b="1" dirty="0" err="1">
                <a:latin typeface="Times New Roman" panose="02020603050405020304" pitchFamily="18" charset="0"/>
                <a:cs typeface="Times New Roman" panose="02020603050405020304" pitchFamily="18" charset="0"/>
              </a:rPr>
              <a:t>độ</a:t>
            </a:r>
            <a:r>
              <a:rPr lang="en-US" sz="5000" b="1" dirty="0">
                <a:latin typeface="Times New Roman" panose="02020603050405020304" pitchFamily="18" charset="0"/>
                <a:cs typeface="Times New Roman" panose="02020603050405020304" pitchFamily="18" charset="0"/>
              </a:rPr>
              <a:t> F (Fahrenheit)</a:t>
            </a:r>
            <a:endParaRPr lang="en-HK" sz="20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1D17DC2-D4D4-44D1-984B-CE4D9921D65C}"/>
              </a:ext>
            </a:extLst>
          </p:cNvPr>
          <p:cNvGrpSpPr/>
          <p:nvPr/>
        </p:nvGrpSpPr>
        <p:grpSpPr>
          <a:xfrm>
            <a:off x="3742272" y="809722"/>
            <a:ext cx="3246037" cy="5828203"/>
            <a:chOff x="316380" y="830589"/>
            <a:chExt cx="3246037" cy="5828203"/>
          </a:xfrm>
        </p:grpSpPr>
        <p:grpSp>
          <p:nvGrpSpPr>
            <p:cNvPr id="6" name="Group 5">
              <a:extLst>
                <a:ext uri="{FF2B5EF4-FFF2-40B4-BE49-F238E27FC236}">
                  <a16:creationId xmlns:a16="http://schemas.microsoft.com/office/drawing/2014/main" id="{EA6F72BC-3B59-4DFC-98BC-9AA2EA131A08}"/>
                </a:ext>
              </a:extLst>
            </p:cNvPr>
            <p:cNvGrpSpPr/>
            <p:nvPr/>
          </p:nvGrpSpPr>
          <p:grpSpPr>
            <a:xfrm>
              <a:off x="720499" y="830589"/>
              <a:ext cx="2661543" cy="5828203"/>
              <a:chOff x="922813" y="1180652"/>
              <a:chExt cx="2661543" cy="5828203"/>
            </a:xfrm>
          </p:grpSpPr>
          <p:sp>
            <p:nvSpPr>
              <p:cNvPr id="8" name="Diamond 7">
                <a:extLst>
                  <a:ext uri="{FF2B5EF4-FFF2-40B4-BE49-F238E27FC236}">
                    <a16:creationId xmlns:a16="http://schemas.microsoft.com/office/drawing/2014/main" id="{809AB4FA-FBCE-42B5-B784-60160E690FDA}"/>
                  </a:ext>
                </a:extLst>
              </p:cNvPr>
              <p:cNvSpPr/>
              <p:nvPr/>
            </p:nvSpPr>
            <p:spPr>
              <a:xfrm>
                <a:off x="1045262" y="2592810"/>
                <a:ext cx="2187727" cy="1600928"/>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0" i="0" dirty="0">
                    <a:solidFill>
                      <a:srgbClr val="212529"/>
                    </a:solidFill>
                    <a:effectLst/>
                    <a:latin typeface="Open Sans" panose="020B0604020202020204" pitchFamily="34" charset="0"/>
                  </a:rPr>
                  <a:t>C </a:t>
                </a:r>
                <a:r>
                  <a:rPr lang="en-US" dirty="0">
                    <a:solidFill>
                      <a:schemeClr val="tx1"/>
                    </a:solidFill>
                  </a:rPr>
                  <a:t> are number?</a:t>
                </a:r>
                <a:endParaRPr lang="en-HK"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922813" y="1180652"/>
                <a:ext cx="2661543" cy="5828203"/>
                <a:chOff x="922813" y="1180652"/>
                <a:chExt cx="2661543" cy="5828203"/>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1" name="Rectangle 10">
                  <a:extLst>
                    <a:ext uri="{FF2B5EF4-FFF2-40B4-BE49-F238E27FC236}">
                      <a16:creationId xmlns:a16="http://schemas.microsoft.com/office/drawing/2014/main" id="{F2B240C9-B511-4A11-98E2-F3C596BA21C5}"/>
                    </a:ext>
                  </a:extLst>
                </p:cNvPr>
                <p:cNvSpPr/>
                <p:nvPr/>
              </p:nvSpPr>
              <p:spPr>
                <a:xfrm>
                  <a:off x="1091446" y="4462248"/>
                  <a:ext cx="2096390" cy="806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0" i="0" dirty="0">
                      <a:solidFill>
                        <a:srgbClr val="212529"/>
                      </a:solidFill>
                      <a:effectLst/>
                      <a:latin typeface="Open Sans" panose="020B0604020202020204" pitchFamily="34" charset="0"/>
                    </a:rPr>
                    <a:t>F =C*1.8+32</a:t>
                  </a:r>
                  <a:endParaRPr lang="en-HK"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922813" y="5759265"/>
                  <a:ext cx="2432623"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en-US" dirty="0">
                      <a:solidFill>
                        <a:schemeClr val="tx1"/>
                      </a:solidFill>
                    </a:rPr>
                    <a:t>Temperature </a:t>
                  </a:r>
                  <a:r>
                    <a:rPr lang="en-HK" dirty="0">
                      <a:solidFill>
                        <a:srgbClr val="212529"/>
                      </a:solidFill>
                      <a:latin typeface="Open Sans" panose="020B0604020202020204" pitchFamily="34" charset="0"/>
                    </a:rPr>
                    <a:t>F</a:t>
                  </a:r>
                  <a:r>
                    <a:rPr lang="en-HK" b="0" i="0" dirty="0">
                      <a:solidFill>
                        <a:srgbClr val="212529"/>
                      </a:solidFill>
                      <a:effectLst/>
                      <a:latin typeface="Open Sans" panose="020B0604020202020204" pitchFamily="34" charset="0"/>
                    </a:rPr>
                    <a:t> </a:t>
                  </a:r>
                  <a:endParaRPr lang="en-HK"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787758" y="6695588"/>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2588" cy="2988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39126" y="2324093"/>
                  <a:ext cx="2587" cy="268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1" idx="0"/>
                </p:cNvCxnSpPr>
                <p:nvPr/>
              </p:nvCxnSpPr>
              <p:spPr>
                <a:xfrm>
                  <a:off x="2139126" y="4193738"/>
                  <a:ext cx="515" cy="26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A934063-4588-4BCD-934B-C4BE9B07C4FD}"/>
                    </a:ext>
                  </a:extLst>
                </p:cNvPr>
                <p:cNvCxnSpPr>
                  <a:cxnSpLocks/>
                  <a:stCxn id="11" idx="2"/>
                  <a:endCxn id="12" idx="0"/>
                </p:cNvCxnSpPr>
                <p:nvPr/>
              </p:nvCxnSpPr>
              <p:spPr>
                <a:xfrm flipH="1">
                  <a:off x="2139125" y="5269195"/>
                  <a:ext cx="516" cy="4900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8EC14E-E5A7-4361-BC87-BE1BAA75DB2A}"/>
                    </a:ext>
                  </a:extLst>
                </p:cNvPr>
                <p:cNvCxnSpPr>
                  <a:cxnSpLocks/>
                  <a:stCxn id="12" idx="2"/>
                  <a:endCxn id="13" idx="0"/>
                </p:cNvCxnSpPr>
                <p:nvPr/>
              </p:nvCxnSpPr>
              <p:spPr>
                <a:xfrm>
                  <a:off x="2139125" y="6362152"/>
                  <a:ext cx="0" cy="3334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p:cNvCxnSpPr>
                <p:nvPr/>
              </p:nvCxnSpPr>
              <p:spPr>
                <a:xfrm flipH="1" flipV="1">
                  <a:off x="2124193" y="1716710"/>
                  <a:ext cx="1108796" cy="1676564"/>
                </a:xfrm>
                <a:prstGeom prst="bentConnector4">
                  <a:avLst>
                    <a:gd name="adj1" fmla="val -55742"/>
                    <a:gd name="adj2" fmla="val 10013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2881623" y="2637801"/>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2131064" y="4133798"/>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316380" y="1531324"/>
              <a:ext cx="3246037"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Temperature </a:t>
              </a:r>
              <a:r>
                <a:rPr lang="en-HK" b="0" i="0" dirty="0">
                  <a:solidFill>
                    <a:srgbClr val="212529"/>
                  </a:solidFill>
                  <a:effectLst/>
                  <a:latin typeface="Open Sans" panose="020B0604020202020204" pitchFamily="34" charset="0"/>
                </a:rPr>
                <a:t>C </a:t>
              </a:r>
              <a:endParaRPr lang="en-HK" dirty="0">
                <a:solidFill>
                  <a:schemeClr val="tx1"/>
                </a:solidFill>
              </a:endParaRPr>
            </a:p>
          </p:txBody>
        </p:sp>
      </p:grpSp>
    </p:spTree>
    <p:extLst>
      <p:ext uri="{BB962C8B-B14F-4D97-AF65-F5344CB8AC3E}">
        <p14:creationId xmlns:p14="http://schemas.microsoft.com/office/powerpoint/2010/main" val="79341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1" y="69198"/>
            <a:ext cx="8436557" cy="645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err="1">
                <a:latin typeface="Times New Roman" panose="02020603050405020304" pitchFamily="18" charset="0"/>
                <a:cs typeface="Times New Roman" panose="02020603050405020304" pitchFamily="18" charset="0"/>
              </a:rPr>
              <a:t>Bài</a:t>
            </a:r>
            <a:r>
              <a:rPr lang="en-US" sz="3100" b="1" dirty="0">
                <a:latin typeface="Times New Roman" panose="02020603050405020304" pitchFamily="18" charset="0"/>
                <a:cs typeface="Times New Roman" panose="02020603050405020304" pitchFamily="18" charset="0"/>
              </a:rPr>
              <a:t> 6. </a:t>
            </a:r>
            <a:r>
              <a:rPr lang="en-US" sz="3100" b="1" dirty="0" err="1">
                <a:latin typeface="Times New Roman" panose="02020603050405020304" pitchFamily="18" charset="0"/>
                <a:cs typeface="Times New Roman" panose="02020603050405020304" pitchFamily="18" charset="0"/>
              </a:rPr>
              <a:t>Tính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tổng</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giá</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trị</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của</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hai</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số</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và</a:t>
            </a:r>
            <a:r>
              <a:rPr lang="en-US" sz="3100" b="1" dirty="0">
                <a:latin typeface="Times New Roman" panose="02020603050405020304" pitchFamily="18" charset="0"/>
                <a:cs typeface="Times New Roman" panose="02020603050405020304" pitchFamily="18" charset="0"/>
              </a:rPr>
              <a:t> in </a:t>
            </a:r>
            <a:r>
              <a:rPr lang="en-US" sz="3100" b="1" dirty="0" err="1">
                <a:latin typeface="Times New Roman" panose="02020603050405020304" pitchFamily="18" charset="0"/>
                <a:cs typeface="Times New Roman" panose="02020603050405020304" pitchFamily="18" charset="0"/>
              </a:rPr>
              <a:t>kết</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quả</a:t>
            </a:r>
            <a:endParaRPr lang="en-HK" sz="31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1D17DC2-D4D4-44D1-984B-CE4D9921D65C}"/>
              </a:ext>
            </a:extLst>
          </p:cNvPr>
          <p:cNvGrpSpPr/>
          <p:nvPr/>
        </p:nvGrpSpPr>
        <p:grpSpPr>
          <a:xfrm>
            <a:off x="3742272" y="809722"/>
            <a:ext cx="3484765" cy="5828203"/>
            <a:chOff x="316380" y="830589"/>
            <a:chExt cx="3484765" cy="5828203"/>
          </a:xfrm>
        </p:grpSpPr>
        <p:grpSp>
          <p:nvGrpSpPr>
            <p:cNvPr id="6" name="Group 5">
              <a:extLst>
                <a:ext uri="{FF2B5EF4-FFF2-40B4-BE49-F238E27FC236}">
                  <a16:creationId xmlns:a16="http://schemas.microsoft.com/office/drawing/2014/main" id="{EA6F72BC-3B59-4DFC-98BC-9AA2EA131A08}"/>
                </a:ext>
              </a:extLst>
            </p:cNvPr>
            <p:cNvGrpSpPr/>
            <p:nvPr/>
          </p:nvGrpSpPr>
          <p:grpSpPr>
            <a:xfrm>
              <a:off x="776950" y="830589"/>
              <a:ext cx="3024195" cy="5828203"/>
              <a:chOff x="979264" y="1180652"/>
              <a:chExt cx="3024195" cy="5828203"/>
            </a:xfrm>
          </p:grpSpPr>
          <p:sp>
            <p:nvSpPr>
              <p:cNvPr id="8" name="Diamond 7">
                <a:extLst>
                  <a:ext uri="{FF2B5EF4-FFF2-40B4-BE49-F238E27FC236}">
                    <a16:creationId xmlns:a16="http://schemas.microsoft.com/office/drawing/2014/main" id="{809AB4FA-FBCE-42B5-B784-60160E690FDA}"/>
                  </a:ext>
                </a:extLst>
              </p:cNvPr>
              <p:cNvSpPr/>
              <p:nvPr/>
            </p:nvSpPr>
            <p:spPr>
              <a:xfrm>
                <a:off x="990550" y="2592810"/>
                <a:ext cx="2310176" cy="1600928"/>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Num1 </a:t>
                </a:r>
                <a:r>
                  <a:rPr lang="vi-VN" dirty="0">
                    <a:solidFill>
                      <a:schemeClr val="tx1"/>
                    </a:solidFill>
                  </a:rPr>
                  <a:t>&amp; num2 are </a:t>
                </a:r>
                <a:r>
                  <a:rPr lang="en-US" dirty="0">
                    <a:solidFill>
                      <a:schemeClr val="tx1"/>
                    </a:solidFill>
                  </a:rPr>
                  <a:t>number?</a:t>
                </a:r>
                <a:endParaRPr lang="en-HK"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979264" y="1180652"/>
                <a:ext cx="3024195" cy="5828203"/>
                <a:chOff x="979264" y="1180652"/>
                <a:chExt cx="3024195" cy="5828203"/>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1" name="Rectangle 10">
                  <a:extLst>
                    <a:ext uri="{FF2B5EF4-FFF2-40B4-BE49-F238E27FC236}">
                      <a16:creationId xmlns:a16="http://schemas.microsoft.com/office/drawing/2014/main" id="{F2B240C9-B511-4A11-98E2-F3C596BA21C5}"/>
                    </a:ext>
                  </a:extLst>
                </p:cNvPr>
                <p:cNvSpPr/>
                <p:nvPr/>
              </p:nvSpPr>
              <p:spPr>
                <a:xfrm>
                  <a:off x="979264" y="4462248"/>
                  <a:ext cx="2310176" cy="8069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T</a:t>
                  </a:r>
                  <a:r>
                    <a:rPr lang="en-HK" dirty="0" err="1">
                      <a:solidFill>
                        <a:schemeClr val="tx1"/>
                      </a:solidFill>
                    </a:rPr>
                    <a:t>otal</a:t>
                  </a:r>
                  <a:r>
                    <a:rPr lang="en-HK" dirty="0">
                      <a:solidFill>
                        <a:schemeClr val="tx1"/>
                      </a:solidFill>
                    </a:rPr>
                    <a:t> =</a:t>
                  </a:r>
                  <a:r>
                    <a:rPr lang="vi-VN" dirty="0">
                      <a:solidFill>
                        <a:schemeClr val="tx1"/>
                      </a:solidFill>
                    </a:rPr>
                    <a:t>num1+num2</a:t>
                  </a:r>
                  <a:endParaRPr lang="en-HK"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20750" y="5725397"/>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dirty="0">
                      <a:solidFill>
                        <a:schemeClr val="tx1"/>
                      </a:solidFill>
                    </a:rPr>
                    <a:t>T</a:t>
                  </a:r>
                  <a:r>
                    <a:rPr lang="en-HK" dirty="0" err="1">
                      <a:solidFill>
                        <a:schemeClr val="tx1"/>
                      </a:solidFill>
                    </a:rPr>
                    <a:t>otal</a:t>
                  </a:r>
                  <a:r>
                    <a:rPr lang="en-HK" dirty="0">
                      <a:solidFill>
                        <a:schemeClr val="tx1"/>
                      </a:solidFill>
                    </a:rPr>
                    <a:t> </a:t>
                  </a:r>
                  <a:r>
                    <a:rPr lang="en-HK" b="0" i="0" dirty="0">
                      <a:solidFill>
                        <a:srgbClr val="212529"/>
                      </a:solidFill>
                      <a:effectLst/>
                      <a:latin typeface="Open Sans" panose="020B0604020202020204" pitchFamily="34" charset="0"/>
                    </a:rPr>
                    <a:t> </a:t>
                  </a:r>
                  <a:endParaRPr lang="en-HK"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787758" y="6695588"/>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2588" cy="2988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a:off x="2141713" y="2324093"/>
                  <a:ext cx="3925" cy="268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1" idx="0"/>
                </p:cNvCxnSpPr>
                <p:nvPr/>
              </p:nvCxnSpPr>
              <p:spPr>
                <a:xfrm flipH="1">
                  <a:off x="2134352" y="4193738"/>
                  <a:ext cx="11286" cy="268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A934063-4588-4BCD-934B-C4BE9B07C4FD}"/>
                    </a:ext>
                  </a:extLst>
                </p:cNvPr>
                <p:cNvCxnSpPr>
                  <a:cxnSpLocks/>
                  <a:stCxn id="11" idx="2"/>
                  <a:endCxn id="12" idx="0"/>
                </p:cNvCxnSpPr>
                <p:nvPr/>
              </p:nvCxnSpPr>
              <p:spPr>
                <a:xfrm>
                  <a:off x="2134352" y="5269195"/>
                  <a:ext cx="10" cy="4562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8EC14E-E5A7-4361-BC87-BE1BAA75DB2A}"/>
                    </a:ext>
                  </a:extLst>
                </p:cNvPr>
                <p:cNvCxnSpPr>
                  <a:cxnSpLocks/>
                  <a:stCxn id="12" idx="2"/>
                  <a:endCxn id="13" idx="0"/>
                </p:cNvCxnSpPr>
                <p:nvPr/>
              </p:nvCxnSpPr>
              <p:spPr>
                <a:xfrm>
                  <a:off x="2134362" y="6328284"/>
                  <a:ext cx="4763" cy="3673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p:cNvCxnSpPr>
                <p:nvPr/>
              </p:nvCxnSpPr>
              <p:spPr>
                <a:xfrm flipH="1" flipV="1">
                  <a:off x="2139125" y="1691730"/>
                  <a:ext cx="1161601" cy="1701544"/>
                </a:xfrm>
                <a:prstGeom prst="bentConnector4">
                  <a:avLst>
                    <a:gd name="adj1" fmla="val -71430"/>
                    <a:gd name="adj2" fmla="val 9989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300726" y="3030669"/>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2131064" y="4133798"/>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grpSp>
        </p:grpSp>
        <p:sp>
          <p:nvSpPr>
            <p:cNvPr id="7" name="Parallelogram 6">
              <a:extLst>
                <a:ext uri="{FF2B5EF4-FFF2-40B4-BE49-F238E27FC236}">
                  <a16:creationId xmlns:a16="http://schemas.microsoft.com/office/drawing/2014/main" id="{F496DDF3-DA9D-4CBE-BF34-477C5E268A5F}"/>
                </a:ext>
              </a:extLst>
            </p:cNvPr>
            <p:cNvSpPr/>
            <p:nvPr/>
          </p:nvSpPr>
          <p:spPr>
            <a:xfrm>
              <a:off x="316380" y="1531324"/>
              <a:ext cx="3246037"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num1,num2</a:t>
              </a:r>
              <a:r>
                <a:rPr lang="en-HK" b="0" i="0" dirty="0">
                  <a:solidFill>
                    <a:srgbClr val="212529"/>
                  </a:solidFill>
                  <a:effectLst/>
                  <a:latin typeface="Open Sans" panose="020B0604020202020204" pitchFamily="34" charset="0"/>
                </a:rPr>
                <a:t> </a:t>
              </a:r>
              <a:endParaRPr lang="en-HK" dirty="0">
                <a:solidFill>
                  <a:schemeClr val="tx1"/>
                </a:solidFill>
              </a:endParaRPr>
            </a:p>
          </p:txBody>
        </p:sp>
      </p:grpSp>
    </p:spTree>
    <p:extLst>
      <p:ext uri="{BB962C8B-B14F-4D97-AF65-F5344CB8AC3E}">
        <p14:creationId xmlns:p14="http://schemas.microsoft.com/office/powerpoint/2010/main" val="87016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0" y="-7591"/>
            <a:ext cx="8178800"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err="1">
                <a:latin typeface="Times New Roman" panose="02020603050405020304" pitchFamily="18" charset="0"/>
                <a:cs typeface="Times New Roman" panose="02020603050405020304" pitchFamily="18" charset="0"/>
              </a:rPr>
              <a:t>Bài</a:t>
            </a:r>
            <a:r>
              <a:rPr lang="en-US" sz="3100" b="1" dirty="0">
                <a:latin typeface="Times New Roman" panose="02020603050405020304" pitchFamily="18" charset="0"/>
                <a:cs typeface="Times New Roman" panose="02020603050405020304" pitchFamily="18" charset="0"/>
              </a:rPr>
              <a:t> 7. </a:t>
            </a:r>
            <a:r>
              <a:rPr lang="en-US" sz="3100" b="1" dirty="0" err="1">
                <a:latin typeface="Times New Roman" panose="02020603050405020304" pitchFamily="18" charset="0"/>
                <a:cs typeface="Times New Roman" panose="02020603050405020304" pitchFamily="18" charset="0"/>
              </a:rPr>
              <a:t>Xác</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định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giá</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trị</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lớn</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nhất</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của</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hai</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số</a:t>
            </a:r>
            <a:r>
              <a:rPr lang="vi-VN" sz="3100" b="1" dirty="0">
                <a:latin typeface="Times New Roman" panose="02020603050405020304" pitchFamily="18" charset="0"/>
                <a:cs typeface="Times New Roman" panose="02020603050405020304" pitchFamily="18" charset="0"/>
              </a:rPr>
              <a:t> a,b</a:t>
            </a:r>
            <a:endParaRPr lang="en-HK" sz="31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2994928" y="556395"/>
            <a:ext cx="5719153" cy="6058477"/>
            <a:chOff x="2994928" y="556395"/>
            <a:chExt cx="5719153" cy="6058477"/>
          </a:xfrm>
        </p:grpSpPr>
        <p:grpSp>
          <p:nvGrpSpPr>
            <p:cNvPr id="5" name="Group 4">
              <a:extLst>
                <a:ext uri="{FF2B5EF4-FFF2-40B4-BE49-F238E27FC236}">
                  <a16:creationId xmlns:a16="http://schemas.microsoft.com/office/drawing/2014/main" id="{B1D17DC2-D4D4-44D1-984B-CE4D9921D65C}"/>
                </a:ext>
              </a:extLst>
            </p:cNvPr>
            <p:cNvGrpSpPr/>
            <p:nvPr/>
          </p:nvGrpSpPr>
          <p:grpSpPr>
            <a:xfrm>
              <a:off x="2994928" y="556395"/>
              <a:ext cx="5407000" cy="6058477"/>
              <a:chOff x="-430964" y="830589"/>
              <a:chExt cx="5407000" cy="6058477"/>
            </a:xfrm>
          </p:grpSpPr>
          <p:grpSp>
            <p:nvGrpSpPr>
              <p:cNvPr id="6" name="Group 5">
                <a:extLst>
                  <a:ext uri="{FF2B5EF4-FFF2-40B4-BE49-F238E27FC236}">
                    <a16:creationId xmlns:a16="http://schemas.microsoft.com/office/drawing/2014/main" id="{EA6F72BC-3B59-4DFC-98BC-9AA2EA131A08}"/>
                  </a:ext>
                </a:extLst>
              </p:cNvPr>
              <p:cNvGrpSpPr/>
              <p:nvPr/>
            </p:nvGrpSpPr>
            <p:grpSpPr>
              <a:xfrm>
                <a:off x="-430964" y="830589"/>
                <a:ext cx="5407000" cy="6058477"/>
                <a:chOff x="-228650" y="1180652"/>
                <a:chExt cx="5407000" cy="6058477"/>
              </a:xfrm>
            </p:grpSpPr>
            <p:sp>
              <p:nvSpPr>
                <p:cNvPr id="8" name="Diamond 7">
                  <a:extLst>
                    <a:ext uri="{FF2B5EF4-FFF2-40B4-BE49-F238E27FC236}">
                      <a16:creationId xmlns:a16="http://schemas.microsoft.com/office/drawing/2014/main" id="{809AB4FA-FBCE-42B5-B784-60160E690FDA}"/>
                    </a:ext>
                  </a:extLst>
                </p:cNvPr>
                <p:cNvSpPr/>
                <p:nvPr/>
              </p:nvSpPr>
              <p:spPr>
                <a:xfrm>
                  <a:off x="990549" y="2508140"/>
                  <a:ext cx="2310177" cy="109001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a</a:t>
                  </a:r>
                  <a:r>
                    <a:rPr lang="en-US" dirty="0">
                      <a:solidFill>
                        <a:schemeClr val="tx1"/>
                      </a:solidFill>
                    </a:rPr>
                    <a:t> </a:t>
                  </a:r>
                  <a:r>
                    <a:rPr lang="vi-VN" dirty="0">
                      <a:solidFill>
                        <a:schemeClr val="tx1"/>
                      </a:solidFill>
                    </a:rPr>
                    <a:t>&amp; b are </a:t>
                  </a:r>
                  <a:r>
                    <a:rPr lang="en-US" dirty="0">
                      <a:solidFill>
                        <a:schemeClr val="tx1"/>
                      </a:solidFill>
                    </a:rPr>
                    <a:t>number?</a:t>
                  </a:r>
                  <a:endParaRPr lang="en-HK"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228650" y="1180652"/>
                  <a:ext cx="5407000" cy="6058477"/>
                  <a:chOff x="-228650" y="1180652"/>
                  <a:chExt cx="5407000" cy="6058477"/>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228650" y="4731011"/>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dirty="0">
                        <a:solidFill>
                          <a:schemeClr val="tx1"/>
                        </a:solidFill>
                      </a:rPr>
                      <a:t>a=b</a:t>
                    </a:r>
                    <a:endParaRPr lang="en-HK"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950253" y="6925862"/>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6513" cy="289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a:off x="2145638" y="2314352"/>
                    <a:ext cx="0" cy="193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24" idx="0"/>
                  </p:cNvCxnSpPr>
                  <p:nvPr/>
                </p:nvCxnSpPr>
                <p:spPr>
                  <a:xfrm flipH="1">
                    <a:off x="2139124" y="3598151"/>
                    <a:ext cx="6514" cy="2511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p:cNvCxnSpPr>
                  <p:nvPr/>
                </p:nvCxnSpPr>
                <p:spPr>
                  <a:xfrm flipH="1" flipV="1">
                    <a:off x="2145638" y="1713442"/>
                    <a:ext cx="1155088" cy="1339704"/>
                  </a:xfrm>
                  <a:prstGeom prst="bentConnector4">
                    <a:avLst>
                      <a:gd name="adj1" fmla="val -69634"/>
                      <a:gd name="adj2" fmla="val 9941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300726" y="2748136"/>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2020449" y="358350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190064" y="4377815"/>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sp>
                <p:nvSpPr>
                  <p:cNvPr id="30" name="Rectangle: Rounded Corners 29">
                    <a:extLst>
                      <a:ext uri="{FF2B5EF4-FFF2-40B4-BE49-F238E27FC236}">
                        <a16:creationId xmlns:a16="http://schemas.microsoft.com/office/drawing/2014/main" id="{8B400BFE-80E2-459C-AF45-1B1AA90EDD0A}"/>
                      </a:ext>
                    </a:extLst>
                  </p:cNvPr>
                  <p:cNvSpPr/>
                  <p:nvPr/>
                </p:nvSpPr>
                <p:spPr>
                  <a:xfrm>
                    <a:off x="4475617" y="4637658"/>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011989" y="3935917"/>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2455762" y="466981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grpSp>
            <p:sp>
              <p:nvSpPr>
                <p:cNvPr id="24" name="Diamond 23">
                  <a:extLst>
                    <a:ext uri="{FF2B5EF4-FFF2-40B4-BE49-F238E27FC236}">
                      <a16:creationId xmlns:a16="http://schemas.microsoft.com/office/drawing/2014/main" id="{803265C1-3A95-43AD-817E-5A61A931ACBE}"/>
                    </a:ext>
                  </a:extLst>
                </p:cNvPr>
                <p:cNvSpPr/>
                <p:nvPr/>
              </p:nvSpPr>
              <p:spPr>
                <a:xfrm>
                  <a:off x="1179905" y="3849327"/>
                  <a:ext cx="1918437" cy="977119"/>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a=b</a:t>
                  </a:r>
                  <a:endParaRPr lang="en-HK" dirty="0">
                    <a:solidFill>
                      <a:schemeClr val="tx1"/>
                    </a:solidFill>
                  </a:endParaRPr>
                </a:p>
              </p:txBody>
            </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vi-VN" dirty="0">
                    <a:solidFill>
                      <a:schemeClr val="tx1"/>
                    </a:solidFill>
                  </a:rPr>
                  <a:t>a</a:t>
                </a:r>
                <a:r>
                  <a:rPr lang="en-US" dirty="0">
                    <a:solidFill>
                      <a:schemeClr val="tx1"/>
                    </a:solidFill>
                  </a:rPr>
                  <a:t>,</a:t>
                </a:r>
                <a:r>
                  <a:rPr lang="vi-VN" dirty="0">
                    <a:solidFill>
                      <a:schemeClr val="tx1"/>
                    </a:solidFill>
                  </a:rPr>
                  <a:t>b</a:t>
                </a:r>
                <a:endParaRPr lang="en-HK" dirty="0">
                  <a:solidFill>
                    <a:schemeClr val="tx1"/>
                  </a:solidFill>
                </a:endParaRPr>
              </a:p>
            </p:txBody>
          </p:sp>
        </p:grpSp>
        <p:sp>
          <p:nvSpPr>
            <p:cNvPr id="22" name="Rectangle 21">
              <a:extLst>
                <a:ext uri="{FF2B5EF4-FFF2-40B4-BE49-F238E27FC236}">
                  <a16:creationId xmlns:a16="http://schemas.microsoft.com/office/drawing/2014/main" id="{A8E1DCB4-84AB-4AE8-9268-1A534137B836}"/>
                </a:ext>
              </a:extLst>
            </p:cNvPr>
            <p:cNvSpPr/>
            <p:nvPr/>
          </p:nvSpPr>
          <p:spPr>
            <a:xfrm>
              <a:off x="7433733" y="5013885"/>
              <a:ext cx="1280348" cy="5663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dirty="0">
                  <a:solidFill>
                    <a:schemeClr val="tx1"/>
                  </a:solidFill>
                </a:rPr>
                <a:t>a&gt;b</a:t>
              </a:r>
              <a:endParaRPr lang="en-HK" dirty="0">
                <a:solidFill>
                  <a:schemeClr val="tx1"/>
                </a:solidFill>
              </a:endParaRPr>
            </a:p>
          </p:txBody>
        </p:sp>
        <p:cxnSp>
          <p:nvCxnSpPr>
            <p:cNvPr id="42" name="Connector: Elbow 41">
              <a:extLst>
                <a:ext uri="{FF2B5EF4-FFF2-40B4-BE49-F238E27FC236}">
                  <a16:creationId xmlns:a16="http://schemas.microsoft.com/office/drawing/2014/main" id="{EB16CAA6-866C-445F-8F3D-48783567F805}"/>
                </a:ext>
              </a:extLst>
            </p:cNvPr>
            <p:cNvCxnSpPr>
              <a:cxnSpLocks/>
              <a:stCxn id="24" idx="1"/>
              <a:endCxn id="12" idx="0"/>
            </p:cNvCxnSpPr>
            <p:nvPr/>
          </p:nvCxnSpPr>
          <p:spPr>
            <a:xfrm rot="10800000" flipV="1">
              <a:off x="3808541" y="3713630"/>
              <a:ext cx="594943" cy="393124"/>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167C6C4-EFDE-4D8C-8844-541A03FF8CFD}"/>
                </a:ext>
              </a:extLst>
            </p:cNvPr>
            <p:cNvCxnSpPr>
              <a:cxnSpLocks/>
              <a:stCxn id="24" idx="3"/>
              <a:endCxn id="49" idx="0"/>
            </p:cNvCxnSpPr>
            <p:nvPr/>
          </p:nvCxnSpPr>
          <p:spPr>
            <a:xfrm>
              <a:off x="6321920" y="3713630"/>
              <a:ext cx="700452" cy="230261"/>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4EC78B25-88D6-463D-B30B-5DF1F4BD79D8}"/>
                </a:ext>
              </a:extLst>
            </p:cNvPr>
            <p:cNvSpPr/>
            <p:nvPr/>
          </p:nvSpPr>
          <p:spPr>
            <a:xfrm>
              <a:off x="6314269" y="3943891"/>
              <a:ext cx="1416206" cy="928612"/>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a&gt;b</a:t>
              </a:r>
              <a:endParaRPr lang="en-HK" dirty="0">
                <a:solidFill>
                  <a:schemeClr val="tx1"/>
                </a:solidFill>
              </a:endParaRPr>
            </a:p>
          </p:txBody>
        </p:sp>
        <p:cxnSp>
          <p:nvCxnSpPr>
            <p:cNvPr id="77" name="Connector: Elbow 76">
              <a:extLst>
                <a:ext uri="{FF2B5EF4-FFF2-40B4-BE49-F238E27FC236}">
                  <a16:creationId xmlns:a16="http://schemas.microsoft.com/office/drawing/2014/main" id="{51174561-17F8-4936-9DFB-97C0D16830F4}"/>
                </a:ext>
              </a:extLst>
            </p:cNvPr>
            <p:cNvCxnSpPr>
              <a:cxnSpLocks/>
            </p:cNvCxnSpPr>
            <p:nvPr/>
          </p:nvCxnSpPr>
          <p:spPr>
            <a:xfrm>
              <a:off x="7707130" y="4408197"/>
              <a:ext cx="343432" cy="6056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4D7BE2A-3E8D-4837-A709-673F295EACAB}"/>
                </a:ext>
              </a:extLst>
            </p:cNvPr>
            <p:cNvSpPr/>
            <p:nvPr/>
          </p:nvSpPr>
          <p:spPr>
            <a:xfrm>
              <a:off x="5306586" y="5018389"/>
              <a:ext cx="1280348" cy="5663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sz="1800" b="0" i="0" dirty="0">
                  <a:solidFill>
                    <a:schemeClr val="tx1"/>
                  </a:solidFill>
                  <a:effectLst/>
                  <a:latin typeface="ArialMT"/>
                </a:rPr>
                <a:t>b&gt;a</a:t>
              </a:r>
              <a:endParaRPr lang="en-HK" dirty="0">
                <a:solidFill>
                  <a:schemeClr val="tx1"/>
                </a:solidFill>
              </a:endParaRPr>
            </a:p>
          </p:txBody>
        </p:sp>
        <p:cxnSp>
          <p:nvCxnSpPr>
            <p:cNvPr id="83" name="Connector: Elbow 82">
              <a:extLst>
                <a:ext uri="{FF2B5EF4-FFF2-40B4-BE49-F238E27FC236}">
                  <a16:creationId xmlns:a16="http://schemas.microsoft.com/office/drawing/2014/main" id="{4CEBAC19-31E9-444B-824C-6FD72CD785C8}"/>
                </a:ext>
              </a:extLst>
            </p:cNvPr>
            <p:cNvCxnSpPr>
              <a:cxnSpLocks/>
              <a:stCxn id="49" idx="1"/>
              <a:endCxn id="82" idx="0"/>
            </p:cNvCxnSpPr>
            <p:nvPr/>
          </p:nvCxnSpPr>
          <p:spPr>
            <a:xfrm rot="10800000" flipV="1">
              <a:off x="5946761" y="4408197"/>
              <a:ext cx="367509" cy="610192"/>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BC51174A-4F22-4F02-9023-E1D0C0B5DA31}"/>
                </a:ext>
              </a:extLst>
            </p:cNvPr>
            <p:cNvCxnSpPr>
              <a:cxnSpLocks/>
              <a:stCxn id="82" idx="2"/>
              <a:endCxn id="22" idx="2"/>
            </p:cNvCxnSpPr>
            <p:nvPr/>
          </p:nvCxnSpPr>
          <p:spPr>
            <a:xfrm rot="5400000" flipH="1" flipV="1">
              <a:off x="7008081" y="4518899"/>
              <a:ext cx="4504" cy="2127147"/>
            </a:xfrm>
            <a:prstGeom prst="bentConnector3">
              <a:avLst>
                <a:gd name="adj1" fmla="val -6579396"/>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3BD4650C-BE06-426D-B1A9-0E2B9BFB105D}"/>
                </a:ext>
              </a:extLst>
            </p:cNvPr>
            <p:cNvCxnSpPr>
              <a:cxnSpLocks/>
              <a:stCxn id="12" idx="2"/>
            </p:cNvCxnSpPr>
            <p:nvPr/>
          </p:nvCxnSpPr>
          <p:spPr>
            <a:xfrm rot="16200000" flipH="1">
              <a:off x="4845627" y="3672553"/>
              <a:ext cx="1160896" cy="3235071"/>
            </a:xfrm>
            <a:prstGeom prst="bentConnector3">
              <a:avLst>
                <a:gd name="adj1" fmla="val 119692"/>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8854F5B-4D6B-4DDE-844A-77307500C45C}"/>
                </a:ext>
              </a:extLst>
            </p:cNvPr>
            <p:cNvCxnSpPr>
              <a:cxnSpLocks/>
            </p:cNvCxnSpPr>
            <p:nvPr/>
          </p:nvCxnSpPr>
          <p:spPr>
            <a:xfrm>
              <a:off x="5526546" y="6087533"/>
              <a:ext cx="0" cy="2140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769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0" y="-7591"/>
            <a:ext cx="8178800"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err="1">
                <a:latin typeface="Times New Roman" panose="02020603050405020304" pitchFamily="18" charset="0"/>
                <a:cs typeface="Times New Roman" panose="02020603050405020304" pitchFamily="18" charset="0"/>
              </a:rPr>
              <a:t>Bài</a:t>
            </a:r>
            <a:r>
              <a:rPr lang="en-US" sz="3100" b="1" dirty="0">
                <a:latin typeface="Times New Roman" panose="02020603050405020304" pitchFamily="18" charset="0"/>
                <a:cs typeface="Times New Roman" panose="02020603050405020304" pitchFamily="18" charset="0"/>
              </a:rPr>
              <a:t> </a:t>
            </a:r>
            <a:r>
              <a:rPr lang="vi-VN" sz="3100" b="1" dirty="0">
                <a:latin typeface="Times New Roman" panose="02020603050405020304" pitchFamily="18" charset="0"/>
                <a:cs typeface="Times New Roman" panose="02020603050405020304" pitchFamily="18" charset="0"/>
              </a:rPr>
              <a:t>8. Hiển thị các số chẵn i [9&lt; i &lt;100] </a:t>
            </a:r>
            <a:endParaRPr lang="en-HK" sz="31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325295" y="518752"/>
            <a:ext cx="3074817" cy="6124548"/>
            <a:chOff x="4214127" y="556395"/>
            <a:chExt cx="3110038" cy="6310165"/>
          </a:xfrm>
        </p:grpSpPr>
        <p:grpSp>
          <p:nvGrpSpPr>
            <p:cNvPr id="5" name="Group 4">
              <a:extLst>
                <a:ext uri="{FF2B5EF4-FFF2-40B4-BE49-F238E27FC236}">
                  <a16:creationId xmlns:a16="http://schemas.microsoft.com/office/drawing/2014/main" id="{B1D17DC2-D4D4-44D1-984B-CE4D9921D65C}"/>
                </a:ext>
              </a:extLst>
            </p:cNvPr>
            <p:cNvGrpSpPr/>
            <p:nvPr/>
          </p:nvGrpSpPr>
          <p:grpSpPr>
            <a:xfrm>
              <a:off x="4214127" y="556395"/>
              <a:ext cx="3049763" cy="6310165"/>
              <a:chOff x="788235" y="830589"/>
              <a:chExt cx="3049763" cy="6310165"/>
            </a:xfrm>
          </p:grpSpPr>
          <p:grpSp>
            <p:nvGrpSpPr>
              <p:cNvPr id="6" name="Group 5">
                <a:extLst>
                  <a:ext uri="{FF2B5EF4-FFF2-40B4-BE49-F238E27FC236}">
                    <a16:creationId xmlns:a16="http://schemas.microsoft.com/office/drawing/2014/main" id="{EA6F72BC-3B59-4DFC-98BC-9AA2EA131A08}"/>
                  </a:ext>
                </a:extLst>
              </p:cNvPr>
              <p:cNvGrpSpPr/>
              <p:nvPr/>
            </p:nvGrpSpPr>
            <p:grpSpPr>
              <a:xfrm>
                <a:off x="788235" y="830589"/>
                <a:ext cx="3049763" cy="6310165"/>
                <a:chOff x="990549" y="1180652"/>
                <a:chExt cx="3049763" cy="6310165"/>
              </a:xfrm>
            </p:grpSpPr>
            <p:sp>
              <p:nvSpPr>
                <p:cNvPr id="8" name="Diamond 7">
                  <a:extLst>
                    <a:ext uri="{FF2B5EF4-FFF2-40B4-BE49-F238E27FC236}">
                      <a16:creationId xmlns:a16="http://schemas.microsoft.com/office/drawing/2014/main" id="{809AB4FA-FBCE-42B5-B784-60160E690FDA}"/>
                    </a:ext>
                  </a:extLst>
                </p:cNvPr>
                <p:cNvSpPr/>
                <p:nvPr/>
              </p:nvSpPr>
              <p:spPr>
                <a:xfrm>
                  <a:off x="990549" y="2508140"/>
                  <a:ext cx="2310177" cy="1090011"/>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i are </a:t>
                  </a:r>
                  <a:r>
                    <a:rPr lang="en-US" dirty="0">
                      <a:solidFill>
                        <a:schemeClr val="tx1"/>
                      </a:solidFill>
                    </a:rPr>
                    <a:t>number?</a:t>
                  </a:r>
                  <a:endParaRPr lang="en-HK"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295872" y="1180652"/>
                  <a:ext cx="2744440" cy="6310165"/>
                  <a:chOff x="1295872" y="1180652"/>
                  <a:chExt cx="2744440" cy="6310165"/>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HK"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295872" y="5252572"/>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000000"/>
                        </a:solidFill>
                        <a:latin typeface="ArialMT"/>
                      </a:rPr>
                      <a:t>i/2 dư 0</a:t>
                    </a:r>
                    <a:endParaRPr lang="en-HK"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816530" y="7177550"/>
                    <a:ext cx="702733" cy="313267"/>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6513" cy="289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a:off x="2145638" y="2314352"/>
                    <a:ext cx="0" cy="193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24" idx="0"/>
                  </p:cNvCxnSpPr>
                  <p:nvPr/>
                </p:nvCxnSpPr>
                <p:spPr>
                  <a:xfrm>
                    <a:off x="2145638" y="3598151"/>
                    <a:ext cx="0" cy="2399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p:cNvCxnSpPr>
                  <p:nvPr/>
                </p:nvCxnSpPr>
                <p:spPr>
                  <a:xfrm flipH="1" flipV="1">
                    <a:off x="2145638" y="1713442"/>
                    <a:ext cx="1155088" cy="1339704"/>
                  </a:xfrm>
                  <a:prstGeom prst="bentConnector4">
                    <a:avLst>
                      <a:gd name="adj1" fmla="val -69634"/>
                      <a:gd name="adj2" fmla="val 9941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3300726" y="2748136"/>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494282" y="358356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1523578" y="5884178"/>
                    <a:ext cx="585905"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endParaRPr lang="en-HK"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endParaRPr lang="en-HK" dirty="0">
                      <a:solidFill>
                        <a:schemeClr val="tx1"/>
                      </a:solidFill>
                    </a:endParaRPr>
                  </a:p>
                </p:txBody>
              </p:sp>
            </p:grpSp>
            <p:sp>
              <p:nvSpPr>
                <p:cNvPr id="24" name="Diamond 23">
                  <a:extLst>
                    <a:ext uri="{FF2B5EF4-FFF2-40B4-BE49-F238E27FC236}">
                      <a16:creationId xmlns:a16="http://schemas.microsoft.com/office/drawing/2014/main" id="{803265C1-3A95-43AD-817E-5A61A931ACBE}"/>
                    </a:ext>
                  </a:extLst>
                </p:cNvPr>
                <p:cNvSpPr/>
                <p:nvPr/>
              </p:nvSpPr>
              <p:spPr>
                <a:xfrm>
                  <a:off x="990549" y="3838147"/>
                  <a:ext cx="2310177" cy="1195785"/>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tx1"/>
                      </a:solidFill>
                    </a:rPr>
                    <a:t>9&lt;i&lt;100</a:t>
                  </a:r>
                  <a:endParaRPr lang="en-HK" dirty="0">
                    <a:solidFill>
                      <a:schemeClr val="tx1"/>
                    </a:solidFill>
                  </a:endParaRPr>
                </a:p>
              </p:txBody>
            </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vi-VN" dirty="0">
                    <a:solidFill>
                      <a:schemeClr val="tx1"/>
                    </a:solidFill>
                  </a:rPr>
                  <a:t>i</a:t>
                </a:r>
                <a:endParaRPr lang="en-HK" dirty="0">
                  <a:solidFill>
                    <a:schemeClr val="tx1"/>
                  </a:solidFill>
                </a:endParaRPr>
              </a:p>
            </p:txBody>
          </p:sp>
        </p:grpSp>
        <p:cxnSp>
          <p:nvCxnSpPr>
            <p:cNvPr id="47" name="Connector: Elbow 46">
              <a:extLst>
                <a:ext uri="{FF2B5EF4-FFF2-40B4-BE49-F238E27FC236}">
                  <a16:creationId xmlns:a16="http://schemas.microsoft.com/office/drawing/2014/main" id="{6167C6C4-EFDE-4D8C-8844-541A03FF8CFD}"/>
                </a:ext>
              </a:extLst>
            </p:cNvPr>
            <p:cNvCxnSpPr>
              <a:cxnSpLocks/>
            </p:cNvCxnSpPr>
            <p:nvPr/>
          </p:nvCxnSpPr>
          <p:spPr>
            <a:xfrm flipV="1">
              <a:off x="6515339" y="2420096"/>
              <a:ext cx="808826" cy="1391687"/>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51174561-17F8-4936-9DFB-97C0D16830F4}"/>
                </a:ext>
              </a:extLst>
            </p:cNvPr>
            <p:cNvCxnSpPr>
              <a:cxnSpLocks/>
              <a:stCxn id="12" idx="3"/>
            </p:cNvCxnSpPr>
            <p:nvPr/>
          </p:nvCxnSpPr>
          <p:spPr>
            <a:xfrm flipV="1">
              <a:off x="6146674" y="3811782"/>
              <a:ext cx="1174891" cy="1117977"/>
            </a:xfrm>
            <a:prstGeom prst="bentConnector3">
              <a:avLst>
                <a:gd name="adj1" fmla="val 10036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4D7BE2A-3E8D-4837-A709-673F295EACAB}"/>
                </a:ext>
              </a:extLst>
            </p:cNvPr>
            <p:cNvSpPr/>
            <p:nvPr/>
          </p:nvSpPr>
          <p:spPr>
            <a:xfrm>
              <a:off x="4692887" y="5651169"/>
              <a:ext cx="1280348" cy="5663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800" b="0" i="0" dirty="0">
                  <a:solidFill>
                    <a:srgbClr val="000000"/>
                  </a:solidFill>
                  <a:effectLst/>
                  <a:latin typeface="ArialMT"/>
                </a:rPr>
                <a:t>Print </a:t>
              </a:r>
              <a:r>
                <a:rPr lang="vi-VN" sz="1800" b="0" i="0" dirty="0">
                  <a:solidFill>
                    <a:schemeClr val="tx1"/>
                  </a:solidFill>
                  <a:effectLst/>
                  <a:latin typeface="ArialMT"/>
                </a:rPr>
                <a:t>b&gt;a</a:t>
              </a:r>
              <a:endParaRPr lang="en-HK" dirty="0">
                <a:solidFill>
                  <a:schemeClr val="tx1"/>
                </a:solidFill>
              </a:endParaRPr>
            </a:p>
          </p:txBody>
        </p:sp>
        <p:cxnSp>
          <p:nvCxnSpPr>
            <p:cNvPr id="83" name="Connector: Elbow 82">
              <a:extLst>
                <a:ext uri="{FF2B5EF4-FFF2-40B4-BE49-F238E27FC236}">
                  <a16:creationId xmlns:a16="http://schemas.microsoft.com/office/drawing/2014/main" id="{4CEBAC19-31E9-444B-824C-6FD72CD785C8}"/>
                </a:ext>
              </a:extLst>
            </p:cNvPr>
            <p:cNvCxnSpPr>
              <a:cxnSpLocks/>
            </p:cNvCxnSpPr>
            <p:nvPr/>
          </p:nvCxnSpPr>
          <p:spPr>
            <a:xfrm rot="5400000">
              <a:off x="5261442" y="4515972"/>
              <a:ext cx="215550" cy="1"/>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8854F5B-4D6B-4DDE-844A-77307500C45C}"/>
                </a:ext>
              </a:extLst>
            </p:cNvPr>
            <p:cNvCxnSpPr>
              <a:cxnSpLocks/>
            </p:cNvCxnSpPr>
            <p:nvPr/>
          </p:nvCxnSpPr>
          <p:spPr>
            <a:xfrm>
              <a:off x="5370563" y="5231202"/>
              <a:ext cx="0" cy="4156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a:extLst>
              <a:ext uri="{FF2B5EF4-FFF2-40B4-BE49-F238E27FC236}">
                <a16:creationId xmlns:a16="http://schemas.microsoft.com/office/drawing/2014/main" id="{A55CF1B8-3A19-6ADC-F488-DD7FF3F0F950}"/>
              </a:ext>
            </a:extLst>
          </p:cNvPr>
          <p:cNvCxnSpPr>
            <a:cxnSpLocks/>
          </p:cNvCxnSpPr>
          <p:nvPr/>
        </p:nvCxnSpPr>
        <p:spPr>
          <a:xfrm>
            <a:off x="5476383" y="6013337"/>
            <a:ext cx="0" cy="3259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0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E7B55-92DD-4EB9-B4AB-D563C59EEBDF}"/>
              </a:ext>
            </a:extLst>
          </p:cNvPr>
          <p:cNvSpPr txBox="1">
            <a:spLocks/>
          </p:cNvSpPr>
          <p:nvPr/>
        </p:nvSpPr>
        <p:spPr>
          <a:xfrm>
            <a:off x="-509450" y="-48029"/>
            <a:ext cx="11698941" cy="5639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9. Hiển thị các số lẻ nhỏ hơn một số cho trước kết hợp tính tổng của chúng và đếm số lượng  </a:t>
            </a:r>
            <a:endParaRPr lang="en-HK" sz="20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AF355B1-BF42-47C7-B932-5294BFF2CE87}"/>
              </a:ext>
            </a:extLst>
          </p:cNvPr>
          <p:cNvGrpSpPr/>
          <p:nvPr/>
        </p:nvGrpSpPr>
        <p:grpSpPr>
          <a:xfrm>
            <a:off x="4708183" y="417744"/>
            <a:ext cx="2061654" cy="4831993"/>
            <a:chOff x="4214127" y="556395"/>
            <a:chExt cx="3049763" cy="6423418"/>
          </a:xfrm>
        </p:grpSpPr>
        <p:grpSp>
          <p:nvGrpSpPr>
            <p:cNvPr id="5" name="Group 4">
              <a:extLst>
                <a:ext uri="{FF2B5EF4-FFF2-40B4-BE49-F238E27FC236}">
                  <a16:creationId xmlns:a16="http://schemas.microsoft.com/office/drawing/2014/main" id="{B1D17DC2-D4D4-44D1-984B-CE4D9921D65C}"/>
                </a:ext>
              </a:extLst>
            </p:cNvPr>
            <p:cNvGrpSpPr/>
            <p:nvPr/>
          </p:nvGrpSpPr>
          <p:grpSpPr>
            <a:xfrm>
              <a:off x="4214127" y="556395"/>
              <a:ext cx="3049763" cy="6423418"/>
              <a:chOff x="788235" y="830589"/>
              <a:chExt cx="3049763" cy="6423418"/>
            </a:xfrm>
          </p:grpSpPr>
          <p:grpSp>
            <p:nvGrpSpPr>
              <p:cNvPr id="6" name="Group 5">
                <a:extLst>
                  <a:ext uri="{FF2B5EF4-FFF2-40B4-BE49-F238E27FC236}">
                    <a16:creationId xmlns:a16="http://schemas.microsoft.com/office/drawing/2014/main" id="{EA6F72BC-3B59-4DFC-98BC-9AA2EA131A08}"/>
                  </a:ext>
                </a:extLst>
              </p:cNvPr>
              <p:cNvGrpSpPr/>
              <p:nvPr/>
            </p:nvGrpSpPr>
            <p:grpSpPr>
              <a:xfrm>
                <a:off x="839627" y="830589"/>
                <a:ext cx="2998371" cy="6423418"/>
                <a:chOff x="1041941" y="1180652"/>
                <a:chExt cx="2998371" cy="6423418"/>
              </a:xfrm>
            </p:grpSpPr>
            <p:sp>
              <p:nvSpPr>
                <p:cNvPr id="8" name="Diamond 7">
                  <a:extLst>
                    <a:ext uri="{FF2B5EF4-FFF2-40B4-BE49-F238E27FC236}">
                      <a16:creationId xmlns:a16="http://schemas.microsoft.com/office/drawing/2014/main" id="{809AB4FA-FBCE-42B5-B784-60160E690FDA}"/>
                    </a:ext>
                  </a:extLst>
                </p:cNvPr>
                <p:cNvSpPr/>
                <p:nvPr/>
              </p:nvSpPr>
              <p:spPr>
                <a:xfrm>
                  <a:off x="1041941" y="2661807"/>
                  <a:ext cx="2194368" cy="1006065"/>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 are number?</a:t>
                  </a:r>
                  <a:endParaRPr lang="en-HK" sz="1100" dirty="0">
                    <a:solidFill>
                      <a:schemeClr val="tx1"/>
                    </a:solidFill>
                  </a:endParaRPr>
                </a:p>
              </p:txBody>
            </p:sp>
            <p:grpSp>
              <p:nvGrpSpPr>
                <p:cNvPr id="9" name="Group 8">
                  <a:extLst>
                    <a:ext uri="{FF2B5EF4-FFF2-40B4-BE49-F238E27FC236}">
                      <a16:creationId xmlns:a16="http://schemas.microsoft.com/office/drawing/2014/main" id="{AD95A181-5490-479E-9759-89C7245F4E12}"/>
                    </a:ext>
                  </a:extLst>
                </p:cNvPr>
                <p:cNvGrpSpPr/>
                <p:nvPr/>
              </p:nvGrpSpPr>
              <p:grpSpPr>
                <a:xfrm>
                  <a:off x="1068466" y="1180652"/>
                  <a:ext cx="2971846" cy="6423418"/>
                  <a:chOff x="1068466" y="1180652"/>
                  <a:chExt cx="2971846" cy="6423418"/>
                </a:xfrm>
              </p:grpSpPr>
              <p:sp>
                <p:nvSpPr>
                  <p:cNvPr id="10" name="Rectangle: Rounded Corners 9">
                    <a:extLst>
                      <a:ext uri="{FF2B5EF4-FFF2-40B4-BE49-F238E27FC236}">
                        <a16:creationId xmlns:a16="http://schemas.microsoft.com/office/drawing/2014/main" id="{416F42E8-29B8-4449-B258-430FB0634887}"/>
                      </a:ext>
                    </a:extLst>
                  </p:cNvPr>
                  <p:cNvSpPr/>
                  <p:nvPr/>
                </p:nvSpPr>
                <p:spPr>
                  <a:xfrm>
                    <a:off x="1728212" y="1180652"/>
                    <a:ext cx="821826" cy="401836"/>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Start</a:t>
                    </a:r>
                    <a:endParaRPr lang="en-HK" sz="1100" dirty="0">
                      <a:solidFill>
                        <a:schemeClr val="tx1"/>
                      </a:solidFill>
                    </a:endParaRPr>
                  </a:p>
                </p:txBody>
              </p:sp>
              <p:sp>
                <p:nvSpPr>
                  <p:cNvPr id="12" name="Rectangle 11">
                    <a:extLst>
                      <a:ext uri="{FF2B5EF4-FFF2-40B4-BE49-F238E27FC236}">
                        <a16:creationId xmlns:a16="http://schemas.microsoft.com/office/drawing/2014/main" id="{DDD6C218-07CE-4DD4-AED4-934018EC4787}"/>
                      </a:ext>
                    </a:extLst>
                  </p:cNvPr>
                  <p:cNvSpPr/>
                  <p:nvPr/>
                </p:nvSpPr>
                <p:spPr>
                  <a:xfrm>
                    <a:off x="1325512" y="3978331"/>
                    <a:ext cx="1627224" cy="6028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Total=0</a:t>
                    </a:r>
                  </a:p>
                  <a:p>
                    <a:pPr algn="ctr"/>
                    <a:r>
                      <a:rPr lang="vi-VN" sz="1100" dirty="0">
                        <a:solidFill>
                          <a:schemeClr val="tx1"/>
                        </a:solidFill>
                      </a:rPr>
                      <a:t>Count=0</a:t>
                    </a:r>
                    <a:endParaRPr lang="en-HK" sz="1100" dirty="0">
                      <a:solidFill>
                        <a:schemeClr val="tx1"/>
                      </a:solidFill>
                    </a:endParaRPr>
                  </a:p>
                </p:txBody>
              </p:sp>
              <p:sp>
                <p:nvSpPr>
                  <p:cNvPr id="13" name="Rectangle: Rounded Corners 12">
                    <a:extLst>
                      <a:ext uri="{FF2B5EF4-FFF2-40B4-BE49-F238E27FC236}">
                        <a16:creationId xmlns:a16="http://schemas.microsoft.com/office/drawing/2014/main" id="{A11AA1CF-0D74-41EF-9121-60636C5D5283}"/>
                      </a:ext>
                    </a:extLst>
                  </p:cNvPr>
                  <p:cNvSpPr/>
                  <p:nvPr/>
                </p:nvSpPr>
                <p:spPr>
                  <a:xfrm>
                    <a:off x="1068466" y="7036632"/>
                    <a:ext cx="2205534" cy="567438"/>
                  </a:xfrm>
                  <a:prstGeom prst="roundRect">
                    <a:avLst>
                      <a:gd name="adj" fmla="val 148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Total = total + i</a:t>
                    </a:r>
                  </a:p>
                  <a:p>
                    <a:pPr algn="ctr"/>
                    <a:r>
                      <a:rPr lang="vi-VN" sz="1100" dirty="0">
                        <a:solidFill>
                          <a:schemeClr val="tx1"/>
                        </a:solidFill>
                      </a:rPr>
                      <a:t>Count = count + 1</a:t>
                    </a:r>
                    <a:endParaRPr lang="en-HK" sz="1100" dirty="0">
                      <a:solidFill>
                        <a:schemeClr val="tx1"/>
                      </a:solidFill>
                    </a:endParaRPr>
                  </a:p>
                </p:txBody>
              </p:sp>
              <p:cxnSp>
                <p:nvCxnSpPr>
                  <p:cNvPr id="14" name="Straight Arrow Connector 13">
                    <a:extLst>
                      <a:ext uri="{FF2B5EF4-FFF2-40B4-BE49-F238E27FC236}">
                        <a16:creationId xmlns:a16="http://schemas.microsoft.com/office/drawing/2014/main" id="{054CA867-359D-447C-A85F-A33F277A5555}"/>
                      </a:ext>
                    </a:extLst>
                  </p:cNvPr>
                  <p:cNvCxnSpPr>
                    <a:cxnSpLocks/>
                    <a:stCxn id="10" idx="2"/>
                    <a:endCxn id="7" idx="0"/>
                  </p:cNvCxnSpPr>
                  <p:nvPr/>
                </p:nvCxnSpPr>
                <p:spPr>
                  <a:xfrm>
                    <a:off x="2139125" y="1582488"/>
                    <a:ext cx="6513" cy="289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223ABB-CA58-4015-A807-5082AE274C19}"/>
                      </a:ext>
                    </a:extLst>
                  </p:cNvPr>
                  <p:cNvCxnSpPr>
                    <a:cxnSpLocks/>
                    <a:stCxn id="7" idx="4"/>
                    <a:endCxn id="8" idx="0"/>
                  </p:cNvCxnSpPr>
                  <p:nvPr/>
                </p:nvCxnSpPr>
                <p:spPr>
                  <a:xfrm flipH="1">
                    <a:off x="2139125" y="2314352"/>
                    <a:ext cx="6513" cy="3474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1EA926-3819-4DB3-BE1F-CA68DB257A7B}"/>
                      </a:ext>
                    </a:extLst>
                  </p:cNvPr>
                  <p:cNvCxnSpPr>
                    <a:cxnSpLocks/>
                    <a:stCxn id="8" idx="2"/>
                    <a:endCxn id="12" idx="0"/>
                  </p:cNvCxnSpPr>
                  <p:nvPr/>
                </p:nvCxnSpPr>
                <p:spPr>
                  <a:xfrm flipH="1">
                    <a:off x="2139124" y="3667873"/>
                    <a:ext cx="1" cy="3104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4192858-465D-42E2-A68B-C2C2ACA7687D}"/>
                      </a:ext>
                    </a:extLst>
                  </p:cNvPr>
                  <p:cNvCxnSpPr>
                    <a:cxnSpLocks/>
                    <a:stCxn id="8" idx="3"/>
                    <a:endCxn id="7" idx="2"/>
                  </p:cNvCxnSpPr>
                  <p:nvPr/>
                </p:nvCxnSpPr>
                <p:spPr>
                  <a:xfrm flipH="1" flipV="1">
                    <a:off x="3187330" y="2092999"/>
                    <a:ext cx="48979" cy="1071841"/>
                  </a:xfrm>
                  <a:prstGeom prst="bentConnector3">
                    <a:avLst>
                      <a:gd name="adj1" fmla="val -821948"/>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2D7139C-D672-413D-9652-4F45F6347B1E}"/>
                      </a:ext>
                    </a:extLst>
                  </p:cNvPr>
                  <p:cNvSpPr/>
                  <p:nvPr/>
                </p:nvSpPr>
                <p:spPr>
                  <a:xfrm>
                    <a:off x="2830196" y="6079677"/>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No</a:t>
                    </a:r>
                    <a:endParaRPr lang="en-HK" sz="1100" dirty="0">
                      <a:solidFill>
                        <a:schemeClr val="tx1"/>
                      </a:solidFill>
                    </a:endParaRPr>
                  </a:p>
                </p:txBody>
              </p:sp>
              <p:sp>
                <p:nvSpPr>
                  <p:cNvPr id="21" name="Rectangle: Rounded Corners 20">
                    <a:extLst>
                      <a:ext uri="{FF2B5EF4-FFF2-40B4-BE49-F238E27FC236}">
                        <a16:creationId xmlns:a16="http://schemas.microsoft.com/office/drawing/2014/main" id="{7BDB2B02-554C-459F-89D1-7D2C1B42DF8C}"/>
                      </a:ext>
                    </a:extLst>
                  </p:cNvPr>
                  <p:cNvSpPr/>
                  <p:nvPr/>
                </p:nvSpPr>
                <p:spPr>
                  <a:xfrm>
                    <a:off x="1494282" y="3583563"/>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100" dirty="0">
                        <a:solidFill>
                          <a:schemeClr val="tx1"/>
                        </a:solidFill>
                      </a:rPr>
                      <a:t>Yes</a:t>
                    </a:r>
                    <a:endParaRPr lang="en-HK" sz="1100" dirty="0">
                      <a:solidFill>
                        <a:schemeClr val="tx1"/>
                      </a:solidFill>
                    </a:endParaRPr>
                  </a:p>
                </p:txBody>
              </p:sp>
              <p:sp>
                <p:nvSpPr>
                  <p:cNvPr id="29" name="Rectangle: Rounded Corners 28">
                    <a:extLst>
                      <a:ext uri="{FF2B5EF4-FFF2-40B4-BE49-F238E27FC236}">
                        <a16:creationId xmlns:a16="http://schemas.microsoft.com/office/drawing/2014/main" id="{8F7C4D2C-F0F3-48BE-B085-1454A5B25C4B}"/>
                      </a:ext>
                    </a:extLst>
                  </p:cNvPr>
                  <p:cNvSpPr/>
                  <p:nvPr/>
                </p:nvSpPr>
                <p:spPr>
                  <a:xfrm>
                    <a:off x="3110267" y="2817423"/>
                    <a:ext cx="585906" cy="30707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No</a:t>
                    </a:r>
                    <a:endParaRPr lang="en-HK" sz="1100" dirty="0">
                      <a:solidFill>
                        <a:schemeClr val="tx1"/>
                      </a:solidFill>
                    </a:endParaRPr>
                  </a:p>
                </p:txBody>
              </p:sp>
              <p:sp>
                <p:nvSpPr>
                  <p:cNvPr id="31" name="Rectangle: Rounded Corners 30">
                    <a:extLst>
                      <a:ext uri="{FF2B5EF4-FFF2-40B4-BE49-F238E27FC236}">
                        <a16:creationId xmlns:a16="http://schemas.microsoft.com/office/drawing/2014/main" id="{E7D82024-95B5-480D-B7A7-0B19A5815495}"/>
                      </a:ext>
                    </a:extLst>
                  </p:cNvPr>
                  <p:cNvSpPr/>
                  <p:nvPr/>
                </p:nvSpPr>
                <p:spPr>
                  <a:xfrm>
                    <a:off x="3337579" y="4087840"/>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sp>
                <p:nvSpPr>
                  <p:cNvPr id="32" name="Rectangle: Rounded Corners 31">
                    <a:extLst>
                      <a:ext uri="{FF2B5EF4-FFF2-40B4-BE49-F238E27FC236}">
                        <a16:creationId xmlns:a16="http://schemas.microsoft.com/office/drawing/2014/main" id="{640A5034-29B3-4FF1-AD8E-C055B0F22B7A}"/>
                      </a:ext>
                    </a:extLst>
                  </p:cNvPr>
                  <p:cNvSpPr/>
                  <p:nvPr/>
                </p:nvSpPr>
                <p:spPr>
                  <a:xfrm>
                    <a:off x="3291761" y="5197004"/>
                    <a:ext cx="702733" cy="313267"/>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solidFill>
                        <a:schemeClr val="tx1"/>
                      </a:solidFill>
                    </a:endParaRPr>
                  </a:p>
                </p:txBody>
              </p:sp>
            </p:grpSp>
            <p:sp>
              <p:nvSpPr>
                <p:cNvPr id="24" name="Diamond 23">
                  <a:extLst>
                    <a:ext uri="{FF2B5EF4-FFF2-40B4-BE49-F238E27FC236}">
                      <a16:creationId xmlns:a16="http://schemas.microsoft.com/office/drawing/2014/main" id="{803265C1-3A95-43AD-817E-5A61A931ACBE}"/>
                    </a:ext>
                  </a:extLst>
                </p:cNvPr>
                <p:cNvSpPr/>
                <p:nvPr/>
              </p:nvSpPr>
              <p:spPr>
                <a:xfrm>
                  <a:off x="1258102" y="6130614"/>
                  <a:ext cx="1812379" cy="652177"/>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000" dirty="0">
                      <a:solidFill>
                        <a:schemeClr val="tx1"/>
                      </a:solidFill>
                    </a:rPr>
                    <a:t>i/2 dư 1</a:t>
                  </a:r>
                  <a:r>
                    <a:rPr lang="vi-VN" sz="1100" dirty="0">
                      <a:solidFill>
                        <a:schemeClr val="tx1"/>
                      </a:solidFill>
                    </a:rPr>
                    <a:t> </a:t>
                  </a:r>
                  <a:endParaRPr lang="en-HK" sz="1100" dirty="0">
                    <a:solidFill>
                      <a:schemeClr val="tx1"/>
                    </a:solidFill>
                  </a:endParaRPr>
                </a:p>
              </p:txBody>
            </p:sp>
          </p:grpSp>
          <p:sp>
            <p:nvSpPr>
              <p:cNvPr id="7" name="Parallelogram 6">
                <a:extLst>
                  <a:ext uri="{FF2B5EF4-FFF2-40B4-BE49-F238E27FC236}">
                    <a16:creationId xmlns:a16="http://schemas.microsoft.com/office/drawing/2014/main" id="{F496DDF3-DA9D-4CBE-BF34-477C5E268A5F}"/>
                  </a:ext>
                </a:extLst>
              </p:cNvPr>
              <p:cNvSpPr/>
              <p:nvPr/>
            </p:nvSpPr>
            <p:spPr>
              <a:xfrm>
                <a:off x="788235" y="1521583"/>
                <a:ext cx="2310178" cy="44270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vi-VN" dirty="0">
                    <a:solidFill>
                      <a:schemeClr val="tx1"/>
                    </a:solidFill>
                  </a:rPr>
                  <a:t>n</a:t>
                </a:r>
                <a:endParaRPr lang="en-HK" dirty="0">
                  <a:solidFill>
                    <a:schemeClr val="tx1"/>
                  </a:solidFill>
                </a:endParaRPr>
              </a:p>
            </p:txBody>
          </p:sp>
        </p:grpSp>
        <p:cxnSp>
          <p:nvCxnSpPr>
            <p:cNvPr id="47" name="Connector: Elbow 46">
              <a:extLst>
                <a:ext uri="{FF2B5EF4-FFF2-40B4-BE49-F238E27FC236}">
                  <a16:creationId xmlns:a16="http://schemas.microsoft.com/office/drawing/2014/main" id="{6167C6C4-EFDE-4D8C-8844-541A03FF8CFD}"/>
                </a:ext>
              </a:extLst>
            </p:cNvPr>
            <p:cNvCxnSpPr>
              <a:cxnSpLocks/>
              <a:stCxn id="24" idx="3"/>
            </p:cNvCxnSpPr>
            <p:nvPr/>
          </p:nvCxnSpPr>
          <p:spPr>
            <a:xfrm flipH="1" flipV="1">
              <a:off x="5369215" y="4111102"/>
              <a:ext cx="924844" cy="1721343"/>
            </a:xfrm>
            <a:prstGeom prst="bentConnector4">
              <a:avLst>
                <a:gd name="adj1" fmla="val -36564"/>
                <a:gd name="adj2" fmla="val 99627"/>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4D7BE2A-3E8D-4837-A709-673F295EACAB}"/>
                </a:ext>
              </a:extLst>
            </p:cNvPr>
            <p:cNvSpPr/>
            <p:nvPr/>
          </p:nvSpPr>
          <p:spPr>
            <a:xfrm>
              <a:off x="4456508" y="4386202"/>
              <a:ext cx="1812384" cy="8638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i &lt;=n</a:t>
              </a:r>
            </a:p>
            <a:p>
              <a:pPr algn="ctr"/>
              <a:r>
                <a:rPr lang="vi-VN" sz="1100" dirty="0">
                  <a:solidFill>
                    <a:schemeClr val="tx1"/>
                  </a:solidFill>
                </a:rPr>
                <a:t>i = 1</a:t>
              </a:r>
            </a:p>
            <a:p>
              <a:pPr algn="ctr"/>
              <a:r>
                <a:rPr lang="vi-VN" sz="1100" dirty="0">
                  <a:solidFill>
                    <a:schemeClr val="tx1"/>
                  </a:solidFill>
                </a:rPr>
                <a:t>i = i + 1</a:t>
              </a:r>
              <a:endParaRPr lang="en-HK" sz="1100" dirty="0">
                <a:solidFill>
                  <a:schemeClr val="tx1"/>
                </a:solidFill>
              </a:endParaRPr>
            </a:p>
          </p:txBody>
        </p:sp>
        <p:cxnSp>
          <p:nvCxnSpPr>
            <p:cNvPr id="83" name="Connector: Elbow 82">
              <a:extLst>
                <a:ext uri="{FF2B5EF4-FFF2-40B4-BE49-F238E27FC236}">
                  <a16:creationId xmlns:a16="http://schemas.microsoft.com/office/drawing/2014/main" id="{4CEBAC19-31E9-444B-824C-6FD72CD785C8}"/>
                </a:ext>
              </a:extLst>
            </p:cNvPr>
            <p:cNvCxnSpPr>
              <a:cxnSpLocks/>
              <a:stCxn id="12" idx="2"/>
              <a:endCxn id="82" idx="0"/>
            </p:cNvCxnSpPr>
            <p:nvPr/>
          </p:nvCxnSpPr>
          <p:spPr>
            <a:xfrm rot="5400000">
              <a:off x="5148082" y="4171581"/>
              <a:ext cx="429241" cy="1"/>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8854F5B-4D6B-4DDE-844A-77307500C45C}"/>
                </a:ext>
              </a:extLst>
            </p:cNvPr>
            <p:cNvCxnSpPr>
              <a:cxnSpLocks/>
              <a:endCxn id="24" idx="0"/>
            </p:cNvCxnSpPr>
            <p:nvPr/>
          </p:nvCxnSpPr>
          <p:spPr>
            <a:xfrm flipH="1">
              <a:off x="5387870" y="5250067"/>
              <a:ext cx="1354" cy="256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a:extLst>
              <a:ext uri="{FF2B5EF4-FFF2-40B4-BE49-F238E27FC236}">
                <a16:creationId xmlns:a16="http://schemas.microsoft.com/office/drawing/2014/main" id="{A55CF1B8-3A19-6ADC-F488-DD7FF3F0F950}"/>
              </a:ext>
            </a:extLst>
          </p:cNvPr>
          <p:cNvCxnSpPr>
            <a:cxnSpLocks/>
            <a:stCxn id="24" idx="2"/>
            <a:endCxn id="13" idx="0"/>
          </p:cNvCxnSpPr>
          <p:nvPr/>
        </p:nvCxnSpPr>
        <p:spPr>
          <a:xfrm>
            <a:off x="5501639" y="4631933"/>
            <a:ext cx="4692" cy="1909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00C847A0-6519-18D7-2AEC-1CC4ACC78362}"/>
              </a:ext>
            </a:extLst>
          </p:cNvPr>
          <p:cNvSpPr/>
          <p:nvPr/>
        </p:nvSpPr>
        <p:spPr>
          <a:xfrm>
            <a:off x="5048709" y="4554692"/>
            <a:ext cx="475051" cy="296220"/>
          </a:xfrm>
          <a:prstGeom prst="roundRect">
            <a:avLst>
              <a:gd name="adj" fmla="val 148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Yes</a:t>
            </a:r>
            <a:endParaRPr lang="en-HK" sz="1100" dirty="0">
              <a:solidFill>
                <a:schemeClr val="tx1"/>
              </a:solidFill>
            </a:endParaRPr>
          </a:p>
        </p:txBody>
      </p:sp>
      <p:sp>
        <p:nvSpPr>
          <p:cNvPr id="91" name="Parallelogram 90">
            <a:extLst>
              <a:ext uri="{FF2B5EF4-FFF2-40B4-BE49-F238E27FC236}">
                <a16:creationId xmlns:a16="http://schemas.microsoft.com/office/drawing/2014/main" id="{1E3A53CC-8F5F-B9AF-0DBD-D5793A140256}"/>
              </a:ext>
            </a:extLst>
          </p:cNvPr>
          <p:cNvSpPr/>
          <p:nvPr/>
        </p:nvSpPr>
        <p:spPr>
          <a:xfrm>
            <a:off x="3538007" y="5454023"/>
            <a:ext cx="3927262" cy="563986"/>
          </a:xfrm>
          <a:prstGeom prst="parallelogram">
            <a:avLst>
              <a:gd name="adj" fmla="val 46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Print các số lẻ nhỏ hơn n</a:t>
            </a:r>
          </a:p>
          <a:p>
            <a:pPr algn="ctr"/>
            <a:r>
              <a:rPr lang="vi-VN" sz="1100" dirty="0">
                <a:solidFill>
                  <a:schemeClr val="tx1"/>
                </a:solidFill>
              </a:rPr>
              <a:t>Print tổng các số lẻ</a:t>
            </a:r>
          </a:p>
          <a:p>
            <a:pPr algn="ctr"/>
            <a:r>
              <a:rPr lang="vi-VN" sz="1100" dirty="0">
                <a:solidFill>
                  <a:schemeClr val="tx1"/>
                </a:solidFill>
              </a:rPr>
              <a:t>Print số lượng các số lẻ</a:t>
            </a:r>
            <a:endParaRPr lang="en-HK" sz="1100" dirty="0">
              <a:solidFill>
                <a:schemeClr val="tx1"/>
              </a:solidFill>
            </a:endParaRPr>
          </a:p>
        </p:txBody>
      </p:sp>
      <p:cxnSp>
        <p:nvCxnSpPr>
          <p:cNvPr id="92" name="Straight Arrow Connector 91">
            <a:extLst>
              <a:ext uri="{FF2B5EF4-FFF2-40B4-BE49-F238E27FC236}">
                <a16:creationId xmlns:a16="http://schemas.microsoft.com/office/drawing/2014/main" id="{8326E25E-8705-9010-361C-81116B24F91A}"/>
              </a:ext>
            </a:extLst>
          </p:cNvPr>
          <p:cNvCxnSpPr>
            <a:cxnSpLocks/>
            <a:stCxn id="13" idx="2"/>
          </p:cNvCxnSpPr>
          <p:nvPr/>
        </p:nvCxnSpPr>
        <p:spPr>
          <a:xfrm>
            <a:off x="5506331" y="5249737"/>
            <a:ext cx="0" cy="1909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2E5D73A-BCD7-714E-8C29-53D9785E5337}"/>
              </a:ext>
            </a:extLst>
          </p:cNvPr>
          <p:cNvCxnSpPr>
            <a:cxnSpLocks/>
            <a:stCxn id="91" idx="4"/>
            <a:endCxn id="117" idx="0"/>
          </p:cNvCxnSpPr>
          <p:nvPr/>
        </p:nvCxnSpPr>
        <p:spPr>
          <a:xfrm>
            <a:off x="5501638" y="6018009"/>
            <a:ext cx="0" cy="2017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4890DF9B-061D-6F7A-BB78-0C3097C064DC}"/>
              </a:ext>
            </a:extLst>
          </p:cNvPr>
          <p:cNvSpPr/>
          <p:nvPr/>
        </p:nvSpPr>
        <p:spPr>
          <a:xfrm>
            <a:off x="5223859" y="6219789"/>
            <a:ext cx="555558" cy="302280"/>
          </a:xfrm>
          <a:prstGeom prst="roundRect">
            <a:avLst>
              <a:gd name="adj" fmla="val 2541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100" dirty="0">
                <a:solidFill>
                  <a:schemeClr val="tx1"/>
                </a:solidFill>
              </a:rPr>
              <a:t>End</a:t>
            </a:r>
            <a:endParaRPr lang="en-HK" sz="1100" dirty="0">
              <a:solidFill>
                <a:schemeClr val="tx1"/>
              </a:solidFill>
            </a:endParaRPr>
          </a:p>
        </p:txBody>
      </p:sp>
    </p:spTree>
    <p:extLst>
      <p:ext uri="{BB962C8B-B14F-4D97-AF65-F5344CB8AC3E}">
        <p14:creationId xmlns:p14="http://schemas.microsoft.com/office/powerpoint/2010/main" val="707006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1424</TotalTime>
  <Words>1087</Words>
  <Application>Microsoft Office PowerPoint</Application>
  <PresentationFormat>Widescreen</PresentationFormat>
  <Paragraphs>267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ArialMT</vt:lpstr>
      <vt:lpstr>Cambria Math</vt:lpstr>
      <vt:lpstr>Open Sans</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Hoang</dc:creator>
  <cp:lastModifiedBy>Ph?m V?n Anh Tu?n</cp:lastModifiedBy>
  <cp:revision>90</cp:revision>
  <dcterms:created xsi:type="dcterms:W3CDTF">2024-09-23T14:26:21Z</dcterms:created>
  <dcterms:modified xsi:type="dcterms:W3CDTF">2024-10-15T07:38:48Z</dcterms:modified>
</cp:coreProperties>
</file>