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13.jpg" ContentType="image/png"/>
  <Override PartName="/ppt/media/image1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9" d="100"/>
          <a:sy n="79"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FB1C46A-AD3B-4CE8-BC92-6F19EBF7E021}" type="datetimeFigureOut">
              <a:rPr lang="en-US" smtClean="0"/>
              <a:t>5/4/2019</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574DE4E-5FF1-43F3-A667-92999D6FBBF6}"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088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81089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682245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2707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63848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B1C46A-AD3B-4CE8-BC92-6F19EBF7E021}" type="datetimeFigureOut">
              <a:rPr lang="en-US" smtClean="0"/>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512385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B1C46A-AD3B-4CE8-BC92-6F19EBF7E021}" type="datetimeFigureOut">
              <a:rPr lang="en-US" smtClean="0"/>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122429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1C46A-AD3B-4CE8-BC92-6F19EBF7E02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984357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1C46A-AD3B-4CE8-BC92-6F19EBF7E02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038971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0B3E-446E-40C1-9A2B-64B56B2B1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C69FC-682D-49DD-BC1A-FAC4C94DE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155F9-1653-49E1-ACCC-19694EAF9E6E}"/>
              </a:ext>
            </a:extLst>
          </p:cNvPr>
          <p:cNvSpPr>
            <a:spLocks noGrp="1"/>
          </p:cNvSpPr>
          <p:nvPr>
            <p:ph type="dt" sz="half" idx="10"/>
          </p:nvPr>
        </p:nvSpPr>
        <p:spPr/>
        <p:txBody>
          <a:bodyPr/>
          <a:lstStyle/>
          <a:p>
            <a:fld id="{DFB1C46A-AD3B-4CE8-BC92-6F19EBF7E021}" type="datetimeFigureOut">
              <a:rPr lang="en-US" smtClean="0"/>
              <a:t>5/4/2019</a:t>
            </a:fld>
            <a:endParaRPr lang="en-US"/>
          </a:p>
        </p:txBody>
      </p:sp>
      <p:sp>
        <p:nvSpPr>
          <p:cNvPr id="5" name="Footer Placeholder 4">
            <a:extLst>
              <a:ext uri="{FF2B5EF4-FFF2-40B4-BE49-F238E27FC236}">
                <a16:creationId xmlns:a16="http://schemas.microsoft.com/office/drawing/2014/main" id="{CA6D1B0C-9B24-498E-91BE-D6C9B785E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3ED12-FF95-48D1-9025-1B71F2AF990A}"/>
              </a:ext>
            </a:extLst>
          </p:cNvPr>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98246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1C46A-AD3B-4CE8-BC92-6F19EBF7E02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133212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1C46A-AD3B-4CE8-BC92-6F19EBF7E02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60971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1C46A-AD3B-4CE8-BC92-6F19EBF7E02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67231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1C46A-AD3B-4CE8-BC92-6F19EBF7E021}" type="datetimeFigureOut">
              <a:rPr lang="en-US" smtClean="0"/>
              <a:t>5/4/2019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82880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1C46A-AD3B-4CE8-BC92-6F19EBF7E021}" type="datetimeFigureOut">
              <a:rPr lang="en-US" smtClean="0"/>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74702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1C46A-AD3B-4CE8-BC92-6F19EBF7E021}" type="datetimeFigureOut">
              <a:rPr lang="en-US" smtClean="0"/>
              <a:t>5/4/2019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21320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70176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150734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FB1C46A-AD3B-4CE8-BC92-6F19EBF7E021}" type="datetimeFigureOut">
              <a:rPr lang="en-US" smtClean="0"/>
              <a:t>5/4/2019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574DE4E-5FF1-43F3-A667-92999D6FBBF6}" type="slidenum">
              <a:rPr lang="en-US" smtClean="0"/>
              <a:t>‹#›</a:t>
            </a:fld>
            <a:endParaRPr lang="en-US"/>
          </a:p>
        </p:txBody>
      </p:sp>
    </p:spTree>
    <p:extLst>
      <p:ext uri="{BB962C8B-B14F-4D97-AF65-F5344CB8AC3E}">
        <p14:creationId xmlns:p14="http://schemas.microsoft.com/office/powerpoint/2010/main" val="513276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029C-F692-4181-9886-70976E0AB7F8}"/>
              </a:ext>
            </a:extLst>
          </p:cNvPr>
          <p:cNvSpPr>
            <a:spLocks noGrp="1"/>
          </p:cNvSpPr>
          <p:nvPr>
            <p:ph type="ctrTitle"/>
          </p:nvPr>
        </p:nvSpPr>
        <p:spPr>
          <a:xfrm rot="21420000">
            <a:off x="618955" y="495624"/>
            <a:ext cx="9713711" cy="989729"/>
          </a:xfrm>
        </p:spPr>
        <p:txBody>
          <a:bodyPr>
            <a:normAutofit fontScale="90000"/>
          </a:bodyPr>
          <a:lstStyle/>
          <a:p>
            <a:pPr algn="ctr"/>
            <a:r>
              <a:rPr lang="en-US">
                <a:latin typeface="Times New Roman" panose="02020603050405020304" pitchFamily="18" charset="0"/>
                <a:cs typeface="Times New Roman" panose="02020603050405020304" pitchFamily="18" charset="0"/>
              </a:rPr>
              <a:t>I. GOOGLE </a:t>
            </a:r>
            <a:r>
              <a:rPr lang="en-US" dirty="0" err="1">
                <a:latin typeface="Times New Roman" panose="02020603050405020304" pitchFamily="18" charset="0"/>
                <a:cs typeface="Times New Roman" panose="02020603050405020304" pitchFamily="18" charset="0"/>
              </a:rPr>
              <a:t>aDSENSE</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DF08C50-C90A-4422-B341-8DCD8C5FF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31152">
            <a:off x="3720279" y="1307122"/>
            <a:ext cx="3196336" cy="3196336"/>
          </a:xfrm>
          <a:prstGeom prst="rect">
            <a:avLst/>
          </a:prstGeom>
        </p:spPr>
      </p:pic>
    </p:spTree>
    <p:extLst>
      <p:ext uri="{BB962C8B-B14F-4D97-AF65-F5344CB8AC3E}">
        <p14:creationId xmlns:p14="http://schemas.microsoft.com/office/powerpoint/2010/main" val="406992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A811EA-BA68-4E43-BE98-ACEDC7AAC9AB}"/>
              </a:ext>
            </a:extLst>
          </p:cNvPr>
          <p:cNvPicPr>
            <a:picLocks noGrp="1" noChangeAspect="1"/>
          </p:cNvPicPr>
          <p:nvPr>
            <p:ph idx="1"/>
          </p:nvPr>
        </p:nvPicPr>
        <p:blipFill>
          <a:blip r:embed="rId2"/>
          <a:stretch>
            <a:fillRect/>
          </a:stretch>
        </p:blipFill>
        <p:spPr>
          <a:xfrm>
            <a:off x="973156" y="1161140"/>
            <a:ext cx="10245687" cy="4290873"/>
          </a:xfrm>
          <a:prstGeom prst="rect">
            <a:avLst/>
          </a:prstGeom>
        </p:spPr>
      </p:pic>
      <p:sp>
        <p:nvSpPr>
          <p:cNvPr id="5" name="TextBox 4">
            <a:extLst>
              <a:ext uri="{FF2B5EF4-FFF2-40B4-BE49-F238E27FC236}">
                <a16:creationId xmlns:a16="http://schemas.microsoft.com/office/drawing/2014/main" id="{C69A3C85-3ACE-4DB2-BA07-09922DB391BE}"/>
              </a:ext>
            </a:extLst>
          </p:cNvPr>
          <p:cNvSpPr txBox="1"/>
          <p:nvPr/>
        </p:nvSpPr>
        <p:spPr>
          <a:xfrm>
            <a:off x="1377109" y="649996"/>
            <a:ext cx="675377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6:  Chấp nhận các điều khoản và nhấn Bắt đầu Đăng ký AdSense</a:t>
            </a:r>
          </a:p>
        </p:txBody>
      </p:sp>
    </p:spTree>
    <p:extLst>
      <p:ext uri="{BB962C8B-B14F-4D97-AF65-F5344CB8AC3E}">
        <p14:creationId xmlns:p14="http://schemas.microsoft.com/office/powerpoint/2010/main" val="2500083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8B50FD-8126-4891-81A1-7445BA694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2858" y="110930"/>
            <a:ext cx="4054207" cy="5396092"/>
          </a:xfrm>
        </p:spPr>
      </p:pic>
      <p:sp>
        <p:nvSpPr>
          <p:cNvPr id="6" name="TextBox 5">
            <a:extLst>
              <a:ext uri="{FF2B5EF4-FFF2-40B4-BE49-F238E27FC236}">
                <a16:creationId xmlns:a16="http://schemas.microsoft.com/office/drawing/2014/main" id="{D7FE45F4-E5F0-4E49-A454-AD0F20240A23}"/>
              </a:ext>
            </a:extLst>
          </p:cNvPr>
          <p:cNvSpPr txBox="1"/>
          <p:nvPr/>
        </p:nvSpPr>
        <p:spPr>
          <a:xfrm>
            <a:off x="275422" y="440675"/>
            <a:ext cx="3134191" cy="646331"/>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7: 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dẫn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Hình sau đó click Tạo tài khoản</a:t>
            </a:r>
          </a:p>
        </p:txBody>
      </p:sp>
    </p:spTree>
    <p:extLst>
      <p:ext uri="{BB962C8B-B14F-4D97-AF65-F5344CB8AC3E}">
        <p14:creationId xmlns:p14="http://schemas.microsoft.com/office/powerpoint/2010/main" val="47812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42FD95-B258-40EF-A5F4-08390486EFAD}"/>
              </a:ext>
            </a:extLst>
          </p:cNvPr>
          <p:cNvPicPr>
            <a:picLocks noGrp="1" noChangeAspect="1"/>
          </p:cNvPicPr>
          <p:nvPr>
            <p:ph idx="1"/>
          </p:nvPr>
        </p:nvPicPr>
        <p:blipFill>
          <a:blip r:embed="rId2"/>
          <a:stretch>
            <a:fillRect/>
          </a:stretch>
        </p:blipFill>
        <p:spPr>
          <a:xfrm>
            <a:off x="143220" y="859316"/>
            <a:ext cx="11483890" cy="4515960"/>
          </a:xfrm>
          <a:prstGeom prst="rect">
            <a:avLst/>
          </a:prstGeom>
        </p:spPr>
      </p:pic>
      <p:sp>
        <p:nvSpPr>
          <p:cNvPr id="5" name="TextBox 4">
            <a:extLst>
              <a:ext uri="{FF2B5EF4-FFF2-40B4-BE49-F238E27FC236}">
                <a16:creationId xmlns:a16="http://schemas.microsoft.com/office/drawing/2014/main" id="{BD2D3C3D-9E7B-403E-89C5-3BB0387C65CC}"/>
              </a:ext>
            </a:extLst>
          </p:cNvPr>
          <p:cNvSpPr txBox="1"/>
          <p:nvPr/>
        </p:nvSpPr>
        <p:spPr>
          <a:xfrm>
            <a:off x="1134737" y="489984"/>
            <a:ext cx="485742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8: Điền thông tin và đ</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phản hồi của google</a:t>
            </a:r>
          </a:p>
        </p:txBody>
      </p:sp>
    </p:spTree>
    <p:extLst>
      <p:ext uri="{BB962C8B-B14F-4D97-AF65-F5344CB8AC3E}">
        <p14:creationId xmlns:p14="http://schemas.microsoft.com/office/powerpoint/2010/main" val="2764506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292E-34A2-4589-BA5E-A15740CC32F1}"/>
              </a:ext>
            </a:extLst>
          </p:cNvPr>
          <p:cNvSpPr>
            <a:spLocks noGrp="1"/>
          </p:cNvSpPr>
          <p:nvPr>
            <p:ph type="title"/>
          </p:nvPr>
        </p:nvSpPr>
        <p:spPr>
          <a:xfrm>
            <a:off x="685800" y="-228602"/>
            <a:ext cx="10396882" cy="1151965"/>
          </a:xfrm>
        </p:spPr>
        <p:txBody>
          <a:bodyPr>
            <a:normAutofit/>
          </a:bodyPr>
          <a:lstStyle/>
          <a:p>
            <a:r>
              <a:rPr lang="en-US" sz="3200">
                <a:latin typeface="Times New Roman" panose="02020603050405020304" pitchFamily="18" charset="0"/>
                <a:cs typeface="Times New Roman" panose="02020603050405020304" pitchFamily="18" charset="0"/>
              </a:rPr>
              <a:t>Một số giao diện chính sau khi đã đăng ký</a:t>
            </a:r>
          </a:p>
        </p:txBody>
      </p:sp>
      <p:pic>
        <p:nvPicPr>
          <p:cNvPr id="5" name="Content Placeholder 4">
            <a:extLst>
              <a:ext uri="{FF2B5EF4-FFF2-40B4-BE49-F238E27FC236}">
                <a16:creationId xmlns:a16="http://schemas.microsoft.com/office/drawing/2014/main" id="{B9AF7903-B0BF-488F-B25B-AC063A2FA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012" y="620534"/>
            <a:ext cx="5255521" cy="2956231"/>
          </a:xfrm>
        </p:spPr>
      </p:pic>
      <p:pic>
        <p:nvPicPr>
          <p:cNvPr id="7" name="Picture 6">
            <a:extLst>
              <a:ext uri="{FF2B5EF4-FFF2-40B4-BE49-F238E27FC236}">
                <a16:creationId xmlns:a16="http://schemas.microsoft.com/office/drawing/2014/main" id="{792CF2F6-8358-4EAE-A189-716222FD8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20535"/>
            <a:ext cx="5255521" cy="2956231"/>
          </a:xfrm>
          <a:prstGeom prst="rect">
            <a:avLst/>
          </a:prstGeom>
        </p:spPr>
      </p:pic>
      <p:pic>
        <p:nvPicPr>
          <p:cNvPr id="8" name="Picture 7">
            <a:extLst>
              <a:ext uri="{FF2B5EF4-FFF2-40B4-BE49-F238E27FC236}">
                <a16:creationId xmlns:a16="http://schemas.microsoft.com/office/drawing/2014/main" id="{DDD1630F-519B-48EE-8AD8-5D6C81593976}"/>
              </a:ext>
            </a:extLst>
          </p:cNvPr>
          <p:cNvPicPr>
            <a:picLocks noChangeAspect="1"/>
          </p:cNvPicPr>
          <p:nvPr/>
        </p:nvPicPr>
        <p:blipFill>
          <a:blip r:embed="rId4"/>
          <a:stretch>
            <a:fillRect/>
          </a:stretch>
        </p:blipFill>
        <p:spPr>
          <a:xfrm>
            <a:off x="3468239" y="3576765"/>
            <a:ext cx="5255522" cy="2808466"/>
          </a:xfrm>
          <a:prstGeom prst="rect">
            <a:avLst/>
          </a:prstGeom>
        </p:spPr>
      </p:pic>
    </p:spTree>
    <p:extLst>
      <p:ext uri="{BB962C8B-B14F-4D97-AF65-F5344CB8AC3E}">
        <p14:creationId xmlns:p14="http://schemas.microsoft.com/office/powerpoint/2010/main" val="2832727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280E-D88A-4053-8FBB-B06F1486FC49}"/>
              </a:ext>
            </a:extLst>
          </p:cNvPr>
          <p:cNvSpPr>
            <a:spLocks noGrp="1"/>
          </p:cNvSpPr>
          <p:nvPr>
            <p:ph type="title"/>
          </p:nvPr>
        </p:nvSpPr>
        <p:spPr>
          <a:xfrm>
            <a:off x="751902" y="-110167"/>
            <a:ext cx="10396882" cy="1035586"/>
          </a:xfrm>
        </p:spPr>
        <p:txBody>
          <a:bodyPr>
            <a:noAutofit/>
          </a:bodyPr>
          <a:lstStyle/>
          <a:p>
            <a:r>
              <a:rPr lang="en-US" sz="3200">
                <a:latin typeface="Times New Roman" panose="02020603050405020304" pitchFamily="18" charset="0"/>
                <a:cs typeface="Times New Roman" panose="02020603050405020304" pitchFamily="18" charset="0"/>
              </a:rPr>
              <a:t>II. Một số mạng Quảng cáo khác ở việt nam</a:t>
            </a:r>
          </a:p>
        </p:txBody>
      </p:sp>
      <p:pic>
        <p:nvPicPr>
          <p:cNvPr id="5" name="Picture 4">
            <a:extLst>
              <a:ext uri="{FF2B5EF4-FFF2-40B4-BE49-F238E27FC236}">
                <a16:creationId xmlns:a16="http://schemas.microsoft.com/office/drawing/2014/main" id="{8902A0FC-97F2-4170-A9B7-0CAFCA9E8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51518"/>
            <a:ext cx="8527055" cy="4778949"/>
          </a:xfrm>
          <a:prstGeom prst="rect">
            <a:avLst/>
          </a:prstGeom>
        </p:spPr>
      </p:pic>
      <p:sp>
        <p:nvSpPr>
          <p:cNvPr id="6" name="TextBox 5">
            <a:extLst>
              <a:ext uri="{FF2B5EF4-FFF2-40B4-BE49-F238E27FC236}">
                <a16:creationId xmlns:a16="http://schemas.microsoft.com/office/drawing/2014/main" id="{AD6AF715-BAE2-4A1D-835B-767BA7F1F24B}"/>
              </a:ext>
            </a:extLst>
          </p:cNvPr>
          <p:cNvSpPr txBox="1"/>
          <p:nvPr/>
        </p:nvSpPr>
        <p:spPr>
          <a:xfrm>
            <a:off x="8778515" y="2359697"/>
            <a:ext cx="2765786" cy="1015663"/>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Nguồn số liệu: ANTS 2017, google – temasek, younetmedia.Com</a:t>
            </a:r>
          </a:p>
        </p:txBody>
      </p:sp>
    </p:spTree>
    <p:extLst>
      <p:ext uri="{BB962C8B-B14F-4D97-AF65-F5344CB8AC3E}">
        <p14:creationId xmlns:p14="http://schemas.microsoft.com/office/powerpoint/2010/main" val="5756714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826F-3E05-47EF-B9E2-425158191329}"/>
              </a:ext>
            </a:extLst>
          </p:cNvPr>
          <p:cNvSpPr>
            <a:spLocks noGrp="1"/>
          </p:cNvSpPr>
          <p:nvPr>
            <p:ph type="title"/>
          </p:nvPr>
        </p:nvSpPr>
        <p:spPr>
          <a:xfrm>
            <a:off x="685800" y="160021"/>
            <a:ext cx="10396882" cy="788670"/>
          </a:xfrm>
        </p:spPr>
        <p:txBody>
          <a:bodyPr>
            <a:noAutofit/>
          </a:bodyPr>
          <a:lstStyle/>
          <a:p>
            <a:r>
              <a:rPr lang="en-US" sz="3600" b="1">
                <a:latin typeface="Times New Roman" panose="02020603050405020304" pitchFamily="18" charset="0"/>
                <a:cs typeface="Times New Roman" panose="02020603050405020304" pitchFamily="18" charset="0"/>
              </a:rPr>
              <a:t>1. Mạng quảng cáo Admicro</a:t>
            </a:r>
            <a:endParaRPr lang="en-US"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E3DB9A-6715-42BA-84A2-E4020D045EFD}"/>
              </a:ext>
            </a:extLst>
          </p:cNvPr>
          <p:cNvSpPr>
            <a:spLocks noGrp="1"/>
          </p:cNvSpPr>
          <p:nvPr>
            <p:ph idx="1"/>
          </p:nvPr>
        </p:nvSpPr>
        <p:spPr>
          <a:xfrm>
            <a:off x="685800" y="811531"/>
            <a:ext cx="10396883" cy="788670"/>
          </a:xfrm>
        </p:spPr>
        <p:txBody>
          <a:bodyPr>
            <a:normAutofit lnSpcReduction="10000"/>
          </a:bodyPr>
          <a:lstStyle/>
          <a:p>
            <a:r>
              <a:rPr lang="en-US" cap="none">
                <a:latin typeface="Times New Roman" panose="02020603050405020304" pitchFamily="18" charset="0"/>
                <a:cs typeface="Times New Roman" panose="02020603050405020304" pitchFamily="18" charset="0"/>
              </a:rPr>
              <a:t>Chiếm 40% thị phần quảng cáo trực tuyến, đã tiếp cận được với 33 triệu người dùng internet, với hơn 200 publisher/website uy tín tại việt nam </a:t>
            </a:r>
          </a:p>
        </p:txBody>
      </p:sp>
      <p:pic>
        <p:nvPicPr>
          <p:cNvPr id="4" name="Picture 3">
            <a:extLst>
              <a:ext uri="{FF2B5EF4-FFF2-40B4-BE49-F238E27FC236}">
                <a16:creationId xmlns:a16="http://schemas.microsoft.com/office/drawing/2014/main" id="{88E9C6F6-3AE3-486B-A03F-5B7D794E550B}"/>
              </a:ext>
            </a:extLst>
          </p:cNvPr>
          <p:cNvPicPr>
            <a:picLocks noChangeAspect="1"/>
          </p:cNvPicPr>
          <p:nvPr/>
        </p:nvPicPr>
        <p:blipFill>
          <a:blip r:embed="rId2"/>
          <a:stretch>
            <a:fillRect/>
          </a:stretch>
        </p:blipFill>
        <p:spPr>
          <a:xfrm>
            <a:off x="1839204" y="1457326"/>
            <a:ext cx="8513591" cy="4166234"/>
          </a:xfrm>
          <a:prstGeom prst="rect">
            <a:avLst/>
          </a:prstGeom>
        </p:spPr>
      </p:pic>
    </p:spTree>
    <p:extLst>
      <p:ext uri="{BB962C8B-B14F-4D97-AF65-F5344CB8AC3E}">
        <p14:creationId xmlns:p14="http://schemas.microsoft.com/office/powerpoint/2010/main" val="311168104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9E63-70B2-44D8-A4ED-E2F518528EC7}"/>
              </a:ext>
            </a:extLst>
          </p:cNvPr>
          <p:cNvSpPr>
            <a:spLocks noGrp="1"/>
          </p:cNvSpPr>
          <p:nvPr>
            <p:ph type="title"/>
          </p:nvPr>
        </p:nvSpPr>
        <p:spPr>
          <a:xfrm>
            <a:off x="685800" y="101907"/>
            <a:ext cx="10396882" cy="658258"/>
          </a:xfrm>
        </p:spPr>
        <p:txBody>
          <a:bodyPr>
            <a:normAutofit/>
          </a:bodyPr>
          <a:lstStyle/>
          <a:p>
            <a:r>
              <a:rPr lang="en-US" sz="3600" b="1">
                <a:latin typeface="Times New Roman" panose="02020603050405020304" pitchFamily="18" charset="0"/>
                <a:cs typeface="Times New Roman" panose="02020603050405020304" pitchFamily="18" charset="0"/>
              </a:rPr>
              <a:t>2. Mạng quảng cáo eClick</a:t>
            </a:r>
            <a:endParaRPr lang="en-US"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A32441-1C4B-4AE1-BF47-9B01298373AD}"/>
              </a:ext>
            </a:extLst>
          </p:cNvPr>
          <p:cNvSpPr>
            <a:spLocks noGrp="1"/>
          </p:cNvSpPr>
          <p:nvPr>
            <p:ph idx="1"/>
          </p:nvPr>
        </p:nvSpPr>
        <p:spPr>
          <a:xfrm>
            <a:off x="685800" y="760166"/>
            <a:ext cx="10396883" cy="3128788"/>
          </a:xfrm>
        </p:spPr>
        <p:txBody>
          <a:bodyPr/>
          <a:lstStyle/>
          <a:p>
            <a:pPr lvl="0"/>
            <a:r>
              <a:rPr lang="en-US" cap="none">
                <a:latin typeface="Times New Roman" panose="02020603050405020304" pitchFamily="18" charset="0"/>
                <a:cs typeface="Times New Roman" panose="02020603050405020304" pitchFamily="18" charset="0"/>
              </a:rPr>
              <a:t>Mỗi tháng eclick có trên 3 triệu lượt click, trên 10 tỷ impression, tiếp cận 32 triệu người dùng internet.</a:t>
            </a:r>
          </a:p>
          <a:p>
            <a:pPr lvl="0"/>
            <a:r>
              <a:rPr lang="en-US" cap="none">
                <a:latin typeface="Times New Roman" panose="02020603050405020304" pitchFamily="18" charset="0"/>
                <a:cs typeface="Times New Roman" panose="02020603050405020304" pitchFamily="18" charset="0"/>
              </a:rPr>
              <a:t>Eclick có các gói sản phẩm để quảng cáo như widget, banner và video để đáp ứng nhu cầu của các doanh nghiệp quảng cáo.</a:t>
            </a:r>
          </a:p>
          <a:p>
            <a:r>
              <a:rPr lang="en-US" cap="none">
                <a:latin typeface="Times New Roman" panose="02020603050405020304" pitchFamily="18" charset="0"/>
                <a:cs typeface="Times New Roman" panose="02020603050405020304" pitchFamily="18" charset="0"/>
              </a:rPr>
              <a:t>Chi phí chỉ từ 1.500VND/CPC và 6.000VND/CPM thay đổi theo cách lựa chọn đối tượng phù hợp, linh hoạt với nhiều quảng cáo khác nhau</a:t>
            </a:r>
          </a:p>
        </p:txBody>
      </p:sp>
    </p:spTree>
    <p:extLst>
      <p:ext uri="{BB962C8B-B14F-4D97-AF65-F5344CB8AC3E}">
        <p14:creationId xmlns:p14="http://schemas.microsoft.com/office/powerpoint/2010/main" val="289792101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9CCDA5-7475-4198-A5C1-C48427BC0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57" y="1158059"/>
            <a:ext cx="11533140" cy="2025816"/>
          </a:xfrm>
        </p:spPr>
      </p:pic>
      <p:sp>
        <p:nvSpPr>
          <p:cNvPr id="6" name="TextBox 5">
            <a:extLst>
              <a:ext uri="{FF2B5EF4-FFF2-40B4-BE49-F238E27FC236}">
                <a16:creationId xmlns:a16="http://schemas.microsoft.com/office/drawing/2014/main" id="{F14E9AC2-19F7-4B82-9009-4B325581EB8C}"/>
              </a:ext>
            </a:extLst>
          </p:cNvPr>
          <p:cNvSpPr txBox="1"/>
          <p:nvPr/>
        </p:nvSpPr>
        <p:spPr>
          <a:xfrm>
            <a:off x="5078777" y="3456543"/>
            <a:ext cx="2231701"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Một số trang tiêu biểu</a:t>
            </a:r>
          </a:p>
        </p:txBody>
      </p:sp>
    </p:spTree>
    <p:extLst>
      <p:ext uri="{BB962C8B-B14F-4D97-AF65-F5344CB8AC3E}">
        <p14:creationId xmlns:p14="http://schemas.microsoft.com/office/powerpoint/2010/main" val="6495147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EC2F-60F2-4148-BD48-35B918CCEDD0}"/>
              </a:ext>
            </a:extLst>
          </p:cNvPr>
          <p:cNvSpPr>
            <a:spLocks noGrp="1"/>
          </p:cNvSpPr>
          <p:nvPr>
            <p:ph type="title"/>
          </p:nvPr>
        </p:nvSpPr>
        <p:spPr>
          <a:xfrm>
            <a:off x="685801" y="90889"/>
            <a:ext cx="10396882" cy="797615"/>
          </a:xfrm>
        </p:spPr>
        <p:txBody>
          <a:bodyPr>
            <a:normAutofit/>
          </a:bodyPr>
          <a:lstStyle/>
          <a:p>
            <a:r>
              <a:rPr lang="en-US" sz="3600">
                <a:latin typeface="Times New Roman" panose="02020603050405020304" pitchFamily="18" charset="0"/>
                <a:cs typeface="Times New Roman" panose="02020603050405020304" pitchFamily="18" charset="0"/>
              </a:rPr>
              <a:t>3. </a:t>
            </a:r>
            <a:r>
              <a:rPr lang="en-US" sz="3600" b="1">
                <a:latin typeface="Times New Roman" panose="02020603050405020304" pitchFamily="18" charset="0"/>
                <a:cs typeface="Times New Roman" panose="02020603050405020304" pitchFamily="18" charset="0"/>
              </a:rPr>
              <a:t>Mạng quảng cáo Adtima</a:t>
            </a:r>
            <a:endParaRPr lang="en-US"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7B2F67-A197-44C3-B048-A5DD98ADC434}"/>
              </a:ext>
            </a:extLst>
          </p:cNvPr>
          <p:cNvSpPr>
            <a:spLocks noGrp="1"/>
          </p:cNvSpPr>
          <p:nvPr>
            <p:ph idx="1"/>
          </p:nvPr>
        </p:nvSpPr>
        <p:spPr>
          <a:xfrm>
            <a:off x="685800" y="785440"/>
            <a:ext cx="10396883" cy="900142"/>
          </a:xfrm>
        </p:spPr>
        <p:txBody>
          <a:bodyPr>
            <a:normAutofit lnSpcReduction="10000"/>
          </a:bodyPr>
          <a:lstStyle/>
          <a:p>
            <a:r>
              <a:rPr lang="en-US" sz="2400">
                <a:latin typeface="Times New Roman" panose="02020603050405020304" pitchFamily="18" charset="0"/>
                <a:cs typeface="Times New Roman" panose="02020603050405020304" pitchFamily="18" charset="0"/>
              </a:rPr>
              <a:t>Là mang quảng cáo chiếm dữ thị trường quảng cáo lớn nhất trên nền tảng di động </a:t>
            </a:r>
          </a:p>
        </p:txBody>
      </p:sp>
      <p:pic>
        <p:nvPicPr>
          <p:cNvPr id="5" name="Picture 4">
            <a:extLst>
              <a:ext uri="{FF2B5EF4-FFF2-40B4-BE49-F238E27FC236}">
                <a16:creationId xmlns:a16="http://schemas.microsoft.com/office/drawing/2014/main" id="{CCDD8E76-A532-48DB-97CD-75EE51B5E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317" y="1685582"/>
            <a:ext cx="7208418" cy="3888953"/>
          </a:xfrm>
          <a:prstGeom prst="rect">
            <a:avLst/>
          </a:prstGeom>
        </p:spPr>
      </p:pic>
    </p:spTree>
    <p:extLst>
      <p:ext uri="{BB962C8B-B14F-4D97-AF65-F5344CB8AC3E}">
        <p14:creationId xmlns:p14="http://schemas.microsoft.com/office/powerpoint/2010/main" val="9579718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8F8E2-4BB4-4251-B190-BF67DB8E85FF}"/>
              </a:ext>
            </a:extLst>
          </p:cNvPr>
          <p:cNvSpPr/>
          <p:nvPr/>
        </p:nvSpPr>
        <p:spPr>
          <a:xfrm>
            <a:off x="3090209" y="2097002"/>
            <a:ext cx="6011582"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Thanks for listening!</a:t>
            </a:r>
          </a:p>
        </p:txBody>
      </p:sp>
    </p:spTree>
    <p:extLst>
      <p:ext uri="{BB962C8B-B14F-4D97-AF65-F5344CB8AC3E}">
        <p14:creationId xmlns:p14="http://schemas.microsoft.com/office/powerpoint/2010/main" val="3330888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repeatCount="indefinite" fill="hold" nodeType="with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subTnLst>
                                    <p:set>
                                      <p:cBhvr override="childStyle">
                                        <p:cTn dur="1" fill="hold" display="0" masterRel="sameClick" afterEffect="1">
                                          <p:stCondLst>
                                            <p:cond evt="end" delay="0">
                                              <p:tn val="5"/>
                                            </p:cond>
                                          </p:stCondLst>
                                        </p:cTn>
                                        <p:tgtEl>
                                          <p:spTgt spid="4">
                                            <p:txEl>
                                              <p:pRg st="0" end="0"/>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A96D-BCA6-4723-B0FC-0EC83E4976CC}"/>
              </a:ext>
            </a:extLst>
          </p:cNvPr>
          <p:cNvSpPr>
            <a:spLocks noGrp="1"/>
          </p:cNvSpPr>
          <p:nvPr>
            <p:ph type="title"/>
          </p:nvPr>
        </p:nvSpPr>
        <p:spPr/>
        <p:txBody>
          <a:bodyPr>
            <a:normAutofit/>
          </a:bodyPr>
          <a:lstStyle/>
          <a:p>
            <a:r>
              <a:rPr lang="en-US" sz="4400">
                <a:latin typeface="Times New Roman" panose="02020603050405020304" pitchFamily="18" charset="0"/>
                <a:cs typeface="Times New Roman" panose="02020603050405020304" pitchFamily="18" charset="0"/>
              </a:rPr>
              <a:t>1. Google </a:t>
            </a:r>
            <a:r>
              <a:rPr lang="en-US" sz="4400" dirty="0" err="1">
                <a:latin typeface="Times New Roman" panose="02020603050405020304" pitchFamily="18" charset="0"/>
                <a:cs typeface="Times New Roman" panose="02020603050405020304" pitchFamily="18" charset="0"/>
              </a:rPr>
              <a:t>adsense</a:t>
            </a:r>
            <a:r>
              <a:rPr lang="en-US" sz="4400" dirty="0">
                <a:latin typeface="Times New Roman" panose="02020603050405020304" pitchFamily="18" charset="0"/>
                <a:cs typeface="Times New Roman" panose="02020603050405020304" pitchFamily="18" charset="0"/>
              </a:rPr>
              <a:t> là </a:t>
            </a:r>
            <a:r>
              <a:rPr lang="en-US" sz="4400" dirty="0" err="1">
                <a:latin typeface="Times New Roman" panose="02020603050405020304" pitchFamily="18" charset="0"/>
                <a:cs typeface="Times New Roman" panose="02020603050405020304" pitchFamily="18" charset="0"/>
              </a:rPr>
              <a:t>gi</a:t>
            </a:r>
            <a:r>
              <a:rPr lang="en-US" sz="44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97972DD-BDF6-4186-B185-FF392CEC7DBD}"/>
              </a:ext>
            </a:extLst>
          </p:cNvPr>
          <p:cNvSpPr>
            <a:spLocks noGrp="1"/>
          </p:cNvSpPr>
          <p:nvPr>
            <p:ph idx="1"/>
          </p:nvPr>
        </p:nvSpPr>
        <p:spPr/>
        <p:txBody>
          <a:bodyPr/>
          <a:lstStyle/>
          <a:p>
            <a:r>
              <a:rPr lang="en-US" cap="none">
                <a:latin typeface="Times New Roman" panose="02020603050405020304" pitchFamily="18" charset="0"/>
                <a:cs typeface="Times New Roman" panose="02020603050405020304" pitchFamily="18" charset="0"/>
              </a:rPr>
              <a:t>Mạng quảng cáo của google</a:t>
            </a:r>
          </a:p>
          <a:p>
            <a:r>
              <a:rPr lang="en-US" cap="none">
                <a:latin typeface="Times New Roman" panose="02020603050405020304" pitchFamily="18" charset="0"/>
                <a:cs typeface="Times New Roman" panose="02020603050405020304" pitchFamily="18" charset="0"/>
              </a:rPr>
              <a:t>Mạng quảng cáo lớn nhất thế giới</a:t>
            </a:r>
          </a:p>
          <a:p>
            <a:r>
              <a:rPr lang="en-US" cap="none">
                <a:latin typeface="Times New Roman" panose="02020603050405020304" pitchFamily="18" charset="0"/>
                <a:cs typeface="Times New Roman" panose="02020603050405020304" pitchFamily="18" charset="0"/>
              </a:rPr>
              <a:t>Phát triển mạnh mẽ tại việt nam</a:t>
            </a:r>
          </a:p>
          <a:p>
            <a:r>
              <a:rPr lang="en-US" cap="none">
                <a:latin typeface="Times New Roman" panose="02020603050405020304" pitchFamily="18" charset="0"/>
                <a:cs typeface="Times New Roman" panose="02020603050405020304" pitchFamily="18" charset="0"/>
              </a:rPr>
              <a:t>Tính năng t</a:t>
            </a:r>
            <a:r>
              <a:rPr lang="vi-VN" cap="none">
                <a:latin typeface="Times New Roman" panose="02020603050405020304" pitchFamily="18" charset="0"/>
                <a:cs typeface="Times New Roman" panose="02020603050405020304" pitchFamily="18" charset="0"/>
              </a:rPr>
              <a:t>ư</a:t>
            </a:r>
            <a:r>
              <a:rPr lang="en-US" cap="none">
                <a:latin typeface="Times New Roman" panose="02020603050405020304" pitchFamily="18" charset="0"/>
                <a:cs typeface="Times New Roman" panose="02020603050405020304" pitchFamily="18" charset="0"/>
              </a:rPr>
              <a:t>ơng thích, quảng cáo theo ngữ cảnh và hành vi ng</a:t>
            </a:r>
            <a:r>
              <a:rPr lang="vi-VN" cap="none">
                <a:latin typeface="Times New Roman" panose="02020603050405020304" pitchFamily="18" charset="0"/>
                <a:cs typeface="Times New Roman" panose="02020603050405020304" pitchFamily="18" charset="0"/>
              </a:rPr>
              <a:t>ư</a:t>
            </a:r>
            <a:r>
              <a:rPr lang="en-US" cap="none">
                <a:latin typeface="Times New Roman" panose="02020603050405020304" pitchFamily="18" charset="0"/>
                <a:cs typeface="Times New Roman" panose="02020603050405020304" pitchFamily="18" charset="0"/>
              </a:rPr>
              <a:t>ời dùng</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929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ABDD-EE45-4092-99E2-140FD4FCB88A}"/>
              </a:ext>
            </a:extLst>
          </p:cNvPr>
          <p:cNvSpPr>
            <a:spLocks noGrp="1"/>
          </p:cNvSpPr>
          <p:nvPr>
            <p:ph type="title"/>
          </p:nvPr>
        </p:nvSpPr>
        <p:spPr/>
        <p:txBody>
          <a:bodyPr>
            <a:normAutofit/>
          </a:bodyPr>
          <a:lstStyle/>
          <a:p>
            <a:r>
              <a:rPr lang="en-US" sz="4400">
                <a:latin typeface="Times New Roman" panose="02020603050405020304" pitchFamily="18" charset="0"/>
                <a:cs typeface="Times New Roman" panose="02020603050405020304" pitchFamily="18" charset="0"/>
              </a:rPr>
              <a:t>2. Các </a:t>
            </a:r>
            <a:r>
              <a:rPr lang="en-US" sz="4400" dirty="0" err="1">
                <a:latin typeface="Times New Roman" panose="02020603050405020304" pitchFamily="18" charset="0"/>
                <a:cs typeface="Times New Roman" panose="02020603050405020304" pitchFamily="18" charset="0"/>
              </a:rPr>
              <a:t>loại</a:t>
            </a:r>
            <a:r>
              <a:rPr lang="en-US" sz="4400" dirty="0">
                <a:latin typeface="Times New Roman" panose="02020603050405020304" pitchFamily="18" charset="0"/>
                <a:cs typeface="Times New Roman" panose="02020603050405020304" pitchFamily="18" charset="0"/>
              </a:rPr>
              <a:t> Google </a:t>
            </a:r>
            <a:r>
              <a:rPr lang="en-US" sz="4400" dirty="0" err="1">
                <a:latin typeface="Times New Roman" panose="02020603050405020304" pitchFamily="18" charset="0"/>
                <a:cs typeface="Times New Roman" panose="02020603050405020304" pitchFamily="18" charset="0"/>
              </a:rPr>
              <a:t>adsense</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CCA6C0-DA2F-4907-BC4A-0EE7B75CB141}"/>
              </a:ext>
            </a:extLst>
          </p:cNvPr>
          <p:cNvSpPr>
            <a:spLocks noGrp="1"/>
          </p:cNvSpPr>
          <p:nvPr>
            <p:ph idx="1"/>
          </p:nvPr>
        </p:nvSpPr>
        <p:spPr/>
        <p:txBody>
          <a:bodyPr>
            <a:normAutofit/>
          </a:bodyPr>
          <a:lstStyle/>
          <a:p>
            <a:r>
              <a:rPr lang="en-US" sz="2400" cap="none">
                <a:latin typeface="Times New Roman" panose="02020603050405020304" pitchFamily="18" charset="0"/>
                <a:cs typeface="Times New Roman" panose="02020603050405020304" pitchFamily="18" charset="0"/>
              </a:rPr>
              <a:t>Có 2 loại: </a:t>
            </a:r>
          </a:p>
          <a:p>
            <a:pPr lvl="1">
              <a:buFont typeface="Wingdings" panose="05000000000000000000" pitchFamily="2" charset="2"/>
              <a:buChar char="Ø"/>
            </a:pPr>
            <a:r>
              <a:rPr lang="en-US" sz="2400" cap="none">
                <a:latin typeface="Times New Roman" panose="02020603050405020304" pitchFamily="18" charset="0"/>
                <a:cs typeface="Times New Roman" panose="02020603050405020304" pitchFamily="18" charset="0"/>
              </a:rPr>
              <a:t>Google adsense hosted(blogger; youtobe)</a:t>
            </a:r>
          </a:p>
          <a:p>
            <a:pPr lvl="1">
              <a:buFont typeface="Wingdings" panose="05000000000000000000" pitchFamily="2" charset="2"/>
              <a:buChar char="Ø"/>
            </a:pPr>
            <a:r>
              <a:rPr lang="en-US" sz="2400" cap="none">
                <a:latin typeface="Times New Roman" panose="02020603050405020304" pitchFamily="18" charset="0"/>
                <a:cs typeface="Times New Roman" panose="02020603050405020304" pitchFamily="18" charset="0"/>
              </a:rPr>
              <a:t>Google adsense content(website)</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423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E03D-AE24-4E07-A2F3-6F64FD5BD1DC}"/>
              </a:ext>
            </a:extLst>
          </p:cNvPr>
          <p:cNvSpPr>
            <a:spLocks noGrp="1"/>
          </p:cNvSpPr>
          <p:nvPr>
            <p:ph type="title"/>
          </p:nvPr>
        </p:nvSpPr>
        <p:spPr>
          <a:xfrm>
            <a:off x="263024" y="123092"/>
            <a:ext cx="11242433" cy="1151965"/>
          </a:xfrm>
        </p:spPr>
        <p:txBody>
          <a:bodyPr>
            <a:noAutofit/>
          </a:bodyPr>
          <a:lstStyle/>
          <a:p>
            <a:r>
              <a:rPr lang="en-US" sz="4400">
                <a:latin typeface="Times New Roman" panose="02020603050405020304" pitchFamily="18" charset="0"/>
                <a:cs typeface="Times New Roman" panose="02020603050405020304" pitchFamily="18" charset="0"/>
              </a:rPr>
              <a:t>3. Những </a:t>
            </a:r>
            <a:r>
              <a:rPr lang="en-US" sz="4400" dirty="0" err="1">
                <a:latin typeface="Times New Roman" panose="02020603050405020304" pitchFamily="18" charset="0"/>
                <a:cs typeface="Times New Roman" panose="02020603050405020304" pitchFamily="18" charset="0"/>
              </a:rPr>
              <a:t>thuật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ngư</a:t>
            </a:r>
            <a:r>
              <a:rPr lang="en-US" sz="4400" dirty="0">
                <a:latin typeface="Times New Roman" panose="02020603050405020304" pitchFamily="18" charset="0"/>
                <a:cs typeface="Times New Roman" panose="02020603050405020304" pitchFamily="18" charset="0"/>
              </a:rPr>
              <a:t>̃ GOOGLE ADSENSE</a:t>
            </a:r>
          </a:p>
        </p:txBody>
      </p:sp>
      <p:sp>
        <p:nvSpPr>
          <p:cNvPr id="3" name="Content Placeholder 2">
            <a:extLst>
              <a:ext uri="{FF2B5EF4-FFF2-40B4-BE49-F238E27FC236}">
                <a16:creationId xmlns:a16="http://schemas.microsoft.com/office/drawing/2014/main" id="{BF725B9C-D9C2-40E9-80BA-E9275F3D4E27}"/>
              </a:ext>
            </a:extLst>
          </p:cNvPr>
          <p:cNvSpPr>
            <a:spLocks noGrp="1"/>
          </p:cNvSpPr>
          <p:nvPr>
            <p:ph idx="1"/>
          </p:nvPr>
        </p:nvSpPr>
        <p:spPr>
          <a:xfrm>
            <a:off x="685800" y="1160586"/>
            <a:ext cx="10396883" cy="4214000"/>
          </a:xfrm>
        </p:spPr>
        <p:txBody>
          <a:bodyPr>
            <a:normAutofit/>
          </a:bodyPr>
          <a:lstStyle/>
          <a:p>
            <a:r>
              <a:rPr lang="vi-VN" sz="2400" b="1" cap="none">
                <a:latin typeface="+mj-lt"/>
                <a:cs typeface="Arial" panose="020B0604020202020204" pitchFamily="34" charset="0"/>
              </a:rPr>
              <a:t>CPC (cost per click): </a:t>
            </a:r>
            <a:r>
              <a:rPr lang="vi-VN" sz="2400" cap="none">
                <a:latin typeface="+mj-lt"/>
                <a:cs typeface="Arial" panose="020B0604020202020204" pitchFamily="34" charset="0"/>
              </a:rPr>
              <a:t>đây chính là giá tiền mà bạn nhận được trên mỗi 1 click vào quảng cáo. </a:t>
            </a:r>
            <a:endParaRPr lang="en-US" sz="2400" cap="none">
              <a:latin typeface="+mj-lt"/>
              <a:cs typeface="Arial" panose="020B0604020202020204" pitchFamily="34" charset="0"/>
            </a:endParaRPr>
          </a:p>
          <a:p>
            <a:r>
              <a:rPr lang="vi-VN" sz="2400" b="1" cap="none">
                <a:latin typeface="+mj-lt"/>
                <a:cs typeface="Arial" panose="020B0604020202020204" pitchFamily="34" charset="0"/>
              </a:rPr>
              <a:t>Cpm (cost per 1000 impressions)</a:t>
            </a:r>
            <a:r>
              <a:rPr lang="vi-VN" sz="2400" cap="none">
                <a:latin typeface="+mj-lt"/>
                <a:cs typeface="Arial" panose="020B0604020202020204" pitchFamily="34" charset="0"/>
              </a:rPr>
              <a:t>:</a:t>
            </a:r>
            <a:r>
              <a:rPr lang="en-US" sz="2400" cap="none">
                <a:latin typeface="+mj-lt"/>
                <a:cs typeface="Arial" panose="020B0604020202020204" pitchFamily="34" charset="0"/>
              </a:rPr>
              <a:t>  </a:t>
            </a:r>
            <a:r>
              <a:rPr lang="en-US" sz="2400" cap="none">
                <a:latin typeface="Times New Roman" panose="02020603050405020304" pitchFamily="18" charset="0"/>
                <a:cs typeface="Times New Roman" panose="02020603050405020304" pitchFamily="18" charset="0"/>
              </a:rPr>
              <a:t>giá mỗi 1000 lần hiển thị. Nhà quản lý chạy quảng cáo cpm sẽ đặt ra giá mong muốn cho mỗi 1000 lần hiển thị quảng cáo.</a:t>
            </a:r>
          </a:p>
          <a:p>
            <a:r>
              <a:rPr lang="vi-VN" sz="2400" b="1" cap="none">
                <a:latin typeface="+mj-lt"/>
              </a:rPr>
              <a:t>Ctr (click through rate):</a:t>
            </a:r>
            <a:r>
              <a:rPr lang="vi-VN" sz="2400" cap="none">
                <a:latin typeface="+mj-lt"/>
              </a:rPr>
              <a:t>  thuật ngữ này thể hiện cho số lần click chuột vào quảng cáo chia cho số lần hiển thị, số lần xem trang hoặc số truy vấn mà bạn nhận được.</a:t>
            </a:r>
            <a:endParaRPr lang="vi-VN" sz="2400" cap="none" dirty="0">
              <a:latin typeface="+mj-lt"/>
              <a:cs typeface="Arial" panose="020B0604020202020204" pitchFamily="34" charset="0"/>
            </a:endParaRPr>
          </a:p>
        </p:txBody>
      </p:sp>
    </p:spTree>
    <p:extLst>
      <p:ext uri="{BB962C8B-B14F-4D97-AF65-F5344CB8AC3E}">
        <p14:creationId xmlns:p14="http://schemas.microsoft.com/office/powerpoint/2010/main" val="38506701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11AA-4BD1-4BE3-8E12-F4FEC15C1DD6}"/>
              </a:ext>
            </a:extLst>
          </p:cNvPr>
          <p:cNvSpPr>
            <a:spLocks noGrp="1"/>
          </p:cNvSpPr>
          <p:nvPr>
            <p:ph type="title"/>
          </p:nvPr>
        </p:nvSpPr>
        <p:spPr/>
        <p:txBody>
          <a:bodyPr>
            <a:normAutofit/>
          </a:bodyPr>
          <a:lstStyle/>
          <a:p>
            <a:r>
              <a:rPr lang="en-US"/>
              <a:t>4. </a:t>
            </a:r>
            <a:r>
              <a:rPr lang="vi-VN"/>
              <a:t>MỘT SỐ LƯU Ý KHI SỬ DỤNG</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E8ACAC-36D3-414D-8D0A-CAA5820C307F}"/>
              </a:ext>
            </a:extLst>
          </p:cNvPr>
          <p:cNvSpPr>
            <a:spLocks noGrp="1"/>
          </p:cNvSpPr>
          <p:nvPr>
            <p:ph idx="1"/>
          </p:nvPr>
        </p:nvSpPr>
        <p:spPr/>
        <p:txBody>
          <a:bodyPr>
            <a:normAutofit/>
          </a:bodyPr>
          <a:lstStyle/>
          <a:p>
            <a:r>
              <a:rPr lang="en-US" cap="none">
                <a:latin typeface="Times New Roman" panose="02020603050405020304" pitchFamily="18" charset="0"/>
                <a:cs typeface="Times New Roman" panose="02020603050405020304" pitchFamily="18" charset="0"/>
              </a:rPr>
              <a:t>Nội dung website hiển thị quảng cáo vi phạm nội dung bản quyền (hình ảnh, copy bài viết, nội dung bị cấm…).</a:t>
            </a:r>
          </a:p>
          <a:p>
            <a:r>
              <a:rPr lang="en-US" cap="none">
                <a:latin typeface="Times New Roman" panose="02020603050405020304" pitchFamily="18" charset="0"/>
                <a:cs typeface="Times New Roman" panose="02020603050405020304" pitchFamily="18" charset="0"/>
              </a:rPr>
              <a:t>Đăng ký và dùng nhiều tài khoản google adsense trên một máy tính (địa chỉ ip).</a:t>
            </a:r>
          </a:p>
          <a:p>
            <a:r>
              <a:rPr lang="en-US" cap="none">
                <a:latin typeface="Times New Roman" panose="02020603050405020304" pitchFamily="18" charset="0"/>
                <a:cs typeface="Times New Roman" panose="02020603050405020304" pitchFamily="18" charset="0"/>
              </a:rPr>
              <a:t>Kêu gọi và dùng những hình thức thủ thuật khuyến khích click vào quảng cáo không chính thức.</a:t>
            </a:r>
          </a:p>
          <a:p>
            <a:r>
              <a:rPr lang="en-US" cap="none">
                <a:latin typeface="Times New Roman" panose="02020603050405020304" pitchFamily="18" charset="0"/>
                <a:cs typeface="Times New Roman" panose="02020603050405020304" pitchFamily="18" charset="0"/>
              </a:rPr>
              <a:t>Trao đổi view, kéo traffic không tự nhiên.</a:t>
            </a:r>
          </a:p>
          <a:p>
            <a:r>
              <a:rPr lang="en-US" cap="none">
                <a:latin typeface="Times New Roman" panose="02020603050405020304" pitchFamily="18" charset="0"/>
                <a:cs typeface="Times New Roman" panose="02020603050405020304" pitchFamily="18" charset="0"/>
              </a:rPr>
              <a:t>Bị click tặc, bị phá hoại.</a:t>
            </a:r>
          </a:p>
          <a:p>
            <a:endParaRPr lang="en-US"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260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D32C-942A-4B92-B8B2-6F0A7945E45E}"/>
              </a:ext>
            </a:extLst>
          </p:cNvPr>
          <p:cNvSpPr>
            <a:spLocks noGrp="1"/>
          </p:cNvSpPr>
          <p:nvPr>
            <p:ph type="title"/>
          </p:nvPr>
        </p:nvSpPr>
        <p:spPr>
          <a:xfrm>
            <a:off x="685801" y="158262"/>
            <a:ext cx="10396882" cy="1151965"/>
          </a:xfrm>
        </p:spPr>
        <p:txBody>
          <a:bodyPr/>
          <a:lstStyle/>
          <a:p>
            <a:r>
              <a:rPr lang="en-US">
                <a:latin typeface="Times New Roman" panose="02020603050405020304" pitchFamily="18" charset="0"/>
                <a:cs typeface="Times New Roman" panose="02020603050405020304" pitchFamily="18" charset="0"/>
              </a:rPr>
              <a:t>5. 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dẫn đăng ký</a:t>
            </a:r>
          </a:p>
        </p:txBody>
      </p:sp>
      <p:pic>
        <p:nvPicPr>
          <p:cNvPr id="5" name="Picture 4">
            <a:extLst>
              <a:ext uri="{FF2B5EF4-FFF2-40B4-BE49-F238E27FC236}">
                <a16:creationId xmlns:a16="http://schemas.microsoft.com/office/drawing/2014/main" id="{5DBF8788-A424-4913-85D8-5B5A575F5BDF}"/>
              </a:ext>
            </a:extLst>
          </p:cNvPr>
          <p:cNvPicPr>
            <a:picLocks noChangeAspect="1"/>
          </p:cNvPicPr>
          <p:nvPr/>
        </p:nvPicPr>
        <p:blipFill>
          <a:blip r:embed="rId2"/>
          <a:stretch>
            <a:fillRect/>
          </a:stretch>
        </p:blipFill>
        <p:spPr>
          <a:xfrm>
            <a:off x="319489" y="1981812"/>
            <a:ext cx="11215171" cy="3372386"/>
          </a:xfrm>
          <a:prstGeom prst="rect">
            <a:avLst/>
          </a:prstGeom>
        </p:spPr>
      </p:pic>
      <p:sp>
        <p:nvSpPr>
          <p:cNvPr id="6" name="TextBox 5">
            <a:extLst>
              <a:ext uri="{FF2B5EF4-FFF2-40B4-BE49-F238E27FC236}">
                <a16:creationId xmlns:a16="http://schemas.microsoft.com/office/drawing/2014/main" id="{7F1F826E-AEF2-45B4-AD8E-0CE3C1E4F2FB}"/>
              </a:ext>
            </a:extLst>
          </p:cNvPr>
          <p:cNvSpPr txBox="1"/>
          <p:nvPr/>
        </p:nvSpPr>
        <p:spPr>
          <a:xfrm>
            <a:off x="782198" y="1388125"/>
            <a:ext cx="3041217"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1: Chọn Tùy chỉnh Kênh</a:t>
            </a:r>
          </a:p>
        </p:txBody>
      </p:sp>
    </p:spTree>
    <p:extLst>
      <p:ext uri="{BB962C8B-B14F-4D97-AF65-F5344CB8AC3E}">
        <p14:creationId xmlns:p14="http://schemas.microsoft.com/office/powerpoint/2010/main" val="15879587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5E898F-433D-4996-AAC0-734EB6B7EB63}"/>
              </a:ext>
            </a:extLst>
          </p:cNvPr>
          <p:cNvPicPr>
            <a:picLocks noChangeAspect="1"/>
          </p:cNvPicPr>
          <p:nvPr/>
        </p:nvPicPr>
        <p:blipFill>
          <a:blip r:embed="rId2"/>
          <a:stretch>
            <a:fillRect/>
          </a:stretch>
        </p:blipFill>
        <p:spPr>
          <a:xfrm>
            <a:off x="473724" y="1641513"/>
            <a:ext cx="10873649" cy="3778786"/>
          </a:xfrm>
          <a:prstGeom prst="rect">
            <a:avLst/>
          </a:prstGeom>
        </p:spPr>
      </p:pic>
      <p:sp>
        <p:nvSpPr>
          <p:cNvPr id="9" name="TextBox 8">
            <a:extLst>
              <a:ext uri="{FF2B5EF4-FFF2-40B4-BE49-F238E27FC236}">
                <a16:creationId xmlns:a16="http://schemas.microsoft.com/office/drawing/2014/main" id="{7C8B1FFF-D372-4F5C-80E5-18584505CB1E}"/>
              </a:ext>
            </a:extLst>
          </p:cNvPr>
          <p:cNvSpPr txBox="1"/>
          <p:nvPr/>
        </p:nvSpPr>
        <p:spPr>
          <a:xfrm>
            <a:off x="1432193" y="1035586"/>
            <a:ext cx="3223959"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2: Chọn biểu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cài đặt</a:t>
            </a:r>
          </a:p>
        </p:txBody>
      </p:sp>
    </p:spTree>
    <p:extLst>
      <p:ext uri="{BB962C8B-B14F-4D97-AF65-F5344CB8AC3E}">
        <p14:creationId xmlns:p14="http://schemas.microsoft.com/office/powerpoint/2010/main" val="297072288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820F73-6B05-44A7-871D-E031FDC5F300}"/>
              </a:ext>
            </a:extLst>
          </p:cNvPr>
          <p:cNvPicPr>
            <a:picLocks noGrp="1" noChangeAspect="1"/>
          </p:cNvPicPr>
          <p:nvPr>
            <p:ph idx="1"/>
          </p:nvPr>
        </p:nvPicPr>
        <p:blipFill>
          <a:blip r:embed="rId2"/>
          <a:stretch>
            <a:fillRect/>
          </a:stretch>
        </p:blipFill>
        <p:spPr>
          <a:xfrm>
            <a:off x="2414874" y="264405"/>
            <a:ext cx="3854941" cy="5055786"/>
          </a:xfrm>
          <a:prstGeom prst="rect">
            <a:avLst/>
          </a:prstGeom>
        </p:spPr>
      </p:pic>
      <p:sp>
        <p:nvSpPr>
          <p:cNvPr id="5" name="TextBox 4">
            <a:extLst>
              <a:ext uri="{FF2B5EF4-FFF2-40B4-BE49-F238E27FC236}">
                <a16:creationId xmlns:a16="http://schemas.microsoft.com/office/drawing/2014/main" id="{F2AFB28D-D54C-4671-965B-C0CF006D3A8F}"/>
              </a:ext>
            </a:extLst>
          </p:cNvPr>
          <p:cNvSpPr txBox="1"/>
          <p:nvPr/>
        </p:nvSpPr>
        <p:spPr>
          <a:xfrm>
            <a:off x="495759" y="815248"/>
            <a:ext cx="1919115" cy="646331"/>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3: Chọn Cài </a:t>
            </a:r>
          </a:p>
          <a:p>
            <a:r>
              <a:rPr lang="en-US">
                <a:latin typeface="Times New Roman" panose="02020603050405020304" pitchFamily="18" charset="0"/>
                <a:cs typeface="Times New Roman" panose="02020603050405020304" pitchFamily="18" charset="0"/>
              </a:rPr>
              <a:t>đặt nâng cao</a:t>
            </a:r>
          </a:p>
        </p:txBody>
      </p:sp>
      <p:pic>
        <p:nvPicPr>
          <p:cNvPr id="6" name="Picture 5">
            <a:extLst>
              <a:ext uri="{FF2B5EF4-FFF2-40B4-BE49-F238E27FC236}">
                <a16:creationId xmlns:a16="http://schemas.microsoft.com/office/drawing/2014/main" id="{AD1CA458-C163-49AC-B4E7-1ACEB7111AA5}"/>
              </a:ext>
            </a:extLst>
          </p:cNvPr>
          <p:cNvPicPr>
            <a:picLocks noChangeAspect="1"/>
          </p:cNvPicPr>
          <p:nvPr/>
        </p:nvPicPr>
        <p:blipFill>
          <a:blip r:embed="rId3"/>
          <a:stretch>
            <a:fillRect/>
          </a:stretch>
        </p:blipFill>
        <p:spPr>
          <a:xfrm>
            <a:off x="9155763" y="264406"/>
            <a:ext cx="2213643" cy="5055786"/>
          </a:xfrm>
          <a:prstGeom prst="rect">
            <a:avLst/>
          </a:prstGeom>
        </p:spPr>
      </p:pic>
      <p:sp>
        <p:nvSpPr>
          <p:cNvPr id="7" name="TextBox 6">
            <a:extLst>
              <a:ext uri="{FF2B5EF4-FFF2-40B4-BE49-F238E27FC236}">
                <a16:creationId xmlns:a16="http://schemas.microsoft.com/office/drawing/2014/main" id="{CE5243D4-8D4D-4F48-9771-49ADD9E3C7BA}"/>
              </a:ext>
            </a:extLst>
          </p:cNvPr>
          <p:cNvSpPr txBox="1"/>
          <p:nvPr/>
        </p:nvSpPr>
        <p:spPr>
          <a:xfrm>
            <a:off x="6720419" y="815247"/>
            <a:ext cx="2475358" cy="646331"/>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4: Vào phần Trạng</a:t>
            </a:r>
          </a:p>
          <a:p>
            <a:r>
              <a:rPr lang="en-US">
                <a:latin typeface="Times New Roman" panose="02020603050405020304" pitchFamily="18" charset="0"/>
                <a:cs typeface="Times New Roman" panose="02020603050405020304" pitchFamily="18" charset="0"/>
              </a:rPr>
              <a:t>thái và tính năng</a:t>
            </a:r>
          </a:p>
        </p:txBody>
      </p:sp>
    </p:spTree>
    <p:extLst>
      <p:ext uri="{BB962C8B-B14F-4D97-AF65-F5344CB8AC3E}">
        <p14:creationId xmlns:p14="http://schemas.microsoft.com/office/powerpoint/2010/main" val="258398270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5D1756-8441-4B27-90DE-9F6FAC889ED7}"/>
              </a:ext>
            </a:extLst>
          </p:cNvPr>
          <p:cNvPicPr>
            <a:picLocks noGrp="1" noChangeAspect="1"/>
          </p:cNvPicPr>
          <p:nvPr>
            <p:ph idx="1"/>
          </p:nvPr>
        </p:nvPicPr>
        <p:blipFill>
          <a:blip r:embed="rId2"/>
          <a:stretch>
            <a:fillRect/>
          </a:stretch>
        </p:blipFill>
        <p:spPr>
          <a:xfrm>
            <a:off x="312119" y="989324"/>
            <a:ext cx="11002204" cy="4385951"/>
          </a:xfrm>
          <a:prstGeom prst="rect">
            <a:avLst/>
          </a:prstGeom>
        </p:spPr>
      </p:pic>
      <p:sp>
        <p:nvSpPr>
          <p:cNvPr id="5" name="TextBox 4">
            <a:extLst>
              <a:ext uri="{FF2B5EF4-FFF2-40B4-BE49-F238E27FC236}">
                <a16:creationId xmlns:a16="http://schemas.microsoft.com/office/drawing/2014/main" id="{CBD93092-A1B4-4A73-AA6A-BE0EB64CA4E4}"/>
              </a:ext>
            </a:extLst>
          </p:cNvPr>
          <p:cNvSpPr txBox="1"/>
          <p:nvPr/>
        </p:nvSpPr>
        <p:spPr>
          <a:xfrm>
            <a:off x="958467" y="661012"/>
            <a:ext cx="3483646"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5: Chọn Bật ở Phần kiếm tiền</a:t>
            </a:r>
          </a:p>
        </p:txBody>
      </p:sp>
    </p:spTree>
    <p:extLst>
      <p:ext uri="{BB962C8B-B14F-4D97-AF65-F5344CB8AC3E}">
        <p14:creationId xmlns:p14="http://schemas.microsoft.com/office/powerpoint/2010/main" val="187380460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3718</TotalTime>
  <Words>480</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Impact</vt:lpstr>
      <vt:lpstr>Times New Roman</vt:lpstr>
      <vt:lpstr>Wingdings</vt:lpstr>
      <vt:lpstr>Main Event</vt:lpstr>
      <vt:lpstr>I. GOOGLE aDSENSE</vt:lpstr>
      <vt:lpstr>1. Google adsense là gì?</vt:lpstr>
      <vt:lpstr>2. Các loại Google adsense</vt:lpstr>
      <vt:lpstr>3. Những thuật ngữ GOOGLE ADSENSE</vt:lpstr>
      <vt:lpstr>4. MỘT SỐ LƯU Ý KHI SỬ DỤNG</vt:lpstr>
      <vt:lpstr>5. Hướng dẫn đăng ký</vt:lpstr>
      <vt:lpstr>PowerPoint Presentation</vt:lpstr>
      <vt:lpstr>PowerPoint Presentation</vt:lpstr>
      <vt:lpstr>PowerPoint Presentation</vt:lpstr>
      <vt:lpstr>PowerPoint Presentation</vt:lpstr>
      <vt:lpstr>PowerPoint Presentation</vt:lpstr>
      <vt:lpstr>PowerPoint Presentation</vt:lpstr>
      <vt:lpstr>Một số giao diện chính sau khi đã đăng ký</vt:lpstr>
      <vt:lpstr>II. Một số mạng Quảng cáo khác ở việt nam</vt:lpstr>
      <vt:lpstr>1. Mạng quảng cáo Admicro</vt:lpstr>
      <vt:lpstr>2. Mạng quảng cáo eClick</vt:lpstr>
      <vt:lpstr>PowerPoint Presentation</vt:lpstr>
      <vt:lpstr>3. Mạng quảng cáo Adtima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aDSENSE</dc:title>
  <dc:creator>PhamDuoc</dc:creator>
  <cp:lastModifiedBy>phamvanduoc98@gmail.com</cp:lastModifiedBy>
  <cp:revision>20</cp:revision>
  <dcterms:created xsi:type="dcterms:W3CDTF">2019-04-10T02:17:51Z</dcterms:created>
  <dcterms:modified xsi:type="dcterms:W3CDTF">2019-05-04T03:22:58Z</dcterms:modified>
</cp:coreProperties>
</file>