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9" d="100"/>
          <a:sy n="79"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E8E4-5750-41D5-85A6-204900402F77}"/>
              </a:ext>
            </a:extLst>
          </p:cNvPr>
          <p:cNvSpPr>
            <a:spLocks noGrp="1"/>
          </p:cNvSpPr>
          <p:nvPr>
            <p:ph type="ctrTitle"/>
          </p:nvPr>
        </p:nvSpPr>
        <p:spPr>
          <a:xfrm>
            <a:off x="2262014" y="-1193800"/>
            <a:ext cx="8791575" cy="2387600"/>
          </a:xfrm>
        </p:spPr>
        <p:txBody>
          <a:bodyPr/>
          <a:lstStyle/>
          <a:p>
            <a:r>
              <a:rPr lang="en-US">
                <a:latin typeface="Times New Roman" panose="02020603050405020304" pitchFamily="18" charset="0"/>
                <a:cs typeface="Times New Roman" panose="02020603050405020304" pitchFamily="18" charset="0"/>
              </a:rPr>
              <a:t>Google adwords</a:t>
            </a:r>
          </a:p>
        </p:txBody>
      </p:sp>
      <p:pic>
        <p:nvPicPr>
          <p:cNvPr id="5" name="Picture 4">
            <a:extLst>
              <a:ext uri="{FF2B5EF4-FFF2-40B4-BE49-F238E27FC236}">
                <a16:creationId xmlns:a16="http://schemas.microsoft.com/office/drawing/2014/main" id="{72DB49B8-D2B7-4892-A91E-759FBB55804D}"/>
              </a:ext>
            </a:extLst>
          </p:cNvPr>
          <p:cNvPicPr>
            <a:picLocks noChangeAspect="1"/>
          </p:cNvPicPr>
          <p:nvPr/>
        </p:nvPicPr>
        <p:blipFill>
          <a:blip r:embed="rId2"/>
          <a:stretch>
            <a:fillRect/>
          </a:stretch>
        </p:blipFill>
        <p:spPr>
          <a:xfrm>
            <a:off x="2456761" y="1515466"/>
            <a:ext cx="8791575" cy="4622666"/>
          </a:xfrm>
          <a:prstGeom prst="rect">
            <a:avLst/>
          </a:prstGeom>
        </p:spPr>
      </p:pic>
    </p:spTree>
    <p:extLst>
      <p:ext uri="{BB962C8B-B14F-4D97-AF65-F5344CB8AC3E}">
        <p14:creationId xmlns:p14="http://schemas.microsoft.com/office/powerpoint/2010/main" val="166022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7226-3FA1-425B-861B-7986E28B893E}"/>
              </a:ext>
            </a:extLst>
          </p:cNvPr>
          <p:cNvSpPr>
            <a:spLocks noGrp="1"/>
          </p:cNvSpPr>
          <p:nvPr>
            <p:ph type="title"/>
          </p:nvPr>
        </p:nvSpPr>
        <p:spPr>
          <a:xfrm>
            <a:off x="1141413" y="-384014"/>
            <a:ext cx="9905998" cy="1478570"/>
          </a:xfrm>
        </p:spPr>
        <p:txBody>
          <a:bodyPr>
            <a:normAutofit/>
          </a:bodyPr>
          <a:lstStyle/>
          <a:p>
            <a:r>
              <a:rPr lang="en-US" sz="2400">
                <a:latin typeface="Times New Roman" panose="02020603050405020304" pitchFamily="18" charset="0"/>
                <a:cs typeface="Times New Roman" panose="02020603050405020304" pitchFamily="18" charset="0"/>
              </a:rPr>
              <a:t>2. Các cách tiếp cận của fb đến khách hành</a:t>
            </a:r>
          </a:p>
        </p:txBody>
      </p:sp>
      <p:sp>
        <p:nvSpPr>
          <p:cNvPr id="3" name="Content Placeholder 2">
            <a:extLst>
              <a:ext uri="{FF2B5EF4-FFF2-40B4-BE49-F238E27FC236}">
                <a16:creationId xmlns:a16="http://schemas.microsoft.com/office/drawing/2014/main" id="{6FA66E11-542E-4E84-A9B5-DDF41813CDEB}"/>
              </a:ext>
            </a:extLst>
          </p:cNvPr>
          <p:cNvSpPr>
            <a:spLocks noGrp="1"/>
          </p:cNvSpPr>
          <p:nvPr>
            <p:ph idx="1"/>
          </p:nvPr>
        </p:nvSpPr>
        <p:spPr>
          <a:xfrm>
            <a:off x="1182463" y="479338"/>
            <a:ext cx="3274633" cy="831669"/>
          </a:xfrm>
        </p:spPr>
        <p:txBody>
          <a:bodyPr/>
          <a:lstStyle/>
          <a:p>
            <a:pPr marL="0" indent="0">
              <a:buNone/>
            </a:pPr>
            <a:r>
              <a:rPr lang="en-US"/>
              <a:t>a. </a:t>
            </a:r>
            <a:r>
              <a:rPr lang="en-US" b="1"/>
              <a:t>Core Audiences.</a:t>
            </a:r>
            <a:endParaRPr lang="en-US"/>
          </a:p>
          <a:p>
            <a:pPr marL="0" indent="0">
              <a:buNone/>
            </a:pPr>
            <a:endParaRPr lang="en-US"/>
          </a:p>
        </p:txBody>
      </p:sp>
      <p:pic>
        <p:nvPicPr>
          <p:cNvPr id="4" name="Picture 3">
            <a:extLst>
              <a:ext uri="{FF2B5EF4-FFF2-40B4-BE49-F238E27FC236}">
                <a16:creationId xmlns:a16="http://schemas.microsoft.com/office/drawing/2014/main" id="{28916032-5435-4986-98DF-C7AE11EF7642}"/>
              </a:ext>
            </a:extLst>
          </p:cNvPr>
          <p:cNvPicPr>
            <a:picLocks noChangeAspect="1"/>
          </p:cNvPicPr>
          <p:nvPr/>
        </p:nvPicPr>
        <p:blipFill>
          <a:blip r:embed="rId2"/>
          <a:stretch>
            <a:fillRect/>
          </a:stretch>
        </p:blipFill>
        <p:spPr>
          <a:xfrm>
            <a:off x="4087258" y="594911"/>
            <a:ext cx="4010140" cy="6125378"/>
          </a:xfrm>
          <a:prstGeom prst="rect">
            <a:avLst/>
          </a:prstGeom>
        </p:spPr>
      </p:pic>
    </p:spTree>
    <p:extLst>
      <p:ext uri="{BB962C8B-B14F-4D97-AF65-F5344CB8AC3E}">
        <p14:creationId xmlns:p14="http://schemas.microsoft.com/office/powerpoint/2010/main" val="29498152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1F09D-32B8-47F0-A1FC-6C605C132D1D}"/>
              </a:ext>
            </a:extLst>
          </p:cNvPr>
          <p:cNvSpPr>
            <a:spLocks noGrp="1"/>
          </p:cNvSpPr>
          <p:nvPr>
            <p:ph idx="1"/>
          </p:nvPr>
        </p:nvSpPr>
        <p:spPr>
          <a:xfrm>
            <a:off x="1141412" y="495759"/>
            <a:ext cx="9905999" cy="6070294"/>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b. </a:t>
            </a:r>
            <a:r>
              <a:rPr lang="en-US" sz="2800" b="1">
                <a:latin typeface="Times New Roman" panose="02020603050405020304" pitchFamily="18" charset="0"/>
                <a:cs typeface="Times New Roman" panose="02020603050405020304" pitchFamily="18" charset="0"/>
              </a:rPr>
              <a:t>Custom Audiences</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Với Audiences này bạn sẽ tiếp cận được với những người đã tương tác với bạn trước đó như:</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Đã từng vào website của bạn</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Đã dùng ứng dụng của bạn</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Những người đã ghé thăm page của bạn</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Những người đã gửi tin nhắn vào page</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Đã từng tương tác với page</a:t>
            </a:r>
          </a:p>
          <a:p>
            <a:pPr marL="0" indent="0">
              <a:buNone/>
            </a:pP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Đã từng xem video trên page</a:t>
            </a: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935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15F1F-814C-41C3-B5F0-8ED468CD6DF5}"/>
              </a:ext>
            </a:extLst>
          </p:cNvPr>
          <p:cNvSpPr>
            <a:spLocks noGrp="1"/>
          </p:cNvSpPr>
          <p:nvPr>
            <p:ph idx="1"/>
          </p:nvPr>
        </p:nvSpPr>
        <p:spPr>
          <a:xfrm>
            <a:off x="1670222" y="2181340"/>
            <a:ext cx="9905999" cy="5504762"/>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c. </a:t>
            </a:r>
            <a:r>
              <a:rPr lang="en-US" sz="2800" b="1">
                <a:latin typeface="Times New Roman" panose="02020603050405020304" pitchFamily="18" charset="0"/>
                <a:cs typeface="Times New Roman" panose="02020603050405020304" pitchFamily="18" charset="0"/>
              </a:rPr>
              <a:t>Lookalike Audience</a:t>
            </a:r>
          </a:p>
          <a:p>
            <a:pPr marL="0" indent="0">
              <a:buNone/>
            </a:pPr>
            <a:r>
              <a:rPr lang="en-US" sz="2800">
                <a:latin typeface="Times New Roman" panose="02020603050405020304" pitchFamily="18" charset="0"/>
                <a:cs typeface="Times New Roman" panose="02020603050405020304" pitchFamily="18" charset="0"/>
              </a:rPr>
              <a:t>- Bạn tiếp cận đến 1 lượng khách hàng nào đó có hành vi sử dụng Facebook giống với 1 tệp audience mà bạn có.</a:t>
            </a:r>
          </a:p>
        </p:txBody>
      </p:sp>
    </p:spTree>
    <p:extLst>
      <p:ext uri="{BB962C8B-B14F-4D97-AF65-F5344CB8AC3E}">
        <p14:creationId xmlns:p14="http://schemas.microsoft.com/office/powerpoint/2010/main" val="1801287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91B4-9B18-46F4-B4F6-20B9E8A4557D}"/>
              </a:ext>
            </a:extLst>
          </p:cNvPr>
          <p:cNvSpPr>
            <a:spLocks noGrp="1"/>
          </p:cNvSpPr>
          <p:nvPr>
            <p:ph type="title"/>
          </p:nvPr>
        </p:nvSpPr>
        <p:spPr>
          <a:xfrm>
            <a:off x="1229548" y="0"/>
            <a:ext cx="9905998" cy="1478570"/>
          </a:xfrm>
        </p:spPr>
        <p:txBody>
          <a:bodyPr/>
          <a:lstStyle/>
          <a:p>
            <a:r>
              <a:rPr lang="en-US"/>
              <a:t>3. </a:t>
            </a:r>
            <a:r>
              <a:rPr lang="en-US" b="1"/>
              <a:t>Facebook Ads Manager</a:t>
            </a:r>
            <a:endParaRPr lang="en-US"/>
          </a:p>
        </p:txBody>
      </p:sp>
      <p:pic>
        <p:nvPicPr>
          <p:cNvPr id="5" name="Content Placeholder 4">
            <a:extLst>
              <a:ext uri="{FF2B5EF4-FFF2-40B4-BE49-F238E27FC236}">
                <a16:creationId xmlns:a16="http://schemas.microsoft.com/office/drawing/2014/main" id="{F4F0439E-1294-4113-B77C-ECC169FCCB41}"/>
              </a:ext>
            </a:extLst>
          </p:cNvPr>
          <p:cNvPicPr>
            <a:picLocks noGrp="1" noChangeAspect="1"/>
          </p:cNvPicPr>
          <p:nvPr>
            <p:ph idx="1"/>
          </p:nvPr>
        </p:nvPicPr>
        <p:blipFill>
          <a:blip r:embed="rId2"/>
          <a:stretch>
            <a:fillRect/>
          </a:stretch>
        </p:blipFill>
        <p:spPr>
          <a:xfrm>
            <a:off x="1056454" y="1081963"/>
            <a:ext cx="9732309" cy="5098500"/>
          </a:xfrm>
        </p:spPr>
      </p:pic>
    </p:spTree>
    <p:extLst>
      <p:ext uri="{BB962C8B-B14F-4D97-AF65-F5344CB8AC3E}">
        <p14:creationId xmlns:p14="http://schemas.microsoft.com/office/powerpoint/2010/main" val="186553466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B0FC9-7679-43EA-8780-9BCDE0722211}"/>
              </a:ext>
            </a:extLst>
          </p:cNvPr>
          <p:cNvSpPr>
            <a:spLocks noGrp="1"/>
          </p:cNvSpPr>
          <p:nvPr>
            <p:ph idx="1"/>
          </p:nvPr>
        </p:nvSpPr>
        <p:spPr>
          <a:xfrm>
            <a:off x="1141412" y="264405"/>
            <a:ext cx="9905999" cy="5526796"/>
          </a:xfrm>
        </p:spPr>
        <p:txBody>
          <a:bodyPr/>
          <a:lstStyle/>
          <a:p>
            <a:pPr marL="0" indent="0">
              <a:buNone/>
            </a:pPr>
            <a:r>
              <a:rPr lang="en-US">
                <a:latin typeface="Times New Roman" panose="02020603050405020304" pitchFamily="18" charset="0"/>
                <a:cs typeface="Times New Roman" panose="02020603050405020304" pitchFamily="18" charset="0"/>
              </a:rPr>
              <a:t>4. </a:t>
            </a:r>
            <a:r>
              <a:rPr lang="en-US" b="1">
                <a:latin typeface="Times New Roman" panose="02020603050405020304" pitchFamily="18" charset="0"/>
                <a:cs typeface="Times New Roman" panose="02020603050405020304" pitchFamily="18" charset="0"/>
              </a:rPr>
              <a:t>Những lưu ý khi sử dụng Facebook Ads.</a:t>
            </a:r>
          </a:p>
          <a:p>
            <a:pPr marL="0" indent="0">
              <a:buNone/>
            </a:pP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Không phải dịch vụ nào cũng được quảng cáo : Có nhiều dịch vụ quảng cáo bị giới hạn . Một số dịch vụ không được quảng bá trên Facebook : Các quảng cáo liên quan đến việc kiếm tiền, thu nhập tại nhà, những quảng cáo về hẹn hò, kết bạn,….</a:t>
            </a:r>
          </a:p>
          <a:p>
            <a:pPr>
              <a:buFontTx/>
              <a:buChar char="-"/>
            </a:pPr>
            <a:r>
              <a:rPr lang="en-US">
                <a:latin typeface="Times New Roman" panose="02020603050405020304" pitchFamily="18" charset="0"/>
                <a:cs typeface="Times New Roman" panose="02020603050405020304" pitchFamily="18" charset="0"/>
              </a:rPr>
              <a:t>Đặc biệt: Không sử dụng ngôn ngữ tục tĩu, thô tục, đe dọa hoặc tạo ra phản hồi tiêu cực cao. Không sử dụng ngôn ngữ lăng mạ, quấy rối hoặc hạ thấp phẩm giá con người, hoặc địa chỉ tuổi, giới tính, tên, chủng tộc, tình trạng thể chất,…</a:t>
            </a:r>
          </a:p>
          <a:p>
            <a:pPr>
              <a:buFontTx/>
              <a:buChar char="-"/>
            </a:pPr>
            <a:endParaRPr lang="en-US">
              <a:latin typeface="Times New Roman" panose="02020603050405020304" pitchFamily="18" charset="0"/>
              <a:cs typeface="Times New Roman" panose="02020603050405020304" pitchFamily="18" charset="0"/>
            </a:endParaRPr>
          </a:p>
          <a:p>
            <a:pPr>
              <a:buFontTx/>
              <a:buChar char="-"/>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428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6A27-B975-446F-9046-780ACEF97867}"/>
              </a:ext>
            </a:extLst>
          </p:cNvPr>
          <p:cNvSpPr>
            <a:spLocks noGrp="1"/>
          </p:cNvSpPr>
          <p:nvPr>
            <p:ph type="title"/>
          </p:nvPr>
        </p:nvSpPr>
        <p:spPr/>
        <p:txBody>
          <a:bodyPr/>
          <a:lstStyle/>
          <a:p>
            <a:r>
              <a:rPr lang="en-US"/>
              <a:t>5. Demo một quảng cáo đ</a:t>
            </a:r>
            <a:r>
              <a:rPr lang="vi-VN"/>
              <a:t>ơ</a:t>
            </a:r>
            <a:r>
              <a:rPr lang="en-US"/>
              <a:t>n giản</a:t>
            </a:r>
          </a:p>
        </p:txBody>
      </p:sp>
    </p:spTree>
    <p:extLst>
      <p:ext uri="{BB962C8B-B14F-4D97-AF65-F5344CB8AC3E}">
        <p14:creationId xmlns:p14="http://schemas.microsoft.com/office/powerpoint/2010/main" val="4126076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E1EDD-5E94-4DEA-9514-2F9AB7589128}"/>
              </a:ext>
            </a:extLst>
          </p:cNvPr>
          <p:cNvSpPr/>
          <p:nvPr/>
        </p:nvSpPr>
        <p:spPr>
          <a:xfrm>
            <a:off x="2980404" y="2505670"/>
            <a:ext cx="6231193" cy="923330"/>
          </a:xfrm>
          <a:prstGeom prst="rect">
            <a:avLst/>
          </a:prstGeom>
          <a:noFill/>
        </p:spPr>
        <p:txBody>
          <a:bodyPr wrap="none" lIns="91440" tIns="45720" rIns="91440" bIns="45720">
            <a:spAutoFit/>
          </a:bodyPr>
          <a:lstStyle/>
          <a:p>
            <a:pPr algn="ctr"/>
            <a:r>
              <a:rPr lang="en-US" sz="5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Thanks For Listening!</a:t>
            </a:r>
          </a:p>
        </p:txBody>
      </p:sp>
    </p:spTree>
    <p:extLst>
      <p:ext uri="{BB962C8B-B14F-4D97-AF65-F5344CB8AC3E}">
        <p14:creationId xmlns:p14="http://schemas.microsoft.com/office/powerpoint/2010/main" val="4259672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4EC2-F923-4B14-9051-D880B4ED9F25}"/>
              </a:ext>
            </a:extLst>
          </p:cNvPr>
          <p:cNvSpPr>
            <a:spLocks noGrp="1"/>
          </p:cNvSpPr>
          <p:nvPr>
            <p:ph type="ctrTitle"/>
          </p:nvPr>
        </p:nvSpPr>
        <p:spPr>
          <a:xfrm>
            <a:off x="2482351" y="-77124"/>
            <a:ext cx="8791575" cy="920999"/>
          </a:xfrm>
        </p:spPr>
        <p:txBody>
          <a:bodyPr/>
          <a:lstStyle/>
          <a:p>
            <a:r>
              <a:rPr lang="en-US">
                <a:latin typeface="Times New Roman" panose="02020603050405020304" pitchFamily="18" charset="0"/>
                <a:cs typeface="Times New Roman" panose="02020603050405020304" pitchFamily="18" charset="0"/>
              </a:rPr>
              <a:t>I. Google adwords là gì?</a:t>
            </a:r>
          </a:p>
        </p:txBody>
      </p:sp>
      <p:sp>
        <p:nvSpPr>
          <p:cNvPr id="3" name="Subtitle 2">
            <a:extLst>
              <a:ext uri="{FF2B5EF4-FFF2-40B4-BE49-F238E27FC236}">
                <a16:creationId xmlns:a16="http://schemas.microsoft.com/office/drawing/2014/main" id="{2E94A596-12EA-4B14-9F6F-8665E2B635B0}"/>
              </a:ext>
            </a:extLst>
          </p:cNvPr>
          <p:cNvSpPr>
            <a:spLocks noGrp="1"/>
          </p:cNvSpPr>
          <p:nvPr>
            <p:ph type="subTitle" idx="1"/>
          </p:nvPr>
        </p:nvSpPr>
        <p:spPr>
          <a:xfrm>
            <a:off x="1931509" y="1443210"/>
            <a:ext cx="8791575" cy="2955275"/>
          </a:xfrm>
        </p:spPr>
        <p:txBody>
          <a:bodyPr>
            <a:normAutofit/>
          </a:bodyPr>
          <a:lstStyle/>
          <a:p>
            <a:pPr fontAlgn="base"/>
            <a:r>
              <a:rPr lang="en-US" sz="2800" cap="none">
                <a:solidFill>
                  <a:schemeClr val="tx1"/>
                </a:solidFill>
              </a:rPr>
              <a:t>- </a:t>
            </a:r>
            <a:r>
              <a:rPr lang="vi-VN" sz="2800" cap="none">
                <a:solidFill>
                  <a:schemeClr val="tx1"/>
                </a:solidFill>
              </a:rPr>
              <a:t>Chạy quảng cáo google adwords nói đơn giản là website bạn sẽ được hiển thị trên kết quả tìm kiếm của google mà không cần SEO từ khoá.</a:t>
            </a:r>
          </a:p>
          <a:p>
            <a:pPr fontAlgn="base"/>
            <a:r>
              <a:rPr lang="en-US" sz="2800" cap="none">
                <a:solidFill>
                  <a:schemeClr val="tx1"/>
                </a:solidFill>
              </a:rPr>
              <a:t>- </a:t>
            </a:r>
            <a:r>
              <a:rPr lang="vi-VN" sz="2800" cap="none">
                <a:solidFill>
                  <a:schemeClr val="tx1"/>
                </a:solidFill>
              </a:rPr>
              <a:t>Tức là bạn phải trả tiền cho google để họ cho website bạn hiển thị trên kết quả tìm kiếm của google.</a:t>
            </a:r>
          </a:p>
        </p:txBody>
      </p:sp>
      <p:pic>
        <p:nvPicPr>
          <p:cNvPr id="4" name="Picture 3">
            <a:extLst>
              <a:ext uri="{FF2B5EF4-FFF2-40B4-BE49-F238E27FC236}">
                <a16:creationId xmlns:a16="http://schemas.microsoft.com/office/drawing/2014/main" id="{931DAA7A-51B3-41C4-8670-F53129F47A8D}"/>
              </a:ext>
            </a:extLst>
          </p:cNvPr>
          <p:cNvPicPr>
            <a:picLocks noChangeAspect="1"/>
          </p:cNvPicPr>
          <p:nvPr/>
        </p:nvPicPr>
        <p:blipFill>
          <a:blip r:embed="rId2"/>
          <a:stretch>
            <a:fillRect/>
          </a:stretch>
        </p:blipFill>
        <p:spPr>
          <a:xfrm>
            <a:off x="2482351" y="4169827"/>
            <a:ext cx="7719048" cy="2374192"/>
          </a:xfrm>
          <a:prstGeom prst="rect">
            <a:avLst/>
          </a:prstGeom>
        </p:spPr>
      </p:pic>
    </p:spTree>
    <p:extLst>
      <p:ext uri="{BB962C8B-B14F-4D97-AF65-F5344CB8AC3E}">
        <p14:creationId xmlns:p14="http://schemas.microsoft.com/office/powerpoint/2010/main" val="568458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D4B5-0267-40EC-A3ED-3D146BFC2EEF}"/>
              </a:ext>
            </a:extLst>
          </p:cNvPr>
          <p:cNvSpPr>
            <a:spLocks noGrp="1"/>
          </p:cNvSpPr>
          <p:nvPr>
            <p:ph type="title"/>
          </p:nvPr>
        </p:nvSpPr>
        <p:spPr>
          <a:xfrm>
            <a:off x="1141413" y="-86559"/>
            <a:ext cx="9905998" cy="1478570"/>
          </a:xfrm>
        </p:spPr>
        <p:txBody>
          <a:bodyPr>
            <a:normAutofit/>
          </a:bodyPr>
          <a:lstStyle/>
          <a:p>
            <a:r>
              <a:rPr lang="en-US">
                <a:latin typeface="Times New Roman" panose="02020603050405020304" pitchFamily="18" charset="0"/>
                <a:cs typeface="Times New Roman" panose="02020603050405020304" pitchFamily="18" charset="0"/>
              </a:rPr>
              <a:t>II</a:t>
            </a:r>
            <a:r>
              <a:rPr lang="vi-VN">
                <a:latin typeface="Times New Roman" panose="02020603050405020304" pitchFamily="18" charset="0"/>
                <a:cs typeface="Times New Roman" panose="02020603050405020304" pitchFamily="18" charset="0"/>
              </a:rPr>
              <a:t>. Chạy quảng cáo Google Adwords tính phí như thế nào ?</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71FA5A-2470-4285-9308-A34A48BB190F}"/>
              </a:ext>
            </a:extLst>
          </p:cNvPr>
          <p:cNvSpPr>
            <a:spLocks noGrp="1"/>
          </p:cNvSpPr>
          <p:nvPr>
            <p:ph idx="1"/>
          </p:nvPr>
        </p:nvSpPr>
        <p:spPr>
          <a:xfrm>
            <a:off x="1141413" y="1145754"/>
            <a:ext cx="9905998" cy="4645447"/>
          </a:xfrm>
        </p:spPr>
        <p:txBody>
          <a:bodyPr>
            <a:normAutofit fontScale="92500"/>
          </a:bodyPr>
          <a:lstStyle/>
          <a:p>
            <a:pPr fontAlgn="base"/>
            <a:r>
              <a:rPr lang="vi-VN" sz="2800">
                <a:latin typeface="+mj-lt"/>
              </a:rPr>
              <a:t>Chạy quảng cáo Google Adwords chỉ tính phí khi có khách hàng nhấn vào quảng cáo của bạn, hay bạn còn nghe là Cost Per Click CPC.</a:t>
            </a:r>
          </a:p>
          <a:p>
            <a:pPr fontAlgn="base"/>
            <a:r>
              <a:rPr lang="vi-VN" sz="2800">
                <a:latin typeface="+mj-lt"/>
              </a:rPr>
              <a:t>Khi khách hàng nhìn thấy quảng cáo của bạn nhưng không bấm vào, bạn cũng không mất tiền cho Google.</a:t>
            </a:r>
          </a:p>
          <a:p>
            <a:pPr fontAlgn="base"/>
            <a:r>
              <a:rPr lang="vi-VN" sz="2800">
                <a:latin typeface="+mj-lt"/>
              </a:rPr>
              <a:t>Khác với quảng cáo Facebook, Facebook là họ tính phí dựa theo lượt hiển thị.</a:t>
            </a:r>
          </a:p>
          <a:p>
            <a:pPr fontAlgn="base"/>
            <a:r>
              <a:rPr lang="vi-VN" sz="2800">
                <a:latin typeface="+mj-lt"/>
              </a:rPr>
              <a:t>Không cần biết khách hàng có click vào quảng cáo của bạn hay không, chỉ cần quảng cáo của bạn hiển thị là đã bị tính tiền.</a:t>
            </a:r>
          </a:p>
        </p:txBody>
      </p:sp>
    </p:spTree>
    <p:extLst>
      <p:ext uri="{BB962C8B-B14F-4D97-AF65-F5344CB8AC3E}">
        <p14:creationId xmlns:p14="http://schemas.microsoft.com/office/powerpoint/2010/main" val="15850877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E8DD-0517-4477-BD02-F6E3DA388764}"/>
              </a:ext>
            </a:extLst>
          </p:cNvPr>
          <p:cNvSpPr>
            <a:spLocks noGrp="1"/>
          </p:cNvSpPr>
          <p:nvPr>
            <p:ph type="title"/>
          </p:nvPr>
        </p:nvSpPr>
        <p:spPr>
          <a:xfrm>
            <a:off x="1141413" y="-141644"/>
            <a:ext cx="9905998" cy="1478570"/>
          </a:xfrm>
        </p:spPr>
        <p:txBody>
          <a:bodyPr>
            <a:normAutofit/>
          </a:bodyPr>
          <a:lstStyle/>
          <a:p>
            <a:r>
              <a:rPr lang="en-US">
                <a:latin typeface="Times New Roman" panose="02020603050405020304" pitchFamily="18" charset="0"/>
                <a:cs typeface="Times New Roman" panose="02020603050405020304" pitchFamily="18" charset="0"/>
              </a:rPr>
              <a:t>III. Quảng cáo Google Adwords khác gì với SEO ?</a:t>
            </a:r>
          </a:p>
        </p:txBody>
      </p:sp>
      <p:sp>
        <p:nvSpPr>
          <p:cNvPr id="3" name="Content Placeholder 2">
            <a:extLst>
              <a:ext uri="{FF2B5EF4-FFF2-40B4-BE49-F238E27FC236}">
                <a16:creationId xmlns:a16="http://schemas.microsoft.com/office/drawing/2014/main" id="{37529399-67EE-4CB7-A2A9-E419E2F9C2A6}"/>
              </a:ext>
            </a:extLst>
          </p:cNvPr>
          <p:cNvSpPr>
            <a:spLocks noGrp="1"/>
          </p:cNvSpPr>
          <p:nvPr>
            <p:ph idx="1"/>
          </p:nvPr>
        </p:nvSpPr>
        <p:spPr/>
        <p:txBody>
          <a:bodyPr/>
          <a:lstStyle/>
          <a:p>
            <a:pPr fontAlgn="base"/>
            <a:r>
              <a:rPr lang="vi-VN" b="1">
                <a:latin typeface="+mj-lt"/>
              </a:rPr>
              <a:t>Chạy quảng cáo Google Adwords</a:t>
            </a:r>
            <a:r>
              <a:rPr lang="vi-VN">
                <a:latin typeface="+mj-lt"/>
              </a:rPr>
              <a:t>: bạn phải trả tiền để hiển thị website lên các top đầu của Google.</a:t>
            </a:r>
          </a:p>
          <a:p>
            <a:pPr fontAlgn="base"/>
            <a:r>
              <a:rPr lang="vi-VN" b="1">
                <a:latin typeface="+mj-lt"/>
              </a:rPr>
              <a:t>SEO: </a:t>
            </a:r>
            <a:r>
              <a:rPr lang="vi-VN">
                <a:latin typeface="+mj-lt"/>
              </a:rPr>
              <a:t>bạn không cần tốn tiền nhưng vẫn hiểu thị được website lên kết quả tìm kiếm của Google.</a:t>
            </a:r>
          </a:p>
        </p:txBody>
      </p:sp>
    </p:spTree>
    <p:extLst>
      <p:ext uri="{BB962C8B-B14F-4D97-AF65-F5344CB8AC3E}">
        <p14:creationId xmlns:p14="http://schemas.microsoft.com/office/powerpoint/2010/main" val="191475172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9F61-F755-4E67-81EA-56CF68756AC9}"/>
              </a:ext>
            </a:extLst>
          </p:cNvPr>
          <p:cNvSpPr>
            <a:spLocks noGrp="1"/>
          </p:cNvSpPr>
          <p:nvPr>
            <p:ph type="title"/>
          </p:nvPr>
        </p:nvSpPr>
        <p:spPr>
          <a:xfrm>
            <a:off x="1141413" y="-207745"/>
            <a:ext cx="9905998" cy="1478570"/>
          </a:xfrm>
        </p:spPr>
        <p:txBody>
          <a:bodyPr>
            <a:normAutofit/>
          </a:bodyPr>
          <a:lstStyle/>
          <a:p>
            <a:r>
              <a:rPr lang="en-US">
                <a:latin typeface="Times New Roman" panose="02020603050405020304" pitchFamily="18" charset="0"/>
                <a:cs typeface="Times New Roman" panose="02020603050405020304" pitchFamily="18" charset="0"/>
              </a:rPr>
              <a:t>iv. Chạy quảng cáo Google Adwords có những hình thức nào ?</a:t>
            </a:r>
          </a:p>
        </p:txBody>
      </p:sp>
      <p:sp>
        <p:nvSpPr>
          <p:cNvPr id="3" name="Content Placeholder 2">
            <a:extLst>
              <a:ext uri="{FF2B5EF4-FFF2-40B4-BE49-F238E27FC236}">
                <a16:creationId xmlns:a16="http://schemas.microsoft.com/office/drawing/2014/main" id="{4D7DE976-F03C-47CF-9BD4-CB6AE6FDD409}"/>
              </a:ext>
            </a:extLst>
          </p:cNvPr>
          <p:cNvSpPr>
            <a:spLocks noGrp="1"/>
          </p:cNvSpPr>
          <p:nvPr>
            <p:ph idx="1"/>
          </p:nvPr>
        </p:nvSpPr>
        <p:spPr>
          <a:xfrm>
            <a:off x="1141412" y="977112"/>
            <a:ext cx="9905999" cy="3541714"/>
          </a:xfrm>
        </p:spPr>
        <p:txBody>
          <a:bodyPr/>
          <a:lstStyle/>
          <a:p>
            <a:pPr marL="457200" indent="-457200">
              <a:buAutoNum type="arabicPeriod"/>
            </a:pPr>
            <a:r>
              <a:rPr lang="en-US">
                <a:latin typeface="Times New Roman" panose="02020603050405020304" pitchFamily="18" charset="0"/>
                <a:cs typeface="Times New Roman" panose="02020603050405020304" pitchFamily="18" charset="0"/>
              </a:rPr>
              <a:t>Chạy quảng cáo Google Adwords mạng tìm kiếm</a:t>
            </a:r>
          </a:p>
          <a:p>
            <a:pPr marL="0" indent="0">
              <a:buNone/>
            </a:pPr>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5417E59-7F18-41BF-BEF4-30981E637674}"/>
              </a:ext>
            </a:extLst>
          </p:cNvPr>
          <p:cNvPicPr>
            <a:picLocks noChangeAspect="1"/>
          </p:cNvPicPr>
          <p:nvPr/>
        </p:nvPicPr>
        <p:blipFill>
          <a:blip r:embed="rId2"/>
          <a:stretch>
            <a:fillRect/>
          </a:stretch>
        </p:blipFill>
        <p:spPr>
          <a:xfrm>
            <a:off x="1255923" y="1579085"/>
            <a:ext cx="10014332" cy="5236725"/>
          </a:xfrm>
          <a:prstGeom prst="rect">
            <a:avLst/>
          </a:prstGeom>
        </p:spPr>
      </p:pic>
    </p:spTree>
    <p:extLst>
      <p:ext uri="{BB962C8B-B14F-4D97-AF65-F5344CB8AC3E}">
        <p14:creationId xmlns:p14="http://schemas.microsoft.com/office/powerpoint/2010/main" val="185574134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E06B-A70E-4CE6-80D2-5C57D3B8AFE9}"/>
              </a:ext>
            </a:extLst>
          </p:cNvPr>
          <p:cNvSpPr>
            <a:spLocks noGrp="1"/>
          </p:cNvSpPr>
          <p:nvPr>
            <p:ph type="title"/>
          </p:nvPr>
        </p:nvSpPr>
        <p:spPr>
          <a:xfrm>
            <a:off x="1141413" y="-31479"/>
            <a:ext cx="9905998" cy="1478570"/>
          </a:xfrm>
        </p:spPr>
        <p:txBody>
          <a:bodyPr>
            <a:normAutofit/>
          </a:bodyPr>
          <a:lstStyle/>
          <a:p>
            <a:r>
              <a:rPr lang="en-US">
                <a:latin typeface="Times New Roman" panose="02020603050405020304" pitchFamily="18" charset="0"/>
                <a:cs typeface="Times New Roman" panose="02020603050405020304" pitchFamily="18" charset="0"/>
              </a:rPr>
              <a:t>2. Chạy quảng cáo Google Adwords mạng hiển thị(GDN)</a:t>
            </a:r>
          </a:p>
        </p:txBody>
      </p:sp>
      <p:pic>
        <p:nvPicPr>
          <p:cNvPr id="4" name="Content Placeholder 3">
            <a:extLst>
              <a:ext uri="{FF2B5EF4-FFF2-40B4-BE49-F238E27FC236}">
                <a16:creationId xmlns:a16="http://schemas.microsoft.com/office/drawing/2014/main" id="{61A68DB4-53BA-4142-8A0F-30D3337D9291}"/>
              </a:ext>
            </a:extLst>
          </p:cNvPr>
          <p:cNvPicPr>
            <a:picLocks noGrp="1" noChangeAspect="1"/>
          </p:cNvPicPr>
          <p:nvPr>
            <p:ph idx="1"/>
          </p:nvPr>
        </p:nvPicPr>
        <p:blipFill>
          <a:blip r:embed="rId2"/>
          <a:stretch>
            <a:fillRect/>
          </a:stretch>
        </p:blipFill>
        <p:spPr>
          <a:xfrm>
            <a:off x="849495" y="1311007"/>
            <a:ext cx="7181800" cy="4480193"/>
          </a:xfrm>
          <a:prstGeom prst="rect">
            <a:avLst/>
          </a:prstGeom>
        </p:spPr>
      </p:pic>
      <p:pic>
        <p:nvPicPr>
          <p:cNvPr id="5" name="Picture 4">
            <a:extLst>
              <a:ext uri="{FF2B5EF4-FFF2-40B4-BE49-F238E27FC236}">
                <a16:creationId xmlns:a16="http://schemas.microsoft.com/office/drawing/2014/main" id="{7822B61B-4788-4297-A351-8E51600A7799}"/>
              </a:ext>
            </a:extLst>
          </p:cNvPr>
          <p:cNvPicPr>
            <a:picLocks noChangeAspect="1"/>
          </p:cNvPicPr>
          <p:nvPr/>
        </p:nvPicPr>
        <p:blipFill>
          <a:blip r:embed="rId3"/>
          <a:stretch>
            <a:fillRect/>
          </a:stretch>
        </p:blipFill>
        <p:spPr>
          <a:xfrm>
            <a:off x="8257111" y="1311007"/>
            <a:ext cx="3152775" cy="5431316"/>
          </a:xfrm>
          <a:prstGeom prst="rect">
            <a:avLst/>
          </a:prstGeom>
        </p:spPr>
      </p:pic>
    </p:spTree>
    <p:extLst>
      <p:ext uri="{BB962C8B-B14F-4D97-AF65-F5344CB8AC3E}">
        <p14:creationId xmlns:p14="http://schemas.microsoft.com/office/powerpoint/2010/main" val="367697030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2E7D-80D9-4F68-BC36-C0A0B794E6D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Demo cách tạo quảng Cáo!</a:t>
            </a:r>
          </a:p>
        </p:txBody>
      </p:sp>
    </p:spTree>
    <p:extLst>
      <p:ext uri="{BB962C8B-B14F-4D97-AF65-F5344CB8AC3E}">
        <p14:creationId xmlns:p14="http://schemas.microsoft.com/office/powerpoint/2010/main" val="231811909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FB92-8380-4FF8-80FD-BF9A303BE0EB}"/>
              </a:ext>
            </a:extLst>
          </p:cNvPr>
          <p:cNvSpPr>
            <a:spLocks noGrp="1"/>
          </p:cNvSpPr>
          <p:nvPr>
            <p:ph type="title"/>
          </p:nvPr>
        </p:nvSpPr>
        <p:spPr>
          <a:xfrm>
            <a:off x="1143001" y="179574"/>
            <a:ext cx="9905998" cy="1478570"/>
          </a:xfrm>
        </p:spPr>
        <p:txBody>
          <a:bodyPr/>
          <a:lstStyle/>
          <a:p>
            <a:pPr algn="ctr"/>
            <a:r>
              <a:rPr lang="en-US" b="1">
                <a:latin typeface="Times New Roman" panose="02020603050405020304" pitchFamily="18" charset="0"/>
                <a:cs typeface="Times New Roman" panose="02020603050405020304" pitchFamily="18" charset="0"/>
              </a:rPr>
              <a:t>Facebook Ads</a:t>
            </a:r>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D25B54B-4429-45BE-9F61-95E7061FE316}"/>
              </a:ext>
            </a:extLst>
          </p:cNvPr>
          <p:cNvPicPr>
            <a:picLocks noGrp="1" noChangeAspect="1"/>
          </p:cNvPicPr>
          <p:nvPr>
            <p:ph idx="1"/>
          </p:nvPr>
        </p:nvPicPr>
        <p:blipFill>
          <a:blip r:embed="rId2"/>
          <a:stretch>
            <a:fillRect/>
          </a:stretch>
        </p:blipFill>
        <p:spPr>
          <a:xfrm>
            <a:off x="2187383" y="1658144"/>
            <a:ext cx="8033426" cy="4489268"/>
          </a:xfrm>
        </p:spPr>
      </p:pic>
    </p:spTree>
    <p:extLst>
      <p:ext uri="{BB962C8B-B14F-4D97-AF65-F5344CB8AC3E}">
        <p14:creationId xmlns:p14="http://schemas.microsoft.com/office/powerpoint/2010/main" val="359389803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F99B-F567-4E4A-A8BA-D038E2CA6A50}"/>
              </a:ext>
            </a:extLst>
          </p:cNvPr>
          <p:cNvSpPr>
            <a:spLocks noGrp="1"/>
          </p:cNvSpPr>
          <p:nvPr>
            <p:ph type="title"/>
          </p:nvPr>
        </p:nvSpPr>
        <p:spPr>
          <a:xfrm>
            <a:off x="1141413" y="-149578"/>
            <a:ext cx="9905998" cy="1478570"/>
          </a:xfrm>
        </p:spPr>
        <p:txBody>
          <a:bodyPr>
            <a:normAutofit/>
          </a:bodyPr>
          <a:lstStyle/>
          <a:p>
            <a:r>
              <a:rPr lang="en-US" sz="2400" b="1">
                <a:latin typeface="Times New Roman" panose="02020603050405020304" pitchFamily="18" charset="0"/>
                <a:cs typeface="Times New Roman" panose="02020603050405020304" pitchFamily="18" charset="0"/>
              </a:rPr>
              <a:t>1. Facebook Ads là gì?</a:t>
            </a:r>
            <a:endParaRPr lang="en-US" sz="2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865A39-0AB7-44F4-805A-4DDA7431B5B4}"/>
              </a:ext>
            </a:extLst>
          </p:cNvPr>
          <p:cNvSpPr>
            <a:spLocks noGrp="1"/>
          </p:cNvSpPr>
          <p:nvPr>
            <p:ph idx="1"/>
          </p:nvPr>
        </p:nvSpPr>
        <p:spPr>
          <a:xfrm>
            <a:off x="1141413" y="798639"/>
            <a:ext cx="9905999" cy="3541714"/>
          </a:xfrm>
        </p:spPr>
        <p:txBody>
          <a:bodyPr/>
          <a:lstStyle/>
          <a:p>
            <a:r>
              <a:rPr lang="en-US">
                <a:latin typeface="Times New Roman" panose="02020603050405020304" pitchFamily="18" charset="0"/>
                <a:cs typeface="Times New Roman" panose="02020603050405020304" pitchFamily="18" charset="0"/>
              </a:rPr>
              <a:t>Là quảng cáo dựa trên nền tảng facebook. Giúp chúng ta có thể quảng bá sản phẩm một cách nhanh chóng và hiệu quả.</a:t>
            </a:r>
          </a:p>
          <a:p>
            <a:pPr marL="0" indent="0">
              <a:buNone/>
            </a:pP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52296A-72C1-4497-9DFD-303E4C4FEF98}"/>
              </a:ext>
            </a:extLst>
          </p:cNvPr>
          <p:cNvPicPr>
            <a:picLocks noChangeAspect="1"/>
          </p:cNvPicPr>
          <p:nvPr/>
        </p:nvPicPr>
        <p:blipFill>
          <a:blip r:embed="rId2"/>
          <a:stretch>
            <a:fillRect/>
          </a:stretch>
        </p:blipFill>
        <p:spPr>
          <a:xfrm>
            <a:off x="2479484" y="1744027"/>
            <a:ext cx="7229855" cy="4608005"/>
          </a:xfrm>
          <a:prstGeom prst="rect">
            <a:avLst/>
          </a:prstGeom>
        </p:spPr>
      </p:pic>
    </p:spTree>
    <p:extLst>
      <p:ext uri="{BB962C8B-B14F-4D97-AF65-F5344CB8AC3E}">
        <p14:creationId xmlns:p14="http://schemas.microsoft.com/office/powerpoint/2010/main" val="3390567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3044</TotalTime>
  <Words>501</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Circuit</vt:lpstr>
      <vt:lpstr>Google adwords</vt:lpstr>
      <vt:lpstr>I. Google adwords là gì?</vt:lpstr>
      <vt:lpstr>II. Chạy quảng cáo Google Adwords tính phí như thế nào ?</vt:lpstr>
      <vt:lpstr>III. Quảng cáo Google Adwords khác gì với SEO ?</vt:lpstr>
      <vt:lpstr>iv. Chạy quảng cáo Google Adwords có những hình thức nào ?</vt:lpstr>
      <vt:lpstr>2. Chạy quảng cáo Google Adwords mạng hiển thị(GDN)</vt:lpstr>
      <vt:lpstr>Demo cách tạo quảng Cáo!</vt:lpstr>
      <vt:lpstr>Facebook Ads</vt:lpstr>
      <vt:lpstr>1. Facebook Ads là gì?</vt:lpstr>
      <vt:lpstr>2. Các cách tiếp cận của fb đến khách hành</vt:lpstr>
      <vt:lpstr>PowerPoint Presentation</vt:lpstr>
      <vt:lpstr>PowerPoint Presentation</vt:lpstr>
      <vt:lpstr>3. Facebook Ads Manager</vt:lpstr>
      <vt:lpstr>PowerPoint Presentation</vt:lpstr>
      <vt:lpstr>5. Demo một quảng cáo đơn giản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adwords</dc:title>
  <dc:creator>PhamDuoc</dc:creator>
  <cp:lastModifiedBy>phamvanduoc98@gmail.com</cp:lastModifiedBy>
  <cp:revision>11</cp:revision>
  <dcterms:created xsi:type="dcterms:W3CDTF">2019-04-23T14:30:06Z</dcterms:created>
  <dcterms:modified xsi:type="dcterms:W3CDTF">2019-05-04T03:40:17Z</dcterms:modified>
</cp:coreProperties>
</file>