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A09CD5-499C-4911-B167-CBAF3D2EB78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62B6F5-880D-4115-BA1E-E6A14745AFF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thức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056939"/>
            <a:ext cx="6400800" cy="792088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Chủ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đề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 err="1">
                <a:solidFill>
                  <a:schemeClr val="tx1"/>
                </a:solidFill>
              </a:rPr>
              <a:t>Slitherlink</a:t>
            </a:r>
            <a:r>
              <a:rPr lang="en-US">
                <a:solidFill>
                  <a:schemeClr val="tx1"/>
                </a:solidFill>
              </a:rPr>
              <a:t> Solver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Nhóm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509119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</a:t>
            </a:r>
          </a:p>
          <a:p>
            <a:pPr lvl="1" algn="ctr"/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– 19020238</a:t>
            </a:r>
          </a:p>
          <a:p>
            <a:pPr lvl="1" algn="ctr"/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- 19020273</a:t>
            </a:r>
          </a:p>
        </p:txBody>
      </p:sp>
    </p:spTree>
    <p:extLst>
      <p:ext uri="{BB962C8B-B14F-4D97-AF65-F5344CB8AC3E}">
        <p14:creationId xmlns:p14="http://schemas.microsoft.com/office/powerpoint/2010/main" val="375619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15616" y="1602836"/>
            <a:ext cx="6696744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r>
              <a:rPr lang="fr-FR" sz="1400" dirty="0" err="1"/>
              <a:t>Luật</a:t>
            </a:r>
            <a:r>
              <a:rPr lang="fr-FR" sz="1400" dirty="0"/>
              <a:t> </a:t>
            </a:r>
            <a:r>
              <a:rPr lang="vi-VN" sz="1400" dirty="0" smtClean="0"/>
              <a:t>3: </a:t>
            </a:r>
            <a:r>
              <a:rPr lang="vi-VN" sz="1400" dirty="0"/>
              <a:t>lời giải phải có chính xác một chu trình.</a:t>
            </a:r>
            <a:endParaRPr lang="en-US" sz="1400" dirty="0"/>
          </a:p>
          <a:p>
            <a:pPr marL="448056" lvl="1" indent="0">
              <a:buNone/>
            </a:pPr>
            <a:r>
              <a:rPr lang="en-US" sz="1400" dirty="0"/>
              <a:t>Ý </a:t>
            </a:r>
            <a:r>
              <a:rPr lang="en-US" sz="1400" dirty="0" err="1" smtClean="0"/>
              <a:t>tưởng</a:t>
            </a:r>
            <a:r>
              <a:rPr lang="en-US" sz="1400" dirty="0" smtClean="0"/>
              <a:t>(</a:t>
            </a:r>
            <a:r>
              <a:rPr lang="en-US" sz="1400" dirty="0" err="1" smtClean="0"/>
              <a:t>chưa</a:t>
            </a:r>
            <a:r>
              <a:rPr lang="en-US" sz="1400" dirty="0" smtClean="0"/>
              <a:t>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/>
              <a:t>)</a:t>
            </a:r>
            <a:r>
              <a:rPr lang="en-US" sz="1400" dirty="0" smtClean="0"/>
              <a:t>: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luật</a:t>
            </a:r>
            <a:r>
              <a:rPr lang="en-US" sz="1400" dirty="0"/>
              <a:t> 1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luật</a:t>
            </a:r>
            <a:r>
              <a:rPr lang="en-US" sz="1400" dirty="0"/>
              <a:t> 2, </a:t>
            </a:r>
            <a:r>
              <a:rPr lang="en-US" sz="1400" dirty="0" err="1"/>
              <a:t>rồi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thỏa</a:t>
            </a:r>
            <a:r>
              <a:rPr lang="en-US" sz="1400" dirty="0"/>
              <a:t> </a:t>
            </a:r>
            <a:r>
              <a:rPr lang="en-US" sz="1400" dirty="0" err="1"/>
              <a:t>mãn</a:t>
            </a:r>
            <a:r>
              <a:rPr lang="en-US" sz="1400" dirty="0"/>
              <a:t> </a:t>
            </a:r>
            <a:r>
              <a:rPr lang="en-US" sz="1400" dirty="0" err="1"/>
              <a:t>luật</a:t>
            </a:r>
            <a:r>
              <a:rPr lang="en-US" sz="1400" dirty="0"/>
              <a:t> 3 hay </a:t>
            </a:r>
            <a:r>
              <a:rPr lang="en-US" sz="1400" dirty="0" err="1"/>
              <a:t>không</a:t>
            </a:r>
            <a:r>
              <a:rPr lang="en-US" sz="1400" dirty="0"/>
              <a:t>.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thỏa</a:t>
            </a:r>
            <a:r>
              <a:rPr lang="en-US" sz="1400" dirty="0"/>
              <a:t> </a:t>
            </a:r>
            <a:r>
              <a:rPr lang="en-US" sz="1400" dirty="0" err="1"/>
              <a:t>mãn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ban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phủ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,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tục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vậy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thỏa</a:t>
            </a:r>
            <a:r>
              <a:rPr lang="en-US" sz="1400" dirty="0"/>
              <a:t> </a:t>
            </a:r>
            <a:r>
              <a:rPr lang="en-US" sz="1400" dirty="0" err="1"/>
              <a:t>mãn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nữa</a:t>
            </a:r>
            <a:r>
              <a:rPr lang="en-US" sz="1400" dirty="0"/>
              <a:t> (UNSAT).</a:t>
            </a:r>
          </a:p>
          <a:p>
            <a:pPr marL="36576" indent="0">
              <a:buNone/>
            </a:pPr>
            <a:endParaRPr lang="en-US" sz="1400" dirty="0"/>
          </a:p>
          <a:p>
            <a:pPr marL="36576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1, 2</a:t>
            </a:r>
            <a:r>
              <a:rPr lang="en-US" sz="1400" dirty="0"/>
              <a:t> = Rule</a:t>
            </a:r>
            <a:r>
              <a:rPr lang="en-US" sz="1400" baseline="-25000" dirty="0"/>
              <a:t>1 </a:t>
            </a:r>
            <a:r>
              <a:rPr lang="en-US" sz="1400" dirty="0"/>
              <a:t>˄ Rule</a:t>
            </a:r>
            <a:r>
              <a:rPr lang="en-US" sz="1400" baseline="-25000" dirty="0"/>
              <a:t>2</a:t>
            </a:r>
            <a:r>
              <a:rPr lang="en-US" sz="1400" dirty="0"/>
              <a:t>;</a:t>
            </a:r>
          </a:p>
          <a:p>
            <a:pPr marL="36576" indent="0">
              <a:buNone/>
            </a:pPr>
            <a:r>
              <a:rPr lang="en-US" sz="1400" dirty="0"/>
              <a:t>	sol = Solve(Rule</a:t>
            </a:r>
            <a:r>
              <a:rPr lang="en-US" sz="1400" baseline="-25000" dirty="0"/>
              <a:t>1, 2</a:t>
            </a:r>
            <a:r>
              <a:rPr lang="en-US" sz="1400" dirty="0"/>
              <a:t>);</a:t>
            </a:r>
          </a:p>
          <a:p>
            <a:pPr marL="36576" indent="0">
              <a:buNone/>
            </a:pPr>
            <a:r>
              <a:rPr lang="fr-FR" sz="1400" dirty="0"/>
              <a:t>	</a:t>
            </a:r>
            <a:r>
              <a:rPr lang="fr-FR" sz="1400" dirty="0" err="1"/>
              <a:t>while</a:t>
            </a:r>
            <a:r>
              <a:rPr lang="fr-FR" sz="1400" dirty="0"/>
              <a:t>(type(sol) != String &amp;&amp; !</a:t>
            </a:r>
            <a:r>
              <a:rPr lang="fr-FR" sz="1400" dirty="0" err="1"/>
              <a:t>oneCycle</a:t>
            </a:r>
            <a:r>
              <a:rPr lang="fr-FR" sz="1400" dirty="0"/>
              <a:t>(sol)){</a:t>
            </a:r>
            <a:endParaRPr lang="en-US" sz="1400" dirty="0"/>
          </a:p>
          <a:p>
            <a:pPr marL="36576" indent="0">
              <a:buNone/>
            </a:pPr>
            <a:r>
              <a:rPr lang="fr-FR" sz="1400" dirty="0"/>
              <a:t>		</a:t>
            </a:r>
            <a:r>
              <a:rPr lang="en-US" sz="1400" dirty="0"/>
              <a:t>Rule</a:t>
            </a:r>
            <a:r>
              <a:rPr lang="en-US" sz="1400" baseline="-25000" dirty="0"/>
              <a:t>1, 2</a:t>
            </a:r>
            <a:r>
              <a:rPr lang="en-US" sz="1400" dirty="0"/>
              <a:t> = Rule</a:t>
            </a:r>
            <a:r>
              <a:rPr lang="en-US" sz="1400" baseline="-25000" dirty="0"/>
              <a:t>1, 2</a:t>
            </a:r>
            <a:r>
              <a:rPr lang="en-US" sz="1400" dirty="0"/>
              <a:t> ˄ ⌐sol;</a:t>
            </a:r>
          </a:p>
          <a:p>
            <a:pPr marL="36576" indent="0">
              <a:buNone/>
            </a:pPr>
            <a:r>
              <a:rPr lang="en-US" sz="1400" dirty="0"/>
              <a:t>		sol = Solve(Rule</a:t>
            </a:r>
            <a:r>
              <a:rPr lang="en-US" sz="1400" baseline="-25000" dirty="0"/>
              <a:t>1, 2</a:t>
            </a:r>
            <a:r>
              <a:rPr lang="en-US" sz="1400" dirty="0"/>
              <a:t>);</a:t>
            </a:r>
          </a:p>
          <a:p>
            <a:pPr marL="36576" indent="0">
              <a:buNone/>
            </a:pPr>
            <a:r>
              <a:rPr lang="en-US" sz="1400" dirty="0"/>
              <a:t>	}</a:t>
            </a:r>
          </a:p>
          <a:p>
            <a:pPr marL="448056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2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43608" y="1556792"/>
            <a:ext cx="6696744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r>
              <a:rPr lang="fr-FR" sz="1400" dirty="0" err="1"/>
              <a:t>Luật</a:t>
            </a:r>
            <a:r>
              <a:rPr lang="fr-FR" sz="1400" dirty="0"/>
              <a:t> </a:t>
            </a:r>
            <a:r>
              <a:rPr lang="vi-VN" sz="1400" dirty="0" smtClean="0"/>
              <a:t>3: </a:t>
            </a:r>
            <a:r>
              <a:rPr lang="vi-VN" sz="1400" dirty="0"/>
              <a:t>lời giải phải có chính xác một chu trình.</a:t>
            </a:r>
            <a:endParaRPr lang="en-US" sz="1400" dirty="0"/>
          </a:p>
          <a:p>
            <a:pPr marL="448056" lvl="1" indent="0">
              <a:buNone/>
            </a:pPr>
            <a:r>
              <a:rPr lang="en-US" sz="1400" dirty="0"/>
              <a:t>Ý </a:t>
            </a:r>
            <a:r>
              <a:rPr lang="en-US" sz="1400" dirty="0" err="1" smtClean="0"/>
              <a:t>tưởng</a:t>
            </a:r>
            <a:r>
              <a:rPr lang="en-US" sz="1400" dirty="0" smtClean="0"/>
              <a:t>(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/>
              <a:t>)</a:t>
            </a:r>
            <a:r>
              <a:rPr lang="en-US" sz="1400" dirty="0" smtClean="0"/>
              <a:t>: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</a:t>
            </a:r>
            <a:r>
              <a:rPr lang="en-US" sz="1400" dirty="0" err="1" smtClean="0"/>
              <a:t>pháp</a:t>
            </a:r>
            <a:r>
              <a:rPr lang="en-US" sz="1400" dirty="0" smtClean="0"/>
              <a:t> </a:t>
            </a:r>
            <a:r>
              <a:rPr lang="en-US" sz="1400" dirty="0" err="1" smtClean="0"/>
              <a:t>chưa</a:t>
            </a:r>
            <a:r>
              <a:rPr lang="en-US" sz="1400" dirty="0" smtClean="0"/>
              <a:t>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</a:t>
            </a:r>
            <a:r>
              <a:rPr lang="en-US" sz="1400" dirty="0" err="1"/>
              <a:t>t</a:t>
            </a:r>
            <a:r>
              <a:rPr lang="en-US" sz="1400" dirty="0" err="1" smtClean="0"/>
              <a:t>hay</a:t>
            </a:r>
            <a:r>
              <a:rPr lang="en-US" sz="1400" dirty="0" smtClean="0"/>
              <a:t> </a:t>
            </a:r>
            <a:r>
              <a:rPr lang="en-US" sz="1400" dirty="0" err="1" smtClean="0"/>
              <a:t>vì</a:t>
            </a:r>
            <a:r>
              <a:rPr lang="en-US" sz="1400" dirty="0" smtClean="0"/>
              <a:t> </a:t>
            </a:r>
            <a:r>
              <a:rPr lang="en-US" sz="1400" dirty="0" err="1" smtClean="0"/>
              <a:t>phủ</a:t>
            </a:r>
            <a:r>
              <a:rPr lang="en-US" sz="1400" dirty="0" smtClean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ta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phủ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chu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. Chu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chu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qua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ô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0. Chu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chu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qua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ô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0.</a:t>
            </a:r>
          </a:p>
          <a:p>
            <a:pPr marL="36576" indent="0">
              <a:buNone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20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467600" cy="1108720"/>
          </a:xfrm>
        </p:spPr>
        <p:txBody>
          <a:bodyPr/>
          <a:lstStyle/>
          <a:p>
            <a:pPr marL="36576" indent="0">
              <a:buNone/>
            </a:pP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nghiệm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đây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 11 ma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 ở </a:t>
            </a:r>
            <a:r>
              <a:rPr lang="en-US" sz="1600" dirty="0" err="1"/>
              <a:t>chương</a:t>
            </a:r>
            <a:r>
              <a:rPr lang="en-US" sz="1600" dirty="0"/>
              <a:t> 2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python </a:t>
            </a:r>
            <a:r>
              <a:rPr lang="en-US" sz="1600" dirty="0" err="1"/>
              <a:t>và</a:t>
            </a:r>
            <a:r>
              <a:rPr lang="en-US" sz="1600" dirty="0"/>
              <a:t> sat solver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pycosat</a:t>
            </a:r>
            <a:r>
              <a:rPr lang="en-US" sz="1600" dirty="0"/>
              <a:t>. Time out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900s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ma </a:t>
            </a:r>
            <a:r>
              <a:rPr lang="en-US" sz="1600" dirty="0" err="1"/>
              <a:t>trận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09817"/>
              </p:ext>
            </p:extLst>
          </p:nvPr>
        </p:nvGraphicFramePr>
        <p:xfrm>
          <a:off x="251519" y="3106188"/>
          <a:ext cx="8712970" cy="2699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9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0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87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939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529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90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085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253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52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x 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 x 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x 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 x 15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 x 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 x 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6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Biến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</a:rPr>
                        <a:t>Mệnh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err="1">
                          <a:effectLst/>
                        </a:rPr>
                        <a:t>đề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1216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7171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8135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8392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12401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28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</a:rPr>
                        <a:t>Thời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err="1">
                          <a:effectLst/>
                        </a:rPr>
                        <a:t>gian</a:t>
                      </a:r>
                      <a:r>
                        <a:rPr lang="en-US" sz="1000">
                          <a:effectLst/>
                        </a:rPr>
                        <a:t> (</a:t>
                      </a:r>
                      <a:r>
                        <a:rPr lang="en-US" sz="1000" err="1">
                          <a:effectLst/>
                        </a:rPr>
                        <a:t>ms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15.627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218.611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343.927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499.883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 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 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 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 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6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Lặp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58948" marR="58948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87727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Bảng 3.1: Kết quả thực nghiệm với phương pháp không tối </a:t>
            </a:r>
            <a:r>
              <a:rPr lang="vi-VN" dirty="0" smtClean="0"/>
              <a:t>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57182"/>
              </p:ext>
            </p:extLst>
          </p:nvPr>
        </p:nvGraphicFramePr>
        <p:xfrm>
          <a:off x="323528" y="2780928"/>
          <a:ext cx="8568953" cy="309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901"/>
                <a:gridCol w="766309"/>
                <a:gridCol w="609821"/>
                <a:gridCol w="766309"/>
                <a:gridCol w="706618"/>
                <a:gridCol w="766309"/>
                <a:gridCol w="706618"/>
                <a:gridCol w="766309"/>
                <a:gridCol w="706618"/>
                <a:gridCol w="766309"/>
                <a:gridCol w="803416"/>
                <a:gridCol w="803416"/>
              </a:tblGrid>
              <a:tr h="257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x 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x 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x 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 x 15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 x 20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x 30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7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8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Biến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1860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7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Mệnh đề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1163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2659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4556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4614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10184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94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Thời gian (ms)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15.589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15.622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46.863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62.520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124.970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562.335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Lặp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604199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Bảng </a:t>
            </a:r>
            <a:r>
              <a:rPr lang="vi-VN" dirty="0" smtClean="0"/>
              <a:t>3.</a:t>
            </a:r>
            <a:r>
              <a:rPr lang="en-US" dirty="0" smtClean="0"/>
              <a:t>2</a:t>
            </a:r>
            <a:r>
              <a:rPr lang="vi-VN" dirty="0" smtClean="0"/>
              <a:t>: </a:t>
            </a:r>
            <a:r>
              <a:rPr lang="vi-VN" dirty="0"/>
              <a:t>Kết quả thực nghiệm với phương </a:t>
            </a:r>
            <a:r>
              <a:rPr lang="vi-VN" dirty="0" smtClean="0"/>
              <a:t>pháp </a:t>
            </a:r>
            <a:r>
              <a:rPr lang="vi-VN" dirty="0"/>
              <a:t>tối </a:t>
            </a:r>
            <a:r>
              <a:rPr lang="vi-VN" dirty="0" smtClean="0"/>
              <a:t>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844824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: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do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700808"/>
            <a:ext cx="5369024" cy="4425355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II. Encoding </a:t>
            </a:r>
            <a:r>
              <a:rPr lang="en-US" dirty="0" err="1"/>
              <a:t>Slitherlink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III.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525779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/>
              <a:t>1. </a:t>
            </a:r>
            <a:r>
              <a:rPr lang="en-US" err="1"/>
              <a:t>Slitherlink</a:t>
            </a:r>
            <a:endParaRPr lang="en-US"/>
          </a:p>
          <a:p>
            <a:pPr marL="448056" lvl="1" indent="0">
              <a:buNone/>
            </a:pPr>
            <a:r>
              <a:rPr lang="en-US" sz="1900" err="1"/>
              <a:t>Slitherlink</a:t>
            </a:r>
            <a:r>
              <a:rPr lang="en-US" sz="1900"/>
              <a:t> </a:t>
            </a:r>
            <a:r>
              <a:rPr lang="en-US" sz="1900" err="1"/>
              <a:t>là</a:t>
            </a:r>
            <a:r>
              <a:rPr lang="en-US" sz="1900"/>
              <a:t> </a:t>
            </a:r>
            <a:r>
              <a:rPr lang="en-US" sz="1900" err="1"/>
              <a:t>một</a:t>
            </a:r>
            <a:r>
              <a:rPr lang="en-US" sz="1900"/>
              <a:t> </a:t>
            </a:r>
            <a:r>
              <a:rPr lang="en-US" sz="1900" err="1"/>
              <a:t>trò</a:t>
            </a:r>
            <a:r>
              <a:rPr lang="en-US" sz="1900"/>
              <a:t> </a:t>
            </a:r>
            <a:r>
              <a:rPr lang="en-US" sz="1900" err="1"/>
              <a:t>chơi</a:t>
            </a:r>
            <a:r>
              <a:rPr lang="en-US" sz="1900"/>
              <a:t> </a:t>
            </a:r>
            <a:r>
              <a:rPr lang="en-US" sz="1900" err="1"/>
              <a:t>trí</a:t>
            </a:r>
            <a:r>
              <a:rPr lang="en-US" sz="1900"/>
              <a:t> </a:t>
            </a:r>
            <a:r>
              <a:rPr lang="en-US" sz="1900" err="1"/>
              <a:t>tuệ</a:t>
            </a:r>
            <a:r>
              <a:rPr lang="en-US" sz="1900"/>
              <a:t> </a:t>
            </a:r>
            <a:r>
              <a:rPr lang="en-US" sz="1900" err="1"/>
              <a:t>được</a:t>
            </a:r>
            <a:r>
              <a:rPr lang="en-US" sz="1900"/>
              <a:t> </a:t>
            </a:r>
            <a:r>
              <a:rPr lang="en-US" sz="1900" err="1"/>
              <a:t>tung</a:t>
            </a:r>
            <a:r>
              <a:rPr lang="en-US" sz="1900"/>
              <a:t> </a:t>
            </a:r>
            <a:r>
              <a:rPr lang="en-US" sz="1900" err="1"/>
              <a:t>ra</a:t>
            </a:r>
            <a:r>
              <a:rPr lang="en-US" sz="1900"/>
              <a:t> </a:t>
            </a:r>
            <a:r>
              <a:rPr lang="en-US" sz="1900" err="1"/>
              <a:t>bởi</a:t>
            </a:r>
            <a:r>
              <a:rPr lang="en-US" sz="1900"/>
              <a:t> </a:t>
            </a:r>
            <a:r>
              <a:rPr lang="en-US" sz="1900" err="1"/>
              <a:t>Nikoli</a:t>
            </a:r>
            <a:r>
              <a:rPr lang="en-US" sz="1900"/>
              <a:t>, </a:t>
            </a:r>
            <a:r>
              <a:rPr lang="en-US" sz="1900" err="1"/>
              <a:t>công</a:t>
            </a:r>
            <a:r>
              <a:rPr lang="en-US" sz="1900"/>
              <a:t> </a:t>
            </a:r>
            <a:r>
              <a:rPr lang="en-US" sz="1900" err="1"/>
              <a:t>ty</a:t>
            </a:r>
            <a:r>
              <a:rPr lang="en-US" sz="1900"/>
              <a:t> </a:t>
            </a:r>
            <a:r>
              <a:rPr lang="en-US" sz="1900" err="1"/>
              <a:t>Nhật</a:t>
            </a:r>
            <a:r>
              <a:rPr lang="en-US" sz="1900"/>
              <a:t> </a:t>
            </a:r>
            <a:r>
              <a:rPr lang="en-US" sz="1900" err="1"/>
              <a:t>đã</a:t>
            </a:r>
            <a:r>
              <a:rPr lang="en-US" sz="1900"/>
              <a:t> </a:t>
            </a:r>
            <a:r>
              <a:rPr lang="en-US" sz="1900" err="1"/>
              <a:t>phát</a:t>
            </a:r>
            <a:r>
              <a:rPr lang="en-US" sz="1900"/>
              <a:t> </a:t>
            </a:r>
            <a:r>
              <a:rPr lang="en-US" sz="1900" err="1"/>
              <a:t>triển</a:t>
            </a:r>
            <a:r>
              <a:rPr lang="en-US" sz="1900"/>
              <a:t> </a:t>
            </a:r>
            <a:r>
              <a:rPr lang="en-US" sz="1900" err="1"/>
              <a:t>trò</a:t>
            </a:r>
            <a:r>
              <a:rPr lang="en-US" sz="1900"/>
              <a:t> </a:t>
            </a:r>
            <a:r>
              <a:rPr lang="en-US" sz="1900" err="1"/>
              <a:t>chơi</a:t>
            </a:r>
            <a:r>
              <a:rPr lang="en-US" sz="1900"/>
              <a:t> Sudoku. </a:t>
            </a:r>
            <a:r>
              <a:rPr lang="en-US" sz="1900" err="1"/>
              <a:t>Slitherlink</a:t>
            </a:r>
            <a:r>
              <a:rPr lang="en-US" sz="1900"/>
              <a:t> </a:t>
            </a:r>
            <a:r>
              <a:rPr lang="en-US" sz="1900" err="1"/>
              <a:t>được</a:t>
            </a:r>
            <a:r>
              <a:rPr lang="en-US" sz="1900"/>
              <a:t> </a:t>
            </a:r>
            <a:r>
              <a:rPr lang="en-US" sz="1900" err="1"/>
              <a:t>chơi</a:t>
            </a:r>
            <a:r>
              <a:rPr lang="en-US" sz="1900"/>
              <a:t> </a:t>
            </a:r>
            <a:r>
              <a:rPr lang="en-US" sz="1900" err="1"/>
              <a:t>trên</a:t>
            </a:r>
            <a:r>
              <a:rPr lang="en-US" sz="1900"/>
              <a:t> </a:t>
            </a:r>
            <a:r>
              <a:rPr lang="en-US" sz="1900" err="1"/>
              <a:t>một</a:t>
            </a:r>
            <a:r>
              <a:rPr lang="en-US" sz="1900"/>
              <a:t> </a:t>
            </a:r>
            <a:r>
              <a:rPr lang="en-US" sz="1900" err="1"/>
              <a:t>bảng</a:t>
            </a:r>
            <a:r>
              <a:rPr lang="en-US" sz="1900"/>
              <a:t> </a:t>
            </a:r>
            <a:r>
              <a:rPr lang="en-US" sz="1900" err="1"/>
              <a:t>chữ</a:t>
            </a:r>
            <a:r>
              <a:rPr lang="en-US" sz="1900"/>
              <a:t> </a:t>
            </a:r>
            <a:r>
              <a:rPr lang="en-US" sz="1900" err="1"/>
              <a:t>nhật</a:t>
            </a:r>
            <a:r>
              <a:rPr lang="en-US" sz="1900"/>
              <a:t>, </a:t>
            </a:r>
            <a:r>
              <a:rPr lang="en-US" sz="1900" err="1"/>
              <a:t>được</a:t>
            </a:r>
            <a:r>
              <a:rPr lang="en-US" sz="1900"/>
              <a:t> chia </a:t>
            </a:r>
            <a:r>
              <a:rPr lang="en-US" sz="1900" err="1"/>
              <a:t>thành</a:t>
            </a:r>
            <a:r>
              <a:rPr lang="en-US" sz="1900"/>
              <a:t> </a:t>
            </a:r>
            <a:r>
              <a:rPr lang="en-US" sz="1900" err="1"/>
              <a:t>các</a:t>
            </a:r>
            <a:r>
              <a:rPr lang="en-US" sz="1900"/>
              <a:t> ô </a:t>
            </a:r>
            <a:r>
              <a:rPr lang="en-US" sz="1900" err="1"/>
              <a:t>vuông</a:t>
            </a:r>
            <a:r>
              <a:rPr lang="en-US" sz="1900"/>
              <a:t> 1x1. </a:t>
            </a:r>
            <a:r>
              <a:rPr lang="en-US" sz="1900" err="1"/>
              <a:t>Mỗi</a:t>
            </a:r>
            <a:r>
              <a:rPr lang="en-US" sz="1900"/>
              <a:t> ô </a:t>
            </a:r>
            <a:r>
              <a:rPr lang="en-US" sz="1900" err="1"/>
              <a:t>vuông</a:t>
            </a:r>
            <a:r>
              <a:rPr lang="en-US" sz="1900"/>
              <a:t> </a:t>
            </a:r>
            <a:r>
              <a:rPr lang="en-US" sz="1900" err="1"/>
              <a:t>có</a:t>
            </a:r>
            <a:r>
              <a:rPr lang="en-US" sz="1900"/>
              <a:t> 1 </a:t>
            </a:r>
            <a:r>
              <a:rPr lang="en-US" sz="1900" err="1"/>
              <a:t>số</a:t>
            </a:r>
            <a:r>
              <a:rPr lang="en-US" sz="1900"/>
              <a:t> </a:t>
            </a:r>
            <a:r>
              <a:rPr lang="en-US" sz="1900" err="1"/>
              <a:t>nguyên</a:t>
            </a:r>
            <a:r>
              <a:rPr lang="en-US" sz="1900"/>
              <a:t> </a:t>
            </a:r>
            <a:r>
              <a:rPr lang="en-US" sz="1900" err="1"/>
              <a:t>từ</a:t>
            </a:r>
            <a:r>
              <a:rPr lang="en-US" sz="1900"/>
              <a:t> 0 </a:t>
            </a:r>
            <a:r>
              <a:rPr lang="en-US" sz="1900" err="1"/>
              <a:t>đến</a:t>
            </a:r>
            <a:r>
              <a:rPr lang="en-US" sz="1900"/>
              <a:t> 3, </a:t>
            </a:r>
            <a:r>
              <a:rPr lang="en-US" sz="1900" err="1"/>
              <a:t>hoặc</a:t>
            </a:r>
            <a:r>
              <a:rPr lang="en-US" sz="1900"/>
              <a:t> </a:t>
            </a:r>
            <a:r>
              <a:rPr lang="en-US" sz="1900" err="1"/>
              <a:t>là</a:t>
            </a:r>
            <a:r>
              <a:rPr lang="en-US" sz="1900"/>
              <a:t> ô </a:t>
            </a:r>
            <a:r>
              <a:rPr lang="en-US" sz="1900" err="1"/>
              <a:t>trống</a:t>
            </a:r>
            <a:r>
              <a:rPr lang="en-US" sz="1900"/>
              <a:t>. </a:t>
            </a:r>
            <a:r>
              <a:rPr lang="en-US" sz="1900" err="1"/>
              <a:t>Nhiệm</a:t>
            </a:r>
            <a:r>
              <a:rPr lang="en-US" sz="1900"/>
              <a:t> </a:t>
            </a:r>
            <a:r>
              <a:rPr lang="en-US" sz="1900" err="1"/>
              <a:t>vụ</a:t>
            </a:r>
            <a:r>
              <a:rPr lang="en-US" sz="1900"/>
              <a:t> </a:t>
            </a:r>
            <a:r>
              <a:rPr lang="en-US" sz="1900" err="1"/>
              <a:t>của</a:t>
            </a:r>
            <a:r>
              <a:rPr lang="en-US" sz="1900"/>
              <a:t> </a:t>
            </a:r>
            <a:r>
              <a:rPr lang="en-US" sz="1900" err="1"/>
              <a:t>bạn</a:t>
            </a:r>
            <a:r>
              <a:rPr lang="en-US" sz="1900"/>
              <a:t> </a:t>
            </a:r>
            <a:r>
              <a:rPr lang="en-US" sz="1900" err="1"/>
              <a:t>là</a:t>
            </a:r>
            <a:r>
              <a:rPr lang="en-US" sz="1900"/>
              <a:t> </a:t>
            </a:r>
            <a:r>
              <a:rPr lang="en-US" sz="1900" err="1"/>
              <a:t>nối</a:t>
            </a:r>
            <a:r>
              <a:rPr lang="en-US" sz="1900"/>
              <a:t> </a:t>
            </a:r>
            <a:r>
              <a:rPr lang="en-US" sz="1900" err="1"/>
              <a:t>các</a:t>
            </a:r>
            <a:r>
              <a:rPr lang="en-US" sz="1900"/>
              <a:t> </a:t>
            </a:r>
            <a:r>
              <a:rPr lang="en-US" sz="1900" err="1"/>
              <a:t>điểm</a:t>
            </a:r>
            <a:r>
              <a:rPr lang="en-US" sz="1900"/>
              <a:t> (</a:t>
            </a:r>
            <a:r>
              <a:rPr lang="en-US" sz="1900" err="1"/>
              <a:t>là</a:t>
            </a:r>
            <a:r>
              <a:rPr lang="en-US" sz="1900"/>
              <a:t> </a:t>
            </a:r>
            <a:r>
              <a:rPr lang="en-US" sz="1900" err="1"/>
              <a:t>các</a:t>
            </a:r>
            <a:r>
              <a:rPr lang="en-US" sz="1900"/>
              <a:t> </a:t>
            </a:r>
            <a:r>
              <a:rPr lang="en-US" sz="1900" err="1"/>
              <a:t>góc</a:t>
            </a:r>
            <a:r>
              <a:rPr lang="en-US" sz="1900"/>
              <a:t> </a:t>
            </a:r>
            <a:r>
              <a:rPr lang="en-US" sz="1900" err="1"/>
              <a:t>của</a:t>
            </a:r>
            <a:r>
              <a:rPr lang="en-US" sz="1900"/>
              <a:t> </a:t>
            </a:r>
            <a:r>
              <a:rPr lang="en-US" sz="1900" err="1"/>
              <a:t>các</a:t>
            </a:r>
            <a:r>
              <a:rPr lang="en-US" sz="1900"/>
              <a:t> </a:t>
            </a:r>
            <a:r>
              <a:rPr lang="en-US" sz="1900" err="1"/>
              <a:t>hình</a:t>
            </a:r>
            <a:r>
              <a:rPr lang="en-US" sz="1900"/>
              <a:t> </a:t>
            </a:r>
            <a:r>
              <a:rPr lang="en-US" sz="1900" err="1"/>
              <a:t>vuông</a:t>
            </a:r>
            <a:r>
              <a:rPr lang="en-US" sz="1900"/>
              <a:t> 1x1) </a:t>
            </a:r>
            <a:r>
              <a:rPr lang="en-US" sz="1900" err="1"/>
              <a:t>thành</a:t>
            </a:r>
            <a:r>
              <a:rPr lang="en-US" sz="1900"/>
              <a:t> 1 </a:t>
            </a:r>
            <a:r>
              <a:rPr lang="en-US" sz="1900" err="1"/>
              <a:t>đường</a:t>
            </a:r>
            <a:r>
              <a:rPr lang="en-US" sz="1900"/>
              <a:t> </a:t>
            </a:r>
            <a:r>
              <a:rPr lang="en-US" sz="1900" err="1"/>
              <a:t>đi</a:t>
            </a:r>
            <a:r>
              <a:rPr lang="en-US" sz="1900"/>
              <a:t> </a:t>
            </a:r>
            <a:r>
              <a:rPr lang="en-US" sz="1900" err="1"/>
              <a:t>khép</a:t>
            </a:r>
            <a:r>
              <a:rPr lang="en-US" sz="1900"/>
              <a:t> </a:t>
            </a:r>
            <a:r>
              <a:rPr lang="en-US" sz="1900" err="1"/>
              <a:t>kín</a:t>
            </a:r>
            <a:r>
              <a:rPr lang="en-US" sz="1900"/>
              <a:t>, </a:t>
            </a:r>
            <a:r>
              <a:rPr lang="en-US" sz="1900" err="1"/>
              <a:t>sao</a:t>
            </a:r>
            <a:r>
              <a:rPr lang="en-US" sz="1900"/>
              <a:t> </a:t>
            </a:r>
            <a:r>
              <a:rPr lang="en-US" sz="1900" err="1"/>
              <a:t>cho</a:t>
            </a:r>
            <a:r>
              <a:rPr lang="en-US" sz="1900"/>
              <a:t> </a:t>
            </a:r>
            <a:r>
              <a:rPr lang="en-US" sz="1900" err="1"/>
              <a:t>số</a:t>
            </a:r>
            <a:r>
              <a:rPr lang="en-US" sz="1900"/>
              <a:t> </a:t>
            </a:r>
            <a:r>
              <a:rPr lang="en-US" sz="1900" err="1"/>
              <a:t>được</a:t>
            </a:r>
            <a:r>
              <a:rPr lang="en-US" sz="1900"/>
              <a:t> </a:t>
            </a:r>
            <a:r>
              <a:rPr lang="en-US" sz="1900" err="1"/>
              <a:t>ghi</a:t>
            </a:r>
            <a:r>
              <a:rPr lang="en-US" sz="1900"/>
              <a:t> </a:t>
            </a:r>
            <a:r>
              <a:rPr lang="en-US" sz="1900" err="1"/>
              <a:t>trên</a:t>
            </a:r>
            <a:r>
              <a:rPr lang="en-US" sz="1900"/>
              <a:t> </a:t>
            </a:r>
            <a:r>
              <a:rPr lang="en-US" sz="1900" err="1"/>
              <a:t>mỗi</a:t>
            </a:r>
            <a:r>
              <a:rPr lang="en-US" sz="1900"/>
              <a:t> ô </a:t>
            </a:r>
            <a:r>
              <a:rPr lang="en-US" sz="1900" err="1"/>
              <a:t>vuông</a:t>
            </a:r>
            <a:r>
              <a:rPr lang="en-US" sz="1900"/>
              <a:t> </a:t>
            </a:r>
            <a:r>
              <a:rPr lang="en-US" sz="1900" err="1"/>
              <a:t>đúng</a:t>
            </a:r>
            <a:r>
              <a:rPr lang="en-US" sz="1900"/>
              <a:t> </a:t>
            </a:r>
            <a:r>
              <a:rPr lang="en-US" sz="1900" err="1"/>
              <a:t>bằng</a:t>
            </a:r>
            <a:r>
              <a:rPr lang="en-US" sz="1900"/>
              <a:t> </a:t>
            </a:r>
            <a:r>
              <a:rPr lang="en-US" sz="1900" err="1"/>
              <a:t>số</a:t>
            </a:r>
            <a:r>
              <a:rPr lang="en-US" sz="1900"/>
              <a:t> </a:t>
            </a:r>
            <a:r>
              <a:rPr lang="en-US" sz="1900" err="1"/>
              <a:t>cạnh</a:t>
            </a:r>
            <a:r>
              <a:rPr lang="en-US" sz="1900"/>
              <a:t> </a:t>
            </a:r>
            <a:r>
              <a:rPr lang="en-US" sz="1900" err="1"/>
              <a:t>của</a:t>
            </a:r>
            <a:r>
              <a:rPr lang="en-US" sz="1900"/>
              <a:t> ô </a:t>
            </a:r>
            <a:r>
              <a:rPr lang="en-US" sz="1900" err="1"/>
              <a:t>vuông</a:t>
            </a:r>
            <a:r>
              <a:rPr lang="en-US" sz="1900"/>
              <a:t> </a:t>
            </a:r>
            <a:r>
              <a:rPr lang="en-US" sz="1900" err="1"/>
              <a:t>đó</a:t>
            </a:r>
            <a:r>
              <a:rPr lang="en-US" sz="1900"/>
              <a:t> </a:t>
            </a:r>
            <a:r>
              <a:rPr lang="en-US" sz="1900" err="1"/>
              <a:t>mà</a:t>
            </a:r>
            <a:r>
              <a:rPr lang="en-US" sz="1900"/>
              <a:t> </a:t>
            </a:r>
            <a:r>
              <a:rPr lang="en-US" sz="1900" err="1"/>
              <a:t>có</a:t>
            </a:r>
            <a:r>
              <a:rPr lang="en-US" sz="1900"/>
              <a:t> </a:t>
            </a:r>
            <a:r>
              <a:rPr lang="en-US" sz="1900" err="1"/>
              <a:t>đường</a:t>
            </a:r>
            <a:r>
              <a:rPr lang="en-US" sz="1900"/>
              <a:t> </a:t>
            </a:r>
            <a:r>
              <a:rPr lang="en-US" sz="1900" err="1"/>
              <a:t>đi</a:t>
            </a:r>
            <a:r>
              <a:rPr lang="en-US" sz="1900"/>
              <a:t> </a:t>
            </a:r>
            <a:r>
              <a:rPr lang="en-US" sz="1900" err="1"/>
              <a:t>đi</a:t>
            </a:r>
            <a:r>
              <a:rPr lang="en-US" sz="1900"/>
              <a:t> qua. (</a:t>
            </a:r>
            <a:r>
              <a:rPr lang="en-US" sz="1900" err="1"/>
              <a:t>các</a:t>
            </a:r>
            <a:r>
              <a:rPr lang="en-US" sz="1900"/>
              <a:t> ô </a:t>
            </a:r>
            <a:r>
              <a:rPr lang="en-US" sz="1900" err="1"/>
              <a:t>trống</a:t>
            </a:r>
            <a:r>
              <a:rPr lang="en-US" sz="1900"/>
              <a:t> </a:t>
            </a:r>
            <a:r>
              <a:rPr lang="en-US" sz="1900" err="1"/>
              <a:t>có</a:t>
            </a:r>
            <a:r>
              <a:rPr lang="en-US" sz="1900"/>
              <a:t> </a:t>
            </a:r>
            <a:r>
              <a:rPr lang="en-US" sz="1900" err="1"/>
              <a:t>thể</a:t>
            </a:r>
            <a:r>
              <a:rPr lang="en-US" sz="1900"/>
              <a:t> </a:t>
            </a:r>
            <a:r>
              <a:rPr lang="en-US" sz="1900" err="1"/>
              <a:t>có</a:t>
            </a:r>
            <a:r>
              <a:rPr lang="en-US" sz="1900"/>
              <a:t> </a:t>
            </a:r>
            <a:r>
              <a:rPr lang="en-US" sz="1900" err="1"/>
              <a:t>bao</a:t>
            </a:r>
            <a:r>
              <a:rPr lang="en-US" sz="1900"/>
              <a:t> </a:t>
            </a:r>
            <a:r>
              <a:rPr lang="en-US" sz="1900" err="1"/>
              <a:t>nhiêu</a:t>
            </a:r>
            <a:r>
              <a:rPr lang="en-US" sz="1900"/>
              <a:t> </a:t>
            </a:r>
            <a:r>
              <a:rPr lang="en-US" sz="1900" err="1"/>
              <a:t>cạnh</a:t>
            </a:r>
            <a:r>
              <a:rPr lang="en-US" sz="1900"/>
              <a:t> </a:t>
            </a:r>
            <a:r>
              <a:rPr lang="en-US" sz="1900" err="1"/>
              <a:t>thuộc</a:t>
            </a:r>
            <a:r>
              <a:rPr lang="en-US" sz="1900"/>
              <a:t> </a:t>
            </a:r>
            <a:r>
              <a:rPr lang="en-US" sz="1900" err="1"/>
              <a:t>đường</a:t>
            </a:r>
            <a:r>
              <a:rPr lang="en-US" sz="1900"/>
              <a:t> </a:t>
            </a:r>
            <a:r>
              <a:rPr lang="en-US" sz="1900" err="1"/>
              <a:t>đi</a:t>
            </a:r>
            <a:r>
              <a:rPr lang="en-US" sz="1900"/>
              <a:t> </a:t>
            </a:r>
            <a:r>
              <a:rPr lang="en-US" sz="1900" err="1"/>
              <a:t>cũng</a:t>
            </a:r>
            <a:r>
              <a:rPr lang="en-US" sz="1900"/>
              <a:t> </a:t>
            </a:r>
            <a:r>
              <a:rPr lang="en-US" sz="1900" err="1"/>
              <a:t>được</a:t>
            </a:r>
            <a:r>
              <a:rPr lang="en-US" sz="1900"/>
              <a:t>.). </a:t>
            </a:r>
            <a:r>
              <a:rPr lang="en-US" sz="1900" err="1"/>
              <a:t>Một</a:t>
            </a:r>
            <a:r>
              <a:rPr lang="en-US" sz="1900"/>
              <a:t> </a:t>
            </a:r>
            <a:r>
              <a:rPr lang="en-US" sz="1900" err="1"/>
              <a:t>bảng</a:t>
            </a:r>
            <a:r>
              <a:rPr lang="en-US" sz="1900"/>
              <a:t> </a:t>
            </a:r>
            <a:r>
              <a:rPr lang="en-US" sz="1900" err="1"/>
              <a:t>Slitherlink</a:t>
            </a:r>
            <a:r>
              <a:rPr lang="en-US" sz="1900"/>
              <a:t> </a:t>
            </a:r>
            <a:r>
              <a:rPr lang="en-US" sz="1900" err="1"/>
              <a:t>hợp</a:t>
            </a:r>
            <a:r>
              <a:rPr lang="en-US" sz="1900"/>
              <a:t> </a:t>
            </a:r>
            <a:r>
              <a:rPr lang="en-US" sz="1900" err="1"/>
              <a:t>lệ</a:t>
            </a:r>
            <a:r>
              <a:rPr lang="en-US" sz="1900"/>
              <a:t> </a:t>
            </a:r>
            <a:r>
              <a:rPr lang="en-US" sz="1900" err="1"/>
              <a:t>luôn</a:t>
            </a:r>
            <a:r>
              <a:rPr lang="en-US" sz="1900"/>
              <a:t> </a:t>
            </a:r>
            <a:r>
              <a:rPr lang="en-US" sz="1900" err="1"/>
              <a:t>có</a:t>
            </a:r>
            <a:r>
              <a:rPr lang="en-US" sz="1900"/>
              <a:t> </a:t>
            </a:r>
            <a:r>
              <a:rPr lang="en-US" sz="1900" err="1"/>
              <a:t>một</a:t>
            </a:r>
            <a:r>
              <a:rPr lang="en-US" sz="1900"/>
              <a:t> </a:t>
            </a:r>
            <a:r>
              <a:rPr lang="en-US" sz="1900" err="1"/>
              <a:t>cách</a:t>
            </a:r>
            <a:r>
              <a:rPr lang="en-US" sz="1900"/>
              <a:t> </a:t>
            </a:r>
            <a:r>
              <a:rPr lang="en-US" sz="1900" err="1"/>
              <a:t>giải</a:t>
            </a:r>
            <a:r>
              <a:rPr lang="en-US" sz="1900"/>
              <a:t> </a:t>
            </a:r>
            <a:r>
              <a:rPr lang="en-US" sz="1900" err="1"/>
              <a:t>duy</a:t>
            </a:r>
            <a:r>
              <a:rPr lang="en-US" sz="1900"/>
              <a:t> </a:t>
            </a:r>
            <a:r>
              <a:rPr lang="en-US" sz="1900" err="1"/>
              <a:t>nhất</a:t>
            </a:r>
            <a:r>
              <a:rPr lang="en-US" sz="1900"/>
              <a:t>. </a:t>
            </a:r>
          </a:p>
          <a:p>
            <a:pPr lvl="1"/>
            <a:endParaRPr lang="en-US"/>
          </a:p>
        </p:txBody>
      </p:sp>
      <p:pic>
        <p:nvPicPr>
          <p:cNvPr id="5" name="Picture 4" descr="Chọn một câu đố - Nối rắn- game giải đố onl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85" y="1916832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89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30254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luật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slitherlink</a:t>
            </a:r>
            <a:r>
              <a:rPr lang="en-US" sz="1800" dirty="0"/>
              <a:t>:</a:t>
            </a:r>
          </a:p>
          <a:p>
            <a:pPr marL="36576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Luật</a:t>
            </a:r>
            <a:r>
              <a:rPr lang="en-US" sz="1800" dirty="0"/>
              <a:t> 1: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cạnh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ô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ô </a:t>
            </a:r>
            <a:r>
              <a:rPr lang="en-US" sz="1800" dirty="0" err="1"/>
              <a:t>vuông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 </a:t>
            </a:r>
            <a:r>
              <a:rPr lang="en-US" sz="1800" dirty="0" err="1"/>
              <a:t>Nếu</a:t>
            </a:r>
            <a:r>
              <a:rPr lang="en-US" sz="1800" dirty="0"/>
              <a:t> ô </a:t>
            </a:r>
            <a:r>
              <a:rPr lang="en-US" sz="1800" dirty="0" err="1"/>
              <a:t>vuông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trống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nhiêu</a:t>
            </a:r>
            <a:r>
              <a:rPr lang="en-US" sz="1800" dirty="0"/>
              <a:t> </a:t>
            </a:r>
            <a:r>
              <a:rPr lang="en-US" sz="1800" dirty="0" err="1"/>
              <a:t>cạnh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.</a:t>
            </a:r>
          </a:p>
          <a:p>
            <a:pPr marL="36576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Luật</a:t>
            </a:r>
            <a:r>
              <a:rPr lang="en-US" sz="1800" dirty="0"/>
              <a:t> 2: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, </a:t>
            </a:r>
            <a:r>
              <a:rPr lang="en-US" sz="1800" dirty="0" err="1"/>
              <a:t>rẽ</a:t>
            </a:r>
            <a:r>
              <a:rPr lang="en-US" sz="1800" dirty="0"/>
              <a:t> </a:t>
            </a:r>
            <a:r>
              <a:rPr lang="en-US" sz="1800" dirty="0" err="1"/>
              <a:t>nhánh</a:t>
            </a:r>
            <a:r>
              <a:rPr lang="en-US" sz="1800" dirty="0"/>
              <a:t>.</a:t>
            </a:r>
          </a:p>
          <a:p>
            <a:pPr marL="36576" indent="0">
              <a:buNone/>
            </a:pPr>
            <a:r>
              <a:rPr lang="en-US" sz="1800" dirty="0"/>
              <a:t>- </a:t>
            </a:r>
            <a:r>
              <a:rPr lang="vi-VN" sz="1800" dirty="0"/>
              <a:t>Luật 3: </a:t>
            </a:r>
            <a:r>
              <a:rPr lang="en-US" sz="1800" dirty="0"/>
              <a:t>L</a:t>
            </a:r>
            <a:r>
              <a:rPr lang="vi-VN" sz="1800" dirty="0"/>
              <a:t>ời giải phải có chính xác một chu trình.</a:t>
            </a:r>
            <a:endParaRPr lang="en-US" sz="1800" dirty="0"/>
          </a:p>
        </p:txBody>
      </p:sp>
      <p:pic>
        <p:nvPicPr>
          <p:cNvPr id="8" name="Picture 7" descr="A picture containing 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4405269"/>
            <a:ext cx="1303020" cy="131064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557779" y="3925808"/>
            <a:ext cx="1303020" cy="131064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/>
          <p:cNvPicPr/>
          <p:nvPr/>
        </p:nvPicPr>
        <p:blipFill>
          <a:blip r:embed="rId4"/>
          <a:stretch>
            <a:fillRect/>
          </a:stretch>
        </p:blipFill>
        <p:spPr>
          <a:xfrm>
            <a:off x="6084168" y="4581128"/>
            <a:ext cx="1318260" cy="1310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000" y="5891768"/>
            <a:ext cx="13030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7778" y="5373216"/>
            <a:ext cx="1303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168" y="5923709"/>
            <a:ext cx="13030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75088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08720"/>
            <a:ext cx="7467600" cy="45259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3900" dirty="0"/>
              <a:t>2. SAT </a:t>
            </a:r>
            <a:r>
              <a:rPr lang="en-US" sz="3900" dirty="0" err="1"/>
              <a:t>và</a:t>
            </a:r>
            <a:r>
              <a:rPr lang="en-US" sz="3900" dirty="0"/>
              <a:t> SAT Encoding</a:t>
            </a:r>
          </a:p>
          <a:p>
            <a:pPr marL="36576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SAT là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</a:t>
            </a:r>
            <a:r>
              <a:rPr lang="fr-FR" sz="1900" dirty="0" err="1"/>
              <a:t>chứng</a:t>
            </a:r>
            <a:r>
              <a:rPr lang="fr-FR" sz="1900" dirty="0"/>
              <a:t> </a:t>
            </a:r>
            <a:r>
              <a:rPr lang="fr-FR" sz="1900" dirty="0" err="1"/>
              <a:t>minh</a:t>
            </a:r>
            <a:r>
              <a:rPr lang="fr-FR" sz="1900" dirty="0"/>
              <a:t> </a:t>
            </a:r>
            <a:r>
              <a:rPr lang="fr-FR" sz="1900" dirty="0" err="1"/>
              <a:t>tính</a:t>
            </a:r>
            <a:r>
              <a:rPr lang="fr-FR" sz="1900" dirty="0"/>
              <a:t> </a:t>
            </a:r>
            <a:r>
              <a:rPr lang="fr-FR" sz="1900" dirty="0" err="1"/>
              <a:t>thỏa</a:t>
            </a:r>
            <a:r>
              <a:rPr lang="fr-FR" sz="1900" dirty="0"/>
              <a:t> </a:t>
            </a:r>
            <a:r>
              <a:rPr lang="fr-FR" sz="1900" dirty="0" err="1"/>
              <a:t>mãn</a:t>
            </a:r>
            <a:r>
              <a:rPr lang="fr-FR" sz="1900" dirty="0"/>
              <a:t> </a:t>
            </a:r>
            <a:r>
              <a:rPr lang="fr-FR" sz="1900" dirty="0" err="1"/>
              <a:t>hay</a:t>
            </a:r>
            <a:r>
              <a:rPr lang="fr-FR" sz="1900" dirty="0"/>
              <a:t> </a:t>
            </a:r>
            <a:r>
              <a:rPr lang="fr-FR" sz="1900" dirty="0" err="1"/>
              <a:t>không</a:t>
            </a:r>
            <a:r>
              <a:rPr lang="fr-FR" sz="1900" dirty="0"/>
              <a:t> </a:t>
            </a:r>
            <a:r>
              <a:rPr lang="fr-FR" sz="1900" dirty="0" err="1"/>
              <a:t>thỏa</a:t>
            </a:r>
            <a:r>
              <a:rPr lang="fr-FR" sz="1900" dirty="0"/>
              <a:t> </a:t>
            </a:r>
            <a:r>
              <a:rPr lang="fr-FR" sz="1900" dirty="0" err="1"/>
              <a:t>mãn</a:t>
            </a:r>
            <a:r>
              <a:rPr lang="fr-FR" sz="1900" dirty="0"/>
              <a:t> (SAT/UNSAT) </a:t>
            </a:r>
            <a:r>
              <a:rPr lang="fr-FR" sz="1900" dirty="0" err="1"/>
              <a:t>của</a:t>
            </a:r>
            <a:r>
              <a:rPr lang="fr-FR" sz="1900" dirty="0"/>
              <a:t> </a:t>
            </a:r>
            <a:r>
              <a:rPr lang="fr-FR" sz="1900" dirty="0" err="1"/>
              <a:t>một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</a:t>
            </a:r>
            <a:r>
              <a:rPr lang="fr-FR" sz="1900" dirty="0" err="1"/>
              <a:t>logic</a:t>
            </a:r>
            <a:r>
              <a:rPr lang="fr-FR" sz="1900" dirty="0"/>
              <a:t> </a:t>
            </a:r>
            <a:r>
              <a:rPr lang="fr-FR" sz="1900" dirty="0" err="1"/>
              <a:t>mệnh</a:t>
            </a:r>
            <a:r>
              <a:rPr lang="fr-FR" sz="1900" dirty="0"/>
              <a:t> </a:t>
            </a:r>
            <a:r>
              <a:rPr lang="fr-FR" sz="1900" dirty="0" err="1"/>
              <a:t>đề</a:t>
            </a:r>
            <a:r>
              <a:rPr lang="fr-FR" sz="1900" dirty="0"/>
              <a:t>. </a:t>
            </a:r>
            <a:r>
              <a:rPr lang="fr-FR" sz="1900" dirty="0" err="1"/>
              <a:t>Nếu</a:t>
            </a:r>
            <a:r>
              <a:rPr lang="fr-FR" sz="1900" dirty="0"/>
              <a:t> </a:t>
            </a:r>
            <a:r>
              <a:rPr lang="fr-FR" sz="1900" dirty="0" err="1"/>
              <a:t>tồn</a:t>
            </a:r>
            <a:r>
              <a:rPr lang="fr-FR" sz="1900" dirty="0"/>
              <a:t> </a:t>
            </a:r>
            <a:r>
              <a:rPr lang="fr-FR" sz="1900" dirty="0" err="1"/>
              <a:t>tại</a:t>
            </a:r>
            <a:r>
              <a:rPr lang="fr-FR" sz="1900" dirty="0"/>
              <a:t> </a:t>
            </a:r>
            <a:r>
              <a:rPr lang="fr-FR" sz="1900" dirty="0" err="1"/>
              <a:t>một</a:t>
            </a:r>
            <a:r>
              <a:rPr lang="fr-FR" sz="1900" dirty="0"/>
              <a:t> </a:t>
            </a:r>
            <a:r>
              <a:rPr lang="fr-FR" sz="1900" dirty="0" err="1"/>
              <a:t>phép</a:t>
            </a:r>
            <a:r>
              <a:rPr lang="fr-FR" sz="1900" dirty="0"/>
              <a:t> </a:t>
            </a:r>
            <a:r>
              <a:rPr lang="fr-FR" sz="1900" dirty="0" err="1"/>
              <a:t>gán</a:t>
            </a:r>
            <a:r>
              <a:rPr lang="fr-FR" sz="1900" dirty="0"/>
              <a:t> </a:t>
            </a:r>
            <a:r>
              <a:rPr lang="fr-FR" sz="1900" dirty="0" err="1"/>
              <a:t>các</a:t>
            </a:r>
            <a:r>
              <a:rPr lang="fr-FR" sz="1900" dirty="0"/>
              <a:t> </a:t>
            </a:r>
            <a:r>
              <a:rPr lang="fr-FR" sz="1900" dirty="0" err="1"/>
              <a:t>giá</a:t>
            </a:r>
            <a:r>
              <a:rPr lang="fr-FR" sz="1900" dirty="0"/>
              <a:t> </a:t>
            </a:r>
            <a:r>
              <a:rPr lang="fr-FR" sz="1900" dirty="0" err="1"/>
              <a:t>trị</a:t>
            </a:r>
            <a:r>
              <a:rPr lang="fr-FR" sz="1900" dirty="0"/>
              <a:t> </a:t>
            </a:r>
            <a:r>
              <a:rPr lang="fr-FR" sz="1900" dirty="0" err="1"/>
              <a:t>true</a:t>
            </a:r>
            <a:r>
              <a:rPr lang="fr-FR" sz="1900" dirty="0"/>
              <a:t> </a:t>
            </a:r>
            <a:r>
              <a:rPr lang="fr-FR" sz="1900" dirty="0" err="1"/>
              <a:t>hoặc</a:t>
            </a:r>
            <a:r>
              <a:rPr lang="fr-FR" sz="1900" dirty="0"/>
              <a:t> false </a:t>
            </a:r>
            <a:r>
              <a:rPr lang="fr-FR" sz="1900" dirty="0" err="1"/>
              <a:t>cho</a:t>
            </a:r>
            <a:r>
              <a:rPr lang="fr-FR" sz="1900" dirty="0"/>
              <a:t> </a:t>
            </a:r>
            <a:r>
              <a:rPr lang="fr-FR" sz="1900" dirty="0" err="1"/>
              <a:t>mỗi</a:t>
            </a:r>
            <a:r>
              <a:rPr lang="fr-FR" sz="1900" dirty="0"/>
              <a:t> </a:t>
            </a:r>
            <a:r>
              <a:rPr lang="fr-FR" sz="1900" dirty="0" err="1"/>
              <a:t>biến</a:t>
            </a:r>
            <a:r>
              <a:rPr lang="fr-FR" sz="1900" dirty="0"/>
              <a:t> </a:t>
            </a:r>
            <a:r>
              <a:rPr lang="fr-FR" sz="1900" dirty="0" err="1"/>
              <a:t>trong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</a:t>
            </a:r>
            <a:r>
              <a:rPr lang="fr-FR" sz="1900" dirty="0" err="1"/>
              <a:t>mà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ban </a:t>
            </a:r>
            <a:r>
              <a:rPr lang="fr-FR" sz="1900" dirty="0" err="1"/>
              <a:t>đầu</a:t>
            </a:r>
            <a:r>
              <a:rPr lang="fr-FR" sz="1900" dirty="0"/>
              <a:t> </a:t>
            </a:r>
            <a:r>
              <a:rPr lang="fr-FR" sz="1900" dirty="0" err="1"/>
              <a:t>nhận</a:t>
            </a:r>
            <a:r>
              <a:rPr lang="fr-FR" sz="1900" dirty="0"/>
              <a:t> </a:t>
            </a:r>
            <a:r>
              <a:rPr lang="fr-FR" sz="1900" dirty="0" err="1"/>
              <a:t>giá</a:t>
            </a:r>
            <a:r>
              <a:rPr lang="fr-FR" sz="1900" dirty="0"/>
              <a:t> </a:t>
            </a:r>
            <a:r>
              <a:rPr lang="fr-FR" sz="1900" dirty="0" err="1"/>
              <a:t>trị</a:t>
            </a:r>
            <a:r>
              <a:rPr lang="fr-FR" sz="1900" dirty="0"/>
              <a:t> </a:t>
            </a:r>
            <a:r>
              <a:rPr lang="fr-FR" sz="1900" dirty="0" err="1"/>
              <a:t>đúng</a:t>
            </a:r>
            <a:r>
              <a:rPr lang="fr-FR" sz="1900" dirty="0"/>
              <a:t> </a:t>
            </a:r>
            <a:r>
              <a:rPr lang="fr-FR" sz="1900" dirty="0" err="1"/>
              <a:t>thì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là SAT. </a:t>
            </a:r>
            <a:r>
              <a:rPr lang="fr-FR" sz="1900" dirty="0" err="1"/>
              <a:t>Ngược</a:t>
            </a:r>
            <a:r>
              <a:rPr lang="fr-FR" sz="1900" dirty="0"/>
              <a:t> </a:t>
            </a:r>
            <a:r>
              <a:rPr lang="fr-FR" sz="1900" dirty="0" err="1"/>
              <a:t>lại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là UNSAT.</a:t>
            </a:r>
            <a:endParaRPr lang="en-US" sz="1900" dirty="0"/>
          </a:p>
          <a:p>
            <a:pPr marL="36576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cụ</a:t>
            </a:r>
            <a:r>
              <a:rPr lang="fr-FR" sz="1900" dirty="0"/>
              <a:t> </a:t>
            </a:r>
            <a:r>
              <a:rPr lang="fr-FR" sz="1900" dirty="0" err="1"/>
              <a:t>giải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</a:t>
            </a:r>
            <a:r>
              <a:rPr lang="fr-FR" sz="1900" dirty="0" err="1"/>
              <a:t>logic</a:t>
            </a:r>
            <a:r>
              <a:rPr lang="fr-FR" sz="1900" dirty="0"/>
              <a:t> </a:t>
            </a:r>
            <a:r>
              <a:rPr lang="fr-FR" sz="1900" dirty="0" err="1"/>
              <a:t>mệnh</a:t>
            </a:r>
            <a:r>
              <a:rPr lang="fr-FR" sz="1900" dirty="0"/>
              <a:t> </a:t>
            </a:r>
            <a:r>
              <a:rPr lang="fr-FR" sz="1900" dirty="0" err="1"/>
              <a:t>đề</a:t>
            </a:r>
            <a:r>
              <a:rPr lang="fr-FR" sz="1900" dirty="0"/>
              <a:t> </a:t>
            </a:r>
            <a:r>
              <a:rPr lang="fr-FR" sz="1900" dirty="0" err="1"/>
              <a:t>tự</a:t>
            </a:r>
            <a:r>
              <a:rPr lang="fr-FR" sz="1900" dirty="0"/>
              <a:t> </a:t>
            </a:r>
            <a:r>
              <a:rPr lang="fr-FR" sz="1900" dirty="0" err="1"/>
              <a:t>động</a:t>
            </a:r>
            <a:r>
              <a:rPr lang="fr-FR" sz="1900" dirty="0"/>
              <a:t> </a:t>
            </a:r>
            <a:r>
              <a:rPr lang="fr-FR" sz="1900" dirty="0" err="1"/>
              <a:t>được</a:t>
            </a:r>
            <a:r>
              <a:rPr lang="fr-FR" sz="1900" dirty="0"/>
              <a:t> </a:t>
            </a:r>
            <a:r>
              <a:rPr lang="fr-FR" sz="1900" dirty="0" err="1"/>
              <a:t>gọi</a:t>
            </a:r>
            <a:r>
              <a:rPr lang="fr-FR" sz="1900" dirty="0"/>
              <a:t> là SAT </a:t>
            </a:r>
            <a:r>
              <a:rPr lang="fr-FR" sz="1900" dirty="0" err="1"/>
              <a:t>solver</a:t>
            </a:r>
            <a:r>
              <a:rPr lang="fr-FR" sz="1900" dirty="0"/>
              <a:t>.</a:t>
            </a:r>
            <a:endParaRPr lang="en-US" sz="1900" dirty="0"/>
          </a:p>
          <a:p>
            <a:pPr marL="36576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Một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</a:t>
            </a:r>
            <a:r>
              <a:rPr lang="fr-FR" sz="1900" dirty="0" err="1"/>
              <a:t>có</a:t>
            </a:r>
            <a:r>
              <a:rPr lang="fr-FR" sz="1900" dirty="0"/>
              <a:t> </a:t>
            </a:r>
            <a:r>
              <a:rPr lang="fr-FR" sz="1900" dirty="0" err="1"/>
              <a:t>thể</a:t>
            </a:r>
            <a:r>
              <a:rPr lang="fr-FR" sz="1900" dirty="0"/>
              <a:t> </a:t>
            </a:r>
            <a:r>
              <a:rPr lang="fr-FR" sz="1900" dirty="0" err="1"/>
              <a:t>được</a:t>
            </a:r>
            <a:r>
              <a:rPr lang="fr-FR" sz="1900" dirty="0"/>
              <a:t> </a:t>
            </a:r>
            <a:r>
              <a:rPr lang="fr-FR" sz="1900" dirty="0" err="1"/>
              <a:t>giải</a:t>
            </a:r>
            <a:r>
              <a:rPr lang="fr-FR" sz="1900" dirty="0"/>
              <a:t> </a:t>
            </a:r>
            <a:r>
              <a:rPr lang="fr-FR" sz="1900" dirty="0" err="1"/>
              <a:t>bằng</a:t>
            </a:r>
            <a:r>
              <a:rPr lang="fr-FR" sz="1900" dirty="0"/>
              <a:t> </a:t>
            </a:r>
            <a:r>
              <a:rPr lang="fr-FR" sz="1900" dirty="0" err="1"/>
              <a:t>cách</a:t>
            </a:r>
            <a:r>
              <a:rPr lang="fr-FR" sz="1900" dirty="0"/>
              <a:t> </a:t>
            </a:r>
            <a:r>
              <a:rPr lang="fr-FR" sz="1900" dirty="0" err="1"/>
              <a:t>biểu</a:t>
            </a:r>
            <a:r>
              <a:rPr lang="fr-FR" sz="1900" dirty="0"/>
              <a:t> </a:t>
            </a:r>
            <a:r>
              <a:rPr lang="fr-FR" sz="1900" dirty="0" err="1"/>
              <a:t>diễn</a:t>
            </a:r>
            <a:r>
              <a:rPr lang="fr-FR" sz="1900" dirty="0"/>
              <a:t> </a:t>
            </a:r>
            <a:r>
              <a:rPr lang="fr-FR" sz="1900" dirty="0" err="1"/>
              <a:t>các</a:t>
            </a:r>
            <a:r>
              <a:rPr lang="fr-FR" sz="1900" dirty="0"/>
              <a:t> </a:t>
            </a:r>
            <a:r>
              <a:rPr lang="fr-FR" sz="1900" dirty="0" err="1"/>
              <a:t>vấn</a:t>
            </a:r>
            <a:r>
              <a:rPr lang="fr-FR" sz="1900" dirty="0"/>
              <a:t> </a:t>
            </a:r>
            <a:r>
              <a:rPr lang="fr-FR" sz="1900" dirty="0" err="1"/>
              <a:t>đề</a:t>
            </a:r>
            <a:r>
              <a:rPr lang="fr-FR" sz="1900" dirty="0"/>
              <a:t> </a:t>
            </a:r>
            <a:r>
              <a:rPr lang="fr-FR" sz="1900" dirty="0" err="1"/>
              <a:t>của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</a:t>
            </a:r>
            <a:r>
              <a:rPr lang="fr-FR" sz="1900" dirty="0" err="1"/>
              <a:t>dưới</a:t>
            </a:r>
            <a:r>
              <a:rPr lang="fr-FR" sz="1900" dirty="0"/>
              <a:t> </a:t>
            </a:r>
            <a:r>
              <a:rPr lang="fr-FR" sz="1900" dirty="0" err="1"/>
              <a:t>dạng</a:t>
            </a:r>
            <a:r>
              <a:rPr lang="fr-FR" sz="1900" dirty="0"/>
              <a:t> </a:t>
            </a:r>
            <a:r>
              <a:rPr lang="fr-FR" sz="1900" dirty="0" err="1"/>
              <a:t>các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</a:t>
            </a:r>
            <a:r>
              <a:rPr lang="fr-FR" sz="1900" dirty="0" err="1"/>
              <a:t>logic</a:t>
            </a:r>
            <a:r>
              <a:rPr lang="fr-FR" sz="1900" dirty="0"/>
              <a:t> </a:t>
            </a:r>
            <a:r>
              <a:rPr lang="fr-FR" sz="1900" dirty="0" err="1"/>
              <a:t>mệnh</a:t>
            </a:r>
            <a:r>
              <a:rPr lang="fr-FR" sz="1900" dirty="0"/>
              <a:t> </a:t>
            </a:r>
            <a:r>
              <a:rPr lang="fr-FR" sz="1900" dirty="0" err="1"/>
              <a:t>đề</a:t>
            </a:r>
            <a:r>
              <a:rPr lang="fr-FR" sz="1900" dirty="0"/>
              <a:t>. </a:t>
            </a:r>
            <a:r>
              <a:rPr lang="fr-FR" sz="1900" dirty="0" err="1"/>
              <a:t>Các</a:t>
            </a:r>
            <a:r>
              <a:rPr lang="fr-FR" sz="1900" dirty="0"/>
              <a:t> </a:t>
            </a:r>
            <a:r>
              <a:rPr lang="fr-FR" sz="1900" dirty="0" err="1"/>
              <a:t>công</a:t>
            </a:r>
            <a:r>
              <a:rPr lang="fr-FR" sz="1900" dirty="0"/>
              <a:t> </a:t>
            </a:r>
            <a:r>
              <a:rPr lang="fr-FR" sz="1900" dirty="0" err="1"/>
              <a:t>thức</a:t>
            </a:r>
            <a:r>
              <a:rPr lang="fr-FR" sz="1900" dirty="0"/>
              <a:t> </a:t>
            </a:r>
            <a:r>
              <a:rPr lang="fr-FR" sz="1900" dirty="0" err="1"/>
              <a:t>này</a:t>
            </a:r>
            <a:r>
              <a:rPr lang="fr-FR" sz="1900" dirty="0"/>
              <a:t> </a:t>
            </a:r>
            <a:r>
              <a:rPr lang="fr-FR" sz="1900" dirty="0" err="1"/>
              <a:t>thường</a:t>
            </a:r>
            <a:r>
              <a:rPr lang="fr-FR" sz="1900" dirty="0"/>
              <a:t> </a:t>
            </a:r>
            <a:r>
              <a:rPr lang="fr-FR" sz="1900" dirty="0" err="1"/>
              <a:t>được</a:t>
            </a:r>
            <a:r>
              <a:rPr lang="fr-FR" sz="1900" dirty="0"/>
              <a:t> </a:t>
            </a:r>
            <a:r>
              <a:rPr lang="fr-FR" sz="1900" dirty="0" err="1"/>
              <a:t>đưa</a:t>
            </a:r>
            <a:r>
              <a:rPr lang="fr-FR" sz="1900" dirty="0"/>
              <a:t> </a:t>
            </a:r>
            <a:r>
              <a:rPr lang="fr-FR" sz="1900" dirty="0" err="1"/>
              <a:t>về</a:t>
            </a:r>
            <a:r>
              <a:rPr lang="fr-FR" sz="1900" dirty="0"/>
              <a:t> </a:t>
            </a:r>
            <a:r>
              <a:rPr lang="fr-FR" sz="1900" dirty="0" err="1"/>
              <a:t>dạng</a:t>
            </a:r>
            <a:r>
              <a:rPr lang="fr-FR" sz="1900" dirty="0"/>
              <a:t> </a:t>
            </a:r>
            <a:r>
              <a:rPr lang="fr-FR" sz="1900" dirty="0" err="1"/>
              <a:t>chuẩn</a:t>
            </a:r>
            <a:r>
              <a:rPr lang="fr-FR" sz="1900" dirty="0"/>
              <a:t> </a:t>
            </a:r>
            <a:r>
              <a:rPr lang="fr-FR" sz="1900" dirty="0" err="1"/>
              <a:t>tắc</a:t>
            </a:r>
            <a:r>
              <a:rPr lang="fr-FR" sz="1900" dirty="0"/>
              <a:t> </a:t>
            </a:r>
            <a:r>
              <a:rPr lang="fr-FR" sz="1900" dirty="0" err="1"/>
              <a:t>hội</a:t>
            </a:r>
            <a:r>
              <a:rPr lang="fr-FR" sz="1900" dirty="0"/>
              <a:t> (CNF). </a:t>
            </a:r>
            <a:r>
              <a:rPr lang="fr-FR" sz="1900" dirty="0" err="1"/>
              <a:t>Kết</a:t>
            </a:r>
            <a:r>
              <a:rPr lang="fr-FR" sz="1900" dirty="0"/>
              <a:t> </a:t>
            </a:r>
            <a:r>
              <a:rPr lang="fr-FR" sz="1900" dirty="0" err="1"/>
              <a:t>quả</a:t>
            </a:r>
            <a:r>
              <a:rPr lang="fr-FR" sz="1900" dirty="0"/>
              <a:t> </a:t>
            </a:r>
            <a:r>
              <a:rPr lang="fr-FR" sz="1900" dirty="0" err="1"/>
              <a:t>của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</a:t>
            </a:r>
            <a:r>
              <a:rPr lang="fr-FR" sz="1900" dirty="0" err="1"/>
              <a:t>được</a:t>
            </a:r>
            <a:r>
              <a:rPr lang="fr-FR" sz="1900" dirty="0"/>
              <a:t> </a:t>
            </a:r>
            <a:r>
              <a:rPr lang="fr-FR" sz="1900" dirty="0" err="1"/>
              <a:t>chuyển</a:t>
            </a:r>
            <a:r>
              <a:rPr lang="fr-FR" sz="1900" dirty="0"/>
              <a:t> </a:t>
            </a:r>
            <a:r>
              <a:rPr lang="fr-FR" sz="1900" dirty="0" err="1"/>
              <a:t>đổi</a:t>
            </a:r>
            <a:r>
              <a:rPr lang="fr-FR" sz="1900" dirty="0"/>
              <a:t> </a:t>
            </a:r>
            <a:r>
              <a:rPr lang="fr-FR" sz="1900" dirty="0" err="1"/>
              <a:t>từ</a:t>
            </a:r>
            <a:r>
              <a:rPr lang="fr-FR" sz="1900" dirty="0"/>
              <a:t> </a:t>
            </a:r>
            <a:r>
              <a:rPr lang="fr-FR" sz="1900" dirty="0" err="1"/>
              <a:t>kết</a:t>
            </a:r>
            <a:r>
              <a:rPr lang="fr-FR" sz="1900" dirty="0"/>
              <a:t> </a:t>
            </a:r>
            <a:r>
              <a:rPr lang="fr-FR" sz="1900" dirty="0" err="1"/>
              <a:t>quả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SAT. </a:t>
            </a:r>
            <a:r>
              <a:rPr lang="fr-FR" sz="1900" dirty="0" err="1"/>
              <a:t>Cách</a:t>
            </a:r>
            <a:r>
              <a:rPr lang="fr-FR" sz="1900" dirty="0"/>
              <a:t> </a:t>
            </a:r>
            <a:r>
              <a:rPr lang="fr-FR" sz="1900" dirty="0" err="1"/>
              <a:t>giải</a:t>
            </a:r>
            <a:r>
              <a:rPr lang="fr-FR" sz="1900" dirty="0"/>
              <a:t> </a:t>
            </a:r>
            <a:r>
              <a:rPr lang="fr-FR" sz="1900" dirty="0" err="1"/>
              <a:t>như</a:t>
            </a:r>
            <a:r>
              <a:rPr lang="fr-FR" sz="1900" dirty="0"/>
              <a:t> </a:t>
            </a:r>
            <a:r>
              <a:rPr lang="fr-FR" sz="1900" dirty="0" err="1"/>
              <a:t>vậy</a:t>
            </a:r>
            <a:r>
              <a:rPr lang="fr-FR" sz="1900" dirty="0"/>
              <a:t> </a:t>
            </a:r>
            <a:r>
              <a:rPr lang="fr-FR" sz="1900" dirty="0" err="1"/>
              <a:t>được</a:t>
            </a:r>
            <a:r>
              <a:rPr lang="fr-FR" sz="1900" dirty="0"/>
              <a:t> </a:t>
            </a:r>
            <a:r>
              <a:rPr lang="fr-FR" sz="1900" dirty="0" err="1"/>
              <a:t>gọi</a:t>
            </a:r>
            <a:r>
              <a:rPr lang="fr-FR" sz="1900" dirty="0"/>
              <a:t> là SAT </a:t>
            </a:r>
            <a:r>
              <a:rPr lang="fr-FR" sz="1900" dirty="0" err="1"/>
              <a:t>encoding</a:t>
            </a:r>
            <a:r>
              <a:rPr lang="fr-FR" sz="1900" dirty="0"/>
              <a:t> </a:t>
            </a:r>
            <a:r>
              <a:rPr lang="fr-FR" sz="1900" dirty="0" err="1"/>
              <a:t>và</a:t>
            </a:r>
            <a:r>
              <a:rPr lang="fr-FR" sz="1900" dirty="0"/>
              <a:t> </a:t>
            </a:r>
            <a:r>
              <a:rPr lang="fr-FR" sz="1900" dirty="0" err="1"/>
              <a:t>Siltherlink</a:t>
            </a:r>
            <a:r>
              <a:rPr lang="fr-FR" sz="1900" dirty="0"/>
              <a:t> là </a:t>
            </a:r>
            <a:r>
              <a:rPr lang="fr-FR" sz="1900" dirty="0" err="1"/>
              <a:t>một</a:t>
            </a:r>
            <a:r>
              <a:rPr lang="fr-FR" sz="1900" dirty="0"/>
              <a:t> </a:t>
            </a:r>
            <a:r>
              <a:rPr lang="fr-FR" sz="1900" dirty="0" err="1"/>
              <a:t>bài</a:t>
            </a:r>
            <a:r>
              <a:rPr lang="fr-FR" sz="1900" dirty="0"/>
              <a:t> </a:t>
            </a:r>
            <a:r>
              <a:rPr lang="fr-FR" sz="1900" dirty="0" err="1"/>
              <a:t>toán</a:t>
            </a:r>
            <a:r>
              <a:rPr lang="fr-FR" sz="1900" dirty="0"/>
              <a:t> </a:t>
            </a:r>
            <a:r>
              <a:rPr lang="fr-FR" sz="1900" dirty="0" err="1"/>
              <a:t>như</a:t>
            </a:r>
            <a:r>
              <a:rPr lang="fr-FR" sz="1900" dirty="0"/>
              <a:t> </a:t>
            </a:r>
            <a:r>
              <a:rPr lang="fr-FR" sz="1900" dirty="0" err="1"/>
              <a:t>vậy</a:t>
            </a:r>
            <a:r>
              <a:rPr lang="fr-FR" sz="1900" dirty="0"/>
              <a:t>.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67600" cy="1143000"/>
          </a:xfrm>
        </p:spPr>
        <p:txBody>
          <a:bodyPr/>
          <a:lstStyle/>
          <a:p>
            <a:r>
              <a:rPr lang="en-US" dirty="0"/>
              <a:t>II. Encoding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467600" cy="168478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fr-FR" sz="1400" dirty="0" err="1"/>
              <a:t>Đánh</a:t>
            </a:r>
            <a:r>
              <a:rPr lang="fr-FR" sz="1400" dirty="0"/>
              <a:t> </a:t>
            </a:r>
            <a:r>
              <a:rPr lang="fr-FR" sz="1400" dirty="0" err="1"/>
              <a:t>số</a:t>
            </a:r>
            <a:r>
              <a:rPr lang="fr-FR" sz="1400" dirty="0"/>
              <a:t> </a:t>
            </a:r>
            <a:r>
              <a:rPr lang="fr-FR" sz="1400" dirty="0" err="1"/>
              <a:t>các</a:t>
            </a:r>
            <a:r>
              <a:rPr lang="fr-FR" sz="1400" dirty="0"/>
              <a:t> </a:t>
            </a:r>
            <a:r>
              <a:rPr lang="fr-FR" sz="1400" dirty="0" err="1"/>
              <a:t>cạnh</a:t>
            </a:r>
            <a:r>
              <a:rPr lang="fr-FR" sz="1400" dirty="0"/>
              <a:t> </a:t>
            </a:r>
            <a:r>
              <a:rPr lang="fr-FR" sz="1400" dirty="0" err="1"/>
              <a:t>bắt</a:t>
            </a:r>
            <a:r>
              <a:rPr lang="fr-FR" sz="1400" dirty="0"/>
              <a:t> </a:t>
            </a:r>
            <a:r>
              <a:rPr lang="fr-FR" sz="1400" dirty="0" err="1"/>
              <a:t>đầu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1 </a:t>
            </a:r>
            <a:r>
              <a:rPr lang="fr-FR" sz="1400" dirty="0" err="1"/>
              <a:t>cho</a:t>
            </a:r>
            <a:r>
              <a:rPr lang="fr-FR" sz="1400" dirty="0"/>
              <a:t> </a:t>
            </a:r>
            <a:r>
              <a:rPr lang="fr-FR" sz="1400" dirty="0" err="1"/>
              <a:t>đến</a:t>
            </a:r>
            <a:r>
              <a:rPr lang="fr-FR" sz="1400" dirty="0"/>
              <a:t> </a:t>
            </a:r>
            <a:r>
              <a:rPr lang="fr-FR" sz="1400" dirty="0" err="1"/>
              <a:t>hết</a:t>
            </a:r>
            <a:r>
              <a:rPr lang="fr-FR" sz="1400" dirty="0"/>
              <a:t>. </a:t>
            </a:r>
            <a:r>
              <a:rPr lang="fr-FR" sz="1400" dirty="0" err="1"/>
              <a:t>Đánh</a:t>
            </a:r>
            <a:r>
              <a:rPr lang="fr-FR" sz="1400" dirty="0"/>
              <a:t> </a:t>
            </a:r>
            <a:r>
              <a:rPr lang="fr-FR" sz="1400" dirty="0" err="1"/>
              <a:t>số</a:t>
            </a:r>
            <a:r>
              <a:rPr lang="fr-FR" sz="1400" dirty="0"/>
              <a:t> </a:t>
            </a:r>
            <a:r>
              <a:rPr lang="fr-FR" sz="1400" dirty="0" err="1"/>
              <a:t>các</a:t>
            </a:r>
            <a:r>
              <a:rPr lang="fr-FR" sz="1400" dirty="0"/>
              <a:t> </a:t>
            </a:r>
            <a:r>
              <a:rPr lang="fr-FR" sz="1400" dirty="0" err="1"/>
              <a:t>cạnh</a:t>
            </a:r>
            <a:r>
              <a:rPr lang="fr-FR" sz="1400" dirty="0"/>
              <a:t> </a:t>
            </a:r>
            <a:r>
              <a:rPr lang="fr-FR" sz="1400" dirty="0" err="1"/>
              <a:t>ngang</a:t>
            </a:r>
            <a:r>
              <a:rPr lang="fr-FR" sz="1400" dirty="0"/>
              <a:t> </a:t>
            </a:r>
            <a:r>
              <a:rPr lang="fr-FR" sz="1400" dirty="0" err="1"/>
              <a:t>trước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trái</a:t>
            </a:r>
            <a:r>
              <a:rPr lang="fr-FR" sz="1400" dirty="0"/>
              <a:t> sang </a:t>
            </a:r>
            <a:r>
              <a:rPr lang="fr-FR" sz="1400" dirty="0" err="1"/>
              <a:t>phải</a:t>
            </a:r>
            <a:r>
              <a:rPr lang="fr-FR" sz="1400" dirty="0"/>
              <a:t>,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hàng</a:t>
            </a:r>
            <a:r>
              <a:rPr lang="fr-FR" sz="1400" dirty="0"/>
              <a:t> </a:t>
            </a:r>
            <a:r>
              <a:rPr lang="fr-FR" sz="1400" dirty="0" err="1"/>
              <a:t>trên</a:t>
            </a:r>
            <a:r>
              <a:rPr lang="fr-FR" sz="1400" dirty="0"/>
              <a:t> </a:t>
            </a:r>
            <a:r>
              <a:rPr lang="fr-FR" sz="1400" dirty="0" err="1"/>
              <a:t>xuống</a:t>
            </a:r>
            <a:r>
              <a:rPr lang="fr-FR" sz="1400" dirty="0"/>
              <a:t> </a:t>
            </a:r>
            <a:r>
              <a:rPr lang="fr-FR" sz="1400" dirty="0" err="1"/>
              <a:t>hàng</a:t>
            </a:r>
            <a:r>
              <a:rPr lang="fr-FR" sz="1400" dirty="0"/>
              <a:t> </a:t>
            </a:r>
            <a:r>
              <a:rPr lang="fr-FR" sz="1400" dirty="0" err="1"/>
              <a:t>dưới</a:t>
            </a:r>
            <a:r>
              <a:rPr lang="fr-FR" sz="1400" dirty="0"/>
              <a:t> </a:t>
            </a:r>
            <a:r>
              <a:rPr lang="fr-FR" sz="1400" dirty="0" err="1"/>
              <a:t>sau</a:t>
            </a:r>
            <a:r>
              <a:rPr lang="fr-FR" sz="1400" dirty="0"/>
              <a:t> </a:t>
            </a:r>
            <a:r>
              <a:rPr lang="fr-FR" sz="1400" dirty="0" err="1"/>
              <a:t>đó</a:t>
            </a:r>
            <a:r>
              <a:rPr lang="fr-FR" sz="1400" dirty="0"/>
              <a:t> </a:t>
            </a:r>
            <a:r>
              <a:rPr lang="fr-FR" sz="1400" dirty="0" err="1"/>
              <a:t>đánh</a:t>
            </a:r>
            <a:r>
              <a:rPr lang="fr-FR" sz="1400" dirty="0"/>
              <a:t> </a:t>
            </a:r>
            <a:r>
              <a:rPr lang="fr-FR" sz="1400" dirty="0" err="1"/>
              <a:t>số</a:t>
            </a:r>
            <a:r>
              <a:rPr lang="fr-FR" sz="1400" dirty="0"/>
              <a:t> </a:t>
            </a:r>
            <a:r>
              <a:rPr lang="fr-FR" sz="1400" dirty="0" err="1"/>
              <a:t>các</a:t>
            </a:r>
            <a:r>
              <a:rPr lang="fr-FR" sz="1400" dirty="0"/>
              <a:t> </a:t>
            </a:r>
            <a:r>
              <a:rPr lang="fr-FR" sz="1400" dirty="0" err="1"/>
              <a:t>cạnh</a:t>
            </a:r>
            <a:r>
              <a:rPr lang="fr-FR" sz="1400" dirty="0"/>
              <a:t> </a:t>
            </a:r>
            <a:r>
              <a:rPr lang="fr-FR" sz="1400" dirty="0" err="1"/>
              <a:t>dọc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trên</a:t>
            </a:r>
            <a:r>
              <a:rPr lang="fr-FR" sz="1400" dirty="0"/>
              <a:t> </a:t>
            </a:r>
            <a:r>
              <a:rPr lang="fr-FR" sz="1400" dirty="0" err="1"/>
              <a:t>xuống</a:t>
            </a:r>
            <a:r>
              <a:rPr lang="fr-FR" sz="1400" dirty="0"/>
              <a:t> </a:t>
            </a:r>
            <a:r>
              <a:rPr lang="fr-FR" sz="1400" dirty="0" err="1"/>
              <a:t>dưới</a:t>
            </a:r>
            <a:r>
              <a:rPr lang="fr-FR" sz="1400" dirty="0"/>
              <a:t>,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cột</a:t>
            </a:r>
            <a:r>
              <a:rPr lang="fr-FR" sz="1400" dirty="0"/>
              <a:t> </a:t>
            </a:r>
            <a:r>
              <a:rPr lang="fr-FR" sz="1400" dirty="0" err="1"/>
              <a:t>trái</a:t>
            </a:r>
            <a:r>
              <a:rPr lang="fr-FR" sz="1400" dirty="0"/>
              <a:t> sang </a:t>
            </a:r>
            <a:r>
              <a:rPr lang="fr-FR" sz="1400" dirty="0" err="1"/>
              <a:t>cột</a:t>
            </a:r>
            <a:r>
              <a:rPr lang="fr-FR" sz="1400" dirty="0"/>
              <a:t> </a:t>
            </a:r>
            <a:r>
              <a:rPr lang="fr-FR" sz="1400" dirty="0" err="1"/>
              <a:t>phải</a:t>
            </a:r>
            <a:r>
              <a:rPr lang="fr-FR" sz="1400" dirty="0"/>
              <a:t>. </a:t>
            </a:r>
            <a:r>
              <a:rPr lang="fr-FR" sz="1400" dirty="0" err="1"/>
              <a:t>Đánh</a:t>
            </a:r>
            <a:r>
              <a:rPr lang="fr-FR" sz="1400" dirty="0"/>
              <a:t> </a:t>
            </a:r>
            <a:r>
              <a:rPr lang="fr-FR" sz="1400" dirty="0" err="1"/>
              <a:t>số</a:t>
            </a:r>
            <a:r>
              <a:rPr lang="fr-FR" sz="1400" dirty="0"/>
              <a:t> </a:t>
            </a:r>
            <a:r>
              <a:rPr lang="fr-FR" sz="1400" dirty="0" err="1"/>
              <a:t>các</a:t>
            </a:r>
            <a:r>
              <a:rPr lang="fr-FR" sz="1400" dirty="0"/>
              <a:t> </a:t>
            </a:r>
            <a:r>
              <a:rPr lang="fr-FR" sz="1400" dirty="0" err="1"/>
              <a:t>đỉnh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trái</a:t>
            </a:r>
            <a:r>
              <a:rPr lang="fr-FR" sz="1400" dirty="0"/>
              <a:t> sang </a:t>
            </a:r>
            <a:r>
              <a:rPr lang="fr-FR" sz="1400" dirty="0" err="1"/>
              <a:t>phải</a:t>
            </a:r>
            <a:r>
              <a:rPr lang="fr-FR" sz="1400" dirty="0"/>
              <a:t> </a:t>
            </a:r>
            <a:r>
              <a:rPr lang="fr-FR" sz="1400" dirty="0" err="1"/>
              <a:t>và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</a:t>
            </a:r>
            <a:r>
              <a:rPr lang="fr-FR" sz="1400" dirty="0" err="1"/>
              <a:t>trên</a:t>
            </a:r>
            <a:r>
              <a:rPr lang="fr-FR" sz="1400" dirty="0"/>
              <a:t> </a:t>
            </a:r>
            <a:r>
              <a:rPr lang="fr-FR" sz="1400" dirty="0" err="1"/>
              <a:t>xuống</a:t>
            </a:r>
            <a:r>
              <a:rPr lang="fr-FR" sz="1400" dirty="0"/>
              <a:t> </a:t>
            </a:r>
            <a:r>
              <a:rPr lang="fr-FR" sz="1400" dirty="0" err="1"/>
              <a:t>dưới</a:t>
            </a:r>
            <a:r>
              <a:rPr lang="fr-FR" sz="1400" dirty="0"/>
              <a:t> </a:t>
            </a:r>
            <a:r>
              <a:rPr lang="fr-FR" sz="1400" dirty="0" err="1"/>
              <a:t>bắt</a:t>
            </a:r>
            <a:r>
              <a:rPr lang="fr-FR" sz="1400" dirty="0"/>
              <a:t> </a:t>
            </a:r>
            <a:r>
              <a:rPr lang="fr-FR" sz="1400" dirty="0" err="1"/>
              <a:t>đầu</a:t>
            </a:r>
            <a:r>
              <a:rPr lang="fr-FR" sz="1400" dirty="0"/>
              <a:t> </a:t>
            </a:r>
            <a:r>
              <a:rPr lang="fr-FR" sz="1400" dirty="0" err="1"/>
              <a:t>từ</a:t>
            </a:r>
            <a:r>
              <a:rPr lang="fr-FR" sz="1400" dirty="0"/>
              <a:t> 0. </a:t>
            </a: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fr-FR" sz="1400" dirty="0"/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21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556792"/>
            <a:ext cx="6696744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FR" sz="1400" err="1"/>
              <a:t>Với</a:t>
            </a:r>
            <a:r>
              <a:rPr lang="fr-FR" sz="1400"/>
              <a:t> </a:t>
            </a:r>
            <a:r>
              <a:rPr lang="fr-FR" sz="1400" err="1"/>
              <a:t>mỗi</a:t>
            </a:r>
            <a:r>
              <a:rPr lang="fr-FR" sz="1400"/>
              <a:t> </a:t>
            </a:r>
            <a:r>
              <a:rPr lang="fr-FR" sz="1400" err="1"/>
              <a:t>đỉnh</a:t>
            </a:r>
            <a:r>
              <a:rPr lang="fr-FR" sz="1400"/>
              <a:t> k ta </a:t>
            </a:r>
            <a:r>
              <a:rPr lang="fr-FR" sz="1400" err="1"/>
              <a:t>xác</a:t>
            </a:r>
            <a:r>
              <a:rPr lang="fr-FR" sz="1400"/>
              <a:t> </a:t>
            </a:r>
            <a:r>
              <a:rPr lang="fr-FR" sz="1400" err="1"/>
              <a:t>định</a:t>
            </a:r>
            <a:r>
              <a:rPr lang="fr-FR" sz="1400"/>
              <a:t> </a:t>
            </a:r>
            <a:r>
              <a:rPr lang="fr-FR" sz="1400" err="1"/>
              <a:t>vị</a:t>
            </a:r>
            <a:r>
              <a:rPr lang="fr-FR" sz="1400"/>
              <a:t> </a:t>
            </a:r>
            <a:r>
              <a:rPr lang="fr-FR" sz="1400" err="1"/>
              <a:t>trí</a:t>
            </a:r>
            <a:r>
              <a:rPr lang="fr-FR" sz="1400"/>
              <a:t> </a:t>
            </a:r>
            <a:r>
              <a:rPr lang="fr-FR" sz="1400" err="1"/>
              <a:t>như</a:t>
            </a:r>
            <a:r>
              <a:rPr lang="fr-FR" sz="1400"/>
              <a:t> </a:t>
            </a:r>
            <a:r>
              <a:rPr lang="fr-FR" sz="1400" err="1"/>
              <a:t>sau</a:t>
            </a:r>
            <a:r>
              <a:rPr lang="fr-FR" sz="1400"/>
              <a:t> :</a:t>
            </a:r>
            <a:endParaRPr lang="en-US" sz="1400"/>
          </a:p>
          <a:p>
            <a:pPr marL="36576" indent="0">
              <a:buNone/>
            </a:pPr>
            <a:r>
              <a:rPr lang="fr-FR" sz="1400"/>
              <a:t>i = k / (n+1)</a:t>
            </a:r>
            <a:endParaRPr lang="en-US" sz="1400"/>
          </a:p>
          <a:p>
            <a:pPr marL="36576" indent="0">
              <a:buNone/>
            </a:pPr>
            <a:r>
              <a:rPr lang="fr-FR" sz="1400"/>
              <a:t>j = k % (n+1)</a:t>
            </a:r>
            <a:endParaRPr lang="en-US" sz="1400"/>
          </a:p>
          <a:p>
            <a:pPr marL="36576" indent="0">
              <a:buNone/>
            </a:pPr>
            <a:r>
              <a:rPr lang="en-US" sz="1400"/>
              <a:t>i : </a:t>
            </a:r>
            <a:r>
              <a:rPr lang="en-US" sz="1400" err="1"/>
              <a:t>dòng</a:t>
            </a:r>
            <a:r>
              <a:rPr lang="en-US" sz="1400"/>
              <a:t> </a:t>
            </a:r>
            <a:r>
              <a:rPr lang="en-US" sz="1400" err="1"/>
              <a:t>thứ</a:t>
            </a:r>
            <a:r>
              <a:rPr lang="en-US" sz="1400"/>
              <a:t> i (</a:t>
            </a:r>
            <a:r>
              <a:rPr lang="en-US" sz="1400" err="1"/>
              <a:t>bắt</a:t>
            </a:r>
            <a:r>
              <a:rPr lang="en-US" sz="1400"/>
              <a:t> </a:t>
            </a:r>
            <a:r>
              <a:rPr lang="en-US" sz="1400" err="1"/>
              <a:t>đầu</a:t>
            </a:r>
            <a:r>
              <a:rPr lang="en-US" sz="1400"/>
              <a:t> </a:t>
            </a:r>
            <a:r>
              <a:rPr lang="en-US" sz="1400" err="1"/>
              <a:t>từ</a:t>
            </a:r>
            <a:r>
              <a:rPr lang="en-US" sz="1400"/>
              <a:t> 0)</a:t>
            </a:r>
          </a:p>
          <a:p>
            <a:pPr marL="36576" indent="0">
              <a:buNone/>
            </a:pPr>
            <a:r>
              <a:rPr lang="en-US" sz="1400"/>
              <a:t>j : cột </a:t>
            </a:r>
            <a:r>
              <a:rPr lang="en-US" sz="1400" err="1"/>
              <a:t>thứ</a:t>
            </a:r>
            <a:r>
              <a:rPr lang="en-US" sz="1400"/>
              <a:t> j (</a:t>
            </a:r>
            <a:r>
              <a:rPr lang="en-US" sz="1400" err="1"/>
              <a:t>bắt</a:t>
            </a:r>
            <a:r>
              <a:rPr lang="en-US" sz="1400"/>
              <a:t> </a:t>
            </a:r>
            <a:r>
              <a:rPr lang="en-US" sz="1400" err="1"/>
              <a:t>đầu</a:t>
            </a:r>
            <a:r>
              <a:rPr lang="en-US" sz="1400"/>
              <a:t> 0)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mỗi</a:t>
            </a:r>
            <a:r>
              <a:rPr lang="en-US" sz="1400"/>
              <a:t> </a:t>
            </a:r>
            <a:r>
              <a:rPr lang="en-US" sz="1400" err="1"/>
              <a:t>đỉnh</a:t>
            </a:r>
            <a:r>
              <a:rPr lang="en-US" sz="1400"/>
              <a:t> k(</a:t>
            </a:r>
            <a:r>
              <a:rPr lang="en-US" sz="1200"/>
              <a:t>i</a:t>
            </a:r>
            <a:r>
              <a:rPr lang="en-US" sz="1400"/>
              <a:t>, j)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xác</a:t>
            </a:r>
            <a:r>
              <a:rPr lang="en-US" sz="1400"/>
              <a:t> </a:t>
            </a:r>
            <a:r>
              <a:rPr lang="en-US" sz="1400" err="1"/>
              <a:t>định</a:t>
            </a:r>
            <a:r>
              <a:rPr lang="en-US" sz="1400"/>
              <a:t> </a:t>
            </a:r>
            <a:r>
              <a:rPr lang="en-US" sz="1400" err="1"/>
              <a:t>như</a:t>
            </a:r>
            <a:r>
              <a:rPr lang="en-US" sz="1400"/>
              <a:t> </a:t>
            </a:r>
            <a:r>
              <a:rPr lang="en-US" sz="1400" err="1"/>
              <a:t>sau</a:t>
            </a:r>
            <a:r>
              <a:rPr lang="en-US" sz="1400"/>
              <a:t>: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trái</a:t>
            </a:r>
            <a:r>
              <a:rPr lang="en-US" sz="1400"/>
              <a:t>: i * n + j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phải</a:t>
            </a:r>
            <a:r>
              <a:rPr lang="en-US" sz="1400"/>
              <a:t>: i * n + j + 1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trên</a:t>
            </a:r>
            <a:r>
              <a:rPr lang="en-US" sz="1400"/>
              <a:t>: (m + 1) * n + j * m + i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dưới</a:t>
            </a:r>
            <a:r>
              <a:rPr lang="en-US" sz="1400"/>
              <a:t>: (m + 1) * n + j * m + i + 1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mỗi</a:t>
            </a:r>
            <a:r>
              <a:rPr lang="en-US" sz="1400"/>
              <a:t> ô (i, j) </a:t>
            </a:r>
            <a:r>
              <a:rPr lang="en-US" sz="1400" err="1"/>
              <a:t>xác</a:t>
            </a:r>
            <a:r>
              <a:rPr lang="en-US" sz="1400"/>
              <a:t> </a:t>
            </a:r>
            <a:r>
              <a:rPr lang="en-US" sz="1400" err="1"/>
              <a:t>định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như</a:t>
            </a:r>
            <a:r>
              <a:rPr lang="en-US" sz="1400"/>
              <a:t> </a:t>
            </a:r>
            <a:r>
              <a:rPr lang="en-US" sz="1400" err="1"/>
              <a:t>sau</a:t>
            </a:r>
            <a:r>
              <a:rPr lang="en-US" sz="1400"/>
              <a:t>: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trên</a:t>
            </a:r>
            <a:r>
              <a:rPr lang="en-US" sz="1400"/>
              <a:t>: i * n + j + 1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dưới</a:t>
            </a:r>
            <a:r>
              <a:rPr lang="en-US" sz="1400"/>
              <a:t>: (i + 1) * n + j + 1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trái</a:t>
            </a:r>
            <a:r>
              <a:rPr lang="en-US" sz="1400"/>
              <a:t>: (m + 1) * n + j * m + i + 1</a:t>
            </a:r>
          </a:p>
          <a:p>
            <a:pPr marL="36576" indent="0">
              <a:buNone/>
            </a:pP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phải</a:t>
            </a:r>
            <a:r>
              <a:rPr lang="en-US" sz="1400"/>
              <a:t>: (m + 1) * n + (j + 1) * m + i + 1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77" y="1713757"/>
            <a:ext cx="2686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4" y="305552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đỉnh</a:t>
            </a:r>
            <a:endParaRPr lang="en-US" sz="1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77" y="3897052"/>
            <a:ext cx="25812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6135" y="566778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cạnh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6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15616" y="1556792"/>
            <a:ext cx="6696744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fr-FR" sz="1400" dirty="0" err="1"/>
              <a:t>Luật</a:t>
            </a:r>
            <a:r>
              <a:rPr lang="fr-FR" sz="1400" dirty="0"/>
              <a:t> 1: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vẽ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ô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ô </a:t>
            </a:r>
            <a:r>
              <a:rPr lang="en-US" sz="1400" dirty="0" err="1"/>
              <a:t>vuông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. </a:t>
            </a:r>
            <a:r>
              <a:rPr lang="en-US" sz="1400" dirty="0" err="1"/>
              <a:t>Nếu</a:t>
            </a:r>
            <a:r>
              <a:rPr lang="en-US" sz="1400" dirty="0"/>
              <a:t> ô </a:t>
            </a:r>
            <a:r>
              <a:rPr lang="en-US" sz="1400" dirty="0" err="1"/>
              <a:t>vuông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trống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</a:t>
            </a:r>
            <a:r>
              <a:rPr lang="en-US" sz="1400" dirty="0" err="1"/>
              <a:t>nhiêu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vẽ</a:t>
            </a:r>
            <a:r>
              <a:rPr lang="en-US" sz="1400" dirty="0"/>
              <a:t>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.</a:t>
            </a:r>
          </a:p>
          <a:p>
            <a:pPr marL="448056" lvl="1" indent="0">
              <a:buNone/>
            </a:pPr>
            <a:r>
              <a:rPr lang="en-US" sz="1400" dirty="0" err="1"/>
              <a:t>Với</a:t>
            </a:r>
            <a:r>
              <a:rPr lang="en-US" sz="1400" dirty="0"/>
              <a:t> k = 0: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tô</a:t>
            </a:r>
            <a:r>
              <a:rPr lang="en-US" sz="1400" dirty="0"/>
              <a:t>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vậy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bốn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false.</a:t>
            </a:r>
          </a:p>
          <a:p>
            <a:pPr marL="448056" lvl="1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</a:t>
            </a:r>
            <a:r>
              <a:rPr lang="en-US" sz="1400" dirty="0"/>
              <a:t>(i, j)</a:t>
            </a:r>
            <a:r>
              <a:rPr lang="en-US" sz="1400" baseline="-25000" dirty="0"/>
              <a:t> </a:t>
            </a:r>
            <a:r>
              <a:rPr lang="en-US" sz="1400" dirty="0"/>
              <a:t>= (⌐e</a:t>
            </a:r>
            <a:r>
              <a:rPr lang="en-US" sz="1400" baseline="-25000" dirty="0"/>
              <a:t>1</a:t>
            </a:r>
            <a:r>
              <a:rPr lang="en-US" sz="1400" dirty="0"/>
              <a:t> ˄ ⌐e</a:t>
            </a:r>
            <a:r>
              <a:rPr lang="en-US" sz="1400" baseline="-25000" dirty="0"/>
              <a:t>2</a:t>
            </a:r>
            <a:r>
              <a:rPr lang="en-US" sz="1400" dirty="0"/>
              <a:t> ˄ ⌐e</a:t>
            </a:r>
            <a:r>
              <a:rPr lang="en-US" sz="1400" baseline="-25000" dirty="0"/>
              <a:t>3</a:t>
            </a:r>
            <a:r>
              <a:rPr lang="en-US" sz="1400" dirty="0"/>
              <a:t> ˄ ⌐e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</a:p>
          <a:p>
            <a:pPr marL="448056" lvl="1" indent="0">
              <a:buNone/>
            </a:pPr>
            <a:r>
              <a:rPr lang="en-US" sz="1400" dirty="0" err="1"/>
              <a:t>Với</a:t>
            </a:r>
            <a:r>
              <a:rPr lang="en-US" sz="1400" dirty="0"/>
              <a:t> k = 1: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bốn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tô</a:t>
            </a:r>
            <a:r>
              <a:rPr lang="en-US" sz="1400" dirty="0"/>
              <a:t>.</a:t>
            </a:r>
          </a:p>
          <a:p>
            <a:pPr marL="448056" lvl="1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</a:t>
            </a:r>
            <a:r>
              <a:rPr lang="en-US" sz="1400" dirty="0"/>
              <a:t>(i, j) =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2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) ˄ (⌐e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3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</a:p>
          <a:p>
            <a:pPr marL="448056" lvl="1" indent="0">
              <a:buNone/>
            </a:pPr>
            <a:r>
              <a:rPr lang="en-US" sz="1400" dirty="0" err="1"/>
              <a:t>Với</a:t>
            </a:r>
            <a:r>
              <a:rPr lang="en-US" sz="1400" dirty="0"/>
              <a:t> k = 2: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bốn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hai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tô</a:t>
            </a:r>
            <a:r>
              <a:rPr lang="en-US" sz="1400" dirty="0"/>
              <a:t>.</a:t>
            </a:r>
          </a:p>
          <a:p>
            <a:pPr marL="448056" lvl="1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</a:t>
            </a:r>
            <a:r>
              <a:rPr lang="en-US" sz="1400" dirty="0"/>
              <a:t>(i, j) =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) ˄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˄ (⌐e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</a:t>
            </a:r>
          </a:p>
          <a:p>
            <a:pPr marL="448056" lvl="1" indent="0">
              <a:buNone/>
            </a:pPr>
            <a:r>
              <a:rPr lang="en-US" sz="1400" dirty="0" err="1"/>
              <a:t>Với</a:t>
            </a:r>
            <a:r>
              <a:rPr lang="en-US" sz="1400" dirty="0"/>
              <a:t> k = 3: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tô</a:t>
            </a:r>
            <a:r>
              <a:rPr lang="en-US" sz="1400" dirty="0"/>
              <a:t>.</a:t>
            </a:r>
          </a:p>
          <a:p>
            <a:pPr marL="448056" lvl="1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</a:t>
            </a:r>
            <a:r>
              <a:rPr lang="en-US" sz="1400" dirty="0"/>
              <a:t>(i, j) = (⌐e</a:t>
            </a:r>
            <a:r>
              <a:rPr lang="en-US" sz="1400" baseline="-25000" dirty="0"/>
              <a:t>1</a:t>
            </a:r>
            <a:r>
              <a:rPr lang="en-US" sz="1400" dirty="0"/>
              <a:t> ˅ ⌐e</a:t>
            </a:r>
            <a:r>
              <a:rPr lang="en-US" sz="1400" baseline="-25000" dirty="0"/>
              <a:t>2</a:t>
            </a:r>
            <a:r>
              <a:rPr lang="en-US" sz="1400" dirty="0"/>
              <a:t> ˅ ⌐e</a:t>
            </a:r>
            <a:r>
              <a:rPr lang="en-US" sz="1400" baseline="-25000" dirty="0"/>
              <a:t>3</a:t>
            </a:r>
            <a:r>
              <a:rPr lang="en-US" sz="1400" dirty="0"/>
              <a:t> ˅ ⌐e</a:t>
            </a:r>
            <a:r>
              <a:rPr lang="en-US" sz="1400" baseline="-25000" dirty="0"/>
              <a:t>4</a:t>
            </a:r>
            <a:r>
              <a:rPr lang="en-US" sz="1400" dirty="0"/>
              <a:t>) ˄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2</a:t>
            </a:r>
            <a:r>
              <a:rPr lang="en-US" sz="1400" dirty="0"/>
              <a:t>) ˄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) ˄ (e</a:t>
            </a:r>
            <a:r>
              <a:rPr lang="en-US" sz="1400" baseline="-25000" dirty="0"/>
              <a:t>1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3</a:t>
            </a:r>
            <a:r>
              <a:rPr lang="en-US" sz="1400" dirty="0"/>
              <a:t>) ˄ (e</a:t>
            </a:r>
            <a:r>
              <a:rPr lang="en-US" sz="1400" baseline="-25000" dirty="0"/>
              <a:t>2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 ˄ (e</a:t>
            </a:r>
            <a:r>
              <a:rPr lang="en-US" sz="1400" baseline="-25000" dirty="0"/>
              <a:t>3</a:t>
            </a:r>
            <a:r>
              <a:rPr lang="en-US" sz="1400" dirty="0"/>
              <a:t> ˅ e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</a:p>
          <a:p>
            <a:pPr marL="448056" lvl="1" indent="0">
              <a:buNone/>
            </a:pPr>
            <a:r>
              <a:rPr lang="en-US" sz="1400" dirty="0" err="1"/>
              <a:t>Với</a:t>
            </a:r>
            <a:r>
              <a:rPr lang="en-US" sz="1400" dirty="0"/>
              <a:t> k = 4: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bốn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tô</a:t>
            </a:r>
            <a:r>
              <a:rPr lang="en-US" sz="1400" dirty="0"/>
              <a:t>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bốn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true.</a:t>
            </a:r>
          </a:p>
          <a:p>
            <a:pPr marL="448056" lvl="1" indent="0">
              <a:buNone/>
            </a:pPr>
            <a:r>
              <a:rPr lang="en-US" sz="1400" dirty="0"/>
              <a:t>	rule</a:t>
            </a:r>
            <a:r>
              <a:rPr lang="en-US" sz="1400" baseline="-25000" dirty="0"/>
              <a:t>1</a:t>
            </a:r>
            <a:r>
              <a:rPr lang="en-US" sz="1400" dirty="0"/>
              <a:t>(i, j) = (e</a:t>
            </a:r>
            <a:r>
              <a:rPr lang="en-US" sz="1400" baseline="-25000" dirty="0"/>
              <a:t>1</a:t>
            </a:r>
            <a:r>
              <a:rPr lang="en-US" sz="1400" dirty="0"/>
              <a:t> ˄ e</a:t>
            </a:r>
            <a:r>
              <a:rPr lang="en-US" sz="1400" baseline="-25000" dirty="0"/>
              <a:t>2</a:t>
            </a:r>
            <a:r>
              <a:rPr lang="en-US" sz="1400" dirty="0"/>
              <a:t> ˄ e</a:t>
            </a:r>
            <a:r>
              <a:rPr lang="en-US" sz="1400" baseline="-25000" dirty="0"/>
              <a:t>3</a:t>
            </a:r>
            <a:r>
              <a:rPr lang="en-US" sz="1400" dirty="0"/>
              <a:t> ˄ e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</a:p>
          <a:p>
            <a:pPr marL="448056" lvl="1" indent="0">
              <a:buNone/>
            </a:pPr>
            <a:r>
              <a:rPr lang="en-US" sz="1400" dirty="0"/>
              <a:t>=&gt;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: Rule</a:t>
            </a:r>
            <a:r>
              <a:rPr lang="en-US" sz="1400" baseline="-25000" dirty="0"/>
              <a:t>1 </a:t>
            </a:r>
            <a:r>
              <a:rPr lang="en-US" sz="1400" dirty="0"/>
              <a:t>= rule</a:t>
            </a:r>
            <a:r>
              <a:rPr lang="en-US" sz="1400" baseline="-25000" dirty="0"/>
              <a:t>1</a:t>
            </a:r>
            <a:r>
              <a:rPr lang="en-US" sz="1400" dirty="0"/>
              <a:t>(0, 0)</a:t>
            </a:r>
            <a:r>
              <a:rPr lang="en-US" sz="1400" baseline="-25000" dirty="0"/>
              <a:t> </a:t>
            </a:r>
            <a:r>
              <a:rPr lang="en-US" sz="1400" dirty="0"/>
              <a:t>˄ … ˄ rule</a:t>
            </a:r>
            <a:r>
              <a:rPr lang="en-US" sz="1400" baseline="-25000" dirty="0"/>
              <a:t>1</a:t>
            </a:r>
            <a:r>
              <a:rPr lang="en-US" sz="1400" dirty="0"/>
              <a:t>(m – 1, n - 1)</a:t>
            </a:r>
          </a:p>
          <a:p>
            <a:pPr marL="448056" lvl="1" indent="0">
              <a:buNone/>
            </a:pPr>
            <a:endParaRPr lang="en-US" sz="1400" dirty="0"/>
          </a:p>
          <a:p>
            <a:pPr marL="448056" lvl="1" indent="0">
              <a:buNone/>
            </a:pPr>
            <a:endParaRPr lang="fr-FR" sz="1400" dirty="0"/>
          </a:p>
          <a:p>
            <a:pPr marL="448056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229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556792"/>
            <a:ext cx="4464496" cy="4824536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r>
              <a:rPr lang="en-US" sz="1400" err="1"/>
              <a:t>Luật</a:t>
            </a:r>
            <a:r>
              <a:rPr lang="en-US" sz="1400"/>
              <a:t> 2: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đường</a:t>
            </a:r>
            <a:r>
              <a:rPr lang="en-US" sz="1400"/>
              <a:t> </a:t>
            </a:r>
            <a:r>
              <a:rPr lang="en-US" sz="1400" err="1"/>
              <a:t>đi</a:t>
            </a:r>
            <a:r>
              <a:rPr lang="en-US" sz="1400"/>
              <a:t> </a:t>
            </a:r>
            <a:r>
              <a:rPr lang="en-US" sz="1400" err="1"/>
              <a:t>không</a:t>
            </a:r>
            <a:r>
              <a:rPr lang="en-US" sz="1400"/>
              <a:t>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phép</a:t>
            </a:r>
            <a:r>
              <a:rPr lang="en-US" sz="1400"/>
              <a:t> </a:t>
            </a:r>
            <a:r>
              <a:rPr lang="en-US" sz="1400" err="1"/>
              <a:t>giao</a:t>
            </a:r>
            <a:r>
              <a:rPr lang="en-US" sz="1400"/>
              <a:t> </a:t>
            </a:r>
            <a:r>
              <a:rPr lang="en-US" sz="1400" err="1"/>
              <a:t>nhau</a:t>
            </a:r>
            <a:r>
              <a:rPr lang="en-US" sz="1400"/>
              <a:t>, </a:t>
            </a:r>
            <a:r>
              <a:rPr lang="en-US" sz="1400" err="1"/>
              <a:t>rẽ</a:t>
            </a:r>
            <a:r>
              <a:rPr lang="en-US" sz="1400"/>
              <a:t> </a:t>
            </a:r>
            <a:r>
              <a:rPr lang="en-US" sz="1400" err="1"/>
              <a:t>nhánh</a:t>
            </a:r>
            <a:r>
              <a:rPr lang="en-US" sz="1400"/>
              <a:t>.</a:t>
            </a:r>
          </a:p>
          <a:p>
            <a:pPr marL="36576" indent="0">
              <a:buNone/>
            </a:pPr>
            <a:r>
              <a:rPr lang="en-US" sz="1400" err="1"/>
              <a:t>Mỗi</a:t>
            </a:r>
            <a:r>
              <a:rPr lang="en-US" sz="1400"/>
              <a:t> </a:t>
            </a:r>
            <a:r>
              <a:rPr lang="en-US" sz="1400" err="1"/>
              <a:t>đỉnh</a:t>
            </a:r>
            <a:r>
              <a:rPr lang="en-US" sz="1400"/>
              <a:t> (i, j)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bốn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e</a:t>
            </a:r>
            <a:r>
              <a:rPr lang="en-US" sz="1400" baseline="-25000"/>
              <a:t>1</a:t>
            </a:r>
            <a:r>
              <a:rPr lang="en-US" sz="1400"/>
              <a:t>, e</a:t>
            </a:r>
            <a:r>
              <a:rPr lang="en-US" sz="1400" baseline="-25000"/>
              <a:t>2</a:t>
            </a:r>
            <a:r>
              <a:rPr lang="en-US" sz="1400"/>
              <a:t>, e</a:t>
            </a:r>
            <a:r>
              <a:rPr lang="en-US" sz="1400" baseline="-25000"/>
              <a:t>3</a:t>
            </a:r>
            <a:r>
              <a:rPr lang="en-US" sz="1400"/>
              <a:t>, e</a:t>
            </a:r>
            <a:r>
              <a:rPr lang="en-US" sz="1400" baseline="-25000"/>
              <a:t>4</a:t>
            </a:r>
            <a:r>
              <a:rPr lang="en-US" sz="1400"/>
              <a:t> </a:t>
            </a:r>
            <a:r>
              <a:rPr lang="en-US" sz="1400" err="1"/>
              <a:t>lần</a:t>
            </a:r>
            <a:r>
              <a:rPr lang="en-US" sz="1400"/>
              <a:t> </a:t>
            </a:r>
            <a:r>
              <a:rPr lang="en-US" sz="1400" err="1"/>
              <a:t>lượt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trên</a:t>
            </a:r>
            <a:r>
              <a:rPr lang="en-US" sz="1400"/>
              <a:t>,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phải</a:t>
            </a:r>
            <a:r>
              <a:rPr lang="en-US" sz="1400"/>
              <a:t>,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dưới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trái</a:t>
            </a:r>
            <a:r>
              <a:rPr lang="en-US" sz="1400"/>
              <a:t>. </a:t>
            </a:r>
            <a:r>
              <a:rPr lang="en-US" sz="1400" err="1"/>
              <a:t>Công</a:t>
            </a:r>
            <a:r>
              <a:rPr lang="en-US" sz="1400"/>
              <a:t> </a:t>
            </a:r>
            <a:r>
              <a:rPr lang="en-US" sz="1400" err="1"/>
              <a:t>thức</a:t>
            </a:r>
            <a:r>
              <a:rPr lang="en-US" sz="1400"/>
              <a:t> </a:t>
            </a:r>
            <a:r>
              <a:rPr lang="en-US" sz="1400" err="1"/>
              <a:t>biểu</a:t>
            </a:r>
            <a:r>
              <a:rPr lang="en-US" sz="1400"/>
              <a:t> </a:t>
            </a:r>
            <a:r>
              <a:rPr lang="en-US" sz="1400" err="1"/>
              <a:t>diễn</a:t>
            </a:r>
            <a:r>
              <a:rPr lang="en-US" sz="1400"/>
              <a:t> </a:t>
            </a:r>
            <a:r>
              <a:rPr lang="en-US" sz="1400" err="1"/>
              <a:t>luật</a:t>
            </a:r>
            <a:r>
              <a:rPr lang="en-US" sz="1400"/>
              <a:t> 2 </a:t>
            </a:r>
            <a:r>
              <a:rPr lang="en-US" sz="1400" err="1"/>
              <a:t>cho</a:t>
            </a:r>
            <a:r>
              <a:rPr lang="en-US" sz="1400"/>
              <a:t> </a:t>
            </a:r>
            <a:r>
              <a:rPr lang="en-US" sz="1400" err="1"/>
              <a:t>đỉnh</a:t>
            </a:r>
            <a:r>
              <a:rPr lang="en-US" sz="1400"/>
              <a:t> (i, j) </a:t>
            </a:r>
            <a:r>
              <a:rPr lang="en-US" sz="1400" err="1"/>
              <a:t>là</a:t>
            </a:r>
            <a:r>
              <a:rPr lang="en-US" sz="1400"/>
              <a:t> rule</a:t>
            </a:r>
            <a:r>
              <a:rPr lang="en-US" sz="1400" baseline="-25000"/>
              <a:t>2</a:t>
            </a:r>
            <a:r>
              <a:rPr lang="en-US" sz="1400"/>
              <a:t>(i, j).</a:t>
            </a:r>
          </a:p>
          <a:p>
            <a:pPr lvl="0">
              <a:buFontTx/>
              <a:buChar char="-"/>
            </a:pPr>
            <a:r>
              <a:rPr lang="en-US" sz="1400"/>
              <a:t>TH1: </a:t>
            </a:r>
            <a:r>
              <a:rPr lang="en-US" sz="1400" err="1"/>
              <a:t>Đỉnh</a:t>
            </a:r>
            <a:r>
              <a:rPr lang="en-US" sz="1400"/>
              <a:t> </a:t>
            </a:r>
            <a:r>
              <a:rPr lang="en-US" sz="1400" err="1"/>
              <a:t>nằm</a:t>
            </a:r>
            <a:r>
              <a:rPr lang="en-US" sz="1400"/>
              <a:t> ở </a:t>
            </a:r>
            <a:r>
              <a:rPr lang="en-US" sz="1400" err="1"/>
              <a:t>một</a:t>
            </a:r>
            <a:r>
              <a:rPr lang="en-US" sz="1400"/>
              <a:t> </a:t>
            </a:r>
            <a:r>
              <a:rPr lang="en-US" sz="1400" err="1"/>
              <a:t>trong</a:t>
            </a:r>
            <a:r>
              <a:rPr lang="en-US" sz="1400"/>
              <a:t> </a:t>
            </a:r>
            <a:r>
              <a:rPr lang="en-US" sz="1400" err="1"/>
              <a:t>bốn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biên</a:t>
            </a:r>
            <a:r>
              <a:rPr lang="en-US" sz="1400"/>
              <a:t> </a:t>
            </a:r>
            <a:r>
              <a:rPr lang="en-US" sz="1400" err="1"/>
              <a:t>chỉ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ba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.</a:t>
            </a:r>
          </a:p>
          <a:p>
            <a:pPr>
              <a:buFontTx/>
              <a:buChar char="-"/>
            </a:pPr>
            <a:r>
              <a:rPr lang="en-US" sz="1400"/>
              <a:t>rule</a:t>
            </a:r>
            <a:r>
              <a:rPr lang="en-US" sz="1400" baseline="-25000"/>
              <a:t>2</a:t>
            </a:r>
            <a:r>
              <a:rPr lang="en-US" sz="1400"/>
              <a:t>(i, j) = [</a:t>
            </a:r>
            <a:r>
              <a:rPr lang="en-US" sz="1400" err="1"/>
              <a:t>e</a:t>
            </a:r>
            <a:r>
              <a:rPr lang="en-US" sz="1400" baseline="-25000" err="1"/>
              <a:t>m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</a:t>
            </a:r>
            <a:r>
              <a:rPr lang="en-US" sz="1400" err="1"/>
              <a:t>ExactlyOne</a:t>
            </a:r>
            <a:r>
              <a:rPr lang="en-US" sz="1400"/>
              <a:t>(e</a:t>
            </a:r>
            <a:r>
              <a:rPr lang="en-US" sz="1400" baseline="-25000"/>
              <a:t>n</a:t>
            </a:r>
            <a:r>
              <a:rPr lang="en-US" sz="1400"/>
              <a:t>, </a:t>
            </a:r>
            <a:r>
              <a:rPr lang="en-US" sz="1400" err="1"/>
              <a:t>e</a:t>
            </a:r>
            <a:r>
              <a:rPr lang="en-US" sz="1400" baseline="-25000" err="1"/>
              <a:t>p</a:t>
            </a:r>
            <a:r>
              <a:rPr lang="en-US" sz="1400"/>
              <a:t>)] ˄ [e</a:t>
            </a:r>
            <a:r>
              <a:rPr lang="en-US" sz="1400" baseline="-25000"/>
              <a:t>n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</a:t>
            </a:r>
            <a:r>
              <a:rPr lang="en-US" sz="1400" err="1"/>
              <a:t>ExactlyOne</a:t>
            </a:r>
            <a:r>
              <a:rPr lang="en-US" sz="1400"/>
              <a:t>(</a:t>
            </a:r>
            <a:r>
              <a:rPr lang="en-US" sz="1400" err="1"/>
              <a:t>e</a:t>
            </a:r>
            <a:r>
              <a:rPr lang="en-US" sz="1400" baseline="-25000" err="1"/>
              <a:t>m</a:t>
            </a:r>
            <a:r>
              <a:rPr lang="en-US" sz="1400"/>
              <a:t>, </a:t>
            </a:r>
            <a:r>
              <a:rPr lang="en-US" sz="1400" err="1"/>
              <a:t>e</a:t>
            </a:r>
            <a:r>
              <a:rPr lang="en-US" sz="1400" baseline="-25000" err="1"/>
              <a:t>p</a:t>
            </a:r>
            <a:r>
              <a:rPr lang="en-US" sz="1400"/>
              <a:t>)] ˄ [</a:t>
            </a:r>
            <a:r>
              <a:rPr lang="en-US" sz="1400" err="1"/>
              <a:t>e</a:t>
            </a:r>
            <a:r>
              <a:rPr lang="en-US" sz="1400" baseline="-25000" err="1"/>
              <a:t>p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</a:t>
            </a:r>
            <a:r>
              <a:rPr lang="en-US" sz="1400" err="1"/>
              <a:t>ExactlyOne</a:t>
            </a:r>
            <a:r>
              <a:rPr lang="en-US" sz="1400"/>
              <a:t>(</a:t>
            </a:r>
            <a:r>
              <a:rPr lang="en-US" sz="1400" err="1"/>
              <a:t>e</a:t>
            </a:r>
            <a:r>
              <a:rPr lang="en-US" sz="1400" baseline="-25000" err="1"/>
              <a:t>m</a:t>
            </a:r>
            <a:r>
              <a:rPr lang="en-US" sz="1400"/>
              <a:t>, e</a:t>
            </a:r>
            <a:r>
              <a:rPr lang="en-US" sz="1400" baseline="-25000"/>
              <a:t>n</a:t>
            </a:r>
            <a:r>
              <a:rPr lang="en-US" sz="1400"/>
              <a:t>)]</a:t>
            </a:r>
          </a:p>
          <a:p>
            <a:pPr>
              <a:buFontTx/>
              <a:buChar char="-"/>
            </a:pPr>
            <a:r>
              <a:rPr lang="vi-VN" sz="1400"/>
              <a:t>TH2: Đỉnh nằm ở một trong bốn góc chỉ có hai cạnh.</a:t>
            </a:r>
            <a:endParaRPr lang="en-US" sz="1400"/>
          </a:p>
          <a:p>
            <a:pPr>
              <a:buFontTx/>
              <a:buChar char="-"/>
            </a:pPr>
            <a:r>
              <a:rPr lang="en-US" sz="1400"/>
              <a:t>rule</a:t>
            </a:r>
            <a:r>
              <a:rPr lang="en-US" sz="1400" baseline="-25000"/>
              <a:t>2</a:t>
            </a:r>
            <a:r>
              <a:rPr lang="en-US" sz="1400"/>
              <a:t>(i, j) = (</a:t>
            </a:r>
            <a:r>
              <a:rPr lang="en-US" sz="1400" err="1"/>
              <a:t>e</a:t>
            </a:r>
            <a:r>
              <a:rPr lang="en-US" sz="1400" baseline="-25000" err="1"/>
              <a:t>m</a:t>
            </a:r>
            <a:r>
              <a:rPr lang="en-US" sz="1400"/>
              <a:t> </a:t>
            </a:r>
            <a:r>
              <a:rPr lang="fr-FR" sz="1400">
                <a:sym typeface="Wingdings"/>
              </a:rPr>
              <a:t></a:t>
            </a:r>
            <a:r>
              <a:rPr lang="en-US" sz="1400"/>
              <a:t> e</a:t>
            </a:r>
            <a:r>
              <a:rPr lang="en-US" sz="1400" baseline="-25000"/>
              <a:t>n</a:t>
            </a:r>
            <a:r>
              <a:rPr lang="en-US" sz="1400"/>
              <a:t>) ˄ (e</a:t>
            </a:r>
            <a:r>
              <a:rPr lang="en-US" sz="1400" baseline="-25000"/>
              <a:t>n</a:t>
            </a:r>
            <a:r>
              <a:rPr lang="en-US" sz="1400"/>
              <a:t> </a:t>
            </a:r>
            <a:r>
              <a:rPr lang="fr-FR" sz="1400">
                <a:sym typeface="Wingdings"/>
              </a:rPr>
              <a:t></a:t>
            </a:r>
            <a:r>
              <a:rPr lang="en-US" sz="1400"/>
              <a:t> </a:t>
            </a:r>
            <a:r>
              <a:rPr lang="en-US" sz="1400" err="1"/>
              <a:t>e</a:t>
            </a:r>
            <a:r>
              <a:rPr lang="en-US" sz="1400" baseline="-25000" err="1"/>
              <a:t>m</a:t>
            </a:r>
            <a:r>
              <a:rPr lang="en-US" sz="1400"/>
              <a:t>)</a:t>
            </a:r>
          </a:p>
          <a:p>
            <a:pPr>
              <a:buFontTx/>
              <a:buChar char="-"/>
            </a:pPr>
            <a:r>
              <a:rPr lang="en-US" sz="1400"/>
              <a:t>TH3: </a:t>
            </a:r>
            <a:r>
              <a:rPr lang="en-US" sz="1400" err="1"/>
              <a:t>Đỉnh</a:t>
            </a:r>
            <a:r>
              <a:rPr lang="en-US" sz="1400"/>
              <a:t> </a:t>
            </a:r>
            <a:r>
              <a:rPr lang="en-US" sz="1400" err="1"/>
              <a:t>nằm</a:t>
            </a:r>
            <a:r>
              <a:rPr lang="en-US" sz="1400"/>
              <a:t> </a:t>
            </a:r>
            <a:r>
              <a:rPr lang="en-US" sz="1400" err="1"/>
              <a:t>hoàn</a:t>
            </a:r>
            <a:r>
              <a:rPr lang="en-US" sz="1400"/>
              <a:t> </a:t>
            </a:r>
            <a:r>
              <a:rPr lang="en-US" sz="1400" err="1"/>
              <a:t>toàn</a:t>
            </a:r>
            <a:r>
              <a:rPr lang="en-US" sz="1400"/>
              <a:t> </a:t>
            </a:r>
            <a:r>
              <a:rPr lang="en-US" sz="1400" err="1"/>
              <a:t>phía</a:t>
            </a:r>
            <a:r>
              <a:rPr lang="en-US" sz="1400"/>
              <a:t> </a:t>
            </a:r>
            <a:r>
              <a:rPr lang="en-US" sz="1400" err="1"/>
              <a:t>trong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đủ</a:t>
            </a:r>
            <a:r>
              <a:rPr lang="en-US" sz="1400"/>
              <a:t> </a:t>
            </a:r>
            <a:r>
              <a:rPr lang="en-US" sz="1400" err="1"/>
              <a:t>cả</a:t>
            </a:r>
            <a:r>
              <a:rPr lang="en-US" sz="1400"/>
              <a:t> </a:t>
            </a:r>
            <a:r>
              <a:rPr lang="en-US" sz="1400" err="1"/>
              <a:t>bốn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.</a:t>
            </a:r>
          </a:p>
          <a:p>
            <a:pPr>
              <a:buFontTx/>
              <a:buChar char="-"/>
            </a:pPr>
            <a:r>
              <a:rPr lang="en-US" sz="1400"/>
              <a:t>rule</a:t>
            </a:r>
            <a:r>
              <a:rPr lang="en-US" sz="1400" baseline="-25000"/>
              <a:t>2 </a:t>
            </a:r>
            <a:r>
              <a:rPr lang="en-US" sz="1400"/>
              <a:t>= [e</a:t>
            </a:r>
            <a:r>
              <a:rPr lang="en-US" sz="1400" baseline="-25000"/>
              <a:t>m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ExactlyOne(e</a:t>
            </a:r>
            <a:r>
              <a:rPr lang="en-US" sz="1400" baseline="-25000"/>
              <a:t>n</a:t>
            </a:r>
            <a:r>
              <a:rPr lang="en-US" sz="1400"/>
              <a:t>, e</a:t>
            </a:r>
            <a:r>
              <a:rPr lang="en-US" sz="1400" baseline="-25000"/>
              <a:t>p</a:t>
            </a:r>
            <a:r>
              <a:rPr lang="en-US" sz="1400"/>
              <a:t>, e</a:t>
            </a:r>
            <a:r>
              <a:rPr lang="en-US" sz="1400" baseline="-25000"/>
              <a:t>q</a:t>
            </a:r>
            <a:r>
              <a:rPr lang="en-US" sz="1400"/>
              <a:t>)] ˄ [e</a:t>
            </a:r>
            <a:r>
              <a:rPr lang="en-US" sz="1400" baseline="-25000"/>
              <a:t>n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ExactlyOne(e</a:t>
            </a:r>
            <a:r>
              <a:rPr lang="en-US" sz="1400" baseline="-25000"/>
              <a:t>m</a:t>
            </a:r>
            <a:r>
              <a:rPr lang="en-US" sz="1400"/>
              <a:t>, e</a:t>
            </a:r>
            <a:r>
              <a:rPr lang="en-US" sz="1400" baseline="-25000"/>
              <a:t>p</a:t>
            </a:r>
            <a:r>
              <a:rPr lang="en-US" sz="1400"/>
              <a:t>, e</a:t>
            </a:r>
            <a:r>
              <a:rPr lang="en-US" sz="1400" baseline="-25000"/>
              <a:t>q</a:t>
            </a:r>
            <a:r>
              <a:rPr lang="en-US" sz="1400"/>
              <a:t>)] ˄ [e</a:t>
            </a:r>
            <a:r>
              <a:rPr lang="en-US" sz="1400" baseline="-25000"/>
              <a:t>p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ExactlyOne(e</a:t>
            </a:r>
            <a:r>
              <a:rPr lang="en-US" sz="1400" baseline="-25000"/>
              <a:t>m</a:t>
            </a:r>
            <a:r>
              <a:rPr lang="en-US" sz="1400"/>
              <a:t>, e</a:t>
            </a:r>
            <a:r>
              <a:rPr lang="en-US" sz="1400" baseline="-25000"/>
              <a:t>n</a:t>
            </a:r>
            <a:r>
              <a:rPr lang="en-US" sz="1400"/>
              <a:t>, e</a:t>
            </a:r>
            <a:r>
              <a:rPr lang="en-US" sz="1400" baseline="-25000"/>
              <a:t>q</a:t>
            </a:r>
            <a:r>
              <a:rPr lang="en-US" sz="1400"/>
              <a:t>)] ˄ [e</a:t>
            </a:r>
            <a:r>
              <a:rPr lang="en-US" sz="1400" baseline="-25000"/>
              <a:t>q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ExactlyOne(e</a:t>
            </a:r>
            <a:r>
              <a:rPr lang="en-US" sz="1400" baseline="-25000"/>
              <a:t>m</a:t>
            </a:r>
            <a:r>
              <a:rPr lang="en-US" sz="1400"/>
              <a:t>, e</a:t>
            </a:r>
            <a:r>
              <a:rPr lang="en-US" sz="1400" baseline="-25000"/>
              <a:t>n</a:t>
            </a:r>
            <a:r>
              <a:rPr lang="en-US" sz="1400"/>
              <a:t>, e</a:t>
            </a:r>
            <a:r>
              <a:rPr lang="en-US" sz="1400" baseline="-25000"/>
              <a:t>p</a:t>
            </a:r>
            <a:r>
              <a:rPr lang="en-US" sz="1400"/>
              <a:t>)] </a:t>
            </a:r>
          </a:p>
          <a:p>
            <a:pPr marL="36576" indent="0">
              <a:buNone/>
            </a:pPr>
            <a:r>
              <a:rPr lang="en-US" sz="1400"/>
              <a:t>Với m ≠ n ≠ p ≠ q ∈ {1..4}</a:t>
            </a:r>
          </a:p>
          <a:p>
            <a:pPr>
              <a:buFontTx/>
              <a:buChar char="-"/>
            </a:pPr>
            <a:endParaRPr lang="en-US" sz="1400"/>
          </a:p>
          <a:p>
            <a:pPr lvl="0">
              <a:buFontTx/>
              <a:buChar char="-"/>
            </a:pPr>
            <a:endParaRPr lang="en-US" sz="1400"/>
          </a:p>
          <a:p>
            <a:endParaRPr lang="en-US" sz="1400"/>
          </a:p>
          <a:p>
            <a:pPr marL="448056" lvl="1" indent="0">
              <a:buNone/>
            </a:pPr>
            <a:endParaRPr lang="fr-FR" sz="1400"/>
          </a:p>
          <a:p>
            <a:pPr marL="448056" lvl="1" indent="0">
              <a:buNone/>
            </a:pPr>
            <a:endParaRPr lang="en-US" sz="1400"/>
          </a:p>
        </p:txBody>
      </p:sp>
      <p:pic>
        <p:nvPicPr>
          <p:cNvPr id="8" name="Picture 7" descr="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680829" y="1772816"/>
            <a:ext cx="1303020" cy="1310640"/>
          </a:xfrm>
          <a:prstGeom prst="rect">
            <a:avLst/>
          </a:prstGeom>
        </p:spPr>
      </p:pic>
      <p:pic>
        <p:nvPicPr>
          <p:cNvPr id="9" name="Picture 8" descr="Char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7524328" y="3429000"/>
            <a:ext cx="807720" cy="815340"/>
          </a:xfrm>
          <a:prstGeom prst="rect">
            <a:avLst/>
          </a:prstGeom>
        </p:spPr>
      </p:pic>
      <p:pic>
        <p:nvPicPr>
          <p:cNvPr id="10" name="Picture 9" descr="Chart, rectangle, box and whisker char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5665589" y="4256956"/>
            <a:ext cx="1318260" cy="1348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74486" y="3244334"/>
            <a:ext cx="11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TH1: </a:t>
            </a:r>
            <a:r>
              <a:rPr lang="en-US" sz="1400" err="1"/>
              <a:t>Đỉnh</a:t>
            </a:r>
            <a:r>
              <a:rPr lang="en-US" sz="1400"/>
              <a:t> </a:t>
            </a:r>
            <a:r>
              <a:rPr lang="en-US" sz="1400" err="1"/>
              <a:t>nằm</a:t>
            </a:r>
            <a:r>
              <a:rPr lang="en-US" sz="1400"/>
              <a:t> ở </a:t>
            </a:r>
            <a:r>
              <a:rPr lang="en-US" sz="1400" err="1"/>
              <a:t>biên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370335" y="4427459"/>
            <a:ext cx="11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TH2:Đỉnh </a:t>
            </a:r>
            <a:r>
              <a:rPr lang="en-US" sz="1400" err="1"/>
              <a:t>nằm</a:t>
            </a:r>
            <a:r>
              <a:rPr lang="en-US" sz="1400"/>
              <a:t> ở </a:t>
            </a:r>
            <a:r>
              <a:rPr lang="en-US" sz="1400" err="1"/>
              <a:t>góc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38647" y="5858108"/>
            <a:ext cx="11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TH3: </a:t>
            </a:r>
            <a:r>
              <a:rPr lang="en-US" sz="1400" err="1"/>
              <a:t>Đỉnh</a:t>
            </a:r>
            <a:r>
              <a:rPr lang="en-US" sz="1400"/>
              <a:t> </a:t>
            </a:r>
            <a:r>
              <a:rPr lang="en-US" sz="1400" err="1"/>
              <a:t>nằm</a:t>
            </a:r>
            <a:r>
              <a:rPr lang="en-US" sz="1400"/>
              <a:t> </a:t>
            </a:r>
            <a:r>
              <a:rPr lang="en-US" sz="1400" err="1"/>
              <a:t>trong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0003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447</TotalTime>
  <Words>1335</Words>
  <Application>Microsoft Office PowerPoint</Application>
  <PresentationFormat>On-screen Show (4:3)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Báo cáo cuối kì môn Phương pháp hình thức</vt:lpstr>
      <vt:lpstr>Nội dung</vt:lpstr>
      <vt:lpstr>I. Giới thiệu</vt:lpstr>
      <vt:lpstr>PowerPoint Presentation</vt:lpstr>
      <vt:lpstr>PowerPoint Presentation</vt:lpstr>
      <vt:lpstr>II. Encoding Slitherlink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Thực nghiệm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môn Phương pháp hình thức</dc:title>
  <dc:creator>admin</dc:creator>
  <cp:lastModifiedBy>admin</cp:lastModifiedBy>
  <cp:revision>88</cp:revision>
  <dcterms:created xsi:type="dcterms:W3CDTF">2022-05-12T06:28:34Z</dcterms:created>
  <dcterms:modified xsi:type="dcterms:W3CDTF">2022-05-23T13:28:09Z</dcterms:modified>
</cp:coreProperties>
</file>