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8" r:id="rId3"/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rIns="75425" tIns="75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191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8382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2573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6764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indent="-165100" lvl="0" marL="317500" rtl="0" algn="l">
              <a:spcBef>
                <a:spcPts val="2000"/>
              </a:spcBef>
              <a:spcAft>
                <a:spcPts val="0"/>
              </a:spcAft>
              <a:buFont typeface="Wingdings"/>
              <a:buChar char="§"/>
              <a:defRPr sz="23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800100" rtl="0" algn="l"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041400" rtl="0" algn="l">
              <a:spcBef>
                <a:spcPts val="200"/>
              </a:spcBef>
              <a:spcAft>
                <a:spcPts val="200"/>
              </a:spcAft>
              <a:buFont typeface="Arial"/>
              <a:buChar char="●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460500" rtl="0" algn="l"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1879600" rtl="0" algn="l"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298700" rtl="0" algn="l">
              <a:spcBef>
                <a:spcPts val="300"/>
              </a:spcBef>
              <a:spcAft>
                <a:spcPts val="0"/>
              </a:spcAft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2717800" rtl="0" algn="l">
              <a:spcBef>
                <a:spcPts val="300"/>
              </a:spcBef>
              <a:spcAft>
                <a:spcPts val="0"/>
              </a:spcAft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3136900" rtl="0" algn="l">
              <a:spcBef>
                <a:spcPts val="300"/>
              </a:spcBef>
              <a:spcAft>
                <a:spcPts val="0"/>
              </a:spcAft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3556000" rtl="0" algn="l">
              <a:spcBef>
                <a:spcPts val="300"/>
              </a:spcBef>
              <a:spcAft>
                <a:spcPts val="0"/>
              </a:spcAft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43000" y="2108834"/>
            <a:ext cx="6858000" cy="925800"/>
          </a:xfrm>
          <a:prstGeom prst="rect">
            <a:avLst/>
          </a:prstGeom>
          <a:noFill/>
          <a:ln>
            <a:noFill/>
          </a:ln>
        </p:spPr>
        <p:txBody>
          <a:bodyPr anchorCtr="1" anchor="t" bIns="75425" lIns="75425" rIns="75425" tIns="75425"/>
          <a:lstStyle>
            <a:lvl1pPr lvl="0" rtl="0">
              <a:spcBef>
                <a:spcPts val="0"/>
              </a:spcBef>
              <a:defRPr>
                <a:solidFill>
                  <a:srgbClr val="1E1E1E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rIns="75425" tIns="75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191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8382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2573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6764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indent="-165100" lvl="0" marL="317500" rtl="0" algn="l">
              <a:spcBef>
                <a:spcPts val="2000"/>
              </a:spcBef>
              <a:spcAft>
                <a:spcPts val="0"/>
              </a:spcAft>
              <a:buFont typeface="Wingdings"/>
              <a:buChar char="§"/>
              <a:defRPr sz="23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800100" rtl="0" algn="l"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041400" rtl="0" algn="l">
              <a:spcBef>
                <a:spcPts val="200"/>
              </a:spcBef>
              <a:spcAft>
                <a:spcPts val="200"/>
              </a:spcAft>
              <a:buFont typeface="Arial"/>
              <a:buChar char="●"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460500" rtl="0" algn="l"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1879600" rtl="0" algn="l"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298700" rtl="0" algn="l">
              <a:spcBef>
                <a:spcPts val="300"/>
              </a:spcBef>
              <a:spcAft>
                <a:spcPts val="0"/>
              </a:spcAft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2717800" rtl="0" algn="l">
              <a:spcBef>
                <a:spcPts val="300"/>
              </a:spcBef>
              <a:spcAft>
                <a:spcPts val="0"/>
              </a:spcAft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3136900" rtl="0" algn="l">
              <a:spcBef>
                <a:spcPts val="300"/>
              </a:spcBef>
              <a:spcAft>
                <a:spcPts val="0"/>
              </a:spcAft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3556000" rtl="0" algn="l">
              <a:spcBef>
                <a:spcPts val="300"/>
              </a:spcBef>
              <a:spcAft>
                <a:spcPts val="0"/>
              </a:spcAft>
              <a:buFont typeface="Arial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lvl="0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defRPr b="1" sz="3300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191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8382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2573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676400" rtl="0" algn="l">
              <a:spcBef>
                <a:spcPts val="0"/>
              </a:spcBef>
              <a:spcAft>
                <a:spcPts val="0"/>
              </a:spcAft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image" Target="../media/image02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" y="4732019"/>
            <a:ext cx="3611699" cy="205799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25" rIns="75425" tIns="37700">
            <a:noAutofit/>
          </a:bodyPr>
          <a:lstStyle/>
          <a:p>
            <a:pPr indent="0" lvl="0" marL="0" marR="0" rtl="0" algn="l">
              <a:spcBef>
                <a:spcPts val="2000"/>
              </a:spcBef>
              <a:buNone/>
            </a:pPr>
            <a:r>
              <a:t/>
            </a:r>
            <a:endParaRPr b="0" i="0" sz="17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8123" y="205739"/>
            <a:ext cx="971906" cy="190309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8659653" y="4886325"/>
            <a:ext cx="372900" cy="21089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37700" lIns="75425" rIns="75425" tIns="37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" sz="13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rIns="75425" tIns="75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419100" marR="0" rtl="0" algn="l">
              <a:spcBef>
                <a:spcPts val="0"/>
              </a:spcBef>
              <a:spcAft>
                <a:spcPts val="0"/>
              </a:spcAft>
              <a:buSzPct val="46153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838200" marR="0" rtl="0" algn="l">
              <a:spcBef>
                <a:spcPts val="0"/>
              </a:spcBef>
              <a:spcAft>
                <a:spcPts val="0"/>
              </a:spcAft>
              <a:buSzPct val="46153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1257300" marR="0" rtl="0" algn="l">
              <a:spcBef>
                <a:spcPts val="0"/>
              </a:spcBef>
              <a:spcAft>
                <a:spcPts val="0"/>
              </a:spcAft>
              <a:buSzPct val="46153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1676400" marR="0" rtl="0" algn="l">
              <a:spcBef>
                <a:spcPts val="0"/>
              </a:spcBef>
              <a:spcAft>
                <a:spcPts val="0"/>
              </a:spcAft>
              <a:buSzPct val="46153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indent="-165100" lvl="0" marL="317500" marR="0" rtl="0" algn="l">
              <a:spcBef>
                <a:spcPts val="2000"/>
              </a:spcBef>
              <a:spcAft>
                <a:spcPts val="0"/>
              </a:spcAft>
              <a:buClr>
                <a:srgbClr val="555555"/>
              </a:buClr>
              <a:buSzPct val="52173"/>
              <a:buFont typeface="Wingdings"/>
              <a:buChar char="§"/>
              <a:defRPr b="0" i="0" sz="23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88"/>
              <a:buFont typeface="Courier New"/>
              <a:buChar char="o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041400" marR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92307"/>
              <a:buFont typeface="Arial"/>
              <a:buChar char="●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460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187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2987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2717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3136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355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" y="4732019"/>
            <a:ext cx="3611699" cy="205799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25" rIns="75425" tIns="37700">
            <a:noAutofit/>
          </a:bodyPr>
          <a:lstStyle/>
          <a:p>
            <a:pPr indent="0" lvl="0" marL="0" marR="0" rtl="0" algn="l">
              <a:spcBef>
                <a:spcPts val="2000"/>
              </a:spcBef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Shape 3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45265" y="205739"/>
            <a:ext cx="975122" cy="1905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rIns="75425" tIns="75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ct val="36363"/>
              <a:defRPr b="1" i="0" sz="3300" u="none" cap="none" strike="noStrike">
                <a:solidFill>
                  <a:srgbClr val="7B952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419100" marR="0" rtl="0" algn="l">
              <a:spcBef>
                <a:spcPts val="0"/>
              </a:spcBef>
              <a:spcAft>
                <a:spcPts val="0"/>
              </a:spcAft>
              <a:buSzPct val="46153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838200" marR="0" rtl="0" algn="l">
              <a:spcBef>
                <a:spcPts val="0"/>
              </a:spcBef>
              <a:spcAft>
                <a:spcPts val="0"/>
              </a:spcAft>
              <a:buSzPct val="46153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1257300" marR="0" rtl="0" algn="l">
              <a:spcBef>
                <a:spcPts val="0"/>
              </a:spcBef>
              <a:spcAft>
                <a:spcPts val="0"/>
              </a:spcAft>
              <a:buSzPct val="46153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1676400" marR="0" rtl="0" algn="l">
              <a:spcBef>
                <a:spcPts val="0"/>
              </a:spcBef>
              <a:spcAft>
                <a:spcPts val="0"/>
              </a:spcAft>
              <a:buSzPct val="46153"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rIns="75425" tIns="75425"/>
          <a:lstStyle>
            <a:lvl1pPr indent="-165100" lvl="0" marL="317500" marR="0" rtl="0" algn="l">
              <a:spcBef>
                <a:spcPts val="2000"/>
              </a:spcBef>
              <a:spcAft>
                <a:spcPts val="0"/>
              </a:spcAft>
              <a:buClr>
                <a:srgbClr val="555555"/>
              </a:buClr>
              <a:buSzPct val="52173"/>
              <a:buFont typeface="Wingdings"/>
              <a:buChar char="§"/>
              <a:defRPr b="0" i="0" sz="23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88"/>
              <a:buFont typeface="Courier New"/>
              <a:buChar char="o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041400" marR="0" rtl="0" algn="l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92307"/>
              <a:buFont typeface="Arial"/>
              <a:buChar char="●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1460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2400" lvl="4" marL="1879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22987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2717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3136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355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de.google.com/p/chromium/codesearch#chromium/src/content/&amp;q=synchronous_com&amp;sq=package:chromium&amp;l=1" TargetMode="External"/><Relationship Id="rId4" Type="http://schemas.openxmlformats.org/officeDocument/2006/relationships/hyperlink" Target="https://code.google.com/p/chromium/codesearch#chromium/src/content/browser/&amp;q=synchronous_com&amp;sq=package:chromium&amp;l=1" TargetMode="External"/><Relationship Id="rId5" Type="http://schemas.openxmlformats.org/officeDocument/2006/relationships/hyperlink" Target="https://code.google.com/p/chromium/codesearch#chromium/src/content/browser/android/&amp;q=synchronous_com&amp;sq=package:chromium&amp;l=1" TargetMode="External"/><Relationship Id="rId6" Type="http://schemas.openxmlformats.org/officeDocument/2006/relationships/hyperlink" Target="https://code.google.com/p/chromium/codesearch#chromium/src/content/browser/android/in_process/&amp;q=synchronous_com&amp;sq=package:chromium&amp;l=1" TargetMode="External"/><Relationship Id="rId7" Type="http://schemas.openxmlformats.org/officeDocument/2006/relationships/hyperlink" Target="https://code.google.com/p/chromium/codesearch#chromium/src/content/browser/android/in_process/synchronous_compositor_output_surface.h&amp;q=synchronous_com&amp;sq=package:chromium&amp;l=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091565" y="1903094"/>
            <a:ext cx="6960900" cy="928199"/>
          </a:xfrm>
          <a:prstGeom prst="rect">
            <a:avLst/>
          </a:prstGeom>
          <a:noFill/>
          <a:ln>
            <a:noFill/>
          </a:ln>
        </p:spPr>
        <p:txBody>
          <a:bodyPr anchorCtr="1" anchor="ctr" bIns="37700" lIns="75425" rIns="75425" tIns="37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None/>
            </a:pPr>
            <a:r>
              <a:rPr b="1" lang="en" sz="2900">
                <a:solidFill>
                  <a:srgbClr val="1E1E1E"/>
                </a:solidFill>
              </a:rPr>
              <a:t>Android WebView Rendering</a:t>
            </a:r>
          </a:p>
        </p:txBody>
      </p:sp>
      <p:sp>
        <p:nvSpPr>
          <p:cNvPr id="49" name="Shape 49"/>
          <p:cNvSpPr/>
          <p:nvPr/>
        </p:nvSpPr>
        <p:spPr>
          <a:xfrm>
            <a:off x="1137284" y="3086100"/>
            <a:ext cx="468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25" rIns="75425" tIns="37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025600" y="919400"/>
            <a:ext cx="5661299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0" lvl="0" marL="1524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Pagination using software screenshots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834862"/>
            <a:ext cx="8229600" cy="2076299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Google Books</a:t>
            </a:r>
            <a:r>
              <a:rPr lang="en"/>
              <a:t>: Each chapter is one giant WebView.  Uses WebView.onDraw() with translation matrices to render individual pages into software bitmaps.  Then uploads those into textures and does fancy page-turning using its own GL.</a:t>
            </a:r>
          </a:p>
        </p:txBody>
      </p:sp>
      <p:sp>
        <p:nvSpPr>
          <p:cNvPr id="125" name="Shape 125"/>
          <p:cNvSpPr/>
          <p:nvPr/>
        </p:nvSpPr>
        <p:spPr>
          <a:xfrm>
            <a:off x="790375" y="3421700"/>
            <a:ext cx="8028599" cy="13253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24125" y="3725700"/>
            <a:ext cx="6894599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Page 1      Page 2        Page 3          Page 4      Page 5      Page 6      Page 7   ...</a:t>
            </a:r>
          </a:p>
        </p:txBody>
      </p:sp>
      <p:sp>
        <p:nvSpPr>
          <p:cNvPr id="127" name="Shape 127"/>
          <p:cNvSpPr/>
          <p:nvPr/>
        </p:nvSpPr>
        <p:spPr>
          <a:xfrm>
            <a:off x="4693600" y="3385225"/>
            <a:ext cx="936299" cy="1446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4608475" y="3008275"/>
            <a:ext cx="1143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60475" y="3005925"/>
            <a:ext cx="3498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WebView (entirely offscreen)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 legacy WebView APIs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WebView.capturePicture()</a:t>
            </a:r>
            <a:r>
              <a:rPr lang="en"/>
              <a:t>: Return a “Picture” object (Java wrapper around SkPicture) for the entire document.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WebView.setPictureListener(): </a:t>
            </a:r>
            <a:r>
              <a:rPr lang="en"/>
              <a:t>Call this callback, providing a Picture object for the entire document, every time it changes.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View.onDraw(Canvas)</a:t>
            </a:r>
            <a:r>
              <a:rPr lang="en"/>
              <a:t>: Synchronously draw the view into an Java-wrapped SkCanvas.  SkCanvas usually backed by a software bitmap.  Cannot checkerboard, and an arbitrary matrix can be applied.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View.get/setScrollX/Y(): </a:t>
            </a:r>
            <a:r>
              <a:rPr lang="en"/>
              <a:t>Synchronously set or read scroll offset.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View matrix setters:</a:t>
            </a:r>
            <a:r>
              <a:rPr lang="en"/>
              <a:t> Synchronously translate/scale.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APIs in View base 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31778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assumes all Views are quick and easy to redraw from scratch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types of Android Views tend to simple enough to regenerate from scratch on a single thread at 60fps.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Web content is complex enough that we have an async pipeline generating a tile cache instead.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340214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Android View is a bit like a RenderObject in Blink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Every frame, Android walks the View tree, performs layout if needed, and asks all Views to issue draw commands at the latest size and position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It’s a “pull” rendering model rather than the “push” model that’s dominant in Chromium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(To be fair, the average Android View is more heavyweight than the average RenderObject.)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47588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Implication #1: Android decides our scroll offset and tells us at the last minute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384300"/>
            <a:ext cx="8229600" cy="35826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The scroll offset or matrix may change just a few instructions before the draw call.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It may even suddenly teleport us to a distant part of the document.  In software mode, correct rendering is still expected when this happens (cannot “checkerboard”).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Implication #2: Nothing can be async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</a:t>
            </a:r>
            <a:r>
              <a:rPr b="1" lang="en"/>
              <a:t>anything</a:t>
            </a:r>
            <a:r>
              <a:rPr lang="en"/>
              <a:t> is async in the input or graphics pipeline, it would no longer work to write a Java method that synchronously: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Hands WebView a touch event</a:t>
            </a:r>
          </a:p>
          <a:p>
            <a:pPr indent="0" lvl="0" marL="152400" rtl="0">
              <a:spcBef>
                <a:spcPts val="0"/>
              </a:spcBef>
              <a:buNone/>
            </a:pPr>
            <a:r>
              <a:rPr lang="en"/>
              <a:t>2. Reads the WebView’s scroll offset</a:t>
            </a:r>
          </a:p>
          <a:p>
            <a:pPr indent="0" lvl="0" marL="152400" rtl="0">
              <a:spcBef>
                <a:spcPts val="0"/>
              </a:spcBef>
              <a:buNone/>
            </a:pPr>
            <a:r>
              <a:rPr lang="en"/>
              <a:t>3. Applies a matrix to another View relative to 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351664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Implication #3: Always be ready for software draws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81625"/>
            <a:ext cx="8229600" cy="34077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3746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API says nothing about “hardware mode” or “software mode”</a:t>
            </a:r>
            <a:r>
              <a:rPr lang="en">
                <a:solidFill>
                  <a:srgbClr val="000000"/>
                </a:solidFill>
              </a:rPr>
              <a:t>.  Although hardware draws can only happen when the WebView is attached to a hardware-accelerated View tree, software draws to a side canvas may occur at </a:t>
            </a:r>
            <a:r>
              <a:rPr b="1" lang="en">
                <a:solidFill>
                  <a:srgbClr val="000000"/>
                </a:solidFill>
              </a:rPr>
              <a:t>any</a:t>
            </a:r>
            <a:r>
              <a:rPr lang="en">
                <a:solidFill>
                  <a:srgbClr val="000000"/>
                </a:solidFill>
              </a:rPr>
              <a:t> 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implementation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(TLDR: clone classic Android WebView architecture by reshuffling Chromium components)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Threading model summary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540275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Chrome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Multi-process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UI thread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GPU thread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Texture upload thread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Per renderer process:</a:t>
            </a:r>
          </a:p>
          <a:p>
            <a:pPr indent="-304800" lvl="1" marL="749300" rtl="0">
              <a:spcBef>
                <a:spcPts val="0"/>
              </a:spcBef>
              <a:buClr>
                <a:srgbClr val="555555"/>
              </a:buClr>
              <a:buSzPct val="100000"/>
            </a:pPr>
            <a:r>
              <a:rPr lang="en" sz="2000">
                <a:solidFill>
                  <a:srgbClr val="555555"/>
                </a:solidFill>
              </a:rPr>
              <a:t>Blink thread</a:t>
            </a:r>
          </a:p>
          <a:p>
            <a:pPr indent="-304800" lvl="1" marL="749300" rtl="0">
              <a:spcBef>
                <a:spcPts val="0"/>
              </a:spcBef>
              <a:buClr>
                <a:srgbClr val="555555"/>
              </a:buClr>
              <a:buSzPct val="100000"/>
            </a:pPr>
            <a:r>
              <a:rPr lang="en" sz="2000">
                <a:solidFill>
                  <a:srgbClr val="555555"/>
                </a:solidFill>
              </a:rPr>
              <a:t>CC impl thread</a:t>
            </a:r>
          </a:p>
          <a:p>
            <a:pPr indent="-304800" lvl="1" marL="749300" rtl="0">
              <a:spcBef>
                <a:spcPts val="0"/>
              </a:spcBef>
              <a:buClr>
                <a:srgbClr val="555555"/>
              </a:buClr>
              <a:buSzPct val="100000"/>
            </a:pPr>
            <a:r>
              <a:rPr lang="en" sz="2000">
                <a:solidFill>
                  <a:srgbClr val="555555"/>
                </a:solidFill>
              </a:rPr>
              <a:t>Raster thread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691835" y="540286"/>
            <a:ext cx="3842399" cy="39357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WebView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Single-process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Combined UI + renderer CC thread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Android RenderThread (+in-process GPU thread)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Canvas/WebGL GPU thread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Blink thread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Raster thread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Android WebView?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content in a box: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Powers browsers such as AOSP Browser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Displays almost all mobile banner ads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be used to create portable HTML-based apps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Often intermixed imperceptibly with native Views: for example, to layout a paragraph of text in a fancy way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Threading model summary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084250" y="1373825"/>
            <a:ext cx="2532600" cy="7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UI thread + Chrome renderer compositor thread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632050" y="797875"/>
            <a:ext cx="2167200" cy="45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RenderThread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212950" y="1999525"/>
            <a:ext cx="2167200" cy="797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Renderer GL thread (WebGL/canvas/GPU raster)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37525" y="2434775"/>
            <a:ext cx="1544099" cy="7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raster thread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259150" y="3587225"/>
            <a:ext cx="2357699" cy="7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Blink main thread</a:t>
            </a:r>
          </a:p>
        </p:txBody>
      </p:sp>
      <p:cxnSp>
        <p:nvCxnSpPr>
          <p:cNvPr id="195" name="Shape 195"/>
          <p:cNvCxnSpPr/>
          <p:nvPr/>
        </p:nvCxnSpPr>
        <p:spPr>
          <a:xfrm flipH="1" rot="10800000">
            <a:off x="3431250" y="2175125"/>
            <a:ext cx="13499" cy="13166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/>
          <p:nvPr/>
        </p:nvCxnSpPr>
        <p:spPr>
          <a:xfrm flipH="1">
            <a:off x="1232549" y="1654000"/>
            <a:ext cx="784500" cy="7337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 flipH="1">
            <a:off x="4674600" y="1039637"/>
            <a:ext cx="899699" cy="57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 rot="10800000">
            <a:off x="4674600" y="2079724"/>
            <a:ext cx="517499" cy="27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 flipH="1" rot="10800000">
            <a:off x="6286950" y="1247875"/>
            <a:ext cx="19199" cy="7520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0" name="Shape 200"/>
          <p:cNvSpPr txBox="1"/>
          <p:nvPr/>
        </p:nvSpPr>
        <p:spPr>
          <a:xfrm>
            <a:off x="974900" y="1676400"/>
            <a:ext cx="650100" cy="4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Tiles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802850" y="1819300"/>
            <a:ext cx="463799" cy="4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GL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483750" y="1422100"/>
            <a:ext cx="1169999" cy="4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EGL sharing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4732350" y="2915812"/>
            <a:ext cx="899699" cy="57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4" name="Shape 204"/>
          <p:cNvSpPr txBox="1"/>
          <p:nvPr/>
        </p:nvSpPr>
        <p:spPr>
          <a:xfrm>
            <a:off x="4892550" y="2915825"/>
            <a:ext cx="463799" cy="4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GL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748350" y="813187"/>
            <a:ext cx="1647299" cy="4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DelegatedFrameData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431250" y="2586125"/>
            <a:ext cx="1106999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Layer tree of SkPictures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graphics components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919400"/>
            <a:ext cx="3970800" cy="37164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Chrome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SurfaceView hardware overlay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Async uploads using EGLImage and glTexSubImage2D().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479635" y="919411"/>
            <a:ext cx="4299600" cy="39357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WebView</a:t>
            </a:r>
          </a:p>
          <a:p>
            <a:pPr indent="-317500" lvl="0" marL="381000" rtl="0">
              <a:spcBef>
                <a:spcPts val="0"/>
              </a:spcBef>
              <a:buSzPct val="100000"/>
            </a:pPr>
            <a:r>
              <a:rPr lang="en" sz="2000"/>
              <a:t>“Draw functor”: inject draw calls into system GL context.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Merge CC impl thread and UI thread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Classic Android WebView used the UI thread for compositing.  That’s why it had all those synchronicity properties.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considered keeping the renderer CC thread and using sync IPCs.  But, just about everything would have ended up as a sync IPC.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Single-process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Avoids shipping vast data for capturePicture.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CC currently doesn’t support commit across processes.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There were other non-graphics reasons to go this route, so this assumption was locked in early anyway.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RenderThread + GPU thread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New as of L release.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Android now pushes DisplayLists and runs all GL on this thread instead of on the UI thread.  Benefit: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apply a matrix on Views for off-main-thread transition animations.  (Same motivation as our Chrome’s compositing thread, but doesn’t handle input.)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We’re using DelegatingRenderer for this.  Parent compositor (pushing to in-process GL commandbuffer) is on the RenderThread, child compositor on the UI thread.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Canvas/WebGL thread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505850" y="65575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asynchronicity and isolation.  (Would be scary to expose system GL context to arbitrary GL.)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Output surface shared with system context using EGLImage.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future, we plan to move GPU tile raster work to this thread as well.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Blink and raster threads still separate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Finally a place where not much weird happens :).  They were separate in classic WebView as well.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Note that raster thread is only used for hardware rendering.  Software rendering is rastered synchronously on the UI thread.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Optionally, SkPicture recordings can be infinite-sized to deal with the teleportation+software-draw problem.  For newer targetSdkVersion we limit the size of the recording by default for better scalability.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“Draw functor”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Private API.  The WebView injects a callback onto the display list.  When the painting reaches that step, the callback is called and the WebView runs arbitrary code to produce arbitrary GL, then returns.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Implicit contract to save/restore GL state.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Had to be used instead of public A</a:t>
            </a:r>
            <a:r>
              <a:rPr lang="en" sz="2400"/>
              <a:t>PIs “SurfaceView” and “TextureView”: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The public APIs push frames asynchronously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WebView software rendering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Shares some code with desktop platform “software compositing” but very distinct in other ways.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Also shares some code with GPU raster.  Skia runs on the UI thread rastering all the SkPictures into the target canvas.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Tiling and raster thread infrastructure not used at all.  Reasons: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Maintaining software and hardware tiles at the same time would be huge headache.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Would have caused memory usage and invalidation time regression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No support for RenderSurface-based features, and alpha blend ordering is incorrect.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Scheduling differences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Still uses ThreadProxy between Blink and UI thread…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CC doesn’t make its own scheduling decisions.  It draws immediately whenever Android decides.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CC state machine decides a draw is needed, it calls out to Android View.invalidate().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Draws can also be forced for View-system-related reasons (for example, another small view is animating on top of us).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have several bugs/hacks around unpredictable draw timing (differently sized draws that race CC invalidations, draws that don’t come after CC “requested” them)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secret 6th Blink platform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Same compile-time flags as Chrome for Android, but lots of runtime differences: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Single-process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externally managed, synchronous rendering model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provides hooks to override cookies, networking, inject Javascript, etc etc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en"/>
              <a:t>a few “quirks” WebSettings for legacy compat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Where’s the code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android_webview/ : Upstream Chromium directory with most of the WebView code.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frameworks/webview: Android tree with WebView “glue” code for private APIs like draw functor.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hlinkClick r:id="rId3"/>
              </a:rPr>
              <a:t>content</a:t>
            </a:r>
            <a:r>
              <a:rPr lang="en" sz="2400">
                <a:solidFill>
                  <a:srgbClr val="000000"/>
                </a:solidFill>
              </a:rPr>
              <a:t>/</a:t>
            </a:r>
            <a:r>
              <a:rPr lang="en" sz="2400">
                <a:solidFill>
                  <a:srgbClr val="000000"/>
                </a:solidFill>
                <a:hlinkClick r:id="rId4"/>
              </a:rPr>
              <a:t>browser</a:t>
            </a:r>
            <a:r>
              <a:rPr lang="en" sz="2400">
                <a:solidFill>
                  <a:srgbClr val="000000"/>
                </a:solidFill>
              </a:rPr>
              <a:t>/</a:t>
            </a:r>
            <a:r>
              <a:rPr lang="en" sz="2400">
                <a:solidFill>
                  <a:srgbClr val="000000"/>
                </a:solidFill>
                <a:hlinkClick r:id="rId5"/>
              </a:rPr>
              <a:t>android</a:t>
            </a:r>
            <a:r>
              <a:rPr lang="en" sz="2400">
                <a:solidFill>
                  <a:srgbClr val="000000"/>
                </a:solidFill>
              </a:rPr>
              <a:t>/</a:t>
            </a:r>
            <a:r>
              <a:rPr lang="en" sz="2400">
                <a:solidFill>
                  <a:srgbClr val="000000"/>
                </a:solidFill>
                <a:hlinkClick r:id="rId6"/>
              </a:rPr>
              <a:t>in_process</a:t>
            </a:r>
            <a:r>
              <a:rPr lang="en" sz="2400">
                <a:solidFill>
                  <a:srgbClr val="000000"/>
                </a:solidFill>
              </a:rPr>
              <a:t>/</a:t>
            </a:r>
            <a:r>
              <a:rPr lang="en" sz="2400" u="sng">
                <a:solidFill>
                  <a:srgbClr val="551A8B"/>
                </a:solidFill>
                <a:hlinkClick r:id="rId7"/>
              </a:rPr>
              <a:t>synchronous_compositor_output_surface.h</a:t>
            </a:r>
            <a:r>
              <a:rPr lang="en" sz="2400"/>
              <a:t> : main interface between CC and android_webview/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future of WebView?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Under active debate at the moment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Opposing use cases: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WebView as a browser-in-a-box, VS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WebView as one tool in a hybrid app toolset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Opposing update priorities: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App developers want the latest features and performance improvements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They also want stability to the point of bug-for-bug compatibility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Contact the team at </a:t>
            </a:r>
            <a:r>
              <a:rPr b="1" lang="en"/>
              <a:t>android-webview-dev@chromium.org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slides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“Gralloc” zero-copy buffers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Stopped using these in Android L WebView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 #1 was an early plan for hybrid software rendering that involved unified hardware/software tiles: relied on gralloc explicitly exposing unified memory model.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 #2 was the idea that gralloc is much better and WebView would be pioneering it for Chrome to later adopt.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it turns out gralloc kind of sucks (memory fragmentation, filehandle limits…)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rendering initialization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WebViews start by supporting only software draws.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WebView is attached to a View tree marked for hardware acceleration, *and* the first hardware draw occurs, CC’s GL infrastructure is synchronously initialized and a frame is drawn.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View is detached from the View tree, the GL infrastructure is torn down and all resources are deallocated.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still respond to software draws at any point in the lifetime.  Not a mutually exclusive mode like in Chrome.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Viewport model differences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Additional matrix to be applied above the CC root layer.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Draw functor allows CC to clobber the entire screen.  We must carefully restrict ourselves to the View bounds.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WebView can be extremely tall (sized to document).  In this case, fixed-pos layers are positioned according to WebView size, while tiling decisions must be based on actual visible size.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Scissor for a single draw may be smaller than actual visible size too (“another small view animating on top of us” case)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WebView version history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&lt;= J: custom WebKit-based “classic” WebView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K: Chromium 30/33-based WebView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Android L: Unbundled evergreen WebView, autoupdated via Play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we started looking at how apps were actually using the WebView, we had some surprises...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Three Google email apps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919400"/>
            <a:ext cx="4394400" cy="15216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GMail:</a:t>
            </a:r>
            <a:r>
              <a:rPr lang="en" sz="2000"/>
              <a:t> All the emails in a thread are concatenated into a </a:t>
            </a:r>
            <a:r>
              <a:rPr b="1" lang="en" sz="2000"/>
              <a:t>viewport-sized </a:t>
            </a:r>
            <a:r>
              <a:rPr lang="en" sz="2000"/>
              <a:t>hardware WebView, with whitespace where the blue headers are.  WebView handles scrolling and the app reads the scroll offset every frame to translate the headers.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3-01-01-02-06-27-614x1024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450" y="919400"/>
            <a:ext cx="1712275" cy="28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826500" y="1271600"/>
            <a:ext cx="2256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&lt;- Android View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826500" y="3162825"/>
            <a:ext cx="2256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&lt;- Android View</a:t>
            </a:r>
          </a:p>
        </p:txBody>
      </p:sp>
      <p:sp>
        <p:nvSpPr>
          <p:cNvPr id="85" name="Shape 85"/>
          <p:cNvSpPr/>
          <p:nvPr/>
        </p:nvSpPr>
        <p:spPr>
          <a:xfrm>
            <a:off x="5009750" y="1391050"/>
            <a:ext cx="1816799" cy="21158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6826500" y="2033612"/>
            <a:ext cx="7003799" cy="81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WebView sized to screen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919400"/>
            <a:ext cx="3446099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“Email”:</a:t>
            </a:r>
            <a:r>
              <a:rPr lang="en"/>
              <a:t> </a:t>
            </a:r>
            <a:r>
              <a:rPr b="1" lang="en"/>
              <a:t>document-sized</a:t>
            </a:r>
            <a:r>
              <a:rPr lang="en"/>
              <a:t> hardware WebView.  App handles scrolling by applying a hardware matrix to both WebView and blue headers.</a:t>
            </a:r>
          </a:p>
        </p:txBody>
      </p:sp>
      <p:pic>
        <p:nvPicPr>
          <p:cNvPr descr="Screenshot_2013-01-01-02-06-27-614x1024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425" y="797800"/>
            <a:ext cx="1712275" cy="28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4513425" y="1281725"/>
            <a:ext cx="3446099" cy="366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225700" y="2067125"/>
            <a:ext cx="1593000" cy="101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WebView sized to size of document (entire thread of emails)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225700" y="1200937"/>
            <a:ext cx="3000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&lt;- Android View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Three Google email apps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739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Three Google email apps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919400"/>
            <a:ext cx="3616199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Inbox: </a:t>
            </a:r>
            <a:r>
              <a:rPr lang="en"/>
              <a:t>One WebView </a:t>
            </a:r>
            <a:r>
              <a:rPr b="1" lang="en"/>
              <a:t>per email</a:t>
            </a:r>
            <a:r>
              <a:rPr lang="en"/>
              <a:t>.  Custom RecycleView equivalent to avoid having more than ~3 active.  No overlap between headers and WebView.</a:t>
            </a:r>
          </a:p>
        </p:txBody>
      </p:sp>
      <p:pic>
        <p:nvPicPr>
          <p:cNvPr descr="Screenshot_2013-01-01-02-06-27-614x1024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475" y="1163675"/>
            <a:ext cx="1712275" cy="28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5279475" y="2059825"/>
            <a:ext cx="1712400" cy="1532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279475" y="4096975"/>
            <a:ext cx="1712400" cy="1532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7113350" y="2643800"/>
            <a:ext cx="1504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WebView 1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113350" y="4255350"/>
            <a:ext cx="1504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WebView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340214"/>
            <a:ext cx="8229600" cy="450000"/>
          </a:xfrm>
          <a:prstGeom prst="rect">
            <a:avLst/>
          </a:prstGeom>
        </p:spPr>
        <p:txBody>
          <a:bodyPr anchorCtr="0" anchor="ctr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Pagination with three WebViews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919400"/>
            <a:ext cx="8229600" cy="3769800"/>
          </a:xfrm>
          <a:prstGeom prst="rect">
            <a:avLst/>
          </a:prstGeom>
        </p:spPr>
        <p:txBody>
          <a:bodyPr anchorCtr="0" anchor="t" bIns="75425" lIns="75425" rIns="75425" tIns="7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pattern across news apps: one WebView per page, handles touch events in Java and applies View translation matrix to side-swipe.  WebView itself mostly passive (may vertically scroll in “tab”-style use cases).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924125" y="3725700"/>
            <a:ext cx="6894599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Page 1      Page 2       Page 3          Page 4       Page 5         Page 6      Page 7   ...</a:t>
            </a:r>
          </a:p>
        </p:txBody>
      </p:sp>
      <p:sp>
        <p:nvSpPr>
          <p:cNvPr id="115" name="Shape 115"/>
          <p:cNvSpPr/>
          <p:nvPr/>
        </p:nvSpPr>
        <p:spPr>
          <a:xfrm>
            <a:off x="2634875" y="3303675"/>
            <a:ext cx="1063200" cy="1532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698075" y="3303675"/>
            <a:ext cx="1063200" cy="1532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761275" y="3303675"/>
            <a:ext cx="1063200" cy="15320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2709450" y="2890325"/>
            <a:ext cx="3498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WebView      WebView     WebView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5_AndroidPresentation 1">
      <a:dk1>
        <a:srgbClr val="3C3C3C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0066CC"/>
      </a:accent4>
      <a:accent5>
        <a:srgbClr val="FFCC00"/>
      </a:accent5>
      <a:accent6>
        <a:srgbClr val="FFFFFF"/>
      </a:accent6>
      <a:hlink>
        <a:srgbClr val="0000CC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2_AndroidPresentation 1">
      <a:dk1>
        <a:srgbClr val="3C3C3C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0066CC"/>
      </a:accent4>
      <a:accent5>
        <a:srgbClr val="FFCC00"/>
      </a:accent5>
      <a:accent6>
        <a:srgbClr val="FFFFFF"/>
      </a:accent6>
      <a:hlink>
        <a:srgbClr val="0000CC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