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2" r:id="rId3"/>
    <p:sldId id="281" r:id="rId5"/>
    <p:sldId id="343" r:id="rId6"/>
    <p:sldId id="344" r:id="rId7"/>
    <p:sldId id="345" r:id="rId8"/>
    <p:sldId id="346" r:id="rId9"/>
    <p:sldId id="349" r:id="rId10"/>
    <p:sldId id="347" r:id="rId11"/>
    <p:sldId id="348" r:id="rId12"/>
    <p:sldId id="260" r:id="rId13"/>
  </p:sldIdLst>
  <p:sldSz cx="12192000" cy="6858000"/>
  <p:notesSz cx="6858000" cy="9144000"/>
  <p:embeddedFontLst>
    <p:embeddedFont>
      <p:font typeface="Montserrat" panose="00000500000000000000"/>
      <p:regular r:id="rId18"/>
      <p:bold r:id="rId19"/>
      <p:italic r:id="rId20"/>
      <p:boldItalic r:id="rId21"/>
    </p:embeddedFont>
    <p:embeddedFont>
      <p:font typeface="Montserrat Black" panose="00000A00000000000000"/>
      <p:bold r:id="rId22"/>
    </p:embeddedFont>
    <p:embeddedFont>
      <p:font typeface="Montserrat ExtraBold" panose="00000900000000000000"/>
      <p:bold r:id="rId23"/>
    </p:embeddedFont>
    <p:embeddedFont>
      <p:font typeface="Trebuchet MS" panose="020B0603020202020204"/>
      <p:regular r:id="rId24"/>
    </p:embeddedFon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Nguyen Duy" initials="QN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727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2" name="Google Shape;182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b26f517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11bb26f517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 panose="00000A00000000000000"/>
              <a:buNone/>
              <a:defRPr sz="6000" b="1">
                <a:solidFill>
                  <a:srgbClr val="C00000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 panose="00000500000000000000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 panose="00000500000000000000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 panose="00000500000000000000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 panose="00000500000000000000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 panose="00000500000000000000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 panose="00000500000000000000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 panose="00000500000000000000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 panose="00000500000000000000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 panose="00000500000000000000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 panose="00000500000000000000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 panose="00000500000000000000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 panose="00000500000000000000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 panose="00000A00000000000000"/>
              <a:buNone/>
              <a:defRPr sz="36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 panose="00000A00000000000000"/>
              <a:buNone/>
              <a:defRPr sz="6000" b="1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 panose="00000500000000000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 panose="00000500000000000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 panose="00000500000000000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 panose="00000500000000000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 panose="00000500000000000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 panose="00000500000000000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 panose="00000500000000000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 panose="00000500000000000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 panose="00000500000000000000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 panose="00000500000000000000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 panose="00000500000000000000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 panose="00000500000000000000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72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 panose="00000900000000000000"/>
              <a:buNone/>
              <a:defRPr sz="2800" b="1">
                <a:solidFill>
                  <a:srgbClr val="BE2727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775162" y="1232201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 panose="020B0604020202020204"/>
              <a:buChar char="•"/>
              <a:defRPr sz="1600"/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 panose="02070309020205020404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body" idx="1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6" name="Google Shape;126;p46"/>
          <p:cNvSpPr txBox="1">
            <a:spLocks noGrp="1"/>
          </p:cNvSpPr>
          <p:nvPr>
            <p:ph type="body" idx="2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3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 panose="020B0604020202020204"/>
              <a:buChar char="•"/>
              <a:defRPr sz="1600"/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 panose="020B0604020202020204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>
            <a:spLocks noGrp="1"/>
          </p:cNvSpPr>
          <p:nvPr>
            <p:ph type="body" idx="4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 panose="020B0604020202020204"/>
              <a:buChar char="•"/>
              <a:defRPr sz="1600"/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 panose="020B0604020202020204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 panose="00000900000000000000"/>
              <a:buNone/>
              <a:defRPr sz="2800" b="1">
                <a:solidFill>
                  <a:srgbClr val="BE2727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1" name="Google Shape;14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 panose="00000500000000000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5" name="Google Shape;16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 panose="020B0603020202020204"/>
              <a:buNone/>
              <a:defRPr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" name="Google Shape;16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 panose="00000900000000000000"/>
              <a:buNone/>
              <a:defRPr sz="4000">
                <a:solidFill>
                  <a:srgbClr val="000000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44" name="Google Shape;44;p3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47" name="Google Shape;47;p3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 panose="00000A00000000000000"/>
              <a:buNone/>
              <a:defRPr sz="6000" b="1">
                <a:solidFill>
                  <a:srgbClr val="C00000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3" name="Google Shape;53;p3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 panose="00000900000000000000"/>
              <a:buNone/>
              <a:defRPr sz="2800" b="1">
                <a:solidFill>
                  <a:srgbClr val="BE2727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3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2" name="Google Shape;62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6" name="Google Shape;66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0" name="Google Shape;70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4" name="Google Shape;74;p3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 panose="00000A00000000000000"/>
              <a:buNone/>
              <a:defRPr sz="36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9" name="Google Shape;79;p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 panose="00000A00000000000000"/>
              <a:buNone/>
              <a:defRPr sz="3600">
                <a:solidFill>
                  <a:schemeClr val="lt1"/>
                </a:solidFill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6" name="Google Shape;86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1_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fld>
            <a:endParaRPr sz="1200" b="1" i="0" u="none" strike="noStrike" cap="none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 panose="00000500000000000000"/>
              <a:buNone/>
              <a:defRPr sz="44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>
            <a:spLocks noGrp="1"/>
          </p:cNvSpPr>
          <p:nvPr>
            <p:ph type="ctrTitle"/>
          </p:nvPr>
        </p:nvSpPr>
        <p:spPr>
          <a:xfrm>
            <a:off x="1697674" y="2660574"/>
            <a:ext cx="8613943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 panose="00000900000000000000"/>
              <a:buNone/>
            </a:pPr>
            <a:r>
              <a:rPr lang="en-US" sz="3000" b="1">
                <a:latin typeface="Montserrat ExtraBold" panose="00000900000000000000" pitchFamily="2" charset="0"/>
              </a:rPr>
              <a:t>FUNCTION</a:t>
            </a:r>
            <a:endParaRPr sz="3000" b="1" dirty="0">
              <a:latin typeface="Montserrat ExtraBold" panose="00000900000000000000" pitchFamily="2" charset="0"/>
            </a:endParaRPr>
          </a:p>
        </p:txBody>
      </p:sp>
      <p:sp>
        <p:nvSpPr>
          <p:cNvPr id="177" name="Google Shape;177;g11bb26f517d_0_1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 dirty="0">
                <a:solidFill>
                  <a:srgbClr val="595959"/>
                </a:solidFill>
                <a:latin typeface="+mj-lt"/>
                <a:ea typeface="Montserrat" panose="00000500000000000000"/>
                <a:cs typeface="Montserrat" panose="00000500000000000000"/>
                <a:sym typeface="Montserrat" panose="00000500000000000000"/>
              </a:rPr>
              <a:t>Version: 2.0</a:t>
            </a:r>
            <a:endParaRPr dirty="0">
              <a:latin typeface="+mj-lt"/>
            </a:endParaRPr>
          </a:p>
        </p:txBody>
      </p:sp>
      <p:sp>
        <p:nvSpPr>
          <p:cNvPr id="178" name="Google Shape;178;g11bb26f517d_0_1"/>
          <p:cNvSpPr txBox="1">
            <a:spLocks noGrp="1"/>
          </p:cNvSpPr>
          <p:nvPr>
            <p:ph type="body" idx="2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 b="1" dirty="0">
                <a:latin typeface="Montserrat ExtraBold" panose="00000900000000000000" pitchFamily="2" charset="0"/>
              </a:rPr>
              <a:t>SESSION 13:</a:t>
            </a:r>
            <a:endParaRPr sz="3000" b="1" dirty="0">
              <a:latin typeface="Montserrat ExtraBold" panose="00000900000000000000" pitchFamily="2" charset="0"/>
            </a:endParaRPr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68" y="3664241"/>
            <a:ext cx="64850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 panose="00000500000000000000"/>
                <a:cs typeface="Montserrat" panose="00000500000000000000"/>
                <a:sym typeface="Montserrat" panose="00000500000000000000"/>
              </a:rPr>
              <a:t>Module 1: </a:t>
            </a:r>
            <a:r>
              <a:rPr lang="en-US" sz="18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Web Front-end Fundamental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b26f517d_0_16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 panose="00000A00000000000000"/>
              <a:buNone/>
            </a:pPr>
            <a:r>
              <a:rPr lang="en-US"/>
              <a:t>KẾT THÚC</a:t>
            </a:r>
            <a:endParaRPr lang="en-US"/>
          </a:p>
        </p:txBody>
      </p:sp>
      <p:sp>
        <p:nvSpPr>
          <p:cNvPr id="206" name="Google Shape;206;g11bb26f517d_0_16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2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 err="1">
                <a:solidFill>
                  <a:srgbClr val="333333"/>
                </a:solidFill>
                <a:latin typeface="Montserrat ExtraBold" panose="00000900000000000000" pitchFamily="2" charset="0"/>
              </a:rPr>
              <a:t>Tổng</a:t>
            </a:r>
            <a:r>
              <a:rPr lang="en-US" sz="2400" dirty="0">
                <a:solidFill>
                  <a:srgbClr val="333333"/>
                </a:solidFill>
                <a:latin typeface="Montserrat ExtraBold" panose="00000900000000000000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ontserrat ExtraBold" panose="00000900000000000000" pitchFamily="2" charset="0"/>
              </a:rPr>
              <a:t>quan</a:t>
            </a:r>
            <a:r>
              <a:rPr lang="en-US" sz="2400" dirty="0">
                <a:solidFill>
                  <a:srgbClr val="333333"/>
                </a:solidFill>
                <a:latin typeface="Montserrat ExtraBold" panose="00000900000000000000" pitchFamily="2" charset="0"/>
              </a:rPr>
              <a:t> function</a:t>
            </a:r>
            <a:endParaRPr lang="en-US" sz="2400" dirty="0">
              <a:solidFill>
                <a:srgbClr val="333333"/>
              </a:solidFill>
              <a:latin typeface="Montserrat ExtraBold" panose="00000900000000000000" pitchFamily="2" charset="0"/>
            </a:endParaRPr>
          </a:p>
          <a:p>
            <a:pPr marL="457200" lvl="0" indent="-381000" algn="l" rtl="0">
              <a:lnSpc>
                <a:spcPct val="2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 err="1">
                <a:solidFill>
                  <a:srgbClr val="333333"/>
                </a:solidFill>
                <a:latin typeface="Montserrat ExtraBold" panose="00000900000000000000" pitchFamily="2" charset="0"/>
              </a:rPr>
              <a:t>Các</a:t>
            </a:r>
            <a:r>
              <a:rPr lang="en-US" sz="2400" dirty="0">
                <a:solidFill>
                  <a:srgbClr val="333333"/>
                </a:solidFill>
                <a:latin typeface="Montserrat ExtraBold" panose="00000900000000000000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ontserrat ExtraBold" panose="00000900000000000000" pitchFamily="2" charset="0"/>
              </a:rPr>
              <a:t>loại</a:t>
            </a:r>
            <a:r>
              <a:rPr lang="en-US" sz="2400" dirty="0">
                <a:solidFill>
                  <a:srgbClr val="333333"/>
                </a:solidFill>
                <a:latin typeface="Montserrat ExtraBold" panose="00000900000000000000" pitchFamily="2" charset="0"/>
              </a:rPr>
              <a:t> function</a:t>
            </a:r>
            <a:endParaRPr lang="vi-VN" sz="2400" dirty="0">
              <a:solidFill>
                <a:srgbClr val="33333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85" name="Google Shape;185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 panose="00000A00000000000000"/>
              <a:buNone/>
            </a:pPr>
            <a:r>
              <a:rPr lang="en-US" dirty="0"/>
              <a:t> NỘI DUNG</a:t>
            </a:r>
            <a:endParaRPr dirty="0"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FUNCTION - 1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5162" y="1232200"/>
            <a:ext cx="7243423" cy="52389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Định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nghĩa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chương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trình</a:t>
            </a:r>
            <a:r>
              <a:rPr lang="en-US" b="1" dirty="0">
                <a:solidFill>
                  <a:srgbClr val="00B0F0"/>
                </a:solidFill>
              </a:rPr>
              <a:t> con </a:t>
            </a:r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tập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hợp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các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câu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lệnh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một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vụ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Khai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báo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hàm</a:t>
            </a:r>
            <a:endParaRPr lang="en-US" sz="2000" b="1" dirty="0">
              <a:solidFill>
                <a:srgbClr val="C00000"/>
              </a:solidFill>
            </a:endParaRPr>
          </a:p>
          <a:p>
            <a:pPr marL="60325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functionName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param1</a:t>
            </a:r>
            <a:r>
              <a:rPr lang="en-US" b="1" dirty="0"/>
              <a:t>,</a:t>
            </a:r>
            <a:r>
              <a:rPr lang="en-US" b="1" dirty="0">
                <a:solidFill>
                  <a:srgbClr val="7030A0"/>
                </a:solidFill>
              </a:rPr>
              <a:t>param2</a:t>
            </a:r>
            <a:r>
              <a:rPr lang="en-US" b="1" dirty="0"/>
              <a:t>,…..){</a:t>
            </a:r>
            <a:endParaRPr lang="en-US" b="1" dirty="0"/>
          </a:p>
          <a:p>
            <a:pPr marL="603250" lvl="1" indent="0">
              <a:lnSpc>
                <a:spcPct val="100000"/>
              </a:lnSpc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FFC000"/>
                </a:solidFill>
              </a:rPr>
              <a:t>Statements;</a:t>
            </a:r>
            <a:endParaRPr lang="en-US" b="1" dirty="0">
              <a:solidFill>
                <a:srgbClr val="FFC000"/>
              </a:solidFill>
            </a:endParaRPr>
          </a:p>
          <a:p>
            <a:pPr marL="603250" lvl="1" indent="0">
              <a:lnSpc>
                <a:spcPct val="100000"/>
              </a:lnSpc>
              <a:buNone/>
            </a:pPr>
            <a:r>
              <a:rPr lang="en-US" b="1" dirty="0"/>
              <a:t>	}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:</a:t>
            </a:r>
            <a:endParaRPr lang="en-US" i="1" dirty="0"/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rgbClr val="00B0F0"/>
                </a:solidFill>
              </a:rPr>
              <a:t>function</a:t>
            </a:r>
            <a:r>
              <a:rPr lang="en-US" sz="1400" dirty="0"/>
              <a:t>: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400" dirty="0" err="1">
                <a:solidFill>
                  <a:srgbClr val="00B050"/>
                </a:solidFill>
              </a:rPr>
              <a:t>functionName</a:t>
            </a:r>
            <a:r>
              <a:rPr lang="en-US" sz="1400" dirty="0"/>
              <a:t>: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,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tắc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giống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(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)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rgbClr val="7030A0"/>
                </a:solidFill>
              </a:rPr>
              <a:t>param1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030A0"/>
                </a:solidFill>
              </a:rPr>
              <a:t>param2</a:t>
            </a:r>
            <a:r>
              <a:rPr lang="en-US" sz="1400" dirty="0"/>
              <a:t>…: 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(0…N 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)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rgbClr val="FFC000"/>
                </a:solidFill>
              </a:rPr>
              <a:t>Statements</a:t>
            </a:r>
            <a:r>
              <a:rPr lang="en-US" sz="1400" dirty="0"/>
              <a:t>: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lệnh</a:t>
            </a:r>
            <a:r>
              <a:rPr lang="en-US" sz="1400" dirty="0"/>
              <a:t> </a:t>
            </a:r>
            <a:r>
              <a:rPr lang="en-US" sz="1400" dirty="0" err="1"/>
              <a:t>nằm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bao </a:t>
            </a:r>
            <a:r>
              <a:rPr lang="en-US" sz="1400" dirty="0" err="1"/>
              <a:t>quanh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{}</a:t>
            </a:r>
            <a:endParaRPr lang="en-US" sz="1400" dirty="0"/>
          </a:p>
          <a:p>
            <a:pPr lvl="2">
              <a:lnSpc>
                <a:spcPct val="100000"/>
              </a:lnSpc>
            </a:pP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hoisting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5193" y="1717336"/>
            <a:ext cx="3820617" cy="2044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193" y="3935236"/>
            <a:ext cx="3820617" cy="2002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QUAN FUNCTION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160" y="1125415"/>
            <a:ext cx="7355965" cy="5584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Tham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số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và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đối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số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2">
              <a:lnSpc>
                <a:spcPct val="100000"/>
              </a:lnSpc>
            </a:pP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</a:t>
            </a:r>
            <a:r>
              <a:rPr lang="en-US" sz="1500" dirty="0" err="1"/>
              <a:t>bộ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khai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khai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0, 1 hay </a:t>
            </a:r>
            <a:r>
              <a:rPr lang="en-US" sz="1500" dirty="0" err="1"/>
              <a:t>nhiều</a:t>
            </a:r>
            <a:r>
              <a:rPr lang="en-US" sz="1500" dirty="0"/>
              <a:t> </a:t>
            </a: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endParaRPr lang="en-US" sz="1500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2">
              <a:lnSpc>
                <a:spcPct val="100000"/>
              </a:lnSpc>
            </a:pP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endParaRPr lang="en-US" sz="1500" dirty="0"/>
          </a:p>
          <a:p>
            <a:pPr lvl="3">
              <a:lnSpc>
                <a:spcPct val="100000"/>
              </a:lnSpc>
            </a:pP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kiểu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primitive</a:t>
            </a:r>
            <a:endParaRPr lang="en-US" sz="1500" dirty="0"/>
          </a:p>
          <a:p>
            <a:pPr lvl="3">
              <a:lnSpc>
                <a:spcPct val="100000"/>
              </a:lnSpc>
            </a:pPr>
            <a:r>
              <a:rPr lang="en-US" sz="1500" dirty="0"/>
              <a:t>Sao </a:t>
            </a:r>
            <a:r>
              <a:rPr lang="en-US" sz="1500" dirty="0" err="1"/>
              <a:t>chép</a:t>
            </a:r>
            <a:r>
              <a:rPr lang="en-US" sz="1500" dirty="0"/>
              <a:t> (copy) 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sang </a:t>
            </a: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)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chiếu</a:t>
            </a:r>
            <a:endParaRPr lang="en-US" sz="1500" dirty="0"/>
          </a:p>
          <a:p>
            <a:pPr lvl="3">
              <a:lnSpc>
                <a:spcPct val="100000"/>
              </a:lnSpc>
            </a:pP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kiểu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non_primitive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Array, Object, Function.</a:t>
            </a:r>
            <a:endParaRPr lang="en-US" sz="1500" dirty="0"/>
          </a:p>
          <a:p>
            <a:pPr lvl="3">
              <a:lnSpc>
                <a:spcPct val="100000"/>
              </a:lnSpc>
            </a:pP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địa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ô </a:t>
            </a:r>
            <a:r>
              <a:rPr lang="en-US" sz="1500" dirty="0" err="1"/>
              <a:t>nhớ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Gọi</a:t>
            </a:r>
            <a:r>
              <a:rPr lang="en-US" sz="2000" b="1" dirty="0">
                <a:solidFill>
                  <a:srgbClr val="C00000"/>
                </a:solidFill>
              </a:rPr>
              <a:t> function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b="1" dirty="0"/>
              <a:t>return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3329" y="1345029"/>
            <a:ext cx="3884781" cy="4577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LOẠI FUNCTION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163" y="1232201"/>
            <a:ext cx="7384100" cy="504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Function Expression – </a:t>
            </a:r>
            <a:r>
              <a:rPr lang="en-US" sz="2000" b="1" dirty="0" err="1">
                <a:solidFill>
                  <a:srgbClr val="C00000"/>
                </a:solidFill>
              </a:rPr>
              <a:t>biểu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thức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hàm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var</a:t>
            </a:r>
            <a:r>
              <a:rPr lang="en-US" b="1" dirty="0"/>
              <a:t> | </a:t>
            </a:r>
            <a:r>
              <a:rPr lang="en-US" b="1" dirty="0">
                <a:solidFill>
                  <a:srgbClr val="00B0F0"/>
                </a:solidFill>
              </a:rPr>
              <a:t>let</a:t>
            </a:r>
            <a:r>
              <a:rPr lang="en-US" b="1" dirty="0"/>
              <a:t> | </a:t>
            </a:r>
            <a:r>
              <a:rPr lang="en-US" b="1" dirty="0">
                <a:solidFill>
                  <a:srgbClr val="00B0F0"/>
                </a:solidFill>
              </a:rPr>
              <a:t>const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variableName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){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}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Immediately invoked function expression (IIFE)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/>
              <a:t>Là</a:t>
            </a:r>
            <a:r>
              <a:rPr lang="en-US" dirty="0"/>
              <a:t> Function Expression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){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;})(</a:t>
            </a:r>
            <a:r>
              <a:rPr lang="en-US" b="1" dirty="0">
                <a:solidFill>
                  <a:srgbClr val="0070C0"/>
                </a:solidFill>
              </a:rPr>
              <a:t>arguments</a:t>
            </a:r>
            <a:r>
              <a:rPr lang="en-US" b="1" dirty="0"/>
              <a:t>)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1804" y="1888393"/>
            <a:ext cx="3727938" cy="1793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1" y="4665683"/>
            <a:ext cx="4262511" cy="1242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CÁC LOẠI FUNCTION - 2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2720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Arrow function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function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ES6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code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function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var</a:t>
            </a:r>
            <a:r>
              <a:rPr lang="en-US" b="1" dirty="0"/>
              <a:t> | </a:t>
            </a:r>
            <a:r>
              <a:rPr lang="en-US" b="1" dirty="0">
                <a:solidFill>
                  <a:srgbClr val="00B0F0"/>
                </a:solidFill>
              </a:rPr>
              <a:t>let</a:t>
            </a:r>
            <a:r>
              <a:rPr lang="en-US" b="1" dirty="0"/>
              <a:t> | </a:t>
            </a:r>
            <a:r>
              <a:rPr lang="en-US" b="1" dirty="0">
                <a:solidFill>
                  <a:srgbClr val="00B0F0"/>
                </a:solidFill>
              </a:rPr>
              <a:t>const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functionName</a:t>
            </a:r>
            <a:r>
              <a:rPr lang="en-US" b="1" dirty="0"/>
              <a:t> = 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 =&gt;{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}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631" y="4149970"/>
            <a:ext cx="5556738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CÁC LOẠI FUNCTION - 3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723056"/>
          </a:xfrm>
        </p:spPr>
        <p:txBody>
          <a:bodyPr/>
          <a:lstStyle/>
          <a:p>
            <a:r>
              <a:rPr lang="en-US" sz="2000" b="1" dirty="0">
                <a:solidFill>
                  <a:srgbClr val="BE2727"/>
                </a:solidFill>
              </a:rPr>
              <a:t>Function </a:t>
            </a:r>
            <a:r>
              <a:rPr lang="en-US" sz="2000" b="1" dirty="0" err="1">
                <a:solidFill>
                  <a:srgbClr val="BE2727"/>
                </a:solidFill>
              </a:rPr>
              <a:t>có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nhiều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tham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số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chưa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xác</a:t>
            </a:r>
            <a:r>
              <a:rPr lang="en-US" sz="2000" b="1" dirty="0">
                <a:solidFill>
                  <a:srgbClr val="BE2727"/>
                </a:solidFill>
              </a:rPr>
              <a:t> </a:t>
            </a:r>
            <a:r>
              <a:rPr lang="en-US" sz="2000" b="1" dirty="0" err="1">
                <a:solidFill>
                  <a:srgbClr val="BE2727"/>
                </a:solidFill>
              </a:rPr>
              <a:t>định</a:t>
            </a:r>
            <a:r>
              <a:rPr lang="en-US" sz="2000" b="1" dirty="0">
                <a:solidFill>
                  <a:srgbClr val="BE2727"/>
                </a:solidFill>
              </a:rPr>
              <a:t> (Rest parameter – ES6)</a:t>
            </a:r>
            <a:endParaRPr lang="en-US" sz="2000" b="1" dirty="0">
              <a:solidFill>
                <a:srgbClr val="BE2727"/>
              </a:solidFill>
            </a:endParaRPr>
          </a:p>
          <a:p>
            <a:pPr marL="60325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275" y="2207154"/>
            <a:ext cx="5283915" cy="2983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91" y="2207154"/>
            <a:ext cx="4664234" cy="2983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CÁC LOẠI FUNCTION - 4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2201"/>
            <a:ext cx="6933933" cy="533741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Anonymous function – </a:t>
            </a:r>
            <a:r>
              <a:rPr lang="en-US" sz="2000" b="1" dirty="0" err="1">
                <a:solidFill>
                  <a:srgbClr val="C00000"/>
                </a:solidFill>
              </a:rPr>
              <a:t>Hàm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ẩn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danh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  <a:endParaRPr lang="en-US" dirty="0"/>
          </a:p>
          <a:p>
            <a:pPr marL="60325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(){</a:t>
            </a:r>
            <a:endParaRPr lang="en-US" b="1" dirty="0"/>
          </a:p>
          <a:p>
            <a:pPr marL="603250" lvl="1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</a:t>
            </a:r>
            <a:endParaRPr lang="en-US" b="1" dirty="0"/>
          </a:p>
          <a:p>
            <a:pPr marL="603250" lvl="1" indent="0">
              <a:buNone/>
            </a:pPr>
            <a:r>
              <a:rPr lang="en-US" b="1" dirty="0"/>
              <a:t>	}</a:t>
            </a:r>
            <a:endParaRPr lang="en-US" b="1" dirty="0"/>
          </a:p>
          <a:p>
            <a:pPr marL="457200" lvl="1" indent="-391160">
              <a:spcBef>
                <a:spcPts val="1000"/>
              </a:spcBef>
              <a:buSzPts val="2560"/>
              <a:buFont typeface="Arial" panose="020B0604020202020204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Closures</a:t>
            </a:r>
            <a:endParaRPr lang="en-US" sz="2000" b="1" dirty="0">
              <a:solidFill>
                <a:srgbClr val="C00000"/>
              </a:solidFill>
            </a:endParaRPr>
          </a:p>
          <a:p>
            <a:pPr marL="914400" lvl="2" indent="-391160">
              <a:spcBef>
                <a:spcPts val="1000"/>
              </a:spcBef>
              <a:buSzPts val="2560"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914400" lvl="2" indent="-391160">
              <a:spcBef>
                <a:spcPts val="1000"/>
              </a:spcBef>
              <a:buSzPts val="2560"/>
            </a:pPr>
            <a:r>
              <a:rPr lang="en-US" dirty="0" err="1"/>
              <a:t>Các</a:t>
            </a:r>
            <a:r>
              <a:rPr lang="en-US" dirty="0"/>
              <a:t> function con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fuction</a:t>
            </a:r>
            <a:r>
              <a:rPr lang="en-US" dirty="0"/>
              <a:t> cha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marL="914400" lvl="2" indent="-391160">
              <a:spcBef>
                <a:spcPts val="1000"/>
              </a:spcBef>
              <a:buSzPts val="2560"/>
            </a:pPr>
            <a:r>
              <a:rPr lang="en-US" dirty="0"/>
              <a:t>Function con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function cha</a:t>
            </a:r>
            <a:endParaRPr lang="en-US" dirty="0"/>
          </a:p>
          <a:p>
            <a:pPr marL="914400" lvl="2" indent="-391160">
              <a:spcBef>
                <a:spcPts val="1000"/>
              </a:spcBef>
              <a:buSzPts val="2560"/>
            </a:pPr>
            <a:r>
              <a:rPr lang="en-US" dirty="0"/>
              <a:t>Function cha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function con</a:t>
            </a:r>
            <a:endParaRPr lang="en-US" dirty="0"/>
          </a:p>
          <a:p>
            <a:pPr marL="914400" lvl="2" indent="-391160">
              <a:spcBef>
                <a:spcPts val="1000"/>
              </a:spcBef>
              <a:buSzPts val="2560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  <a:endParaRPr lang="en-US" dirty="0"/>
          </a:p>
          <a:p>
            <a:pPr marL="980440" lvl="3" indent="0">
              <a:spcBef>
                <a:spcPts val="1000"/>
              </a:spcBef>
              <a:buSzPts val="2560"/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father_func_name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){</a:t>
            </a:r>
            <a:endParaRPr lang="en-US" b="1" dirty="0"/>
          </a:p>
          <a:p>
            <a:pPr marL="980440" lvl="3" indent="0">
              <a:spcBef>
                <a:spcPts val="1000"/>
              </a:spcBef>
              <a:buSzPts val="2560"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children_func_name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){</a:t>
            </a:r>
            <a:endParaRPr lang="en-US" b="1" dirty="0"/>
          </a:p>
          <a:p>
            <a:pPr marL="980440" lvl="3" indent="0">
              <a:spcBef>
                <a:spcPts val="1000"/>
              </a:spcBef>
              <a:buSzPts val="2560"/>
              <a:buNone/>
            </a:pPr>
            <a:r>
              <a:rPr lang="en-US" b="1" dirty="0"/>
              <a:t>	}</a:t>
            </a:r>
            <a:endParaRPr lang="en-US" b="1" dirty="0"/>
          </a:p>
          <a:p>
            <a:pPr marL="980440" lvl="3" indent="0">
              <a:spcBef>
                <a:spcPts val="1000"/>
              </a:spcBef>
              <a:buSzPts val="2560"/>
              <a:buNone/>
            </a:pPr>
            <a:r>
              <a:rPr lang="en-US" b="1" dirty="0"/>
              <a:t>}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653" y="1668322"/>
            <a:ext cx="3538930" cy="12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52" y="3428999"/>
            <a:ext cx="3538929" cy="2746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CÁC LOẠI FUNCTION - 5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5710044" cy="504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Callback function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  <a:endParaRPr lang="en-US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func_A</a:t>
            </a:r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b="1" dirty="0"/>
              <a:t>){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}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func_B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7030A0"/>
                </a:solidFill>
              </a:rPr>
              <a:t>parameters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7030A0"/>
                </a:solidFill>
              </a:rPr>
              <a:t>callback</a:t>
            </a:r>
            <a:r>
              <a:rPr lang="en-US" b="1" dirty="0"/>
              <a:t>){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C000"/>
                </a:solidFill>
              </a:rPr>
              <a:t>Statements</a:t>
            </a:r>
            <a:r>
              <a:rPr lang="en-US" b="1" dirty="0"/>
              <a:t>;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7030A0"/>
                </a:solidFill>
              </a:rPr>
              <a:t>callback</a:t>
            </a:r>
            <a:r>
              <a:rPr lang="en-US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arguments</a:t>
            </a:r>
            <a:r>
              <a:rPr lang="en-US" b="1" dirty="0"/>
              <a:t>);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/>
              <a:t>}</a:t>
            </a:r>
            <a:endParaRPr lang="en-US" b="1" dirty="0"/>
          </a:p>
          <a:p>
            <a:pPr marL="1041400" lvl="2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B050"/>
                </a:solidFill>
              </a:rPr>
              <a:t>func_B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arguments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00B050"/>
                </a:solidFill>
              </a:rPr>
              <a:t>func_A</a:t>
            </a:r>
            <a:r>
              <a:rPr lang="en-US" b="1" dirty="0"/>
              <a:t>);</a:t>
            </a:r>
            <a:endParaRPr lang="en-US" b="1" dirty="0"/>
          </a:p>
          <a:p>
            <a:pPr marL="1041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524" y="2248081"/>
            <a:ext cx="4779313" cy="2731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Presentation</Application>
  <PresentationFormat>Widescreen</PresentationFormat>
  <Paragraphs>122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ＭＳ Ｐゴシック</vt:lpstr>
      <vt:lpstr>Wingdings</vt:lpstr>
      <vt:lpstr>Arial</vt:lpstr>
      <vt:lpstr>Montserrat</vt:lpstr>
      <vt:lpstr>Montserrat Black</vt:lpstr>
      <vt:lpstr>Montserrat ExtraBold</vt:lpstr>
      <vt:lpstr>Montserrat Medium</vt:lpstr>
      <vt:lpstr>Courier New</vt:lpstr>
      <vt:lpstr>Trebuchet MS</vt:lpstr>
      <vt:lpstr>Calibri</vt:lpstr>
      <vt:lpstr>Montserrat ExtraBold</vt:lpstr>
      <vt:lpstr>Microsoft YaHei</vt:lpstr>
      <vt:lpstr>ＭＳ Ｐゴシック</vt:lpstr>
      <vt:lpstr>Arial Unicode MS</vt:lpstr>
      <vt:lpstr>SimSun</vt:lpstr>
      <vt:lpstr>Office Theme</vt:lpstr>
      <vt:lpstr>FUNCTION</vt:lpstr>
      <vt:lpstr> NỘI DUNG</vt:lpstr>
      <vt:lpstr>TỔNG QUAN FUNCTION - 1</vt:lpstr>
      <vt:lpstr>TỔNG QUAN FUNCTION - 2</vt:lpstr>
      <vt:lpstr>CÁC LOẠI FUNCTION - 1</vt:lpstr>
      <vt:lpstr>CÁC LOẠI FUNCTION - 2</vt:lpstr>
      <vt:lpstr>CÁC LOẠI FUNCTION - 3</vt:lpstr>
      <vt:lpstr>CÁC LOẠI FUNCTION - 4</vt:lpstr>
      <vt:lpstr>CÁC LOẠI FUNCTION - 5</vt:lpstr>
      <vt:lpstr>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structure</dc:title>
  <dc:creator>QuangND</dc:creator>
  <cp:lastModifiedBy>USER</cp:lastModifiedBy>
  <cp:revision>58</cp:revision>
  <dcterms:created xsi:type="dcterms:W3CDTF">2023-08-05T14:09:01Z</dcterms:created>
  <dcterms:modified xsi:type="dcterms:W3CDTF">2023-08-05T16:05:12Z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1041-11.8.2.10326</vt:lpwstr>
  </property>
</Properties>
</file>