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3" r:id="rId1"/>
  </p:sldMasterIdLst>
  <p:notesMasterIdLst>
    <p:notesMasterId r:id="rId48"/>
  </p:notesMasterIdLst>
  <p:sldIdLst>
    <p:sldId id="790" r:id="rId2"/>
    <p:sldId id="791" r:id="rId3"/>
    <p:sldId id="810" r:id="rId4"/>
    <p:sldId id="792" r:id="rId5"/>
    <p:sldId id="801" r:id="rId6"/>
    <p:sldId id="793" r:id="rId7"/>
    <p:sldId id="811" r:id="rId8"/>
    <p:sldId id="804" r:id="rId9"/>
    <p:sldId id="805" r:id="rId10"/>
    <p:sldId id="806" r:id="rId11"/>
    <p:sldId id="807" r:id="rId12"/>
    <p:sldId id="808" r:id="rId13"/>
    <p:sldId id="812" r:id="rId14"/>
    <p:sldId id="809" r:id="rId15"/>
    <p:sldId id="813" r:id="rId16"/>
    <p:sldId id="814" r:id="rId17"/>
    <p:sldId id="815" r:id="rId18"/>
    <p:sldId id="816" r:id="rId19"/>
    <p:sldId id="817" r:id="rId20"/>
    <p:sldId id="818" r:id="rId21"/>
    <p:sldId id="819" r:id="rId22"/>
    <p:sldId id="821" r:id="rId23"/>
    <p:sldId id="822" r:id="rId24"/>
    <p:sldId id="823" r:id="rId25"/>
    <p:sldId id="824" r:id="rId26"/>
    <p:sldId id="825" r:id="rId27"/>
    <p:sldId id="826" r:id="rId28"/>
    <p:sldId id="827" r:id="rId29"/>
    <p:sldId id="828" r:id="rId30"/>
    <p:sldId id="829" r:id="rId31"/>
    <p:sldId id="830" r:id="rId32"/>
    <p:sldId id="832" r:id="rId33"/>
    <p:sldId id="833" r:id="rId34"/>
    <p:sldId id="834" r:id="rId35"/>
    <p:sldId id="835" r:id="rId36"/>
    <p:sldId id="836" r:id="rId37"/>
    <p:sldId id="837" r:id="rId38"/>
    <p:sldId id="838" r:id="rId39"/>
    <p:sldId id="839" r:id="rId40"/>
    <p:sldId id="840" r:id="rId41"/>
    <p:sldId id="841" r:id="rId42"/>
    <p:sldId id="820" r:id="rId43"/>
    <p:sldId id="802" r:id="rId44"/>
    <p:sldId id="803" r:id="rId45"/>
    <p:sldId id="831" r:id="rId46"/>
    <p:sldId id="788" r:id="rId47"/>
  </p:sldIdLst>
  <p:sldSz cx="9902825" cy="6858000"/>
  <p:notesSz cx="6858000" cy="9144000"/>
  <p:embeddedFontLst>
    <p:embeddedFont>
      <p:font typeface="Malgun Gothic" panose="020B0503020000020004" pitchFamily="34" charset="-127"/>
      <p:regular r:id="rId49"/>
      <p:bold r:id="rId50"/>
    </p:embeddedFont>
    <p:embeddedFont>
      <p:font typeface="Malgun Gothic" panose="020B0503020000020004" pitchFamily="34" charset="-127"/>
      <p:regular r:id="rId49"/>
      <p:bold r:id="rId50"/>
    </p:embeddedFont>
    <p:embeddedFont>
      <p:font typeface="Samsung Sharp Sans" panose="020B0604020202020204" charset="0"/>
      <p:bold r:id="rId51"/>
    </p:embeddedFont>
    <p:embeddedFont>
      <p:font typeface="SamsungOne 400" panose="020B0503030303020204" charset="0"/>
      <p:regular r:id="rId52"/>
    </p:embeddedFont>
    <p:embeddedFont>
      <p:font typeface="SamsungOne 400C" panose="020B0506030303020204" charset="0"/>
      <p:regular r:id="rId53"/>
    </p:embeddedFont>
    <p:embeddedFont>
      <p:font typeface="SamsungOne 700" panose="020B0803030303020204" charset="0"/>
      <p:bold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3" autoAdjust="0"/>
    <p:restoredTop sz="72205" autoAdjust="0"/>
  </p:normalViewPr>
  <p:slideViewPr>
    <p:cSldViewPr snapToGrid="0">
      <p:cViewPr varScale="1">
        <p:scale>
          <a:sx n="82" d="100"/>
          <a:sy n="82" d="100"/>
        </p:scale>
        <p:origin x="1282" y="72"/>
      </p:cViewPr>
      <p:guideLst>
        <p:guide pos="3119"/>
        <p:guide orient="horz" pos="216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2024-08-16</a:t>
            </a:fld>
            <a:endParaRPr lang="ko-KR" altLang="en-US" dirty="0"/>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dirty="0"/>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3956667998"/>
      </p:ext>
    </p:extLst>
  </p:cSld>
  <p:clrMapOvr>
    <a:masterClrMapping/>
  </p:clrMapOvr>
  <p:extLst>
    <p:ext uri="{DCECCB84-F9BA-43D5-87BE-67443E8EF086}">
      <p15:sldGuideLst xmlns:p15="http://schemas.microsoft.com/office/powerpoint/2012/main">
        <p15:guide id="2" pos="285">
          <p15:clr>
            <a:srgbClr val="FBAE40"/>
          </p15:clr>
        </p15:guide>
        <p15:guide id="3" pos="595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extLst>
      <p:ext uri="{BB962C8B-B14F-4D97-AF65-F5344CB8AC3E}">
        <p14:creationId xmlns:p14="http://schemas.microsoft.com/office/powerpoint/2010/main" val="181444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30322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직사각형 133">
            <a:extLst>
              <a:ext uri="{FF2B5EF4-FFF2-40B4-BE49-F238E27FC236}">
                <a16:creationId xmlns:a16="http://schemas.microsoft.com/office/drawing/2014/main" id="{7A4BCBFF-5289-45FE-BA09-DFF42AF8A347}"/>
              </a:ext>
            </a:extLst>
          </p:cNvPr>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4AA6CFBD-D9B3-4245-A68B-1D7EC1CB6F07}"/>
              </a:ext>
            </a:extLst>
          </p:cNvPr>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1B2EB59A-603F-4715-ABA1-D9DF69D44512}"/>
              </a:ext>
            </a:extLst>
          </p:cNvPr>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3" name="제목 2">
            <a:extLst>
              <a:ext uri="{FF2B5EF4-FFF2-40B4-BE49-F238E27FC236}">
                <a16:creationId xmlns:a16="http://schemas.microsoft.com/office/drawing/2014/main" id="{CF6BC111-C555-4B09-8375-33C4F4C2FBB5}"/>
              </a:ext>
            </a:extLst>
          </p:cNvPr>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a:extLst>
              <a:ext uri="{FF2B5EF4-FFF2-40B4-BE49-F238E27FC236}">
                <a16:creationId xmlns:a16="http://schemas.microsoft.com/office/drawing/2014/main" id="{CBEAE583-0BAA-455B-9555-B00A4FE8B1C9}"/>
              </a:ext>
            </a:extLst>
          </p:cNvPr>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Tree>
    <p:extLst>
      <p:ext uri="{BB962C8B-B14F-4D97-AF65-F5344CB8AC3E}">
        <p14:creationId xmlns:p14="http://schemas.microsoft.com/office/powerpoint/2010/main" val="690312953"/>
      </p:ext>
    </p:extLst>
  </p:cSld>
  <p:clrMapOvr>
    <a:masterClrMapping/>
  </p:clrMapOvr>
  <p:extLst>
    <p:ext uri="{DCECCB84-F9BA-43D5-87BE-67443E8EF086}">
      <p15:sldGuideLst xmlns:p15="http://schemas.microsoft.com/office/powerpoint/2012/main">
        <p15:guide id="1" orient="horz" pos="2614" userDrawn="1">
          <p15:clr>
            <a:srgbClr val="FBAE40"/>
          </p15:clr>
        </p15:guide>
        <p15:guide id="2" pos="443" userDrawn="1">
          <p15:clr>
            <a:srgbClr val="FBAE40"/>
          </p15:clr>
        </p15:guide>
        <p15:guide id="3" pos="5955">
          <p15:clr>
            <a:srgbClr val="FBAE40"/>
          </p15:clr>
        </p15:guide>
        <p15:guide id="4" pos="60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3" name="제목 2">
            <a:extLst>
              <a:ext uri="{FF2B5EF4-FFF2-40B4-BE49-F238E27FC236}">
                <a16:creationId xmlns:a16="http://schemas.microsoft.com/office/drawing/2014/main" id="{4625E1FE-2B04-4D8E-A51A-6B9CEC7B3790}"/>
              </a:ext>
            </a:extLst>
          </p:cNvPr>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Slide Title</a:t>
            </a:r>
            <a:endParaRPr lang="ko-KR" altLang="en-US" dirty="0"/>
          </a:p>
        </p:txBody>
      </p:sp>
      <p:sp>
        <p:nvSpPr>
          <p:cNvPr id="19" name="텍스트 개체 틀 18">
            <a:extLst>
              <a:ext uri="{FF2B5EF4-FFF2-40B4-BE49-F238E27FC236}">
                <a16:creationId xmlns:a16="http://schemas.microsoft.com/office/drawing/2014/main" id="{DFEC8C6A-D95C-4B3C-9803-6F9071BF0C29}"/>
              </a:ext>
            </a:extLst>
          </p:cNvPr>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No</a:t>
            </a:r>
            <a:endParaRPr lang="ko-KR" altLang="en-US" dirty="0"/>
          </a:p>
        </p:txBody>
      </p:sp>
      <p:sp>
        <p:nvSpPr>
          <p:cNvPr id="20" name="텍스트 개체 틀 18">
            <a:extLst>
              <a:ext uri="{FF2B5EF4-FFF2-40B4-BE49-F238E27FC236}">
                <a16:creationId xmlns:a16="http://schemas.microsoft.com/office/drawing/2014/main" id="{6DA22BCA-E7E2-4377-AD8E-AC1336C3DB31}"/>
              </a:ext>
            </a:extLst>
          </p:cNvPr>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799"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050" latinLnBrk="0"/>
            <a:r>
              <a:rPr lang="en-US" altLang="ko-KR" dirty="0"/>
              <a:t>Subtitle</a:t>
            </a:r>
            <a:endParaRPr lang="ko-KR" altLang="en-US" dirty="0"/>
          </a:p>
        </p:txBody>
      </p:sp>
      <p:sp>
        <p:nvSpPr>
          <p:cNvPr id="21" name="텍스트 개체 틀 18">
            <a:extLst>
              <a:ext uri="{FF2B5EF4-FFF2-40B4-BE49-F238E27FC236}">
                <a16:creationId xmlns:a16="http://schemas.microsoft.com/office/drawing/2014/main" id="{7647BD6A-5F13-45AE-859C-AF2BA0A739E6}"/>
              </a:ext>
            </a:extLst>
          </p:cNvPr>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063" latinLnBrk="0"/>
            <a:r>
              <a:rPr lang="en-US" altLang="ko-KR" dirty="0"/>
              <a:t>00</a:t>
            </a:r>
            <a:endParaRPr lang="ko-KR" altLang="en-US" dirty="0"/>
          </a:p>
        </p:txBody>
      </p:sp>
      <p:sp>
        <p:nvSpPr>
          <p:cNvPr id="23" name="텍스트 개체 틀 18">
            <a:extLst>
              <a:ext uri="{FF2B5EF4-FFF2-40B4-BE49-F238E27FC236}">
                <a16:creationId xmlns:a16="http://schemas.microsoft.com/office/drawing/2014/main" id="{3A9667F7-80AD-4A7A-8543-285975B06BE3}"/>
              </a:ext>
            </a:extLst>
          </p:cNvPr>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050" latinLnBrk="0"/>
            <a:r>
              <a:rPr lang="en-US" altLang="ko-KR" dirty="0"/>
              <a:t>UNIT</a:t>
            </a:r>
            <a:endParaRPr lang="ko-KR" altLang="en-US" dirty="0"/>
          </a:p>
        </p:txBody>
      </p:sp>
      <p:sp>
        <p:nvSpPr>
          <p:cNvPr id="16" name="텍스트 개체 틀 7">
            <a:extLst>
              <a:ext uri="{FF2B5EF4-FFF2-40B4-BE49-F238E27FC236}">
                <a16:creationId xmlns:a16="http://schemas.microsoft.com/office/drawing/2014/main" id="{B6D584F0-F100-4FB4-B935-0E81DB1D3B51}"/>
              </a:ext>
            </a:extLst>
          </p:cNvPr>
          <p:cNvSpPr>
            <a:spLocks noGrp="1"/>
          </p:cNvSpPr>
          <p:nvPr>
            <p:ph type="body" sz="quarter" idx="15" hasCustomPrompt="1"/>
          </p:nvPr>
        </p:nvSpPr>
        <p:spPr>
          <a:xfrm>
            <a:off x="522288" y="2221661"/>
            <a:ext cx="8055439" cy="914400"/>
          </a:xfrm>
          <a:prstGeom prst="rect">
            <a:avLst/>
          </a:prstGeom>
        </p:spPr>
        <p:txBody>
          <a:bodyPr lIns="0" tIns="0" rIns="0" bIns="0"/>
          <a:lstStyle>
            <a:lvl1pPr marL="177747" indent="-177747">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nSpc>
                <a:spcPts val="1800"/>
              </a:lnSpc>
              <a:buSzPct val="80000"/>
              <a:buFontTx/>
              <a:buBlip>
                <a:blip r:embed="rId4"/>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p>
          <a:p>
            <a:pPr lvl="1"/>
            <a:r>
              <a:rPr lang="en-US" altLang="ko-KR" dirty="0"/>
              <a:t>Level2</a:t>
            </a:r>
          </a:p>
          <a:p>
            <a:pPr lvl="1"/>
            <a:endParaRPr lang="en-US" altLang="ko-KR" dirty="0"/>
          </a:p>
          <a:p>
            <a:pPr marL="628461" lvl="1" indent="-207901" algn="l" defTabSz="843830" rtl="0" eaLnBrk="1" latinLnBrk="1" hangingPunct="1">
              <a:lnSpc>
                <a:spcPct val="90000"/>
              </a:lnSpc>
              <a:spcBef>
                <a:spcPts val="462"/>
              </a:spcBef>
              <a:buSzPct val="90000"/>
              <a:buFontTx/>
              <a:buBlip>
                <a:blip r:embed="rId5"/>
              </a:buBlip>
            </a:pPr>
            <a:endParaRPr lang="en-US" altLang="ko-KR" dirty="0"/>
          </a:p>
          <a:p>
            <a:pPr lvl="1"/>
            <a:endParaRPr lang="ko-KR" altLang="en-US" dirty="0"/>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3102046736"/>
      </p:ext>
    </p:extLst>
  </p:cSld>
  <p:clrMapOvr>
    <a:masterClrMapping/>
  </p:clrMapOvr>
  <p:extLst>
    <p:ext uri="{DCECCB84-F9BA-43D5-87BE-67443E8EF086}">
      <p15:sldGuideLst xmlns:p15="http://schemas.microsoft.com/office/powerpoint/2012/main">
        <p15:guide id="1" orient="horz" pos="902" userDrawn="1">
          <p15:clr>
            <a:srgbClr val="FBAE40"/>
          </p15:clr>
        </p15:guide>
        <p15:guide id="2" pos="285">
          <p15:clr>
            <a:srgbClr val="FBAE40"/>
          </p15:clr>
        </p15:guide>
        <p15:guide id="3" pos="5955">
          <p15:clr>
            <a:srgbClr val="FBAE40"/>
          </p15:clr>
        </p15:guide>
        <p15:guide id="4" pos="3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434159522"/>
      </p:ext>
    </p:extLst>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1779621428"/>
      </p:ext>
    </p:extLst>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E75758B0-2429-4331-898E-5EEED60D4280}"/>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3942502544"/>
      </p:ext>
    </p:extLst>
  </p:cSld>
  <p:clrMapOvr>
    <a:masterClrMapping/>
  </p:clrMapOvr>
  <p:extLst>
    <p:ext uri="{DCECCB84-F9BA-43D5-87BE-67443E8EF086}">
      <p15:sldGuideLst xmlns:p15="http://schemas.microsoft.com/office/powerpoint/2012/main">
        <p15:guide id="1" orient="horz" pos="2160">
          <p15:clr>
            <a:srgbClr val="FBAE40"/>
          </p15:clr>
        </p15:guide>
        <p15:guide id="2" pos="5955">
          <p15:clr>
            <a:srgbClr val="FBAE40"/>
          </p15:clr>
        </p15:guide>
        <p15:guide id="3" pos="28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a:extLst>
              <a:ext uri="{FF2B5EF4-FFF2-40B4-BE49-F238E27FC236}">
                <a16:creationId xmlns:a16="http://schemas.microsoft.com/office/drawing/2014/main" id="{C5960DC7-D671-485D-92B0-FEED6CE658A3}"/>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p>
        </p:txBody>
      </p:sp>
    </p:spTree>
    <p:extLst>
      <p:ext uri="{BB962C8B-B14F-4D97-AF65-F5344CB8AC3E}">
        <p14:creationId xmlns:p14="http://schemas.microsoft.com/office/powerpoint/2010/main" val="1343950608"/>
      </p:ext>
    </p:extLst>
  </p:cSld>
  <p:clrMapOvr>
    <a:masterClrMapping/>
  </p:clrMapOvr>
  <p:extLst>
    <p:ext uri="{DCECCB84-F9BA-43D5-87BE-67443E8EF086}">
      <p15:sldGuideLst xmlns:p15="http://schemas.microsoft.com/office/powerpoint/2012/main">
        <p15:guide id="1" orient="horz" pos="2160">
          <p15:clr>
            <a:srgbClr val="FBAE40"/>
          </p15:clr>
        </p15:guide>
        <p15:guide id="2" pos="285">
          <p15:clr>
            <a:srgbClr val="FBAE40"/>
          </p15:clr>
        </p15:guide>
        <p15:guide id="3" pos="595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2023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12278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928821"/>
      </p:ext>
    </p:extLst>
  </p:cSld>
  <p:clrMap bg1="lt1" tx1="dk1" bg2="lt2" tx2="dk2" accent1="accent1" accent2="accent2" accent3="accent3" accent4="accent4" accent5="accent5" accent6="accent6" hlink="hlink" folHlink="folHlink"/>
  <p:sldLayoutIdLst>
    <p:sldLayoutId id="2147483684" r:id="rId1"/>
    <p:sldLayoutId id="2147483691" r:id="rId2"/>
    <p:sldLayoutId id="2147483685" r:id="rId3"/>
    <p:sldLayoutId id="2147483687" r:id="rId4"/>
    <p:sldLayoutId id="2147483694" r:id="rId5"/>
    <p:sldLayoutId id="2147483693" r:id="rId6"/>
    <p:sldLayoutId id="2147483686" r:id="rId7"/>
    <p:sldLayoutId id="2147483688" r:id="rId8"/>
    <p:sldLayoutId id="2147483689" r:id="rId9"/>
    <p:sldLayoutId id="2147483690" r:id="rId10"/>
  </p:sldLayoutIdLst>
  <p:txStyles>
    <p:titleStyle>
      <a:lvl1pPr algn="l" defTabSz="914126" rtl="0" eaLnBrk="1" latinLnBrk="1"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1"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1"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1" hangingPunct="1">
        <a:defRPr sz="1799" kern="1200">
          <a:solidFill>
            <a:schemeClr val="tx1"/>
          </a:solidFill>
          <a:latin typeface="+mn-lt"/>
          <a:ea typeface="+mn-ea"/>
          <a:cs typeface="+mn-cs"/>
        </a:defRPr>
      </a:lvl1pPr>
      <a:lvl2pPr marL="457063" algn="l" defTabSz="914126" rtl="0" eaLnBrk="1" latinLnBrk="1" hangingPunct="1">
        <a:defRPr sz="1799" kern="1200">
          <a:solidFill>
            <a:schemeClr val="tx1"/>
          </a:solidFill>
          <a:latin typeface="+mn-lt"/>
          <a:ea typeface="+mn-ea"/>
          <a:cs typeface="+mn-cs"/>
        </a:defRPr>
      </a:lvl2pPr>
      <a:lvl3pPr marL="914126" algn="l" defTabSz="914126" rtl="0" eaLnBrk="1" latinLnBrk="1" hangingPunct="1">
        <a:defRPr sz="1799" kern="1200">
          <a:solidFill>
            <a:schemeClr val="tx1"/>
          </a:solidFill>
          <a:latin typeface="+mn-lt"/>
          <a:ea typeface="+mn-ea"/>
          <a:cs typeface="+mn-cs"/>
        </a:defRPr>
      </a:lvl3pPr>
      <a:lvl4pPr marL="1371189" algn="l" defTabSz="914126" rtl="0" eaLnBrk="1" latinLnBrk="1" hangingPunct="1">
        <a:defRPr sz="1799" kern="1200">
          <a:solidFill>
            <a:schemeClr val="tx1"/>
          </a:solidFill>
          <a:latin typeface="+mn-lt"/>
          <a:ea typeface="+mn-ea"/>
          <a:cs typeface="+mn-cs"/>
        </a:defRPr>
      </a:lvl4pPr>
      <a:lvl5pPr marL="1828251" algn="l" defTabSz="914126" rtl="0" eaLnBrk="1" latinLnBrk="1" hangingPunct="1">
        <a:defRPr sz="1799" kern="1200">
          <a:solidFill>
            <a:schemeClr val="tx1"/>
          </a:solidFill>
          <a:latin typeface="+mn-lt"/>
          <a:ea typeface="+mn-ea"/>
          <a:cs typeface="+mn-cs"/>
        </a:defRPr>
      </a:lvl5pPr>
      <a:lvl6pPr marL="2285314" algn="l" defTabSz="914126" rtl="0" eaLnBrk="1" latinLnBrk="1" hangingPunct="1">
        <a:defRPr sz="1799" kern="1200">
          <a:solidFill>
            <a:schemeClr val="tx1"/>
          </a:solidFill>
          <a:latin typeface="+mn-lt"/>
          <a:ea typeface="+mn-ea"/>
          <a:cs typeface="+mn-cs"/>
        </a:defRPr>
      </a:lvl6pPr>
      <a:lvl7pPr marL="2742377" algn="l" defTabSz="914126" rtl="0" eaLnBrk="1" latinLnBrk="1" hangingPunct="1">
        <a:defRPr sz="1799" kern="1200">
          <a:solidFill>
            <a:schemeClr val="tx1"/>
          </a:solidFill>
          <a:latin typeface="+mn-lt"/>
          <a:ea typeface="+mn-ea"/>
          <a:cs typeface="+mn-cs"/>
        </a:defRPr>
      </a:lvl7pPr>
      <a:lvl8pPr marL="3199440" algn="l" defTabSz="914126" rtl="0" eaLnBrk="1" latinLnBrk="1" hangingPunct="1">
        <a:defRPr sz="1799" kern="1200">
          <a:solidFill>
            <a:schemeClr val="tx1"/>
          </a:solidFill>
          <a:latin typeface="+mn-lt"/>
          <a:ea typeface="+mn-ea"/>
          <a:cs typeface="+mn-cs"/>
        </a:defRPr>
      </a:lvl8pPr>
      <a:lvl9pPr marL="3656503" algn="l" defTabSz="914126" rtl="0" eaLnBrk="1" latinLnBrk="1"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9ABA57D5-7920-4C59-8990-1FDF22441FA6}"/>
              </a:ext>
            </a:extLst>
          </p:cNvPr>
          <p:cNvSpPr>
            <a:spLocks noGrp="1"/>
          </p:cNvSpPr>
          <p:nvPr>
            <p:ph type="body" sz="quarter" idx="11"/>
          </p:nvPr>
        </p:nvSpPr>
        <p:spPr>
          <a:xfrm>
            <a:off x="5530024" y="3422547"/>
            <a:ext cx="6837808" cy="1661993"/>
          </a:xfrm>
        </p:spPr>
        <p:txBody>
          <a:bodyPr/>
          <a:lstStyle/>
          <a:p>
            <a:r>
              <a:rPr lang="en-US" altLang="ko-KR" dirty="0"/>
              <a:t>Team 3</a:t>
            </a:r>
          </a:p>
          <a:p>
            <a:r>
              <a:rPr lang="en-US" altLang="ko-KR" dirty="0"/>
              <a:t>Members: </a:t>
            </a:r>
          </a:p>
          <a:p>
            <a:r>
              <a:rPr lang="en-US" altLang="ko-KR" dirty="0"/>
              <a:t>   - Pham Minh </a:t>
            </a:r>
            <a:r>
              <a:rPr lang="en-US" altLang="ko-KR" dirty="0" err="1"/>
              <a:t>Hieu</a:t>
            </a:r>
            <a:r>
              <a:rPr lang="en-US" altLang="ko-KR" dirty="0"/>
              <a:t>(Leader)</a:t>
            </a:r>
          </a:p>
          <a:p>
            <a:r>
              <a:rPr lang="en-US" altLang="ko-KR" dirty="0"/>
              <a:t>   - Vu Do </a:t>
            </a:r>
            <a:r>
              <a:rPr lang="en-US" altLang="ko-KR" dirty="0" err="1"/>
              <a:t>Thanh</a:t>
            </a:r>
            <a:r>
              <a:rPr lang="en-US" altLang="ko-KR" dirty="0"/>
              <a:t> </a:t>
            </a:r>
            <a:r>
              <a:rPr lang="en-US" altLang="ko-KR" dirty="0" err="1"/>
              <a:t>Dat</a:t>
            </a:r>
            <a:endParaRPr lang="en-US" altLang="ko-KR" dirty="0"/>
          </a:p>
          <a:p>
            <a:r>
              <a:rPr lang="en-US" altLang="ko-KR" dirty="0"/>
              <a:t>   - Pham Hai </a:t>
            </a:r>
            <a:r>
              <a:rPr lang="en-US" altLang="ko-KR" dirty="0" err="1"/>
              <a:t>Nhi</a:t>
            </a:r>
            <a:endParaRPr lang="en-US" altLang="ko-KR" dirty="0"/>
          </a:p>
          <a:p>
            <a:r>
              <a:rPr lang="en-US" altLang="ko-KR" dirty="0"/>
              <a:t>   - Nguyen Chi Hoang</a:t>
            </a:r>
            <a:endParaRPr lang="ko-KR" altLang="en-US" dirty="0"/>
          </a:p>
        </p:txBody>
      </p:sp>
      <p:sp>
        <p:nvSpPr>
          <p:cNvPr id="4" name="제목 3">
            <a:extLst>
              <a:ext uri="{FF2B5EF4-FFF2-40B4-BE49-F238E27FC236}">
                <a16:creationId xmlns:a16="http://schemas.microsoft.com/office/drawing/2014/main" id="{51786819-9BFB-478D-BAE7-57DB1DEACF78}"/>
              </a:ext>
            </a:extLst>
          </p:cNvPr>
          <p:cNvSpPr>
            <a:spLocks noGrp="1"/>
          </p:cNvSpPr>
          <p:nvPr>
            <p:ph type="title"/>
          </p:nvPr>
        </p:nvSpPr>
        <p:spPr>
          <a:xfrm>
            <a:off x="720000" y="1575888"/>
            <a:ext cx="7156032" cy="1846659"/>
          </a:xfrm>
        </p:spPr>
        <p:txBody>
          <a:bodyPr/>
          <a:lstStyle/>
          <a:p>
            <a:r>
              <a:rPr lang="en-US" altLang="en-US" sz="4000" dirty="0"/>
              <a:t>Analyzing reasons of crash traffic in American </a:t>
            </a:r>
            <a:br>
              <a:rPr lang="en-US" altLang="en-US" sz="4000" dirty="0"/>
            </a:br>
            <a:r>
              <a:rPr lang="en-US" altLang="en-US" sz="4000" dirty="0"/>
              <a:t>roadways</a:t>
            </a:r>
            <a:endParaRPr lang="ko-KR" altLang="en-US" sz="4000" dirty="0"/>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14944" y="211772"/>
            <a:ext cx="1267968" cy="1267968"/>
          </a:xfrm>
          <a:prstGeom prst="rect">
            <a:avLst/>
          </a:prstGeom>
        </p:spPr>
      </p:pic>
    </p:spTree>
    <p:extLst>
      <p:ext uri="{BB962C8B-B14F-4D97-AF65-F5344CB8AC3E}">
        <p14:creationId xmlns:p14="http://schemas.microsoft.com/office/powerpoint/2010/main" val="400912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2.3. </a:t>
            </a:r>
            <a:r>
              <a:rPr lang="en-US" altLang="en-US" sz="2200" dirty="0"/>
              <a:t>Project Pipeline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374916"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2. Project Execution</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466063" y="1705451"/>
            <a:ext cx="847586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gn="just" latinLnBrk="1">
              <a:spcBef>
                <a:spcPts val="0"/>
              </a:spcBef>
              <a:spcAft>
                <a:spcPts val="0"/>
              </a:spcAft>
              <a:buFont typeface="Arial" panose="020B0604020202020204" pitchFamily="34" charset="0"/>
              <a:buChar char="•"/>
            </a:pPr>
            <a:r>
              <a:rPr lang="en-US" b="1" dirty="0"/>
              <a:t>Step 1</a:t>
            </a:r>
            <a:r>
              <a:rPr lang="en-US" dirty="0"/>
              <a:t>: </a:t>
            </a:r>
            <a:r>
              <a:rPr lang="en-US" b="1" dirty="0"/>
              <a:t>Data Upload to AWS</a:t>
            </a:r>
          </a:p>
          <a:p>
            <a:pPr marL="285750" marR="0" indent="-285750" algn="just" latinLnBrk="1">
              <a:spcBef>
                <a:spcPts val="0"/>
              </a:spcBef>
              <a:spcAft>
                <a:spcPts val="0"/>
              </a:spcAft>
              <a:buFont typeface="Arial" panose="020B0604020202020204" pitchFamily="34" charset="0"/>
              <a:buChar char="•"/>
            </a:pPr>
            <a:r>
              <a:rPr lang="en-US" b="1" dirty="0"/>
              <a:t>Step 2: Data processing in Hadoop</a:t>
            </a:r>
          </a:p>
          <a:p>
            <a:pPr marL="285750" marR="0" lvl="0" indent="-285750" algn="just" latinLnBrk="1">
              <a:spcBef>
                <a:spcPts val="0"/>
              </a:spcBef>
              <a:spcAft>
                <a:spcPts val="0"/>
              </a:spcAft>
              <a:buFont typeface="Arial" panose="020B0604020202020204" pitchFamily="34" charset="0"/>
              <a:buChar char="•"/>
            </a:pPr>
            <a:r>
              <a:rPr lang="en-US" b="1" dirty="0"/>
              <a:t>Step 3 : </a:t>
            </a:r>
            <a:r>
              <a:rPr lang="en-US" b="1" dirty="0" err="1"/>
              <a:t>Visualation</a:t>
            </a:r>
            <a:endParaRPr lang="en-US" b="1" dirty="0"/>
          </a:p>
          <a:p>
            <a:pPr algn="just" latinLnBrk="1"/>
            <a:endParaRPr lang="en-US" sz="1600" dirty="0"/>
          </a:p>
          <a:p>
            <a:pPr algn="just" latinLnBrk="1"/>
            <a:r>
              <a:rPr lang="en-US" dirty="0"/>
              <a:t> </a:t>
            </a:r>
          </a:p>
          <a:p>
            <a:pPr marL="0" marR="0" algn="just" latinLnBrk="1">
              <a:spcBef>
                <a:spcPts val="0"/>
              </a:spcBef>
              <a:spcAft>
                <a:spcPts val="0"/>
              </a:spcAft>
            </a:pPr>
            <a:r>
              <a:rPr lang="en-US" dirty="0"/>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diagram of a block diagram&#10;&#10;Description automatically generated">
            <a:extLst>
              <a:ext uri="{FF2B5EF4-FFF2-40B4-BE49-F238E27FC236}">
                <a16:creationId xmlns:a16="http://schemas.microsoft.com/office/drawing/2014/main" id="{53AB01FB-3511-E9D1-0B02-F6538C1A0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624" y="2818235"/>
            <a:ext cx="7165576" cy="2872264"/>
          </a:xfrm>
          <a:prstGeom prst="rect">
            <a:avLst/>
          </a:prstGeom>
        </p:spPr>
      </p:pic>
    </p:spTree>
    <p:extLst>
      <p:ext uri="{BB962C8B-B14F-4D97-AF65-F5344CB8AC3E}">
        <p14:creationId xmlns:p14="http://schemas.microsoft.com/office/powerpoint/2010/main" val="372032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2.4. </a:t>
            </a:r>
            <a:r>
              <a:rPr lang="en-US" altLang="en-US" sz="2200" dirty="0"/>
              <a:t>Data Transformation Processing</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374916"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2. Project Execution</a:t>
            </a:r>
          </a:p>
        </p:txBody>
      </p:sp>
      <p:sp>
        <p:nvSpPr>
          <p:cNvPr id="12" name="Rectangle 2">
            <a:extLst>
              <a:ext uri="{FF2B5EF4-FFF2-40B4-BE49-F238E27FC236}">
                <a16:creationId xmlns:a16="http://schemas.microsoft.com/office/drawing/2014/main" id="{2249939E-8AAA-B732-3F41-F08E1B162FB7}"/>
              </a:ext>
            </a:extLst>
          </p:cNvPr>
          <p:cNvSpPr>
            <a:spLocks noChangeArrowheads="1"/>
          </p:cNvSpPr>
          <p:nvPr/>
        </p:nvSpPr>
        <p:spPr bwMode="auto">
          <a:xfrm>
            <a:off x="741951" y="2615023"/>
            <a:ext cx="75914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kern="100" dirty="0">
                <a:latin typeface="Times New Roman" panose="02020603050405020304" pitchFamily="18" charset="0"/>
                <a:ea typeface="Malgun Gothic" panose="020B0503020000020004" pitchFamily="34" charset="-127"/>
              </a:rPr>
              <a:t>Data Cleaning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Handling Missing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Removing Outliers</a:t>
            </a:r>
          </a:p>
          <a:p>
            <a:pPr marR="0" lvl="0" algn="l" defTabSz="914400" rtl="0" eaLnBrk="0" fontAlgn="base" latinLnBrk="0" hangingPunct="0">
              <a:lnSpc>
                <a:spcPct val="100000"/>
              </a:lnSpc>
              <a:spcBef>
                <a:spcPct val="0"/>
              </a:spcBef>
              <a:spcAft>
                <a:spcPct val="0"/>
              </a:spcAft>
              <a:buClrTx/>
              <a:buSzTx/>
              <a:tabLst/>
            </a:pPr>
            <a:r>
              <a:rPr lang="en-US" sz="1800" b="1" kern="100" dirty="0">
                <a:effectLst/>
                <a:latin typeface="Times New Roman" panose="02020603050405020304" pitchFamily="18" charset="0"/>
                <a:ea typeface="Malgun Gothic" panose="020B0503020000020004" pitchFamily="34" charset="-127"/>
              </a:rPr>
              <a:t>Data </a:t>
            </a:r>
            <a:r>
              <a:rPr lang="en-US" sz="1800" b="1" kern="100" dirty="0" err="1">
                <a:effectLst/>
                <a:latin typeface="Times New Roman" panose="02020603050405020304" pitchFamily="18" charset="0"/>
                <a:ea typeface="Malgun Gothic" panose="020B0503020000020004" pitchFamily="34" charset="-127"/>
              </a:rPr>
              <a:t>Nomalization</a:t>
            </a:r>
            <a:endParaRPr lang="en-US" sz="1800" b="1" kern="100" dirty="0">
              <a:effectLst/>
              <a:latin typeface="Times New Roman" panose="02020603050405020304" pitchFamily="18" charset="0"/>
              <a:ea typeface="Malgun Gothic" panose="020B0503020000020004" pitchFamily="34" charset="-127"/>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Standardizing Data Formats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Scaling Numerical Data</a:t>
            </a:r>
          </a:p>
          <a:p>
            <a:pPr marR="0" lvl="0" algn="l" defTabSz="914400" rtl="0" eaLnBrk="0" fontAlgn="base" latinLnBrk="0" hangingPunct="0">
              <a:lnSpc>
                <a:spcPct val="100000"/>
              </a:lnSpc>
              <a:spcBef>
                <a:spcPct val="0"/>
              </a:spcBef>
              <a:spcAft>
                <a:spcPct val="0"/>
              </a:spcAft>
              <a:buClrTx/>
              <a:buSzTx/>
              <a:tabLst/>
            </a:pPr>
            <a:r>
              <a:rPr lang="en-US" b="1" kern="100" dirty="0">
                <a:latin typeface="Times New Roman" panose="02020603050405020304" pitchFamily="18" charset="0"/>
                <a:ea typeface="Malgun Gothic" panose="020B0503020000020004" pitchFamily="34" charset="-127"/>
              </a:rPr>
              <a:t>Data Transformation</a:t>
            </a:r>
            <a:endParaRPr lang="en-US" sz="1800" b="1" kern="100" dirty="0">
              <a:effectLst/>
              <a:latin typeface="Times New Roman" panose="02020603050405020304" pitchFamily="18" charset="0"/>
              <a:ea typeface="Malgun Gothic" panose="020B0503020000020004" pitchFamily="34" charset="-127"/>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Feature Engineering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kern="100" dirty="0">
                <a:effectLst/>
                <a:latin typeface="Times New Roman" panose="02020603050405020304" pitchFamily="18" charset="0"/>
                <a:ea typeface="Malgun Gothic" panose="020B0503020000020004" pitchFamily="34" charset="-127"/>
              </a:rPr>
              <a:t>Aggregation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741951" y="1599361"/>
            <a:ext cx="854118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dirty="0"/>
              <a:t>      Once the raw data is ingested and stored, the next phase involves transforming the data into a format suitable for analysis. This stage includes data cleaning, </a:t>
            </a:r>
          </a:p>
          <a:p>
            <a:pPr marL="0" marR="0" algn="just" latinLnBrk="1">
              <a:spcBef>
                <a:spcPts val="0"/>
              </a:spcBef>
              <a:spcAft>
                <a:spcPts val="0"/>
              </a:spcAft>
            </a:pPr>
            <a:r>
              <a:rPr lang="en-US" dirty="0"/>
              <a:t>normalization, and transformation processes</a:t>
            </a: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endParaRPr lang="en-US" dirty="0"/>
          </a:p>
          <a:p>
            <a:pPr marL="0" marR="0" algn="just" latinLnBrk="1">
              <a:spcBef>
                <a:spcPts val="0"/>
              </a:spcBef>
              <a:spcAft>
                <a:spcPts val="0"/>
              </a:spcAft>
            </a:pPr>
            <a:r>
              <a:rPr lang="en-US"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780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2.5. </a:t>
            </a:r>
            <a:r>
              <a:rPr lang="en-US" altLang="en-US" sz="2200" dirty="0"/>
              <a:t>Data Query and Insight</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374916"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2. Project Execution</a:t>
            </a:r>
          </a:p>
        </p:txBody>
      </p:sp>
      <p:sp>
        <p:nvSpPr>
          <p:cNvPr id="12" name="Rectangle 2">
            <a:extLst>
              <a:ext uri="{FF2B5EF4-FFF2-40B4-BE49-F238E27FC236}">
                <a16:creationId xmlns:a16="http://schemas.microsoft.com/office/drawing/2014/main" id="{2249939E-8AAA-B732-3F41-F08E1B162FB7}"/>
              </a:ext>
            </a:extLst>
          </p:cNvPr>
          <p:cNvSpPr>
            <a:spLocks noChangeArrowheads="1"/>
          </p:cNvSpPr>
          <p:nvPr/>
        </p:nvSpPr>
        <p:spPr bwMode="auto">
          <a:xfrm>
            <a:off x="908286" y="2316445"/>
            <a:ext cx="7591424"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kern="100" dirty="0">
                <a:effectLst/>
                <a:latin typeface="Times New Roman" panose="02020603050405020304" pitchFamily="18" charset="0"/>
                <a:ea typeface="Malgun Gothic" panose="020B0503020000020004" pitchFamily="34" charset="-127"/>
              </a:rPr>
              <a:t>SQL Querying</a:t>
            </a:r>
          </a:p>
          <a:p>
            <a:pPr marR="0" lvl="0" algn="just" latinLnBrk="1">
              <a:spcBef>
                <a:spcPts val="0"/>
              </a:spcBef>
              <a:spcAft>
                <a:spcPts val="0"/>
              </a:spcAft>
            </a:pPr>
            <a:r>
              <a:rPr lang="en-US" kern="100" dirty="0">
                <a:latin typeface="Times New Roman" panose="02020603050405020304" pitchFamily="18" charset="0"/>
                <a:ea typeface="Malgun Gothic" panose="020B0503020000020004" pitchFamily="34" charset="-127"/>
                <a:cs typeface="Times New Roman" panose="02020603050405020304" pitchFamily="18" charset="0"/>
              </a:rPr>
              <a:t>	</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We write and execute complex SQL queries against the Hive database to explore the data. These queries are designed to uncover patterns related to accident locations, times, </a:t>
            </a: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and causes. For instance, queries might reveal which roads have the highest accident rates or which times of day see the most accidents.</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Exploratory Data Analysis (EDA):</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Using statistical tools, we conduct an exploratory data analysis identify correlations and trends within the data. EDA techniques such as correlation matrices, pivot tables, </a:t>
            </a: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and visualizations (like histograms and scatter plots) help us gain a deeper understanding of the dataset</a:t>
            </a:r>
            <a:r>
              <a:rPr lang="en-US" sz="1800"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l" defTabSz="914400" rtl="0" eaLnBrk="0" fontAlgn="base" latinLnBrk="0" hangingPunct="0">
              <a:lnSpc>
                <a:spcPct val="100000"/>
              </a:lnSpc>
              <a:spcBef>
                <a:spcPct val="0"/>
              </a:spcBef>
              <a:spcAft>
                <a:spcPct val="0"/>
              </a:spcAft>
              <a:buClrTx/>
              <a:buSzTx/>
              <a:tabLst/>
            </a:pPr>
            <a:r>
              <a:rPr lang="en-US" sz="1800" b="1" kern="100" dirty="0">
                <a:effectLst/>
                <a:latin typeface="Times New Roman" panose="02020603050405020304" pitchFamily="18" charset="0"/>
                <a:ea typeface="Malgun Gothic" panose="020B0503020000020004" pitchFamily="34" charset="-127"/>
              </a:rPr>
              <a:t>Insight Extraction</a:t>
            </a:r>
          </a:p>
          <a:p>
            <a:pPr marR="0" lvl="0" algn="l" defTabSz="914400" rtl="0" eaLnBrk="0" fontAlgn="base" latinLnBrk="0" hangingPunct="0">
              <a:lnSpc>
                <a:spcPct val="100000"/>
              </a:lnSpc>
              <a:spcBef>
                <a:spcPct val="0"/>
              </a:spcBef>
              <a:spcAft>
                <a:spcPct val="0"/>
              </a:spcAft>
              <a:buClrTx/>
              <a:buSzTx/>
              <a:tabLst/>
            </a:pPr>
            <a:r>
              <a:rPr lang="en-US" sz="1600" b="1" kern="100" dirty="0">
                <a:latin typeface="Times New Roman" panose="02020603050405020304" pitchFamily="18" charset="0"/>
                <a:ea typeface="Malgun Gothic" panose="020B0503020000020004" pitchFamily="34" charset="-127"/>
                <a:cs typeface="Times New Roman" panose="02020603050405020304" pitchFamily="18" charset="0"/>
              </a:rPr>
              <a:t>         </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The final step in this phase is synthesizing the findings into actionable insights. We identify the most accident-prone roads and the primary causes of accidents, providing a clear picture of the traffic safety landscape on American roadways. These insights form the foundation for the recommendations and solutions proposed in later sections of the report.</a:t>
            </a:r>
            <a:endParaRPr lang="en-US" sz="1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869958" y="1439282"/>
            <a:ext cx="75914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dirty="0"/>
              <a:t>      </a:t>
            </a:r>
            <a:r>
              <a:rPr lang="en-US" kern="100" dirty="0">
                <a:latin typeface="Times New Roman" panose="02020603050405020304" pitchFamily="18" charset="0"/>
                <a:ea typeface="Malgun Gothic" panose="020B0503020000020004" pitchFamily="34" charset="-127"/>
              </a:rPr>
              <a:t>With the transformed data ready, the project moves into the querying phase, where we </a:t>
            </a:r>
          </a:p>
          <a:p>
            <a:pPr marL="0" marR="0" algn="just" latinLnBrk="1">
              <a:spcBef>
                <a:spcPts val="0"/>
              </a:spcBef>
              <a:spcAft>
                <a:spcPts val="0"/>
              </a:spcAft>
            </a:pPr>
            <a:r>
              <a:rPr lang="en-US" kern="100" dirty="0">
                <a:latin typeface="Times New Roman" panose="02020603050405020304" pitchFamily="18" charset="0"/>
                <a:ea typeface="Malgun Gothic" panose="020B0503020000020004" pitchFamily="34" charset="-127"/>
              </a:rPr>
              <a:t>extract key insights from the dataset.</a:t>
            </a:r>
          </a:p>
          <a:p>
            <a:pPr marL="0" marR="0" algn="just" latinLnBrk="1">
              <a:spcBef>
                <a:spcPts val="0"/>
              </a:spcBef>
              <a:spcAft>
                <a:spcPts val="0"/>
              </a:spcAft>
            </a:pPr>
            <a:endParaRPr lang="en-US" dirty="0"/>
          </a:p>
          <a:p>
            <a:pPr marL="0" marR="0" algn="just" latinLnBrk="1">
              <a:spcBef>
                <a:spcPts val="0"/>
              </a:spcBef>
              <a:spcAft>
                <a:spcPts val="0"/>
              </a:spcAft>
            </a:pPr>
            <a:r>
              <a:rPr lang="en-US"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62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321776" y="3098197"/>
            <a:ext cx="8055439" cy="1475231"/>
          </a:xfrm>
        </p:spPr>
        <p:txBody>
          <a:bodyPr/>
          <a:lstStyle/>
          <a:p>
            <a:endParaRPr lang="en-US" dirty="0"/>
          </a:p>
        </p:txBody>
      </p:sp>
      <p:sp>
        <p:nvSpPr>
          <p:cNvPr id="11"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5" y="4045406"/>
            <a:ext cx="8055439" cy="1475231"/>
          </a:xfrm>
        </p:spPr>
        <p:txBody>
          <a:bodyPr/>
          <a:lstStyle/>
          <a:p>
            <a:endParaRPr lang="en-US" dirty="0"/>
          </a:p>
        </p:txBody>
      </p:sp>
      <p:sp>
        <p:nvSpPr>
          <p:cNvPr id="3" name="Rectangle 2">
            <a:extLst>
              <a:ext uri="{FF2B5EF4-FFF2-40B4-BE49-F238E27FC236}">
                <a16:creationId xmlns:a16="http://schemas.microsoft.com/office/drawing/2014/main" id="{F0FF63A5-E9F9-A361-99F1-DCB9AD71845E}"/>
              </a:ext>
            </a:extLst>
          </p:cNvPr>
          <p:cNvSpPr/>
          <p:nvPr/>
        </p:nvSpPr>
        <p:spPr>
          <a:xfrm>
            <a:off x="2844935" y="3040973"/>
            <a:ext cx="3494867" cy="707886"/>
          </a:xfrm>
          <a:prstGeom prst="rect">
            <a:avLst/>
          </a:prstGeom>
        </p:spPr>
        <p:txBody>
          <a:bodyPr wrap="none">
            <a:spAutoFit/>
          </a:bodyPr>
          <a:lstStyle/>
          <a:p>
            <a:pPr>
              <a:spcAft>
                <a:spcPts val="600"/>
              </a:spcAft>
            </a:pPr>
            <a:r>
              <a:rPr lang="en-US" altLang="ko-KR" sz="4000" dirty="0">
                <a:latin typeface="SamsungOne 700" panose="020B0803030303020204" pitchFamily="34" charset="0"/>
                <a:ea typeface="SamsungOne 700" panose="020B0803030303020204" pitchFamily="34" charset="0"/>
              </a:rPr>
              <a:t>Unit 3. Results</a:t>
            </a:r>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029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3.1. </a:t>
            </a:r>
            <a:r>
              <a:rPr lang="en-US" altLang="en-US" sz="2200" dirty="0"/>
              <a:t>Data Ingestion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12" name="Rectangle 2">
            <a:extLst>
              <a:ext uri="{FF2B5EF4-FFF2-40B4-BE49-F238E27FC236}">
                <a16:creationId xmlns:a16="http://schemas.microsoft.com/office/drawing/2014/main" id="{2249939E-8AAA-B732-3F41-F08E1B162FB7}"/>
              </a:ext>
            </a:extLst>
          </p:cNvPr>
          <p:cNvSpPr>
            <a:spLocks noChangeArrowheads="1"/>
          </p:cNvSpPr>
          <p:nvPr/>
        </p:nvSpPr>
        <p:spPr bwMode="auto">
          <a:xfrm>
            <a:off x="928233" y="3318390"/>
            <a:ext cx="75914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AWS S3 Data Upload Script:</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kern="100" dirty="0">
                <a:latin typeface="Times New Roman" panose="02020603050405020304" pitchFamily="18" charset="0"/>
                <a:ea typeface="Malgun Gothic" panose="020B0503020000020004" pitchFamily="34" charset="-127"/>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28233" y="2198552"/>
            <a:ext cx="75914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screen shot of a computer&#10;&#10;Description automatically generated">
            <a:extLst>
              <a:ext uri="{FF2B5EF4-FFF2-40B4-BE49-F238E27FC236}">
                <a16:creationId xmlns:a16="http://schemas.microsoft.com/office/drawing/2014/main" id="{4BF59EBD-8677-2A23-F78C-4C9561ACCF7E}"/>
              </a:ext>
            </a:extLst>
          </p:cNvPr>
          <p:cNvPicPr>
            <a:picLocks noChangeAspect="1"/>
          </p:cNvPicPr>
          <p:nvPr/>
        </p:nvPicPr>
        <p:blipFill>
          <a:blip r:embed="rId2"/>
          <a:stretch>
            <a:fillRect/>
          </a:stretch>
        </p:blipFill>
        <p:spPr>
          <a:xfrm>
            <a:off x="1838243" y="3682817"/>
            <a:ext cx="5731510" cy="1983105"/>
          </a:xfrm>
          <a:prstGeom prst="rect">
            <a:avLst/>
          </a:prstGeom>
        </p:spPr>
      </p:pic>
      <p:sp>
        <p:nvSpPr>
          <p:cNvPr id="8" name="TextBox 7">
            <a:extLst>
              <a:ext uri="{FF2B5EF4-FFF2-40B4-BE49-F238E27FC236}">
                <a16:creationId xmlns:a16="http://schemas.microsoft.com/office/drawing/2014/main" id="{4BC7CF7F-EAEB-C12C-D103-D06F6F25041C}"/>
              </a:ext>
            </a:extLst>
          </p:cNvPr>
          <p:cNvSpPr txBox="1"/>
          <p:nvPr/>
        </p:nvSpPr>
        <p:spPr>
          <a:xfrm>
            <a:off x="1136250" y="5730890"/>
            <a:ext cx="7630324" cy="646331"/>
          </a:xfrm>
          <a:prstGeom prst="rect">
            <a:avLst/>
          </a:prstGeom>
          <a:noFill/>
        </p:spPr>
        <p:txBody>
          <a:bodyPr wrap="square" rtlCol="0">
            <a:spAutoFit/>
          </a:bodyPr>
          <a:lstStyle/>
          <a:p>
            <a:r>
              <a:rPr lang="en-US" kern="100" dirty="0">
                <a:latin typeface="Times New Roman" panose="02020603050405020304" pitchFamily="18" charset="0"/>
                <a:ea typeface="Malgun Gothic" panose="020B0503020000020004" pitchFamily="34" charset="-127"/>
              </a:rPr>
              <a:t>	This script ensures that the data is securely stored in the cloud, making it accessible for the Hadoop processing pipeline</a:t>
            </a:r>
          </a:p>
        </p:txBody>
      </p:sp>
      <p:pic>
        <p:nvPicPr>
          <p:cNvPr id="9" name="Picture 8" descr="A diagram of a data processing process&#10;&#10;Description automatically generated">
            <a:extLst>
              <a:ext uri="{FF2B5EF4-FFF2-40B4-BE49-F238E27FC236}">
                <a16:creationId xmlns:a16="http://schemas.microsoft.com/office/drawing/2014/main" id="{CD05963B-71EA-CDCB-80FC-DB5B8BB4A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378" y="1494450"/>
            <a:ext cx="4533279" cy="2147105"/>
          </a:xfrm>
          <a:prstGeom prst="rect">
            <a:avLst/>
          </a:prstGeom>
        </p:spPr>
      </p:pic>
    </p:spTree>
    <p:extLst>
      <p:ext uri="{BB962C8B-B14F-4D97-AF65-F5344CB8AC3E}">
        <p14:creationId xmlns:p14="http://schemas.microsoft.com/office/powerpoint/2010/main" val="114194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28233" y="1336778"/>
            <a:ext cx="75914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dirty="0"/>
              <a:t>      </a:t>
            </a:r>
          </a:p>
          <a:p>
            <a:pPr algn="just" latinLnBrk="1"/>
            <a:r>
              <a:rPr lang="en-US" kern="100" dirty="0">
                <a:latin typeface="Times New Roman" panose="02020603050405020304" pitchFamily="18" charset="0"/>
                <a:ea typeface="Malgun Gothic" panose="020B0503020000020004" pitchFamily="34" charset="-127"/>
              </a:rPr>
              <a:t>	Data transformation is a key phase where raw data is cleaned, normalized, \and converted into formats suitable for analysis. This section outlines the scripts and code used for these transformations.</a:t>
            </a:r>
          </a:p>
          <a:p>
            <a:pPr marL="0" marR="0" algn="just" latinLnBrk="1">
              <a:spcBef>
                <a:spcPts val="0"/>
              </a:spcBef>
              <a:spcAft>
                <a:spcPts val="0"/>
              </a:spcAft>
            </a:pPr>
            <a:r>
              <a:rPr lang="en-US"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348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08286" y="1506055"/>
            <a:ext cx="75914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b="1" kern="100" dirty="0">
                <a:latin typeface="Times New Roman" panose="02020603050405020304" pitchFamily="18" charset="0"/>
                <a:ea typeface="Malgun Gothic" panose="020B0503020000020004" pitchFamily="34" charset="-127"/>
              </a:rPr>
              <a:t>Hadoop Database Ingestion Code</a:t>
            </a:r>
            <a:r>
              <a:rPr lang="en-US" dirty="0"/>
              <a:t>  </a:t>
            </a: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When loading data in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aws</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the file is in .csv format, you need to convert this file into a table and save it to Hive, this is where the data is stored (Database).</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screen shot of a computer&#10;&#10;Description automatically generated">
            <a:extLst>
              <a:ext uri="{FF2B5EF4-FFF2-40B4-BE49-F238E27FC236}">
                <a16:creationId xmlns:a16="http://schemas.microsoft.com/office/drawing/2014/main" id="{215B4BA6-1827-4F8D-91EF-BCCDDA7F2081}"/>
              </a:ext>
            </a:extLst>
          </p:cNvPr>
          <p:cNvPicPr>
            <a:picLocks noChangeAspect="1"/>
          </p:cNvPicPr>
          <p:nvPr/>
        </p:nvPicPr>
        <p:blipFill>
          <a:blip r:embed="rId2"/>
          <a:stretch>
            <a:fillRect/>
          </a:stretch>
        </p:blipFill>
        <p:spPr>
          <a:xfrm>
            <a:off x="1992351" y="2387080"/>
            <a:ext cx="5731510" cy="3159742"/>
          </a:xfrm>
          <a:prstGeom prst="rect">
            <a:avLst/>
          </a:prstGeom>
        </p:spPr>
      </p:pic>
      <p:pic>
        <p:nvPicPr>
          <p:cNvPr id="8" name="Picture 7">
            <a:extLst>
              <a:ext uri="{FF2B5EF4-FFF2-40B4-BE49-F238E27FC236}">
                <a16:creationId xmlns:a16="http://schemas.microsoft.com/office/drawing/2014/main" id="{DF880664-6BAF-A4ED-1A67-37D6E8EA260F}"/>
              </a:ext>
            </a:extLst>
          </p:cNvPr>
          <p:cNvPicPr>
            <a:picLocks noChangeAspect="1"/>
          </p:cNvPicPr>
          <p:nvPr/>
        </p:nvPicPr>
        <p:blipFill>
          <a:blip r:embed="rId3"/>
          <a:stretch>
            <a:fillRect/>
          </a:stretch>
        </p:blipFill>
        <p:spPr>
          <a:xfrm>
            <a:off x="1992351" y="5546822"/>
            <a:ext cx="5731510" cy="691515"/>
          </a:xfrm>
          <a:prstGeom prst="rect">
            <a:avLst/>
          </a:prstGeom>
        </p:spPr>
      </p:pic>
    </p:spTree>
    <p:extLst>
      <p:ext uri="{BB962C8B-B14F-4D97-AF65-F5344CB8AC3E}">
        <p14:creationId xmlns:p14="http://schemas.microsoft.com/office/powerpoint/2010/main" val="25678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08286" y="1629166"/>
            <a:ext cx="759142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a:effectLst/>
                <a:latin typeface="Times New Roman" panose="02020603050405020304" pitchFamily="18" charset="0"/>
                <a:ea typeface="Malgun Gothic" panose="020B0503020000020004" pitchFamily="34" charset="-127"/>
              </a:rPr>
              <a:t>Database Ingest </a:t>
            </a:r>
            <a:r>
              <a:rPr lang="en-US" sz="1800" b="1" kern="100" dirty="0" err="1">
                <a:effectLst/>
                <a:latin typeface="Times New Roman" panose="02020603050405020304" pitchFamily="18" charset="0"/>
                <a:ea typeface="Malgun Gothic" panose="020B0503020000020004" pitchFamily="34" charset="-127"/>
              </a:rPr>
              <a:t>DataLake</a:t>
            </a:r>
            <a:endParaRPr lang="en-US" sz="1800" b="1" kern="100" dirty="0">
              <a:effectLst/>
              <a:latin typeface="Times New Roman" panose="02020603050405020304" pitchFamily="18" charset="0"/>
              <a:ea typeface="Malgun Gothic" panose="020B0503020000020004" pitchFamily="34" charset="-127"/>
            </a:endParaRP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Retrieve data from the Database and perform queries to get the data needed for the project.</a:t>
            </a:r>
            <a:r>
              <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rPr>
              <a:t> </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A new data table is created and saved to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DataLake</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 shot of a computer code&#10;&#10;Description automatically generated">
            <a:extLst>
              <a:ext uri="{FF2B5EF4-FFF2-40B4-BE49-F238E27FC236}">
                <a16:creationId xmlns:a16="http://schemas.microsoft.com/office/drawing/2014/main" id="{CE8D0C0D-5917-7312-BCC9-DDDF54ABF231}"/>
              </a:ext>
            </a:extLst>
          </p:cNvPr>
          <p:cNvPicPr>
            <a:picLocks noChangeAspect="1"/>
          </p:cNvPicPr>
          <p:nvPr/>
        </p:nvPicPr>
        <p:blipFill>
          <a:blip r:embed="rId2"/>
          <a:stretch>
            <a:fillRect/>
          </a:stretch>
        </p:blipFill>
        <p:spPr>
          <a:xfrm>
            <a:off x="2085657" y="2629217"/>
            <a:ext cx="5731510" cy="1599565"/>
          </a:xfrm>
          <a:prstGeom prst="rect">
            <a:avLst/>
          </a:prstGeom>
        </p:spPr>
      </p:pic>
      <p:pic>
        <p:nvPicPr>
          <p:cNvPr id="10" name="Picture 9" descr="A white background with black and white clouds&#10;&#10;Description automatically generated with medium confidence">
            <a:extLst>
              <a:ext uri="{FF2B5EF4-FFF2-40B4-BE49-F238E27FC236}">
                <a16:creationId xmlns:a16="http://schemas.microsoft.com/office/drawing/2014/main" id="{2BC02AA1-7873-8F1E-B5C7-2D95D90A729B}"/>
              </a:ext>
            </a:extLst>
          </p:cNvPr>
          <p:cNvPicPr>
            <a:picLocks noChangeAspect="1"/>
          </p:cNvPicPr>
          <p:nvPr/>
        </p:nvPicPr>
        <p:blipFill>
          <a:blip r:embed="rId3"/>
          <a:stretch>
            <a:fillRect/>
          </a:stretch>
        </p:blipFill>
        <p:spPr>
          <a:xfrm>
            <a:off x="2085657" y="4228782"/>
            <a:ext cx="5731510" cy="790575"/>
          </a:xfrm>
          <a:prstGeom prst="rect">
            <a:avLst/>
          </a:prstGeom>
        </p:spPr>
      </p:pic>
    </p:spTree>
    <p:extLst>
      <p:ext uri="{BB962C8B-B14F-4D97-AF65-F5344CB8AC3E}">
        <p14:creationId xmlns:p14="http://schemas.microsoft.com/office/powerpoint/2010/main" val="248058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08286" y="1506055"/>
            <a:ext cx="75914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Retrieve raw data from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DataLake</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conduct queries to create sub-tables containing data to create reports. These data tables are saved to Datawarehouse.</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screenshot of a computer program&#10;&#10;Description automatically generated">
            <a:extLst>
              <a:ext uri="{FF2B5EF4-FFF2-40B4-BE49-F238E27FC236}">
                <a16:creationId xmlns:a16="http://schemas.microsoft.com/office/drawing/2014/main" id="{65D19B94-FFF3-2C47-FD7C-25A0ED89C545}"/>
              </a:ext>
            </a:extLst>
          </p:cNvPr>
          <p:cNvPicPr>
            <a:picLocks noChangeAspect="1"/>
          </p:cNvPicPr>
          <p:nvPr/>
        </p:nvPicPr>
        <p:blipFill>
          <a:blip r:embed="rId2"/>
          <a:stretch>
            <a:fillRect/>
          </a:stretch>
        </p:blipFill>
        <p:spPr>
          <a:xfrm>
            <a:off x="2085657" y="2439670"/>
            <a:ext cx="5731510" cy="1978660"/>
          </a:xfrm>
          <a:prstGeom prst="rect">
            <a:avLst/>
          </a:prstGeom>
        </p:spPr>
      </p:pic>
      <p:pic>
        <p:nvPicPr>
          <p:cNvPr id="8" name="Picture 7" descr="A close-up of a computer screen&#10;&#10;Description automatically generated">
            <a:extLst>
              <a:ext uri="{FF2B5EF4-FFF2-40B4-BE49-F238E27FC236}">
                <a16:creationId xmlns:a16="http://schemas.microsoft.com/office/drawing/2014/main" id="{969E9AB5-A9CD-BB89-1A2F-EEF3511AB261}"/>
              </a:ext>
            </a:extLst>
          </p:cNvPr>
          <p:cNvPicPr>
            <a:picLocks noChangeAspect="1"/>
          </p:cNvPicPr>
          <p:nvPr/>
        </p:nvPicPr>
        <p:blipFill>
          <a:blip r:embed="rId3"/>
          <a:stretch>
            <a:fillRect/>
          </a:stretch>
        </p:blipFill>
        <p:spPr>
          <a:xfrm>
            <a:off x="2085657" y="4418330"/>
            <a:ext cx="5731510" cy="849630"/>
          </a:xfrm>
          <a:prstGeom prst="rect">
            <a:avLst/>
          </a:prstGeom>
        </p:spPr>
      </p:pic>
      <p:pic>
        <p:nvPicPr>
          <p:cNvPr id="11" name="Picture 10" descr="A close-up of a white background&#10;&#10;Description automatically generated">
            <a:extLst>
              <a:ext uri="{FF2B5EF4-FFF2-40B4-BE49-F238E27FC236}">
                <a16:creationId xmlns:a16="http://schemas.microsoft.com/office/drawing/2014/main" id="{E0CC0333-BB58-6AEA-BC27-F744D6D0A5B7}"/>
              </a:ext>
            </a:extLst>
          </p:cNvPr>
          <p:cNvPicPr>
            <a:picLocks noChangeAspect="1"/>
          </p:cNvPicPr>
          <p:nvPr/>
        </p:nvPicPr>
        <p:blipFill>
          <a:blip r:embed="rId4"/>
          <a:stretch>
            <a:fillRect/>
          </a:stretch>
        </p:blipFill>
        <p:spPr>
          <a:xfrm>
            <a:off x="2085657" y="5267960"/>
            <a:ext cx="5731510" cy="806450"/>
          </a:xfrm>
          <a:prstGeom prst="rect">
            <a:avLst/>
          </a:prstGeom>
        </p:spPr>
      </p:pic>
    </p:spTree>
    <p:extLst>
      <p:ext uri="{BB962C8B-B14F-4D97-AF65-F5344CB8AC3E}">
        <p14:creationId xmlns:p14="http://schemas.microsoft.com/office/powerpoint/2010/main" val="975973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08286" y="1506055"/>
            <a:ext cx="75914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Retrieve raw data from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DataLake</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conduct queries to create sub-tables containing data to create reports. These data tables are saved to Datawarehouse.</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 program&#10;&#10;Description automatically generated">
            <a:extLst>
              <a:ext uri="{FF2B5EF4-FFF2-40B4-BE49-F238E27FC236}">
                <a16:creationId xmlns:a16="http://schemas.microsoft.com/office/drawing/2014/main" id="{0E5CB173-CA7B-6CF1-0E6B-BA597041DEE5}"/>
              </a:ext>
            </a:extLst>
          </p:cNvPr>
          <p:cNvPicPr>
            <a:picLocks noChangeAspect="1"/>
          </p:cNvPicPr>
          <p:nvPr/>
        </p:nvPicPr>
        <p:blipFill>
          <a:blip r:embed="rId2"/>
          <a:stretch>
            <a:fillRect/>
          </a:stretch>
        </p:blipFill>
        <p:spPr>
          <a:xfrm>
            <a:off x="2085657" y="2499502"/>
            <a:ext cx="5731510" cy="2698750"/>
          </a:xfrm>
          <a:prstGeom prst="rect">
            <a:avLst/>
          </a:prstGeom>
        </p:spPr>
      </p:pic>
    </p:spTree>
    <p:extLst>
      <p:ext uri="{BB962C8B-B14F-4D97-AF65-F5344CB8AC3E}">
        <p14:creationId xmlns:p14="http://schemas.microsoft.com/office/powerpoint/2010/main" val="382455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1E42F3CA-E8F5-41D4-A677-F15543C46B01}"/>
              </a:ext>
            </a:extLst>
          </p:cNvPr>
          <p:cNvGrpSpPr/>
          <p:nvPr/>
        </p:nvGrpSpPr>
        <p:grpSpPr>
          <a:xfrm>
            <a:off x="707766" y="1383686"/>
            <a:ext cx="6618087" cy="3394920"/>
            <a:chOff x="4178186" y="1259065"/>
            <a:chExt cx="6618087" cy="3394920"/>
          </a:xfrm>
        </p:grpSpPr>
        <p:sp>
          <p:nvSpPr>
            <p:cNvPr id="5" name="직사각형 4">
              <a:extLst>
                <a:ext uri="{FF2B5EF4-FFF2-40B4-BE49-F238E27FC236}">
                  <a16:creationId xmlns:a16="http://schemas.microsoft.com/office/drawing/2014/main" id="{EEA224A4-F527-4CB0-B62E-359CBCD4E781}"/>
                </a:ext>
              </a:extLst>
            </p:cNvPr>
            <p:cNvSpPr/>
            <p:nvPr/>
          </p:nvSpPr>
          <p:spPr>
            <a:xfrm>
              <a:off x="4340430" y="2316474"/>
              <a:ext cx="419703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Unit 2. Project Execution</a:t>
              </a:r>
            </a:p>
          </p:txBody>
        </p:sp>
        <p:sp>
          <p:nvSpPr>
            <p:cNvPr id="6" name="직사각형 5">
              <a:extLst>
                <a:ext uri="{FF2B5EF4-FFF2-40B4-BE49-F238E27FC236}">
                  <a16:creationId xmlns:a16="http://schemas.microsoft.com/office/drawing/2014/main" id="{F55CBCEC-393B-4E62-A937-E41B3CD7A93E}"/>
                </a:ext>
              </a:extLst>
            </p:cNvPr>
            <p:cNvSpPr/>
            <p:nvPr/>
          </p:nvSpPr>
          <p:spPr>
            <a:xfrm>
              <a:off x="4178186" y="232127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700" dirty="0"/>
            </a:p>
          </p:txBody>
        </p:sp>
        <p:sp>
          <p:nvSpPr>
            <p:cNvPr id="7" name="직사각형 6">
              <a:extLst>
                <a:ext uri="{FF2B5EF4-FFF2-40B4-BE49-F238E27FC236}">
                  <a16:creationId xmlns:a16="http://schemas.microsoft.com/office/drawing/2014/main" id="{276F31AB-CE0B-4C60-A822-96C574A8736B}"/>
                </a:ext>
              </a:extLst>
            </p:cNvPr>
            <p:cNvSpPr/>
            <p:nvPr/>
          </p:nvSpPr>
          <p:spPr>
            <a:xfrm>
              <a:off x="5137045" y="2549910"/>
              <a:ext cx="3695420"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2.1. Simulated Scenario Description</a:t>
              </a:r>
            </a:p>
          </p:txBody>
        </p:sp>
        <p:sp>
          <p:nvSpPr>
            <p:cNvPr id="21" name="직사각형 6">
              <a:extLst>
                <a:ext uri="{FF2B5EF4-FFF2-40B4-BE49-F238E27FC236}">
                  <a16:creationId xmlns:a16="http://schemas.microsoft.com/office/drawing/2014/main" id="{239532F9-BA55-FF47-5632-3715AD942704}"/>
                </a:ext>
              </a:extLst>
            </p:cNvPr>
            <p:cNvSpPr/>
            <p:nvPr/>
          </p:nvSpPr>
          <p:spPr>
            <a:xfrm>
              <a:off x="5137045" y="1481255"/>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1.1. Background Information</a:t>
              </a:r>
            </a:p>
          </p:txBody>
        </p:sp>
        <p:sp>
          <p:nvSpPr>
            <p:cNvPr id="25" name="직사각형 6">
              <a:extLst>
                <a:ext uri="{FF2B5EF4-FFF2-40B4-BE49-F238E27FC236}">
                  <a16:creationId xmlns:a16="http://schemas.microsoft.com/office/drawing/2014/main" id="{A32B9C6B-D71A-0F03-3A72-F867243BA54A}"/>
                </a:ext>
              </a:extLst>
            </p:cNvPr>
            <p:cNvSpPr/>
            <p:nvPr/>
          </p:nvSpPr>
          <p:spPr>
            <a:xfrm>
              <a:off x="5137045" y="1697438"/>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1.2. Motivation &amp; Objective</a:t>
              </a:r>
            </a:p>
          </p:txBody>
        </p:sp>
        <p:sp>
          <p:nvSpPr>
            <p:cNvPr id="26" name="직사각형 6">
              <a:extLst>
                <a:ext uri="{FF2B5EF4-FFF2-40B4-BE49-F238E27FC236}">
                  <a16:creationId xmlns:a16="http://schemas.microsoft.com/office/drawing/2014/main" id="{B83FC949-1C45-65D7-5F76-2A47048203E7}"/>
                </a:ext>
              </a:extLst>
            </p:cNvPr>
            <p:cNvSpPr/>
            <p:nvPr/>
          </p:nvSpPr>
          <p:spPr>
            <a:xfrm>
              <a:off x="5137045" y="1914926"/>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1.3. Members &amp; Role Assignment</a:t>
              </a:r>
            </a:p>
          </p:txBody>
        </p:sp>
        <p:sp>
          <p:nvSpPr>
            <p:cNvPr id="27" name="직사각형 6">
              <a:extLst>
                <a:ext uri="{FF2B5EF4-FFF2-40B4-BE49-F238E27FC236}">
                  <a16:creationId xmlns:a16="http://schemas.microsoft.com/office/drawing/2014/main" id="{4C376636-5B1B-CB2C-FF33-E031230405DF}"/>
                </a:ext>
              </a:extLst>
            </p:cNvPr>
            <p:cNvSpPr/>
            <p:nvPr/>
          </p:nvSpPr>
          <p:spPr>
            <a:xfrm>
              <a:off x="5137045" y="2748800"/>
              <a:ext cx="4431216"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2.2. Datasets Selection </a:t>
              </a:r>
              <a:r>
                <a:rPr lang="en-US" altLang="ko-KR" sz="1600" dirty="0">
                  <a:solidFill>
                    <a:schemeClr val="tx1">
                      <a:lumMod val="75000"/>
                      <a:lumOff val="25000"/>
                    </a:schemeClr>
                  </a:solidFill>
                  <a:latin typeface="SamsungOne 700" panose="020B0803030303020204" pitchFamily="34" charset="0"/>
                  <a:ea typeface="SamsungOne 700" panose="020B0803030303020204" pitchFamily="34" charset="0"/>
                </a:rPr>
                <a:t>and</a:t>
              </a: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 Description</a:t>
              </a:r>
            </a:p>
          </p:txBody>
        </p:sp>
        <p:sp>
          <p:nvSpPr>
            <p:cNvPr id="28" name="직사각형 6">
              <a:extLst>
                <a:ext uri="{FF2B5EF4-FFF2-40B4-BE49-F238E27FC236}">
                  <a16:creationId xmlns:a16="http://schemas.microsoft.com/office/drawing/2014/main" id="{40895943-92BD-B709-77FF-5C2DDE70BFF7}"/>
                </a:ext>
              </a:extLst>
            </p:cNvPr>
            <p:cNvSpPr/>
            <p:nvPr/>
          </p:nvSpPr>
          <p:spPr>
            <a:xfrm>
              <a:off x="5137045" y="2114375"/>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1.4. Schedule &amp; Milestones</a:t>
              </a:r>
            </a:p>
          </p:txBody>
        </p:sp>
        <p:sp>
          <p:nvSpPr>
            <p:cNvPr id="29" name="직사각형 6">
              <a:extLst>
                <a:ext uri="{FF2B5EF4-FFF2-40B4-BE49-F238E27FC236}">
                  <a16:creationId xmlns:a16="http://schemas.microsoft.com/office/drawing/2014/main" id="{7D8A0122-7C1E-0641-C3D5-3F87958D59CE}"/>
                </a:ext>
              </a:extLst>
            </p:cNvPr>
            <p:cNvSpPr/>
            <p:nvPr/>
          </p:nvSpPr>
          <p:spPr>
            <a:xfrm>
              <a:off x="5137045" y="3955341"/>
              <a:ext cx="410902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3.2. Data Transformation Scripts &amp; Code</a:t>
              </a:r>
            </a:p>
          </p:txBody>
        </p:sp>
        <p:sp>
          <p:nvSpPr>
            <p:cNvPr id="30" name="직사각형 6">
              <a:extLst>
                <a:ext uri="{FF2B5EF4-FFF2-40B4-BE49-F238E27FC236}">
                  <a16:creationId xmlns:a16="http://schemas.microsoft.com/office/drawing/2014/main" id="{1E31888E-8186-7759-3ABD-B787BFE923AC}"/>
                </a:ext>
              </a:extLst>
            </p:cNvPr>
            <p:cNvSpPr/>
            <p:nvPr/>
          </p:nvSpPr>
          <p:spPr>
            <a:xfrm>
              <a:off x="5137045" y="2941695"/>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2.3. Data Ingestion Pipeline</a:t>
              </a:r>
            </a:p>
          </p:txBody>
        </p:sp>
        <p:sp>
          <p:nvSpPr>
            <p:cNvPr id="31" name="직사각형 6">
              <a:extLst>
                <a:ext uri="{FF2B5EF4-FFF2-40B4-BE49-F238E27FC236}">
                  <a16:creationId xmlns:a16="http://schemas.microsoft.com/office/drawing/2014/main" id="{44A46508-57A0-0152-3584-71EA1F7E7700}"/>
                </a:ext>
              </a:extLst>
            </p:cNvPr>
            <p:cNvSpPr/>
            <p:nvPr/>
          </p:nvSpPr>
          <p:spPr>
            <a:xfrm>
              <a:off x="5137045" y="3334278"/>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2.5. Data Query &amp; Insight</a:t>
              </a:r>
            </a:p>
          </p:txBody>
        </p:sp>
        <p:sp>
          <p:nvSpPr>
            <p:cNvPr id="32" name="직사각형 6">
              <a:extLst>
                <a:ext uri="{FF2B5EF4-FFF2-40B4-BE49-F238E27FC236}">
                  <a16:creationId xmlns:a16="http://schemas.microsoft.com/office/drawing/2014/main" id="{7A741450-17C7-37A6-3291-D75099E84F7E}"/>
                </a:ext>
              </a:extLst>
            </p:cNvPr>
            <p:cNvSpPr/>
            <p:nvPr/>
          </p:nvSpPr>
          <p:spPr>
            <a:xfrm>
              <a:off x="5137045" y="3137257"/>
              <a:ext cx="3871380"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2.4. Data Transformation Processing</a:t>
              </a:r>
            </a:p>
          </p:txBody>
        </p:sp>
        <p:sp>
          <p:nvSpPr>
            <p:cNvPr id="33" name="직사각형 6">
              <a:extLst>
                <a:ext uri="{FF2B5EF4-FFF2-40B4-BE49-F238E27FC236}">
                  <a16:creationId xmlns:a16="http://schemas.microsoft.com/office/drawing/2014/main" id="{1874EDA5-5D88-C91B-364E-9316FD301601}"/>
                </a:ext>
              </a:extLst>
            </p:cNvPr>
            <p:cNvSpPr/>
            <p:nvPr/>
          </p:nvSpPr>
          <p:spPr>
            <a:xfrm>
              <a:off x="5137045" y="4161543"/>
              <a:ext cx="5659228"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3.3. Description and Sample of Transformed Datasets</a:t>
              </a:r>
            </a:p>
          </p:txBody>
        </p:sp>
        <p:sp>
          <p:nvSpPr>
            <p:cNvPr id="34" name="직사각형 6">
              <a:extLst>
                <a:ext uri="{FF2B5EF4-FFF2-40B4-BE49-F238E27FC236}">
                  <a16:creationId xmlns:a16="http://schemas.microsoft.com/office/drawing/2014/main" id="{E206D87C-EE67-0267-23CC-15C408159114}"/>
                </a:ext>
              </a:extLst>
            </p:cNvPr>
            <p:cNvSpPr/>
            <p:nvPr/>
          </p:nvSpPr>
          <p:spPr>
            <a:xfrm>
              <a:off x="5137044" y="4392375"/>
              <a:ext cx="410902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3.4. Data Visualization of Query Results</a:t>
              </a:r>
            </a:p>
          </p:txBody>
        </p:sp>
        <p:sp>
          <p:nvSpPr>
            <p:cNvPr id="37" name="직사각형 5">
              <a:extLst>
                <a:ext uri="{FF2B5EF4-FFF2-40B4-BE49-F238E27FC236}">
                  <a16:creationId xmlns:a16="http://schemas.microsoft.com/office/drawing/2014/main" id="{BCF9F5A3-C285-85AC-2591-022A7F9BF124}"/>
                </a:ext>
              </a:extLst>
            </p:cNvPr>
            <p:cNvSpPr/>
            <p:nvPr/>
          </p:nvSpPr>
          <p:spPr>
            <a:xfrm>
              <a:off x="4196186" y="1259065"/>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700" dirty="0"/>
            </a:p>
          </p:txBody>
        </p:sp>
      </p:grpSp>
      <p:grpSp>
        <p:nvGrpSpPr>
          <p:cNvPr id="8" name="Group 1">
            <a:extLst>
              <a:ext uri="{FF2B5EF4-FFF2-40B4-BE49-F238E27FC236}">
                <a16:creationId xmlns:a16="http://schemas.microsoft.com/office/drawing/2014/main" id="{730BB671-9743-4819-9105-2FF86D4E0E36}"/>
              </a:ext>
            </a:extLst>
          </p:cNvPr>
          <p:cNvGrpSpPr/>
          <p:nvPr/>
        </p:nvGrpSpPr>
        <p:grpSpPr>
          <a:xfrm>
            <a:off x="743766" y="5008054"/>
            <a:ext cx="5049881" cy="261746"/>
            <a:chOff x="4201892" y="3230540"/>
            <a:chExt cx="4359277" cy="267738"/>
          </a:xfrm>
        </p:grpSpPr>
        <p:sp>
          <p:nvSpPr>
            <p:cNvPr id="9" name="직사각형 37">
              <a:extLst>
                <a:ext uri="{FF2B5EF4-FFF2-40B4-BE49-F238E27FC236}">
                  <a16:creationId xmlns:a16="http://schemas.microsoft.com/office/drawing/2014/main" id="{44B7DD30-17C5-4D7E-8AC2-EA4E01FBA36D}"/>
                </a:ext>
              </a:extLst>
            </p:cNvPr>
            <p:cNvSpPr/>
            <p:nvPr/>
          </p:nvSpPr>
          <p:spPr>
            <a:xfrm>
              <a:off x="4364136" y="3230679"/>
              <a:ext cx="4197033" cy="267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Unit 4. Impact of the project</a:t>
              </a:r>
            </a:p>
          </p:txBody>
        </p:sp>
        <p:sp>
          <p:nvSpPr>
            <p:cNvPr id="10" name="직사각형 38">
              <a:extLst>
                <a:ext uri="{FF2B5EF4-FFF2-40B4-BE49-F238E27FC236}">
                  <a16:creationId xmlns:a16="http://schemas.microsoft.com/office/drawing/2014/main" id="{0544C2E7-AEB2-4C9F-BC7B-16A176B1A6CD}"/>
                </a:ext>
              </a:extLst>
            </p:cNvPr>
            <p:cNvSpPr/>
            <p:nvPr/>
          </p:nvSpPr>
          <p:spPr>
            <a:xfrm>
              <a:off x="4201892" y="3230540"/>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700" dirty="0"/>
            </a:p>
          </p:txBody>
        </p:sp>
      </p:grpSp>
      <p:grpSp>
        <p:nvGrpSpPr>
          <p:cNvPr id="12" name="Group 1">
            <a:extLst>
              <a:ext uri="{FF2B5EF4-FFF2-40B4-BE49-F238E27FC236}">
                <a16:creationId xmlns:a16="http://schemas.microsoft.com/office/drawing/2014/main" id="{99E1C113-2E13-42D7-B0BA-4B851632AACF}"/>
              </a:ext>
            </a:extLst>
          </p:cNvPr>
          <p:cNvGrpSpPr/>
          <p:nvPr/>
        </p:nvGrpSpPr>
        <p:grpSpPr>
          <a:xfrm>
            <a:off x="707766" y="3653249"/>
            <a:ext cx="4359276" cy="470890"/>
            <a:chOff x="4213791" y="3432948"/>
            <a:chExt cx="4359276" cy="470890"/>
          </a:xfrm>
        </p:grpSpPr>
        <p:sp>
          <p:nvSpPr>
            <p:cNvPr id="13" name="직사각형 37">
              <a:extLst>
                <a:ext uri="{FF2B5EF4-FFF2-40B4-BE49-F238E27FC236}">
                  <a16:creationId xmlns:a16="http://schemas.microsoft.com/office/drawing/2014/main" id="{B347DB6E-48AB-4ECB-AF93-4C89FBDF1471}"/>
                </a:ext>
              </a:extLst>
            </p:cNvPr>
            <p:cNvSpPr/>
            <p:nvPr/>
          </p:nvSpPr>
          <p:spPr>
            <a:xfrm>
              <a:off x="4364136" y="3440642"/>
              <a:ext cx="419703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Unit 3. Results</a:t>
              </a:r>
            </a:p>
          </p:txBody>
        </p:sp>
        <p:sp>
          <p:nvSpPr>
            <p:cNvPr id="14" name="직사각형 38">
              <a:extLst>
                <a:ext uri="{FF2B5EF4-FFF2-40B4-BE49-F238E27FC236}">
                  <a16:creationId xmlns:a16="http://schemas.microsoft.com/office/drawing/2014/main" id="{0B90DCE9-673D-4E88-91C4-A7B10F5EEAE4}"/>
                </a:ext>
              </a:extLst>
            </p:cNvPr>
            <p:cNvSpPr/>
            <p:nvPr/>
          </p:nvSpPr>
          <p:spPr>
            <a:xfrm>
              <a:off x="4213791" y="3432948"/>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700" dirty="0"/>
            </a:p>
          </p:txBody>
        </p:sp>
        <p:sp>
          <p:nvSpPr>
            <p:cNvPr id="15" name="직사각형 39">
              <a:extLst>
                <a:ext uri="{FF2B5EF4-FFF2-40B4-BE49-F238E27FC236}">
                  <a16:creationId xmlns:a16="http://schemas.microsoft.com/office/drawing/2014/main" id="{2825410F-2C46-47C0-A8BD-61DC6D753D88}"/>
                </a:ext>
              </a:extLst>
            </p:cNvPr>
            <p:cNvSpPr/>
            <p:nvPr/>
          </p:nvSpPr>
          <p:spPr>
            <a:xfrm>
              <a:off x="5172650" y="3642228"/>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3.1. Data Ingestion Scripts &amp; Code</a:t>
              </a:r>
            </a:p>
          </p:txBody>
        </p:sp>
      </p:grpSp>
      <p:sp>
        <p:nvSpPr>
          <p:cNvPr id="16" name="직사각형 133">
            <a:extLst>
              <a:ext uri="{FF2B5EF4-FFF2-40B4-BE49-F238E27FC236}">
                <a16:creationId xmlns:a16="http://schemas.microsoft.com/office/drawing/2014/main" id="{71B9AA9E-B863-4155-9637-87088D8ED43A}"/>
              </a:ext>
            </a:extLst>
          </p:cNvPr>
          <p:cNvSpPr/>
          <p:nvPr/>
        </p:nvSpPr>
        <p:spPr>
          <a:xfrm>
            <a:off x="710836" y="357668"/>
            <a:ext cx="8508320"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en-US" sz="1700" b="1" dirty="0"/>
              <a:t>Analyzing reasons of crash traffic in American roadways</a:t>
            </a:r>
            <a:endParaRPr lang="en-US" altLang="ko-KR" sz="1700" b="1" dirty="0">
              <a:solidFill>
                <a:schemeClr val="bg1"/>
              </a:solidFill>
              <a:latin typeface="Samsung Sharp Sans" pitchFamily="2" charset="0"/>
              <a:ea typeface="Samsung Sharp Sans" pitchFamily="2" charset="0"/>
              <a:cs typeface="Samsung Sharp Sans" pitchFamily="2" charset="0"/>
            </a:endParaRPr>
          </a:p>
        </p:txBody>
      </p:sp>
      <p:grpSp>
        <p:nvGrpSpPr>
          <p:cNvPr id="2" name="Group 1">
            <a:extLst>
              <a:ext uri="{FF2B5EF4-FFF2-40B4-BE49-F238E27FC236}">
                <a16:creationId xmlns:a16="http://schemas.microsoft.com/office/drawing/2014/main" id="{0F421D73-B927-AD1F-D28B-FDD3C4AB4157}"/>
              </a:ext>
            </a:extLst>
          </p:cNvPr>
          <p:cNvGrpSpPr/>
          <p:nvPr/>
        </p:nvGrpSpPr>
        <p:grpSpPr>
          <a:xfrm>
            <a:off x="743766" y="5691812"/>
            <a:ext cx="4883930" cy="261610"/>
            <a:chOff x="4196186" y="2762689"/>
            <a:chExt cx="4883930" cy="261610"/>
          </a:xfrm>
        </p:grpSpPr>
        <p:sp>
          <p:nvSpPr>
            <p:cNvPr id="3" name="직사각형 37">
              <a:extLst>
                <a:ext uri="{FF2B5EF4-FFF2-40B4-BE49-F238E27FC236}">
                  <a16:creationId xmlns:a16="http://schemas.microsoft.com/office/drawing/2014/main" id="{A748868F-848B-0CD3-20AB-43F5C7D4F377}"/>
                </a:ext>
              </a:extLst>
            </p:cNvPr>
            <p:cNvSpPr/>
            <p:nvPr/>
          </p:nvSpPr>
          <p:spPr>
            <a:xfrm>
              <a:off x="4384133" y="2762689"/>
              <a:ext cx="469598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Unit 5. Team Member Review and Comment</a:t>
              </a:r>
            </a:p>
          </p:txBody>
        </p:sp>
        <p:sp>
          <p:nvSpPr>
            <p:cNvPr id="11" name="직사각형 38">
              <a:extLst>
                <a:ext uri="{FF2B5EF4-FFF2-40B4-BE49-F238E27FC236}">
                  <a16:creationId xmlns:a16="http://schemas.microsoft.com/office/drawing/2014/main" id="{5A4AC877-9D9F-FA7B-B436-9668D29734E6}"/>
                </a:ext>
              </a:extLst>
            </p:cNvPr>
            <p:cNvSpPr/>
            <p:nvPr/>
          </p:nvSpPr>
          <p:spPr>
            <a:xfrm>
              <a:off x="4196186" y="277229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1700" dirty="0"/>
            </a:p>
          </p:txBody>
        </p:sp>
      </p:grpSp>
      <p:sp>
        <p:nvSpPr>
          <p:cNvPr id="36" name="직사각형 37">
            <a:extLst>
              <a:ext uri="{FF2B5EF4-FFF2-40B4-BE49-F238E27FC236}">
                <a16:creationId xmlns:a16="http://schemas.microsoft.com/office/drawing/2014/main" id="{1EFBD8EA-570F-D957-EC46-4821379025B6}"/>
              </a:ext>
            </a:extLst>
          </p:cNvPr>
          <p:cNvSpPr/>
          <p:nvPr/>
        </p:nvSpPr>
        <p:spPr>
          <a:xfrm>
            <a:off x="858110" y="1394196"/>
            <a:ext cx="419703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Unit 1. Introduce</a:t>
            </a:r>
          </a:p>
        </p:txBody>
      </p:sp>
      <p:sp>
        <p:nvSpPr>
          <p:cNvPr id="38" name="직사각형 39">
            <a:extLst>
              <a:ext uri="{FF2B5EF4-FFF2-40B4-BE49-F238E27FC236}">
                <a16:creationId xmlns:a16="http://schemas.microsoft.com/office/drawing/2014/main" id="{6DF8C40C-04E5-017B-6C41-D38CCC546BB2}"/>
              </a:ext>
            </a:extLst>
          </p:cNvPr>
          <p:cNvSpPr/>
          <p:nvPr/>
        </p:nvSpPr>
        <p:spPr>
          <a:xfrm>
            <a:off x="1684625" y="5470669"/>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4.2. Future improvement</a:t>
            </a:r>
          </a:p>
        </p:txBody>
      </p:sp>
      <p:sp>
        <p:nvSpPr>
          <p:cNvPr id="40" name="직사각형 39">
            <a:extLst>
              <a:ext uri="{FF2B5EF4-FFF2-40B4-BE49-F238E27FC236}">
                <a16:creationId xmlns:a16="http://schemas.microsoft.com/office/drawing/2014/main" id="{C1BD760F-4258-710F-0D46-E5742CC640B4}"/>
              </a:ext>
            </a:extLst>
          </p:cNvPr>
          <p:cNvSpPr/>
          <p:nvPr/>
        </p:nvSpPr>
        <p:spPr>
          <a:xfrm>
            <a:off x="1684625" y="5243269"/>
            <a:ext cx="3400417"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4.1. Accomplishment &amp; Benefit</a:t>
            </a:r>
          </a:p>
        </p:txBody>
      </p:sp>
      <p:sp>
        <p:nvSpPr>
          <p:cNvPr id="17" name="직사각형 6">
            <a:extLst>
              <a:ext uri="{FF2B5EF4-FFF2-40B4-BE49-F238E27FC236}">
                <a16:creationId xmlns:a16="http://schemas.microsoft.com/office/drawing/2014/main" id="{E0DD82AD-2F55-2788-BE9A-A163AFABA24D}"/>
              </a:ext>
            </a:extLst>
          </p:cNvPr>
          <p:cNvSpPr/>
          <p:nvPr/>
        </p:nvSpPr>
        <p:spPr>
          <a:xfrm>
            <a:off x="1666623" y="4778606"/>
            <a:ext cx="4109023" cy="261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700" dirty="0">
                <a:solidFill>
                  <a:schemeClr val="tx1">
                    <a:lumMod val="75000"/>
                    <a:lumOff val="25000"/>
                  </a:schemeClr>
                </a:solidFill>
                <a:latin typeface="SamsungOne 700" panose="020B0803030303020204" pitchFamily="34" charset="0"/>
                <a:ea typeface="SamsungOne 700" panose="020B0803030303020204" pitchFamily="34" charset="0"/>
              </a:rPr>
              <a:t>3.5. AI &amp; ML</a:t>
            </a:r>
          </a:p>
        </p:txBody>
      </p:sp>
    </p:spTree>
    <p:extLst>
      <p:ext uri="{BB962C8B-B14F-4D97-AF65-F5344CB8AC3E}">
        <p14:creationId xmlns:p14="http://schemas.microsoft.com/office/powerpoint/2010/main" val="2106471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3.2. </a:t>
            </a:r>
            <a:r>
              <a:rPr lang="en-US" altLang="en-US" sz="2200" dirty="0"/>
              <a:t>Data Transformation Scrips and Code</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908286" y="1506055"/>
            <a:ext cx="759142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DataWarehouse</a:t>
            </a:r>
            <a:r>
              <a:rPr lang="en-US" sz="1800" b="1" kern="100" dirty="0">
                <a:effectLst/>
                <a:latin typeface="Times New Roman" panose="02020603050405020304" pitchFamily="18" charset="0"/>
                <a:ea typeface="Malgun Gothic" panose="020B0503020000020004" pitchFamily="34" charset="-127"/>
              </a:rPr>
              <a:t> to AWS</a:t>
            </a: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Data are tables saved in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DataLake</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that are transferred and stored in AWS as .csv files. Data saved in </a:t>
            </a:r>
            <a:r>
              <a:rPr lang="en-US" sz="1600" kern="100" dirty="0" err="1">
                <a:effectLst/>
                <a:latin typeface="Times New Roman" panose="02020603050405020304" pitchFamily="18" charset="0"/>
                <a:ea typeface="Malgun Gothic" panose="020B0503020000020004" pitchFamily="34" charset="-127"/>
                <a:cs typeface="Malgun Gothic" panose="020B0503020000020004" pitchFamily="34" charset="-127"/>
              </a:rPr>
              <a:t>aws</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will be convenient for visualization and data management.</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descr="A screen shot of a computer code&#10;&#10;Description automatically generated">
            <a:extLst>
              <a:ext uri="{FF2B5EF4-FFF2-40B4-BE49-F238E27FC236}">
                <a16:creationId xmlns:a16="http://schemas.microsoft.com/office/drawing/2014/main" id="{8AF39DA6-A50B-D1E3-04A9-9965DCE4E41B}"/>
              </a:ext>
            </a:extLst>
          </p:cNvPr>
          <p:cNvPicPr>
            <a:picLocks noChangeAspect="1"/>
          </p:cNvPicPr>
          <p:nvPr/>
        </p:nvPicPr>
        <p:blipFill>
          <a:blip r:embed="rId2"/>
          <a:stretch>
            <a:fillRect/>
          </a:stretch>
        </p:blipFill>
        <p:spPr>
          <a:xfrm>
            <a:off x="2085657" y="2610802"/>
            <a:ext cx="5731510" cy="1636395"/>
          </a:xfrm>
          <a:prstGeom prst="rect">
            <a:avLst/>
          </a:prstGeom>
        </p:spPr>
      </p:pic>
    </p:spTree>
    <p:extLst>
      <p:ext uri="{BB962C8B-B14F-4D97-AF65-F5344CB8AC3E}">
        <p14:creationId xmlns:p14="http://schemas.microsoft.com/office/powerpoint/2010/main" val="3007700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842733" y="1771437"/>
            <a:ext cx="772253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The transformed datasets are integral to the analysis, as they represent the cleaned, structured, and feature-engineered data ready for insights extraction. Here, we </a:t>
            </a: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provide a detailed description of these datasets along with samples of the data.</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54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638779"/>
            <a:ext cx="759142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a:effectLst/>
                <a:latin typeface="Times New Roman" panose="02020603050405020304" pitchFamily="18" charset="0"/>
                <a:ea typeface="Malgun Gothic" panose="020B0503020000020004" pitchFamily="34" charset="-127"/>
              </a:rPr>
              <a:t>Database ingest </a:t>
            </a:r>
            <a:r>
              <a:rPr lang="en-US" sz="1800" b="1" kern="100" dirty="0" err="1">
                <a:effectLst/>
                <a:latin typeface="Times New Roman" panose="02020603050405020304" pitchFamily="18" charset="0"/>
                <a:ea typeface="Malgun Gothic" panose="020B0503020000020004" pitchFamily="34" charset="-127"/>
              </a:rPr>
              <a:t>DataLake</a:t>
            </a:r>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B7BBDF26-1517-2B62-74DB-B89E3D8AAADC}"/>
              </a:ext>
            </a:extLst>
          </p:cNvPr>
          <p:cNvPicPr>
            <a:picLocks noChangeAspect="1"/>
          </p:cNvPicPr>
          <p:nvPr/>
        </p:nvPicPr>
        <p:blipFill>
          <a:blip r:embed="rId2"/>
          <a:stretch>
            <a:fillRect/>
          </a:stretch>
        </p:blipFill>
        <p:spPr>
          <a:xfrm>
            <a:off x="773341" y="2179686"/>
            <a:ext cx="8680109" cy="2541603"/>
          </a:xfrm>
          <a:prstGeom prst="rect">
            <a:avLst/>
          </a:prstGeom>
        </p:spPr>
      </p:pic>
    </p:spTree>
    <p:extLst>
      <p:ext uri="{BB962C8B-B14F-4D97-AF65-F5344CB8AC3E}">
        <p14:creationId xmlns:p14="http://schemas.microsoft.com/office/powerpoint/2010/main" val="2328060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643159"/>
            <a:ext cx="759142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endParaRPr lang="en-US" sz="1800" b="1" kern="100" dirty="0">
              <a:effectLst/>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b="1" kern="100" dirty="0">
                <a:latin typeface="Times New Roman" panose="02020603050405020304" pitchFamily="18" charset="0"/>
                <a:ea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Accident Frequency by Location</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751944D0-5542-46D8-8AEE-217D08F91DFF}"/>
              </a:ext>
            </a:extLst>
          </p:cNvPr>
          <p:cNvPicPr>
            <a:picLocks noChangeAspect="1"/>
          </p:cNvPicPr>
          <p:nvPr/>
        </p:nvPicPr>
        <p:blipFill>
          <a:blip r:embed="rId2"/>
          <a:stretch>
            <a:fillRect/>
          </a:stretch>
        </p:blipFill>
        <p:spPr>
          <a:xfrm>
            <a:off x="852219" y="2785699"/>
            <a:ext cx="8142320" cy="2904800"/>
          </a:xfrm>
          <a:prstGeom prst="rect">
            <a:avLst/>
          </a:prstGeom>
        </p:spPr>
      </p:pic>
    </p:spTree>
    <p:extLst>
      <p:ext uri="{BB962C8B-B14F-4D97-AF65-F5344CB8AC3E}">
        <p14:creationId xmlns:p14="http://schemas.microsoft.com/office/powerpoint/2010/main" val="3471521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643159"/>
            <a:ext cx="759142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endParaRPr lang="en-US" sz="1800" b="1" kern="100" dirty="0">
              <a:effectLst/>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b="1" kern="100" dirty="0">
                <a:latin typeface="Times New Roman" panose="02020603050405020304" pitchFamily="18" charset="0"/>
                <a:ea typeface="Malgun Gothic" panose="020B0503020000020004" pitchFamily="34" charset="-127"/>
              </a:rPr>
              <a:t>	Statistics on causes of accidents</a:t>
            </a:r>
          </a:p>
          <a:p>
            <a:pPr algn="just" latinLnBrk="1"/>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Description automatically generated">
            <a:extLst>
              <a:ext uri="{FF2B5EF4-FFF2-40B4-BE49-F238E27FC236}">
                <a16:creationId xmlns:a16="http://schemas.microsoft.com/office/drawing/2014/main" id="{FA81F593-5811-B195-AF88-50066CF813F9}"/>
              </a:ext>
            </a:extLst>
          </p:cNvPr>
          <p:cNvPicPr>
            <a:picLocks noChangeAspect="1"/>
          </p:cNvPicPr>
          <p:nvPr/>
        </p:nvPicPr>
        <p:blipFill>
          <a:blip r:embed="rId2"/>
          <a:stretch>
            <a:fillRect/>
          </a:stretch>
        </p:blipFill>
        <p:spPr>
          <a:xfrm>
            <a:off x="437192" y="2647451"/>
            <a:ext cx="9028440" cy="3043048"/>
          </a:xfrm>
          <a:prstGeom prst="rect">
            <a:avLst/>
          </a:prstGeom>
        </p:spPr>
      </p:pic>
    </p:spTree>
    <p:extLst>
      <p:ext uri="{BB962C8B-B14F-4D97-AF65-F5344CB8AC3E}">
        <p14:creationId xmlns:p14="http://schemas.microsoft.com/office/powerpoint/2010/main" val="330407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643159"/>
            <a:ext cx="7591424"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endParaRPr lang="en-US" sz="1800" b="1" kern="100" dirty="0">
              <a:effectLst/>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b="1" kern="100" dirty="0">
                <a:latin typeface="Times New Roman" panose="02020603050405020304" pitchFamily="18" charset="0"/>
                <a:ea typeface="Malgun Gothic" panose="020B0503020000020004" pitchFamily="34" charset="-127"/>
              </a:rPr>
              <a:t>	Weather impact on Accidents</a:t>
            </a:r>
          </a:p>
          <a:p>
            <a:pPr algn="just" latinLnBrk="1"/>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data&#10;&#10;Description automatically generated">
            <a:extLst>
              <a:ext uri="{FF2B5EF4-FFF2-40B4-BE49-F238E27FC236}">
                <a16:creationId xmlns:a16="http://schemas.microsoft.com/office/drawing/2014/main" id="{87F6096A-2FC2-53EE-9725-498E27A9E7C9}"/>
              </a:ext>
            </a:extLst>
          </p:cNvPr>
          <p:cNvPicPr>
            <a:picLocks noChangeAspect="1"/>
          </p:cNvPicPr>
          <p:nvPr/>
        </p:nvPicPr>
        <p:blipFill>
          <a:blip r:embed="rId2"/>
          <a:stretch>
            <a:fillRect/>
          </a:stretch>
        </p:blipFill>
        <p:spPr>
          <a:xfrm>
            <a:off x="433405" y="2806238"/>
            <a:ext cx="9264534" cy="2884261"/>
          </a:xfrm>
          <a:prstGeom prst="rect">
            <a:avLst/>
          </a:prstGeom>
        </p:spPr>
      </p:pic>
    </p:spTree>
    <p:extLst>
      <p:ext uri="{BB962C8B-B14F-4D97-AF65-F5344CB8AC3E}">
        <p14:creationId xmlns:p14="http://schemas.microsoft.com/office/powerpoint/2010/main" val="304146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3.3. </a:t>
            </a:r>
            <a:r>
              <a:rPr lang="en-US" altLang="en-US" sz="2200" dirty="0"/>
              <a:t>Description and Sample of Transformed Datasets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781658"/>
            <a:ext cx="759142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process </a:t>
            </a:r>
            <a:r>
              <a:rPr lang="en-US" sz="1800" b="1" kern="100" dirty="0" err="1">
                <a:effectLst/>
                <a:latin typeface="Times New Roman" panose="02020603050405020304" pitchFamily="18" charset="0"/>
                <a:ea typeface="Malgun Gothic" panose="020B0503020000020004" pitchFamily="34" charset="-127"/>
              </a:rPr>
              <a:t>DataWarehouse</a:t>
            </a:r>
            <a:endParaRPr lang="en-US" sz="1800" b="1" kern="100" dirty="0">
              <a:effectLst/>
              <a:latin typeface="Times New Roman" panose="02020603050405020304" pitchFamily="18" charset="0"/>
              <a:ea typeface="Malgun Gothic" panose="020B0503020000020004" pitchFamily="34" charset="-127"/>
            </a:endParaRPr>
          </a:p>
          <a:p>
            <a:pPr algn="just" latinLnBrk="1"/>
            <a:endParaRPr lang="en-US" sz="1800" b="1" kern="100" dirty="0">
              <a:effectLst/>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b="1" kern="100" dirty="0">
                <a:latin typeface="Times New Roman" panose="02020603050405020304" pitchFamily="18" charset="0"/>
                <a:ea typeface="Malgun Gothic" panose="020B0503020000020004" pitchFamily="34" charset="-127"/>
              </a:rPr>
              <a:t>	Time-of-days analysis</a:t>
            </a:r>
            <a:endParaRPr lang="en-US" sz="1800" b="1" kern="100" dirty="0">
              <a:effectLst/>
              <a:latin typeface="Times New Roman" panose="02020603050405020304" pitchFamily="18" charset="0"/>
              <a:ea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screenshot of a calendar&#10;&#10;Description automatically generated">
            <a:extLst>
              <a:ext uri="{FF2B5EF4-FFF2-40B4-BE49-F238E27FC236}">
                <a16:creationId xmlns:a16="http://schemas.microsoft.com/office/drawing/2014/main" id="{49A57A32-3E0E-B07B-6D2E-45F60210891D}"/>
              </a:ext>
            </a:extLst>
          </p:cNvPr>
          <p:cNvPicPr>
            <a:picLocks noChangeAspect="1"/>
          </p:cNvPicPr>
          <p:nvPr/>
        </p:nvPicPr>
        <p:blipFill>
          <a:blip r:embed="rId2"/>
          <a:stretch>
            <a:fillRect/>
          </a:stretch>
        </p:blipFill>
        <p:spPr>
          <a:xfrm>
            <a:off x="822976" y="3133842"/>
            <a:ext cx="8460161" cy="2744444"/>
          </a:xfrm>
          <a:prstGeom prst="rect">
            <a:avLst/>
          </a:prstGeom>
        </p:spPr>
      </p:pic>
    </p:spTree>
    <p:extLst>
      <p:ext uri="{BB962C8B-B14F-4D97-AF65-F5344CB8AC3E}">
        <p14:creationId xmlns:p14="http://schemas.microsoft.com/office/powerpoint/2010/main" val="347089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3.4. </a:t>
            </a:r>
            <a:r>
              <a:rPr lang="en-US" altLang="en-US" sz="2200" dirty="0"/>
              <a:t>Data Visualization of Query Results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908286" y="1623037"/>
            <a:ext cx="759142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Data visualization is a powerful tool for communicating insights from the data. This section describes the visualizations created from the query results and their significance.</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graph&#10;&#10;Description automatically generated">
            <a:extLst>
              <a:ext uri="{FF2B5EF4-FFF2-40B4-BE49-F238E27FC236}">
                <a16:creationId xmlns:a16="http://schemas.microsoft.com/office/drawing/2014/main" id="{365BC802-3699-7560-24D4-EDED84E65D82}"/>
              </a:ext>
            </a:extLst>
          </p:cNvPr>
          <p:cNvPicPr>
            <a:picLocks noChangeAspect="1"/>
          </p:cNvPicPr>
          <p:nvPr/>
        </p:nvPicPr>
        <p:blipFill>
          <a:blip r:embed="rId2"/>
          <a:stretch>
            <a:fillRect/>
          </a:stretch>
        </p:blipFill>
        <p:spPr>
          <a:xfrm>
            <a:off x="1683963" y="2524079"/>
            <a:ext cx="6815747" cy="3860948"/>
          </a:xfrm>
          <a:prstGeom prst="rect">
            <a:avLst/>
          </a:prstGeom>
        </p:spPr>
      </p:pic>
    </p:spTree>
    <p:extLst>
      <p:ext uri="{BB962C8B-B14F-4D97-AF65-F5344CB8AC3E}">
        <p14:creationId xmlns:p14="http://schemas.microsoft.com/office/powerpoint/2010/main" val="4002578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3.4. </a:t>
            </a:r>
            <a:r>
              <a:rPr lang="en-US" altLang="en-US" sz="2200" dirty="0"/>
              <a:t>Data Visualization of Query Results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553722" y="1771437"/>
            <a:ext cx="7591424"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latinLnBrk="1"/>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b="1" kern="100" dirty="0">
                <a:effectLst/>
                <a:latin typeface="Times New Roman" panose="02020603050405020304" pitchFamily="18" charset="0"/>
                <a:ea typeface="Malgun Gothic" panose="020B0503020000020004" pitchFamily="34" charset="-127"/>
                <a:cs typeface="Malgun Gothic" panose="020B0503020000020004" pitchFamily="34" charset="-127"/>
              </a:rPr>
              <a:t>Visualization 1: Accident Frequency by Location</a:t>
            </a:r>
          </a:p>
          <a:p>
            <a:pPr marL="342900" marR="0" lvl="0" indent="-342900" algn="just" latinLnBrk="1">
              <a:spcBef>
                <a:spcPts val="0"/>
              </a:spcBef>
              <a:spcAft>
                <a:spcPts val="0"/>
              </a:spcAft>
              <a:buFont typeface="Symbol" panose="05050102010706020507" pitchFamily="18" charset="2"/>
              <a:buChar char=""/>
            </a:pPr>
            <a:r>
              <a:rPr lang="en-US" b="1" kern="100" dirty="0">
                <a:latin typeface="Times New Roman" panose="02020603050405020304" pitchFamily="18" charset="0"/>
                <a:ea typeface="Malgun Gothic" panose="020B0503020000020004" pitchFamily="34" charset="-127"/>
                <a:cs typeface="Malgun Gothic" panose="020B0503020000020004" pitchFamily="34" charset="-127"/>
              </a:rPr>
              <a:t>		</a:t>
            </a: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Description:</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A bar chart displaying the frequency of accidents across different locations, highlighting the most dangerous roads.</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           Significance:</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This visualization helps quickly identify which locations require the most attention for traffic safety improvements.</a:t>
            </a:r>
            <a:endParaRPr lang="en-US" sz="1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of a number of blue bars&#10;&#10;Description automatically generated with medium confidence">
            <a:extLst>
              <a:ext uri="{FF2B5EF4-FFF2-40B4-BE49-F238E27FC236}">
                <a16:creationId xmlns:a16="http://schemas.microsoft.com/office/drawing/2014/main" id="{72519A60-D26A-9264-FFC6-16B1C19577B8}"/>
              </a:ext>
            </a:extLst>
          </p:cNvPr>
          <p:cNvPicPr>
            <a:picLocks noChangeAspect="1"/>
          </p:cNvPicPr>
          <p:nvPr/>
        </p:nvPicPr>
        <p:blipFill>
          <a:blip r:embed="rId2"/>
          <a:stretch>
            <a:fillRect/>
          </a:stretch>
        </p:blipFill>
        <p:spPr>
          <a:xfrm>
            <a:off x="2085657" y="3232644"/>
            <a:ext cx="5731510" cy="3121503"/>
          </a:xfrm>
          <a:prstGeom prst="rect">
            <a:avLst/>
          </a:prstGeom>
        </p:spPr>
      </p:pic>
    </p:spTree>
    <p:extLst>
      <p:ext uri="{BB962C8B-B14F-4D97-AF65-F5344CB8AC3E}">
        <p14:creationId xmlns:p14="http://schemas.microsoft.com/office/powerpoint/2010/main" val="1518276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3.4. </a:t>
            </a:r>
            <a:r>
              <a:rPr lang="en-US" altLang="en-US" sz="2200" dirty="0"/>
              <a:t>Data Visualization of Query Results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525730" y="1604699"/>
            <a:ext cx="8030441"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Visualization 2: Statistics on causes of accidents</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b="1" kern="100" dirty="0">
                <a:effectLst/>
                <a:latin typeface="Times New Roman" panose="02020603050405020304" pitchFamily="18" charset="0"/>
                <a:ea typeface="Malgun Gothic" panose="020B0503020000020004" pitchFamily="34" charset="-127"/>
                <a:cs typeface="Times New Roman" panose="02020603050405020304" pitchFamily="18" charset="0"/>
              </a:rPr>
              <a:t>           </a:t>
            </a: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Description:</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A pie chart showing the distribution of accidents by severity level, providing an overview of how severe most accidents tend to be.</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           Significance:</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Understanding the severity distribution helps in prioritizing response strategies, particularly for high-severity areas</a:t>
            </a:r>
            <a:r>
              <a:rPr lang="en-US" sz="1800"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8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pie chart with text and numbers&#10;&#10;Description automatically generated">
            <a:extLst>
              <a:ext uri="{FF2B5EF4-FFF2-40B4-BE49-F238E27FC236}">
                <a16:creationId xmlns:a16="http://schemas.microsoft.com/office/drawing/2014/main" id="{FB0796CE-4887-B88F-4EA5-7D7D4165F605}"/>
              </a:ext>
            </a:extLst>
          </p:cNvPr>
          <p:cNvPicPr>
            <a:picLocks noChangeAspect="1"/>
          </p:cNvPicPr>
          <p:nvPr/>
        </p:nvPicPr>
        <p:blipFill>
          <a:blip r:embed="rId2"/>
          <a:stretch>
            <a:fillRect/>
          </a:stretch>
        </p:blipFill>
        <p:spPr>
          <a:xfrm>
            <a:off x="2085657" y="3002461"/>
            <a:ext cx="5731510" cy="3335020"/>
          </a:xfrm>
          <a:prstGeom prst="rect">
            <a:avLst/>
          </a:prstGeom>
        </p:spPr>
      </p:pic>
    </p:spTree>
    <p:extLst>
      <p:ext uri="{BB962C8B-B14F-4D97-AF65-F5344CB8AC3E}">
        <p14:creationId xmlns:p14="http://schemas.microsoft.com/office/powerpoint/2010/main" val="388364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01</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321776" y="3098197"/>
            <a:ext cx="8055439" cy="1475231"/>
          </a:xfrm>
        </p:spPr>
        <p:txBody>
          <a:bodyPr/>
          <a:lstStyle/>
          <a:p>
            <a:endParaRPr lang="en-US" dirty="0"/>
          </a:p>
        </p:txBody>
      </p:sp>
      <p:sp>
        <p:nvSpPr>
          <p:cNvPr id="11"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5" y="4045406"/>
            <a:ext cx="8055439" cy="1475231"/>
          </a:xfrm>
        </p:spPr>
        <p:txBody>
          <a:bodyPr/>
          <a:lstStyle/>
          <a:p>
            <a:endParaRPr lang="en-US" dirty="0"/>
          </a:p>
        </p:txBody>
      </p:sp>
      <p:sp>
        <p:nvSpPr>
          <p:cNvPr id="3" name="Rectangle 2">
            <a:extLst>
              <a:ext uri="{FF2B5EF4-FFF2-40B4-BE49-F238E27FC236}">
                <a16:creationId xmlns:a16="http://schemas.microsoft.com/office/drawing/2014/main" id="{F0FF63A5-E9F9-A361-99F1-DCB9AD71845E}"/>
              </a:ext>
            </a:extLst>
          </p:cNvPr>
          <p:cNvSpPr/>
          <p:nvPr/>
        </p:nvSpPr>
        <p:spPr>
          <a:xfrm>
            <a:off x="3086988" y="3060363"/>
            <a:ext cx="3953326" cy="707886"/>
          </a:xfrm>
          <a:prstGeom prst="rect">
            <a:avLst/>
          </a:prstGeom>
        </p:spPr>
        <p:txBody>
          <a:bodyPr wrap="none">
            <a:spAutoFit/>
          </a:bodyPr>
          <a:lstStyle/>
          <a:p>
            <a:pPr>
              <a:spcAft>
                <a:spcPts val="600"/>
              </a:spcAft>
            </a:pPr>
            <a:r>
              <a:rPr lang="en-US" altLang="ko-KR" sz="4000" dirty="0">
                <a:latin typeface="SamsungOne 700" panose="020B0803030303020204" pitchFamily="34" charset="0"/>
                <a:ea typeface="SamsungOne 700" panose="020B0803030303020204" pitchFamily="34" charset="0"/>
              </a:rPr>
              <a:t>Unit 1. Introduce</a:t>
            </a:r>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62454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3.4. </a:t>
            </a:r>
            <a:r>
              <a:rPr lang="en-US" altLang="en-US" sz="2200" dirty="0"/>
              <a:t>Data Visualization of Query Results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525731" y="1666254"/>
            <a:ext cx="800245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Visualization 3: Weather Impact on Accidents</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           Description:</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A line graph plotting the number of accidents against different weather conditions, illustrating the correlation between weather and accident frequency.</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          Significance:</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This visualization underscores the need for weather-specific safety </a:t>
            </a:r>
          </a:p>
          <a:p>
            <a:pPr marR="0" lvl="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measures, such as advisories or road closures during hazardous conditions.</a:t>
            </a:r>
            <a:endParaRPr lang="en-US" sz="1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with text on it&#10;&#10;Description automatically generated">
            <a:extLst>
              <a:ext uri="{FF2B5EF4-FFF2-40B4-BE49-F238E27FC236}">
                <a16:creationId xmlns:a16="http://schemas.microsoft.com/office/drawing/2014/main" id="{B2C1B3D8-2337-BCF9-3F76-C2FBBDF3E1C0}"/>
              </a:ext>
            </a:extLst>
          </p:cNvPr>
          <p:cNvPicPr>
            <a:picLocks noChangeAspect="1"/>
          </p:cNvPicPr>
          <p:nvPr/>
        </p:nvPicPr>
        <p:blipFill>
          <a:blip r:embed="rId2"/>
          <a:stretch>
            <a:fillRect/>
          </a:stretch>
        </p:blipFill>
        <p:spPr>
          <a:xfrm>
            <a:off x="2085657" y="3154564"/>
            <a:ext cx="5731510" cy="2937510"/>
          </a:xfrm>
          <a:prstGeom prst="rect">
            <a:avLst/>
          </a:prstGeom>
        </p:spPr>
      </p:pic>
    </p:spTree>
    <p:extLst>
      <p:ext uri="{BB962C8B-B14F-4D97-AF65-F5344CB8AC3E}">
        <p14:creationId xmlns:p14="http://schemas.microsoft.com/office/powerpoint/2010/main" val="740157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3.4. </a:t>
            </a:r>
            <a:r>
              <a:rPr lang="en-US" altLang="en-US" sz="2200" dirty="0"/>
              <a:t>Data Visualization of Query Results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702773" y="1459229"/>
            <a:ext cx="80024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Visualization 4: Time-of-Day Analysis</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Description:</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A heat map showing accident occurrences at different times of the day, with emphasis on rush hours.</a:t>
            </a: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Significance:</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The heat map reveals the times of day when accidents are most frequent, guiding the implementation of targeted interventions such as increased patrols or traffic calming measures during high-risk periods.</a:t>
            </a:r>
            <a:endParaRPr lang="en-US" sz="1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graph of a graph&#10;&#10;Description automatically generated">
            <a:extLst>
              <a:ext uri="{FF2B5EF4-FFF2-40B4-BE49-F238E27FC236}">
                <a16:creationId xmlns:a16="http://schemas.microsoft.com/office/drawing/2014/main" id="{EA2DF679-BE7E-D9AF-913A-2E824BC914FA}"/>
              </a:ext>
            </a:extLst>
          </p:cNvPr>
          <p:cNvPicPr>
            <a:picLocks noChangeAspect="1"/>
          </p:cNvPicPr>
          <p:nvPr/>
        </p:nvPicPr>
        <p:blipFill>
          <a:blip r:embed="rId2"/>
          <a:stretch>
            <a:fillRect/>
          </a:stretch>
        </p:blipFill>
        <p:spPr>
          <a:xfrm>
            <a:off x="1977412" y="3099809"/>
            <a:ext cx="5948000" cy="3239571"/>
          </a:xfrm>
          <a:prstGeom prst="rect">
            <a:avLst/>
          </a:prstGeom>
        </p:spPr>
      </p:pic>
    </p:spTree>
    <p:extLst>
      <p:ext uri="{BB962C8B-B14F-4D97-AF65-F5344CB8AC3E}">
        <p14:creationId xmlns:p14="http://schemas.microsoft.com/office/powerpoint/2010/main" val="1033722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702773" y="1506055"/>
            <a:ext cx="80024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Declare the library to use:</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white background with black text&#10;&#10;Description automatically generated">
            <a:extLst>
              <a:ext uri="{FF2B5EF4-FFF2-40B4-BE49-F238E27FC236}">
                <a16:creationId xmlns:a16="http://schemas.microsoft.com/office/drawing/2014/main" id="{1A78E2C5-785B-2744-3311-E2130DA70379}"/>
              </a:ext>
            </a:extLst>
          </p:cNvPr>
          <p:cNvPicPr>
            <a:picLocks noChangeAspect="1"/>
          </p:cNvPicPr>
          <p:nvPr/>
        </p:nvPicPr>
        <p:blipFill>
          <a:blip r:embed="rId2"/>
          <a:stretch>
            <a:fillRect/>
          </a:stretch>
        </p:blipFill>
        <p:spPr>
          <a:xfrm>
            <a:off x="1521089" y="2150314"/>
            <a:ext cx="6860645" cy="1666135"/>
          </a:xfrm>
          <a:prstGeom prst="rect">
            <a:avLst/>
          </a:prstGeom>
        </p:spPr>
      </p:pic>
      <p:sp>
        <p:nvSpPr>
          <p:cNvPr id="10" name="TextBox 9">
            <a:extLst>
              <a:ext uri="{FF2B5EF4-FFF2-40B4-BE49-F238E27FC236}">
                <a16:creationId xmlns:a16="http://schemas.microsoft.com/office/drawing/2014/main" id="{D802577B-E53D-C399-0FBA-6B3DD06BF260}"/>
              </a:ext>
            </a:extLst>
          </p:cNvPr>
          <p:cNvSpPr txBox="1"/>
          <p:nvPr/>
        </p:nvSpPr>
        <p:spPr>
          <a:xfrm>
            <a:off x="702773" y="3816449"/>
            <a:ext cx="4949890" cy="369332"/>
          </a:xfrm>
          <a:prstGeom prst="rect">
            <a:avLst/>
          </a:prstGeom>
          <a:noFill/>
        </p:spPr>
        <p:txBody>
          <a:bodyPr wrap="square">
            <a:spAutoFit/>
          </a:bodyPr>
          <a:lstStyle/>
          <a:p>
            <a:pPr marL="0" marR="0" algn="just" latinLnBrk="1">
              <a:spcBef>
                <a:spcPts val="0"/>
              </a:spcBef>
              <a:spcAft>
                <a:spcPts val="0"/>
              </a:spcAft>
            </a:pPr>
            <a:r>
              <a:rPr lang="en-US" b="1" kern="100" dirty="0">
                <a:latin typeface="Times New Roman" panose="02020603050405020304" pitchFamily="18" charset="0"/>
                <a:ea typeface="Malgun Gothic" panose="020B0503020000020004" pitchFamily="34" charset="-127"/>
              </a:rPr>
              <a:t>Get input data</a:t>
            </a:r>
            <a:endParaRPr lang="en-US" sz="12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11" name="Picture 10" descr="A close-up of a computer code&#10;&#10;Description automatically generated">
            <a:extLst>
              <a:ext uri="{FF2B5EF4-FFF2-40B4-BE49-F238E27FC236}">
                <a16:creationId xmlns:a16="http://schemas.microsoft.com/office/drawing/2014/main" id="{17CEF64C-59F4-EAC0-1ACD-574C90A72666}"/>
              </a:ext>
            </a:extLst>
          </p:cNvPr>
          <p:cNvPicPr>
            <a:picLocks noChangeAspect="1"/>
          </p:cNvPicPr>
          <p:nvPr/>
        </p:nvPicPr>
        <p:blipFill>
          <a:blip r:embed="rId3"/>
          <a:stretch>
            <a:fillRect/>
          </a:stretch>
        </p:blipFill>
        <p:spPr>
          <a:xfrm>
            <a:off x="1515050" y="4213173"/>
            <a:ext cx="6860645" cy="1817934"/>
          </a:xfrm>
          <a:prstGeom prst="rect">
            <a:avLst/>
          </a:prstGeom>
        </p:spPr>
      </p:pic>
    </p:spTree>
    <p:extLst>
      <p:ext uri="{BB962C8B-B14F-4D97-AF65-F5344CB8AC3E}">
        <p14:creationId xmlns:p14="http://schemas.microsoft.com/office/powerpoint/2010/main" val="1591627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702773" y="1506055"/>
            <a:ext cx="80024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Get Data to create model:</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802577B-E53D-C399-0FBA-6B3DD06BF260}"/>
              </a:ext>
            </a:extLst>
          </p:cNvPr>
          <p:cNvSpPr txBox="1"/>
          <p:nvPr/>
        </p:nvSpPr>
        <p:spPr>
          <a:xfrm>
            <a:off x="702773" y="2705068"/>
            <a:ext cx="4949890" cy="369332"/>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Converts string data to numbers</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8" name="Picture 7">
            <a:extLst>
              <a:ext uri="{FF2B5EF4-FFF2-40B4-BE49-F238E27FC236}">
                <a16:creationId xmlns:a16="http://schemas.microsoft.com/office/drawing/2014/main" id="{2D8B0B22-8D75-CC94-38A0-6E7231B79315}"/>
              </a:ext>
            </a:extLst>
          </p:cNvPr>
          <p:cNvPicPr>
            <a:picLocks noChangeAspect="1"/>
          </p:cNvPicPr>
          <p:nvPr/>
        </p:nvPicPr>
        <p:blipFill>
          <a:blip r:embed="rId2"/>
          <a:stretch>
            <a:fillRect/>
          </a:stretch>
        </p:blipFill>
        <p:spPr>
          <a:xfrm>
            <a:off x="1448546" y="2251571"/>
            <a:ext cx="6932691" cy="393257"/>
          </a:xfrm>
          <a:prstGeom prst="rect">
            <a:avLst/>
          </a:prstGeom>
        </p:spPr>
      </p:pic>
      <p:pic>
        <p:nvPicPr>
          <p:cNvPr id="9" name="Picture 8">
            <a:extLst>
              <a:ext uri="{FF2B5EF4-FFF2-40B4-BE49-F238E27FC236}">
                <a16:creationId xmlns:a16="http://schemas.microsoft.com/office/drawing/2014/main" id="{849D21F3-D258-A1FE-EED7-87F62630ED51}"/>
              </a:ext>
            </a:extLst>
          </p:cNvPr>
          <p:cNvPicPr>
            <a:picLocks noChangeAspect="1"/>
          </p:cNvPicPr>
          <p:nvPr/>
        </p:nvPicPr>
        <p:blipFill>
          <a:blip r:embed="rId3"/>
          <a:stretch>
            <a:fillRect/>
          </a:stretch>
        </p:blipFill>
        <p:spPr>
          <a:xfrm>
            <a:off x="1448546" y="3120072"/>
            <a:ext cx="6932690" cy="747342"/>
          </a:xfrm>
          <a:prstGeom prst="rect">
            <a:avLst/>
          </a:prstGeom>
        </p:spPr>
      </p:pic>
      <p:pic>
        <p:nvPicPr>
          <p:cNvPr id="12" name="Picture 11" descr="A close-up of a white background&#10;&#10;Description automatically generated">
            <a:extLst>
              <a:ext uri="{FF2B5EF4-FFF2-40B4-BE49-F238E27FC236}">
                <a16:creationId xmlns:a16="http://schemas.microsoft.com/office/drawing/2014/main" id="{7A0BF0E2-8F45-B84A-0847-309F06C5261B}"/>
              </a:ext>
            </a:extLst>
          </p:cNvPr>
          <p:cNvPicPr>
            <a:picLocks noChangeAspect="1"/>
          </p:cNvPicPr>
          <p:nvPr/>
        </p:nvPicPr>
        <p:blipFill>
          <a:blip r:embed="rId4"/>
          <a:stretch>
            <a:fillRect/>
          </a:stretch>
        </p:blipFill>
        <p:spPr>
          <a:xfrm>
            <a:off x="1448545" y="3852084"/>
            <a:ext cx="6912927" cy="1027825"/>
          </a:xfrm>
          <a:prstGeom prst="rect">
            <a:avLst/>
          </a:prstGeom>
        </p:spPr>
      </p:pic>
      <p:pic>
        <p:nvPicPr>
          <p:cNvPr id="13" name="Picture 12" descr="A close-up of a computer screen&#10;&#10;Description automatically generated">
            <a:extLst>
              <a:ext uri="{FF2B5EF4-FFF2-40B4-BE49-F238E27FC236}">
                <a16:creationId xmlns:a16="http://schemas.microsoft.com/office/drawing/2014/main" id="{851D3920-0DF0-9E16-B1CD-7849D030465D}"/>
              </a:ext>
            </a:extLst>
          </p:cNvPr>
          <p:cNvPicPr>
            <a:picLocks noChangeAspect="1"/>
          </p:cNvPicPr>
          <p:nvPr/>
        </p:nvPicPr>
        <p:blipFill>
          <a:blip r:embed="rId5"/>
          <a:stretch>
            <a:fillRect/>
          </a:stretch>
        </p:blipFill>
        <p:spPr>
          <a:xfrm>
            <a:off x="1376530" y="4887442"/>
            <a:ext cx="6976506" cy="1130803"/>
          </a:xfrm>
          <a:prstGeom prst="rect">
            <a:avLst/>
          </a:prstGeom>
        </p:spPr>
      </p:pic>
    </p:spTree>
    <p:extLst>
      <p:ext uri="{BB962C8B-B14F-4D97-AF65-F5344CB8AC3E}">
        <p14:creationId xmlns:p14="http://schemas.microsoft.com/office/powerpoint/2010/main" val="3033757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702773" y="1506055"/>
            <a:ext cx="800245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800" b="1" kern="100" dirty="0">
                <a:effectLst/>
                <a:latin typeface="Times New Roman" panose="02020603050405020304" pitchFamily="18" charset="0"/>
                <a:ea typeface="Malgun Gothic" panose="020B0503020000020004" pitchFamily="34" charset="-127"/>
              </a:rPr>
              <a:t>Convert data to a two-dimensional array as input to the </a:t>
            </a:r>
            <a:r>
              <a:rPr lang="en-US" sz="1800" b="1" kern="100" dirty="0" err="1">
                <a:effectLst/>
                <a:latin typeface="Times New Roman" panose="02020603050405020304" pitchFamily="18" charset="0"/>
                <a:ea typeface="Malgun Gothic" panose="020B0503020000020004" pitchFamily="34" charset="-127"/>
              </a:rPr>
              <a:t>KMeans</a:t>
            </a:r>
            <a:r>
              <a:rPr lang="en-US" sz="1800" b="1" kern="100" dirty="0">
                <a:effectLst/>
                <a:latin typeface="Times New Roman" panose="02020603050405020304" pitchFamily="18" charset="0"/>
                <a:ea typeface="Malgun Gothic" panose="020B0503020000020004" pitchFamily="34" charset="-127"/>
              </a:rPr>
              <a:t> algorithm</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6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6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screenshot of a computer code&#10;&#10;Description automatically generated">
            <a:extLst>
              <a:ext uri="{FF2B5EF4-FFF2-40B4-BE49-F238E27FC236}">
                <a16:creationId xmlns:a16="http://schemas.microsoft.com/office/drawing/2014/main" id="{1B8FD870-D60F-8385-5B81-542CDAA3D169}"/>
              </a:ext>
            </a:extLst>
          </p:cNvPr>
          <p:cNvPicPr>
            <a:picLocks noChangeAspect="1"/>
          </p:cNvPicPr>
          <p:nvPr/>
        </p:nvPicPr>
        <p:blipFill>
          <a:blip r:embed="rId2"/>
          <a:stretch>
            <a:fillRect/>
          </a:stretch>
        </p:blipFill>
        <p:spPr>
          <a:xfrm>
            <a:off x="3503612" y="2201635"/>
            <a:ext cx="2895600" cy="1689230"/>
          </a:xfrm>
          <a:prstGeom prst="rect">
            <a:avLst/>
          </a:prstGeom>
        </p:spPr>
      </p:pic>
    </p:spTree>
    <p:extLst>
      <p:ext uri="{BB962C8B-B14F-4D97-AF65-F5344CB8AC3E}">
        <p14:creationId xmlns:p14="http://schemas.microsoft.com/office/powerpoint/2010/main" val="1526455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5548737" cy="369332"/>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Use the elbow algorithm to find the clustering number</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9" name="Picture 8" descr="A screenshot of a computer program&#10;&#10;Description automatically generated">
            <a:extLst>
              <a:ext uri="{FF2B5EF4-FFF2-40B4-BE49-F238E27FC236}">
                <a16:creationId xmlns:a16="http://schemas.microsoft.com/office/drawing/2014/main" id="{21F58B9C-0870-CB3B-16F8-AD34D8F716D0}"/>
              </a:ext>
            </a:extLst>
          </p:cNvPr>
          <p:cNvPicPr>
            <a:picLocks noChangeAspect="1"/>
          </p:cNvPicPr>
          <p:nvPr/>
        </p:nvPicPr>
        <p:blipFill>
          <a:blip r:embed="rId2"/>
          <a:stretch>
            <a:fillRect/>
          </a:stretch>
        </p:blipFill>
        <p:spPr>
          <a:xfrm>
            <a:off x="2837174" y="2068932"/>
            <a:ext cx="4486275" cy="2084587"/>
          </a:xfrm>
          <a:prstGeom prst="rect">
            <a:avLst/>
          </a:prstGeom>
        </p:spPr>
      </p:pic>
      <p:pic>
        <p:nvPicPr>
          <p:cNvPr id="10" name="Picture 9" descr="A graph with a blue line&#10;&#10;Description automatically generated">
            <a:extLst>
              <a:ext uri="{FF2B5EF4-FFF2-40B4-BE49-F238E27FC236}">
                <a16:creationId xmlns:a16="http://schemas.microsoft.com/office/drawing/2014/main" id="{BBB254D6-2523-2D98-1D37-360B2CE778AD}"/>
              </a:ext>
            </a:extLst>
          </p:cNvPr>
          <p:cNvPicPr>
            <a:picLocks noChangeAspect="1"/>
          </p:cNvPicPr>
          <p:nvPr/>
        </p:nvPicPr>
        <p:blipFill>
          <a:blip r:embed="rId3"/>
          <a:stretch>
            <a:fillRect/>
          </a:stretch>
        </p:blipFill>
        <p:spPr>
          <a:xfrm>
            <a:off x="2375858" y="4229456"/>
            <a:ext cx="5729605" cy="2280423"/>
          </a:xfrm>
          <a:prstGeom prst="rect">
            <a:avLst/>
          </a:prstGeom>
        </p:spPr>
      </p:pic>
    </p:spTree>
    <p:extLst>
      <p:ext uri="{BB962C8B-B14F-4D97-AF65-F5344CB8AC3E}">
        <p14:creationId xmlns:p14="http://schemas.microsoft.com/office/powerpoint/2010/main" val="1538885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8982403" cy="646331"/>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rPr>
              <a:t>Use two functions: </a:t>
            </a:r>
            <a:r>
              <a:rPr lang="en-US" sz="1800" b="1" kern="100" dirty="0" err="1">
                <a:effectLst/>
                <a:latin typeface="Times New Roman" panose="02020603050405020304" pitchFamily="18" charset="0"/>
                <a:ea typeface="Malgun Gothic" panose="020B0503020000020004" pitchFamily="34" charset="-127"/>
              </a:rPr>
              <a:t>silhouette_score</a:t>
            </a:r>
            <a:r>
              <a:rPr lang="en-US" sz="1800" b="1" kern="100" dirty="0">
                <a:effectLst/>
                <a:latin typeface="Times New Roman" panose="02020603050405020304" pitchFamily="18" charset="0"/>
                <a:ea typeface="Malgun Gothic" panose="020B0503020000020004" pitchFamily="34" charset="-127"/>
              </a:rPr>
              <a:t> and </a:t>
            </a:r>
            <a:r>
              <a:rPr lang="en-US" sz="1800" b="1" kern="100" dirty="0" err="1">
                <a:effectLst/>
                <a:latin typeface="Times New Roman" panose="02020603050405020304" pitchFamily="18" charset="0"/>
                <a:ea typeface="Malgun Gothic" panose="020B0503020000020004" pitchFamily="34" charset="-127"/>
              </a:rPr>
              <a:t>calinski_harabasz_score</a:t>
            </a:r>
            <a:r>
              <a:rPr lang="en-US" sz="1800" b="1" kern="100" dirty="0">
                <a:effectLst/>
                <a:latin typeface="Times New Roman" panose="02020603050405020304" pitchFamily="18" charset="0"/>
                <a:ea typeface="Malgun Gothic" panose="020B0503020000020004" pitchFamily="34" charset="-127"/>
              </a:rPr>
              <a:t> to evaluate the algorithm score</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12" name="Picture 11" descr="A screenshot of a computer&#10;&#10;Description automatically generated">
            <a:extLst>
              <a:ext uri="{FF2B5EF4-FFF2-40B4-BE49-F238E27FC236}">
                <a16:creationId xmlns:a16="http://schemas.microsoft.com/office/drawing/2014/main" id="{1E472BD7-6EE5-0771-F312-F0DE1221D8C5}"/>
              </a:ext>
            </a:extLst>
          </p:cNvPr>
          <p:cNvPicPr>
            <a:picLocks noChangeAspect="1"/>
          </p:cNvPicPr>
          <p:nvPr/>
        </p:nvPicPr>
        <p:blipFill>
          <a:blip r:embed="rId2"/>
          <a:stretch>
            <a:fillRect/>
          </a:stretch>
        </p:blipFill>
        <p:spPr>
          <a:xfrm>
            <a:off x="2150972" y="2478655"/>
            <a:ext cx="5731510" cy="3653155"/>
          </a:xfrm>
          <a:prstGeom prst="rect">
            <a:avLst/>
          </a:prstGeom>
        </p:spPr>
      </p:pic>
    </p:spTree>
    <p:extLst>
      <p:ext uri="{BB962C8B-B14F-4D97-AF65-F5344CB8AC3E}">
        <p14:creationId xmlns:p14="http://schemas.microsoft.com/office/powerpoint/2010/main" val="3550514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8982403" cy="646331"/>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rPr>
              <a:t>Draw a chart after using the algorithm: the chart shows the number of clusters, distinguishing between clusters by color. The center point of the cluster is the star shape</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7" name="Picture 6" descr="A screenshot of a computer program&#10;&#10;Description automatically generated">
            <a:extLst>
              <a:ext uri="{FF2B5EF4-FFF2-40B4-BE49-F238E27FC236}">
                <a16:creationId xmlns:a16="http://schemas.microsoft.com/office/drawing/2014/main" id="{B6D27F70-427F-2125-9F98-331A3E64675D}"/>
              </a:ext>
            </a:extLst>
          </p:cNvPr>
          <p:cNvPicPr>
            <a:picLocks noChangeAspect="1"/>
          </p:cNvPicPr>
          <p:nvPr/>
        </p:nvPicPr>
        <p:blipFill>
          <a:blip r:embed="rId2"/>
          <a:stretch>
            <a:fillRect/>
          </a:stretch>
        </p:blipFill>
        <p:spPr>
          <a:xfrm>
            <a:off x="1922218" y="2302134"/>
            <a:ext cx="5731510" cy="4135988"/>
          </a:xfrm>
          <a:prstGeom prst="rect">
            <a:avLst/>
          </a:prstGeom>
        </p:spPr>
      </p:pic>
    </p:spTree>
    <p:extLst>
      <p:ext uri="{BB962C8B-B14F-4D97-AF65-F5344CB8AC3E}">
        <p14:creationId xmlns:p14="http://schemas.microsoft.com/office/powerpoint/2010/main" val="1066727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8982403" cy="646331"/>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rPr>
              <a:t>Create two tables from </a:t>
            </a:r>
            <a:r>
              <a:rPr lang="en-US" sz="1800" b="1" kern="100" dirty="0" err="1">
                <a:effectLst/>
                <a:latin typeface="Times New Roman" panose="02020603050405020304" pitchFamily="18" charset="0"/>
                <a:ea typeface="Malgun Gothic" panose="020B0503020000020004" pitchFamily="34" charset="-127"/>
              </a:rPr>
              <a:t>DataLake</a:t>
            </a:r>
            <a:r>
              <a:rPr lang="en-US" sz="1800" b="1" kern="100" dirty="0">
                <a:effectLst/>
                <a:latin typeface="Times New Roman" panose="02020603050405020304" pitchFamily="18" charset="0"/>
                <a:ea typeface="Malgun Gothic" panose="020B0503020000020004" pitchFamily="34" charset="-127"/>
              </a:rPr>
              <a:t> data: one table is the input of the model, one table is the desired output of the model</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9" name="Picture 8" descr="A close-up of a sign&#10;&#10;Description automatically generated">
            <a:extLst>
              <a:ext uri="{FF2B5EF4-FFF2-40B4-BE49-F238E27FC236}">
                <a16:creationId xmlns:a16="http://schemas.microsoft.com/office/drawing/2014/main" id="{3377CDB9-9EC5-2203-550F-D886C4869C08}"/>
              </a:ext>
            </a:extLst>
          </p:cNvPr>
          <p:cNvPicPr>
            <a:picLocks noChangeAspect="1"/>
          </p:cNvPicPr>
          <p:nvPr/>
        </p:nvPicPr>
        <p:blipFill>
          <a:blip r:embed="rId2"/>
          <a:stretch>
            <a:fillRect/>
          </a:stretch>
        </p:blipFill>
        <p:spPr>
          <a:xfrm>
            <a:off x="1183236" y="2382166"/>
            <a:ext cx="7791356" cy="1129082"/>
          </a:xfrm>
          <a:prstGeom prst="rect">
            <a:avLst/>
          </a:prstGeom>
        </p:spPr>
      </p:pic>
      <p:pic>
        <p:nvPicPr>
          <p:cNvPr id="10" name="Picture 9">
            <a:extLst>
              <a:ext uri="{FF2B5EF4-FFF2-40B4-BE49-F238E27FC236}">
                <a16:creationId xmlns:a16="http://schemas.microsoft.com/office/drawing/2014/main" id="{F086465E-5BB4-6E79-6E48-EE9BCAEF1D61}"/>
              </a:ext>
            </a:extLst>
          </p:cNvPr>
          <p:cNvPicPr>
            <a:picLocks noChangeAspect="1"/>
          </p:cNvPicPr>
          <p:nvPr/>
        </p:nvPicPr>
        <p:blipFill>
          <a:blip r:embed="rId3"/>
          <a:stretch>
            <a:fillRect/>
          </a:stretch>
        </p:blipFill>
        <p:spPr>
          <a:xfrm>
            <a:off x="1183236" y="3318531"/>
            <a:ext cx="7791356" cy="618060"/>
          </a:xfrm>
          <a:prstGeom prst="rect">
            <a:avLst/>
          </a:prstGeom>
        </p:spPr>
      </p:pic>
      <p:sp>
        <p:nvSpPr>
          <p:cNvPr id="12" name="TextBox 11">
            <a:extLst>
              <a:ext uri="{FF2B5EF4-FFF2-40B4-BE49-F238E27FC236}">
                <a16:creationId xmlns:a16="http://schemas.microsoft.com/office/drawing/2014/main" id="{B7723008-A73F-B888-3C8F-2301D9529E5E}"/>
              </a:ext>
            </a:extLst>
          </p:cNvPr>
          <p:cNvSpPr txBox="1"/>
          <p:nvPr/>
        </p:nvSpPr>
        <p:spPr>
          <a:xfrm>
            <a:off x="628128" y="3869485"/>
            <a:ext cx="4949890" cy="369332"/>
          </a:xfrm>
          <a:prstGeom prst="rect">
            <a:avLst/>
          </a:prstGeom>
          <a:noFill/>
        </p:spPr>
        <p:txBody>
          <a:bodyPr wrap="square">
            <a:spAutoFit/>
          </a:bodyPr>
          <a:lstStyle/>
          <a:p>
            <a:r>
              <a:rPr lang="en-US" sz="1800" b="1" kern="100" dirty="0">
                <a:effectLst/>
                <a:latin typeface="Times New Roman" panose="02020603050405020304" pitchFamily="18" charset="0"/>
                <a:ea typeface="Malgun Gothic" panose="020B0503020000020004" pitchFamily="34" charset="-127"/>
              </a:rPr>
              <a:t>Combine two tables and assign clusters</a:t>
            </a:r>
            <a:endParaRPr lang="en-US" dirty="0"/>
          </a:p>
        </p:txBody>
      </p:sp>
      <p:pic>
        <p:nvPicPr>
          <p:cNvPr id="13" name="Picture 12" descr="A black and red text&#10;&#10;Description automatically generated">
            <a:extLst>
              <a:ext uri="{FF2B5EF4-FFF2-40B4-BE49-F238E27FC236}">
                <a16:creationId xmlns:a16="http://schemas.microsoft.com/office/drawing/2014/main" id="{03DA2FB6-EC60-983D-21DD-44CE452C3C93}"/>
              </a:ext>
            </a:extLst>
          </p:cNvPr>
          <p:cNvPicPr>
            <a:picLocks noChangeAspect="1"/>
          </p:cNvPicPr>
          <p:nvPr/>
        </p:nvPicPr>
        <p:blipFill>
          <a:blip r:embed="rId4"/>
          <a:stretch>
            <a:fillRect/>
          </a:stretch>
        </p:blipFill>
        <p:spPr>
          <a:xfrm>
            <a:off x="1183236" y="4238816"/>
            <a:ext cx="7809802" cy="795985"/>
          </a:xfrm>
          <a:prstGeom prst="rect">
            <a:avLst/>
          </a:prstGeom>
        </p:spPr>
      </p:pic>
      <p:pic>
        <p:nvPicPr>
          <p:cNvPr id="14" name="Picture 13">
            <a:extLst>
              <a:ext uri="{FF2B5EF4-FFF2-40B4-BE49-F238E27FC236}">
                <a16:creationId xmlns:a16="http://schemas.microsoft.com/office/drawing/2014/main" id="{4D87E8E7-408A-873D-3F13-61B6947B9BA6}"/>
              </a:ext>
            </a:extLst>
          </p:cNvPr>
          <p:cNvPicPr>
            <a:picLocks noChangeAspect="1"/>
          </p:cNvPicPr>
          <p:nvPr/>
        </p:nvPicPr>
        <p:blipFill>
          <a:blip r:embed="rId5"/>
          <a:stretch>
            <a:fillRect/>
          </a:stretch>
        </p:blipFill>
        <p:spPr>
          <a:xfrm>
            <a:off x="1183235" y="5034801"/>
            <a:ext cx="7874135" cy="727568"/>
          </a:xfrm>
          <a:prstGeom prst="rect">
            <a:avLst/>
          </a:prstGeom>
        </p:spPr>
      </p:pic>
    </p:spTree>
    <p:extLst>
      <p:ext uri="{BB962C8B-B14F-4D97-AF65-F5344CB8AC3E}">
        <p14:creationId xmlns:p14="http://schemas.microsoft.com/office/powerpoint/2010/main" val="2693033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8982403" cy="369332"/>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rPr>
              <a:t>Write the functions of the AI ​​model and conduct testing</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7" name="Picture 6" descr="A screenshot of a computer code&#10;&#10;Description automatically generated">
            <a:extLst>
              <a:ext uri="{FF2B5EF4-FFF2-40B4-BE49-F238E27FC236}">
                <a16:creationId xmlns:a16="http://schemas.microsoft.com/office/drawing/2014/main" id="{4FCE869F-C311-142A-C517-838483BEF672}"/>
              </a:ext>
            </a:extLst>
          </p:cNvPr>
          <p:cNvPicPr>
            <a:picLocks noChangeAspect="1"/>
          </p:cNvPicPr>
          <p:nvPr/>
        </p:nvPicPr>
        <p:blipFill>
          <a:blip r:embed="rId2"/>
          <a:stretch>
            <a:fillRect/>
          </a:stretch>
        </p:blipFill>
        <p:spPr>
          <a:xfrm>
            <a:off x="2085657" y="2303145"/>
            <a:ext cx="5731510" cy="2251710"/>
          </a:xfrm>
          <a:prstGeom prst="rect">
            <a:avLst/>
          </a:prstGeom>
        </p:spPr>
      </p:pic>
    </p:spTree>
    <p:extLst>
      <p:ext uri="{BB962C8B-B14F-4D97-AF65-F5344CB8AC3E}">
        <p14:creationId xmlns:p14="http://schemas.microsoft.com/office/powerpoint/2010/main" val="417404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r>
              <a:rPr lang="en-US" altLang="ko-KR" sz="2200" dirty="0"/>
              <a:t>1.1. Background Information</a:t>
            </a:r>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01</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7" y="1512566"/>
            <a:ext cx="8055439" cy="1475231"/>
          </a:xfrm>
        </p:spPr>
        <p:txBody>
          <a:bodyPr/>
          <a:lstStyle/>
          <a:p>
            <a:endParaRPr lang="en-US" dirty="0"/>
          </a:p>
          <a:p>
            <a:r>
              <a:rPr lang="en-US" b="1" dirty="0"/>
              <a:t>Background:</a:t>
            </a:r>
            <a:r>
              <a:rPr lang="en-US" dirty="0"/>
              <a:t> Road safety is crucial in the U.S. because traffic crashes cause thousands of deaths and injuries every year. Improving safety on our roads can save lives, reduce healthcare costs, and prevent damage to infrastructure. With more vehicles and complex traffic systems, focusing on road safety is essential for protecting communities.</a:t>
            </a:r>
          </a:p>
        </p:txBody>
      </p:sp>
      <p:sp>
        <p:nvSpPr>
          <p:cNvPr id="11"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5" y="4045406"/>
            <a:ext cx="8055439" cy="1475231"/>
          </a:xfrm>
        </p:spPr>
        <p:txBody>
          <a:bodyPr/>
          <a:lstStyle/>
          <a:p>
            <a:endParaRPr lang="en-US" dirty="0"/>
          </a:p>
          <a:p>
            <a:r>
              <a:rPr lang="en-US" b="1" dirty="0"/>
              <a:t>Objective:</a:t>
            </a:r>
            <a:r>
              <a:rPr lang="en-US" dirty="0"/>
              <a:t> Our project aims to identify and analyze the root causes of traffic crashes in the U.S. This will help develop strategies to reduce accidents and improve road safety.</a:t>
            </a:r>
          </a:p>
        </p:txBody>
      </p:sp>
      <p:sp>
        <p:nvSpPr>
          <p:cNvPr id="3" name="Rectangle 2">
            <a:extLst>
              <a:ext uri="{FF2B5EF4-FFF2-40B4-BE49-F238E27FC236}">
                <a16:creationId xmlns:a16="http://schemas.microsoft.com/office/drawing/2014/main" id="{F0FF63A5-E9F9-A361-99F1-DCB9AD71845E}"/>
              </a:ext>
            </a:extLst>
          </p:cNvPr>
          <p:cNvSpPr/>
          <p:nvPr/>
        </p:nvSpPr>
        <p:spPr>
          <a:xfrm>
            <a:off x="321776" y="326890"/>
            <a:ext cx="3010761"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1. Introduce</a:t>
            </a:r>
          </a:p>
        </p:txBody>
      </p:sp>
      <p:sp>
        <p:nvSpPr>
          <p:cNvPr id="10" name="제목 1">
            <a:extLst>
              <a:ext uri="{FF2B5EF4-FFF2-40B4-BE49-F238E27FC236}">
                <a16:creationId xmlns:a16="http://schemas.microsoft.com/office/drawing/2014/main" id="{FAB3CD4D-5147-729A-C967-F4BFD4B73E84}"/>
              </a:ext>
            </a:extLst>
          </p:cNvPr>
          <p:cNvSpPr txBox="1">
            <a:spLocks/>
          </p:cNvSpPr>
          <p:nvPr/>
        </p:nvSpPr>
        <p:spPr>
          <a:xfrm>
            <a:off x="321775" y="2971137"/>
            <a:ext cx="8541187" cy="338554"/>
          </a:xfrm>
          <a:prstGeom prst="rect">
            <a:avLst/>
          </a:prstGeom>
          <a:noFill/>
          <a:ln w="12700" cap="flat" cmpd="sng" algn="ctr">
            <a:noFill/>
            <a:prstDash val="solid"/>
            <a:miter lim="800000"/>
          </a:ln>
          <a:effectLst/>
        </p:spPr>
        <p:txBody>
          <a:bodyPr wrap="square" lIns="0" tIns="0" rIns="0" bIns="0" rtlCol="0" anchor="t">
            <a:spAutoFit/>
            <a:scene3d>
              <a:camera prst="orthographicFront"/>
              <a:lightRig rig="threePt" dir="t"/>
            </a:scene3d>
            <a:sp3d>
              <a:bevelT w="0" h="6350"/>
            </a:sp3d>
          </a:bodyPr>
          <a:lstStyle>
            <a:lvl1pPr algn="l" defTabSz="914126" rtl="0" eaLnBrk="1" latinLnBrk="1" hangingPunct="1">
              <a:lnSpc>
                <a:spcPct val="100000"/>
              </a:lnSpc>
              <a:spcBef>
                <a:spcPts val="0"/>
              </a:spcBef>
              <a:buNone/>
              <a:defRPr lang="ko-KR" altLang="en-US" sz="3200" kern="1200">
                <a:solidFill>
                  <a:schemeClr val="tx1">
                    <a:lumMod val="95000"/>
                    <a:lumOff val="5000"/>
                  </a:schemeClr>
                </a:solidFill>
                <a:latin typeface="Samsung Sharp Sans" pitchFamily="2" charset="0"/>
                <a:ea typeface="Samsung Sharp Sans" pitchFamily="2" charset="0"/>
                <a:cs typeface="Samsung Sharp Sans" pitchFamily="2" charset="0"/>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ko-KR" sz="2200" dirty="0"/>
              <a:t>1.2. Motivation &amp; Objectives</a:t>
            </a:r>
            <a:endParaRPr lang="en-US" sz="2200" dirty="0"/>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a:p>
            <a:r>
              <a:rPr lang="en-US" altLang="ko-KR" b="1" dirty="0"/>
              <a:t>Motivation:</a:t>
            </a:r>
            <a:r>
              <a:rPr lang="en-US" dirty="0"/>
              <a:t> Reducing traffic accidents is a critical issue in the United States, causing significant human and economic losses each year. This project aims to identify the main causes of traffic accidents through data analysis, allowing us to propose effective preventive measures that can save lives and minimize social and economic impacts.</a:t>
            </a:r>
          </a:p>
        </p:txBody>
      </p:sp>
    </p:spTree>
    <p:extLst>
      <p:ext uri="{BB962C8B-B14F-4D97-AF65-F5344CB8AC3E}">
        <p14:creationId xmlns:p14="http://schemas.microsoft.com/office/powerpoint/2010/main" val="4080462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3.5.1. AI</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6ACBB53-30D1-695B-77F6-1DB99BEEDC22}"/>
              </a:ext>
            </a:extLst>
          </p:cNvPr>
          <p:cNvSpPr txBox="1"/>
          <p:nvPr/>
        </p:nvSpPr>
        <p:spPr>
          <a:xfrm>
            <a:off x="628128" y="1699600"/>
            <a:ext cx="8982403" cy="369332"/>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The output gives us information about the suggestion to the user</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p:txBody>
      </p:sp>
      <p:pic>
        <p:nvPicPr>
          <p:cNvPr id="9" name="Picture 8" descr="A screenshot of a computer&#10;&#10;Description automatically generated">
            <a:extLst>
              <a:ext uri="{FF2B5EF4-FFF2-40B4-BE49-F238E27FC236}">
                <a16:creationId xmlns:a16="http://schemas.microsoft.com/office/drawing/2014/main" id="{2F50B99A-0EA8-3413-84C4-DB620C337320}"/>
              </a:ext>
            </a:extLst>
          </p:cNvPr>
          <p:cNvPicPr>
            <a:picLocks noChangeAspect="1"/>
          </p:cNvPicPr>
          <p:nvPr/>
        </p:nvPicPr>
        <p:blipFill>
          <a:blip r:embed="rId2"/>
          <a:stretch>
            <a:fillRect/>
          </a:stretch>
        </p:blipFill>
        <p:spPr>
          <a:xfrm>
            <a:off x="1601013" y="2240807"/>
            <a:ext cx="6700797" cy="2376385"/>
          </a:xfrm>
          <a:prstGeom prst="rect">
            <a:avLst/>
          </a:prstGeom>
        </p:spPr>
      </p:pic>
    </p:spTree>
    <p:extLst>
      <p:ext uri="{BB962C8B-B14F-4D97-AF65-F5344CB8AC3E}">
        <p14:creationId xmlns:p14="http://schemas.microsoft.com/office/powerpoint/2010/main" val="652433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3.5. </a:t>
            </a:r>
            <a:r>
              <a:rPr lang="en-US" altLang="en-US" sz="2200" dirty="0"/>
              <a:t>AI &amp; ML</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2667718"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3. Results</a:t>
            </a:r>
          </a:p>
        </p:txBody>
      </p:sp>
      <p:sp>
        <p:nvSpPr>
          <p:cNvPr id="2" name="Rectangle 2">
            <a:extLst>
              <a:ext uri="{FF2B5EF4-FFF2-40B4-BE49-F238E27FC236}">
                <a16:creationId xmlns:a16="http://schemas.microsoft.com/office/drawing/2014/main" id="{FC0B6B46-0B6F-528C-4BE7-A83C952F631E}"/>
              </a:ext>
            </a:extLst>
          </p:cNvPr>
          <p:cNvSpPr>
            <a:spLocks noChangeArrowheads="1"/>
          </p:cNvSpPr>
          <p:nvPr/>
        </p:nvSpPr>
        <p:spPr bwMode="auto">
          <a:xfrm>
            <a:off x="628128" y="1462258"/>
            <a:ext cx="80024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3.5.2. Machine Learning</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81F1607-7646-54D3-506A-EA17CC59D08B}"/>
              </a:ext>
            </a:extLst>
          </p:cNvPr>
          <p:cNvPicPr>
            <a:picLocks noChangeAspect="1"/>
          </p:cNvPicPr>
          <p:nvPr/>
        </p:nvPicPr>
        <p:blipFill>
          <a:blip r:embed="rId2"/>
          <a:stretch>
            <a:fillRect/>
          </a:stretch>
        </p:blipFill>
        <p:spPr>
          <a:xfrm>
            <a:off x="1272246" y="1923804"/>
            <a:ext cx="7437033" cy="479542"/>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F10E168-0043-10C0-FD80-844AA7EF176C}"/>
              </a:ext>
            </a:extLst>
          </p:cNvPr>
          <p:cNvPicPr>
            <a:picLocks noChangeAspect="1"/>
          </p:cNvPicPr>
          <p:nvPr/>
        </p:nvPicPr>
        <p:blipFill>
          <a:blip r:embed="rId3"/>
          <a:stretch>
            <a:fillRect/>
          </a:stretch>
        </p:blipFill>
        <p:spPr>
          <a:xfrm>
            <a:off x="1272246" y="2403346"/>
            <a:ext cx="7478240" cy="1972711"/>
          </a:xfrm>
          <a:prstGeom prst="rect">
            <a:avLst/>
          </a:prstGeom>
        </p:spPr>
      </p:pic>
    </p:spTree>
    <p:extLst>
      <p:ext uri="{BB962C8B-B14F-4D97-AF65-F5344CB8AC3E}">
        <p14:creationId xmlns:p14="http://schemas.microsoft.com/office/powerpoint/2010/main" val="3040049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03</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321776" y="3098197"/>
            <a:ext cx="8055439" cy="1475231"/>
          </a:xfrm>
        </p:spPr>
        <p:txBody>
          <a:bodyPr/>
          <a:lstStyle/>
          <a:p>
            <a:endParaRPr lang="en-US" dirty="0"/>
          </a:p>
        </p:txBody>
      </p:sp>
      <p:sp>
        <p:nvSpPr>
          <p:cNvPr id="11"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5" y="4045406"/>
            <a:ext cx="8055439" cy="1475231"/>
          </a:xfrm>
        </p:spPr>
        <p:txBody>
          <a:bodyPr/>
          <a:lstStyle/>
          <a:p>
            <a:endParaRPr lang="en-US" dirty="0"/>
          </a:p>
        </p:txBody>
      </p:sp>
      <p:sp>
        <p:nvSpPr>
          <p:cNvPr id="3" name="Rectangle 2">
            <a:extLst>
              <a:ext uri="{FF2B5EF4-FFF2-40B4-BE49-F238E27FC236}">
                <a16:creationId xmlns:a16="http://schemas.microsoft.com/office/drawing/2014/main" id="{F0FF63A5-E9F9-A361-99F1-DCB9AD71845E}"/>
              </a:ext>
            </a:extLst>
          </p:cNvPr>
          <p:cNvSpPr/>
          <p:nvPr/>
        </p:nvSpPr>
        <p:spPr>
          <a:xfrm>
            <a:off x="1884456" y="3078435"/>
            <a:ext cx="6556603" cy="707886"/>
          </a:xfrm>
          <a:prstGeom prst="rect">
            <a:avLst/>
          </a:prstGeom>
        </p:spPr>
        <p:txBody>
          <a:bodyPr wrap="none">
            <a:spAutoFit/>
          </a:bodyPr>
          <a:lstStyle/>
          <a:p>
            <a:pPr>
              <a:spcAft>
                <a:spcPts val="600"/>
              </a:spcAft>
            </a:pPr>
            <a:r>
              <a:rPr lang="en-US" altLang="ko-KR" sz="4000" dirty="0">
                <a:latin typeface="SamsungOne 700" panose="020B0803030303020204" pitchFamily="34" charset="0"/>
                <a:ea typeface="SamsungOne 700" panose="020B0803030303020204" pitchFamily="34" charset="0"/>
              </a:rPr>
              <a:t>Unit 4. Impact of the project</a:t>
            </a:r>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78185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49579"/>
            <a:ext cx="8541187" cy="369332"/>
          </a:xfrm>
        </p:spPr>
        <p:txBody>
          <a:bodyPr/>
          <a:lstStyle/>
          <a:p>
            <a:r>
              <a:rPr lang="en-US" altLang="ko-KR" sz="2200" dirty="0"/>
              <a:t>4.1. </a:t>
            </a:r>
            <a:r>
              <a:rPr lang="en-US" altLang="ko-KR" sz="2400" dirty="0">
                <a:solidFill>
                  <a:schemeClr val="tx1">
                    <a:lumMod val="75000"/>
                    <a:lumOff val="25000"/>
                  </a:schemeClr>
                </a:solidFill>
                <a:latin typeface="SamsungOne 700" panose="020B0803030303020204" pitchFamily="34" charset="0"/>
                <a:ea typeface="SamsungOne 700" panose="020B0803030303020204" pitchFamily="34" charset="0"/>
              </a:rPr>
              <a:t>Accomplishment &amp; Benefit</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968027"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4. Impact of the project</a:t>
            </a:r>
          </a:p>
        </p:txBody>
      </p:sp>
      <p:sp>
        <p:nvSpPr>
          <p:cNvPr id="2" name="Rectangle 1">
            <a:extLst>
              <a:ext uri="{FF2B5EF4-FFF2-40B4-BE49-F238E27FC236}">
                <a16:creationId xmlns:a16="http://schemas.microsoft.com/office/drawing/2014/main" id="{3CC787AE-5DC3-38BE-BD4F-528703DB15EE}"/>
              </a:ext>
            </a:extLst>
          </p:cNvPr>
          <p:cNvSpPr/>
          <p:nvPr/>
        </p:nvSpPr>
        <p:spPr>
          <a:xfrm>
            <a:off x="565674" y="1674674"/>
            <a:ext cx="8620497" cy="4801314"/>
          </a:xfrm>
          <a:prstGeom prst="rect">
            <a:avLst/>
          </a:prstGeom>
        </p:spPr>
        <p:txBody>
          <a:bodyPr wrap="square">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The analysis of traffic crash data on American roadways has yielded several significant accomplishments and benefits. These outcomes not only provide valuable insights into</a:t>
            </a: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traffic safety but also offer practical solutions for reducing accident rates and improving </a:t>
            </a: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road safety.</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Key Accomplishments:</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indent="-34290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Identification of High-Risk Areas</a:t>
            </a:r>
          </a:p>
          <a:p>
            <a:pPr marL="342900" marR="0" indent="-34290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Understanding of Accident Causes</a:t>
            </a:r>
            <a:endParaRPr lang="en-US" kern="100" dirty="0">
              <a:latin typeface="Times New Roman" panose="02020603050405020304" pitchFamily="18" charset="0"/>
              <a:ea typeface="Malgun Gothic" panose="020B0503020000020004" pitchFamily="34" charset="-127"/>
            </a:endParaRPr>
          </a:p>
          <a:p>
            <a:pPr marL="342900" indent="-342900" algn="just" latinLnBrk="1">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Development of Predictive Models</a:t>
            </a:r>
          </a:p>
          <a:p>
            <a:pPr marL="342900" indent="-342900" algn="just" latinLnBrk="1">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Enhanced Data-Driven Decision Making</a:t>
            </a:r>
          </a:p>
          <a:p>
            <a:pPr algn="just" latinLnBrk="1"/>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 Overall Benefits:</a:t>
            </a:r>
          </a:p>
          <a:p>
            <a:pPr marL="285750" indent="-285750" algn="just" latinLnBrk="1">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Improved Road Safety</a:t>
            </a:r>
            <a:endParaRPr lang="en-US" kern="100" dirty="0">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sz="1800" kern="100" dirty="0">
                <a:solidFill>
                  <a:srgbClr val="000000"/>
                </a:solidFill>
                <a:effectLst/>
                <a:latin typeface="Times New Roman" panose="02020603050405020304" pitchFamily="18" charset="0"/>
                <a:ea typeface="Malgun Gothic" panose="020B0503020000020004" pitchFamily="34" charset="-127"/>
              </a:rPr>
              <a:t>Informed Policy Recommendations</a:t>
            </a:r>
          </a:p>
          <a:p>
            <a:pPr marL="285750" indent="-285750" algn="just" latinLnBrk="1">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Public Awareness</a:t>
            </a:r>
            <a:endParaRPr lang="en-US" kern="100" dirty="0">
              <a:solidFill>
                <a:srgbClr val="000000"/>
              </a:solidFill>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sz="1800" kern="100" dirty="0">
                <a:solidFill>
                  <a:srgbClr val="000000"/>
                </a:solidFill>
                <a:effectLst/>
                <a:latin typeface="Times New Roman" panose="02020603050405020304" pitchFamily="18" charset="0"/>
                <a:ea typeface="Malgun Gothic" panose="020B0503020000020004" pitchFamily="34" charset="-127"/>
              </a:rPr>
              <a:t>Efficient Resource Allocation</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algn="just" latinLnBrk="1"/>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indent="-342900" algn="just" latinLnBrk="1">
              <a:spcBef>
                <a:spcPts val="0"/>
              </a:spcBef>
              <a:spcAft>
                <a:spcPts val="0"/>
              </a:spcAft>
              <a:buFont typeface="+mj-lt"/>
              <a:buAutoNum type="arabicPeriod"/>
            </a:pP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endParaRPr lang="en-US" dirty="0"/>
          </a:p>
        </p:txBody>
      </p:sp>
    </p:spTree>
    <p:extLst>
      <p:ext uri="{BB962C8B-B14F-4D97-AF65-F5344CB8AC3E}">
        <p14:creationId xmlns:p14="http://schemas.microsoft.com/office/powerpoint/2010/main" val="398702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49579"/>
            <a:ext cx="8541187" cy="369332"/>
          </a:xfrm>
        </p:spPr>
        <p:txBody>
          <a:bodyPr/>
          <a:lstStyle/>
          <a:p>
            <a:r>
              <a:rPr lang="en-US" altLang="ko-KR" sz="2200" dirty="0"/>
              <a:t>4.2. </a:t>
            </a:r>
            <a:r>
              <a:rPr lang="en-US" altLang="ko-KR" sz="2400" dirty="0">
                <a:solidFill>
                  <a:schemeClr val="tx1">
                    <a:lumMod val="75000"/>
                    <a:lumOff val="25000"/>
                  </a:schemeClr>
                </a:solidFill>
                <a:latin typeface="SamsungOne 700" panose="020B0803030303020204" pitchFamily="34" charset="0"/>
                <a:ea typeface="SamsungOne 700" panose="020B0803030303020204" pitchFamily="34" charset="0"/>
              </a:rPr>
              <a:t>Future Improvement</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968027"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4. Impact of the project</a:t>
            </a:r>
          </a:p>
        </p:txBody>
      </p:sp>
      <p:sp>
        <p:nvSpPr>
          <p:cNvPr id="7" name="Rectangle 6">
            <a:extLst>
              <a:ext uri="{FF2B5EF4-FFF2-40B4-BE49-F238E27FC236}">
                <a16:creationId xmlns:a16="http://schemas.microsoft.com/office/drawing/2014/main" id="{A56195D9-3114-A9CD-4C43-7F1F4D2BED04}"/>
              </a:ext>
            </a:extLst>
          </p:cNvPr>
          <p:cNvSpPr/>
          <p:nvPr/>
        </p:nvSpPr>
        <p:spPr>
          <a:xfrm>
            <a:off x="726253" y="1766371"/>
            <a:ext cx="8386572" cy="2585323"/>
          </a:xfrm>
          <a:prstGeom prst="rect">
            <a:avLst/>
          </a:prstGeom>
        </p:spPr>
        <p:txBody>
          <a:bodyPr wrap="square">
            <a:spAutoFit/>
          </a:bodyPr>
          <a:lstStyle/>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While the current project has achieved significant milestones, there are several areas for future improvement that can enhance the impact and effectiveness of traffic safety </a:t>
            </a:r>
          </a:p>
          <a:p>
            <a:pPr marL="0" marR="0" algn="just" latinLnBrk="1">
              <a:spcBef>
                <a:spcPts val="0"/>
              </a:spcBef>
              <a:spcAft>
                <a:spcPts val="0"/>
              </a:spcAft>
            </a:pPr>
            <a:r>
              <a:rPr lang="en-US" sz="1800" kern="100" dirty="0" err="1">
                <a:effectLst/>
                <a:latin typeface="Times New Roman" panose="02020603050405020304" pitchFamily="18" charset="0"/>
                <a:ea typeface="Malgun Gothic" panose="020B0503020000020004" pitchFamily="34" charset="-127"/>
                <a:cs typeface="Malgun Gothic" panose="020B0503020000020004" pitchFamily="34" charset="-127"/>
              </a:rPr>
              <a:t>analyses.</a:t>
            </a:r>
            <a:r>
              <a:rPr lang="en-US" sz="1800" kern="100" dirty="0" err="1">
                <a:effectLst/>
                <a:latin typeface="Times New Roman" panose="02020603050405020304" pitchFamily="18" charset="0"/>
                <a:ea typeface="Malgun Gothic" panose="020B0503020000020004" pitchFamily="34" charset="-127"/>
              </a:rPr>
              <a:t>Potential</a:t>
            </a:r>
            <a:r>
              <a:rPr lang="en-US" sz="1800" kern="100" dirty="0">
                <a:effectLst/>
                <a:latin typeface="Times New Roman" panose="02020603050405020304" pitchFamily="18" charset="0"/>
                <a:ea typeface="Malgun Gothic" panose="020B0503020000020004" pitchFamily="34" charset="-127"/>
              </a:rPr>
              <a:t> Future Improvements</a:t>
            </a:r>
          </a:p>
          <a:p>
            <a:pPr marL="0" marR="0" algn="just" latinLnBrk="1">
              <a:spcBef>
                <a:spcPts val="0"/>
              </a:spcBef>
              <a:spcAft>
                <a:spcPts val="0"/>
              </a:spcAft>
            </a:pPr>
            <a:endParaRPr lang="en-US" kern="100" dirty="0">
              <a:latin typeface="Times New Roman" panose="02020603050405020304" pitchFamily="18" charset="0"/>
              <a:ea typeface="Malgun Gothic" panose="020B0503020000020004" pitchFamily="34" charset="-127"/>
            </a:endParaRPr>
          </a:p>
          <a:p>
            <a:pPr marL="285750" indent="-285750" algn="just" latinLnBrk="1">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Integration of Real-Time Data:</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285750" marR="0" indent="-28575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Incorporation of Additional Data Sources:</a:t>
            </a:r>
          </a:p>
          <a:p>
            <a:pPr marL="285750" marR="0" indent="-28575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Refinement of Predictive Models</a:t>
            </a:r>
            <a:endParaRPr lang="en-US" kern="100" dirty="0">
              <a:latin typeface="Times New Roman" panose="02020603050405020304" pitchFamily="18" charset="0"/>
              <a:ea typeface="Malgun Gothic" panose="020B0503020000020004" pitchFamily="34" charset="-127"/>
            </a:endParaRPr>
          </a:p>
          <a:p>
            <a:pPr marL="285750" marR="0" indent="-28575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Expansion to Other Regions</a:t>
            </a:r>
          </a:p>
          <a:p>
            <a:pPr marL="285750" marR="0" indent="-285750" algn="just" latinLnBrk="1">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Malgun Gothic" panose="020B0503020000020004" pitchFamily="34" charset="-127"/>
              </a:rPr>
              <a:t>Enhanced Visualization Tools</a:t>
            </a:r>
            <a:endParaRPr lang="en-US" dirty="0"/>
          </a:p>
        </p:txBody>
      </p:sp>
    </p:spTree>
    <p:extLst>
      <p:ext uri="{BB962C8B-B14F-4D97-AF65-F5344CB8AC3E}">
        <p14:creationId xmlns:p14="http://schemas.microsoft.com/office/powerpoint/2010/main" val="1660488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49579"/>
            <a:ext cx="8541187" cy="369332"/>
          </a:xfrm>
        </p:spPr>
        <p:txBody>
          <a:bodyPr/>
          <a:lstStyle/>
          <a:p>
            <a:r>
              <a:rPr lang="en-US" altLang="ko-KR" sz="2200" dirty="0"/>
              <a:t>4.2. </a:t>
            </a:r>
            <a:r>
              <a:rPr lang="en-US" altLang="ko-KR" sz="2400" dirty="0">
                <a:solidFill>
                  <a:schemeClr val="tx1">
                    <a:lumMod val="75000"/>
                    <a:lumOff val="25000"/>
                  </a:schemeClr>
                </a:solidFill>
                <a:latin typeface="SamsungOne 700" panose="020B0803030303020204" pitchFamily="34" charset="0"/>
                <a:ea typeface="SamsungOne 700" panose="020B0803030303020204" pitchFamily="34" charset="0"/>
              </a:rPr>
              <a:t>Future Improvement</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968027"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4. Impact of the project</a:t>
            </a:r>
          </a:p>
        </p:txBody>
      </p:sp>
      <p:sp>
        <p:nvSpPr>
          <p:cNvPr id="7" name="Rectangle 6">
            <a:extLst>
              <a:ext uri="{FF2B5EF4-FFF2-40B4-BE49-F238E27FC236}">
                <a16:creationId xmlns:a16="http://schemas.microsoft.com/office/drawing/2014/main" id="{A56195D9-3114-A9CD-4C43-7F1F4D2BED04}"/>
              </a:ext>
            </a:extLst>
          </p:cNvPr>
          <p:cNvSpPr/>
          <p:nvPr/>
        </p:nvSpPr>
        <p:spPr>
          <a:xfrm>
            <a:off x="726253" y="1766371"/>
            <a:ext cx="8386572" cy="1754326"/>
          </a:xfrm>
          <a:prstGeom prst="rect">
            <a:avLst/>
          </a:prstGeom>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In Summary:</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 </a:t>
            </a: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	The projected impact of this project demonstrates the potential for significant </a:t>
            </a: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improvements in road safety through data-driven insights and targeted interventions. </a:t>
            </a:r>
          </a:p>
          <a:p>
            <a:pPr marL="0" marR="0" algn="just" latinLnBrk="1">
              <a:spcBef>
                <a:spcPts val="0"/>
              </a:spcBef>
              <a:spcAft>
                <a:spcPts val="0"/>
              </a:spcAft>
            </a:pPr>
            <a:r>
              <a:rPr lang="en-US" sz="1800" kern="100" dirty="0">
                <a:effectLst/>
                <a:latin typeface="Times New Roman" panose="02020603050405020304" pitchFamily="18" charset="0"/>
                <a:ea typeface="Malgun Gothic" panose="020B0503020000020004" pitchFamily="34" charset="-127"/>
                <a:cs typeface="Malgun Gothic" panose="020B0503020000020004" pitchFamily="34" charset="-127"/>
              </a:rPr>
              <a:t>Future enhancements and expansions will further strengthen the ability to address traffic safety challenges and contribute to safer roadways for all.</a:t>
            </a:r>
            <a:endParaRPr lang="en-US" sz="18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R="0" algn="just" latinLnBrk="1">
              <a:spcBef>
                <a:spcPts val="0"/>
              </a:spcBef>
              <a:spcAft>
                <a:spcPts val="0"/>
              </a:spcAft>
            </a:pPr>
            <a:endParaRPr lang="en-US" dirty="0"/>
          </a:p>
        </p:txBody>
      </p:sp>
    </p:spTree>
    <p:extLst>
      <p:ext uri="{BB962C8B-B14F-4D97-AF65-F5344CB8AC3E}">
        <p14:creationId xmlns:p14="http://schemas.microsoft.com/office/powerpoint/2010/main" val="3592201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20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r>
              <a:rPr lang="en-US" altLang="ko-KR" sz="2200" dirty="0"/>
              <a:t>1.3. Members &amp; Role Assignments</a:t>
            </a:r>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01</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Rectangle 2">
            <a:extLst>
              <a:ext uri="{FF2B5EF4-FFF2-40B4-BE49-F238E27FC236}">
                <a16:creationId xmlns:a16="http://schemas.microsoft.com/office/drawing/2014/main" id="{F0FF63A5-E9F9-A361-99F1-DCB9AD71845E}"/>
              </a:ext>
            </a:extLst>
          </p:cNvPr>
          <p:cNvSpPr/>
          <p:nvPr/>
        </p:nvSpPr>
        <p:spPr>
          <a:xfrm>
            <a:off x="321776" y="326890"/>
            <a:ext cx="3010761"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1. Introduce</a:t>
            </a:r>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US" dirty="0"/>
          </a:p>
        </p:txBody>
      </p:sp>
      <p:sp>
        <p:nvSpPr>
          <p:cNvPr id="4" name="텍스트 개체 틀 6">
            <a:extLst>
              <a:ext uri="{FF2B5EF4-FFF2-40B4-BE49-F238E27FC236}">
                <a16:creationId xmlns:a16="http://schemas.microsoft.com/office/drawing/2014/main" id="{8A0776F2-9D3B-0D42-CDE1-D23D071FA7C2}"/>
              </a:ext>
            </a:extLst>
          </p:cNvPr>
          <p:cNvSpPr txBox="1">
            <a:spLocks/>
          </p:cNvSpPr>
          <p:nvPr/>
        </p:nvSpPr>
        <p:spPr>
          <a:xfrm>
            <a:off x="711710" y="2021914"/>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a:p>
            <a:r>
              <a:rPr lang="en-US" b="1" dirty="0"/>
              <a:t>Vu Do Thanh Dat: </a:t>
            </a:r>
            <a:r>
              <a:rPr lang="en-US" altLang="ko-KR" dirty="0"/>
              <a:t>Design PowerPoint , Support analyze </a:t>
            </a:r>
            <a:r>
              <a:rPr lang="en-US" dirty="0"/>
              <a:t>data</a:t>
            </a:r>
          </a:p>
        </p:txBody>
      </p:sp>
      <p:sp>
        <p:nvSpPr>
          <p:cNvPr id="8" name="텍스트 개체 틀 6">
            <a:extLst>
              <a:ext uri="{FF2B5EF4-FFF2-40B4-BE49-F238E27FC236}">
                <a16:creationId xmlns:a16="http://schemas.microsoft.com/office/drawing/2014/main" id="{1B1F7F45-8DDD-1052-921B-22707F81CA01}"/>
              </a:ext>
            </a:extLst>
          </p:cNvPr>
          <p:cNvSpPr txBox="1">
            <a:spLocks/>
          </p:cNvSpPr>
          <p:nvPr/>
        </p:nvSpPr>
        <p:spPr>
          <a:xfrm>
            <a:off x="711710" y="2885944"/>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a:p>
            <a:r>
              <a:rPr lang="en-US" b="1" dirty="0"/>
              <a:t>Nguyen Chi Hoang: </a:t>
            </a:r>
            <a:r>
              <a:rPr lang="en-US" altLang="ko-KR" dirty="0"/>
              <a:t>Find information , support design </a:t>
            </a:r>
            <a:r>
              <a:rPr lang="en-US" dirty="0"/>
              <a:t>demo</a:t>
            </a:r>
            <a:r>
              <a:rPr lang="en-US" b="1" dirty="0"/>
              <a:t> </a:t>
            </a:r>
            <a:endParaRPr lang="en-US" dirty="0"/>
          </a:p>
        </p:txBody>
      </p:sp>
      <p:sp>
        <p:nvSpPr>
          <p:cNvPr id="9" name="텍스트 개체 틀 6">
            <a:extLst>
              <a:ext uri="{FF2B5EF4-FFF2-40B4-BE49-F238E27FC236}">
                <a16:creationId xmlns:a16="http://schemas.microsoft.com/office/drawing/2014/main" id="{37091EA5-8A9A-1855-07F5-B75585894EE5}"/>
              </a:ext>
            </a:extLst>
          </p:cNvPr>
          <p:cNvSpPr txBox="1">
            <a:spLocks/>
          </p:cNvSpPr>
          <p:nvPr/>
        </p:nvSpPr>
        <p:spPr>
          <a:xfrm>
            <a:off x="711710" y="2457035"/>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a:p>
            <a:r>
              <a:rPr lang="en-US" b="1" dirty="0"/>
              <a:t>Pham Hai Nhi:</a:t>
            </a:r>
            <a:r>
              <a:rPr lang="en-US" dirty="0"/>
              <a:t> Design report , support </a:t>
            </a:r>
            <a:r>
              <a:rPr lang="en-US" altLang="ko-KR" dirty="0"/>
              <a:t>analy</a:t>
            </a:r>
            <a:r>
              <a:rPr lang="en-US" dirty="0"/>
              <a:t>ze data</a:t>
            </a:r>
          </a:p>
        </p:txBody>
      </p:sp>
      <p:sp>
        <p:nvSpPr>
          <p:cNvPr id="16" name="텍스트 개체 틀 6">
            <a:extLst>
              <a:ext uri="{FF2B5EF4-FFF2-40B4-BE49-F238E27FC236}">
                <a16:creationId xmlns:a16="http://schemas.microsoft.com/office/drawing/2014/main" id="{5D4E5FCB-886D-0BA2-E855-8D1368021251}"/>
              </a:ext>
            </a:extLst>
          </p:cNvPr>
          <p:cNvSpPr txBox="1">
            <a:spLocks/>
          </p:cNvSpPr>
          <p:nvPr/>
        </p:nvSpPr>
        <p:spPr>
          <a:xfrm>
            <a:off x="711710" y="1593888"/>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a:p>
            <a:r>
              <a:rPr lang="en-US" b="1" dirty="0"/>
              <a:t>Pham Minh Hieu ( Leader ):</a:t>
            </a:r>
            <a:r>
              <a:rPr lang="en-US" dirty="0"/>
              <a:t> Analyze data, Design demo, Test demo </a:t>
            </a:r>
          </a:p>
        </p:txBody>
      </p:sp>
    </p:spTree>
    <p:extLst>
      <p:ext uri="{BB962C8B-B14F-4D97-AF65-F5344CB8AC3E}">
        <p14:creationId xmlns:p14="http://schemas.microsoft.com/office/powerpoint/2010/main" val="108844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01</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49579"/>
            <a:ext cx="8541187" cy="338554"/>
          </a:xfrm>
        </p:spPr>
        <p:txBody>
          <a:bodyPr/>
          <a:lstStyle/>
          <a:p>
            <a:r>
              <a:rPr lang="en-US" altLang="ko-KR" sz="2200" dirty="0"/>
              <a:t>1.4. Schedule &amp; Milestones</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3010761"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1. Introduce</a:t>
            </a:r>
          </a:p>
        </p:txBody>
      </p:sp>
      <p:sp>
        <p:nvSpPr>
          <p:cNvPr id="7" name="TextBox 6">
            <a:extLst>
              <a:ext uri="{FF2B5EF4-FFF2-40B4-BE49-F238E27FC236}">
                <a16:creationId xmlns:a16="http://schemas.microsoft.com/office/drawing/2014/main" id="{410D434D-623A-BBAF-B322-D20FDE868605}"/>
              </a:ext>
            </a:extLst>
          </p:cNvPr>
          <p:cNvSpPr txBox="1"/>
          <p:nvPr/>
        </p:nvSpPr>
        <p:spPr>
          <a:xfrm>
            <a:off x="716480" y="1735593"/>
            <a:ext cx="8469863" cy="4339650"/>
          </a:xfrm>
          <a:prstGeom prst="rect">
            <a:avLst/>
          </a:prstGeom>
          <a:noFill/>
        </p:spPr>
        <p:txBody>
          <a:bodyPr wrap="square">
            <a:spAutoFit/>
          </a:bodyPr>
          <a:lstStyle/>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Week 1: Data Collection and Planning</a:t>
            </a:r>
            <a:endParaRPr lang="en-US" sz="12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Tasks:</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Identify and acquire the relevant datasets from national traffic accident databases. Conduct an initial review of the data and set up the AWS environment. Develop a detailed project plan and assign tasks to team members.</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Milestones:</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Dataset selection was completed, the AWS environment was set up, and the project plan was finalized</a:t>
            </a:r>
            <a:r>
              <a:rPr lang="en-US" sz="1800"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US" sz="12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r>
              <a:rPr lang="en-US" sz="1800" b="1" kern="100" dirty="0">
                <a:effectLst/>
                <a:latin typeface="Times New Roman" panose="02020603050405020304" pitchFamily="18" charset="0"/>
                <a:ea typeface="Malgun Gothic" panose="020B0503020000020004" pitchFamily="34" charset="-127"/>
                <a:cs typeface="Malgun Gothic" panose="020B0503020000020004" pitchFamily="34" charset="-127"/>
              </a:rPr>
              <a:t>Week 2: Data Ingestion and Transformation, Data Analysis, Visualization, and Reporting</a:t>
            </a:r>
            <a:endParaRPr lang="en-US" sz="12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0" marR="0" algn="just" latinLnBrk="1">
              <a:spcBef>
                <a:spcPts val="0"/>
              </a:spcBef>
              <a:spcAft>
                <a:spcPts val="0"/>
              </a:spcAft>
            </a:pPr>
            <a:endParaRPr lang="en-US" sz="12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Tasks:</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Begin the process of data ingestion by loading the data into Hadoop. Create databases in HIVE and start processing raw data. Ensure data is cleaned, transformed, and stored in a structured format ready for analysis. Perform detailed data analysis using SQL queries to identify trends and insights. Develop visualizations in Power BI to represent the findings clearly. Compile the final report and prepare for the presentation of the project results.</a:t>
            </a:r>
            <a:endParaRPr lang="en-US" sz="1600" kern="100" dirty="0">
              <a:effectLst/>
              <a:latin typeface="Malgun Gothic" panose="020B0503020000020004" pitchFamily="34" charset="-127"/>
              <a:ea typeface="Malgun Gothic" panose="020B0503020000020004" pitchFamily="34" charset="-127"/>
              <a:cs typeface="Malgun Gothic" panose="020B0503020000020004" pitchFamily="34" charset="-127"/>
            </a:endParaRPr>
          </a:p>
          <a:p>
            <a:pPr marL="342900" marR="0" lvl="0" indent="-342900" algn="just" latinLnBrk="1">
              <a:spcBef>
                <a:spcPts val="0"/>
              </a:spcBef>
              <a:spcAft>
                <a:spcPts val="0"/>
              </a:spcAft>
              <a:buFont typeface="Symbol" panose="05050102010706020507" pitchFamily="18" charset="2"/>
              <a:buChar char=""/>
            </a:pPr>
            <a:r>
              <a:rPr lang="en-US" sz="1600" b="1" kern="100" dirty="0">
                <a:effectLst/>
                <a:latin typeface="Times New Roman" panose="02020603050405020304" pitchFamily="18" charset="0"/>
                <a:ea typeface="Malgun Gothic" panose="020B0503020000020004" pitchFamily="34" charset="-127"/>
                <a:cs typeface="Times New Roman" panose="02020603050405020304" pitchFamily="18" charset="0"/>
              </a:rPr>
              <a:t>Milestones:</a:t>
            </a:r>
            <a:r>
              <a:rPr lang="en-US" sz="1600" kern="100" dirty="0">
                <a:effectLst/>
                <a:latin typeface="Times New Roman" panose="02020603050405020304" pitchFamily="18" charset="0"/>
                <a:ea typeface="Malgun Gothic" panose="020B0503020000020004" pitchFamily="34" charset="-127"/>
                <a:cs typeface="Times New Roman" panose="02020603050405020304" pitchFamily="18" charset="0"/>
              </a:rPr>
              <a:t> The data ingestion pipeline is operational, and the initial data cleaning and transformation are completed. Key insights were identified, visualizations and dashboards were created, and the final report and presentation were completed.</a:t>
            </a:r>
            <a:endParaRPr lang="en-US" sz="16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96112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547BD-7739-49E7-A1AB-5660D23FF318}"/>
              </a:ext>
            </a:extLst>
          </p:cNvPr>
          <p:cNvSpPr>
            <a:spLocks noGrp="1"/>
          </p:cNvSpPr>
          <p:nvPr>
            <p:ph type="title"/>
          </p:nvPr>
        </p:nvSpPr>
        <p:spPr>
          <a:xfrm>
            <a:off x="321776" y="1440000"/>
            <a:ext cx="8541187" cy="338554"/>
          </a:xfrm>
        </p:spPr>
        <p:txBody>
          <a:bodyPr/>
          <a:lstStyle/>
          <a:p>
            <a:endParaRPr lang="ko-KR" altLang="en-US" sz="2200" dirty="0"/>
          </a:p>
        </p:txBody>
      </p:sp>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7"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321776" y="3098197"/>
            <a:ext cx="8055439" cy="1475231"/>
          </a:xfrm>
        </p:spPr>
        <p:txBody>
          <a:bodyPr/>
          <a:lstStyle/>
          <a:p>
            <a:endParaRPr lang="en-US" dirty="0"/>
          </a:p>
        </p:txBody>
      </p:sp>
      <p:sp>
        <p:nvSpPr>
          <p:cNvPr id="11" name="텍스트 개체 틀 6">
            <a:extLst>
              <a:ext uri="{FF2B5EF4-FFF2-40B4-BE49-F238E27FC236}">
                <a16:creationId xmlns:a16="http://schemas.microsoft.com/office/drawing/2014/main" id="{5D7BE4A2-6816-4C15-8CC8-6EEF7E4F9A24}"/>
              </a:ext>
            </a:extLst>
          </p:cNvPr>
          <p:cNvSpPr>
            <a:spLocks noGrp="1"/>
          </p:cNvSpPr>
          <p:nvPr>
            <p:ph type="body" sz="quarter" idx="15"/>
          </p:nvPr>
        </p:nvSpPr>
        <p:spPr>
          <a:xfrm>
            <a:off x="449465" y="4045406"/>
            <a:ext cx="8055439" cy="1475231"/>
          </a:xfrm>
        </p:spPr>
        <p:txBody>
          <a:bodyPr/>
          <a:lstStyle/>
          <a:p>
            <a:endParaRPr lang="en-US" dirty="0"/>
          </a:p>
        </p:txBody>
      </p:sp>
      <p:sp>
        <p:nvSpPr>
          <p:cNvPr id="3" name="Rectangle 2">
            <a:extLst>
              <a:ext uri="{FF2B5EF4-FFF2-40B4-BE49-F238E27FC236}">
                <a16:creationId xmlns:a16="http://schemas.microsoft.com/office/drawing/2014/main" id="{F0FF63A5-E9F9-A361-99F1-DCB9AD71845E}"/>
              </a:ext>
            </a:extLst>
          </p:cNvPr>
          <p:cNvSpPr/>
          <p:nvPr/>
        </p:nvSpPr>
        <p:spPr>
          <a:xfrm>
            <a:off x="2081075" y="3041624"/>
            <a:ext cx="5772734" cy="707886"/>
          </a:xfrm>
          <a:prstGeom prst="rect">
            <a:avLst/>
          </a:prstGeom>
        </p:spPr>
        <p:txBody>
          <a:bodyPr wrap="none">
            <a:spAutoFit/>
          </a:bodyPr>
          <a:lstStyle/>
          <a:p>
            <a:pPr>
              <a:spcAft>
                <a:spcPts val="600"/>
              </a:spcAft>
            </a:pPr>
            <a:r>
              <a:rPr lang="en-US" altLang="ko-KR" sz="4000" dirty="0">
                <a:latin typeface="SamsungOne 700" panose="020B0803030303020204" pitchFamily="34" charset="0"/>
                <a:ea typeface="SamsungOne 700" panose="020B0803030303020204" pitchFamily="34" charset="0"/>
              </a:rPr>
              <a:t>Unit 2. Project Execution</a:t>
            </a:r>
          </a:p>
        </p:txBody>
      </p:sp>
      <p:sp>
        <p:nvSpPr>
          <p:cNvPr id="12" name="텍스트 개체 틀 6">
            <a:extLst>
              <a:ext uri="{FF2B5EF4-FFF2-40B4-BE49-F238E27FC236}">
                <a16:creationId xmlns:a16="http://schemas.microsoft.com/office/drawing/2014/main" id="{579C263B-BDB6-D7DC-1B62-62BA2C71BBF6}"/>
              </a:ext>
            </a:extLst>
          </p:cNvPr>
          <p:cNvSpPr txBox="1">
            <a:spLocks/>
          </p:cNvSpPr>
          <p:nvPr/>
        </p:nvSpPr>
        <p:spPr>
          <a:xfrm>
            <a:off x="449466" y="3060363"/>
            <a:ext cx="8055439" cy="1475231"/>
          </a:xfrm>
          <a:prstGeom prst="rect">
            <a:avLst/>
          </a:prstGeom>
        </p:spPr>
        <p:txBody>
          <a:bodyPr lIns="0" tIns="0" rIns="0" bIns="0"/>
          <a:lstStyle>
            <a:lvl1pPr marL="177747" indent="-177747" algn="l" defTabSz="914126" rtl="0" eaLnBrk="1" latinLnBrk="1" hangingPunct="1">
              <a:lnSpc>
                <a:spcPts val="1800"/>
              </a:lnSpc>
              <a:spcBef>
                <a:spcPts val="1000"/>
              </a:spcBef>
              <a:buSzPct val="105000"/>
              <a:buFontTx/>
              <a:buBlip>
                <a:blip r:embed="rId2"/>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255" indent="-182508" algn="l" defTabSz="914126" rtl="0" eaLnBrk="1" latinLnBrk="1" hangingPunct="1">
              <a:lnSpc>
                <a:spcPts val="1800"/>
              </a:lnSpc>
              <a:spcBef>
                <a:spcPts val="500"/>
              </a:spcBef>
              <a:buSzPct val="80000"/>
              <a:buFontTx/>
              <a:buBlip>
                <a:blip r:embed="rId3"/>
              </a:buBlip>
              <a:tabLst>
                <a:tab pos="447541"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vl3pPr marL="1142657" indent="-228531" algn="l" defTabSz="914126" rtl="0" eaLnBrk="1" latinLnBrk="1"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1"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54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49579"/>
            <a:ext cx="8541187" cy="338554"/>
          </a:xfrm>
        </p:spPr>
        <p:txBody>
          <a:bodyPr/>
          <a:lstStyle/>
          <a:p>
            <a:r>
              <a:rPr lang="en-US" altLang="ko-KR" sz="2200" dirty="0"/>
              <a:t>2.1. </a:t>
            </a:r>
            <a:r>
              <a:rPr lang="en-US" altLang="en-US" sz="2200" dirty="0"/>
              <a:t>Simulated Scenario Description</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374916"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2. Project Execution</a:t>
            </a:r>
          </a:p>
        </p:txBody>
      </p:sp>
      <p:sp>
        <p:nvSpPr>
          <p:cNvPr id="12" name="Rectangle 2">
            <a:extLst>
              <a:ext uri="{FF2B5EF4-FFF2-40B4-BE49-F238E27FC236}">
                <a16:creationId xmlns:a16="http://schemas.microsoft.com/office/drawing/2014/main" id="{2249939E-8AAA-B732-3F41-F08E1B162FB7}"/>
              </a:ext>
            </a:extLst>
          </p:cNvPr>
          <p:cNvSpPr>
            <a:spLocks noChangeArrowheads="1"/>
          </p:cNvSpPr>
          <p:nvPr/>
        </p:nvSpPr>
        <p:spPr bwMode="auto">
          <a:xfrm>
            <a:off x="908286" y="1735593"/>
            <a:ext cx="75914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project simulates analyzing traffic accidents across American roadways, involving processing a large dataset with details on accident locations, causes, timing, weather, and severity. The team acts as a data analysis unit, tasked with cleaning, processing, and analyzing the data to generate insights that can inform policy decisions, improve road safety, and reduce accident frequency and severity. The process mirrors real-world challenges faced by transportation authorities.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6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D6B544C2-6ECF-4B3B-B28D-1B5551F72E20}"/>
              </a:ext>
            </a:extLst>
          </p:cNvPr>
          <p:cNvSpPr>
            <a:spLocks noGrp="1"/>
          </p:cNvSpPr>
          <p:nvPr>
            <p:ph type="body" sz="quarter" idx="12"/>
          </p:nvPr>
        </p:nvSpPr>
        <p:spPr/>
        <p:txBody>
          <a:bodyPr/>
          <a:lstStyle/>
          <a:p>
            <a:r>
              <a:rPr lang="en-US" altLang="ko-KR" dirty="0"/>
              <a:t>02</a:t>
            </a:r>
            <a:endParaRPr lang="ko-KR" altLang="en-US" dirty="0"/>
          </a:p>
        </p:txBody>
      </p:sp>
      <p:sp>
        <p:nvSpPr>
          <p:cNvPr id="6" name="텍스트 개체 틀 5">
            <a:extLst>
              <a:ext uri="{FF2B5EF4-FFF2-40B4-BE49-F238E27FC236}">
                <a16:creationId xmlns:a16="http://schemas.microsoft.com/office/drawing/2014/main" id="{F17A5E5A-66EE-42B7-A47B-38D82A9818DC}"/>
              </a:ext>
            </a:extLst>
          </p:cNvPr>
          <p:cNvSpPr>
            <a:spLocks noGrp="1"/>
          </p:cNvSpPr>
          <p:nvPr>
            <p:ph type="body" sz="quarter" idx="13"/>
          </p:nvPr>
        </p:nvSpPr>
        <p:spPr/>
        <p:txBody>
          <a:bodyPr/>
          <a:lstStyle/>
          <a:p>
            <a:r>
              <a:rPr lang="en-US" altLang="ko-KR" dirty="0"/>
              <a:t>UNIT</a:t>
            </a:r>
            <a:endParaRPr lang="ko-KR" altLang="en-US" dirty="0"/>
          </a:p>
        </p:txBody>
      </p:sp>
      <p:sp>
        <p:nvSpPr>
          <p:cNvPr id="3" name="제목 1">
            <a:extLst>
              <a:ext uri="{FF2B5EF4-FFF2-40B4-BE49-F238E27FC236}">
                <a16:creationId xmlns:a16="http://schemas.microsoft.com/office/drawing/2014/main" id="{FC857753-95E8-786A-E2A3-79479A20C067}"/>
              </a:ext>
            </a:extLst>
          </p:cNvPr>
          <p:cNvSpPr>
            <a:spLocks noGrp="1"/>
          </p:cNvSpPr>
          <p:nvPr>
            <p:ph type="title"/>
          </p:nvPr>
        </p:nvSpPr>
        <p:spPr>
          <a:xfrm>
            <a:off x="433405" y="1167501"/>
            <a:ext cx="8541187" cy="338554"/>
          </a:xfrm>
        </p:spPr>
        <p:txBody>
          <a:bodyPr/>
          <a:lstStyle/>
          <a:p>
            <a:r>
              <a:rPr lang="en-US" altLang="ko-KR" sz="2200" dirty="0"/>
              <a:t>2.2. </a:t>
            </a:r>
            <a:r>
              <a:rPr lang="en-US" altLang="en-US" sz="2200" dirty="0"/>
              <a:t>Datasets Selection and Description </a:t>
            </a:r>
            <a:endParaRPr lang="ko-KR" altLang="en-US" sz="2200" dirty="0"/>
          </a:p>
        </p:txBody>
      </p:sp>
      <p:sp>
        <p:nvSpPr>
          <p:cNvPr id="4" name="Rectangle 3">
            <a:extLst>
              <a:ext uri="{FF2B5EF4-FFF2-40B4-BE49-F238E27FC236}">
                <a16:creationId xmlns:a16="http://schemas.microsoft.com/office/drawing/2014/main" id="{E61D2B1E-DBF7-EBB4-B0B9-238920022F02}"/>
              </a:ext>
            </a:extLst>
          </p:cNvPr>
          <p:cNvSpPr/>
          <p:nvPr/>
        </p:nvSpPr>
        <p:spPr>
          <a:xfrm>
            <a:off x="290754" y="348121"/>
            <a:ext cx="4374916" cy="553998"/>
          </a:xfrm>
          <a:prstGeom prst="rect">
            <a:avLst/>
          </a:prstGeom>
        </p:spPr>
        <p:txBody>
          <a:bodyPr wrap="none">
            <a:spAutoFit/>
          </a:bodyPr>
          <a:lstStyle/>
          <a:p>
            <a:pPr>
              <a:spcAft>
                <a:spcPts val="600"/>
              </a:spcAft>
            </a:pPr>
            <a:r>
              <a:rPr lang="en-US" altLang="ko-KR" sz="3000" dirty="0">
                <a:solidFill>
                  <a:schemeClr val="bg1"/>
                </a:solidFill>
                <a:latin typeface="SamsungOne 700" panose="020B0803030303020204" pitchFamily="34" charset="0"/>
                <a:ea typeface="SamsungOne 700" panose="020B0803030303020204" pitchFamily="34" charset="0"/>
              </a:rPr>
              <a:t>Unit 2. Project Execution</a:t>
            </a:r>
          </a:p>
        </p:txBody>
      </p:sp>
      <p:sp>
        <p:nvSpPr>
          <p:cNvPr id="12" name="Rectangle 2">
            <a:extLst>
              <a:ext uri="{FF2B5EF4-FFF2-40B4-BE49-F238E27FC236}">
                <a16:creationId xmlns:a16="http://schemas.microsoft.com/office/drawing/2014/main" id="{2249939E-8AAA-B732-3F41-F08E1B162FB7}"/>
              </a:ext>
            </a:extLst>
          </p:cNvPr>
          <p:cNvSpPr>
            <a:spLocks noChangeArrowheads="1"/>
          </p:cNvSpPr>
          <p:nvPr/>
        </p:nvSpPr>
        <p:spPr bwMode="auto">
          <a:xfrm>
            <a:off x="1155700" y="3055591"/>
            <a:ext cx="759142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Key variables</a:t>
            </a:r>
            <a:r>
              <a:rPr lang="en-US" altLang="en-US" dirty="0"/>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Accident Location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Date and Time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Weather Conditions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Road Conditions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Accident Cause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Relevance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Completeness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Volume</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897F4EC-3A5F-9DB9-C2E9-64574DEE7B80}"/>
              </a:ext>
            </a:extLst>
          </p:cNvPr>
          <p:cNvSpPr>
            <a:spLocks noChangeArrowheads="1"/>
          </p:cNvSpPr>
          <p:nvPr/>
        </p:nvSpPr>
        <p:spPr bwMode="auto">
          <a:xfrm>
            <a:off x="1155700" y="1568572"/>
            <a:ext cx="75914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latinLnBrk="1">
              <a:spcBef>
                <a:spcPts val="0"/>
              </a:spcBef>
              <a:spcAft>
                <a:spcPts val="0"/>
              </a:spcAft>
            </a:pPr>
            <a:r>
              <a:rPr lang="en-US" b="1" dirty="0"/>
              <a:t>Dataset Overview</a:t>
            </a:r>
            <a:r>
              <a:rPr lang="en-US" dirty="0"/>
              <a:t>: The primary dataset used in this project consists of traffic accident records across various American roadways over a defined period. This dataset is sourced from reputable national traffic safety databases and includes a comprehensive set of variables related to traffic accidents.</a:t>
            </a:r>
          </a:p>
          <a:p>
            <a:pPr marL="0" marR="0" algn="just" latinLnBrk="1">
              <a:spcBef>
                <a:spcPts val="0"/>
              </a:spcBef>
              <a:spcAft>
                <a:spcPts val="0"/>
              </a:spcAft>
            </a:pPr>
            <a:r>
              <a:rPr lang="en-US" b="1"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336756"/>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4695</TotalTime>
  <Words>2452</Words>
  <Application>Microsoft Office PowerPoint</Application>
  <PresentationFormat>Custom</PresentationFormat>
  <Paragraphs>387</Paragraphs>
  <Slides>46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Malgun Gothic</vt:lpstr>
      <vt:lpstr>Times New Roman</vt:lpstr>
      <vt:lpstr>Samsung Sharp Sans Bold</vt:lpstr>
      <vt:lpstr>Symbol</vt:lpstr>
      <vt:lpstr>Samsung Sharp Sans Medium</vt:lpstr>
      <vt:lpstr>SamsungOne 400</vt:lpstr>
      <vt:lpstr>Samsung Sharp Sans</vt:lpstr>
      <vt:lpstr>Arial</vt:lpstr>
      <vt:lpstr>Malgun Gothic</vt:lpstr>
      <vt:lpstr>Calibri</vt:lpstr>
      <vt:lpstr>SamsungOne 700</vt:lpstr>
      <vt:lpstr>SamsungOne 400C</vt:lpstr>
      <vt:lpstr>Office Theme</vt:lpstr>
      <vt:lpstr>Analyzing reasons of crash traffic in American  roadways</vt:lpstr>
      <vt:lpstr>PowerPoint Presentation</vt:lpstr>
      <vt:lpstr>PowerPoint Presentation</vt:lpstr>
      <vt:lpstr>1.1. Background Information</vt:lpstr>
      <vt:lpstr>1.3. Members &amp; Role Assignments</vt:lpstr>
      <vt:lpstr>1.4. Schedule &amp; Milestones</vt:lpstr>
      <vt:lpstr>PowerPoint Presentation</vt:lpstr>
      <vt:lpstr>2.1. Simulated Scenario Description</vt:lpstr>
      <vt:lpstr>2.2. Datasets Selection and Description </vt:lpstr>
      <vt:lpstr>2.3. Project Pipeline</vt:lpstr>
      <vt:lpstr>2.4. Data Transformation Processing</vt:lpstr>
      <vt:lpstr>2.5. Data Query and Insight</vt:lpstr>
      <vt:lpstr>PowerPoint Presentation</vt:lpstr>
      <vt:lpstr>3.1. Data Ingestion Scrips and Code</vt:lpstr>
      <vt:lpstr>3.2. Data Transformation Scrips and Code</vt:lpstr>
      <vt:lpstr>3.2. Data Transformation Scrips and Code</vt:lpstr>
      <vt:lpstr>3.2. Data Transformation Scrips and Code</vt:lpstr>
      <vt:lpstr>3.2. Data Transformation Scrips and Code</vt:lpstr>
      <vt:lpstr>3.2. Data Transformation Scrips and Code</vt:lpstr>
      <vt:lpstr>3.2. Data Transformation Scrips and Code</vt:lpstr>
      <vt:lpstr>3.3. Description and Sample of Transformed Datasets</vt:lpstr>
      <vt:lpstr>3.3. Description and Sample of Transformed Datasets</vt:lpstr>
      <vt:lpstr>3.3. Description and Sample of Transformed Datasets</vt:lpstr>
      <vt:lpstr>3.3. Description and Sample of Transformed Datasets</vt:lpstr>
      <vt:lpstr>3.3. Description and Sample of Transformed Datasets</vt:lpstr>
      <vt:lpstr>3.3. Description and Sample of Transformed Datasets</vt:lpstr>
      <vt:lpstr>3.4. Data Visualization of Query Results </vt:lpstr>
      <vt:lpstr>3.4. Data Visualization of Query Results </vt:lpstr>
      <vt:lpstr>3.4. Data Visualization of Query Results </vt:lpstr>
      <vt:lpstr>3.4. Data Visualization of Query Results </vt:lpstr>
      <vt:lpstr>3.4. Data Visualization of Query Results </vt:lpstr>
      <vt:lpstr>3.5. AI &amp; ML</vt:lpstr>
      <vt:lpstr>3.5. AI &amp; ML</vt:lpstr>
      <vt:lpstr>3.5. AI &amp; ML</vt:lpstr>
      <vt:lpstr>3.5. AI &amp; ML</vt:lpstr>
      <vt:lpstr>3.5. AI &amp; ML</vt:lpstr>
      <vt:lpstr>3.5. AI &amp; ML</vt:lpstr>
      <vt:lpstr>3.5. AI &amp; ML</vt:lpstr>
      <vt:lpstr>3.5. AI &amp; ML</vt:lpstr>
      <vt:lpstr>3.5. AI &amp; ML</vt:lpstr>
      <vt:lpstr>3.5. AI &amp; ML</vt:lpstr>
      <vt:lpstr>PowerPoint Presentation</vt:lpstr>
      <vt:lpstr>4.1. Accomplishment &amp; Benefit</vt:lpstr>
      <vt:lpstr>4.2. Future Improvement</vt:lpstr>
      <vt:lpstr>4.2. Future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VŨ ĐỖ THÀNH ĐẠT</cp:lastModifiedBy>
  <cp:revision>2089</cp:revision>
  <dcterms:created xsi:type="dcterms:W3CDTF">2019-07-06T14:12:49Z</dcterms:created>
  <dcterms:modified xsi:type="dcterms:W3CDTF">2024-08-16T00:27:27Z</dcterms:modified>
</cp:coreProperties>
</file>