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3" r:id="rId3"/>
    <p:sldId id="259" r:id="rId4"/>
    <p:sldId id="260" r:id="rId5"/>
    <p:sldId id="284" r:id="rId6"/>
    <p:sldId id="285" r:id="rId7"/>
    <p:sldId id="287" r:id="rId8"/>
    <p:sldId id="286" r:id="rId9"/>
    <p:sldId id="277" r:id="rId10"/>
    <p:sldId id="288" r:id="rId11"/>
    <p:sldId id="289" r:id="rId12"/>
    <p:sldId id="279" r:id="rId13"/>
    <p:sldId id="280" r:id="rId14"/>
    <p:sldId id="268" r:id="rId15"/>
    <p:sldId id="269" r:id="rId16"/>
    <p:sldId id="270" r:id="rId17"/>
    <p:sldId id="294" r:id="rId18"/>
    <p:sldId id="290" r:id="rId19"/>
    <p:sldId id="291" r:id="rId20"/>
    <p:sldId id="292" r:id="rId21"/>
    <p:sldId id="29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Kiểu Sáng 1 - Màu chủ đề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38287"/>
            <a:ext cx="9144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524000" y="4313238"/>
            <a:ext cx="9144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52955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88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3229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07253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92933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04306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2670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71308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3719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415351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4715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933" y="-87315"/>
            <a:ext cx="10701867"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51933" y="1346201"/>
            <a:ext cx="10701867"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5/16/2019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1542147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59997-55A0-422A-BF7B-823B5C421ECA}"/>
              </a:ext>
            </a:extLst>
          </p:cNvPr>
          <p:cNvSpPr txBox="1"/>
          <p:nvPr/>
        </p:nvSpPr>
        <p:spPr>
          <a:xfrm>
            <a:off x="2345635" y="1789044"/>
            <a:ext cx="8017565" cy="954107"/>
          </a:xfrm>
          <a:prstGeom prst="rect">
            <a:avLst/>
          </a:prstGeom>
          <a:noFill/>
        </p:spPr>
        <p:txBody>
          <a:bodyPr wrap="square" rtlCol="0">
            <a:spAutoFit/>
          </a:bodyPr>
          <a:lstStyle/>
          <a:p>
            <a:pPr algn="ctr"/>
            <a:r>
              <a:rPr lang="en-US" sz="2800" b="1" dirty="0">
                <a:solidFill>
                  <a:prstClr val="black"/>
                </a:solidFill>
                <a:latin typeface="Arial" panose="020B0604020202020204" pitchFamily="34" charset="0"/>
                <a:cs typeface="Arial" panose="020B0604020202020204" pitchFamily="34" charset="0"/>
              </a:rPr>
              <a:t>BÁO CÁO MÔN HỌC</a:t>
            </a:r>
          </a:p>
          <a:p>
            <a:pPr algn="ctr"/>
            <a:r>
              <a:rPr lang="en-US" sz="2800" b="1" dirty="0">
                <a:solidFill>
                  <a:prstClr val="black"/>
                </a:solidFill>
                <a:latin typeface="Arial" panose="020B0604020202020204" pitchFamily="34" charset="0"/>
                <a:cs typeface="Arial" panose="020B0604020202020204" pitchFamily="34" charset="0"/>
              </a:rPr>
              <a:t>CÔNG NGHỆ WEB VÀ DỊCH VỤ TRỰC TUYẾN</a:t>
            </a:r>
          </a:p>
        </p:txBody>
      </p:sp>
      <p:sp>
        <p:nvSpPr>
          <p:cNvPr id="3" name="TextBox 2">
            <a:extLst>
              <a:ext uri="{FF2B5EF4-FFF2-40B4-BE49-F238E27FC236}">
                <a16:creationId xmlns:a16="http://schemas.microsoft.com/office/drawing/2014/main" id="{BFFAFB3E-036B-407C-B617-13E4A5C66897}"/>
              </a:ext>
            </a:extLst>
          </p:cNvPr>
          <p:cNvSpPr txBox="1"/>
          <p:nvPr/>
        </p:nvSpPr>
        <p:spPr>
          <a:xfrm>
            <a:off x="2796209" y="3429000"/>
            <a:ext cx="7142923" cy="1077218"/>
          </a:xfrm>
          <a:prstGeom prst="rect">
            <a:avLst/>
          </a:prstGeom>
          <a:noFill/>
        </p:spPr>
        <p:txBody>
          <a:bodyPr wrap="square" rtlCol="0">
            <a:spAutoFit/>
          </a:bodyPr>
          <a:lstStyle/>
          <a:p>
            <a:pPr algn="ctr"/>
            <a:r>
              <a:rPr lang="en-US" sz="3200" b="1" dirty="0">
                <a:solidFill>
                  <a:prstClr val="black"/>
                </a:solidFill>
                <a:latin typeface="Arial" panose="020B0604020202020204" pitchFamily="34" charset="0"/>
                <a:cs typeface="Arial" panose="020B0604020202020204" pitchFamily="34" charset="0"/>
              </a:rPr>
              <a:t>ĐỀ TÀI</a:t>
            </a:r>
            <a:r>
              <a:rPr lang="en-US" sz="3200" dirty="0">
                <a:solidFill>
                  <a:prstClr val="black"/>
                </a:solidFill>
                <a:latin typeface="Arial" panose="020B0604020202020204" pitchFamily="34" charset="0"/>
                <a:cs typeface="Arial" panose="020B0604020202020204" pitchFamily="34" charset="0"/>
              </a:rPr>
              <a:t>: XÂY DỰNG WEBSITE TRAO ĐỔI GIỮA GIẢNG VIÊN, SINH VIÊN</a:t>
            </a:r>
          </a:p>
        </p:txBody>
      </p:sp>
      <p:sp>
        <p:nvSpPr>
          <p:cNvPr id="4" name="TextBox 3">
            <a:extLst>
              <a:ext uri="{FF2B5EF4-FFF2-40B4-BE49-F238E27FC236}">
                <a16:creationId xmlns:a16="http://schemas.microsoft.com/office/drawing/2014/main" id="{C86D108B-BAA8-4B67-B061-535E2A5659D3}"/>
              </a:ext>
            </a:extLst>
          </p:cNvPr>
          <p:cNvSpPr txBox="1"/>
          <p:nvPr/>
        </p:nvSpPr>
        <p:spPr>
          <a:xfrm>
            <a:off x="5102086" y="5579166"/>
            <a:ext cx="5261114" cy="646331"/>
          </a:xfrm>
          <a:prstGeom prst="rect">
            <a:avLst/>
          </a:prstGeom>
          <a:noFill/>
        </p:spPr>
        <p:txBody>
          <a:bodyPr wrap="square" rtlCol="0">
            <a:spAutoFit/>
          </a:bodyPr>
          <a:lstStyle/>
          <a:p>
            <a:r>
              <a:rPr lang="en-US" dirty="0">
                <a:solidFill>
                  <a:prstClr val="black"/>
                </a:solidFill>
                <a:latin typeface="Arial" panose="020B0604020202020204" pitchFamily="34" charset="0"/>
                <a:cs typeface="Arial" panose="020B0604020202020204" pitchFamily="34" charset="0"/>
              </a:rPr>
              <a:t>GIẢNG VIÊN H</a:t>
            </a:r>
            <a:r>
              <a:rPr lang="vi-VN" dirty="0">
                <a:solidFill>
                  <a:prstClr val="black"/>
                </a:solidFill>
                <a:latin typeface="Arial" panose="020B0604020202020204" pitchFamily="34" charset="0"/>
                <a:cs typeface="Arial" panose="020B0604020202020204" pitchFamily="34" charset="0"/>
              </a:rPr>
              <a:t>Ư</a:t>
            </a:r>
            <a:r>
              <a:rPr lang="en-US" dirty="0">
                <a:solidFill>
                  <a:prstClr val="black"/>
                </a:solidFill>
                <a:latin typeface="Arial" panose="020B0604020202020204" pitchFamily="34" charset="0"/>
                <a:cs typeface="Arial" panose="020B0604020202020204" pitchFamily="34" charset="0"/>
              </a:rPr>
              <a:t>ỚNG DẪN: </a:t>
            </a:r>
            <a:r>
              <a:rPr lang="en-US" b="1" dirty="0" err="1">
                <a:solidFill>
                  <a:prstClr val="black"/>
                </a:solidFill>
                <a:latin typeface="Arial" panose="020B0604020202020204" pitchFamily="34" charset="0"/>
                <a:cs typeface="Arial" panose="020B0604020202020204" pitchFamily="34" charset="0"/>
              </a:rPr>
              <a:t>Thầy</a:t>
            </a:r>
            <a:r>
              <a:rPr lang="en-US" b="1" dirty="0">
                <a:solidFill>
                  <a:prstClr val="black"/>
                </a:solidFill>
                <a:latin typeface="Arial" panose="020B0604020202020204" pitchFamily="34" charset="0"/>
                <a:cs typeface="Arial" panose="020B0604020202020204" pitchFamily="34" charset="0"/>
              </a:rPr>
              <a:t> </a:t>
            </a:r>
            <a:r>
              <a:rPr lang="en-US" b="1" dirty="0" err="1">
                <a:solidFill>
                  <a:prstClr val="black"/>
                </a:solidFill>
                <a:latin typeface="Arial" panose="020B0604020202020204" pitchFamily="34" charset="0"/>
                <a:cs typeface="Arial" panose="020B0604020202020204" pitchFamily="34" charset="0"/>
              </a:rPr>
              <a:t>Đỗ</a:t>
            </a:r>
            <a:r>
              <a:rPr lang="en-US" b="1" dirty="0">
                <a:solidFill>
                  <a:prstClr val="black"/>
                </a:solidFill>
                <a:latin typeface="Arial" panose="020B0604020202020204" pitchFamily="34" charset="0"/>
                <a:cs typeface="Arial" panose="020B0604020202020204" pitchFamily="34" charset="0"/>
              </a:rPr>
              <a:t> </a:t>
            </a:r>
            <a:r>
              <a:rPr lang="en-US" b="1" dirty="0" err="1">
                <a:solidFill>
                  <a:prstClr val="black"/>
                </a:solidFill>
                <a:latin typeface="Arial" panose="020B0604020202020204" pitchFamily="34" charset="0"/>
                <a:cs typeface="Arial" panose="020B0604020202020204" pitchFamily="34" charset="0"/>
              </a:rPr>
              <a:t>Bá</a:t>
            </a:r>
            <a:r>
              <a:rPr lang="en-US" b="1" dirty="0">
                <a:solidFill>
                  <a:prstClr val="black"/>
                </a:solidFill>
                <a:latin typeface="Arial" panose="020B0604020202020204" pitchFamily="34" charset="0"/>
                <a:cs typeface="Arial" panose="020B0604020202020204" pitchFamily="34" charset="0"/>
              </a:rPr>
              <a:t> </a:t>
            </a:r>
            <a:r>
              <a:rPr lang="en-US" b="1" dirty="0" err="1">
                <a:solidFill>
                  <a:prstClr val="black"/>
                </a:solidFill>
                <a:latin typeface="Arial" panose="020B0604020202020204" pitchFamily="34" charset="0"/>
                <a:cs typeface="Arial" panose="020B0604020202020204" pitchFamily="34" charset="0"/>
              </a:rPr>
              <a:t>Lâm</a:t>
            </a:r>
            <a:endParaRPr lang="en-US" b="1"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NHÓM THỰC HIỆN:               </a:t>
            </a:r>
            <a:r>
              <a:rPr lang="en-US" b="1" dirty="0" err="1">
                <a:solidFill>
                  <a:prstClr val="black"/>
                </a:solidFill>
                <a:latin typeface="Arial" panose="020B0604020202020204" pitchFamily="34" charset="0"/>
                <a:cs typeface="Arial" panose="020B0604020202020204" pitchFamily="34" charset="0"/>
              </a:rPr>
              <a:t>Nhóm</a:t>
            </a:r>
            <a:r>
              <a:rPr lang="en-US" b="1" dirty="0">
                <a:solidFill>
                  <a:prstClr val="black"/>
                </a:solidFill>
                <a:latin typeface="Arial" panose="020B0604020202020204" pitchFamily="34" charset="0"/>
                <a:cs typeface="Arial" panose="020B0604020202020204" pitchFamily="34" charset="0"/>
              </a:rPr>
              <a:t> 8</a:t>
            </a:r>
          </a:p>
        </p:txBody>
      </p:sp>
    </p:spTree>
    <p:extLst>
      <p:ext uri="{BB962C8B-B14F-4D97-AF65-F5344CB8AC3E}">
        <p14:creationId xmlns:p14="http://schemas.microsoft.com/office/powerpoint/2010/main" val="315858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14A1F5-63A9-41D0-9738-701B2345138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Phân tích hệ thống</a:t>
            </a:r>
            <a:endParaRPr lang="en-US"/>
          </a:p>
        </p:txBody>
      </p:sp>
      <p:pic>
        <p:nvPicPr>
          <p:cNvPr id="5" name="Chỗ dành sẵn cho Nội dung 4" descr="Ảnh có chứa trong nhà, máy tính, máy tính xách tay, tường&#10;&#10;Mô tả được tạo tự động">
            <a:extLst>
              <a:ext uri="{FF2B5EF4-FFF2-40B4-BE49-F238E27FC236}">
                <a16:creationId xmlns:a16="http://schemas.microsoft.com/office/drawing/2014/main" id="{D9E73E13-81BF-4125-94DD-4B5C61E3D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756" y="1534797"/>
            <a:ext cx="9316750" cy="4525006"/>
          </a:xfrm>
        </p:spPr>
      </p:pic>
    </p:spTree>
    <p:extLst>
      <p:ext uri="{BB962C8B-B14F-4D97-AF65-F5344CB8AC3E}">
        <p14:creationId xmlns:p14="http://schemas.microsoft.com/office/powerpoint/2010/main" val="349060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E953FC-C3E0-4DF5-A6E9-2413103627F3}"/>
              </a:ext>
            </a:extLst>
          </p:cNvPr>
          <p:cNvSpPr>
            <a:spLocks noGrp="1"/>
          </p:cNvSpPr>
          <p:nvPr>
            <p:ph type="title"/>
          </p:nvPr>
        </p:nvSpPr>
        <p:spPr>
          <a:xfrm>
            <a:off x="651933" y="-87315"/>
            <a:ext cx="10701867" cy="1325563"/>
          </a:xfrm>
        </p:spPr>
        <p:txBody>
          <a:bodyPr/>
          <a:lstStyle/>
          <a:p>
            <a:r>
              <a:rPr lang="en-US">
                <a:latin typeface="Arial" panose="020B0604020202020204" pitchFamily="34" charset="0"/>
                <a:cs typeface="Arial" panose="020B0604020202020204" pitchFamily="34" charset="0"/>
              </a:rPr>
              <a:t>2. Phân tích hệ thống</a:t>
            </a:r>
            <a:endParaRPr lang="en-US"/>
          </a:p>
        </p:txBody>
      </p:sp>
      <p:sp>
        <p:nvSpPr>
          <p:cNvPr id="7" name="Chỗ dành sẵn cho Nội dung 6">
            <a:extLst>
              <a:ext uri="{FF2B5EF4-FFF2-40B4-BE49-F238E27FC236}">
                <a16:creationId xmlns:a16="http://schemas.microsoft.com/office/drawing/2014/main" id="{960EE521-043A-44DF-B1F2-C925FF5B34C6}"/>
              </a:ext>
            </a:extLst>
          </p:cNvPr>
          <p:cNvSpPr>
            <a:spLocks noGrp="1"/>
          </p:cNvSpPr>
          <p:nvPr>
            <p:ph idx="1"/>
          </p:nvPr>
        </p:nvSpPr>
        <p:spPr/>
        <p:txBody>
          <a:bodyPr/>
          <a:lstStyle/>
          <a:p>
            <a:r>
              <a:rPr lang="en-US" sz="2900"/>
              <a:t>Admin kế thừa từ lớp user và thêm các chức năng</a:t>
            </a:r>
          </a:p>
          <a:p>
            <a:endParaRPr lang="en-US"/>
          </a:p>
        </p:txBody>
      </p:sp>
      <p:pic>
        <p:nvPicPr>
          <p:cNvPr id="9" name="Hình ảnh 8" descr="Ảnh có chứa bầu trời, trong nhà, trắng, tường&#10;&#10;Mô tả được tạo tự động">
            <a:extLst>
              <a:ext uri="{FF2B5EF4-FFF2-40B4-BE49-F238E27FC236}">
                <a16:creationId xmlns:a16="http://schemas.microsoft.com/office/drawing/2014/main" id="{BBD7281F-BA5D-416A-89A6-4D27580A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6" y="1996712"/>
            <a:ext cx="8649907" cy="4496427"/>
          </a:xfrm>
          <a:prstGeom prst="rect">
            <a:avLst/>
          </a:prstGeom>
        </p:spPr>
      </p:pic>
    </p:spTree>
    <p:extLst>
      <p:ext uri="{BB962C8B-B14F-4D97-AF65-F5344CB8AC3E}">
        <p14:creationId xmlns:p14="http://schemas.microsoft.com/office/powerpoint/2010/main" val="259571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4E008F-D547-47D0-9961-0E94C5538A21}"/>
              </a:ext>
            </a:extLst>
          </p:cNvPr>
          <p:cNvSpPr>
            <a:spLocks noGrp="1"/>
          </p:cNvSpPr>
          <p:nvPr>
            <p:ph type="title"/>
          </p:nvPr>
        </p:nvSpPr>
        <p:spPr>
          <a:xfrm>
            <a:off x="651933" y="-87315"/>
            <a:ext cx="10701867" cy="1325563"/>
          </a:xfrm>
        </p:spPr>
        <p:txBody>
          <a:bodyPr/>
          <a:lstStyle/>
          <a:p>
            <a:r>
              <a:rPr lang="en-US" dirty="0">
                <a:latin typeface="Arial" panose="020B0604020202020204" pitchFamily="34" charset="0"/>
                <a:cs typeface="Arial" panose="020B0604020202020204" pitchFamily="34" charset="0"/>
              </a:rPr>
              <a:t>3.Thiết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Database</a:t>
            </a:r>
          </a:p>
        </p:txBody>
      </p:sp>
      <p:pic>
        <p:nvPicPr>
          <p:cNvPr id="7" name="Chỗ dành sẵn cho Nội dung 6" descr="Ảnh có chứa ảnh chụp màn hình&#10;&#10;Mô tả được tạo tự động">
            <a:extLst>
              <a:ext uri="{FF2B5EF4-FFF2-40B4-BE49-F238E27FC236}">
                <a16:creationId xmlns:a16="http://schemas.microsoft.com/office/drawing/2014/main" id="{FDE18C77-BE5D-4678-A4D6-D1931D11C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783" y="1346200"/>
            <a:ext cx="9666697" cy="4902200"/>
          </a:xfrm>
        </p:spPr>
      </p:pic>
    </p:spTree>
    <p:extLst>
      <p:ext uri="{BB962C8B-B14F-4D97-AF65-F5344CB8AC3E}">
        <p14:creationId xmlns:p14="http://schemas.microsoft.com/office/powerpoint/2010/main" val="291856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81CCF242-5957-4028-852C-EABECF9D386C}"/>
              </a:ext>
            </a:extLst>
          </p:cNvPr>
          <p:cNvSpPr>
            <a:spLocks noGrp="1"/>
          </p:cNvSpPr>
          <p:nvPr>
            <p:ph type="title"/>
          </p:nvPr>
        </p:nvSpPr>
        <p:spPr>
          <a:xfrm>
            <a:off x="651933" y="-87315"/>
            <a:ext cx="10701867" cy="1325563"/>
          </a:xfrm>
        </p:spPr>
        <p:txBody>
          <a:bodyPr/>
          <a:lstStyle/>
          <a:p>
            <a:pPr algn="ctr"/>
            <a:r>
              <a:rPr lang="en-US"/>
              <a:t>Login</a:t>
            </a:r>
            <a:endParaRPr lang="en-US" dirty="0"/>
          </a:p>
        </p:txBody>
      </p:sp>
      <p:pic>
        <p:nvPicPr>
          <p:cNvPr id="6" name="Chỗ dành sẵn cho Nội dung 5" descr="Ảnh có chứa ảnh chụp màn hình&#10;&#10;Mô tả được tạo tự động">
            <a:extLst>
              <a:ext uri="{FF2B5EF4-FFF2-40B4-BE49-F238E27FC236}">
                <a16:creationId xmlns:a16="http://schemas.microsoft.com/office/drawing/2014/main" id="{F3A173D9-BD55-4155-9937-9D31795B7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557" y="1346200"/>
            <a:ext cx="10441148" cy="4902200"/>
          </a:xfrm>
        </p:spPr>
      </p:pic>
    </p:spTree>
    <p:extLst>
      <p:ext uri="{BB962C8B-B14F-4D97-AF65-F5344CB8AC3E}">
        <p14:creationId xmlns:p14="http://schemas.microsoft.com/office/powerpoint/2010/main" val="174715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57F54D-074D-4FD0-B5EB-639A0C466122}"/>
              </a:ext>
            </a:extLst>
          </p:cNvPr>
          <p:cNvSpPr>
            <a:spLocks noGrp="1"/>
          </p:cNvSpPr>
          <p:nvPr>
            <p:ph type="title"/>
          </p:nvPr>
        </p:nvSpPr>
        <p:spPr/>
        <p:txBody>
          <a:bodyPr/>
          <a:lstStyle/>
          <a:p>
            <a:pPr algn="ctr"/>
            <a:r>
              <a:rPr lang="en-US"/>
              <a:t>Register</a:t>
            </a:r>
            <a:endParaRPr lang="en-US" dirty="0"/>
          </a:p>
        </p:txBody>
      </p:sp>
      <p:pic>
        <p:nvPicPr>
          <p:cNvPr id="7" name="Chỗ dành sẵn cho Nội dung 6" descr="Ảnh có chứa ảnh chụp màn hình&#10;&#10;Mô tả được tạo tự động">
            <a:extLst>
              <a:ext uri="{FF2B5EF4-FFF2-40B4-BE49-F238E27FC236}">
                <a16:creationId xmlns:a16="http://schemas.microsoft.com/office/drawing/2014/main" id="{77A48C46-19BD-4B5D-BBCD-78A4DCD0A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991" y="1346200"/>
            <a:ext cx="10414280" cy="4902200"/>
          </a:xfrm>
        </p:spPr>
      </p:pic>
    </p:spTree>
    <p:extLst>
      <p:ext uri="{BB962C8B-B14F-4D97-AF65-F5344CB8AC3E}">
        <p14:creationId xmlns:p14="http://schemas.microsoft.com/office/powerpoint/2010/main" val="301784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F85701-B3EE-4BBF-9BDD-D89AA36C959C}"/>
              </a:ext>
            </a:extLst>
          </p:cNvPr>
          <p:cNvSpPr>
            <a:spLocks noGrp="1"/>
          </p:cNvSpPr>
          <p:nvPr>
            <p:ph type="title"/>
          </p:nvPr>
        </p:nvSpPr>
        <p:spPr/>
        <p:txBody>
          <a:bodyPr/>
          <a:lstStyle/>
          <a:p>
            <a:pPr algn="ctr"/>
            <a:r>
              <a:rPr lang="en-US"/>
              <a:t>Home</a:t>
            </a:r>
            <a:endParaRPr lang="en-US" dirty="0"/>
          </a:p>
        </p:txBody>
      </p:sp>
      <p:pic>
        <p:nvPicPr>
          <p:cNvPr id="6" name="Chỗ dành sẵn cho Nội dung 5" descr="Ảnh có chứa ảnh chụp màn hình, máy tính, trong nhà, máy tính xách tay&#10;&#10;Mô tả được tạo tự động">
            <a:extLst>
              <a:ext uri="{FF2B5EF4-FFF2-40B4-BE49-F238E27FC236}">
                <a16:creationId xmlns:a16="http://schemas.microsoft.com/office/drawing/2014/main" id="{1FC24CF4-6403-467E-82E5-802BE3DFF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84" y="1549129"/>
            <a:ext cx="10044332" cy="4693289"/>
          </a:xfrm>
        </p:spPr>
      </p:pic>
    </p:spTree>
    <p:extLst>
      <p:ext uri="{BB962C8B-B14F-4D97-AF65-F5344CB8AC3E}">
        <p14:creationId xmlns:p14="http://schemas.microsoft.com/office/powerpoint/2010/main" val="327925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7FB844-3703-416E-AB4D-214D4500D6F4}"/>
              </a:ext>
            </a:extLst>
          </p:cNvPr>
          <p:cNvSpPr>
            <a:spLocks noGrp="1"/>
          </p:cNvSpPr>
          <p:nvPr>
            <p:ph type="title"/>
          </p:nvPr>
        </p:nvSpPr>
        <p:spPr/>
        <p:txBody>
          <a:bodyPr/>
          <a:lstStyle/>
          <a:p>
            <a:pPr algn="ctr"/>
            <a:r>
              <a:rPr lang="en-US"/>
              <a:t>Notification</a:t>
            </a:r>
            <a:endParaRPr lang="en-US" dirty="0"/>
          </a:p>
        </p:txBody>
      </p:sp>
      <p:pic>
        <p:nvPicPr>
          <p:cNvPr id="6" name="Chỗ dành sẵn cho Nội dung 5" descr="Ảnh có chứa ảnh chụp màn hình, máy tính&#10;&#10;Mô tả được tạo tự động">
            <a:extLst>
              <a:ext uri="{FF2B5EF4-FFF2-40B4-BE49-F238E27FC236}">
                <a16:creationId xmlns:a16="http://schemas.microsoft.com/office/drawing/2014/main" id="{A5528291-B23F-4A82-A273-DE689D348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451637"/>
            <a:ext cx="10701337" cy="4691325"/>
          </a:xfrm>
        </p:spPr>
      </p:pic>
    </p:spTree>
    <p:extLst>
      <p:ext uri="{BB962C8B-B14F-4D97-AF65-F5344CB8AC3E}">
        <p14:creationId xmlns:p14="http://schemas.microsoft.com/office/powerpoint/2010/main" val="420348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F718FB9-6A03-4E93-BA61-B20450EDC299}"/>
              </a:ext>
            </a:extLst>
          </p:cNvPr>
          <p:cNvSpPr>
            <a:spLocks noGrp="1"/>
          </p:cNvSpPr>
          <p:nvPr>
            <p:ph type="title"/>
          </p:nvPr>
        </p:nvSpPr>
        <p:spPr/>
        <p:txBody>
          <a:bodyPr/>
          <a:lstStyle/>
          <a:p>
            <a:pPr algn="ctr"/>
            <a:r>
              <a:rPr lang="en-US"/>
              <a:t>Message</a:t>
            </a:r>
          </a:p>
        </p:txBody>
      </p:sp>
      <p:pic>
        <p:nvPicPr>
          <p:cNvPr id="5" name="Chỗ dành sẵn cho Nội dung 4" descr="Ảnh có chứa ảnh chụp màn hình&#10;&#10;Mô tả được tạo tự động">
            <a:extLst>
              <a:ext uri="{FF2B5EF4-FFF2-40B4-BE49-F238E27FC236}">
                <a16:creationId xmlns:a16="http://schemas.microsoft.com/office/drawing/2014/main" id="{14B98635-695B-48A2-B76D-A77334FCC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807" y="1585351"/>
            <a:ext cx="10260118" cy="4902200"/>
          </a:xfrm>
        </p:spPr>
      </p:pic>
    </p:spTree>
    <p:extLst>
      <p:ext uri="{BB962C8B-B14F-4D97-AF65-F5344CB8AC3E}">
        <p14:creationId xmlns:p14="http://schemas.microsoft.com/office/powerpoint/2010/main" val="73307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CAD893-3BAF-4F44-AD54-FEC1753BF517}"/>
              </a:ext>
            </a:extLst>
          </p:cNvPr>
          <p:cNvSpPr>
            <a:spLocks noGrp="1"/>
          </p:cNvSpPr>
          <p:nvPr>
            <p:ph type="title"/>
          </p:nvPr>
        </p:nvSpPr>
        <p:spPr/>
        <p:txBody>
          <a:bodyPr/>
          <a:lstStyle/>
          <a:p>
            <a:pPr algn="ctr"/>
            <a:r>
              <a:rPr lang="en-US"/>
              <a:t>Profile</a:t>
            </a:r>
          </a:p>
        </p:txBody>
      </p:sp>
      <p:pic>
        <p:nvPicPr>
          <p:cNvPr id="5" name="Chỗ dành sẵn cho Nội dung 4" descr="Ảnh có chứa ảnh chụp màn hình, bầu trời, màn hình&#10;&#10;Mô tả được tạo tự động">
            <a:extLst>
              <a:ext uri="{FF2B5EF4-FFF2-40B4-BE49-F238E27FC236}">
                <a16:creationId xmlns:a16="http://schemas.microsoft.com/office/drawing/2014/main" id="{960A2162-2D09-4594-9494-0BC1EDBB7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024" y="1754163"/>
            <a:ext cx="10433683" cy="4902200"/>
          </a:xfrm>
        </p:spPr>
      </p:pic>
    </p:spTree>
    <p:extLst>
      <p:ext uri="{BB962C8B-B14F-4D97-AF65-F5344CB8AC3E}">
        <p14:creationId xmlns:p14="http://schemas.microsoft.com/office/powerpoint/2010/main" val="234851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910B9F-21D4-4453-A27B-CC7FF27E9257}"/>
              </a:ext>
            </a:extLst>
          </p:cNvPr>
          <p:cNvSpPr>
            <a:spLocks noGrp="1"/>
          </p:cNvSpPr>
          <p:nvPr>
            <p:ph type="title"/>
          </p:nvPr>
        </p:nvSpPr>
        <p:spPr/>
        <p:txBody>
          <a:bodyPr/>
          <a:lstStyle/>
          <a:p>
            <a:pPr algn="ctr"/>
            <a:r>
              <a:rPr lang="en-US"/>
              <a:t>Class</a:t>
            </a:r>
          </a:p>
        </p:txBody>
      </p:sp>
      <p:pic>
        <p:nvPicPr>
          <p:cNvPr id="5" name="Chỗ dành sẵn cho Nội dung 4" descr="Ảnh có chứa ảnh chụp màn hình&#10;&#10;Mô tả được tạo tự động">
            <a:extLst>
              <a:ext uri="{FF2B5EF4-FFF2-40B4-BE49-F238E27FC236}">
                <a16:creationId xmlns:a16="http://schemas.microsoft.com/office/drawing/2014/main" id="{C02ED03C-6C9D-4189-8D51-EE166C950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229" y="1346200"/>
            <a:ext cx="10425805" cy="4902200"/>
          </a:xfrm>
        </p:spPr>
      </p:pic>
    </p:spTree>
    <p:extLst>
      <p:ext uri="{BB962C8B-B14F-4D97-AF65-F5344CB8AC3E}">
        <p14:creationId xmlns:p14="http://schemas.microsoft.com/office/powerpoint/2010/main" val="230212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7995A3-D927-4472-8412-A47EE1DB9F5F}"/>
              </a:ext>
            </a:extLst>
          </p:cNvPr>
          <p:cNvSpPr>
            <a:spLocks noGrp="1"/>
          </p:cNvSpPr>
          <p:nvPr>
            <p:ph type="title"/>
          </p:nvPr>
        </p:nvSpPr>
        <p:spPr/>
        <p:txBody>
          <a:bodyPr/>
          <a:lstStyle/>
          <a:p>
            <a:r>
              <a:rPr lang="en-US"/>
              <a:t>Phân công công việc</a:t>
            </a:r>
          </a:p>
        </p:txBody>
      </p:sp>
      <p:graphicFrame>
        <p:nvGraphicFramePr>
          <p:cNvPr id="4" name="Chỗ dành sẵn cho Nội dung 3">
            <a:extLst>
              <a:ext uri="{FF2B5EF4-FFF2-40B4-BE49-F238E27FC236}">
                <a16:creationId xmlns:a16="http://schemas.microsoft.com/office/drawing/2014/main" id="{4103F4A1-D51C-47D7-AC71-D5C20E4CA6FE}"/>
              </a:ext>
            </a:extLst>
          </p:cNvPr>
          <p:cNvGraphicFramePr>
            <a:graphicFrameLocks noGrp="1"/>
          </p:cNvGraphicFramePr>
          <p:nvPr>
            <p:ph idx="1"/>
            <p:extLst>
              <p:ext uri="{D42A27DB-BD31-4B8C-83A1-F6EECF244321}">
                <p14:modId xmlns:p14="http://schemas.microsoft.com/office/powerpoint/2010/main" val="2882048212"/>
              </p:ext>
            </p:extLst>
          </p:nvPr>
        </p:nvGraphicFramePr>
        <p:xfrm>
          <a:off x="1892041" y="1669775"/>
          <a:ext cx="8515563" cy="4579669"/>
        </p:xfrm>
        <a:graphic>
          <a:graphicData uri="http://schemas.openxmlformats.org/drawingml/2006/table">
            <a:tbl>
              <a:tblPr firstRow="1" firstCol="1" bandRow="1">
                <a:tableStyleId>{2D5ABB26-0587-4C30-8999-92F81FD0307C}</a:tableStyleId>
              </a:tblPr>
              <a:tblGrid>
                <a:gridCol w="2402376">
                  <a:extLst>
                    <a:ext uri="{9D8B030D-6E8A-4147-A177-3AD203B41FA5}">
                      <a16:colId xmlns:a16="http://schemas.microsoft.com/office/drawing/2014/main" val="389160821"/>
                    </a:ext>
                  </a:extLst>
                </a:gridCol>
                <a:gridCol w="4063418">
                  <a:extLst>
                    <a:ext uri="{9D8B030D-6E8A-4147-A177-3AD203B41FA5}">
                      <a16:colId xmlns:a16="http://schemas.microsoft.com/office/drawing/2014/main" val="130718393"/>
                    </a:ext>
                  </a:extLst>
                </a:gridCol>
                <a:gridCol w="2049769">
                  <a:extLst>
                    <a:ext uri="{9D8B030D-6E8A-4147-A177-3AD203B41FA5}">
                      <a16:colId xmlns:a16="http://schemas.microsoft.com/office/drawing/2014/main" val="2000011399"/>
                    </a:ext>
                  </a:extLst>
                </a:gridCol>
              </a:tblGrid>
              <a:tr h="1066678">
                <a:tc>
                  <a:txBody>
                    <a:bodyPr/>
                    <a:lstStyle/>
                    <a:p>
                      <a:pPr marL="0" marR="0" algn="ctr">
                        <a:lnSpc>
                          <a:spcPct val="107000"/>
                        </a:lnSpc>
                        <a:spcBef>
                          <a:spcPts val="0"/>
                        </a:spcBef>
                        <a:spcAft>
                          <a:spcPts val="800"/>
                        </a:spcAft>
                      </a:pPr>
                      <a:r>
                        <a:rPr lang="en-US" sz="2300" b="1">
                          <a:effectLst/>
                        </a:rPr>
                        <a:t>Họ tên</a:t>
                      </a:r>
                      <a:endParaRPr lang="en-US" sz="2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300" b="1">
                          <a:effectLst/>
                        </a:rPr>
                        <a:t>Công việc</a:t>
                      </a:r>
                      <a:endParaRPr lang="en-US" sz="2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300" b="1">
                          <a:effectLst/>
                        </a:rPr>
                        <a:t>Mức độ hoàn thành</a:t>
                      </a:r>
                      <a:endParaRPr lang="en-US" sz="2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737787"/>
                  </a:ext>
                </a:extLst>
              </a:tr>
              <a:tr h="1170997">
                <a:tc>
                  <a:txBody>
                    <a:bodyPr/>
                    <a:lstStyle/>
                    <a:p>
                      <a:pPr marL="0" marR="0" algn="l">
                        <a:lnSpc>
                          <a:spcPct val="107000"/>
                        </a:lnSpc>
                        <a:spcBef>
                          <a:spcPts val="0"/>
                        </a:spcBef>
                        <a:spcAft>
                          <a:spcPts val="800"/>
                        </a:spcAft>
                      </a:pPr>
                      <a:r>
                        <a:rPr lang="en-US" sz="2300">
                          <a:effectLst/>
                        </a:rPr>
                        <a:t>Nguyễn Như  Hiếu</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300">
                          <a:effectLst/>
                        </a:rPr>
                        <a:t>Chỉnh sửa template, quản lý class, user, profile, message, like, comment bài post, báo cáo</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300">
                          <a:effectLst/>
                        </a:rPr>
                        <a:t>Tốt</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426646"/>
                  </a:ext>
                </a:extLst>
              </a:tr>
              <a:tr h="1170997">
                <a:tc>
                  <a:txBody>
                    <a:bodyPr/>
                    <a:lstStyle/>
                    <a:p>
                      <a:pPr marL="0" marR="0" algn="l">
                        <a:lnSpc>
                          <a:spcPct val="107000"/>
                        </a:lnSpc>
                        <a:spcBef>
                          <a:spcPts val="0"/>
                        </a:spcBef>
                        <a:spcAft>
                          <a:spcPts val="800"/>
                        </a:spcAft>
                      </a:pPr>
                      <a:r>
                        <a:rPr lang="en-US" sz="2300">
                          <a:effectLst/>
                        </a:rPr>
                        <a:t>Phạm Thị Hoa</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300">
                          <a:effectLst/>
                        </a:rPr>
                        <a:t>Chỉnh sửa template, notification, tìm kiếm, register, login, logout, báo cáo</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300">
                          <a:effectLst/>
                        </a:rPr>
                        <a:t>Tốt</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883525"/>
                  </a:ext>
                </a:extLst>
              </a:tr>
              <a:tr h="1170997">
                <a:tc>
                  <a:txBody>
                    <a:bodyPr/>
                    <a:lstStyle/>
                    <a:p>
                      <a:pPr marL="0" marR="0" algn="l">
                        <a:lnSpc>
                          <a:spcPct val="107000"/>
                        </a:lnSpc>
                        <a:spcBef>
                          <a:spcPts val="0"/>
                        </a:spcBef>
                        <a:spcAft>
                          <a:spcPts val="800"/>
                        </a:spcAft>
                      </a:pPr>
                      <a:r>
                        <a:rPr lang="en-US" sz="2300">
                          <a:effectLst/>
                        </a:rPr>
                        <a:t>Phạm Duy Hiếu</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300">
                          <a:effectLst/>
                        </a:rPr>
                        <a:t>Chỉnh sửa template, quản lý note, quản lý bài post, follow, thống kê, báo cáo</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300">
                          <a:effectLst/>
                        </a:rPr>
                        <a:t>Tốt</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841" marR="758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4836502"/>
                  </a:ext>
                </a:extLst>
              </a:tr>
            </a:tbl>
          </a:graphicData>
        </a:graphic>
      </p:graphicFrame>
    </p:spTree>
    <p:extLst>
      <p:ext uri="{BB962C8B-B14F-4D97-AF65-F5344CB8AC3E}">
        <p14:creationId xmlns:p14="http://schemas.microsoft.com/office/powerpoint/2010/main" val="232867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2B1AF6-B5E9-45FB-8B46-08F60D6C0AC0}"/>
              </a:ext>
            </a:extLst>
          </p:cNvPr>
          <p:cNvSpPr>
            <a:spLocks noGrp="1"/>
          </p:cNvSpPr>
          <p:nvPr>
            <p:ph type="title"/>
          </p:nvPr>
        </p:nvSpPr>
        <p:spPr/>
        <p:txBody>
          <a:bodyPr/>
          <a:lstStyle/>
          <a:p>
            <a:pPr algn="ctr"/>
            <a:r>
              <a:rPr lang="en-US"/>
              <a:t>Thống kê</a:t>
            </a:r>
          </a:p>
        </p:txBody>
      </p:sp>
      <p:pic>
        <p:nvPicPr>
          <p:cNvPr id="5" name="Chỗ dành sẵn cho Nội dung 4" descr="Ảnh có chứa ảnh chụp màn hình&#10;&#10;Mô tả được tạo tự động">
            <a:extLst>
              <a:ext uri="{FF2B5EF4-FFF2-40B4-BE49-F238E27FC236}">
                <a16:creationId xmlns:a16="http://schemas.microsoft.com/office/drawing/2014/main" id="{A9B7AACF-35CA-4CF7-A4D7-AE2501543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521" y="1346200"/>
            <a:ext cx="10449221" cy="4902200"/>
          </a:xfrm>
        </p:spPr>
      </p:pic>
    </p:spTree>
    <p:extLst>
      <p:ext uri="{BB962C8B-B14F-4D97-AF65-F5344CB8AC3E}">
        <p14:creationId xmlns:p14="http://schemas.microsoft.com/office/powerpoint/2010/main" val="186892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F54CBC-A5FA-46FF-94DC-D599D09CFD12}"/>
              </a:ext>
            </a:extLst>
          </p:cNvPr>
          <p:cNvSpPr>
            <a:spLocks noGrp="1"/>
          </p:cNvSpPr>
          <p:nvPr>
            <p:ph type="title"/>
          </p:nvPr>
        </p:nvSpPr>
        <p:spPr/>
        <p:txBody>
          <a:bodyPr/>
          <a:lstStyle/>
          <a:p>
            <a:pPr algn="ctr"/>
            <a:r>
              <a:rPr lang="en-US"/>
              <a:t>Edit Profile</a:t>
            </a:r>
          </a:p>
        </p:txBody>
      </p:sp>
      <p:pic>
        <p:nvPicPr>
          <p:cNvPr id="5" name="Chỗ dành sẵn cho Nội dung 4" descr="Ảnh có chứa ảnh chụp màn hình&#10;&#10;Mô tả được tạo tự động">
            <a:extLst>
              <a:ext uri="{FF2B5EF4-FFF2-40B4-BE49-F238E27FC236}">
                <a16:creationId xmlns:a16="http://schemas.microsoft.com/office/drawing/2014/main" id="{77238394-F57F-4041-BAAE-39AC8B3A2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991" y="1346200"/>
            <a:ext cx="10414280" cy="4902200"/>
          </a:xfrm>
        </p:spPr>
      </p:pic>
    </p:spTree>
    <p:extLst>
      <p:ext uri="{BB962C8B-B14F-4D97-AF65-F5344CB8AC3E}">
        <p14:creationId xmlns:p14="http://schemas.microsoft.com/office/powerpoint/2010/main" val="31594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a:extLst>
              <a:ext uri="{FF2B5EF4-FFF2-40B4-BE49-F238E27FC236}">
                <a16:creationId xmlns:a16="http://schemas.microsoft.com/office/drawing/2014/main" id="{F618DE17-4782-4CCC-A44B-B30BB70A6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22" y="1298713"/>
            <a:ext cx="7686262" cy="5353878"/>
          </a:xfrm>
          <a:prstGeom prst="rect">
            <a:avLst/>
          </a:prstGeom>
        </p:spPr>
      </p:pic>
    </p:spTree>
    <p:extLst>
      <p:ext uri="{BB962C8B-B14F-4D97-AF65-F5344CB8AC3E}">
        <p14:creationId xmlns:p14="http://schemas.microsoft.com/office/powerpoint/2010/main" val="415838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5133-FD60-4B91-9647-E6D3F38F46F3}"/>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a:t>
            </a:r>
          </a:p>
        </p:txBody>
      </p:sp>
      <p:sp>
        <p:nvSpPr>
          <p:cNvPr id="3" name="Content Placeholder 2">
            <a:extLst>
              <a:ext uri="{FF2B5EF4-FFF2-40B4-BE49-F238E27FC236}">
                <a16:creationId xmlns:a16="http://schemas.microsoft.com/office/drawing/2014/main" id="{8F95A6BD-4DDF-432D-BD40-0899FD1E1B43}"/>
              </a:ext>
            </a:extLst>
          </p:cNvPr>
          <p:cNvSpPr>
            <a:spLocks noGrp="1"/>
          </p:cNvSpPr>
          <p:nvPr>
            <p:ph idx="1"/>
          </p:nvPr>
        </p:nvSpPr>
        <p:spPr>
          <a:xfrm>
            <a:off x="3491258" y="1571488"/>
            <a:ext cx="5209485" cy="4902199"/>
          </a:xfrm>
        </p:spPr>
        <p:txBody>
          <a:bodyPr>
            <a:normAutofit/>
          </a:bodyPr>
          <a:lstStyle/>
          <a:p>
            <a:pPr>
              <a:buFont typeface="Wingdings" panose="05000000000000000000" pitchFamily="2" charset="2"/>
              <a:buChar char="Ø"/>
            </a:pPr>
            <a:r>
              <a:rPr lang="en-US" sz="3600">
                <a:latin typeface="Arial" panose="020B0604020202020204" pitchFamily="34" charset="0"/>
                <a:cs typeface="Arial" panose="020B0604020202020204" pitchFamily="34" charset="0"/>
              </a:rPr>
              <a:t> Kiến thức cơ sở</a:t>
            </a: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Phân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tích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hệ</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thống</a:t>
            </a: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Thiết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kế</a:t>
            </a:r>
            <a:r>
              <a:rPr lang="en-US" sz="3600" dirty="0">
                <a:latin typeface="Arial" panose="020B0604020202020204" pitchFamily="34" charset="0"/>
                <a:cs typeface="Arial" panose="020B0604020202020204" pitchFamily="34" charset="0"/>
              </a:rPr>
              <a:t> Database</a:t>
            </a:r>
          </a:p>
          <a:p>
            <a:pPr>
              <a:buFont typeface="Wingdings" panose="05000000000000000000" pitchFamily="2" charset="2"/>
              <a:buChar char="Ø"/>
            </a:pP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3600" dirty="0">
                <a:latin typeface="Arial" panose="020B0604020202020204" pitchFamily="34" charset="0"/>
                <a:cs typeface="Arial" panose="020B0604020202020204" pitchFamily="34" charset="0"/>
              </a:rPr>
              <a:t> Demo</a:t>
            </a:r>
          </a:p>
        </p:txBody>
      </p:sp>
    </p:spTree>
    <p:extLst>
      <p:ext uri="{BB962C8B-B14F-4D97-AF65-F5344CB8AC3E}">
        <p14:creationId xmlns:p14="http://schemas.microsoft.com/office/powerpoint/2010/main" val="186768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26CA-35AA-4C90-A623-4C24BE62BAE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97212E-81C3-4741-84D8-2E27C1894A62}"/>
              </a:ext>
            </a:extLst>
          </p:cNvPr>
          <p:cNvSpPr>
            <a:spLocks noGrp="1"/>
          </p:cNvSpPr>
          <p:nvPr>
            <p:ph idx="1"/>
          </p:nvPr>
        </p:nvSpPr>
        <p:spPr>
          <a:xfrm>
            <a:off x="3388277" y="1637749"/>
            <a:ext cx="5275746" cy="4902199"/>
          </a:xfrm>
        </p:spPr>
        <p:txBody>
          <a:bodyPr>
            <a:normAutofit/>
          </a:bodyPr>
          <a:lstStyle/>
          <a:p>
            <a:pPr>
              <a:buFont typeface="Wingdings" panose="05000000000000000000" pitchFamily="2" charset="2"/>
              <a:buChar char="v"/>
            </a:pP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Công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nghệ</a:t>
            </a: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36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3600">
                <a:latin typeface="Arial" panose="020B0604020202020204" pitchFamily="34" charset="0"/>
                <a:cs typeface="Arial" panose="020B0604020202020204" pitchFamily="34" charset="0"/>
              </a:rPr>
              <a:t> Ajax</a:t>
            </a:r>
            <a:endParaRPr lang="en-US" sz="36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36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3600" dirty="0">
                <a:latin typeface="Arial" panose="020B0604020202020204" pitchFamily="34" charset="0"/>
                <a:cs typeface="Arial" panose="020B0604020202020204" pitchFamily="34" charset="0"/>
              </a:rPr>
              <a:t> MySQL</a:t>
            </a:r>
          </a:p>
          <a:p>
            <a:pPr marL="342900" lvl="1" indent="0">
              <a:buNone/>
            </a:pPr>
            <a:endParaRPr lang="en-US" sz="36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3600">
                <a:latin typeface="Arial" panose="020B0604020202020204" pitchFamily="34" charset="0"/>
                <a:cs typeface="Arial" panose="020B0604020202020204" pitchFamily="34" charset="0"/>
              </a:rPr>
              <a:t>Php </a:t>
            </a:r>
            <a:endParaRPr lang="en-US" sz="36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925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42A32B-F0F5-4266-B256-543439F105A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AJAX</a:t>
            </a:r>
            <a:endParaRPr lang="en-US"/>
          </a:p>
        </p:txBody>
      </p:sp>
      <p:sp>
        <p:nvSpPr>
          <p:cNvPr id="3" name="Chỗ dành sẵn cho Nội dung 2">
            <a:extLst>
              <a:ext uri="{FF2B5EF4-FFF2-40B4-BE49-F238E27FC236}">
                <a16:creationId xmlns:a16="http://schemas.microsoft.com/office/drawing/2014/main" id="{EDCED166-734D-430A-9F0B-0072CC1C57B9}"/>
              </a:ext>
            </a:extLst>
          </p:cNvPr>
          <p:cNvSpPr>
            <a:spLocks noGrp="1"/>
          </p:cNvSpPr>
          <p:nvPr>
            <p:ph idx="1"/>
          </p:nvPr>
        </p:nvSpPr>
        <p:spPr>
          <a:xfrm>
            <a:off x="1351722" y="1346201"/>
            <a:ext cx="9594574" cy="4902199"/>
          </a:xfrm>
        </p:spPr>
        <p:txBody>
          <a:bodyPr>
            <a:normAutofit/>
          </a:bodyPr>
          <a:lstStyle/>
          <a:p>
            <a:endParaRPr lang="en-US" sz="2900"/>
          </a:p>
          <a:p>
            <a:r>
              <a:rPr lang="vi-VN" sz="3000"/>
              <a:t>Ajax sử dụng kết hợp một nhóm nhiều công nghệ với nhau</a:t>
            </a:r>
            <a:r>
              <a:rPr lang="en-US" sz="3000"/>
              <a:t> </a:t>
            </a:r>
            <a:r>
              <a:rPr lang="en-US" sz="3000">
                <a:latin typeface="Arial" panose="020B0604020202020204" pitchFamily="34" charset="0"/>
                <a:cs typeface="Arial" panose="020B0604020202020204" pitchFamily="34" charset="0"/>
              </a:rPr>
              <a:t>bao gồm </a:t>
            </a:r>
            <a:r>
              <a:rPr lang="vi-VN" sz="3000"/>
              <a:t> HTML</a:t>
            </a:r>
            <a:r>
              <a:rPr lang="en-US" sz="3000"/>
              <a:t>, </a:t>
            </a:r>
            <a:r>
              <a:rPr lang="vi-VN" sz="3000"/>
              <a:t>CSS</a:t>
            </a:r>
            <a:r>
              <a:rPr lang="en-US" sz="3000"/>
              <a:t>,</a:t>
            </a:r>
            <a:r>
              <a:rPr lang="vi-VN" sz="3000"/>
              <a:t> DOM và JavaScript kết hợp lại để hiển thị thông tin động và cho phép người dùng tương tác với các thông tin này.</a:t>
            </a:r>
            <a:endParaRPr lang="en-US" sz="3000"/>
          </a:p>
          <a:p>
            <a:pPr marL="0" indent="0">
              <a:buNone/>
            </a:pPr>
            <a:endParaRPr lang="en-US" sz="3000"/>
          </a:p>
          <a:p>
            <a:r>
              <a:rPr lang="vi-VN" sz="3000"/>
              <a:t> JavaScript cùng với đối tượng XMLHttpRequest hỗ trợ việc trao đổi dữ liệu bất đồng bộ giữa trình duyệt và máy chủ</a:t>
            </a:r>
            <a:r>
              <a:rPr lang="en-US" sz="3000"/>
              <a:t> </a:t>
            </a:r>
            <a:r>
              <a:rPr lang="vi-VN" sz="3000"/>
              <a:t>nhằm hạn chế việc tải lại nguyên trang.</a:t>
            </a:r>
            <a:endParaRPr lang="en-US" sz="3000"/>
          </a:p>
        </p:txBody>
      </p:sp>
    </p:spTree>
    <p:extLst>
      <p:ext uri="{BB962C8B-B14F-4D97-AF65-F5344CB8AC3E}">
        <p14:creationId xmlns:p14="http://schemas.microsoft.com/office/powerpoint/2010/main" val="114811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F3FCB2-2FFA-4445-8793-96A42046529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MySQL - PDO</a:t>
            </a:r>
            <a:endParaRPr lang="en-US"/>
          </a:p>
        </p:txBody>
      </p:sp>
      <p:sp>
        <p:nvSpPr>
          <p:cNvPr id="3" name="Chỗ dành sẵn cho Nội dung 2">
            <a:extLst>
              <a:ext uri="{FF2B5EF4-FFF2-40B4-BE49-F238E27FC236}">
                <a16:creationId xmlns:a16="http://schemas.microsoft.com/office/drawing/2014/main" id="{75C019E0-4B09-4359-B665-0D5D2FD95DD6}"/>
              </a:ext>
            </a:extLst>
          </p:cNvPr>
          <p:cNvSpPr>
            <a:spLocks noGrp="1"/>
          </p:cNvSpPr>
          <p:nvPr>
            <p:ph idx="1"/>
          </p:nvPr>
        </p:nvSpPr>
        <p:spPr>
          <a:xfrm>
            <a:off x="1179445" y="1364973"/>
            <a:ext cx="9303026" cy="5075583"/>
          </a:xfrm>
        </p:spPr>
        <p:txBody>
          <a:bodyPr anchor="ctr"/>
          <a:lstStyle/>
          <a:p>
            <a:r>
              <a:rPr lang="en-US" sz="3600"/>
              <a:t>Là hệ quản trị CSDL tự do mã nguồn mở phổ biến nhất</a:t>
            </a:r>
          </a:p>
          <a:p>
            <a:r>
              <a:rPr lang="en-US" sz="3600"/>
              <a:t>MySQL là cơ sở dữ liệu tốc độ cao, ổn định và dễ sử dụng, có tính khả chuyển.</a:t>
            </a:r>
          </a:p>
          <a:p>
            <a:endParaRPr lang="en-US"/>
          </a:p>
        </p:txBody>
      </p:sp>
    </p:spTree>
    <p:extLst>
      <p:ext uri="{BB962C8B-B14F-4D97-AF65-F5344CB8AC3E}">
        <p14:creationId xmlns:p14="http://schemas.microsoft.com/office/powerpoint/2010/main" val="92191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5FFBA3-1DE3-4F80-AC40-A84C9A30856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MySQL - PDO</a:t>
            </a:r>
            <a:endParaRPr lang="en-US"/>
          </a:p>
        </p:txBody>
      </p:sp>
      <p:sp>
        <p:nvSpPr>
          <p:cNvPr id="3" name="Chỗ dành sẵn cho Nội dung 2">
            <a:extLst>
              <a:ext uri="{FF2B5EF4-FFF2-40B4-BE49-F238E27FC236}">
                <a16:creationId xmlns:a16="http://schemas.microsoft.com/office/drawing/2014/main" id="{6BFAA3C0-2F11-41F6-BF6D-6BAC5E96FDE2}"/>
              </a:ext>
            </a:extLst>
          </p:cNvPr>
          <p:cNvSpPr>
            <a:spLocks noGrp="1"/>
          </p:cNvSpPr>
          <p:nvPr>
            <p:ph idx="1"/>
          </p:nvPr>
        </p:nvSpPr>
        <p:spPr>
          <a:xfrm>
            <a:off x="1318590" y="1354204"/>
            <a:ext cx="9760227" cy="4736547"/>
          </a:xfrm>
        </p:spPr>
        <p:txBody>
          <a:bodyPr>
            <a:normAutofit/>
          </a:bodyPr>
          <a:lstStyle/>
          <a:p>
            <a:endParaRPr lang="en-US" sz="2900"/>
          </a:p>
          <a:p>
            <a:r>
              <a:rPr lang="en-US" sz="3200"/>
              <a:t>PHP Data Objects (PDO) là một lớp truy xuất cơ sở dữ liệu cung cấp một phương pháp thống nhất để làm việc với nhiều loại cơ sở dữ liệu khác nhau.</a:t>
            </a:r>
          </a:p>
          <a:p>
            <a:r>
              <a:rPr lang="en-US" sz="3200"/>
              <a:t> Khi làm việc với PDO sẽ không cần viết câu lệnh SQL cụ thể mà chỉ sử dụng các phương thức mà PDO cung cấp, </a:t>
            </a:r>
          </a:p>
          <a:p>
            <a:r>
              <a:rPr lang="en-US" sz="3200"/>
              <a:t> Tiết kiệm thời gian và làm cho việc chuyển đổi Hệ quản trị cơ sở dữ liệu trở nên dễ dàng hơn, chỉ đơn giản là thay đổi Connection String (chuỗi kết nối CSDL).</a:t>
            </a:r>
          </a:p>
          <a:p>
            <a:endParaRPr lang="en-US" sz="2900"/>
          </a:p>
        </p:txBody>
      </p:sp>
    </p:spTree>
    <p:extLst>
      <p:ext uri="{BB962C8B-B14F-4D97-AF65-F5344CB8AC3E}">
        <p14:creationId xmlns:p14="http://schemas.microsoft.com/office/powerpoint/2010/main" val="352240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9E986D2-9ABF-4988-985C-19C859AB43F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PHP</a:t>
            </a:r>
            <a:r>
              <a:rPr lang="en-US"/>
              <a:t> </a:t>
            </a:r>
          </a:p>
        </p:txBody>
      </p:sp>
      <p:sp>
        <p:nvSpPr>
          <p:cNvPr id="3" name="Chỗ dành sẵn cho Nội dung 2">
            <a:extLst>
              <a:ext uri="{FF2B5EF4-FFF2-40B4-BE49-F238E27FC236}">
                <a16:creationId xmlns:a16="http://schemas.microsoft.com/office/drawing/2014/main" id="{117512B2-2424-4462-9A38-7E4F063FE065}"/>
              </a:ext>
            </a:extLst>
          </p:cNvPr>
          <p:cNvSpPr>
            <a:spLocks noGrp="1"/>
          </p:cNvSpPr>
          <p:nvPr>
            <p:ph idx="1"/>
          </p:nvPr>
        </p:nvSpPr>
        <p:spPr>
          <a:xfrm>
            <a:off x="1842052" y="1425714"/>
            <a:ext cx="8719931" cy="4902199"/>
          </a:xfrm>
        </p:spPr>
        <p:txBody>
          <a:bodyPr>
            <a:normAutofit/>
          </a:bodyPr>
          <a:lstStyle/>
          <a:p>
            <a:r>
              <a:rPr lang="en-US" sz="3200"/>
              <a:t>PHP là ngôn ngữ lập trình kịch bản hay một loại mã lệnh chủ yếu được dùng để phát triển các ứng dụng viết cho máy chủ, </a:t>
            </a:r>
          </a:p>
          <a:p>
            <a:r>
              <a:rPr lang="en-US" sz="3200"/>
              <a:t>Thích hợp với web và có thể dễ dàng nhúng vào trang HTML. </a:t>
            </a:r>
          </a:p>
          <a:p>
            <a:r>
              <a:rPr lang="en-US" sz="3200"/>
              <a:t>Do được tối ưu hóa cho các ứng dụng web, tốc độ nhanh, nhỏ gọn, cú pháp giống C và Java, </a:t>
            </a:r>
          </a:p>
          <a:p>
            <a:r>
              <a:rPr lang="en-US" sz="3200"/>
              <a:t>dễ học và thời gian xây dựng sản phẩm tương đối ngắn hơn so với các ngôn ngữ khác</a:t>
            </a:r>
          </a:p>
          <a:p>
            <a:endParaRPr lang="en-US"/>
          </a:p>
        </p:txBody>
      </p:sp>
    </p:spTree>
    <p:extLst>
      <p:ext uri="{BB962C8B-B14F-4D97-AF65-F5344CB8AC3E}">
        <p14:creationId xmlns:p14="http://schemas.microsoft.com/office/powerpoint/2010/main" val="393260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061066-5191-480F-A65F-A02B4B72487F}"/>
              </a:ext>
            </a:extLst>
          </p:cNvPr>
          <p:cNvSpPr>
            <a:spLocks noGrp="1"/>
          </p:cNvSpPr>
          <p:nvPr>
            <p:ph type="title"/>
          </p:nvPr>
        </p:nvSpPr>
        <p:spPr>
          <a:xfrm>
            <a:off x="651933" y="-87315"/>
            <a:ext cx="10701867" cy="1325563"/>
          </a:xfrm>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30125238-8055-44DC-B4E4-AF3130659FE6}"/>
              </a:ext>
            </a:extLst>
          </p:cNvPr>
          <p:cNvSpPr>
            <a:spLocks noGrp="1"/>
          </p:cNvSpPr>
          <p:nvPr>
            <p:ph idx="1"/>
          </p:nvPr>
        </p:nvSpPr>
        <p:spPr>
          <a:xfrm>
            <a:off x="1311964" y="1346201"/>
            <a:ext cx="9448801" cy="4902199"/>
          </a:xfrm>
        </p:spPr>
        <p:txBody>
          <a:bodyPr anchor="ctr">
            <a:normAutofit/>
          </a:bodyPr>
          <a:lstStyle/>
          <a:p>
            <a:r>
              <a:rPr lang="en-US" sz="3400"/>
              <a:t>Từ việc khảo sát hệ thống ban đầu, nội dung ở phần này tập trung xác định các yêu cầu mà hệ thống cần đáp ứng, xác định các chức năng cấn có của website.</a:t>
            </a:r>
          </a:p>
        </p:txBody>
      </p:sp>
    </p:spTree>
    <p:extLst>
      <p:ext uri="{BB962C8B-B14F-4D97-AF65-F5344CB8AC3E}">
        <p14:creationId xmlns:p14="http://schemas.microsoft.com/office/powerpoint/2010/main" val="330296503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otalTime>280</TotalTime>
  <Words>488</Words>
  <Application>Microsoft Office PowerPoint</Application>
  <PresentationFormat>Màn hình rộng</PresentationFormat>
  <Paragraphs>67</Paragraphs>
  <Slides>22</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22</vt:i4>
      </vt:variant>
    </vt:vector>
  </HeadingPairs>
  <TitlesOfParts>
    <vt:vector size="28" baseType="lpstr">
      <vt:lpstr>Arial</vt:lpstr>
      <vt:lpstr>Calibri</vt:lpstr>
      <vt:lpstr>Calibri Light</vt:lpstr>
      <vt:lpstr>Times New Roman</vt:lpstr>
      <vt:lpstr>Wingdings</vt:lpstr>
      <vt:lpstr>1_Office Theme</vt:lpstr>
      <vt:lpstr>Bản trình bày PowerPoint</vt:lpstr>
      <vt:lpstr>Phân công công việc</vt:lpstr>
      <vt:lpstr>Nội dung</vt:lpstr>
      <vt:lpstr>1. Kiến thức cơ sở</vt:lpstr>
      <vt:lpstr>1.1  AJAX</vt:lpstr>
      <vt:lpstr>1.2 MySQL - PDO</vt:lpstr>
      <vt:lpstr>1.2 MySQL - PDO</vt:lpstr>
      <vt:lpstr>1.3 PHP </vt:lpstr>
      <vt:lpstr>2. Phân tích hệ thống</vt:lpstr>
      <vt:lpstr>2. Phân tích hệ thống</vt:lpstr>
      <vt:lpstr>2. Phân tích hệ thống</vt:lpstr>
      <vt:lpstr>3.Thiết kế Database</vt:lpstr>
      <vt:lpstr>Login</vt:lpstr>
      <vt:lpstr>Register</vt:lpstr>
      <vt:lpstr>Home</vt:lpstr>
      <vt:lpstr>Notification</vt:lpstr>
      <vt:lpstr>Message</vt:lpstr>
      <vt:lpstr>Profile</vt:lpstr>
      <vt:lpstr>Class</vt:lpstr>
      <vt:lpstr>Thống kê</vt:lpstr>
      <vt:lpstr>Edit Profile</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Hoa Pham</dc:creator>
  <cp:lastModifiedBy>Hoa Pham</cp:lastModifiedBy>
  <cp:revision>13</cp:revision>
  <dcterms:created xsi:type="dcterms:W3CDTF">2019-03-31T14:35:17Z</dcterms:created>
  <dcterms:modified xsi:type="dcterms:W3CDTF">2019-05-16T09:23:02Z</dcterms:modified>
</cp:coreProperties>
</file>