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Style moyen 1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150B20-D175-49E8-89C3-CF21B9DD1295}" type="datetimeFigureOut">
              <a:rPr lang="fr-FR" smtClean="0"/>
              <a:t>23/11/2018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BB945A4-1EF0-443D-973F-87502340B9BC}"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5723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150B20-D175-49E8-89C3-CF21B9DD1295}" type="datetimeFigureOut">
              <a:rPr lang="fr-FR" smtClean="0"/>
              <a:t>23/11/2018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BB945A4-1EF0-443D-973F-87502340B9BC}" type="slidenum">
              <a:rPr lang="fr-FR" smtClean="0"/>
              <a:t>‹N°›</a:t>
            </a:fld>
            <a:endParaRPr lang="fr-FR"/>
          </a:p>
        </p:txBody>
      </p:sp>
    </p:spTree>
    <p:extLst>
      <p:ext uri="{BB962C8B-B14F-4D97-AF65-F5344CB8AC3E}">
        <p14:creationId xmlns:p14="http://schemas.microsoft.com/office/powerpoint/2010/main" val="315821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150B20-D175-49E8-89C3-CF21B9DD1295}" type="datetimeFigureOut">
              <a:rPr lang="fr-FR" smtClean="0"/>
              <a:t>23/11/2018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BB945A4-1EF0-443D-973F-87502340B9BC}" type="slidenum">
              <a:rPr lang="fr-FR" smtClean="0"/>
              <a:t>‹N°›</a:t>
            </a:fld>
            <a:endParaRPr lang="fr-FR"/>
          </a:p>
        </p:txBody>
      </p:sp>
    </p:spTree>
    <p:extLst>
      <p:ext uri="{BB962C8B-B14F-4D97-AF65-F5344CB8AC3E}">
        <p14:creationId xmlns:p14="http://schemas.microsoft.com/office/powerpoint/2010/main" val="4001946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150B20-D175-49E8-89C3-CF21B9DD1295}" type="datetimeFigureOut">
              <a:rPr lang="fr-FR" smtClean="0"/>
              <a:t>23/11/2018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BB945A4-1EF0-443D-973F-87502340B9BC}" type="slidenum">
              <a:rPr lang="fr-FR" smtClean="0"/>
              <a:t>‹N°›</a:t>
            </a:fld>
            <a:endParaRPr lang="fr-FR"/>
          </a:p>
        </p:txBody>
      </p:sp>
    </p:spTree>
    <p:extLst>
      <p:ext uri="{BB962C8B-B14F-4D97-AF65-F5344CB8AC3E}">
        <p14:creationId xmlns:p14="http://schemas.microsoft.com/office/powerpoint/2010/main" val="1480226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8150B20-D175-49E8-89C3-CF21B9DD1295}" type="datetimeFigureOut">
              <a:rPr lang="fr-FR" smtClean="0"/>
              <a:t>23/11/2018</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BB945A4-1EF0-443D-973F-87502340B9BC}"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1563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150B20-D175-49E8-89C3-CF21B9DD1295}" type="datetimeFigureOut">
              <a:rPr lang="fr-FR" smtClean="0"/>
              <a:t>23/11/2018</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BB945A4-1EF0-443D-973F-87502340B9BC}" type="slidenum">
              <a:rPr lang="fr-FR" smtClean="0"/>
              <a:t>‹N°›</a:t>
            </a:fld>
            <a:endParaRPr lang="fr-FR"/>
          </a:p>
        </p:txBody>
      </p:sp>
    </p:spTree>
    <p:extLst>
      <p:ext uri="{BB962C8B-B14F-4D97-AF65-F5344CB8AC3E}">
        <p14:creationId xmlns:p14="http://schemas.microsoft.com/office/powerpoint/2010/main" val="801159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150B20-D175-49E8-89C3-CF21B9DD1295}" type="datetimeFigureOut">
              <a:rPr lang="fr-FR" smtClean="0"/>
              <a:t>23/11/2018</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BB945A4-1EF0-443D-973F-87502340B9BC}" type="slidenum">
              <a:rPr lang="fr-FR" smtClean="0"/>
              <a:t>‹N°›</a:t>
            </a:fld>
            <a:endParaRPr lang="fr-FR"/>
          </a:p>
        </p:txBody>
      </p:sp>
    </p:spTree>
    <p:extLst>
      <p:ext uri="{BB962C8B-B14F-4D97-AF65-F5344CB8AC3E}">
        <p14:creationId xmlns:p14="http://schemas.microsoft.com/office/powerpoint/2010/main" val="411224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150B20-D175-49E8-89C3-CF21B9DD1295}" type="datetimeFigureOut">
              <a:rPr lang="fr-FR" smtClean="0"/>
              <a:t>23/11/2018</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BB945A4-1EF0-443D-973F-87502340B9BC}" type="slidenum">
              <a:rPr lang="fr-FR" smtClean="0"/>
              <a:t>‹N°›</a:t>
            </a:fld>
            <a:endParaRPr lang="fr-FR"/>
          </a:p>
        </p:txBody>
      </p:sp>
    </p:spTree>
    <p:extLst>
      <p:ext uri="{BB962C8B-B14F-4D97-AF65-F5344CB8AC3E}">
        <p14:creationId xmlns:p14="http://schemas.microsoft.com/office/powerpoint/2010/main" val="3379713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150B20-D175-49E8-89C3-CF21B9DD1295}" type="datetimeFigureOut">
              <a:rPr lang="fr-FR" smtClean="0"/>
              <a:t>23/11/2018</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a:p>
        </p:txBody>
      </p:sp>
      <p:sp>
        <p:nvSpPr>
          <p:cNvPr id="9" name="Slide Number Placeholder 8"/>
          <p:cNvSpPr>
            <a:spLocks noGrp="1"/>
          </p:cNvSpPr>
          <p:nvPr>
            <p:ph type="sldNum" sz="quarter" idx="12"/>
          </p:nvPr>
        </p:nvSpPr>
        <p:spPr/>
        <p:txBody>
          <a:bodyPr/>
          <a:lstStyle/>
          <a:p>
            <a:fld id="{6BB945A4-1EF0-443D-973F-87502340B9BC}" type="slidenum">
              <a:rPr lang="fr-FR" smtClean="0"/>
              <a:t>‹N°›</a:t>
            </a:fld>
            <a:endParaRPr lang="fr-FR"/>
          </a:p>
        </p:txBody>
      </p:sp>
    </p:spTree>
    <p:extLst>
      <p:ext uri="{BB962C8B-B14F-4D97-AF65-F5344CB8AC3E}">
        <p14:creationId xmlns:p14="http://schemas.microsoft.com/office/powerpoint/2010/main" val="3349795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150B20-D175-49E8-89C3-CF21B9DD1295}" type="datetimeFigureOut">
              <a:rPr lang="fr-FR" smtClean="0"/>
              <a:t>23/11/2018</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BB945A4-1EF0-443D-973F-87502340B9BC}" type="slidenum">
              <a:rPr lang="fr-FR" smtClean="0"/>
              <a:t>‹N°›</a:t>
            </a:fld>
            <a:endParaRPr lang="fr-FR"/>
          </a:p>
        </p:txBody>
      </p:sp>
    </p:spTree>
    <p:extLst>
      <p:ext uri="{BB962C8B-B14F-4D97-AF65-F5344CB8AC3E}">
        <p14:creationId xmlns:p14="http://schemas.microsoft.com/office/powerpoint/2010/main" val="928938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lvl1pPr>
              <a:defRPr>
                <a:solidFill>
                  <a:schemeClr val="tx2"/>
                </a:solidFill>
              </a:defRPr>
            </a:lvl1pPr>
          </a:lstStyle>
          <a:p>
            <a:fld id="{48150B20-D175-49E8-89C3-CF21B9DD1295}" type="datetimeFigureOut">
              <a:rPr lang="fr-FR" smtClean="0"/>
              <a:t>23/11/2018</a:t>
            </a:fld>
            <a:endParaRPr lang="fr-FR"/>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BB945A4-1EF0-443D-973F-87502340B9BC}" type="slidenum">
              <a:rPr lang="fr-FR" smtClean="0"/>
              <a:t>‹N°›</a:t>
            </a:fld>
            <a:endParaRPr lang="fr-FR"/>
          </a:p>
        </p:txBody>
      </p:sp>
    </p:spTree>
    <p:extLst>
      <p:ext uri="{BB962C8B-B14F-4D97-AF65-F5344CB8AC3E}">
        <p14:creationId xmlns:p14="http://schemas.microsoft.com/office/powerpoint/2010/main" val="220218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150B20-D175-49E8-89C3-CF21B9DD1295}" type="datetimeFigureOut">
              <a:rPr lang="fr-FR" smtClean="0"/>
              <a:t>23/11/2018</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BB945A4-1EF0-443D-973F-87502340B9BC}" type="slidenum">
              <a:rPr lang="fr-FR" smtClean="0"/>
              <a:t>‹N°›</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794700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B6AD00ED-413D-4952-BA70-E2FCC9C18C4F}"/>
              </a:ext>
            </a:extLst>
          </p:cNvPr>
          <p:cNvPicPr>
            <a:picLocks noChangeAspect="1"/>
          </p:cNvPicPr>
          <p:nvPr/>
        </p:nvPicPr>
        <p:blipFill>
          <a:blip r:embed="rId2"/>
          <a:stretch>
            <a:fillRect/>
          </a:stretch>
        </p:blipFill>
        <p:spPr>
          <a:xfrm>
            <a:off x="0" y="0"/>
            <a:ext cx="12192000" cy="6877145"/>
          </a:xfrm>
          <a:prstGeom prst="rect">
            <a:avLst/>
          </a:prstGeom>
        </p:spPr>
      </p:pic>
      <p:pic>
        <p:nvPicPr>
          <p:cNvPr id="5" name="Image 4">
            <a:extLst>
              <a:ext uri="{FF2B5EF4-FFF2-40B4-BE49-F238E27FC236}">
                <a16:creationId xmlns:a16="http://schemas.microsoft.com/office/drawing/2014/main" id="{4389765F-A2FF-4DF4-BF49-7EDB5FBC9ADF}"/>
              </a:ext>
            </a:extLst>
          </p:cNvPr>
          <p:cNvPicPr>
            <a:picLocks noChangeAspect="1"/>
          </p:cNvPicPr>
          <p:nvPr/>
        </p:nvPicPr>
        <p:blipFill rotWithShape="1">
          <a:blip r:embed="rId3">
            <a:duotone>
              <a:schemeClr val="accent5">
                <a:shade val="45000"/>
                <a:satMod val="135000"/>
              </a:schemeClr>
              <a:prstClr val="white"/>
            </a:duotone>
            <a:extLst>
              <a:ext uri="{BEBA8EAE-BF5A-486C-A8C5-ECC9F3942E4B}">
                <a14:imgProps xmlns:a14="http://schemas.microsoft.com/office/drawing/2010/main">
                  <a14:imgLayer r:embed="rId4">
                    <a14:imgEffect>
                      <a14:backgroundRemoval t="60278" b="69630" l="13229" r="82865">
                        <a14:foregroundMark x1="17031" y1="62315" x2="17031" y2="62315"/>
                        <a14:foregroundMark x1="13281" y1="63148" x2="13281" y2="63148"/>
                        <a14:foregroundMark x1="14948" y1="65833" x2="14948" y2="65833"/>
                        <a14:foregroundMark x1="20000" y1="62222" x2="20000" y2="62222"/>
                        <a14:foregroundMark x1="24063" y1="64259" x2="24063" y2="64259"/>
                        <a14:foregroundMark x1="30833" y1="64259" x2="30833" y2="64259"/>
                        <a14:foregroundMark x1="35052" y1="62963" x2="35052" y2="62963"/>
                        <a14:foregroundMark x1="41042" y1="63704" x2="41042" y2="63704"/>
                        <a14:foregroundMark x1="41823" y1="61759" x2="41823" y2="61759"/>
                        <a14:foregroundMark x1="49115" y1="62315" x2="49115" y2="62315"/>
                        <a14:foregroundMark x1="52760" y1="62130" x2="52760" y2="62130"/>
                        <a14:foregroundMark x1="60000" y1="62407" x2="60000" y2="62407"/>
                        <a14:foregroundMark x1="64583" y1="61389" x2="64583" y2="61389"/>
                        <a14:foregroundMark x1="70833" y1="61852" x2="70833" y2="61852"/>
                        <a14:foregroundMark x1="75365" y1="63426" x2="75365" y2="63426"/>
                        <a14:foregroundMark x1="75469" y1="61759" x2="75469" y2="61759"/>
                        <a14:foregroundMark x1="82865" y1="61852" x2="82865" y2="61852"/>
                        <a14:backgroundMark x1="31979" y1="64907" x2="31979" y2="64907"/>
                      </a14:backgroundRemoval>
                    </a14:imgEffect>
                  </a14:imgLayer>
                </a14:imgProps>
              </a:ext>
            </a:extLst>
          </a:blip>
          <a:srcRect l="11505" t="59159" r="13277" b="29062"/>
          <a:stretch/>
        </p:blipFill>
        <p:spPr>
          <a:xfrm>
            <a:off x="704478" y="2954045"/>
            <a:ext cx="10783044" cy="949910"/>
          </a:xfrm>
          <a:prstGeom prst="rect">
            <a:avLst/>
          </a:prstGeom>
        </p:spPr>
      </p:pic>
    </p:spTree>
    <p:extLst>
      <p:ext uri="{BB962C8B-B14F-4D97-AF65-F5344CB8AC3E}">
        <p14:creationId xmlns:p14="http://schemas.microsoft.com/office/powerpoint/2010/main" val="3823622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97385F3-AB62-483D-888A-AAB46250AAEE}"/>
              </a:ext>
            </a:extLst>
          </p:cNvPr>
          <p:cNvSpPr txBox="1"/>
          <p:nvPr/>
        </p:nvSpPr>
        <p:spPr>
          <a:xfrm>
            <a:off x="3115056" y="457200"/>
            <a:ext cx="5961888" cy="830997"/>
          </a:xfrm>
          <a:prstGeom prst="rect">
            <a:avLst/>
          </a:prstGeom>
          <a:noFill/>
        </p:spPr>
        <p:txBody>
          <a:bodyPr wrap="square" rtlCol="0">
            <a:spAutoFit/>
          </a:bodyPr>
          <a:lstStyle/>
          <a:p>
            <a:pPr algn="ctr"/>
            <a:r>
              <a:rPr lang="fr-FR" sz="4800" b="1" i="1" u="sng" dirty="0">
                <a:solidFill>
                  <a:srgbClr val="FFCC00"/>
                </a:solidFill>
              </a:rPr>
              <a:t>Objectifs &amp; Finalités </a:t>
            </a:r>
          </a:p>
        </p:txBody>
      </p:sp>
      <p:sp>
        <p:nvSpPr>
          <p:cNvPr id="3" name="ZoneTexte 2">
            <a:extLst>
              <a:ext uri="{FF2B5EF4-FFF2-40B4-BE49-F238E27FC236}">
                <a16:creationId xmlns:a16="http://schemas.microsoft.com/office/drawing/2014/main" id="{5C2A8F4C-689A-4920-94C3-3F3D64823971}"/>
              </a:ext>
            </a:extLst>
          </p:cNvPr>
          <p:cNvSpPr txBox="1"/>
          <p:nvPr/>
        </p:nvSpPr>
        <p:spPr>
          <a:xfrm>
            <a:off x="2063496" y="1420758"/>
            <a:ext cx="8065008" cy="4016484"/>
          </a:xfrm>
          <a:prstGeom prst="rect">
            <a:avLst/>
          </a:prstGeom>
          <a:noFill/>
        </p:spPr>
        <p:txBody>
          <a:bodyPr wrap="square" rtlCol="0">
            <a:spAutoFit/>
          </a:bodyPr>
          <a:lstStyle/>
          <a:p>
            <a:pPr algn="just">
              <a:lnSpc>
                <a:spcPct val="150000"/>
              </a:lnSpc>
            </a:pPr>
            <a:r>
              <a:rPr lang="fr-FR" sz="2800" b="1" i="1" u="sng" dirty="0">
                <a:solidFill>
                  <a:srgbClr val="FFFF00"/>
                </a:solidFill>
              </a:rPr>
              <a:t>Objectifs :</a:t>
            </a:r>
          </a:p>
          <a:p>
            <a:pPr marL="285750" indent="-285750" algn="just">
              <a:buFont typeface="Arial" panose="020B0604020202020204" pitchFamily="34" charset="0"/>
              <a:buChar char="•"/>
            </a:pPr>
            <a:r>
              <a:rPr lang="fr-FR" dirty="0"/>
              <a:t>Réalisation d’une animation permettant d’illustrer un phénomène physique</a:t>
            </a:r>
          </a:p>
          <a:p>
            <a:pPr marL="285750" indent="-285750" algn="just">
              <a:buFont typeface="Arial" panose="020B0604020202020204" pitchFamily="34" charset="0"/>
              <a:buChar char="•"/>
            </a:pPr>
            <a:r>
              <a:rPr lang="fr-FR" dirty="0"/>
              <a:t>Réalisation d’un travail informatique en groupe et en autonomie </a:t>
            </a:r>
          </a:p>
          <a:p>
            <a:pPr algn="just"/>
            <a:endParaRPr lang="fr-FR" dirty="0"/>
          </a:p>
          <a:p>
            <a:pPr algn="just">
              <a:lnSpc>
                <a:spcPct val="150000"/>
              </a:lnSpc>
            </a:pPr>
            <a:r>
              <a:rPr lang="fr-FR" sz="2800" b="1" i="1" u="sng" dirty="0">
                <a:solidFill>
                  <a:srgbClr val="FFFF00"/>
                </a:solidFill>
              </a:rPr>
              <a:t>Finalités :</a:t>
            </a:r>
          </a:p>
          <a:p>
            <a:pPr marL="285750" indent="-285750" algn="just">
              <a:buFont typeface="Arial" panose="020B0604020202020204" pitchFamily="34" charset="0"/>
              <a:buChar char="•"/>
            </a:pPr>
            <a:r>
              <a:rPr lang="fr-FR" dirty="0"/>
              <a:t>Mise en lumière des échanges entre énergie potentielle et énergie cinétique par le biais de l’affichage de données physiques en lien avec un lâché de bille sur une rampe tracée par l’utilisateur</a:t>
            </a:r>
          </a:p>
          <a:p>
            <a:pPr marL="285750" indent="-285750" algn="just">
              <a:buFont typeface="Arial" panose="020B0604020202020204" pitchFamily="34" charset="0"/>
              <a:buChar char="•"/>
            </a:pPr>
            <a:r>
              <a:rPr lang="fr-FR" dirty="0"/>
              <a:t>Mise sous forme d’un jeu ludique (adressé à des collégiens)</a:t>
            </a:r>
          </a:p>
          <a:p>
            <a:pPr marL="342900" indent="-342900">
              <a:buFont typeface="Arial" panose="020B0604020202020204" pitchFamily="34" charset="0"/>
              <a:buChar char="•"/>
            </a:pPr>
            <a:endParaRPr lang="fr-FR" dirty="0"/>
          </a:p>
          <a:p>
            <a:pPr marL="342900" indent="-342900">
              <a:buFont typeface="+mj-lt"/>
              <a:buAutoNum type="arabicPeriod"/>
            </a:pPr>
            <a:endParaRPr lang="fr-FR" dirty="0"/>
          </a:p>
        </p:txBody>
      </p:sp>
    </p:spTree>
    <p:extLst>
      <p:ext uri="{BB962C8B-B14F-4D97-AF65-F5344CB8AC3E}">
        <p14:creationId xmlns:p14="http://schemas.microsoft.com/office/powerpoint/2010/main" val="42534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97385F3-AB62-483D-888A-AAB46250AAEE}"/>
              </a:ext>
            </a:extLst>
          </p:cNvPr>
          <p:cNvSpPr txBox="1"/>
          <p:nvPr/>
        </p:nvSpPr>
        <p:spPr>
          <a:xfrm>
            <a:off x="1824228" y="457200"/>
            <a:ext cx="8543544" cy="830997"/>
          </a:xfrm>
          <a:prstGeom prst="rect">
            <a:avLst/>
          </a:prstGeom>
          <a:noFill/>
        </p:spPr>
        <p:txBody>
          <a:bodyPr wrap="square" rtlCol="0">
            <a:spAutoFit/>
          </a:bodyPr>
          <a:lstStyle/>
          <a:p>
            <a:pPr algn="ctr"/>
            <a:r>
              <a:rPr lang="fr-FR" sz="4800" b="1" i="1" u="sng" dirty="0">
                <a:solidFill>
                  <a:srgbClr val="FFCC00"/>
                </a:solidFill>
              </a:rPr>
              <a:t>Indicateurs de qualité du code</a:t>
            </a:r>
          </a:p>
        </p:txBody>
      </p:sp>
      <p:grpSp>
        <p:nvGrpSpPr>
          <p:cNvPr id="5" name="Groupe 4">
            <a:extLst>
              <a:ext uri="{FF2B5EF4-FFF2-40B4-BE49-F238E27FC236}">
                <a16:creationId xmlns:a16="http://schemas.microsoft.com/office/drawing/2014/main" id="{84252F26-DB44-4C50-A6AC-E2C167E50B85}"/>
              </a:ext>
            </a:extLst>
          </p:cNvPr>
          <p:cNvGrpSpPr/>
          <p:nvPr/>
        </p:nvGrpSpPr>
        <p:grpSpPr>
          <a:xfrm>
            <a:off x="1309878" y="1588788"/>
            <a:ext cx="9572244" cy="1846659"/>
            <a:chOff x="795528" y="1415052"/>
            <a:chExt cx="9572244" cy="1846659"/>
          </a:xfrm>
        </p:grpSpPr>
        <p:sp>
          <p:nvSpPr>
            <p:cNvPr id="3" name="ZoneTexte 2">
              <a:extLst>
                <a:ext uri="{FF2B5EF4-FFF2-40B4-BE49-F238E27FC236}">
                  <a16:creationId xmlns:a16="http://schemas.microsoft.com/office/drawing/2014/main" id="{5C2A8F4C-689A-4920-94C3-3F3D64823971}"/>
                </a:ext>
              </a:extLst>
            </p:cNvPr>
            <p:cNvSpPr txBox="1"/>
            <p:nvPr/>
          </p:nvSpPr>
          <p:spPr>
            <a:xfrm>
              <a:off x="795528" y="1415052"/>
              <a:ext cx="4800600" cy="1846659"/>
            </a:xfrm>
            <a:prstGeom prst="rect">
              <a:avLst/>
            </a:prstGeom>
            <a:noFill/>
          </p:spPr>
          <p:txBody>
            <a:bodyPr wrap="square" rtlCol="0">
              <a:spAutoFit/>
            </a:bodyPr>
            <a:lstStyle/>
            <a:p>
              <a:pPr algn="just">
                <a:lnSpc>
                  <a:spcPct val="150000"/>
                </a:lnSpc>
              </a:pPr>
              <a:r>
                <a:rPr lang="fr-FR" sz="2800" b="1" i="1" u="sng" dirty="0">
                  <a:solidFill>
                    <a:srgbClr val="FFFF00"/>
                  </a:solidFill>
                </a:rPr>
                <a:t>Clean code :</a:t>
              </a:r>
            </a:p>
            <a:p>
              <a:pPr marL="285750" indent="-285750" algn="just">
                <a:buFont typeface="Arial" panose="020B0604020202020204" pitchFamily="34" charset="0"/>
                <a:buChar char="•"/>
              </a:pPr>
              <a:r>
                <a:rPr lang="fr-FR" dirty="0"/>
                <a:t>Commentaires</a:t>
              </a:r>
            </a:p>
            <a:p>
              <a:pPr marL="285750" indent="-285750" algn="just">
                <a:buFont typeface="Arial" panose="020B0604020202020204" pitchFamily="34" charset="0"/>
                <a:buChar char="•"/>
              </a:pPr>
              <a:r>
                <a:rPr lang="fr-FR" dirty="0"/>
                <a:t>Noms de variables explicites</a:t>
              </a:r>
            </a:p>
            <a:p>
              <a:pPr marL="285750" indent="-285750" algn="just">
                <a:buFont typeface="Arial" panose="020B0604020202020204" pitchFamily="34" charset="0"/>
                <a:buChar char="•"/>
              </a:pPr>
              <a:r>
                <a:rPr lang="fr-FR" dirty="0"/>
                <a:t>Découpage du code en sous fonctions</a:t>
              </a:r>
            </a:p>
            <a:p>
              <a:pPr marL="342900" indent="-342900">
                <a:buFont typeface="+mj-lt"/>
                <a:buAutoNum type="arabicPeriod"/>
              </a:pPr>
              <a:endParaRPr lang="fr-FR" dirty="0"/>
            </a:p>
          </p:txBody>
        </p:sp>
        <p:sp>
          <p:nvSpPr>
            <p:cNvPr id="4" name="Rectangle 3">
              <a:extLst>
                <a:ext uri="{FF2B5EF4-FFF2-40B4-BE49-F238E27FC236}">
                  <a16:creationId xmlns:a16="http://schemas.microsoft.com/office/drawing/2014/main" id="{37D74ADF-579E-469A-9C2B-3B287EB29D92}"/>
                </a:ext>
              </a:extLst>
            </p:cNvPr>
            <p:cNvSpPr/>
            <p:nvPr/>
          </p:nvSpPr>
          <p:spPr>
            <a:xfrm>
              <a:off x="7072884" y="1415052"/>
              <a:ext cx="3294888" cy="1292662"/>
            </a:xfrm>
            <a:prstGeom prst="rect">
              <a:avLst/>
            </a:prstGeom>
          </p:spPr>
          <p:txBody>
            <a:bodyPr wrap="square">
              <a:spAutoFit/>
            </a:bodyPr>
            <a:lstStyle/>
            <a:p>
              <a:pPr lvl="0" algn="just">
                <a:lnSpc>
                  <a:spcPct val="150000"/>
                </a:lnSpc>
              </a:pPr>
              <a:r>
                <a:rPr lang="fr-FR" sz="2800" b="1" i="1" u="sng" dirty="0">
                  <a:solidFill>
                    <a:srgbClr val="FFFF00"/>
                  </a:solidFill>
                </a:rPr>
                <a:t>Tests :</a:t>
              </a:r>
            </a:p>
            <a:p>
              <a:pPr marL="285750" lvl="0" indent="-285750" algn="just">
                <a:buFont typeface="Arial" panose="020B0604020202020204" pitchFamily="34" charset="0"/>
                <a:buChar char="•"/>
              </a:pPr>
              <a:r>
                <a:rPr lang="fr-FR" dirty="0">
                  <a:solidFill>
                    <a:prstClr val="white"/>
                  </a:solidFill>
                </a:rPr>
                <a:t>Fonctions test</a:t>
              </a:r>
            </a:p>
            <a:p>
              <a:pPr marL="285750" lvl="0" indent="-285750" algn="just">
                <a:buFont typeface="Arial" panose="020B0604020202020204" pitchFamily="34" charset="0"/>
                <a:buChar char="•"/>
              </a:pPr>
              <a:r>
                <a:rPr lang="fr-FR" dirty="0">
                  <a:solidFill>
                    <a:prstClr val="white"/>
                  </a:solidFill>
                </a:rPr>
                <a:t>Couverture de tests</a:t>
              </a:r>
            </a:p>
          </p:txBody>
        </p:sp>
      </p:grpSp>
      <p:pic>
        <p:nvPicPr>
          <p:cNvPr id="6" name="Image 5">
            <a:extLst>
              <a:ext uri="{FF2B5EF4-FFF2-40B4-BE49-F238E27FC236}">
                <a16:creationId xmlns:a16="http://schemas.microsoft.com/office/drawing/2014/main" id="{526CA0D4-10B7-4E48-9C9C-6F6A18ECBC66}"/>
              </a:ext>
            </a:extLst>
          </p:cNvPr>
          <p:cNvPicPr>
            <a:picLocks noChangeAspect="1"/>
          </p:cNvPicPr>
          <p:nvPr/>
        </p:nvPicPr>
        <p:blipFill rotWithShape="1">
          <a:blip r:embed="rId2"/>
          <a:srcRect l="29925" t="23167" r="30700" b="68000"/>
          <a:stretch/>
        </p:blipFill>
        <p:spPr>
          <a:xfrm>
            <a:off x="240891" y="3292947"/>
            <a:ext cx="5869587" cy="740664"/>
          </a:xfrm>
          <a:prstGeom prst="rect">
            <a:avLst/>
          </a:prstGeom>
        </p:spPr>
      </p:pic>
      <p:pic>
        <p:nvPicPr>
          <p:cNvPr id="7" name="Image 6">
            <a:extLst>
              <a:ext uri="{FF2B5EF4-FFF2-40B4-BE49-F238E27FC236}">
                <a16:creationId xmlns:a16="http://schemas.microsoft.com/office/drawing/2014/main" id="{872BA506-621D-45E5-AF97-ED8CA87725DC}"/>
              </a:ext>
            </a:extLst>
          </p:cNvPr>
          <p:cNvPicPr>
            <a:picLocks noChangeAspect="1"/>
          </p:cNvPicPr>
          <p:nvPr/>
        </p:nvPicPr>
        <p:blipFill rotWithShape="1">
          <a:blip r:embed="rId3"/>
          <a:srcRect l="20475" t="43734" r="22075" b="10800"/>
          <a:stretch/>
        </p:blipFill>
        <p:spPr>
          <a:xfrm>
            <a:off x="698091" y="4106763"/>
            <a:ext cx="4845067" cy="2156877"/>
          </a:xfrm>
          <a:prstGeom prst="rect">
            <a:avLst/>
          </a:prstGeom>
        </p:spPr>
      </p:pic>
      <p:pic>
        <p:nvPicPr>
          <p:cNvPr id="10" name="Image 9">
            <a:extLst>
              <a:ext uri="{FF2B5EF4-FFF2-40B4-BE49-F238E27FC236}">
                <a16:creationId xmlns:a16="http://schemas.microsoft.com/office/drawing/2014/main" id="{1F8BEB97-FB59-4011-8AE7-62897F6FE459}"/>
              </a:ext>
            </a:extLst>
          </p:cNvPr>
          <p:cNvPicPr>
            <a:picLocks noChangeAspect="1"/>
          </p:cNvPicPr>
          <p:nvPr/>
        </p:nvPicPr>
        <p:blipFill rotWithShape="1">
          <a:blip r:embed="rId4"/>
          <a:srcRect l="29925" t="8667" r="43975" b="75733"/>
          <a:stretch/>
        </p:blipFill>
        <p:spPr>
          <a:xfrm>
            <a:off x="6966396" y="3016948"/>
            <a:ext cx="3844838" cy="1292661"/>
          </a:xfrm>
          <a:prstGeom prst="rect">
            <a:avLst/>
          </a:prstGeom>
        </p:spPr>
      </p:pic>
    </p:spTree>
    <p:extLst>
      <p:ext uri="{BB962C8B-B14F-4D97-AF65-F5344CB8AC3E}">
        <p14:creationId xmlns:p14="http://schemas.microsoft.com/office/powerpoint/2010/main" val="3352674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97385F3-AB62-483D-888A-AAB46250AAEE}"/>
              </a:ext>
            </a:extLst>
          </p:cNvPr>
          <p:cNvSpPr txBox="1"/>
          <p:nvPr/>
        </p:nvSpPr>
        <p:spPr>
          <a:xfrm>
            <a:off x="1824228" y="457200"/>
            <a:ext cx="8543544" cy="830997"/>
          </a:xfrm>
          <a:prstGeom prst="rect">
            <a:avLst/>
          </a:prstGeom>
          <a:noFill/>
        </p:spPr>
        <p:txBody>
          <a:bodyPr wrap="square" rtlCol="0">
            <a:spAutoFit/>
          </a:bodyPr>
          <a:lstStyle/>
          <a:p>
            <a:pPr algn="ctr"/>
            <a:r>
              <a:rPr lang="fr-FR" sz="4800" b="1" i="1" u="sng" dirty="0">
                <a:solidFill>
                  <a:srgbClr val="FFCC00"/>
                </a:solidFill>
              </a:rPr>
              <a:t>Répartition du travail</a:t>
            </a:r>
          </a:p>
        </p:txBody>
      </p:sp>
      <p:graphicFrame>
        <p:nvGraphicFramePr>
          <p:cNvPr id="8" name="Tableau 7">
            <a:extLst>
              <a:ext uri="{FF2B5EF4-FFF2-40B4-BE49-F238E27FC236}">
                <a16:creationId xmlns:a16="http://schemas.microsoft.com/office/drawing/2014/main" id="{291772F2-8878-426B-9178-69DA2567037C}"/>
              </a:ext>
            </a:extLst>
          </p:cNvPr>
          <p:cNvGraphicFramePr>
            <a:graphicFrameLocks noGrp="1"/>
          </p:cNvGraphicFramePr>
          <p:nvPr>
            <p:extLst>
              <p:ext uri="{D42A27DB-BD31-4B8C-83A1-F6EECF244321}">
                <p14:modId xmlns:p14="http://schemas.microsoft.com/office/powerpoint/2010/main" val="309882283"/>
              </p:ext>
            </p:extLst>
          </p:nvPr>
        </p:nvGraphicFramePr>
        <p:xfrm>
          <a:off x="217392" y="1535847"/>
          <a:ext cx="11757216" cy="1529298"/>
        </p:xfrm>
        <a:graphic>
          <a:graphicData uri="http://schemas.openxmlformats.org/drawingml/2006/table">
            <a:tbl>
              <a:tblPr firstRow="1" bandRow="1">
                <a:tableStyleId>{FABFCF23-3B69-468F-B69F-88F6DE6A72F2}</a:tableStyleId>
              </a:tblPr>
              <a:tblGrid>
                <a:gridCol w="2629091">
                  <a:extLst>
                    <a:ext uri="{9D8B030D-6E8A-4147-A177-3AD203B41FA5}">
                      <a16:colId xmlns:a16="http://schemas.microsoft.com/office/drawing/2014/main" val="282315425"/>
                    </a:ext>
                  </a:extLst>
                </a:gridCol>
                <a:gridCol w="3097530">
                  <a:extLst>
                    <a:ext uri="{9D8B030D-6E8A-4147-A177-3AD203B41FA5}">
                      <a16:colId xmlns:a16="http://schemas.microsoft.com/office/drawing/2014/main" val="942767962"/>
                    </a:ext>
                  </a:extLst>
                </a:gridCol>
                <a:gridCol w="2933065">
                  <a:extLst>
                    <a:ext uri="{9D8B030D-6E8A-4147-A177-3AD203B41FA5}">
                      <a16:colId xmlns:a16="http://schemas.microsoft.com/office/drawing/2014/main" val="88265985"/>
                    </a:ext>
                  </a:extLst>
                </a:gridCol>
                <a:gridCol w="3097530">
                  <a:extLst>
                    <a:ext uri="{9D8B030D-6E8A-4147-A177-3AD203B41FA5}">
                      <a16:colId xmlns:a16="http://schemas.microsoft.com/office/drawing/2014/main" val="995833532"/>
                    </a:ext>
                  </a:extLst>
                </a:gridCol>
              </a:tblGrid>
              <a:tr h="359628">
                <a:tc>
                  <a:txBody>
                    <a:bodyPr/>
                    <a:lstStyle/>
                    <a:p>
                      <a:pPr algn="ctr"/>
                      <a:r>
                        <a:rPr lang="fr-FR" dirty="0">
                          <a:solidFill>
                            <a:schemeClr val="bg1"/>
                          </a:solidFill>
                        </a:rPr>
                        <a:t>Arnaud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fr-FR" dirty="0">
                          <a:solidFill>
                            <a:schemeClr val="bg1"/>
                          </a:solidFill>
                        </a:rPr>
                        <a:t>Stéphane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fr-FR" dirty="0">
                          <a:solidFill>
                            <a:schemeClr val="bg1"/>
                          </a:solidFill>
                        </a:rPr>
                        <a:t>Romain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fr-FR" dirty="0">
                          <a:solidFill>
                            <a:schemeClr val="bg1"/>
                          </a:solidFill>
                        </a:rPr>
                        <a:t>Hugo</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10512381"/>
                  </a:ext>
                </a:extLst>
              </a:tr>
              <a:tr h="381000">
                <a:tc>
                  <a:txBody>
                    <a:bodyPr/>
                    <a:lstStyle/>
                    <a:p>
                      <a:r>
                        <a:rPr lang="fr-FR" dirty="0"/>
                        <a:t>Affichage pygame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fr-FR" dirty="0"/>
                        <a:t>Modélisation pymunk</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fr-FR" dirty="0"/>
                        <a:t>Affichage données physiques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fr-FR" dirty="0"/>
                        <a:t>Modélisation pymunk</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8130950"/>
                  </a:ext>
                </a:extLst>
              </a:tr>
              <a:tr h="333375">
                <a:tc>
                  <a:txBody>
                    <a:bodyPr/>
                    <a:lstStyle/>
                    <a:p>
                      <a:r>
                        <a:rPr lang="fr-FR" dirty="0"/>
                        <a:t>Clean Code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fr-FR" dirty="0"/>
                        <a:t>Acquisition données physiques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fr-FR" dirty="0"/>
                        <a:t>Clean Code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fr-FR" dirty="0"/>
                        <a:t>Acquisition données physiques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04722993"/>
                  </a:ext>
                </a:extLst>
              </a:tr>
              <a:tr h="416778">
                <a:tc>
                  <a:txBody>
                    <a:bodyPr/>
                    <a:lstStyle/>
                    <a:p>
                      <a:r>
                        <a:rPr lang="fr-FR" dirty="0"/>
                        <a:t>Ajout obstacles physiques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fr-FR" dirty="0"/>
                        <a:t>Clean Code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fr-FR" dirty="0"/>
                        <a:t>Design du jeu</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fr-FR" dirty="0"/>
                        <a:t>Clean Code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83536179"/>
                  </a:ext>
                </a:extLst>
              </a:tr>
            </a:tbl>
          </a:graphicData>
        </a:graphic>
      </p:graphicFrame>
      <p:sp>
        <p:nvSpPr>
          <p:cNvPr id="9" name="ZoneTexte 8">
            <a:extLst>
              <a:ext uri="{FF2B5EF4-FFF2-40B4-BE49-F238E27FC236}">
                <a16:creationId xmlns:a16="http://schemas.microsoft.com/office/drawing/2014/main" id="{ABE8DD85-DB34-4925-A674-BCF3ED4ACF7F}"/>
              </a:ext>
            </a:extLst>
          </p:cNvPr>
          <p:cNvSpPr txBox="1"/>
          <p:nvPr/>
        </p:nvSpPr>
        <p:spPr>
          <a:xfrm>
            <a:off x="985422" y="3439394"/>
            <a:ext cx="5486399" cy="3570208"/>
          </a:xfrm>
          <a:prstGeom prst="rect">
            <a:avLst/>
          </a:prstGeom>
          <a:noFill/>
        </p:spPr>
        <p:txBody>
          <a:bodyPr wrap="square" rtlCol="0">
            <a:spAutoFit/>
          </a:bodyPr>
          <a:lstStyle/>
          <a:p>
            <a:r>
              <a:rPr lang="fr-FR" sz="2800" b="1" i="1" u="sng" dirty="0">
                <a:solidFill>
                  <a:srgbClr val="FFFF00"/>
                </a:solidFill>
              </a:rPr>
              <a:t>Fonctions principales :</a:t>
            </a:r>
          </a:p>
          <a:p>
            <a:pPr marL="285750" indent="-285750">
              <a:buFont typeface="Arial" panose="020B0604020202020204" pitchFamily="34" charset="0"/>
              <a:buChar char="•"/>
            </a:pPr>
            <a:r>
              <a:rPr lang="fr-FR" dirty="0"/>
              <a:t>obtenir_donnees_physiques</a:t>
            </a:r>
          </a:p>
          <a:p>
            <a:pPr marL="285750" indent="-285750">
              <a:buFont typeface="Arial" panose="020B0604020202020204" pitchFamily="34" charset="0"/>
              <a:buChar char="•"/>
            </a:pPr>
            <a:r>
              <a:rPr lang="fr-FR" dirty="0" err="1"/>
              <a:t>affichage_menu</a:t>
            </a:r>
            <a:endParaRPr lang="fr-FR" dirty="0"/>
          </a:p>
          <a:p>
            <a:pPr marL="285750" indent="-285750">
              <a:buFont typeface="Arial" panose="020B0604020202020204" pitchFamily="34" charset="0"/>
              <a:buChar char="•"/>
            </a:pPr>
            <a:r>
              <a:rPr lang="fr-FR" dirty="0"/>
              <a:t>affichage_physique</a:t>
            </a:r>
          </a:p>
          <a:p>
            <a:pPr marL="285750" indent="-285750">
              <a:buFont typeface="Arial" panose="020B0604020202020204" pitchFamily="34" charset="0"/>
              <a:buChar char="•"/>
            </a:pPr>
            <a:r>
              <a:rPr lang="fr-FR" dirty="0" err="1"/>
              <a:t>simulation_pymunk</a:t>
            </a:r>
            <a:endParaRPr lang="fr-FR" dirty="0"/>
          </a:p>
          <a:p>
            <a:pPr marL="285750" indent="-285750">
              <a:buFont typeface="Arial" panose="020B0604020202020204" pitchFamily="34" charset="0"/>
              <a:buChar char="•"/>
            </a:pPr>
            <a:r>
              <a:rPr lang="fr-FR" dirty="0"/>
              <a:t>niveauX</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p:txBody>
      </p:sp>
      <p:pic>
        <p:nvPicPr>
          <p:cNvPr id="16" name="Image 15">
            <a:extLst>
              <a:ext uri="{FF2B5EF4-FFF2-40B4-BE49-F238E27FC236}">
                <a16:creationId xmlns:a16="http://schemas.microsoft.com/office/drawing/2014/main" id="{73EFD738-7A4B-4EA6-A7B9-0FA9A728EC11}"/>
              </a:ext>
            </a:extLst>
          </p:cNvPr>
          <p:cNvPicPr>
            <a:picLocks noChangeAspect="1"/>
          </p:cNvPicPr>
          <p:nvPr/>
        </p:nvPicPr>
        <p:blipFill rotWithShape="1">
          <a:blip r:embed="rId2"/>
          <a:srcRect l="9102" t="15275" r="13203" b="5243"/>
          <a:stretch/>
        </p:blipFill>
        <p:spPr>
          <a:xfrm>
            <a:off x="6435852" y="3312795"/>
            <a:ext cx="4770726" cy="2745291"/>
          </a:xfrm>
          <a:prstGeom prst="rect">
            <a:avLst/>
          </a:prstGeom>
        </p:spPr>
      </p:pic>
    </p:spTree>
    <p:extLst>
      <p:ext uri="{BB962C8B-B14F-4D97-AF65-F5344CB8AC3E}">
        <p14:creationId xmlns:p14="http://schemas.microsoft.com/office/powerpoint/2010/main" val="2535563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97385F3-AB62-483D-888A-AAB46250AAEE}"/>
              </a:ext>
            </a:extLst>
          </p:cNvPr>
          <p:cNvSpPr txBox="1"/>
          <p:nvPr/>
        </p:nvSpPr>
        <p:spPr>
          <a:xfrm>
            <a:off x="1824228" y="457200"/>
            <a:ext cx="8543544" cy="830997"/>
          </a:xfrm>
          <a:prstGeom prst="rect">
            <a:avLst/>
          </a:prstGeom>
          <a:noFill/>
        </p:spPr>
        <p:txBody>
          <a:bodyPr wrap="square" rtlCol="0">
            <a:spAutoFit/>
          </a:bodyPr>
          <a:lstStyle/>
          <a:p>
            <a:pPr algn="ctr"/>
            <a:r>
              <a:rPr lang="fr-FR" sz="4800" b="1" i="1" u="sng" dirty="0">
                <a:solidFill>
                  <a:srgbClr val="FFCC00"/>
                </a:solidFill>
              </a:rPr>
              <a:t>Découpage du travail</a:t>
            </a:r>
          </a:p>
        </p:txBody>
      </p:sp>
      <p:sp>
        <p:nvSpPr>
          <p:cNvPr id="9" name="ZoneTexte 8">
            <a:extLst>
              <a:ext uri="{FF2B5EF4-FFF2-40B4-BE49-F238E27FC236}">
                <a16:creationId xmlns:a16="http://schemas.microsoft.com/office/drawing/2014/main" id="{ABE8DD85-DB34-4925-A674-BCF3ED4ACF7F}"/>
              </a:ext>
            </a:extLst>
          </p:cNvPr>
          <p:cNvSpPr txBox="1"/>
          <p:nvPr/>
        </p:nvSpPr>
        <p:spPr>
          <a:xfrm>
            <a:off x="0" y="1483506"/>
            <a:ext cx="12192000" cy="4247317"/>
          </a:xfrm>
          <a:prstGeom prst="rect">
            <a:avLst/>
          </a:prstGeom>
          <a:noFill/>
        </p:spPr>
        <p:txBody>
          <a:bodyPr wrap="square" rtlCol="0">
            <a:spAutoFit/>
          </a:bodyPr>
          <a:lstStyle/>
          <a:p>
            <a:pPr algn="just"/>
            <a:r>
              <a:rPr lang="fr-FR" b="1" i="1" u="sng" dirty="0">
                <a:solidFill>
                  <a:srgbClr val="FF0000"/>
                </a:solidFill>
              </a:rPr>
              <a:t>Sprint 1 : </a:t>
            </a:r>
            <a:r>
              <a:rPr lang="fr-FR" dirty="0"/>
              <a:t>Création d'une première démonstration simple avec seulement les fonctionnalités strictement nécessaires.</a:t>
            </a:r>
          </a:p>
          <a:p>
            <a:pPr lvl="1" algn="just"/>
            <a:r>
              <a:rPr lang="fr-FR" b="1" i="1" u="sng" dirty="0">
                <a:solidFill>
                  <a:srgbClr val="FFFF00"/>
                </a:solidFill>
              </a:rPr>
              <a:t>Fonctionnalité 1 :</a:t>
            </a:r>
            <a:r>
              <a:rPr lang="fr-FR" b="1" i="1" dirty="0">
                <a:solidFill>
                  <a:srgbClr val="FFFF00"/>
                </a:solidFill>
              </a:rPr>
              <a:t> </a:t>
            </a:r>
            <a:r>
              <a:rPr lang="fr-FR" dirty="0"/>
              <a:t>Création d’une interface graphique. Permet de gérer la communication avec l'utilisateur dans le but de permettre à celui-ci de tracer une courbe et de choisir la position initiale de la bille. </a:t>
            </a:r>
          </a:p>
          <a:p>
            <a:pPr lvl="1" algn="just"/>
            <a:r>
              <a:rPr lang="fr-FR" b="1" i="1" u="sng" dirty="0">
                <a:solidFill>
                  <a:srgbClr val="FFFF00"/>
                </a:solidFill>
              </a:rPr>
              <a:t>Fonctionnalité 2 :</a:t>
            </a:r>
            <a:r>
              <a:rPr lang="fr-FR" b="1" i="1" dirty="0">
                <a:solidFill>
                  <a:srgbClr val="FFFF00"/>
                </a:solidFill>
              </a:rPr>
              <a:t> </a:t>
            </a:r>
            <a:r>
              <a:rPr lang="fr-FR" dirty="0"/>
              <a:t>Création du moteur physique sur pymunk gérant les paramètres physique. Ainsi, on pourra gérer les déplacements de la bille et donc transmettre la position de la bille au programme pygame_interface.py. </a:t>
            </a:r>
          </a:p>
          <a:p>
            <a:pPr algn="just"/>
            <a:r>
              <a:rPr lang="fr-FR" b="1" i="1" u="sng" dirty="0">
                <a:solidFill>
                  <a:srgbClr val="FF0000"/>
                </a:solidFill>
              </a:rPr>
              <a:t>Sprint 2 : </a:t>
            </a:r>
            <a:r>
              <a:rPr lang="fr-FR" dirty="0"/>
              <a:t>Amélioration de l'interface et affichage des données physiques (Ep, Ec, vitesse, hauteur ...).</a:t>
            </a:r>
          </a:p>
          <a:p>
            <a:pPr lvl="1" algn="just"/>
            <a:r>
              <a:rPr lang="fr-FR" b="1" i="1" u="sng" dirty="0">
                <a:solidFill>
                  <a:srgbClr val="FFFF00"/>
                </a:solidFill>
              </a:rPr>
              <a:t>Fonctionnalité 3 :</a:t>
            </a:r>
            <a:r>
              <a:rPr lang="fr-FR" b="1" i="1" dirty="0"/>
              <a:t> </a:t>
            </a:r>
            <a:r>
              <a:rPr lang="fr-FR" dirty="0"/>
              <a:t>Affichage en temps réel des données physiques.</a:t>
            </a:r>
          </a:p>
          <a:p>
            <a:pPr lvl="1" algn="just"/>
            <a:r>
              <a:rPr lang="fr-FR" b="1" i="1" u="sng" dirty="0">
                <a:solidFill>
                  <a:srgbClr val="FFFF00"/>
                </a:solidFill>
              </a:rPr>
              <a:t>Fonctionnalité 4 :</a:t>
            </a:r>
            <a:r>
              <a:rPr lang="fr-FR" b="1" i="1" dirty="0">
                <a:solidFill>
                  <a:srgbClr val="FFFF00"/>
                </a:solidFill>
              </a:rPr>
              <a:t> </a:t>
            </a:r>
            <a:r>
              <a:rPr lang="fr-FR" dirty="0"/>
              <a:t>Récupérer en temps réel les données physiques et communiquer ces données au programme d’affichage.</a:t>
            </a:r>
          </a:p>
          <a:p>
            <a:pPr algn="just"/>
            <a:r>
              <a:rPr lang="fr-FR" b="1" i="1" u="sng" dirty="0">
                <a:solidFill>
                  <a:srgbClr val="FF0000"/>
                </a:solidFill>
              </a:rPr>
              <a:t>Sprint 3 : </a:t>
            </a:r>
            <a:r>
              <a:rPr lang="fr-FR" dirty="0"/>
              <a:t>Commencer à rendre la simulation ludique avec un système de niveau.</a:t>
            </a:r>
          </a:p>
          <a:p>
            <a:pPr lvl="1" algn="just"/>
            <a:r>
              <a:rPr lang="fr-FR" b="1" i="1" u="sng" dirty="0">
                <a:solidFill>
                  <a:srgbClr val="FFFF00"/>
                </a:solidFill>
              </a:rPr>
              <a:t>Fonctionnalité 5 :</a:t>
            </a:r>
            <a:r>
              <a:rPr lang="fr-FR" dirty="0">
                <a:solidFill>
                  <a:srgbClr val="FFFF00"/>
                </a:solidFill>
              </a:rPr>
              <a:t> </a:t>
            </a:r>
            <a:r>
              <a:rPr lang="fr-FR" dirty="0"/>
              <a:t>Implantation d’un système de niveaux</a:t>
            </a:r>
          </a:p>
          <a:p>
            <a:pPr lvl="1" algn="just"/>
            <a:r>
              <a:rPr lang="fr-FR" b="1" i="1" u="sng" dirty="0">
                <a:solidFill>
                  <a:srgbClr val="FFFF00"/>
                </a:solidFill>
              </a:rPr>
              <a:t>Fonctionnalité 6 :</a:t>
            </a:r>
            <a:r>
              <a:rPr lang="fr-FR" b="1" i="1" dirty="0">
                <a:solidFill>
                  <a:srgbClr val="FFFF00"/>
                </a:solidFill>
              </a:rPr>
              <a:t> </a:t>
            </a:r>
            <a:r>
              <a:rPr lang="fr-FR" dirty="0"/>
              <a:t>Gérer les  aspects ludiques (fond d’écran, fenêtre d’affichage …) </a:t>
            </a:r>
          </a:p>
          <a:p>
            <a:pPr algn="just"/>
            <a:r>
              <a:rPr lang="fr-FR" b="1" i="1" u="sng" dirty="0">
                <a:solidFill>
                  <a:srgbClr val="FF0000"/>
                </a:solidFill>
              </a:rPr>
              <a:t>Sprint 4 : </a:t>
            </a:r>
            <a:r>
              <a:rPr lang="fr-FR" dirty="0"/>
              <a:t>Finaliser le jeu en réglant les derniers problèmes pouvant être soulevés, mise en place de tests et de commentaires.</a:t>
            </a:r>
          </a:p>
          <a:p>
            <a:pPr lvl="1" algn="just"/>
            <a:r>
              <a:rPr lang="fr-FR" b="1" i="1" u="sng" dirty="0">
                <a:solidFill>
                  <a:srgbClr val="FFFF00"/>
                </a:solidFill>
              </a:rPr>
              <a:t>Fonctionnalité 7 :</a:t>
            </a:r>
            <a:r>
              <a:rPr lang="fr-FR" b="1" i="1" dirty="0">
                <a:solidFill>
                  <a:srgbClr val="FFFF00"/>
                </a:solidFill>
              </a:rPr>
              <a:t> </a:t>
            </a:r>
            <a:r>
              <a:rPr lang="fr-FR" dirty="0"/>
              <a:t>Réglages des derniers problèmes, fermeture de la fenêtre d’affichage, passage d’un niveau à un autre …</a:t>
            </a:r>
          </a:p>
          <a:p>
            <a:pPr lvl="1" algn="just"/>
            <a:r>
              <a:rPr lang="fr-FR" b="1" i="1" u="sng" dirty="0">
                <a:solidFill>
                  <a:srgbClr val="FFFF00"/>
                </a:solidFill>
              </a:rPr>
              <a:t>Fonctionnalité 8 :</a:t>
            </a:r>
            <a:r>
              <a:rPr lang="fr-FR" dirty="0">
                <a:solidFill>
                  <a:srgbClr val="FFFF00"/>
                </a:solidFill>
              </a:rPr>
              <a:t> </a:t>
            </a:r>
            <a:r>
              <a:rPr lang="fr-FR" dirty="0"/>
              <a:t>Mise en place d’une force sur Pymunk dans l’objectif de faire un boost.</a:t>
            </a:r>
          </a:p>
          <a:p>
            <a:pPr algn="just"/>
            <a:r>
              <a:rPr lang="fr-FR" b="1" i="1" u="sng" dirty="0">
                <a:solidFill>
                  <a:srgbClr val="FF0000"/>
                </a:solidFill>
              </a:rPr>
              <a:t>Sprint 5 : </a:t>
            </a:r>
            <a:r>
              <a:rPr lang="fr-FR" dirty="0"/>
              <a:t>Réalisation d’un Powerpoint dans le but de présenter notre travail.</a:t>
            </a:r>
          </a:p>
        </p:txBody>
      </p:sp>
    </p:spTree>
    <p:extLst>
      <p:ext uri="{BB962C8B-B14F-4D97-AF65-F5344CB8AC3E}">
        <p14:creationId xmlns:p14="http://schemas.microsoft.com/office/powerpoint/2010/main" val="2517326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97385F3-AB62-483D-888A-AAB46250AAEE}"/>
              </a:ext>
            </a:extLst>
          </p:cNvPr>
          <p:cNvSpPr txBox="1"/>
          <p:nvPr/>
        </p:nvSpPr>
        <p:spPr>
          <a:xfrm>
            <a:off x="1824228" y="457200"/>
            <a:ext cx="8543544" cy="830997"/>
          </a:xfrm>
          <a:prstGeom prst="rect">
            <a:avLst/>
          </a:prstGeom>
          <a:noFill/>
        </p:spPr>
        <p:txBody>
          <a:bodyPr wrap="square" rtlCol="0">
            <a:spAutoFit/>
          </a:bodyPr>
          <a:lstStyle/>
          <a:p>
            <a:pPr algn="ctr"/>
            <a:r>
              <a:rPr lang="fr-FR" sz="4800" b="1" i="1" u="sng" dirty="0">
                <a:solidFill>
                  <a:srgbClr val="FFCC00"/>
                </a:solidFill>
              </a:rPr>
              <a:t>Architecture du code</a:t>
            </a:r>
          </a:p>
        </p:txBody>
      </p:sp>
      <p:sp>
        <p:nvSpPr>
          <p:cNvPr id="3" name="Rectangle 2">
            <a:extLst>
              <a:ext uri="{FF2B5EF4-FFF2-40B4-BE49-F238E27FC236}">
                <a16:creationId xmlns:a16="http://schemas.microsoft.com/office/drawing/2014/main" id="{7A6E3E1C-D2C6-4D1B-B2E7-33F712815378}"/>
              </a:ext>
            </a:extLst>
          </p:cNvPr>
          <p:cNvSpPr/>
          <p:nvPr/>
        </p:nvSpPr>
        <p:spPr>
          <a:xfrm>
            <a:off x="4483221" y="3734972"/>
            <a:ext cx="2769834" cy="1440709"/>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40641BBA-445A-47B2-9D13-987DFE510ED7}"/>
              </a:ext>
            </a:extLst>
          </p:cNvPr>
          <p:cNvSpPr/>
          <p:nvPr/>
        </p:nvSpPr>
        <p:spPr>
          <a:xfrm>
            <a:off x="408370" y="3737498"/>
            <a:ext cx="2769833" cy="1438183"/>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B371B713-A1D4-4DC8-B6C8-047E63EC25C5}"/>
              </a:ext>
            </a:extLst>
          </p:cNvPr>
          <p:cNvSpPr/>
          <p:nvPr/>
        </p:nvSpPr>
        <p:spPr>
          <a:xfrm>
            <a:off x="8558073" y="3734971"/>
            <a:ext cx="2769834" cy="1440710"/>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ADBAF998-8B28-4D0F-93A9-7E272A933C54}"/>
              </a:ext>
            </a:extLst>
          </p:cNvPr>
          <p:cNvSpPr/>
          <p:nvPr/>
        </p:nvSpPr>
        <p:spPr>
          <a:xfrm>
            <a:off x="4483219" y="1629988"/>
            <a:ext cx="2769834" cy="1430284"/>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F972D5D0-AD3B-49AC-A6B0-A8B388EE90FC}"/>
              </a:ext>
            </a:extLst>
          </p:cNvPr>
          <p:cNvSpPr txBox="1"/>
          <p:nvPr/>
        </p:nvSpPr>
        <p:spPr>
          <a:xfrm>
            <a:off x="4483219" y="1629987"/>
            <a:ext cx="2769836" cy="400110"/>
          </a:xfrm>
          <a:prstGeom prst="rect">
            <a:avLst/>
          </a:prstGeom>
          <a:noFill/>
        </p:spPr>
        <p:txBody>
          <a:bodyPr wrap="square" rtlCol="0">
            <a:spAutoFit/>
          </a:bodyPr>
          <a:lstStyle/>
          <a:p>
            <a:pPr algn="ctr"/>
            <a:r>
              <a:rPr lang="fr-FR" sz="2000" b="1" dirty="0">
                <a:solidFill>
                  <a:schemeClr val="bg1"/>
                </a:solidFill>
              </a:rPr>
              <a:t>Menu</a:t>
            </a:r>
          </a:p>
        </p:txBody>
      </p:sp>
      <p:sp>
        <p:nvSpPr>
          <p:cNvPr id="10" name="ZoneTexte 9">
            <a:extLst>
              <a:ext uri="{FF2B5EF4-FFF2-40B4-BE49-F238E27FC236}">
                <a16:creationId xmlns:a16="http://schemas.microsoft.com/office/drawing/2014/main" id="{DFD309CD-4BD8-4BD7-BD2B-B7A4E1450661}"/>
              </a:ext>
            </a:extLst>
          </p:cNvPr>
          <p:cNvSpPr txBox="1"/>
          <p:nvPr/>
        </p:nvSpPr>
        <p:spPr>
          <a:xfrm>
            <a:off x="4483222" y="3734971"/>
            <a:ext cx="2769833" cy="369332"/>
          </a:xfrm>
          <a:prstGeom prst="rect">
            <a:avLst/>
          </a:prstGeom>
          <a:noFill/>
        </p:spPr>
        <p:txBody>
          <a:bodyPr wrap="square" rtlCol="0">
            <a:spAutoFit/>
          </a:bodyPr>
          <a:lstStyle/>
          <a:p>
            <a:pPr algn="ctr"/>
            <a:r>
              <a:rPr lang="fr-FR" b="1" dirty="0">
                <a:solidFill>
                  <a:schemeClr val="bg1"/>
                </a:solidFill>
              </a:rPr>
              <a:t>Niveau X </a:t>
            </a:r>
          </a:p>
        </p:txBody>
      </p:sp>
      <p:sp>
        <p:nvSpPr>
          <p:cNvPr id="11" name="ZoneTexte 10">
            <a:extLst>
              <a:ext uri="{FF2B5EF4-FFF2-40B4-BE49-F238E27FC236}">
                <a16:creationId xmlns:a16="http://schemas.microsoft.com/office/drawing/2014/main" id="{2AFCE850-86D6-41A9-8347-EE3F3CFA9A01}"/>
              </a:ext>
            </a:extLst>
          </p:cNvPr>
          <p:cNvSpPr txBox="1"/>
          <p:nvPr/>
        </p:nvSpPr>
        <p:spPr>
          <a:xfrm>
            <a:off x="408369" y="3734971"/>
            <a:ext cx="2769833" cy="369332"/>
          </a:xfrm>
          <a:prstGeom prst="rect">
            <a:avLst/>
          </a:prstGeom>
          <a:noFill/>
        </p:spPr>
        <p:txBody>
          <a:bodyPr wrap="square" rtlCol="0">
            <a:spAutoFit/>
          </a:bodyPr>
          <a:lstStyle/>
          <a:p>
            <a:pPr algn="ctr"/>
            <a:r>
              <a:rPr lang="fr-FR" b="1" dirty="0">
                <a:solidFill>
                  <a:schemeClr val="bg1"/>
                </a:solidFill>
              </a:rPr>
              <a:t>Simulation physique</a:t>
            </a:r>
          </a:p>
        </p:txBody>
      </p:sp>
      <p:sp>
        <p:nvSpPr>
          <p:cNvPr id="12" name="ZoneTexte 11">
            <a:extLst>
              <a:ext uri="{FF2B5EF4-FFF2-40B4-BE49-F238E27FC236}">
                <a16:creationId xmlns:a16="http://schemas.microsoft.com/office/drawing/2014/main" id="{52AFB083-0A0A-4C27-A319-5EB00842A0F1}"/>
              </a:ext>
            </a:extLst>
          </p:cNvPr>
          <p:cNvSpPr txBox="1"/>
          <p:nvPr/>
        </p:nvSpPr>
        <p:spPr>
          <a:xfrm>
            <a:off x="8558073" y="3734971"/>
            <a:ext cx="2769833" cy="369332"/>
          </a:xfrm>
          <a:prstGeom prst="rect">
            <a:avLst/>
          </a:prstGeom>
          <a:noFill/>
        </p:spPr>
        <p:txBody>
          <a:bodyPr wrap="square" rtlCol="0">
            <a:spAutoFit/>
          </a:bodyPr>
          <a:lstStyle/>
          <a:p>
            <a:pPr algn="ctr"/>
            <a:r>
              <a:rPr lang="fr-FR" b="1" dirty="0">
                <a:solidFill>
                  <a:schemeClr val="bg1"/>
                </a:solidFill>
              </a:rPr>
              <a:t>Données physiques </a:t>
            </a:r>
          </a:p>
        </p:txBody>
      </p:sp>
      <p:sp>
        <p:nvSpPr>
          <p:cNvPr id="14" name="Rectangle 13">
            <a:extLst>
              <a:ext uri="{FF2B5EF4-FFF2-40B4-BE49-F238E27FC236}">
                <a16:creationId xmlns:a16="http://schemas.microsoft.com/office/drawing/2014/main" id="{E173A207-6A5A-4907-91EA-6597E0D1B70E}"/>
              </a:ext>
            </a:extLst>
          </p:cNvPr>
          <p:cNvSpPr/>
          <p:nvPr/>
        </p:nvSpPr>
        <p:spPr>
          <a:xfrm>
            <a:off x="8558072" y="1626834"/>
            <a:ext cx="2769834" cy="1440710"/>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2909627A-625A-4734-9F11-36F8ED4B85C5}"/>
              </a:ext>
            </a:extLst>
          </p:cNvPr>
          <p:cNvSpPr txBox="1"/>
          <p:nvPr/>
        </p:nvSpPr>
        <p:spPr>
          <a:xfrm>
            <a:off x="8558072" y="1626834"/>
            <a:ext cx="2769834" cy="369332"/>
          </a:xfrm>
          <a:prstGeom prst="rect">
            <a:avLst/>
          </a:prstGeom>
          <a:noFill/>
        </p:spPr>
        <p:txBody>
          <a:bodyPr wrap="square" rtlCol="0">
            <a:spAutoFit/>
          </a:bodyPr>
          <a:lstStyle/>
          <a:p>
            <a:pPr algn="ctr"/>
            <a:r>
              <a:rPr lang="fr-FR" b="1" dirty="0">
                <a:solidFill>
                  <a:schemeClr val="bg1"/>
                </a:solidFill>
              </a:rPr>
              <a:t>Classe Bouton</a:t>
            </a:r>
          </a:p>
        </p:txBody>
      </p:sp>
      <p:cxnSp>
        <p:nvCxnSpPr>
          <p:cNvPr id="17" name="Connecteur droit avec flèche 16">
            <a:extLst>
              <a:ext uri="{FF2B5EF4-FFF2-40B4-BE49-F238E27FC236}">
                <a16:creationId xmlns:a16="http://schemas.microsoft.com/office/drawing/2014/main" id="{E4582BFB-E962-4789-A97F-A880F721A10C}"/>
              </a:ext>
            </a:extLst>
          </p:cNvPr>
          <p:cNvCxnSpPr>
            <a:stCxn id="4" idx="3"/>
            <a:endCxn id="3" idx="1"/>
          </p:cNvCxnSpPr>
          <p:nvPr/>
        </p:nvCxnSpPr>
        <p:spPr>
          <a:xfrm flipV="1">
            <a:off x="3178203" y="4455327"/>
            <a:ext cx="1306800" cy="1263"/>
          </a:xfrm>
          <a:prstGeom prst="straightConnector1">
            <a:avLst/>
          </a:prstGeom>
          <a:ln w="63500">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21" name="Connecteur droit avec flèche 20">
            <a:extLst>
              <a:ext uri="{FF2B5EF4-FFF2-40B4-BE49-F238E27FC236}">
                <a16:creationId xmlns:a16="http://schemas.microsoft.com/office/drawing/2014/main" id="{9AE520B0-8B7D-4BC9-90AC-9937477D706A}"/>
              </a:ext>
            </a:extLst>
          </p:cNvPr>
          <p:cNvCxnSpPr/>
          <p:nvPr/>
        </p:nvCxnSpPr>
        <p:spPr>
          <a:xfrm flipV="1">
            <a:off x="7252163" y="4454063"/>
            <a:ext cx="1306800" cy="1263"/>
          </a:xfrm>
          <a:prstGeom prst="straightConnector1">
            <a:avLst/>
          </a:prstGeom>
          <a:ln w="63500">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22" name="Connecteur droit avec flèche 21">
            <a:extLst>
              <a:ext uri="{FF2B5EF4-FFF2-40B4-BE49-F238E27FC236}">
                <a16:creationId xmlns:a16="http://schemas.microsoft.com/office/drawing/2014/main" id="{17F38499-B946-4AFC-B896-C15352415D9A}"/>
              </a:ext>
            </a:extLst>
          </p:cNvPr>
          <p:cNvCxnSpPr/>
          <p:nvPr/>
        </p:nvCxnSpPr>
        <p:spPr>
          <a:xfrm flipV="1">
            <a:off x="7252163" y="2343867"/>
            <a:ext cx="1306800" cy="1263"/>
          </a:xfrm>
          <a:prstGeom prst="straightConnector1">
            <a:avLst/>
          </a:prstGeom>
          <a:ln w="63500">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23" name="Connecteur droit avec flèche 22">
            <a:extLst>
              <a:ext uri="{FF2B5EF4-FFF2-40B4-BE49-F238E27FC236}">
                <a16:creationId xmlns:a16="http://schemas.microsoft.com/office/drawing/2014/main" id="{ED0E0267-642D-4768-B6E8-271B2DF08397}"/>
              </a:ext>
            </a:extLst>
          </p:cNvPr>
          <p:cNvCxnSpPr>
            <a:cxnSpLocks/>
          </p:cNvCxnSpPr>
          <p:nvPr/>
        </p:nvCxnSpPr>
        <p:spPr>
          <a:xfrm>
            <a:off x="5916497" y="3060272"/>
            <a:ext cx="0" cy="664769"/>
          </a:xfrm>
          <a:prstGeom prst="straightConnector1">
            <a:avLst/>
          </a:prstGeom>
          <a:ln w="63500">
            <a:headEnd type="triangle"/>
            <a:tailEnd type="triangle"/>
          </a:ln>
        </p:spPr>
        <p:style>
          <a:lnRef idx="1">
            <a:schemeClr val="accent5"/>
          </a:lnRef>
          <a:fillRef idx="0">
            <a:schemeClr val="accent5"/>
          </a:fillRef>
          <a:effectRef idx="0">
            <a:schemeClr val="accent5"/>
          </a:effectRef>
          <a:fontRef idx="minor">
            <a:schemeClr val="tx1"/>
          </a:fontRef>
        </p:style>
      </p:cxnSp>
      <p:sp>
        <p:nvSpPr>
          <p:cNvPr id="25" name="ZoneTexte 24">
            <a:extLst>
              <a:ext uri="{FF2B5EF4-FFF2-40B4-BE49-F238E27FC236}">
                <a16:creationId xmlns:a16="http://schemas.microsoft.com/office/drawing/2014/main" id="{ACD906DD-934C-4EF2-BA4A-8EFA46B44FEE}"/>
              </a:ext>
            </a:extLst>
          </p:cNvPr>
          <p:cNvSpPr txBox="1"/>
          <p:nvPr/>
        </p:nvSpPr>
        <p:spPr>
          <a:xfrm>
            <a:off x="4483217" y="2159832"/>
            <a:ext cx="2742621" cy="369332"/>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chemeClr val="bg1"/>
                </a:solidFill>
              </a:rPr>
              <a:t>Gestion du menu</a:t>
            </a:r>
          </a:p>
        </p:txBody>
      </p:sp>
      <p:sp>
        <p:nvSpPr>
          <p:cNvPr id="26" name="ZoneTexte 25">
            <a:extLst>
              <a:ext uri="{FF2B5EF4-FFF2-40B4-BE49-F238E27FC236}">
                <a16:creationId xmlns:a16="http://schemas.microsoft.com/office/drawing/2014/main" id="{31B279F4-896A-4D58-A2BC-8A3E6D65A2DE}"/>
              </a:ext>
            </a:extLst>
          </p:cNvPr>
          <p:cNvSpPr txBox="1"/>
          <p:nvPr/>
        </p:nvSpPr>
        <p:spPr>
          <a:xfrm>
            <a:off x="4490245" y="4269397"/>
            <a:ext cx="2755782" cy="369332"/>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chemeClr val="bg1"/>
                </a:solidFill>
              </a:rPr>
              <a:t>Affichage du niveau X</a:t>
            </a:r>
          </a:p>
        </p:txBody>
      </p:sp>
      <p:sp>
        <p:nvSpPr>
          <p:cNvPr id="27" name="ZoneTexte 26">
            <a:extLst>
              <a:ext uri="{FF2B5EF4-FFF2-40B4-BE49-F238E27FC236}">
                <a16:creationId xmlns:a16="http://schemas.microsoft.com/office/drawing/2014/main" id="{6A9D8185-6774-4597-B06D-5657622136CA}"/>
              </a:ext>
            </a:extLst>
          </p:cNvPr>
          <p:cNvSpPr txBox="1"/>
          <p:nvPr/>
        </p:nvSpPr>
        <p:spPr>
          <a:xfrm>
            <a:off x="408369" y="4270046"/>
            <a:ext cx="2762806" cy="369332"/>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chemeClr val="bg1"/>
                </a:solidFill>
              </a:rPr>
              <a:t>Modélisation physique</a:t>
            </a:r>
          </a:p>
        </p:txBody>
      </p:sp>
      <p:sp>
        <p:nvSpPr>
          <p:cNvPr id="28" name="ZoneTexte 27">
            <a:extLst>
              <a:ext uri="{FF2B5EF4-FFF2-40B4-BE49-F238E27FC236}">
                <a16:creationId xmlns:a16="http://schemas.microsoft.com/office/drawing/2014/main" id="{170D8B69-5806-4732-8E50-39AD51EEAA84}"/>
              </a:ext>
            </a:extLst>
          </p:cNvPr>
          <p:cNvSpPr txBox="1"/>
          <p:nvPr/>
        </p:nvSpPr>
        <p:spPr>
          <a:xfrm>
            <a:off x="8551045" y="4264136"/>
            <a:ext cx="2769833" cy="923330"/>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chemeClr val="bg1"/>
                </a:solidFill>
              </a:rPr>
              <a:t>Acquisition et affichage données physiques (classe et fonctions)</a:t>
            </a:r>
          </a:p>
        </p:txBody>
      </p:sp>
      <p:sp>
        <p:nvSpPr>
          <p:cNvPr id="30" name="ZoneTexte 29">
            <a:extLst>
              <a:ext uri="{FF2B5EF4-FFF2-40B4-BE49-F238E27FC236}">
                <a16:creationId xmlns:a16="http://schemas.microsoft.com/office/drawing/2014/main" id="{8BC0626A-D503-46E0-8B50-C9425755CB64}"/>
              </a:ext>
            </a:extLst>
          </p:cNvPr>
          <p:cNvSpPr txBox="1"/>
          <p:nvPr/>
        </p:nvSpPr>
        <p:spPr>
          <a:xfrm>
            <a:off x="8558070" y="2155999"/>
            <a:ext cx="2615249" cy="369332"/>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chemeClr val="bg1"/>
                </a:solidFill>
              </a:rPr>
              <a:t>Définition des boutons</a:t>
            </a:r>
          </a:p>
        </p:txBody>
      </p:sp>
      <p:cxnSp>
        <p:nvCxnSpPr>
          <p:cNvPr id="32" name="Connecteur : en angle 31">
            <a:extLst>
              <a:ext uri="{FF2B5EF4-FFF2-40B4-BE49-F238E27FC236}">
                <a16:creationId xmlns:a16="http://schemas.microsoft.com/office/drawing/2014/main" id="{50ABEC6C-0BD0-4370-AEEC-782D11AD3716}"/>
              </a:ext>
            </a:extLst>
          </p:cNvPr>
          <p:cNvCxnSpPr>
            <a:cxnSpLocks/>
            <a:stCxn id="4" idx="2"/>
            <a:endCxn id="5" idx="2"/>
          </p:cNvCxnSpPr>
          <p:nvPr/>
        </p:nvCxnSpPr>
        <p:spPr>
          <a:xfrm rot="16200000" flipH="1">
            <a:off x="5868138" y="1100829"/>
            <a:ext cx="12700" cy="8149703"/>
          </a:xfrm>
          <a:prstGeom prst="bentConnector3">
            <a:avLst>
              <a:gd name="adj1" fmla="val 4725000"/>
            </a:avLst>
          </a:prstGeom>
          <a:ln w="63500">
            <a:headEnd type="triangle"/>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224009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97385F3-AB62-483D-888A-AAB46250AAEE}"/>
              </a:ext>
            </a:extLst>
          </p:cNvPr>
          <p:cNvSpPr txBox="1"/>
          <p:nvPr/>
        </p:nvSpPr>
        <p:spPr>
          <a:xfrm>
            <a:off x="1824228" y="457200"/>
            <a:ext cx="8543544" cy="830997"/>
          </a:xfrm>
          <a:prstGeom prst="rect">
            <a:avLst/>
          </a:prstGeom>
          <a:noFill/>
        </p:spPr>
        <p:txBody>
          <a:bodyPr wrap="square" rtlCol="0">
            <a:spAutoFit/>
          </a:bodyPr>
          <a:lstStyle/>
          <a:p>
            <a:pPr algn="ctr"/>
            <a:r>
              <a:rPr lang="fr-FR" sz="4800" b="1" i="1" u="sng" dirty="0">
                <a:solidFill>
                  <a:srgbClr val="FFCC00"/>
                </a:solidFill>
              </a:rPr>
              <a:t>Pistes d ’amélioration</a:t>
            </a:r>
          </a:p>
        </p:txBody>
      </p:sp>
      <p:sp>
        <p:nvSpPr>
          <p:cNvPr id="24" name="ZoneTexte 23">
            <a:extLst>
              <a:ext uri="{FF2B5EF4-FFF2-40B4-BE49-F238E27FC236}">
                <a16:creationId xmlns:a16="http://schemas.microsoft.com/office/drawing/2014/main" id="{D8AF819F-BE0D-4622-B140-81739DC25765}"/>
              </a:ext>
            </a:extLst>
          </p:cNvPr>
          <p:cNvSpPr txBox="1"/>
          <p:nvPr/>
        </p:nvSpPr>
        <p:spPr>
          <a:xfrm>
            <a:off x="1674686" y="1420758"/>
            <a:ext cx="8842629" cy="2954655"/>
          </a:xfrm>
          <a:prstGeom prst="rect">
            <a:avLst/>
          </a:prstGeom>
          <a:noFill/>
        </p:spPr>
        <p:txBody>
          <a:bodyPr wrap="square" rtlCol="0">
            <a:spAutoFit/>
          </a:bodyPr>
          <a:lstStyle/>
          <a:p>
            <a:pPr algn="just">
              <a:lnSpc>
                <a:spcPct val="150000"/>
              </a:lnSpc>
            </a:pPr>
            <a:r>
              <a:rPr lang="fr-FR" sz="2800" b="1" i="1" u="sng" dirty="0">
                <a:solidFill>
                  <a:srgbClr val="FFFF00"/>
                </a:solidFill>
              </a:rPr>
              <a:t>Idées d’amélioration :</a:t>
            </a:r>
          </a:p>
          <a:p>
            <a:pPr marL="285750" indent="-285750" algn="just">
              <a:buFont typeface="Arial" panose="020B0604020202020204" pitchFamily="34" charset="0"/>
              <a:buChar char="•"/>
            </a:pPr>
            <a:r>
              <a:rPr lang="fr-FR" dirty="0"/>
              <a:t>Créer un éditeur de niveau</a:t>
            </a:r>
          </a:p>
          <a:p>
            <a:pPr marL="285750" indent="-285750" algn="just">
              <a:buFont typeface="Arial" panose="020B0604020202020204" pitchFamily="34" charset="0"/>
              <a:buChar char="•"/>
            </a:pPr>
            <a:r>
              <a:rPr lang="fr-FR" dirty="0"/>
              <a:t>Pouvoir changer les caractéristiques physiques de la balle (élasticité, masse …)</a:t>
            </a:r>
          </a:p>
          <a:p>
            <a:pPr marL="285750" indent="-285750" algn="just">
              <a:buFont typeface="Arial" panose="020B0604020202020204" pitchFamily="34" charset="0"/>
              <a:buChar char="•"/>
            </a:pPr>
            <a:r>
              <a:rPr lang="fr-FR" dirty="0"/>
              <a:t>Pouvoir dessiner plusieurs lignes</a:t>
            </a:r>
          </a:p>
          <a:p>
            <a:pPr marL="285750" indent="-285750" algn="just">
              <a:buFont typeface="Arial" panose="020B0604020202020204" pitchFamily="34" charset="0"/>
              <a:buChar char="•"/>
            </a:pPr>
            <a:r>
              <a:rPr lang="fr-FR" dirty="0"/>
              <a:t>Introduire de nouveaux phénomènes physiques  (pièces mobiles, frottements de l’air …)</a:t>
            </a:r>
          </a:p>
          <a:p>
            <a:pPr marL="285750" indent="-285750" algn="just">
              <a:buFont typeface="Arial" panose="020B0604020202020204" pitchFamily="34" charset="0"/>
              <a:buChar char="•"/>
            </a:pPr>
            <a:r>
              <a:rPr lang="fr-FR" dirty="0"/>
              <a:t>Ajout d’une musique de jeu</a:t>
            </a:r>
          </a:p>
          <a:p>
            <a:pPr marL="285750" indent="-285750" algn="just">
              <a:buFont typeface="Arial" panose="020B0604020202020204" pitchFamily="34" charset="0"/>
              <a:buChar char="•"/>
            </a:pPr>
            <a:r>
              <a:rPr lang="fr-FR" dirty="0"/>
              <a:t>Faire un code basé sur des classes plutôt que des fonctions</a:t>
            </a:r>
          </a:p>
          <a:p>
            <a:pPr marL="342900" indent="-342900">
              <a:buFont typeface="Arial" panose="020B0604020202020204" pitchFamily="34" charset="0"/>
              <a:buChar char="•"/>
            </a:pPr>
            <a:endParaRPr lang="fr-FR" dirty="0"/>
          </a:p>
          <a:p>
            <a:pPr marL="342900" indent="-342900">
              <a:buFont typeface="+mj-lt"/>
              <a:buAutoNum type="arabicPeriod"/>
            </a:pPr>
            <a:endParaRPr lang="fr-FR" dirty="0"/>
          </a:p>
        </p:txBody>
      </p:sp>
      <p:sp>
        <p:nvSpPr>
          <p:cNvPr id="29" name="ZoneTexte 28">
            <a:extLst>
              <a:ext uri="{FF2B5EF4-FFF2-40B4-BE49-F238E27FC236}">
                <a16:creationId xmlns:a16="http://schemas.microsoft.com/office/drawing/2014/main" id="{CC12800F-5D94-41DC-ACB4-EEDE2EC546DF}"/>
              </a:ext>
            </a:extLst>
          </p:cNvPr>
          <p:cNvSpPr txBox="1"/>
          <p:nvPr/>
        </p:nvSpPr>
        <p:spPr>
          <a:xfrm>
            <a:off x="6775133" y="4493564"/>
            <a:ext cx="3592639" cy="738664"/>
          </a:xfrm>
          <a:prstGeom prst="rect">
            <a:avLst/>
          </a:prstGeom>
          <a:noFill/>
        </p:spPr>
        <p:txBody>
          <a:bodyPr wrap="square" rtlCol="0">
            <a:spAutoFit/>
          </a:bodyPr>
          <a:lstStyle/>
          <a:p>
            <a:r>
              <a:rPr lang="fr-FR" sz="2400" b="1" dirty="0">
                <a:solidFill>
                  <a:srgbClr val="FFFF00"/>
                </a:solidFill>
              </a:rPr>
              <a:t>Merci de votre attention!</a:t>
            </a:r>
          </a:p>
          <a:p>
            <a:pPr marL="342900" indent="-342900">
              <a:buFont typeface="+mj-lt"/>
              <a:buAutoNum type="arabicPeriod"/>
            </a:pPr>
            <a:endParaRPr lang="fr-FR" dirty="0"/>
          </a:p>
        </p:txBody>
      </p:sp>
      <p:pic>
        <p:nvPicPr>
          <p:cNvPr id="8" name="Image 7">
            <a:extLst>
              <a:ext uri="{FF2B5EF4-FFF2-40B4-BE49-F238E27FC236}">
                <a16:creationId xmlns:a16="http://schemas.microsoft.com/office/drawing/2014/main" id="{BCAE815D-69DF-4DD3-B6D3-5585359FC2FA}"/>
              </a:ext>
            </a:extLst>
          </p:cNvPr>
          <p:cNvPicPr>
            <a:picLocks noChangeAspect="1"/>
          </p:cNvPicPr>
          <p:nvPr/>
        </p:nvPicPr>
        <p:blipFill rotWithShape="1">
          <a:blip r:embed="rId2"/>
          <a:srcRect l="10001" t="10972" r="12968" b="10000"/>
          <a:stretch/>
        </p:blipFill>
        <p:spPr>
          <a:xfrm>
            <a:off x="1176277" y="3790237"/>
            <a:ext cx="4240591" cy="2447157"/>
          </a:xfrm>
          <a:prstGeom prst="rect">
            <a:avLst/>
          </a:prstGeom>
        </p:spPr>
      </p:pic>
    </p:spTree>
    <p:extLst>
      <p:ext uri="{BB962C8B-B14F-4D97-AF65-F5344CB8AC3E}">
        <p14:creationId xmlns:p14="http://schemas.microsoft.com/office/powerpoint/2010/main" val="137959055"/>
      </p:ext>
    </p:extLst>
  </p:cSld>
  <p:clrMapOvr>
    <a:masterClrMapping/>
  </p:clrMapOvr>
</p:sld>
</file>

<file path=ppt/theme/theme1.xml><?xml version="1.0" encoding="utf-8"?>
<a:theme xmlns:a="http://schemas.openxmlformats.org/drawingml/2006/main" name="Rétrospective">
  <a:themeElements>
    <a:clrScheme name="Rétrospective">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199</TotalTime>
  <Words>499</Words>
  <Application>Microsoft Office PowerPoint</Application>
  <PresentationFormat>Grand écran</PresentationFormat>
  <Paragraphs>77</Paragraphs>
  <Slides>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Calibri</vt:lpstr>
      <vt:lpstr>Calibri Light</vt:lpstr>
      <vt:lpstr>Rétrospective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Hugo Hiel</dc:creator>
  <cp:lastModifiedBy>Hugo Hiel</cp:lastModifiedBy>
  <cp:revision>20</cp:revision>
  <dcterms:created xsi:type="dcterms:W3CDTF">2018-11-22T09:04:17Z</dcterms:created>
  <dcterms:modified xsi:type="dcterms:W3CDTF">2018-11-23T10:03:45Z</dcterms:modified>
</cp:coreProperties>
</file>