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6" r:id="rId8"/>
    <p:sldId id="267" r:id="rId9"/>
    <p:sldId id="261" r:id="rId10"/>
    <p:sldId id="268" r:id="rId11"/>
    <p:sldId id="270" r:id="rId12"/>
    <p:sldId id="269" r:id="rId13"/>
    <p:sldId id="271" r:id="rId14"/>
    <p:sldId id="263" r:id="rId15"/>
    <p:sldId id="265"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Pseudo Code, Flowchart" id="{A6D62424-D768-4FA4-8716-7C3945B13010}">
          <p14:sldIdLst>
            <p14:sldId id="256"/>
            <p14:sldId id="257"/>
            <p14:sldId id="258"/>
            <p14:sldId id="266"/>
            <p14:sldId id="267"/>
          </p14:sldIdLst>
        </p14:section>
        <p14:section name="Gameplay and Rules" id="{F94454E1-81E9-4F20-9A87-D54B0D75AB84}">
          <p14:sldIdLst>
            <p14:sldId id="261"/>
            <p14:sldId id="268"/>
            <p14:sldId id="270"/>
            <p14:sldId id="269"/>
            <p14:sldId id="271"/>
          </p14:sldIdLst>
        </p14:section>
        <p14:section name="Development" id="{57D0DBDE-1B20-4BEF-BA24-3145557EBDD6}">
          <p14:sldIdLst>
            <p14:sldId id="263"/>
            <p14:sldId id="265"/>
            <p14:sldId id="272"/>
            <p14:sldId id="273"/>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62332-CE77-0A98-2F74-8790B7E3A9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A41731-71EC-9C5D-6893-ACC3C4C520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2AF769-A851-258A-8C8E-6B1598C62346}"/>
              </a:ext>
            </a:extLst>
          </p:cNvPr>
          <p:cNvSpPr>
            <a:spLocks noGrp="1"/>
          </p:cNvSpPr>
          <p:nvPr>
            <p:ph type="dt" sz="half" idx="10"/>
          </p:nvPr>
        </p:nvSpPr>
        <p:spPr/>
        <p:txBody>
          <a:bodyPr/>
          <a:lstStyle/>
          <a:p>
            <a:fld id="{4BDA3407-D508-4B4D-B7A4-94B65431F7AF}" type="datetimeFigureOut">
              <a:rPr lang="en-US" smtClean="0"/>
              <a:t>2/2/2023</a:t>
            </a:fld>
            <a:endParaRPr lang="en-US"/>
          </a:p>
        </p:txBody>
      </p:sp>
      <p:sp>
        <p:nvSpPr>
          <p:cNvPr id="5" name="Footer Placeholder 4">
            <a:extLst>
              <a:ext uri="{FF2B5EF4-FFF2-40B4-BE49-F238E27FC236}">
                <a16:creationId xmlns:a16="http://schemas.microsoft.com/office/drawing/2014/main" id="{DBA0EF0E-F2D6-F040-F545-9C9E19DE27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FA6E27-A096-BD82-3667-E2B54DA37C32}"/>
              </a:ext>
            </a:extLst>
          </p:cNvPr>
          <p:cNvSpPr>
            <a:spLocks noGrp="1"/>
          </p:cNvSpPr>
          <p:nvPr>
            <p:ph type="sldNum" sz="quarter" idx="12"/>
          </p:nvPr>
        </p:nvSpPr>
        <p:spPr/>
        <p:txBody>
          <a:bodyPr/>
          <a:lstStyle/>
          <a:p>
            <a:fld id="{E99CC058-90A5-46DF-B155-942140BC053B}" type="slidenum">
              <a:rPr lang="en-US" smtClean="0"/>
              <a:t>‹#›</a:t>
            </a:fld>
            <a:endParaRPr lang="en-US"/>
          </a:p>
        </p:txBody>
      </p:sp>
    </p:spTree>
    <p:extLst>
      <p:ext uri="{BB962C8B-B14F-4D97-AF65-F5344CB8AC3E}">
        <p14:creationId xmlns:p14="http://schemas.microsoft.com/office/powerpoint/2010/main" val="710438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ACB08-0A14-9DF3-8D58-2B11DB1045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298C93-DF6E-D695-348A-890926CA8D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BFAF1F-08FB-5223-5CA7-41BC87545F16}"/>
              </a:ext>
            </a:extLst>
          </p:cNvPr>
          <p:cNvSpPr>
            <a:spLocks noGrp="1"/>
          </p:cNvSpPr>
          <p:nvPr>
            <p:ph type="dt" sz="half" idx="10"/>
          </p:nvPr>
        </p:nvSpPr>
        <p:spPr/>
        <p:txBody>
          <a:bodyPr/>
          <a:lstStyle/>
          <a:p>
            <a:fld id="{4BDA3407-D508-4B4D-B7A4-94B65431F7AF}" type="datetimeFigureOut">
              <a:rPr lang="en-US" smtClean="0"/>
              <a:t>2/2/2023</a:t>
            </a:fld>
            <a:endParaRPr lang="en-US"/>
          </a:p>
        </p:txBody>
      </p:sp>
      <p:sp>
        <p:nvSpPr>
          <p:cNvPr id="5" name="Footer Placeholder 4">
            <a:extLst>
              <a:ext uri="{FF2B5EF4-FFF2-40B4-BE49-F238E27FC236}">
                <a16:creationId xmlns:a16="http://schemas.microsoft.com/office/drawing/2014/main" id="{F6E0310E-6D39-8E47-E68D-A44B880582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265D9-2D83-92C0-E19F-32175E4A07D0}"/>
              </a:ext>
            </a:extLst>
          </p:cNvPr>
          <p:cNvSpPr>
            <a:spLocks noGrp="1"/>
          </p:cNvSpPr>
          <p:nvPr>
            <p:ph type="sldNum" sz="quarter" idx="12"/>
          </p:nvPr>
        </p:nvSpPr>
        <p:spPr/>
        <p:txBody>
          <a:bodyPr/>
          <a:lstStyle/>
          <a:p>
            <a:fld id="{E99CC058-90A5-46DF-B155-942140BC053B}" type="slidenum">
              <a:rPr lang="en-US" smtClean="0"/>
              <a:t>‹#›</a:t>
            </a:fld>
            <a:endParaRPr lang="en-US"/>
          </a:p>
        </p:txBody>
      </p:sp>
    </p:spTree>
    <p:extLst>
      <p:ext uri="{BB962C8B-B14F-4D97-AF65-F5344CB8AC3E}">
        <p14:creationId xmlns:p14="http://schemas.microsoft.com/office/powerpoint/2010/main" val="3518259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FDDEE-F635-7917-58D0-54AEAE11AA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9A26C3-004E-B193-F77C-82DFA0ECF9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41E09D-6989-A7B1-1646-AFEFA5404ACC}"/>
              </a:ext>
            </a:extLst>
          </p:cNvPr>
          <p:cNvSpPr>
            <a:spLocks noGrp="1"/>
          </p:cNvSpPr>
          <p:nvPr>
            <p:ph type="dt" sz="half" idx="10"/>
          </p:nvPr>
        </p:nvSpPr>
        <p:spPr/>
        <p:txBody>
          <a:bodyPr/>
          <a:lstStyle/>
          <a:p>
            <a:fld id="{4BDA3407-D508-4B4D-B7A4-94B65431F7AF}" type="datetimeFigureOut">
              <a:rPr lang="en-US" smtClean="0"/>
              <a:t>2/2/2023</a:t>
            </a:fld>
            <a:endParaRPr lang="en-US"/>
          </a:p>
        </p:txBody>
      </p:sp>
      <p:sp>
        <p:nvSpPr>
          <p:cNvPr id="5" name="Footer Placeholder 4">
            <a:extLst>
              <a:ext uri="{FF2B5EF4-FFF2-40B4-BE49-F238E27FC236}">
                <a16:creationId xmlns:a16="http://schemas.microsoft.com/office/drawing/2014/main" id="{BA923B42-1D81-73F9-09A2-BF5C03F150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CAFB08-68D6-E8E0-4CC8-8645DBF498E3}"/>
              </a:ext>
            </a:extLst>
          </p:cNvPr>
          <p:cNvSpPr>
            <a:spLocks noGrp="1"/>
          </p:cNvSpPr>
          <p:nvPr>
            <p:ph type="sldNum" sz="quarter" idx="12"/>
          </p:nvPr>
        </p:nvSpPr>
        <p:spPr/>
        <p:txBody>
          <a:bodyPr/>
          <a:lstStyle/>
          <a:p>
            <a:fld id="{E99CC058-90A5-46DF-B155-942140BC053B}" type="slidenum">
              <a:rPr lang="en-US" smtClean="0"/>
              <a:t>‹#›</a:t>
            </a:fld>
            <a:endParaRPr lang="en-US"/>
          </a:p>
        </p:txBody>
      </p:sp>
    </p:spTree>
    <p:extLst>
      <p:ext uri="{BB962C8B-B14F-4D97-AF65-F5344CB8AC3E}">
        <p14:creationId xmlns:p14="http://schemas.microsoft.com/office/powerpoint/2010/main" val="3725364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B6983-52D4-2247-DA34-E87C7E27BB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570AB0-44A0-5797-1039-2DDFDF2834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73C34-7C95-72F7-FEF0-0448FE25313F}"/>
              </a:ext>
            </a:extLst>
          </p:cNvPr>
          <p:cNvSpPr>
            <a:spLocks noGrp="1"/>
          </p:cNvSpPr>
          <p:nvPr>
            <p:ph type="dt" sz="half" idx="10"/>
          </p:nvPr>
        </p:nvSpPr>
        <p:spPr/>
        <p:txBody>
          <a:bodyPr/>
          <a:lstStyle/>
          <a:p>
            <a:fld id="{4BDA3407-D508-4B4D-B7A4-94B65431F7AF}" type="datetimeFigureOut">
              <a:rPr lang="en-US" smtClean="0"/>
              <a:t>2/2/2023</a:t>
            </a:fld>
            <a:endParaRPr lang="en-US"/>
          </a:p>
        </p:txBody>
      </p:sp>
      <p:sp>
        <p:nvSpPr>
          <p:cNvPr id="5" name="Footer Placeholder 4">
            <a:extLst>
              <a:ext uri="{FF2B5EF4-FFF2-40B4-BE49-F238E27FC236}">
                <a16:creationId xmlns:a16="http://schemas.microsoft.com/office/drawing/2014/main" id="{C57A9013-9882-86D4-398B-32F65696D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0231F-5918-BF1A-FAE7-07307AB1454D}"/>
              </a:ext>
            </a:extLst>
          </p:cNvPr>
          <p:cNvSpPr>
            <a:spLocks noGrp="1"/>
          </p:cNvSpPr>
          <p:nvPr>
            <p:ph type="sldNum" sz="quarter" idx="12"/>
          </p:nvPr>
        </p:nvSpPr>
        <p:spPr/>
        <p:txBody>
          <a:bodyPr/>
          <a:lstStyle/>
          <a:p>
            <a:fld id="{E99CC058-90A5-46DF-B155-942140BC053B}" type="slidenum">
              <a:rPr lang="en-US" smtClean="0"/>
              <a:t>‹#›</a:t>
            </a:fld>
            <a:endParaRPr lang="en-US"/>
          </a:p>
        </p:txBody>
      </p:sp>
    </p:spTree>
    <p:extLst>
      <p:ext uri="{BB962C8B-B14F-4D97-AF65-F5344CB8AC3E}">
        <p14:creationId xmlns:p14="http://schemas.microsoft.com/office/powerpoint/2010/main" val="4030480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27075-D83B-05FB-3342-2129D42ED2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1F7B6D-E9E2-6F66-9399-2E9D7767C5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316F6F-7163-87C4-9ABE-0E20AAE3337E}"/>
              </a:ext>
            </a:extLst>
          </p:cNvPr>
          <p:cNvSpPr>
            <a:spLocks noGrp="1"/>
          </p:cNvSpPr>
          <p:nvPr>
            <p:ph type="dt" sz="half" idx="10"/>
          </p:nvPr>
        </p:nvSpPr>
        <p:spPr/>
        <p:txBody>
          <a:bodyPr/>
          <a:lstStyle/>
          <a:p>
            <a:fld id="{4BDA3407-D508-4B4D-B7A4-94B65431F7AF}" type="datetimeFigureOut">
              <a:rPr lang="en-US" smtClean="0"/>
              <a:t>2/2/2023</a:t>
            </a:fld>
            <a:endParaRPr lang="en-US"/>
          </a:p>
        </p:txBody>
      </p:sp>
      <p:sp>
        <p:nvSpPr>
          <p:cNvPr id="5" name="Footer Placeholder 4">
            <a:extLst>
              <a:ext uri="{FF2B5EF4-FFF2-40B4-BE49-F238E27FC236}">
                <a16:creationId xmlns:a16="http://schemas.microsoft.com/office/drawing/2014/main" id="{1E40BF41-BC94-8353-589E-4A779ADA1D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A0576-9ADE-4969-10F8-72F2843B0671}"/>
              </a:ext>
            </a:extLst>
          </p:cNvPr>
          <p:cNvSpPr>
            <a:spLocks noGrp="1"/>
          </p:cNvSpPr>
          <p:nvPr>
            <p:ph type="sldNum" sz="quarter" idx="12"/>
          </p:nvPr>
        </p:nvSpPr>
        <p:spPr/>
        <p:txBody>
          <a:bodyPr/>
          <a:lstStyle/>
          <a:p>
            <a:fld id="{E99CC058-90A5-46DF-B155-942140BC053B}" type="slidenum">
              <a:rPr lang="en-US" smtClean="0"/>
              <a:t>‹#›</a:t>
            </a:fld>
            <a:endParaRPr lang="en-US"/>
          </a:p>
        </p:txBody>
      </p:sp>
    </p:spTree>
    <p:extLst>
      <p:ext uri="{BB962C8B-B14F-4D97-AF65-F5344CB8AC3E}">
        <p14:creationId xmlns:p14="http://schemas.microsoft.com/office/powerpoint/2010/main" val="123753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0A1C8-B4B5-4843-8B4F-E0325EEFCD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D0CF0A-6249-4732-0418-C64BFE7585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761472-D346-CC2E-A3E2-D2E52EA5FD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D93C76-C92F-E0BB-F3B6-EF1769AAE4A1}"/>
              </a:ext>
            </a:extLst>
          </p:cNvPr>
          <p:cNvSpPr>
            <a:spLocks noGrp="1"/>
          </p:cNvSpPr>
          <p:nvPr>
            <p:ph type="dt" sz="half" idx="10"/>
          </p:nvPr>
        </p:nvSpPr>
        <p:spPr/>
        <p:txBody>
          <a:bodyPr/>
          <a:lstStyle/>
          <a:p>
            <a:fld id="{4BDA3407-D508-4B4D-B7A4-94B65431F7AF}" type="datetimeFigureOut">
              <a:rPr lang="en-US" smtClean="0"/>
              <a:t>2/2/2023</a:t>
            </a:fld>
            <a:endParaRPr lang="en-US"/>
          </a:p>
        </p:txBody>
      </p:sp>
      <p:sp>
        <p:nvSpPr>
          <p:cNvPr id="6" name="Footer Placeholder 5">
            <a:extLst>
              <a:ext uri="{FF2B5EF4-FFF2-40B4-BE49-F238E27FC236}">
                <a16:creationId xmlns:a16="http://schemas.microsoft.com/office/drawing/2014/main" id="{82A91D67-8021-D6DE-6B28-31C8F93C1B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14AC6C-A007-A439-482A-0DFDD486073F}"/>
              </a:ext>
            </a:extLst>
          </p:cNvPr>
          <p:cNvSpPr>
            <a:spLocks noGrp="1"/>
          </p:cNvSpPr>
          <p:nvPr>
            <p:ph type="sldNum" sz="quarter" idx="12"/>
          </p:nvPr>
        </p:nvSpPr>
        <p:spPr/>
        <p:txBody>
          <a:bodyPr/>
          <a:lstStyle/>
          <a:p>
            <a:fld id="{E99CC058-90A5-46DF-B155-942140BC053B}" type="slidenum">
              <a:rPr lang="en-US" smtClean="0"/>
              <a:t>‹#›</a:t>
            </a:fld>
            <a:endParaRPr lang="en-US"/>
          </a:p>
        </p:txBody>
      </p:sp>
    </p:spTree>
    <p:extLst>
      <p:ext uri="{BB962C8B-B14F-4D97-AF65-F5344CB8AC3E}">
        <p14:creationId xmlns:p14="http://schemas.microsoft.com/office/powerpoint/2010/main" val="920185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9892-EE25-7E06-CDE6-615598C104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C2C860-436C-0190-6AF0-34DAC69129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91E080-ED7E-9B9C-3555-27565A5C48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B85207-0A35-03E9-5176-B3912C8745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32B159-CB56-3525-C6A6-05F497A35D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E1BA1C-3E9A-452A-5678-7C1EB03F2536}"/>
              </a:ext>
            </a:extLst>
          </p:cNvPr>
          <p:cNvSpPr>
            <a:spLocks noGrp="1"/>
          </p:cNvSpPr>
          <p:nvPr>
            <p:ph type="dt" sz="half" idx="10"/>
          </p:nvPr>
        </p:nvSpPr>
        <p:spPr/>
        <p:txBody>
          <a:bodyPr/>
          <a:lstStyle/>
          <a:p>
            <a:fld id="{4BDA3407-D508-4B4D-B7A4-94B65431F7AF}" type="datetimeFigureOut">
              <a:rPr lang="en-US" smtClean="0"/>
              <a:t>2/2/2023</a:t>
            </a:fld>
            <a:endParaRPr lang="en-US"/>
          </a:p>
        </p:txBody>
      </p:sp>
      <p:sp>
        <p:nvSpPr>
          <p:cNvPr id="8" name="Footer Placeholder 7">
            <a:extLst>
              <a:ext uri="{FF2B5EF4-FFF2-40B4-BE49-F238E27FC236}">
                <a16:creationId xmlns:a16="http://schemas.microsoft.com/office/drawing/2014/main" id="{D3A3759C-BC42-3C6A-127A-951AF4F1DF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280F37-5212-B21E-E3A0-D6D9587B5078}"/>
              </a:ext>
            </a:extLst>
          </p:cNvPr>
          <p:cNvSpPr>
            <a:spLocks noGrp="1"/>
          </p:cNvSpPr>
          <p:nvPr>
            <p:ph type="sldNum" sz="quarter" idx="12"/>
          </p:nvPr>
        </p:nvSpPr>
        <p:spPr/>
        <p:txBody>
          <a:bodyPr/>
          <a:lstStyle/>
          <a:p>
            <a:fld id="{E99CC058-90A5-46DF-B155-942140BC053B}" type="slidenum">
              <a:rPr lang="en-US" smtClean="0"/>
              <a:t>‹#›</a:t>
            </a:fld>
            <a:endParaRPr lang="en-US"/>
          </a:p>
        </p:txBody>
      </p:sp>
    </p:spTree>
    <p:extLst>
      <p:ext uri="{BB962C8B-B14F-4D97-AF65-F5344CB8AC3E}">
        <p14:creationId xmlns:p14="http://schemas.microsoft.com/office/powerpoint/2010/main" val="4253625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92DC-21EC-0316-9D5E-836081BE66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3BF695-3428-28BF-B24E-E9BE7D48B5A9}"/>
              </a:ext>
            </a:extLst>
          </p:cNvPr>
          <p:cNvSpPr>
            <a:spLocks noGrp="1"/>
          </p:cNvSpPr>
          <p:nvPr>
            <p:ph type="dt" sz="half" idx="10"/>
          </p:nvPr>
        </p:nvSpPr>
        <p:spPr/>
        <p:txBody>
          <a:bodyPr/>
          <a:lstStyle/>
          <a:p>
            <a:fld id="{4BDA3407-D508-4B4D-B7A4-94B65431F7AF}" type="datetimeFigureOut">
              <a:rPr lang="en-US" smtClean="0"/>
              <a:t>2/2/2023</a:t>
            </a:fld>
            <a:endParaRPr lang="en-US"/>
          </a:p>
        </p:txBody>
      </p:sp>
      <p:sp>
        <p:nvSpPr>
          <p:cNvPr id="4" name="Footer Placeholder 3">
            <a:extLst>
              <a:ext uri="{FF2B5EF4-FFF2-40B4-BE49-F238E27FC236}">
                <a16:creationId xmlns:a16="http://schemas.microsoft.com/office/drawing/2014/main" id="{2C3BD474-B950-598F-F97A-4CA6756144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AF32F3-9D80-002D-8A11-C06227E146FE}"/>
              </a:ext>
            </a:extLst>
          </p:cNvPr>
          <p:cNvSpPr>
            <a:spLocks noGrp="1"/>
          </p:cNvSpPr>
          <p:nvPr>
            <p:ph type="sldNum" sz="quarter" idx="12"/>
          </p:nvPr>
        </p:nvSpPr>
        <p:spPr/>
        <p:txBody>
          <a:bodyPr/>
          <a:lstStyle/>
          <a:p>
            <a:fld id="{E99CC058-90A5-46DF-B155-942140BC053B}" type="slidenum">
              <a:rPr lang="en-US" smtClean="0"/>
              <a:t>‹#›</a:t>
            </a:fld>
            <a:endParaRPr lang="en-US"/>
          </a:p>
        </p:txBody>
      </p:sp>
    </p:spTree>
    <p:extLst>
      <p:ext uri="{BB962C8B-B14F-4D97-AF65-F5344CB8AC3E}">
        <p14:creationId xmlns:p14="http://schemas.microsoft.com/office/powerpoint/2010/main" val="1983152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844138-3E0B-7BEF-1A1D-88778EC878CA}"/>
              </a:ext>
            </a:extLst>
          </p:cNvPr>
          <p:cNvSpPr>
            <a:spLocks noGrp="1"/>
          </p:cNvSpPr>
          <p:nvPr>
            <p:ph type="dt" sz="half" idx="10"/>
          </p:nvPr>
        </p:nvSpPr>
        <p:spPr/>
        <p:txBody>
          <a:bodyPr/>
          <a:lstStyle/>
          <a:p>
            <a:fld id="{4BDA3407-D508-4B4D-B7A4-94B65431F7AF}" type="datetimeFigureOut">
              <a:rPr lang="en-US" smtClean="0"/>
              <a:t>2/2/2023</a:t>
            </a:fld>
            <a:endParaRPr lang="en-US"/>
          </a:p>
        </p:txBody>
      </p:sp>
      <p:sp>
        <p:nvSpPr>
          <p:cNvPr id="3" name="Footer Placeholder 2">
            <a:extLst>
              <a:ext uri="{FF2B5EF4-FFF2-40B4-BE49-F238E27FC236}">
                <a16:creationId xmlns:a16="http://schemas.microsoft.com/office/drawing/2014/main" id="{BF80BA01-33B8-385A-FA3D-FDDF8C3834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2A61EB-54CD-07D0-BDFF-7D36D06F023D}"/>
              </a:ext>
            </a:extLst>
          </p:cNvPr>
          <p:cNvSpPr>
            <a:spLocks noGrp="1"/>
          </p:cNvSpPr>
          <p:nvPr>
            <p:ph type="sldNum" sz="quarter" idx="12"/>
          </p:nvPr>
        </p:nvSpPr>
        <p:spPr/>
        <p:txBody>
          <a:bodyPr/>
          <a:lstStyle/>
          <a:p>
            <a:fld id="{E99CC058-90A5-46DF-B155-942140BC053B}" type="slidenum">
              <a:rPr lang="en-US" smtClean="0"/>
              <a:t>‹#›</a:t>
            </a:fld>
            <a:endParaRPr lang="en-US"/>
          </a:p>
        </p:txBody>
      </p:sp>
    </p:spTree>
    <p:extLst>
      <p:ext uri="{BB962C8B-B14F-4D97-AF65-F5344CB8AC3E}">
        <p14:creationId xmlns:p14="http://schemas.microsoft.com/office/powerpoint/2010/main" val="2103372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82CD-FCB4-FF9D-E3D1-10DE85A636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94B602-0CC4-2AC3-3E45-26963AD763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38BA2D-AE9A-6F62-CE9E-CBACA52056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07547-3EE9-29DE-DDF0-13854B746F00}"/>
              </a:ext>
            </a:extLst>
          </p:cNvPr>
          <p:cNvSpPr>
            <a:spLocks noGrp="1"/>
          </p:cNvSpPr>
          <p:nvPr>
            <p:ph type="dt" sz="half" idx="10"/>
          </p:nvPr>
        </p:nvSpPr>
        <p:spPr/>
        <p:txBody>
          <a:bodyPr/>
          <a:lstStyle/>
          <a:p>
            <a:fld id="{4BDA3407-D508-4B4D-B7A4-94B65431F7AF}" type="datetimeFigureOut">
              <a:rPr lang="en-US" smtClean="0"/>
              <a:t>2/2/2023</a:t>
            </a:fld>
            <a:endParaRPr lang="en-US"/>
          </a:p>
        </p:txBody>
      </p:sp>
      <p:sp>
        <p:nvSpPr>
          <p:cNvPr id="6" name="Footer Placeholder 5">
            <a:extLst>
              <a:ext uri="{FF2B5EF4-FFF2-40B4-BE49-F238E27FC236}">
                <a16:creationId xmlns:a16="http://schemas.microsoft.com/office/drawing/2014/main" id="{B340CAEC-17E7-237B-BDF0-F186894D0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464472-0805-9B08-13D0-5B53246995C4}"/>
              </a:ext>
            </a:extLst>
          </p:cNvPr>
          <p:cNvSpPr>
            <a:spLocks noGrp="1"/>
          </p:cNvSpPr>
          <p:nvPr>
            <p:ph type="sldNum" sz="quarter" idx="12"/>
          </p:nvPr>
        </p:nvSpPr>
        <p:spPr/>
        <p:txBody>
          <a:bodyPr/>
          <a:lstStyle/>
          <a:p>
            <a:fld id="{E99CC058-90A5-46DF-B155-942140BC053B}" type="slidenum">
              <a:rPr lang="en-US" smtClean="0"/>
              <a:t>‹#›</a:t>
            </a:fld>
            <a:endParaRPr lang="en-US"/>
          </a:p>
        </p:txBody>
      </p:sp>
    </p:spTree>
    <p:extLst>
      <p:ext uri="{BB962C8B-B14F-4D97-AF65-F5344CB8AC3E}">
        <p14:creationId xmlns:p14="http://schemas.microsoft.com/office/powerpoint/2010/main" val="2697080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6557-B169-ACEA-1A9C-D443725BF7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D95EFB-3913-5E10-4748-D9CC46DD97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7D3830-2D58-4014-AD0D-4C23813B05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94DC55-9E80-6458-CC0B-399FD280F4A3}"/>
              </a:ext>
            </a:extLst>
          </p:cNvPr>
          <p:cNvSpPr>
            <a:spLocks noGrp="1"/>
          </p:cNvSpPr>
          <p:nvPr>
            <p:ph type="dt" sz="half" idx="10"/>
          </p:nvPr>
        </p:nvSpPr>
        <p:spPr/>
        <p:txBody>
          <a:bodyPr/>
          <a:lstStyle/>
          <a:p>
            <a:fld id="{4BDA3407-D508-4B4D-B7A4-94B65431F7AF}" type="datetimeFigureOut">
              <a:rPr lang="en-US" smtClean="0"/>
              <a:t>2/2/2023</a:t>
            </a:fld>
            <a:endParaRPr lang="en-US"/>
          </a:p>
        </p:txBody>
      </p:sp>
      <p:sp>
        <p:nvSpPr>
          <p:cNvPr id="6" name="Footer Placeholder 5">
            <a:extLst>
              <a:ext uri="{FF2B5EF4-FFF2-40B4-BE49-F238E27FC236}">
                <a16:creationId xmlns:a16="http://schemas.microsoft.com/office/drawing/2014/main" id="{14117003-4FFF-AF4D-8633-B550B42448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3C52EC-5A8F-3BBA-6501-D250405C96C5}"/>
              </a:ext>
            </a:extLst>
          </p:cNvPr>
          <p:cNvSpPr>
            <a:spLocks noGrp="1"/>
          </p:cNvSpPr>
          <p:nvPr>
            <p:ph type="sldNum" sz="quarter" idx="12"/>
          </p:nvPr>
        </p:nvSpPr>
        <p:spPr/>
        <p:txBody>
          <a:bodyPr/>
          <a:lstStyle/>
          <a:p>
            <a:fld id="{E99CC058-90A5-46DF-B155-942140BC053B}" type="slidenum">
              <a:rPr lang="en-US" smtClean="0"/>
              <a:t>‹#›</a:t>
            </a:fld>
            <a:endParaRPr lang="en-US"/>
          </a:p>
        </p:txBody>
      </p:sp>
    </p:spTree>
    <p:extLst>
      <p:ext uri="{BB962C8B-B14F-4D97-AF65-F5344CB8AC3E}">
        <p14:creationId xmlns:p14="http://schemas.microsoft.com/office/powerpoint/2010/main" val="1696191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A1220D-FD7A-4063-4254-FF77CAB92D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F4BFCE-94FB-DC9C-EC6A-DC6FBE34DE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FF738E-6AA7-70D4-C629-8AA72DC05B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A3407-D508-4B4D-B7A4-94B65431F7AF}" type="datetimeFigureOut">
              <a:rPr lang="en-US" smtClean="0"/>
              <a:t>2/2/2023</a:t>
            </a:fld>
            <a:endParaRPr lang="en-US"/>
          </a:p>
        </p:txBody>
      </p:sp>
      <p:sp>
        <p:nvSpPr>
          <p:cNvPr id="5" name="Footer Placeholder 4">
            <a:extLst>
              <a:ext uri="{FF2B5EF4-FFF2-40B4-BE49-F238E27FC236}">
                <a16:creationId xmlns:a16="http://schemas.microsoft.com/office/drawing/2014/main" id="{CC741692-8D3B-84BD-2897-A06D68EA1E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029770-848B-7049-589E-F8D93E99F5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9CC058-90A5-46DF-B155-942140BC053B}" type="slidenum">
              <a:rPr lang="en-US" smtClean="0"/>
              <a:t>‹#›</a:t>
            </a:fld>
            <a:endParaRPr lang="en-US"/>
          </a:p>
        </p:txBody>
      </p:sp>
    </p:spTree>
    <p:extLst>
      <p:ext uri="{BB962C8B-B14F-4D97-AF65-F5344CB8AC3E}">
        <p14:creationId xmlns:p14="http://schemas.microsoft.com/office/powerpoint/2010/main" val="2697793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0A08C-1F5F-C3DF-47D4-E4E669B3077C}"/>
              </a:ext>
            </a:extLst>
          </p:cNvPr>
          <p:cNvSpPr>
            <a:spLocks noGrp="1"/>
          </p:cNvSpPr>
          <p:nvPr>
            <p:ph type="ctrTitle"/>
          </p:nvPr>
        </p:nvSpPr>
        <p:spPr>
          <a:xfrm>
            <a:off x="1524000" y="-506437"/>
            <a:ext cx="9144000" cy="2387600"/>
          </a:xfrm>
        </p:spPr>
        <p:txBody>
          <a:bodyPr/>
          <a:lstStyle/>
          <a:p>
            <a:r>
              <a:rPr lang="en-US" b="1" dirty="0">
                <a:latin typeface="Times New Roman" panose="02020603050405020304" pitchFamily="18" charset="0"/>
                <a:cs typeface="Times New Roman" panose="02020603050405020304" pitchFamily="18" charset="0"/>
              </a:rPr>
              <a:t>Project 1</a:t>
            </a:r>
          </a:p>
        </p:txBody>
      </p:sp>
      <p:sp>
        <p:nvSpPr>
          <p:cNvPr id="3" name="Subtitle 2">
            <a:extLst>
              <a:ext uri="{FF2B5EF4-FFF2-40B4-BE49-F238E27FC236}">
                <a16:creationId xmlns:a16="http://schemas.microsoft.com/office/drawing/2014/main" id="{2FD768DA-6651-2140-0262-0CCD021B1427}"/>
              </a:ext>
            </a:extLst>
          </p:cNvPr>
          <p:cNvSpPr>
            <a:spLocks noGrp="1"/>
          </p:cNvSpPr>
          <p:nvPr>
            <p:ph type="subTitle" idx="1"/>
          </p:nvPr>
        </p:nvSpPr>
        <p:spPr>
          <a:xfrm>
            <a:off x="1524000" y="2350404"/>
            <a:ext cx="9144000" cy="3614297"/>
          </a:xfrm>
        </p:spPr>
        <p:txBody>
          <a:bodyPr>
            <a:noAutofit/>
          </a:bodyPr>
          <a:lstStyle/>
          <a:p>
            <a:r>
              <a:rPr lang="en-US" dirty="0">
                <a:latin typeface="Times New Roman" panose="02020603050405020304" pitchFamily="18" charset="0"/>
                <a:cs typeface="Times New Roman" panose="02020603050405020304" pitchFamily="18" charset="0"/>
              </a:rPr>
              <a:t>Title: </a:t>
            </a:r>
            <a:r>
              <a:rPr lang="en-US" b="1" dirty="0">
                <a:latin typeface="Times New Roman" panose="02020603050405020304" pitchFamily="18" charset="0"/>
                <a:cs typeface="Times New Roman" panose="02020603050405020304" pitchFamily="18" charset="0"/>
              </a:rPr>
              <a:t>Blackjack</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Course: </a:t>
            </a:r>
            <a:r>
              <a:rPr lang="en-US" b="1" dirty="0">
                <a:latin typeface="Times New Roman" panose="02020603050405020304" pitchFamily="18" charset="0"/>
                <a:cs typeface="Times New Roman" panose="02020603050405020304" pitchFamily="18" charset="0"/>
              </a:rPr>
              <a:t>CIS-5</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Section: </a:t>
            </a:r>
            <a:r>
              <a:rPr lang="en-US" b="1" dirty="0">
                <a:latin typeface="Times New Roman" panose="02020603050405020304" pitchFamily="18" charset="0"/>
                <a:cs typeface="Times New Roman" panose="02020603050405020304" pitchFamily="18" charset="0"/>
              </a:rPr>
              <a:t>41595</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Date: </a:t>
            </a:r>
            <a:r>
              <a:rPr lang="en-US" b="1" dirty="0">
                <a:latin typeface="Times New Roman" panose="02020603050405020304" pitchFamily="18" charset="0"/>
                <a:cs typeface="Times New Roman" panose="02020603050405020304" pitchFamily="18" charset="0"/>
              </a:rPr>
              <a:t>February 5, 2023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Author: </a:t>
            </a:r>
            <a:r>
              <a:rPr lang="en-US" b="1" dirty="0">
                <a:latin typeface="Times New Roman" panose="02020603050405020304" pitchFamily="18" charset="0"/>
                <a:cs typeface="Times New Roman" panose="02020603050405020304" pitchFamily="18" charset="0"/>
              </a:rPr>
              <a:t>Vincent Phan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207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F44304-2336-480C-07D2-0CF2125B69D1}"/>
              </a:ext>
            </a:extLst>
          </p:cNvPr>
          <p:cNvSpPr>
            <a:spLocks noGrp="1"/>
          </p:cNvSpPr>
          <p:nvPr>
            <p:ph idx="1"/>
          </p:nvPr>
        </p:nvSpPr>
        <p:spPr>
          <a:xfrm>
            <a:off x="838200" y="4571999"/>
            <a:ext cx="10515600" cy="160496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Declining to play again allows the player to view their last session’s cumulative stats. Before the program closes completely, the current session’s stats overwrites the previous stats in a .txt file named winloss.txt for future review.</a:t>
            </a:r>
          </a:p>
        </p:txBody>
      </p:sp>
      <p:pic>
        <p:nvPicPr>
          <p:cNvPr id="5" name="Picture 4">
            <a:extLst>
              <a:ext uri="{FF2B5EF4-FFF2-40B4-BE49-F238E27FC236}">
                <a16:creationId xmlns:a16="http://schemas.microsoft.com/office/drawing/2014/main" id="{A93BF96D-984D-82F2-BAD6-F30767718D4B}"/>
              </a:ext>
            </a:extLst>
          </p:cNvPr>
          <p:cNvPicPr>
            <a:picLocks noChangeAspect="1"/>
          </p:cNvPicPr>
          <p:nvPr/>
        </p:nvPicPr>
        <p:blipFill>
          <a:blip r:embed="rId2"/>
          <a:stretch>
            <a:fillRect/>
          </a:stretch>
        </p:blipFill>
        <p:spPr>
          <a:xfrm>
            <a:off x="379330" y="279384"/>
            <a:ext cx="8849796" cy="4053465"/>
          </a:xfrm>
          <a:prstGeom prst="rect">
            <a:avLst/>
          </a:prstGeom>
        </p:spPr>
      </p:pic>
    </p:spTree>
    <p:extLst>
      <p:ext uri="{BB962C8B-B14F-4D97-AF65-F5344CB8AC3E}">
        <p14:creationId xmlns:p14="http://schemas.microsoft.com/office/powerpoint/2010/main" val="1421166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011B0-8EE4-FC4A-133D-681C97F394C5}"/>
              </a:ext>
            </a:extLst>
          </p:cNvPr>
          <p:cNvSpPr>
            <a:spLocks noGrp="1"/>
          </p:cNvSpPr>
          <p:nvPr>
            <p:ph type="title"/>
          </p:nvPr>
        </p:nvSpPr>
        <p:spPr>
          <a:xfrm>
            <a:off x="838200" y="289968"/>
            <a:ext cx="10515600" cy="1325563"/>
          </a:xfrm>
        </p:spPr>
        <p:txBody>
          <a:bodyPr/>
          <a:lstStyle/>
          <a:p>
            <a:r>
              <a:rPr lang="en-US" b="1" dirty="0">
                <a:latin typeface="Times New Roman" panose="02020603050405020304" pitchFamily="18" charset="0"/>
                <a:cs typeface="Times New Roman" panose="02020603050405020304" pitchFamily="18" charset="0"/>
              </a:rPr>
              <a:t>5. Development Summary</a:t>
            </a:r>
          </a:p>
        </p:txBody>
      </p:sp>
      <p:sp>
        <p:nvSpPr>
          <p:cNvPr id="3" name="Content Placeholder 2">
            <a:extLst>
              <a:ext uri="{FF2B5EF4-FFF2-40B4-BE49-F238E27FC236}">
                <a16:creationId xmlns:a16="http://schemas.microsoft.com/office/drawing/2014/main" id="{F3B841B8-3831-D630-7179-D299A92E8B22}"/>
              </a:ext>
            </a:extLst>
          </p:cNvPr>
          <p:cNvSpPr>
            <a:spLocks noGrp="1"/>
          </p:cNvSpPr>
          <p:nvPr>
            <p:ph idx="1"/>
          </p:nvPr>
        </p:nvSpPr>
        <p:spPr>
          <a:xfrm>
            <a:off x="838200" y="1490598"/>
            <a:ext cx="10515600" cy="500227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Total lines of source file:</a:t>
            </a:r>
            <a:r>
              <a:rPr lang="en-US" dirty="0">
                <a:latin typeface="Times New Roman" panose="02020603050405020304" pitchFamily="18" charset="0"/>
                <a:cs typeface="Times New Roman" panose="02020603050405020304" pitchFamily="18" charset="0"/>
              </a:rPr>
              <a:t> 680</a:t>
            </a:r>
          </a:p>
          <a:p>
            <a:pPr marL="0" indent="0">
              <a:buNone/>
            </a:pPr>
            <a:r>
              <a:rPr lang="en-US" dirty="0">
                <a:latin typeface="Times New Roman" panose="02020603050405020304" pitchFamily="18" charset="0"/>
                <a:cs typeface="Times New Roman" panose="02020603050405020304" pitchFamily="18" charset="0"/>
              </a:rPr>
              <a:t>I used NetBeans IDE. Design and coding took approximately 23 hours.</a:t>
            </a:r>
          </a:p>
        </p:txBody>
      </p:sp>
    </p:spTree>
    <p:extLst>
      <p:ext uri="{BB962C8B-B14F-4D97-AF65-F5344CB8AC3E}">
        <p14:creationId xmlns:p14="http://schemas.microsoft.com/office/powerpoint/2010/main" val="3577767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011B0-8EE4-FC4A-133D-681C97F394C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5.1 Version 1 Comments on Development</a:t>
            </a:r>
          </a:p>
        </p:txBody>
      </p:sp>
      <p:sp>
        <p:nvSpPr>
          <p:cNvPr id="3" name="Content Placeholder 2">
            <a:extLst>
              <a:ext uri="{FF2B5EF4-FFF2-40B4-BE49-F238E27FC236}">
                <a16:creationId xmlns:a16="http://schemas.microsoft.com/office/drawing/2014/main" id="{F3B841B8-3831-D630-7179-D299A92E8B22}"/>
              </a:ext>
            </a:extLst>
          </p:cNvPr>
          <p:cNvSpPr>
            <a:spLocks noGrp="1"/>
          </p:cNvSpPr>
          <p:nvPr>
            <p:ph idx="1"/>
          </p:nvPr>
        </p:nvSpPr>
        <p:spPr>
          <a:xfrm>
            <a:off x="838200" y="1490598"/>
            <a:ext cx="10515600" cy="500227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This was a barebones version of my game. Features include hitting and standing functionality, checking for blackjack, basic dealer logic for hitting and standing, and determining the winner.</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Total lines: </a:t>
            </a:r>
            <a:r>
              <a:rPr lang="en-US" dirty="0">
                <a:latin typeface="Times New Roman" panose="02020603050405020304" pitchFamily="18" charset="0"/>
                <a:cs typeface="Times New Roman" panose="02020603050405020304" pitchFamily="18" charset="0"/>
              </a:rPr>
              <a:t>188</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9907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011B0-8EE4-FC4A-133D-681C97F394C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5.2 Version 2 Comments on Development</a:t>
            </a:r>
          </a:p>
        </p:txBody>
      </p:sp>
      <p:sp>
        <p:nvSpPr>
          <p:cNvPr id="3" name="Content Placeholder 2">
            <a:extLst>
              <a:ext uri="{FF2B5EF4-FFF2-40B4-BE49-F238E27FC236}">
                <a16:creationId xmlns:a16="http://schemas.microsoft.com/office/drawing/2014/main" id="{F3B841B8-3831-D630-7179-D299A92E8B22}"/>
              </a:ext>
            </a:extLst>
          </p:cNvPr>
          <p:cNvSpPr>
            <a:spLocks noGrp="1"/>
          </p:cNvSpPr>
          <p:nvPr>
            <p:ph idx="1"/>
          </p:nvPr>
        </p:nvSpPr>
        <p:spPr>
          <a:xfrm>
            <a:off x="838200" y="1490598"/>
            <a:ext cx="10515600" cy="500227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Version 2 attempted to introduce a betting system, but this was quickly abandoned once I realized the logic was not quite right yet. A switch case was added to the beginning with input verification. The BLACKJACK banner was also added to make the game more exciting. I also decided to grab the user’s name to make it a bit more personalized.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Total lines: </a:t>
            </a:r>
            <a:r>
              <a:rPr lang="en-US" dirty="0">
                <a:latin typeface="Times New Roman" panose="02020603050405020304" pitchFamily="18" charset="0"/>
                <a:cs typeface="Times New Roman" panose="02020603050405020304" pitchFamily="18" charset="0"/>
              </a:rPr>
              <a:t>210</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5911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011B0-8EE4-FC4A-133D-681C97F394C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5.3 Version  Comments on Development</a:t>
            </a:r>
          </a:p>
        </p:txBody>
      </p:sp>
      <p:sp>
        <p:nvSpPr>
          <p:cNvPr id="3" name="Content Placeholder 2">
            <a:extLst>
              <a:ext uri="{FF2B5EF4-FFF2-40B4-BE49-F238E27FC236}">
                <a16:creationId xmlns:a16="http://schemas.microsoft.com/office/drawing/2014/main" id="{F3B841B8-3831-D630-7179-D299A92E8B22}"/>
              </a:ext>
            </a:extLst>
          </p:cNvPr>
          <p:cNvSpPr>
            <a:spLocks noGrp="1"/>
          </p:cNvSpPr>
          <p:nvPr>
            <p:ph idx="1"/>
          </p:nvPr>
        </p:nvSpPr>
        <p:spPr>
          <a:xfrm>
            <a:off x="838200" y="1490598"/>
            <a:ext cx="10515600" cy="500227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issue of getting 22 when starting the game was fixed by checking for double aces and allowing the player to pick between 12 or 2. Aces were also checked when hitting. The issue of busting and not immediately losing was fixed as well by using Booleans. Dealer’s logic was further expanded to account for aces. Booleans were also used for the win conditions for blackjack. Lastly, a counter for wins, losses, ties, and blackjacks were included at the conclusion of every round.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Total lines: </a:t>
            </a:r>
            <a:r>
              <a:rPr lang="en-US" dirty="0">
                <a:latin typeface="Times New Roman" panose="02020603050405020304" pitchFamily="18" charset="0"/>
                <a:cs typeface="Times New Roman" panose="02020603050405020304" pitchFamily="18" charset="0"/>
              </a:rPr>
              <a:t>334</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3242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011B0-8EE4-FC4A-133D-681C97F394C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5.4 Version  Comments on Development</a:t>
            </a:r>
          </a:p>
        </p:txBody>
      </p:sp>
      <p:sp>
        <p:nvSpPr>
          <p:cNvPr id="3" name="Content Placeholder 2">
            <a:extLst>
              <a:ext uri="{FF2B5EF4-FFF2-40B4-BE49-F238E27FC236}">
                <a16:creationId xmlns:a16="http://schemas.microsoft.com/office/drawing/2014/main" id="{F3B841B8-3831-D630-7179-D299A92E8B22}"/>
              </a:ext>
            </a:extLst>
          </p:cNvPr>
          <p:cNvSpPr>
            <a:spLocks noGrp="1"/>
          </p:cNvSpPr>
          <p:nvPr>
            <p:ph idx="1"/>
          </p:nvPr>
        </p:nvSpPr>
        <p:spPr>
          <a:xfrm>
            <a:off x="838200" y="1490598"/>
            <a:ext cx="10515600" cy="500227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Roughly 8 to 9 hours were dedicated to this version and the game’s logic was vastly improved. I implemented ace checking for both initial cards by separating them into two variables. I also had the game randomly output 10, J, Q, or K when encountering 10s. I fixed quite a bit of the minor formatting issues my game was having also. Card numbering was added to see how many were dealt to you and the dealer. The ability to view last session’s stats were added. Lastly, ending the game also saves the player’s stats into a .txt file for future review.</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Total lines: </a:t>
            </a:r>
            <a:r>
              <a:rPr lang="en-US" dirty="0">
                <a:latin typeface="Times New Roman" panose="02020603050405020304" pitchFamily="18" charset="0"/>
                <a:cs typeface="Times New Roman" panose="02020603050405020304" pitchFamily="18" charset="0"/>
              </a:rPr>
              <a:t>680</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4326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B617-6589-3C39-8BED-8CB3C91E685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996BA5FE-0EA3-8E0E-A0AE-F95962B9931D}"/>
              </a:ext>
            </a:extLst>
          </p:cNvPr>
          <p:cNvSpPr>
            <a:spLocks noGrp="1"/>
          </p:cNvSpPr>
          <p:nvPr>
            <p:ph idx="1"/>
          </p:nvPr>
        </p:nvSpPr>
        <p:spPr/>
        <p:txBody>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Pseudo Code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Flowchart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Game Play and Rules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Development Summary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Specifications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Program Listing</a:t>
            </a:r>
          </a:p>
        </p:txBody>
      </p:sp>
    </p:spTree>
    <p:extLst>
      <p:ext uri="{BB962C8B-B14F-4D97-AF65-F5344CB8AC3E}">
        <p14:creationId xmlns:p14="http://schemas.microsoft.com/office/powerpoint/2010/main" val="2211515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011B0-8EE4-FC4A-133D-681C97F394C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1. Introduction</a:t>
            </a:r>
          </a:p>
        </p:txBody>
      </p:sp>
      <p:sp>
        <p:nvSpPr>
          <p:cNvPr id="3" name="Content Placeholder 2">
            <a:extLst>
              <a:ext uri="{FF2B5EF4-FFF2-40B4-BE49-F238E27FC236}">
                <a16:creationId xmlns:a16="http://schemas.microsoft.com/office/drawing/2014/main" id="{F3B841B8-3831-D630-7179-D299A92E8B22}"/>
              </a:ext>
            </a:extLst>
          </p:cNvPr>
          <p:cNvSpPr>
            <a:spLocks noGrp="1"/>
          </p:cNvSpPr>
          <p:nvPr>
            <p:ph idx="1"/>
          </p:nvPr>
        </p:nvSpPr>
        <p:spPr>
          <a:xfrm>
            <a:off x="838200" y="1490598"/>
            <a:ext cx="10515600" cy="5002278"/>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	Blackjack is the most widely-played casino banking game in the world. These types of games for gambling are generally considered a less-skilled card game where one or more players play against a banker who controls the game. The game of blackjack uses 52-card decks, typically with 2-7 players. Furthermore, players do not compete against one another; blackjack is a comparing card game in which each player individually competes against the dealer.</a:t>
            </a:r>
          </a:p>
          <a:p>
            <a:pPr marL="0" indent="0">
              <a:buNone/>
            </a:pPr>
            <a:r>
              <a:rPr lang="en-US" dirty="0">
                <a:latin typeface="Times New Roman" panose="02020603050405020304" pitchFamily="18" charset="0"/>
                <a:cs typeface="Times New Roman" panose="02020603050405020304" pitchFamily="18" charset="0"/>
              </a:rPr>
              <a:t>	The objective is to win money by creating card totals higher than the dealer’s while not exceeding 21. A player may also win by stopping at a total close to 21 in hope that the dealer will “bust,” or exceed 21 when trying to beat the player. On their turn, players can “hit” (take an additional card), “stand” (end their turn without taking a card), “double” (double their wager and taking a single card, ending their turn), “split” (if the two initial cards have the same value, split them to create two separate hands), or “surrender” (give up half their bet and end their participation in the round).</a:t>
            </a:r>
          </a:p>
          <a:p>
            <a:pPr marL="0" indent="0">
              <a:buNone/>
            </a:pPr>
            <a:r>
              <a:rPr lang="en-US" dirty="0">
                <a:latin typeface="Times New Roman" panose="02020603050405020304" pitchFamily="18" charset="0"/>
                <a:cs typeface="Times New Roman" panose="02020603050405020304" pitchFamily="18" charset="0"/>
              </a:rPr>
              <a:t>	Number cards are counted as their number. Jacks, queens, and kings (“face cards”) are each counted as 10. Aces are counted as either 1 or 11, depending on the player’s choice. Players bust and immediately lose their bet when their total exceeds 21. After all players are finished, the dealer’s hand is drawn until their total is at least 17. The dealer cannot double, split, nor surrender. If the dealer busts, all remaining players win. If not, the remaining players with totals higher than the dealer win while those with hands lower than the dealer lose. </a:t>
            </a:r>
          </a:p>
        </p:txBody>
      </p:sp>
    </p:spTree>
    <p:extLst>
      <p:ext uri="{BB962C8B-B14F-4D97-AF65-F5344CB8AC3E}">
        <p14:creationId xmlns:p14="http://schemas.microsoft.com/office/powerpoint/2010/main" val="1713536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4EA91-2D0D-0FB6-3868-33316B6190C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2. Pseudo Code</a:t>
            </a:r>
          </a:p>
        </p:txBody>
      </p:sp>
      <p:sp>
        <p:nvSpPr>
          <p:cNvPr id="3" name="Content Placeholder 2">
            <a:extLst>
              <a:ext uri="{FF2B5EF4-FFF2-40B4-BE49-F238E27FC236}">
                <a16:creationId xmlns:a16="http://schemas.microsoft.com/office/drawing/2014/main" id="{D53F8B7A-3549-DE81-D807-2228F485E08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27419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9C46-45D1-BF70-2D4E-3417AE05579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4. Flowchart</a:t>
            </a:r>
          </a:p>
        </p:txBody>
      </p:sp>
      <p:sp>
        <p:nvSpPr>
          <p:cNvPr id="3" name="Content Placeholder 2">
            <a:extLst>
              <a:ext uri="{FF2B5EF4-FFF2-40B4-BE49-F238E27FC236}">
                <a16:creationId xmlns:a16="http://schemas.microsoft.com/office/drawing/2014/main" id="{57DF53F8-E70A-6A9E-B0B1-ED78DEF6219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376479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011B0-8EE4-FC4A-133D-681C97F394C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4. Gameplay and Rules</a:t>
            </a:r>
          </a:p>
        </p:txBody>
      </p:sp>
      <p:sp>
        <p:nvSpPr>
          <p:cNvPr id="3" name="Content Placeholder 2">
            <a:extLst>
              <a:ext uri="{FF2B5EF4-FFF2-40B4-BE49-F238E27FC236}">
                <a16:creationId xmlns:a16="http://schemas.microsoft.com/office/drawing/2014/main" id="{F3B841B8-3831-D630-7179-D299A92E8B22}"/>
              </a:ext>
            </a:extLst>
          </p:cNvPr>
          <p:cNvSpPr>
            <a:spLocks noGrp="1"/>
          </p:cNvSpPr>
          <p:nvPr>
            <p:ph idx="1"/>
          </p:nvPr>
        </p:nvSpPr>
        <p:spPr>
          <a:xfrm>
            <a:off x="838200" y="1490598"/>
            <a:ext cx="10515600" cy="500227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Players are greeted when starting the program and are prompted for their name. After, they are asked if they would like to play. Entering “Y” or “y” starts the game while entering “N” or “n” or any other character exits the program. If yes, the player is subsequently dealt two cards. If any ace is drawn, the player must choose 1 or 11 for its value.</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664DA03-315B-E6BD-92B1-C473F472BFE1}"/>
              </a:ext>
            </a:extLst>
          </p:cNvPr>
          <p:cNvPicPr>
            <a:picLocks noChangeAspect="1"/>
          </p:cNvPicPr>
          <p:nvPr/>
        </p:nvPicPr>
        <p:blipFill>
          <a:blip r:embed="rId2"/>
          <a:stretch>
            <a:fillRect/>
          </a:stretch>
        </p:blipFill>
        <p:spPr>
          <a:xfrm>
            <a:off x="732448" y="3674408"/>
            <a:ext cx="6010666" cy="3021667"/>
          </a:xfrm>
          <a:prstGeom prst="rect">
            <a:avLst/>
          </a:prstGeom>
        </p:spPr>
      </p:pic>
      <p:sp>
        <p:nvSpPr>
          <p:cNvPr id="9" name="TextBox 8">
            <a:extLst>
              <a:ext uri="{FF2B5EF4-FFF2-40B4-BE49-F238E27FC236}">
                <a16:creationId xmlns:a16="http://schemas.microsoft.com/office/drawing/2014/main" id="{4F4B9B20-2379-6232-6DF1-749C4550A719}"/>
              </a:ext>
            </a:extLst>
          </p:cNvPr>
          <p:cNvSpPr txBox="1"/>
          <p:nvPr/>
        </p:nvSpPr>
        <p:spPr>
          <a:xfrm flipH="1">
            <a:off x="7014575" y="3615582"/>
            <a:ext cx="4339225" cy="3139321"/>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Unfortunately for the time being, if an ace is dealt before the second card, you will not be able to see it until the prompt is answered. This will be fixed in Project 2.</a:t>
            </a:r>
          </a:p>
          <a:p>
            <a:r>
              <a:rPr lang="en-US" b="1" dirty="0">
                <a:latin typeface="Times New Roman" panose="02020603050405020304" pitchFamily="18" charset="0"/>
                <a:cs typeface="Times New Roman" panose="02020603050405020304" pitchFamily="18" charset="0"/>
              </a:rPr>
              <a:t>Note: </a:t>
            </a:r>
            <a:r>
              <a:rPr lang="en-US" dirty="0">
                <a:latin typeface="Times New Roman" panose="02020603050405020304" pitchFamily="18" charset="0"/>
                <a:cs typeface="Times New Roman" panose="02020603050405020304" pitchFamily="18" charset="0"/>
              </a:rPr>
              <a:t>Betting, double, split, and surrender is not yet implemented. They are being saved for Project 2.</a:t>
            </a:r>
          </a:p>
        </p:txBody>
      </p:sp>
    </p:spTree>
    <p:extLst>
      <p:ext uri="{BB962C8B-B14F-4D97-AF65-F5344CB8AC3E}">
        <p14:creationId xmlns:p14="http://schemas.microsoft.com/office/powerpoint/2010/main" val="2681766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7D6DEE-989C-A224-0A2D-FA5203A25EDB}"/>
              </a:ext>
            </a:extLst>
          </p:cNvPr>
          <p:cNvSpPr>
            <a:spLocks noGrp="1"/>
          </p:cNvSpPr>
          <p:nvPr>
            <p:ph idx="1"/>
          </p:nvPr>
        </p:nvSpPr>
        <p:spPr>
          <a:xfrm>
            <a:off x="5511452" y="453252"/>
            <a:ext cx="5879926" cy="5951495"/>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After the initial two cards are dealt, the player is prompt to hit, stand, or double.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Hit: </a:t>
            </a:r>
            <a:r>
              <a:rPr lang="en-US" sz="2400" dirty="0">
                <a:latin typeface="Times New Roman" panose="02020603050405020304" pitchFamily="18" charset="0"/>
                <a:cs typeface="Times New Roman" panose="02020603050405020304" pitchFamily="18" charset="0"/>
              </a:rPr>
              <a:t>Take an additional card. This may be done as many times as they desire.</a:t>
            </a:r>
          </a:p>
          <a:p>
            <a:pPr marL="0" indent="0">
              <a:buNone/>
            </a:pPr>
            <a:r>
              <a:rPr lang="en-US" sz="2400" b="1" dirty="0">
                <a:latin typeface="Times New Roman" panose="02020603050405020304" pitchFamily="18" charset="0"/>
                <a:cs typeface="Times New Roman" panose="02020603050405020304" pitchFamily="18" charset="0"/>
              </a:rPr>
              <a:t>Stand: </a:t>
            </a:r>
            <a:r>
              <a:rPr lang="en-US" sz="2400" dirty="0">
                <a:latin typeface="Times New Roman" panose="02020603050405020304" pitchFamily="18" charset="0"/>
                <a:cs typeface="Times New Roman" panose="02020603050405020304" pitchFamily="18" charset="0"/>
              </a:rPr>
              <a:t>Take no more cards, ending their turn.</a:t>
            </a:r>
          </a:p>
          <a:p>
            <a:pPr marL="0" indent="0">
              <a:buNone/>
            </a:pPr>
            <a:r>
              <a:rPr lang="en-US" sz="2400" b="1" dirty="0">
                <a:latin typeface="Times New Roman" panose="02020603050405020304" pitchFamily="18" charset="0"/>
                <a:cs typeface="Times New Roman" panose="02020603050405020304" pitchFamily="18" charset="0"/>
              </a:rPr>
              <a:t>Double:</a:t>
            </a:r>
            <a:r>
              <a:rPr lang="en-US" sz="2400" dirty="0">
                <a:latin typeface="Times New Roman" panose="02020603050405020304" pitchFamily="18" charset="0"/>
                <a:cs typeface="Times New Roman" panose="02020603050405020304" pitchFamily="18" charset="0"/>
              </a:rPr>
              <a:t> Double their bet and take exactly one card, ending their turn (unfinished).</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If your hand total goes over 21, you bust and immediately lose, as seen in the picture.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Your wins, losses, ties, win rate, and blackjacks are displayed after each round. The player is also prompted if they would like to play again.</a:t>
            </a:r>
          </a:p>
        </p:txBody>
      </p:sp>
      <p:pic>
        <p:nvPicPr>
          <p:cNvPr id="5" name="Picture 4">
            <a:extLst>
              <a:ext uri="{FF2B5EF4-FFF2-40B4-BE49-F238E27FC236}">
                <a16:creationId xmlns:a16="http://schemas.microsoft.com/office/drawing/2014/main" id="{BBA8ED8A-6E05-25D7-BF69-1FF8E7355C04}"/>
              </a:ext>
            </a:extLst>
          </p:cNvPr>
          <p:cNvPicPr>
            <a:picLocks noChangeAspect="1"/>
          </p:cNvPicPr>
          <p:nvPr/>
        </p:nvPicPr>
        <p:blipFill>
          <a:blip r:embed="rId2"/>
          <a:stretch>
            <a:fillRect/>
          </a:stretch>
        </p:blipFill>
        <p:spPr>
          <a:xfrm>
            <a:off x="0" y="453252"/>
            <a:ext cx="5410955" cy="5951495"/>
          </a:xfrm>
          <a:prstGeom prst="rect">
            <a:avLst/>
          </a:prstGeom>
        </p:spPr>
      </p:pic>
    </p:spTree>
    <p:extLst>
      <p:ext uri="{BB962C8B-B14F-4D97-AF65-F5344CB8AC3E}">
        <p14:creationId xmlns:p14="http://schemas.microsoft.com/office/powerpoint/2010/main" val="2695038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3909D3-5F3E-1739-FB7B-14A03109AB40}"/>
              </a:ext>
            </a:extLst>
          </p:cNvPr>
          <p:cNvSpPr>
            <a:spLocks noGrp="1"/>
          </p:cNvSpPr>
          <p:nvPr>
            <p:ph idx="1"/>
          </p:nvPr>
        </p:nvSpPr>
        <p:spPr>
          <a:xfrm>
            <a:off x="7793502" y="2054268"/>
            <a:ext cx="3984934" cy="4219922"/>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is an example of hitting then standing at 16, but still losing because the dealer got 18.</a:t>
            </a:r>
          </a:p>
        </p:txBody>
      </p:sp>
      <p:pic>
        <p:nvPicPr>
          <p:cNvPr id="5" name="Picture 4">
            <a:extLst>
              <a:ext uri="{FF2B5EF4-FFF2-40B4-BE49-F238E27FC236}">
                <a16:creationId xmlns:a16="http://schemas.microsoft.com/office/drawing/2014/main" id="{9820F718-5052-AA81-2D56-2F58D91420DF}"/>
              </a:ext>
            </a:extLst>
          </p:cNvPr>
          <p:cNvPicPr>
            <a:picLocks noChangeAspect="1"/>
          </p:cNvPicPr>
          <p:nvPr/>
        </p:nvPicPr>
        <p:blipFill>
          <a:blip r:embed="rId2"/>
          <a:stretch>
            <a:fillRect/>
          </a:stretch>
        </p:blipFill>
        <p:spPr>
          <a:xfrm>
            <a:off x="413564" y="295128"/>
            <a:ext cx="7117102" cy="5149069"/>
          </a:xfrm>
          <a:prstGeom prst="rect">
            <a:avLst/>
          </a:prstGeom>
        </p:spPr>
      </p:pic>
    </p:spTree>
    <p:extLst>
      <p:ext uri="{BB962C8B-B14F-4D97-AF65-F5344CB8AC3E}">
        <p14:creationId xmlns:p14="http://schemas.microsoft.com/office/powerpoint/2010/main" val="404896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50058-26B7-478A-AAC5-0952A3BD061E}"/>
              </a:ext>
            </a:extLst>
          </p:cNvPr>
          <p:cNvSpPr>
            <a:spLocks noGrp="1"/>
          </p:cNvSpPr>
          <p:nvPr>
            <p:ph idx="1"/>
          </p:nvPr>
        </p:nvSpPr>
        <p:spPr>
          <a:xfrm>
            <a:off x="500519" y="4246322"/>
            <a:ext cx="10714973" cy="2444207"/>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player immediately wins if their total on the first two cards is 21 (“blackjack”), unless the dealer also has blackjack. A blackjack beats all hands that are not blackjack, even if their total is 21. Additionally, this large BLACKJACK banner made of “21” is displayed if the player has blackjack. This results in a tie. </a:t>
            </a:r>
            <a:endParaRPr lang="en-US" sz="2400" dirty="0"/>
          </a:p>
        </p:txBody>
      </p:sp>
      <p:pic>
        <p:nvPicPr>
          <p:cNvPr id="5" name="Picture 4">
            <a:extLst>
              <a:ext uri="{FF2B5EF4-FFF2-40B4-BE49-F238E27FC236}">
                <a16:creationId xmlns:a16="http://schemas.microsoft.com/office/drawing/2014/main" id="{A8CE8581-FC2F-C5F2-0342-C92B0EB597E4}"/>
              </a:ext>
            </a:extLst>
          </p:cNvPr>
          <p:cNvPicPr>
            <a:picLocks noChangeAspect="1"/>
          </p:cNvPicPr>
          <p:nvPr/>
        </p:nvPicPr>
        <p:blipFill>
          <a:blip r:embed="rId2"/>
          <a:stretch>
            <a:fillRect/>
          </a:stretch>
        </p:blipFill>
        <p:spPr>
          <a:xfrm>
            <a:off x="1294893" y="263046"/>
            <a:ext cx="9126224" cy="3429479"/>
          </a:xfrm>
          <a:prstGeom prst="rect">
            <a:avLst/>
          </a:prstGeom>
        </p:spPr>
      </p:pic>
    </p:spTree>
    <p:extLst>
      <p:ext uri="{BB962C8B-B14F-4D97-AF65-F5344CB8AC3E}">
        <p14:creationId xmlns:p14="http://schemas.microsoft.com/office/powerpoint/2010/main" val="3842680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48B7CCD34C33B4199088FDFCA66EB40" ma:contentTypeVersion="2" ma:contentTypeDescription="Create a new document." ma:contentTypeScope="" ma:versionID="fb776ad55c63627f94c287cf54a608e9">
  <xsd:schema xmlns:xsd="http://www.w3.org/2001/XMLSchema" xmlns:xs="http://www.w3.org/2001/XMLSchema" xmlns:p="http://schemas.microsoft.com/office/2006/metadata/properties" xmlns:ns3="a16a642c-9a15-44c1-b728-3eb490132fef" targetNamespace="http://schemas.microsoft.com/office/2006/metadata/properties" ma:root="true" ma:fieldsID="95e2718f6c69f50c6ac8b7a92eed1f8a" ns3:_="">
    <xsd:import namespace="a16a642c-9a15-44c1-b728-3eb490132fef"/>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6a642c-9a15-44c1-b728-3eb490132f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33CCC5-8B8C-4999-AD39-80AAE3C796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6a642c-9a15-44c1-b728-3eb490132f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FC9F30-E46E-413B-B535-44905427A97B}">
  <ds:schemaRefs>
    <ds:schemaRef ds:uri="http://schemas.microsoft.com/sharepoint/v3/contenttype/forms"/>
  </ds:schemaRefs>
</ds:datastoreItem>
</file>

<file path=customXml/itemProps3.xml><?xml version="1.0" encoding="utf-8"?>
<ds:datastoreItem xmlns:ds="http://schemas.openxmlformats.org/officeDocument/2006/customXml" ds:itemID="{AE70DA63-9F72-4AC8-9626-8ED87153CF34}">
  <ds:schemaRefs>
    <ds:schemaRef ds:uri="http://purl.org/dc/elements/1.1/"/>
    <ds:schemaRef ds:uri="http://schemas.microsoft.com/office/2006/metadata/properties"/>
    <ds:schemaRef ds:uri="a16a642c-9a15-44c1-b728-3eb490132fef"/>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6315</TotalTime>
  <Words>1139</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Project 1</vt:lpstr>
      <vt:lpstr>Table of Contents</vt:lpstr>
      <vt:lpstr>1. Introduction</vt:lpstr>
      <vt:lpstr>2. Pseudo Code</vt:lpstr>
      <vt:lpstr>4. Flowchart</vt:lpstr>
      <vt:lpstr>4. Gameplay and Rules</vt:lpstr>
      <vt:lpstr>PowerPoint Presentation</vt:lpstr>
      <vt:lpstr>PowerPoint Presentation</vt:lpstr>
      <vt:lpstr>PowerPoint Presentation</vt:lpstr>
      <vt:lpstr>PowerPoint Presentation</vt:lpstr>
      <vt:lpstr>5. Development Summary</vt:lpstr>
      <vt:lpstr>5.1 Version 1 Comments on Development</vt:lpstr>
      <vt:lpstr>5.2 Version 2 Comments on Development</vt:lpstr>
      <vt:lpstr>5.3 Version  Comments on Development</vt:lpstr>
      <vt:lpstr>5.4 Version  Comments on Development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Phan, Vincent</dc:creator>
  <cp:lastModifiedBy>Phan, Vincent</cp:lastModifiedBy>
  <cp:revision>1</cp:revision>
  <dcterms:created xsi:type="dcterms:W3CDTF">2023-02-02T22:34:02Z</dcterms:created>
  <dcterms:modified xsi:type="dcterms:W3CDTF">2023-02-07T07:49:17Z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0x010100948B7CCD34C33B4199088FDFCA66EB40</vt:lpwstr>
  </property>
</Properties>
</file>