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66" r:id="rId8"/>
    <p:sldId id="275" r:id="rId9"/>
    <p:sldId id="267" r:id="rId10"/>
    <p:sldId id="261" r:id="rId11"/>
    <p:sldId id="268" r:id="rId12"/>
    <p:sldId id="277" r:id="rId13"/>
    <p:sldId id="270" r:id="rId14"/>
    <p:sldId id="269" r:id="rId15"/>
    <p:sldId id="271" r:id="rId16"/>
    <p:sldId id="276" r:id="rId17"/>
    <p:sldId id="263" r:id="rId18"/>
    <p:sldId id="265" r:id="rId19"/>
    <p:sldId id="27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Pseudo Code, Flowchart" id="{A6D62424-D768-4FA4-8716-7C3945B13010}">
          <p14:sldIdLst>
            <p14:sldId id="256"/>
            <p14:sldId id="257"/>
            <p14:sldId id="258"/>
            <p14:sldId id="266"/>
            <p14:sldId id="275"/>
            <p14:sldId id="267"/>
          </p14:sldIdLst>
        </p14:section>
        <p14:section name="Gameplay and Rules" id="{F94454E1-81E9-4F20-9A87-D54B0D75AB84}">
          <p14:sldIdLst>
            <p14:sldId id="261"/>
            <p14:sldId id="268"/>
            <p14:sldId id="277"/>
            <p14:sldId id="270"/>
            <p14:sldId id="269"/>
            <p14:sldId id="271"/>
            <p14:sldId id="276"/>
          </p14:sldIdLst>
        </p14:section>
        <p14:section name="Development" id="{57D0DBDE-1B20-4BEF-BA24-3145557EBDD6}">
          <p14:sldIdLst>
            <p14:sldId id="263"/>
            <p14:sldId id="265"/>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4" y="2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62332-CE77-0A98-2F74-8790B7E3A9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6A41731-71EC-9C5D-6893-ACC3C4C520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72AF769-A851-258A-8C8E-6B1598C62346}"/>
              </a:ext>
            </a:extLst>
          </p:cNvPr>
          <p:cNvSpPr>
            <a:spLocks noGrp="1"/>
          </p:cNvSpPr>
          <p:nvPr>
            <p:ph type="dt" sz="half" idx="10"/>
          </p:nvPr>
        </p:nvSpPr>
        <p:spPr/>
        <p:txBody>
          <a:bodyPr/>
          <a:lstStyle/>
          <a:p>
            <a:fld id="{4BDA3407-D508-4B4D-B7A4-94B65431F7AF}" type="datetimeFigureOut">
              <a:rPr lang="en-US" smtClean="0"/>
              <a:t>2/12/2023</a:t>
            </a:fld>
            <a:endParaRPr lang="en-US"/>
          </a:p>
        </p:txBody>
      </p:sp>
      <p:sp>
        <p:nvSpPr>
          <p:cNvPr id="5" name="Footer Placeholder 4">
            <a:extLst>
              <a:ext uri="{FF2B5EF4-FFF2-40B4-BE49-F238E27FC236}">
                <a16:creationId xmlns:a16="http://schemas.microsoft.com/office/drawing/2014/main" id="{DBA0EF0E-F2D6-F040-F545-9C9E19DE27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FA6E27-A096-BD82-3667-E2B54DA37C32}"/>
              </a:ext>
            </a:extLst>
          </p:cNvPr>
          <p:cNvSpPr>
            <a:spLocks noGrp="1"/>
          </p:cNvSpPr>
          <p:nvPr>
            <p:ph type="sldNum" sz="quarter" idx="12"/>
          </p:nvPr>
        </p:nvSpPr>
        <p:spPr/>
        <p:txBody>
          <a:bodyPr/>
          <a:lstStyle/>
          <a:p>
            <a:fld id="{E99CC058-90A5-46DF-B155-942140BC053B}" type="slidenum">
              <a:rPr lang="en-US" smtClean="0"/>
              <a:t>‹#›</a:t>
            </a:fld>
            <a:endParaRPr lang="en-US"/>
          </a:p>
        </p:txBody>
      </p:sp>
    </p:spTree>
    <p:extLst>
      <p:ext uri="{BB962C8B-B14F-4D97-AF65-F5344CB8AC3E}">
        <p14:creationId xmlns:p14="http://schemas.microsoft.com/office/powerpoint/2010/main" val="710438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ACB08-0A14-9DF3-8D58-2B11DB10451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6298C93-DF6E-D695-348A-890926CA8D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BFAF1F-08FB-5223-5CA7-41BC87545F16}"/>
              </a:ext>
            </a:extLst>
          </p:cNvPr>
          <p:cNvSpPr>
            <a:spLocks noGrp="1"/>
          </p:cNvSpPr>
          <p:nvPr>
            <p:ph type="dt" sz="half" idx="10"/>
          </p:nvPr>
        </p:nvSpPr>
        <p:spPr/>
        <p:txBody>
          <a:bodyPr/>
          <a:lstStyle/>
          <a:p>
            <a:fld id="{4BDA3407-D508-4B4D-B7A4-94B65431F7AF}" type="datetimeFigureOut">
              <a:rPr lang="en-US" smtClean="0"/>
              <a:t>2/12/2023</a:t>
            </a:fld>
            <a:endParaRPr lang="en-US"/>
          </a:p>
        </p:txBody>
      </p:sp>
      <p:sp>
        <p:nvSpPr>
          <p:cNvPr id="5" name="Footer Placeholder 4">
            <a:extLst>
              <a:ext uri="{FF2B5EF4-FFF2-40B4-BE49-F238E27FC236}">
                <a16:creationId xmlns:a16="http://schemas.microsoft.com/office/drawing/2014/main" id="{F6E0310E-6D39-8E47-E68D-A44B880582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265D9-2D83-92C0-E19F-32175E4A07D0}"/>
              </a:ext>
            </a:extLst>
          </p:cNvPr>
          <p:cNvSpPr>
            <a:spLocks noGrp="1"/>
          </p:cNvSpPr>
          <p:nvPr>
            <p:ph type="sldNum" sz="quarter" idx="12"/>
          </p:nvPr>
        </p:nvSpPr>
        <p:spPr/>
        <p:txBody>
          <a:bodyPr/>
          <a:lstStyle/>
          <a:p>
            <a:fld id="{E99CC058-90A5-46DF-B155-942140BC053B}" type="slidenum">
              <a:rPr lang="en-US" smtClean="0"/>
              <a:t>‹#›</a:t>
            </a:fld>
            <a:endParaRPr lang="en-US"/>
          </a:p>
        </p:txBody>
      </p:sp>
    </p:spTree>
    <p:extLst>
      <p:ext uri="{BB962C8B-B14F-4D97-AF65-F5344CB8AC3E}">
        <p14:creationId xmlns:p14="http://schemas.microsoft.com/office/powerpoint/2010/main" val="3518259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BFDDEE-F635-7917-58D0-54AEAE11AA5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9A26C3-004E-B193-F77C-82DFA0ECF9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41E09D-6989-A7B1-1646-AFEFA5404ACC}"/>
              </a:ext>
            </a:extLst>
          </p:cNvPr>
          <p:cNvSpPr>
            <a:spLocks noGrp="1"/>
          </p:cNvSpPr>
          <p:nvPr>
            <p:ph type="dt" sz="half" idx="10"/>
          </p:nvPr>
        </p:nvSpPr>
        <p:spPr/>
        <p:txBody>
          <a:bodyPr/>
          <a:lstStyle/>
          <a:p>
            <a:fld id="{4BDA3407-D508-4B4D-B7A4-94B65431F7AF}" type="datetimeFigureOut">
              <a:rPr lang="en-US" smtClean="0"/>
              <a:t>2/12/2023</a:t>
            </a:fld>
            <a:endParaRPr lang="en-US"/>
          </a:p>
        </p:txBody>
      </p:sp>
      <p:sp>
        <p:nvSpPr>
          <p:cNvPr id="5" name="Footer Placeholder 4">
            <a:extLst>
              <a:ext uri="{FF2B5EF4-FFF2-40B4-BE49-F238E27FC236}">
                <a16:creationId xmlns:a16="http://schemas.microsoft.com/office/drawing/2014/main" id="{BA923B42-1D81-73F9-09A2-BF5C03F150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CAFB08-68D6-E8E0-4CC8-8645DBF498E3}"/>
              </a:ext>
            </a:extLst>
          </p:cNvPr>
          <p:cNvSpPr>
            <a:spLocks noGrp="1"/>
          </p:cNvSpPr>
          <p:nvPr>
            <p:ph type="sldNum" sz="quarter" idx="12"/>
          </p:nvPr>
        </p:nvSpPr>
        <p:spPr/>
        <p:txBody>
          <a:bodyPr/>
          <a:lstStyle/>
          <a:p>
            <a:fld id="{E99CC058-90A5-46DF-B155-942140BC053B}" type="slidenum">
              <a:rPr lang="en-US" smtClean="0"/>
              <a:t>‹#›</a:t>
            </a:fld>
            <a:endParaRPr lang="en-US"/>
          </a:p>
        </p:txBody>
      </p:sp>
    </p:spTree>
    <p:extLst>
      <p:ext uri="{BB962C8B-B14F-4D97-AF65-F5344CB8AC3E}">
        <p14:creationId xmlns:p14="http://schemas.microsoft.com/office/powerpoint/2010/main" val="3725364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B6983-52D4-2247-DA34-E87C7E27BB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570AB0-44A0-5797-1039-2DDFDF2834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D73C34-7C95-72F7-FEF0-0448FE25313F}"/>
              </a:ext>
            </a:extLst>
          </p:cNvPr>
          <p:cNvSpPr>
            <a:spLocks noGrp="1"/>
          </p:cNvSpPr>
          <p:nvPr>
            <p:ph type="dt" sz="half" idx="10"/>
          </p:nvPr>
        </p:nvSpPr>
        <p:spPr/>
        <p:txBody>
          <a:bodyPr/>
          <a:lstStyle/>
          <a:p>
            <a:fld id="{4BDA3407-D508-4B4D-B7A4-94B65431F7AF}" type="datetimeFigureOut">
              <a:rPr lang="en-US" smtClean="0"/>
              <a:t>2/12/2023</a:t>
            </a:fld>
            <a:endParaRPr lang="en-US"/>
          </a:p>
        </p:txBody>
      </p:sp>
      <p:sp>
        <p:nvSpPr>
          <p:cNvPr id="5" name="Footer Placeholder 4">
            <a:extLst>
              <a:ext uri="{FF2B5EF4-FFF2-40B4-BE49-F238E27FC236}">
                <a16:creationId xmlns:a16="http://schemas.microsoft.com/office/drawing/2014/main" id="{C57A9013-9882-86D4-398B-32F65696D6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0231F-5918-BF1A-FAE7-07307AB1454D}"/>
              </a:ext>
            </a:extLst>
          </p:cNvPr>
          <p:cNvSpPr>
            <a:spLocks noGrp="1"/>
          </p:cNvSpPr>
          <p:nvPr>
            <p:ph type="sldNum" sz="quarter" idx="12"/>
          </p:nvPr>
        </p:nvSpPr>
        <p:spPr/>
        <p:txBody>
          <a:bodyPr/>
          <a:lstStyle/>
          <a:p>
            <a:fld id="{E99CC058-90A5-46DF-B155-942140BC053B}" type="slidenum">
              <a:rPr lang="en-US" smtClean="0"/>
              <a:t>‹#›</a:t>
            </a:fld>
            <a:endParaRPr lang="en-US"/>
          </a:p>
        </p:txBody>
      </p:sp>
    </p:spTree>
    <p:extLst>
      <p:ext uri="{BB962C8B-B14F-4D97-AF65-F5344CB8AC3E}">
        <p14:creationId xmlns:p14="http://schemas.microsoft.com/office/powerpoint/2010/main" val="4030480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27075-D83B-05FB-3342-2129D42ED2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D1F7B6D-E9E2-6F66-9399-2E9D7767C5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E316F6F-7163-87C4-9ABE-0E20AAE3337E}"/>
              </a:ext>
            </a:extLst>
          </p:cNvPr>
          <p:cNvSpPr>
            <a:spLocks noGrp="1"/>
          </p:cNvSpPr>
          <p:nvPr>
            <p:ph type="dt" sz="half" idx="10"/>
          </p:nvPr>
        </p:nvSpPr>
        <p:spPr/>
        <p:txBody>
          <a:bodyPr/>
          <a:lstStyle/>
          <a:p>
            <a:fld id="{4BDA3407-D508-4B4D-B7A4-94B65431F7AF}" type="datetimeFigureOut">
              <a:rPr lang="en-US" smtClean="0"/>
              <a:t>2/12/2023</a:t>
            </a:fld>
            <a:endParaRPr lang="en-US"/>
          </a:p>
        </p:txBody>
      </p:sp>
      <p:sp>
        <p:nvSpPr>
          <p:cNvPr id="5" name="Footer Placeholder 4">
            <a:extLst>
              <a:ext uri="{FF2B5EF4-FFF2-40B4-BE49-F238E27FC236}">
                <a16:creationId xmlns:a16="http://schemas.microsoft.com/office/drawing/2014/main" id="{1E40BF41-BC94-8353-589E-4A779ADA1D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0A0576-9ADE-4969-10F8-72F2843B0671}"/>
              </a:ext>
            </a:extLst>
          </p:cNvPr>
          <p:cNvSpPr>
            <a:spLocks noGrp="1"/>
          </p:cNvSpPr>
          <p:nvPr>
            <p:ph type="sldNum" sz="quarter" idx="12"/>
          </p:nvPr>
        </p:nvSpPr>
        <p:spPr/>
        <p:txBody>
          <a:bodyPr/>
          <a:lstStyle/>
          <a:p>
            <a:fld id="{E99CC058-90A5-46DF-B155-942140BC053B}" type="slidenum">
              <a:rPr lang="en-US" smtClean="0"/>
              <a:t>‹#›</a:t>
            </a:fld>
            <a:endParaRPr lang="en-US"/>
          </a:p>
        </p:txBody>
      </p:sp>
    </p:spTree>
    <p:extLst>
      <p:ext uri="{BB962C8B-B14F-4D97-AF65-F5344CB8AC3E}">
        <p14:creationId xmlns:p14="http://schemas.microsoft.com/office/powerpoint/2010/main" val="123753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0A1C8-B4B5-4843-8B4F-E0325EEFCD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D0CF0A-6249-4732-0418-C64BFE7585C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761472-D346-CC2E-A3E2-D2E52EA5FD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0D93C76-C92F-E0BB-F3B6-EF1769AAE4A1}"/>
              </a:ext>
            </a:extLst>
          </p:cNvPr>
          <p:cNvSpPr>
            <a:spLocks noGrp="1"/>
          </p:cNvSpPr>
          <p:nvPr>
            <p:ph type="dt" sz="half" idx="10"/>
          </p:nvPr>
        </p:nvSpPr>
        <p:spPr/>
        <p:txBody>
          <a:bodyPr/>
          <a:lstStyle/>
          <a:p>
            <a:fld id="{4BDA3407-D508-4B4D-B7A4-94B65431F7AF}" type="datetimeFigureOut">
              <a:rPr lang="en-US" smtClean="0"/>
              <a:t>2/12/2023</a:t>
            </a:fld>
            <a:endParaRPr lang="en-US"/>
          </a:p>
        </p:txBody>
      </p:sp>
      <p:sp>
        <p:nvSpPr>
          <p:cNvPr id="6" name="Footer Placeholder 5">
            <a:extLst>
              <a:ext uri="{FF2B5EF4-FFF2-40B4-BE49-F238E27FC236}">
                <a16:creationId xmlns:a16="http://schemas.microsoft.com/office/drawing/2014/main" id="{82A91D67-8021-D6DE-6B28-31C8F93C1B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14AC6C-A007-A439-482A-0DFDD486073F}"/>
              </a:ext>
            </a:extLst>
          </p:cNvPr>
          <p:cNvSpPr>
            <a:spLocks noGrp="1"/>
          </p:cNvSpPr>
          <p:nvPr>
            <p:ph type="sldNum" sz="quarter" idx="12"/>
          </p:nvPr>
        </p:nvSpPr>
        <p:spPr/>
        <p:txBody>
          <a:bodyPr/>
          <a:lstStyle/>
          <a:p>
            <a:fld id="{E99CC058-90A5-46DF-B155-942140BC053B}" type="slidenum">
              <a:rPr lang="en-US" smtClean="0"/>
              <a:t>‹#›</a:t>
            </a:fld>
            <a:endParaRPr lang="en-US"/>
          </a:p>
        </p:txBody>
      </p:sp>
    </p:spTree>
    <p:extLst>
      <p:ext uri="{BB962C8B-B14F-4D97-AF65-F5344CB8AC3E}">
        <p14:creationId xmlns:p14="http://schemas.microsoft.com/office/powerpoint/2010/main" val="920185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79892-EE25-7E06-CDE6-615598C104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7C2C860-436C-0190-6AF0-34DAC69129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991E080-ED7E-9B9C-3555-27565A5C486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4B85207-0A35-03E9-5176-B3912C8745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32B159-CB56-3525-C6A6-05F497A35D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DE1BA1C-3E9A-452A-5678-7C1EB03F2536}"/>
              </a:ext>
            </a:extLst>
          </p:cNvPr>
          <p:cNvSpPr>
            <a:spLocks noGrp="1"/>
          </p:cNvSpPr>
          <p:nvPr>
            <p:ph type="dt" sz="half" idx="10"/>
          </p:nvPr>
        </p:nvSpPr>
        <p:spPr/>
        <p:txBody>
          <a:bodyPr/>
          <a:lstStyle/>
          <a:p>
            <a:fld id="{4BDA3407-D508-4B4D-B7A4-94B65431F7AF}" type="datetimeFigureOut">
              <a:rPr lang="en-US" smtClean="0"/>
              <a:t>2/12/2023</a:t>
            </a:fld>
            <a:endParaRPr lang="en-US"/>
          </a:p>
        </p:txBody>
      </p:sp>
      <p:sp>
        <p:nvSpPr>
          <p:cNvPr id="8" name="Footer Placeholder 7">
            <a:extLst>
              <a:ext uri="{FF2B5EF4-FFF2-40B4-BE49-F238E27FC236}">
                <a16:creationId xmlns:a16="http://schemas.microsoft.com/office/drawing/2014/main" id="{D3A3759C-BC42-3C6A-127A-951AF4F1DF2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280F37-5212-B21E-E3A0-D6D9587B5078}"/>
              </a:ext>
            </a:extLst>
          </p:cNvPr>
          <p:cNvSpPr>
            <a:spLocks noGrp="1"/>
          </p:cNvSpPr>
          <p:nvPr>
            <p:ph type="sldNum" sz="quarter" idx="12"/>
          </p:nvPr>
        </p:nvSpPr>
        <p:spPr/>
        <p:txBody>
          <a:bodyPr/>
          <a:lstStyle/>
          <a:p>
            <a:fld id="{E99CC058-90A5-46DF-B155-942140BC053B}" type="slidenum">
              <a:rPr lang="en-US" smtClean="0"/>
              <a:t>‹#›</a:t>
            </a:fld>
            <a:endParaRPr lang="en-US"/>
          </a:p>
        </p:txBody>
      </p:sp>
    </p:spTree>
    <p:extLst>
      <p:ext uri="{BB962C8B-B14F-4D97-AF65-F5344CB8AC3E}">
        <p14:creationId xmlns:p14="http://schemas.microsoft.com/office/powerpoint/2010/main" val="4253625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392DC-21EC-0316-9D5E-836081BE66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C3BF695-3428-28BF-B24E-E9BE7D48B5A9}"/>
              </a:ext>
            </a:extLst>
          </p:cNvPr>
          <p:cNvSpPr>
            <a:spLocks noGrp="1"/>
          </p:cNvSpPr>
          <p:nvPr>
            <p:ph type="dt" sz="half" idx="10"/>
          </p:nvPr>
        </p:nvSpPr>
        <p:spPr/>
        <p:txBody>
          <a:bodyPr/>
          <a:lstStyle/>
          <a:p>
            <a:fld id="{4BDA3407-D508-4B4D-B7A4-94B65431F7AF}" type="datetimeFigureOut">
              <a:rPr lang="en-US" smtClean="0"/>
              <a:t>2/12/2023</a:t>
            </a:fld>
            <a:endParaRPr lang="en-US"/>
          </a:p>
        </p:txBody>
      </p:sp>
      <p:sp>
        <p:nvSpPr>
          <p:cNvPr id="4" name="Footer Placeholder 3">
            <a:extLst>
              <a:ext uri="{FF2B5EF4-FFF2-40B4-BE49-F238E27FC236}">
                <a16:creationId xmlns:a16="http://schemas.microsoft.com/office/drawing/2014/main" id="{2C3BD474-B950-598F-F97A-4CA6756144F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2AF32F3-9D80-002D-8A11-C06227E146FE}"/>
              </a:ext>
            </a:extLst>
          </p:cNvPr>
          <p:cNvSpPr>
            <a:spLocks noGrp="1"/>
          </p:cNvSpPr>
          <p:nvPr>
            <p:ph type="sldNum" sz="quarter" idx="12"/>
          </p:nvPr>
        </p:nvSpPr>
        <p:spPr/>
        <p:txBody>
          <a:bodyPr/>
          <a:lstStyle/>
          <a:p>
            <a:fld id="{E99CC058-90A5-46DF-B155-942140BC053B}" type="slidenum">
              <a:rPr lang="en-US" smtClean="0"/>
              <a:t>‹#›</a:t>
            </a:fld>
            <a:endParaRPr lang="en-US"/>
          </a:p>
        </p:txBody>
      </p:sp>
    </p:spTree>
    <p:extLst>
      <p:ext uri="{BB962C8B-B14F-4D97-AF65-F5344CB8AC3E}">
        <p14:creationId xmlns:p14="http://schemas.microsoft.com/office/powerpoint/2010/main" val="1983152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844138-3E0B-7BEF-1A1D-88778EC878CA}"/>
              </a:ext>
            </a:extLst>
          </p:cNvPr>
          <p:cNvSpPr>
            <a:spLocks noGrp="1"/>
          </p:cNvSpPr>
          <p:nvPr>
            <p:ph type="dt" sz="half" idx="10"/>
          </p:nvPr>
        </p:nvSpPr>
        <p:spPr/>
        <p:txBody>
          <a:bodyPr/>
          <a:lstStyle/>
          <a:p>
            <a:fld id="{4BDA3407-D508-4B4D-B7A4-94B65431F7AF}" type="datetimeFigureOut">
              <a:rPr lang="en-US" smtClean="0"/>
              <a:t>2/12/2023</a:t>
            </a:fld>
            <a:endParaRPr lang="en-US"/>
          </a:p>
        </p:txBody>
      </p:sp>
      <p:sp>
        <p:nvSpPr>
          <p:cNvPr id="3" name="Footer Placeholder 2">
            <a:extLst>
              <a:ext uri="{FF2B5EF4-FFF2-40B4-BE49-F238E27FC236}">
                <a16:creationId xmlns:a16="http://schemas.microsoft.com/office/drawing/2014/main" id="{BF80BA01-33B8-385A-FA3D-FDDF8C38344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42A61EB-54CD-07D0-BDFF-7D36D06F023D}"/>
              </a:ext>
            </a:extLst>
          </p:cNvPr>
          <p:cNvSpPr>
            <a:spLocks noGrp="1"/>
          </p:cNvSpPr>
          <p:nvPr>
            <p:ph type="sldNum" sz="quarter" idx="12"/>
          </p:nvPr>
        </p:nvSpPr>
        <p:spPr/>
        <p:txBody>
          <a:bodyPr/>
          <a:lstStyle/>
          <a:p>
            <a:fld id="{E99CC058-90A5-46DF-B155-942140BC053B}" type="slidenum">
              <a:rPr lang="en-US" smtClean="0"/>
              <a:t>‹#›</a:t>
            </a:fld>
            <a:endParaRPr lang="en-US"/>
          </a:p>
        </p:txBody>
      </p:sp>
    </p:spTree>
    <p:extLst>
      <p:ext uri="{BB962C8B-B14F-4D97-AF65-F5344CB8AC3E}">
        <p14:creationId xmlns:p14="http://schemas.microsoft.com/office/powerpoint/2010/main" val="2103372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82CD-FCB4-FF9D-E3D1-10DE85A636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D94B602-0CC4-2AC3-3E45-26963AD763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D38BA2D-AE9A-6F62-CE9E-CBACA52056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207547-3EE9-29DE-DDF0-13854B746F00}"/>
              </a:ext>
            </a:extLst>
          </p:cNvPr>
          <p:cNvSpPr>
            <a:spLocks noGrp="1"/>
          </p:cNvSpPr>
          <p:nvPr>
            <p:ph type="dt" sz="half" idx="10"/>
          </p:nvPr>
        </p:nvSpPr>
        <p:spPr/>
        <p:txBody>
          <a:bodyPr/>
          <a:lstStyle/>
          <a:p>
            <a:fld id="{4BDA3407-D508-4B4D-B7A4-94B65431F7AF}" type="datetimeFigureOut">
              <a:rPr lang="en-US" smtClean="0"/>
              <a:t>2/12/2023</a:t>
            </a:fld>
            <a:endParaRPr lang="en-US"/>
          </a:p>
        </p:txBody>
      </p:sp>
      <p:sp>
        <p:nvSpPr>
          <p:cNvPr id="6" name="Footer Placeholder 5">
            <a:extLst>
              <a:ext uri="{FF2B5EF4-FFF2-40B4-BE49-F238E27FC236}">
                <a16:creationId xmlns:a16="http://schemas.microsoft.com/office/drawing/2014/main" id="{B340CAEC-17E7-237B-BDF0-F186894D0D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464472-0805-9B08-13D0-5B53246995C4}"/>
              </a:ext>
            </a:extLst>
          </p:cNvPr>
          <p:cNvSpPr>
            <a:spLocks noGrp="1"/>
          </p:cNvSpPr>
          <p:nvPr>
            <p:ph type="sldNum" sz="quarter" idx="12"/>
          </p:nvPr>
        </p:nvSpPr>
        <p:spPr/>
        <p:txBody>
          <a:bodyPr/>
          <a:lstStyle/>
          <a:p>
            <a:fld id="{E99CC058-90A5-46DF-B155-942140BC053B}" type="slidenum">
              <a:rPr lang="en-US" smtClean="0"/>
              <a:t>‹#›</a:t>
            </a:fld>
            <a:endParaRPr lang="en-US"/>
          </a:p>
        </p:txBody>
      </p:sp>
    </p:spTree>
    <p:extLst>
      <p:ext uri="{BB962C8B-B14F-4D97-AF65-F5344CB8AC3E}">
        <p14:creationId xmlns:p14="http://schemas.microsoft.com/office/powerpoint/2010/main" val="2697080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A6557-B169-ACEA-1A9C-D443725BF7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D95EFB-3913-5E10-4748-D9CC46DD97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A7D3830-2D58-4014-AD0D-4C23813B05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94DC55-9E80-6458-CC0B-399FD280F4A3}"/>
              </a:ext>
            </a:extLst>
          </p:cNvPr>
          <p:cNvSpPr>
            <a:spLocks noGrp="1"/>
          </p:cNvSpPr>
          <p:nvPr>
            <p:ph type="dt" sz="half" idx="10"/>
          </p:nvPr>
        </p:nvSpPr>
        <p:spPr/>
        <p:txBody>
          <a:bodyPr/>
          <a:lstStyle/>
          <a:p>
            <a:fld id="{4BDA3407-D508-4B4D-B7A4-94B65431F7AF}" type="datetimeFigureOut">
              <a:rPr lang="en-US" smtClean="0"/>
              <a:t>2/12/2023</a:t>
            </a:fld>
            <a:endParaRPr lang="en-US"/>
          </a:p>
        </p:txBody>
      </p:sp>
      <p:sp>
        <p:nvSpPr>
          <p:cNvPr id="6" name="Footer Placeholder 5">
            <a:extLst>
              <a:ext uri="{FF2B5EF4-FFF2-40B4-BE49-F238E27FC236}">
                <a16:creationId xmlns:a16="http://schemas.microsoft.com/office/drawing/2014/main" id="{14117003-4FFF-AF4D-8633-B550B42448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3C52EC-5A8F-3BBA-6501-D250405C96C5}"/>
              </a:ext>
            </a:extLst>
          </p:cNvPr>
          <p:cNvSpPr>
            <a:spLocks noGrp="1"/>
          </p:cNvSpPr>
          <p:nvPr>
            <p:ph type="sldNum" sz="quarter" idx="12"/>
          </p:nvPr>
        </p:nvSpPr>
        <p:spPr/>
        <p:txBody>
          <a:bodyPr/>
          <a:lstStyle/>
          <a:p>
            <a:fld id="{E99CC058-90A5-46DF-B155-942140BC053B}" type="slidenum">
              <a:rPr lang="en-US" smtClean="0"/>
              <a:t>‹#›</a:t>
            </a:fld>
            <a:endParaRPr lang="en-US"/>
          </a:p>
        </p:txBody>
      </p:sp>
    </p:spTree>
    <p:extLst>
      <p:ext uri="{BB962C8B-B14F-4D97-AF65-F5344CB8AC3E}">
        <p14:creationId xmlns:p14="http://schemas.microsoft.com/office/powerpoint/2010/main" val="1696191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A1220D-FD7A-4063-4254-FF77CAB92D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7F4BFCE-94FB-DC9C-EC6A-DC6FBE34DE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FF738E-6AA7-70D4-C629-8AA72DC05B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DA3407-D508-4B4D-B7A4-94B65431F7AF}" type="datetimeFigureOut">
              <a:rPr lang="en-US" smtClean="0"/>
              <a:t>2/12/2023</a:t>
            </a:fld>
            <a:endParaRPr lang="en-US"/>
          </a:p>
        </p:txBody>
      </p:sp>
      <p:sp>
        <p:nvSpPr>
          <p:cNvPr id="5" name="Footer Placeholder 4">
            <a:extLst>
              <a:ext uri="{FF2B5EF4-FFF2-40B4-BE49-F238E27FC236}">
                <a16:creationId xmlns:a16="http://schemas.microsoft.com/office/drawing/2014/main" id="{CC741692-8D3B-84BD-2897-A06D68EA1E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4029770-848B-7049-589E-F8D93E99F5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9CC058-90A5-46DF-B155-942140BC053B}" type="slidenum">
              <a:rPr lang="en-US" smtClean="0"/>
              <a:t>‹#›</a:t>
            </a:fld>
            <a:endParaRPr lang="en-US"/>
          </a:p>
        </p:txBody>
      </p:sp>
    </p:spTree>
    <p:extLst>
      <p:ext uri="{BB962C8B-B14F-4D97-AF65-F5344CB8AC3E}">
        <p14:creationId xmlns:p14="http://schemas.microsoft.com/office/powerpoint/2010/main" val="26977939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0A08C-1F5F-C3DF-47D4-E4E669B3077C}"/>
              </a:ext>
            </a:extLst>
          </p:cNvPr>
          <p:cNvSpPr>
            <a:spLocks noGrp="1"/>
          </p:cNvSpPr>
          <p:nvPr>
            <p:ph type="ctrTitle"/>
          </p:nvPr>
        </p:nvSpPr>
        <p:spPr>
          <a:xfrm>
            <a:off x="1524000" y="-506437"/>
            <a:ext cx="9144000" cy="2387600"/>
          </a:xfrm>
        </p:spPr>
        <p:txBody>
          <a:bodyPr/>
          <a:lstStyle/>
          <a:p>
            <a:r>
              <a:rPr lang="en-US" b="1" dirty="0">
                <a:latin typeface="Times New Roman" panose="02020603050405020304" pitchFamily="18" charset="0"/>
                <a:cs typeface="Times New Roman" panose="02020603050405020304" pitchFamily="18" charset="0"/>
              </a:rPr>
              <a:t>Project 2</a:t>
            </a:r>
          </a:p>
        </p:txBody>
      </p:sp>
      <p:sp>
        <p:nvSpPr>
          <p:cNvPr id="3" name="Subtitle 2">
            <a:extLst>
              <a:ext uri="{FF2B5EF4-FFF2-40B4-BE49-F238E27FC236}">
                <a16:creationId xmlns:a16="http://schemas.microsoft.com/office/drawing/2014/main" id="{2FD768DA-6651-2140-0262-0CCD021B1427}"/>
              </a:ext>
            </a:extLst>
          </p:cNvPr>
          <p:cNvSpPr>
            <a:spLocks noGrp="1"/>
          </p:cNvSpPr>
          <p:nvPr>
            <p:ph type="subTitle" idx="1"/>
          </p:nvPr>
        </p:nvSpPr>
        <p:spPr>
          <a:xfrm>
            <a:off x="1524000" y="2049779"/>
            <a:ext cx="9144000" cy="3614297"/>
          </a:xfrm>
        </p:spPr>
        <p:txBody>
          <a:bodyPr>
            <a:noAutofit/>
          </a:bodyPr>
          <a:lstStyle/>
          <a:p>
            <a:r>
              <a:rPr lang="en-US" dirty="0">
                <a:latin typeface="Times New Roman" panose="02020603050405020304" pitchFamily="18" charset="0"/>
                <a:cs typeface="Times New Roman" panose="02020603050405020304" pitchFamily="18" charset="0"/>
              </a:rPr>
              <a:t>Title: </a:t>
            </a:r>
            <a:r>
              <a:rPr lang="en-US" b="1" dirty="0">
                <a:latin typeface="Times New Roman" panose="02020603050405020304" pitchFamily="18" charset="0"/>
                <a:cs typeface="Times New Roman" panose="02020603050405020304" pitchFamily="18" charset="0"/>
              </a:rPr>
              <a:t>Blackjack</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Course: </a:t>
            </a:r>
            <a:r>
              <a:rPr lang="en-US" b="1" dirty="0">
                <a:latin typeface="Times New Roman" panose="02020603050405020304" pitchFamily="18" charset="0"/>
                <a:cs typeface="Times New Roman" panose="02020603050405020304" pitchFamily="18" charset="0"/>
              </a:rPr>
              <a:t>CIS-5</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Section: </a:t>
            </a:r>
            <a:r>
              <a:rPr lang="en-US" b="1" dirty="0">
                <a:latin typeface="Times New Roman" panose="02020603050405020304" pitchFamily="18" charset="0"/>
                <a:cs typeface="Times New Roman" panose="02020603050405020304" pitchFamily="18" charset="0"/>
              </a:rPr>
              <a:t>41595</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Date: </a:t>
            </a:r>
            <a:r>
              <a:rPr lang="en-US" b="1" dirty="0">
                <a:latin typeface="Times New Roman" panose="02020603050405020304" pitchFamily="18" charset="0"/>
                <a:cs typeface="Times New Roman" panose="02020603050405020304" pitchFamily="18" charset="0"/>
              </a:rPr>
              <a:t>February 12, 2023</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Author: </a:t>
            </a:r>
            <a:r>
              <a:rPr lang="en-US" b="1" dirty="0">
                <a:latin typeface="Times New Roman" panose="02020603050405020304" pitchFamily="18" charset="0"/>
                <a:cs typeface="Times New Roman" panose="02020603050405020304" pitchFamily="18" charset="0"/>
              </a:rPr>
              <a:t>Vincent Phan</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02074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3909D3-5F3E-1739-FB7B-14A03109AB40}"/>
              </a:ext>
            </a:extLst>
          </p:cNvPr>
          <p:cNvSpPr>
            <a:spLocks noGrp="1"/>
          </p:cNvSpPr>
          <p:nvPr>
            <p:ph idx="1"/>
          </p:nvPr>
        </p:nvSpPr>
        <p:spPr>
          <a:xfrm>
            <a:off x="7793502" y="2054268"/>
            <a:ext cx="3984934" cy="4219922"/>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An example of hitting twice and busting, losing immediately. My $100 wager is subtracted from my original balance of $500.</a:t>
            </a:r>
          </a:p>
        </p:txBody>
      </p:sp>
      <p:pic>
        <p:nvPicPr>
          <p:cNvPr id="4" name="Picture 3">
            <a:extLst>
              <a:ext uri="{FF2B5EF4-FFF2-40B4-BE49-F238E27FC236}">
                <a16:creationId xmlns:a16="http://schemas.microsoft.com/office/drawing/2014/main" id="{B06C3088-D7E5-5158-E3F5-74353A4022B1}"/>
              </a:ext>
            </a:extLst>
          </p:cNvPr>
          <p:cNvPicPr>
            <a:picLocks noChangeAspect="1"/>
          </p:cNvPicPr>
          <p:nvPr/>
        </p:nvPicPr>
        <p:blipFill>
          <a:blip r:embed="rId2"/>
          <a:stretch>
            <a:fillRect/>
          </a:stretch>
        </p:blipFill>
        <p:spPr>
          <a:xfrm>
            <a:off x="0" y="690743"/>
            <a:ext cx="7793502" cy="5476514"/>
          </a:xfrm>
          <a:prstGeom prst="rect">
            <a:avLst/>
          </a:prstGeom>
        </p:spPr>
      </p:pic>
    </p:spTree>
    <p:extLst>
      <p:ext uri="{BB962C8B-B14F-4D97-AF65-F5344CB8AC3E}">
        <p14:creationId xmlns:p14="http://schemas.microsoft.com/office/powerpoint/2010/main" val="4048965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C50058-26B7-478A-AAC5-0952A3BD061E}"/>
              </a:ext>
            </a:extLst>
          </p:cNvPr>
          <p:cNvSpPr>
            <a:spLocks noGrp="1"/>
          </p:cNvSpPr>
          <p:nvPr>
            <p:ph idx="1"/>
          </p:nvPr>
        </p:nvSpPr>
        <p:spPr>
          <a:xfrm>
            <a:off x="500519" y="4246322"/>
            <a:ext cx="10714973" cy="2444207"/>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The player immediately wins if their total on the first two cards is 21 (“blackjack”), unless the dealer also has blackjack. A blackjack beats all hands that are not blackjack, even if their total is 21. Additionally, this large BLACKJACK banner made of “21” is displayed if the player has blackjack.</a:t>
            </a:r>
            <a:endParaRPr lang="en-US" sz="2400" dirty="0"/>
          </a:p>
        </p:txBody>
      </p:sp>
      <p:pic>
        <p:nvPicPr>
          <p:cNvPr id="5" name="Picture 4">
            <a:extLst>
              <a:ext uri="{FF2B5EF4-FFF2-40B4-BE49-F238E27FC236}">
                <a16:creationId xmlns:a16="http://schemas.microsoft.com/office/drawing/2014/main" id="{A8CE8581-FC2F-C5F2-0342-C92B0EB597E4}"/>
              </a:ext>
            </a:extLst>
          </p:cNvPr>
          <p:cNvPicPr>
            <a:picLocks noChangeAspect="1"/>
          </p:cNvPicPr>
          <p:nvPr/>
        </p:nvPicPr>
        <p:blipFill>
          <a:blip r:embed="rId2"/>
          <a:stretch>
            <a:fillRect/>
          </a:stretch>
        </p:blipFill>
        <p:spPr>
          <a:xfrm>
            <a:off x="1294893" y="263046"/>
            <a:ext cx="9126224" cy="3429479"/>
          </a:xfrm>
          <a:prstGeom prst="rect">
            <a:avLst/>
          </a:prstGeom>
        </p:spPr>
      </p:pic>
    </p:spTree>
    <p:extLst>
      <p:ext uri="{BB962C8B-B14F-4D97-AF65-F5344CB8AC3E}">
        <p14:creationId xmlns:p14="http://schemas.microsoft.com/office/powerpoint/2010/main" val="3842680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F44304-2336-480C-07D2-0CF2125B69D1}"/>
              </a:ext>
            </a:extLst>
          </p:cNvPr>
          <p:cNvSpPr>
            <a:spLocks noGrp="1"/>
          </p:cNvSpPr>
          <p:nvPr>
            <p:ph idx="1"/>
          </p:nvPr>
        </p:nvSpPr>
        <p:spPr>
          <a:xfrm>
            <a:off x="838200" y="4571999"/>
            <a:ext cx="10515600" cy="1604963"/>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Declining to play again allows the player to view their last session’s cumulative stats. Before the program closes completely, the current session’s stats overwrites the previous stats in a .txt file named winloss.txt for future review. Not shown is the player’s current balance.</a:t>
            </a:r>
          </a:p>
        </p:txBody>
      </p:sp>
      <p:pic>
        <p:nvPicPr>
          <p:cNvPr id="5" name="Picture 4">
            <a:extLst>
              <a:ext uri="{FF2B5EF4-FFF2-40B4-BE49-F238E27FC236}">
                <a16:creationId xmlns:a16="http://schemas.microsoft.com/office/drawing/2014/main" id="{A93BF96D-984D-82F2-BAD6-F30767718D4B}"/>
              </a:ext>
            </a:extLst>
          </p:cNvPr>
          <p:cNvPicPr>
            <a:picLocks noChangeAspect="1"/>
          </p:cNvPicPr>
          <p:nvPr/>
        </p:nvPicPr>
        <p:blipFill>
          <a:blip r:embed="rId2"/>
          <a:stretch>
            <a:fillRect/>
          </a:stretch>
        </p:blipFill>
        <p:spPr>
          <a:xfrm>
            <a:off x="1671102" y="367066"/>
            <a:ext cx="8849796" cy="4053465"/>
          </a:xfrm>
          <a:prstGeom prst="rect">
            <a:avLst/>
          </a:prstGeom>
        </p:spPr>
      </p:pic>
    </p:spTree>
    <p:extLst>
      <p:ext uri="{BB962C8B-B14F-4D97-AF65-F5344CB8AC3E}">
        <p14:creationId xmlns:p14="http://schemas.microsoft.com/office/powerpoint/2010/main" val="14211664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EFFA65-321E-089B-8158-7A8A58A3150B}"/>
              </a:ext>
            </a:extLst>
          </p:cNvPr>
          <p:cNvSpPr>
            <a:spLocks noGrp="1"/>
          </p:cNvSpPr>
          <p:nvPr>
            <p:ph idx="1"/>
          </p:nvPr>
        </p:nvSpPr>
        <p:spPr>
          <a:xfrm>
            <a:off x="838200" y="3428999"/>
            <a:ext cx="10515600" cy="2747963"/>
          </a:xfrm>
        </p:spPr>
        <p:txBody>
          <a:bodyPr/>
          <a:lstStyle/>
          <a:p>
            <a:pPr marL="0" indent="0">
              <a:buNone/>
            </a:pPr>
            <a:r>
              <a:rPr lang="en-US" dirty="0">
                <a:latin typeface="Times New Roman" panose="02020603050405020304" pitchFamily="18" charset="0"/>
                <a:cs typeface="Times New Roman" panose="02020603050405020304" pitchFamily="18" charset="0"/>
              </a:rPr>
              <a:t>Once the player’s balance reaches $0, the program ends. However, the player may restart the program in order to play again, starting at a fresh balance of $500.</a:t>
            </a:r>
          </a:p>
        </p:txBody>
      </p:sp>
      <p:pic>
        <p:nvPicPr>
          <p:cNvPr id="5" name="Picture 4">
            <a:extLst>
              <a:ext uri="{FF2B5EF4-FFF2-40B4-BE49-F238E27FC236}">
                <a16:creationId xmlns:a16="http://schemas.microsoft.com/office/drawing/2014/main" id="{54E5DC93-EB2E-7607-B2E1-E38481ABBA3D}"/>
              </a:ext>
            </a:extLst>
          </p:cNvPr>
          <p:cNvPicPr>
            <a:picLocks noChangeAspect="1"/>
          </p:cNvPicPr>
          <p:nvPr/>
        </p:nvPicPr>
        <p:blipFill>
          <a:blip r:embed="rId2"/>
          <a:stretch>
            <a:fillRect/>
          </a:stretch>
        </p:blipFill>
        <p:spPr>
          <a:xfrm>
            <a:off x="208910" y="255187"/>
            <a:ext cx="11762695" cy="2961383"/>
          </a:xfrm>
          <a:prstGeom prst="rect">
            <a:avLst/>
          </a:prstGeom>
        </p:spPr>
      </p:pic>
    </p:spTree>
    <p:extLst>
      <p:ext uri="{BB962C8B-B14F-4D97-AF65-F5344CB8AC3E}">
        <p14:creationId xmlns:p14="http://schemas.microsoft.com/office/powerpoint/2010/main" val="15390419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011B0-8EE4-FC4A-133D-681C97F394C5}"/>
              </a:ext>
            </a:extLst>
          </p:cNvPr>
          <p:cNvSpPr>
            <a:spLocks noGrp="1"/>
          </p:cNvSpPr>
          <p:nvPr>
            <p:ph type="title"/>
          </p:nvPr>
        </p:nvSpPr>
        <p:spPr>
          <a:xfrm>
            <a:off x="838200" y="289968"/>
            <a:ext cx="10515600" cy="1325563"/>
          </a:xfrm>
        </p:spPr>
        <p:txBody>
          <a:bodyPr/>
          <a:lstStyle/>
          <a:p>
            <a:r>
              <a:rPr lang="en-US" b="1" dirty="0">
                <a:latin typeface="Times New Roman" panose="02020603050405020304" pitchFamily="18" charset="0"/>
                <a:cs typeface="Times New Roman" panose="02020603050405020304" pitchFamily="18" charset="0"/>
              </a:rPr>
              <a:t>5. Development Summary</a:t>
            </a:r>
          </a:p>
        </p:txBody>
      </p:sp>
      <p:sp>
        <p:nvSpPr>
          <p:cNvPr id="3" name="Content Placeholder 2">
            <a:extLst>
              <a:ext uri="{FF2B5EF4-FFF2-40B4-BE49-F238E27FC236}">
                <a16:creationId xmlns:a16="http://schemas.microsoft.com/office/drawing/2014/main" id="{F3B841B8-3831-D630-7179-D299A92E8B22}"/>
              </a:ext>
            </a:extLst>
          </p:cNvPr>
          <p:cNvSpPr>
            <a:spLocks noGrp="1"/>
          </p:cNvSpPr>
          <p:nvPr>
            <p:ph idx="1"/>
          </p:nvPr>
        </p:nvSpPr>
        <p:spPr>
          <a:xfrm>
            <a:off x="838200" y="1490598"/>
            <a:ext cx="10515600" cy="5002278"/>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Total lines of source file:</a:t>
            </a:r>
            <a:r>
              <a:rPr lang="en-US" dirty="0">
                <a:latin typeface="Times New Roman" panose="02020603050405020304" pitchFamily="18" charset="0"/>
                <a:cs typeface="Times New Roman" panose="02020603050405020304" pitchFamily="18" charset="0"/>
              </a:rPr>
              <a:t> 793</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I used NetBeans IDE. Design and coding took approximately 31 hours. I found the project quite fun and very satisfying to work on, but also extremely time consuming and difficult to develop because I had originally written over 600 messy lines for project 1. I am overall proud of my work, but my game is not where I would like it to be due to time constraints.</a:t>
            </a:r>
          </a:p>
        </p:txBody>
      </p:sp>
    </p:spTree>
    <p:extLst>
      <p:ext uri="{BB962C8B-B14F-4D97-AF65-F5344CB8AC3E}">
        <p14:creationId xmlns:p14="http://schemas.microsoft.com/office/powerpoint/2010/main" val="35777676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011B0-8EE4-FC4A-133D-681C97F394C5}"/>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5.1 Version 0 Comments on Development</a:t>
            </a:r>
          </a:p>
        </p:txBody>
      </p:sp>
      <p:sp>
        <p:nvSpPr>
          <p:cNvPr id="3" name="Content Placeholder 2">
            <a:extLst>
              <a:ext uri="{FF2B5EF4-FFF2-40B4-BE49-F238E27FC236}">
                <a16:creationId xmlns:a16="http://schemas.microsoft.com/office/drawing/2014/main" id="{F3B841B8-3831-D630-7179-D299A92E8B22}"/>
              </a:ext>
            </a:extLst>
          </p:cNvPr>
          <p:cNvSpPr>
            <a:spLocks noGrp="1"/>
          </p:cNvSpPr>
          <p:nvPr>
            <p:ph idx="1"/>
          </p:nvPr>
        </p:nvSpPr>
        <p:spPr>
          <a:xfrm>
            <a:off x="838200" y="1490598"/>
            <a:ext cx="10515600" cy="5002278"/>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Total lines: </a:t>
            </a:r>
            <a:r>
              <a:rPr lang="en-US" dirty="0">
                <a:latin typeface="Times New Roman" panose="02020603050405020304" pitchFamily="18" charset="0"/>
                <a:cs typeface="Times New Roman" panose="02020603050405020304" pitchFamily="18" charset="0"/>
              </a:rPr>
              <a:t>766</a:t>
            </a:r>
            <a:endParaRPr lang="en-US" b="1"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Here I expanded upon the original project by adding a betting system and finishing the double option. I also fixed the issue of prompting for ace before the second card is shown. I also implemented some functions like card dealing, checking for bust, and adding/subtracting the player’s bet from their balance when winning/losing. Version 0 is my last working and completely functional version.</a:t>
            </a:r>
          </a:p>
          <a:p>
            <a:pPr marL="0" indent="0">
              <a:buNone/>
            </a:pP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99079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011B0-8EE4-FC4A-133D-681C97F394C5}"/>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5.2 Version 1 Comments on Development</a:t>
            </a:r>
          </a:p>
        </p:txBody>
      </p:sp>
      <p:sp>
        <p:nvSpPr>
          <p:cNvPr id="3" name="Content Placeholder 2">
            <a:extLst>
              <a:ext uri="{FF2B5EF4-FFF2-40B4-BE49-F238E27FC236}">
                <a16:creationId xmlns:a16="http://schemas.microsoft.com/office/drawing/2014/main" id="{F3B841B8-3831-D630-7179-D299A92E8B22}"/>
              </a:ext>
            </a:extLst>
          </p:cNvPr>
          <p:cNvSpPr>
            <a:spLocks noGrp="1"/>
          </p:cNvSpPr>
          <p:nvPr>
            <p:ph idx="1"/>
          </p:nvPr>
        </p:nvSpPr>
        <p:spPr>
          <a:xfrm>
            <a:off x="838200" y="1490598"/>
            <a:ext cx="10515600" cy="5002278"/>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Total lines: </a:t>
            </a:r>
            <a:r>
              <a:rPr lang="en-US" dirty="0">
                <a:latin typeface="Times New Roman" panose="02020603050405020304" pitchFamily="18" charset="0"/>
                <a:cs typeface="Times New Roman" panose="02020603050405020304" pitchFamily="18" charset="0"/>
              </a:rPr>
              <a:t>793</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I attempted to implement arrays for the deck of cards but was unfortunately unable to finish this version. The array works and displays, but I could not figure out how to properly assign hand values to the dealt cards.</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5911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BB617-6589-3C39-8BED-8CB3C91E6850}"/>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Table of Contents</a:t>
            </a:r>
          </a:p>
        </p:txBody>
      </p:sp>
      <p:sp>
        <p:nvSpPr>
          <p:cNvPr id="3" name="Content Placeholder 2">
            <a:extLst>
              <a:ext uri="{FF2B5EF4-FFF2-40B4-BE49-F238E27FC236}">
                <a16:creationId xmlns:a16="http://schemas.microsoft.com/office/drawing/2014/main" id="{996BA5FE-0EA3-8E0E-A0AE-F95962B9931D}"/>
              </a:ext>
            </a:extLst>
          </p:cNvPr>
          <p:cNvSpPr>
            <a:spLocks noGrp="1"/>
          </p:cNvSpPr>
          <p:nvPr>
            <p:ph idx="1"/>
          </p:nvPr>
        </p:nvSpPr>
        <p:spPr/>
        <p:txBody>
          <a:bodyPr/>
          <a:lstStyle/>
          <a:p>
            <a:pPr marL="514350" indent="-514350">
              <a:buFont typeface="+mj-lt"/>
              <a:buAutoNum type="arabicPeriod"/>
            </a:pPr>
            <a:r>
              <a:rPr lang="en-US" dirty="0">
                <a:latin typeface="Times New Roman" panose="02020603050405020304" pitchFamily="18" charset="0"/>
                <a:cs typeface="Times New Roman" panose="02020603050405020304" pitchFamily="18" charset="0"/>
              </a:rPr>
              <a:t>Introduction</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Pseudo Code</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Flowchart</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Game Play and Rules</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Development Summary</a:t>
            </a:r>
          </a:p>
        </p:txBody>
      </p:sp>
    </p:spTree>
    <p:extLst>
      <p:ext uri="{BB962C8B-B14F-4D97-AF65-F5344CB8AC3E}">
        <p14:creationId xmlns:p14="http://schemas.microsoft.com/office/powerpoint/2010/main" val="2211515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011B0-8EE4-FC4A-133D-681C97F394C5}"/>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1. Introduction</a:t>
            </a:r>
          </a:p>
        </p:txBody>
      </p:sp>
      <p:sp>
        <p:nvSpPr>
          <p:cNvPr id="3" name="Content Placeholder 2">
            <a:extLst>
              <a:ext uri="{FF2B5EF4-FFF2-40B4-BE49-F238E27FC236}">
                <a16:creationId xmlns:a16="http://schemas.microsoft.com/office/drawing/2014/main" id="{F3B841B8-3831-D630-7179-D299A92E8B22}"/>
              </a:ext>
            </a:extLst>
          </p:cNvPr>
          <p:cNvSpPr>
            <a:spLocks noGrp="1"/>
          </p:cNvSpPr>
          <p:nvPr>
            <p:ph idx="1"/>
          </p:nvPr>
        </p:nvSpPr>
        <p:spPr>
          <a:xfrm>
            <a:off x="838200" y="1490598"/>
            <a:ext cx="10515600" cy="5002278"/>
          </a:xfrm>
        </p:spPr>
        <p:txBody>
          <a:bodyPr>
            <a:normAutofit fontScale="70000" lnSpcReduction="20000"/>
          </a:bodyPr>
          <a:lstStyle/>
          <a:p>
            <a:pPr marL="0" indent="0">
              <a:buNone/>
            </a:pPr>
            <a:r>
              <a:rPr lang="en-US" dirty="0">
                <a:latin typeface="Times New Roman" panose="02020603050405020304" pitchFamily="18" charset="0"/>
                <a:cs typeface="Times New Roman" panose="02020603050405020304" pitchFamily="18" charset="0"/>
              </a:rPr>
              <a:t>	Blackjack is the most widely-played casino banking game in the world. These types of games for gambling are generally considered a less-skilled card game where one or more players play against a banker who controls the game. The game of blackjack uses 52-card decks, typically with 2-7 players. Furthermore, players do not compete against one another; blackjack is a comparing card game in which each player individually competes against the dealer.</a:t>
            </a:r>
          </a:p>
          <a:p>
            <a:pPr marL="0" indent="0">
              <a:buNone/>
            </a:pPr>
            <a:r>
              <a:rPr lang="en-US" dirty="0">
                <a:latin typeface="Times New Roman" panose="02020603050405020304" pitchFamily="18" charset="0"/>
                <a:cs typeface="Times New Roman" panose="02020603050405020304" pitchFamily="18" charset="0"/>
              </a:rPr>
              <a:t>	The objective is to win money by creating card totals higher than the dealer’s while not exceeding 21. A player may also win by stopping at a total close to 21 in hope that the dealer will “bust,” or exceed 21 when trying to beat the player. On their turn, players can “hit” (take an additional card), “stand” (end their turn without taking a card), “double” (double their wager and taking a single card, ending their turn), “split” (if the two initial cards have the same value, split them to create two separate hands), or “surrender” (give up half their bet and end their participation in the round).</a:t>
            </a:r>
          </a:p>
          <a:p>
            <a:pPr marL="0" indent="0">
              <a:buNone/>
            </a:pPr>
            <a:r>
              <a:rPr lang="en-US" dirty="0">
                <a:latin typeface="Times New Roman" panose="02020603050405020304" pitchFamily="18" charset="0"/>
                <a:cs typeface="Times New Roman" panose="02020603050405020304" pitchFamily="18" charset="0"/>
              </a:rPr>
              <a:t>	Number cards are counted as their number. Jacks, queens, and kings (“face cards”) are each counted as 10. Aces are counted as either 1 or 11, depending on the player’s choice. Players bust and immediately lose their bet when their total exceeds 21. After all players are finished, the dealer’s hand is drawn until their total is at least 17. The dealer cannot double, split, nor surrender. If the dealer busts, all remaining players win. If not, the remaining players with totals higher than the dealer win while those with hands lower than the dealer lose. </a:t>
            </a:r>
          </a:p>
        </p:txBody>
      </p:sp>
    </p:spTree>
    <p:extLst>
      <p:ext uri="{BB962C8B-B14F-4D97-AF65-F5344CB8AC3E}">
        <p14:creationId xmlns:p14="http://schemas.microsoft.com/office/powerpoint/2010/main" val="1713536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4EA91-2D0D-0FB6-3868-33316B6190C0}"/>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2. Pseudo Code</a:t>
            </a:r>
          </a:p>
        </p:txBody>
      </p:sp>
      <p:sp>
        <p:nvSpPr>
          <p:cNvPr id="3" name="Content Placeholder 2">
            <a:extLst>
              <a:ext uri="{FF2B5EF4-FFF2-40B4-BE49-F238E27FC236}">
                <a16:creationId xmlns:a16="http://schemas.microsoft.com/office/drawing/2014/main" id="{D53F8B7A-3549-DE81-D807-2228F485E08D}"/>
              </a:ext>
            </a:extLst>
          </p:cNvPr>
          <p:cNvSpPr>
            <a:spLocks noGrp="1"/>
          </p:cNvSpPr>
          <p:nvPr>
            <p:ph idx="1"/>
          </p:nvPr>
        </p:nvSpPr>
        <p:spPr/>
        <p:txBody>
          <a:bodyPr>
            <a:normAutofit fontScale="55000" lnSpcReduction="20000"/>
          </a:bodyPr>
          <a:lstStyle/>
          <a:p>
            <a:pPr marL="0" indent="0">
              <a:buNone/>
            </a:pPr>
            <a:r>
              <a:rPr lang="en-US" dirty="0">
                <a:latin typeface="Times New Roman" panose="02020603050405020304" pitchFamily="18" charset="0"/>
                <a:cs typeface="Times New Roman" panose="02020603050405020304" pitchFamily="18" charset="0"/>
              </a:rPr>
              <a:t>START</a:t>
            </a:r>
          </a:p>
          <a:p>
            <a:pPr marL="0" indent="0">
              <a:buNone/>
            </a:pPr>
            <a:r>
              <a:rPr lang="en-US" dirty="0">
                <a:latin typeface="Times New Roman" panose="02020603050405020304" pitchFamily="18" charset="0"/>
                <a:cs typeface="Times New Roman" panose="02020603050405020304" pitchFamily="18" charset="0"/>
              </a:rPr>
              <a:t>Declare variables for deck, player’s hand, name, dealer’s hand, player’s $500 starting balance, and bet amount.</a:t>
            </a:r>
          </a:p>
          <a:p>
            <a:pPr marL="0" indent="0">
              <a:buNone/>
            </a:pPr>
            <a:r>
              <a:rPr lang="en-US" dirty="0">
                <a:latin typeface="Times New Roman" panose="02020603050405020304" pitchFamily="18" charset="0"/>
                <a:cs typeface="Times New Roman" panose="02020603050405020304" pitchFamily="18" charset="0"/>
              </a:rPr>
              <a:t>Prompt for player’s bet amount.</a:t>
            </a:r>
          </a:p>
          <a:p>
            <a:pPr marL="0" indent="0">
              <a:buNone/>
            </a:pPr>
            <a:r>
              <a:rPr lang="en-US" dirty="0">
                <a:latin typeface="Times New Roman" panose="02020603050405020304" pitchFamily="18" charset="0"/>
                <a:cs typeface="Times New Roman" panose="02020603050405020304" pitchFamily="18" charset="0"/>
              </a:rPr>
              <a:t>Deal two cards to player and dealer.</a:t>
            </a:r>
          </a:p>
          <a:p>
            <a:pPr marL="0" indent="0">
              <a:buNone/>
            </a:pPr>
            <a:r>
              <a:rPr lang="en-US" dirty="0">
                <a:latin typeface="Times New Roman" panose="02020603050405020304" pitchFamily="18" charset="0"/>
                <a:cs typeface="Times New Roman" panose="02020603050405020304" pitchFamily="18" charset="0"/>
              </a:rPr>
              <a:t>Check if any dealt cards are aces, then prompt for 1 or 11.</a:t>
            </a:r>
          </a:p>
          <a:p>
            <a:pPr marL="0" indent="0">
              <a:buNone/>
            </a:pPr>
            <a:r>
              <a:rPr lang="en-US" dirty="0">
                <a:latin typeface="Times New Roman" panose="02020603050405020304" pitchFamily="18" charset="0"/>
                <a:cs typeface="Times New Roman" panose="02020603050405020304" pitchFamily="18" charset="0"/>
              </a:rPr>
              <a:t>Prompt player if they want to hit, stand, or double.</a:t>
            </a:r>
          </a:p>
          <a:p>
            <a:pPr marL="0" indent="0">
              <a:buNone/>
            </a:pPr>
            <a:r>
              <a:rPr lang="en-US" dirty="0">
                <a:latin typeface="Times New Roman" panose="02020603050405020304" pitchFamily="18" charset="0"/>
                <a:cs typeface="Times New Roman" panose="02020603050405020304" pitchFamily="18" charset="0"/>
              </a:rPr>
              <a:t>Determine player’s hand value by adding their cards.</a:t>
            </a:r>
          </a:p>
          <a:p>
            <a:pPr marL="0" indent="0">
              <a:buNone/>
            </a:pPr>
            <a:r>
              <a:rPr lang="en-US" dirty="0">
                <a:latin typeface="Times New Roman" panose="02020603050405020304" pitchFamily="18" charset="0"/>
                <a:cs typeface="Times New Roman" panose="02020603050405020304" pitchFamily="18" charset="0"/>
              </a:rPr>
              <a:t>If player’s hand = 21 on first two cards, player wins unless dealer has blackjack also.</a:t>
            </a:r>
          </a:p>
          <a:p>
            <a:pPr marL="0" indent="0">
              <a:buNone/>
            </a:pPr>
            <a:r>
              <a:rPr lang="en-US" dirty="0">
                <a:latin typeface="Times New Roman" panose="02020603050405020304" pitchFamily="18" charset="0"/>
                <a:cs typeface="Times New Roman" panose="02020603050405020304" pitchFamily="18" charset="0"/>
              </a:rPr>
              <a:t>If choosing double, player’s bet is doubled and is dealt exactly one more card.</a:t>
            </a:r>
          </a:p>
          <a:p>
            <a:pPr marL="0" indent="0">
              <a:buNone/>
            </a:pPr>
            <a:r>
              <a:rPr lang="en-US" dirty="0">
                <a:latin typeface="Times New Roman" panose="02020603050405020304" pitchFamily="18" charset="0"/>
                <a:cs typeface="Times New Roman" panose="02020603050405020304" pitchFamily="18" charset="0"/>
              </a:rPr>
              <a:t>If player busts, dealer wins outright. If player’s hands &lt; 21, repeat prompt for hitting or staying, but not doubling.</a:t>
            </a:r>
          </a:p>
          <a:p>
            <a:pPr marL="0" indent="0">
              <a:buNone/>
            </a:pPr>
            <a:r>
              <a:rPr lang="en-US" dirty="0">
                <a:latin typeface="Times New Roman" panose="02020603050405020304" pitchFamily="18" charset="0"/>
                <a:cs typeface="Times New Roman" panose="02020603050405020304" pitchFamily="18" charset="0"/>
              </a:rPr>
              <a:t>If hit, add another card and check hand value.</a:t>
            </a:r>
          </a:p>
          <a:p>
            <a:pPr marL="0" indent="0">
              <a:buNone/>
            </a:pPr>
            <a:r>
              <a:rPr lang="en-US" dirty="0">
                <a:latin typeface="Times New Roman" panose="02020603050405020304" pitchFamily="18" charset="0"/>
                <a:cs typeface="Times New Roman" panose="02020603050405020304" pitchFamily="18" charset="0"/>
              </a:rPr>
              <a:t>If stay, dealer reveals cards and hits until greater than 17, then continues hitting until greater than or equal to player’s hand.</a:t>
            </a:r>
          </a:p>
          <a:p>
            <a:pPr marL="0" indent="0">
              <a:buNone/>
            </a:pPr>
            <a:r>
              <a:rPr lang="en-US" dirty="0">
                <a:latin typeface="Times New Roman" panose="02020603050405020304" pitchFamily="18" charset="0"/>
                <a:cs typeface="Times New Roman" panose="02020603050405020304" pitchFamily="18" charset="0"/>
              </a:rPr>
              <a:t>If 21 on first two cards for dealer, dealer wins unless player has blackjack, which is a tie.</a:t>
            </a:r>
          </a:p>
          <a:p>
            <a:pPr marL="0" indent="0">
              <a:buNone/>
            </a:pPr>
            <a:r>
              <a:rPr lang="en-US" dirty="0">
                <a:latin typeface="Times New Roman" panose="02020603050405020304" pitchFamily="18" charset="0"/>
                <a:cs typeface="Times New Roman" panose="02020603050405020304" pitchFamily="18" charset="0"/>
              </a:rPr>
              <a:t>Determine winner based on hand values and blackjack, announce result. Add or subtract bet amount from player’s balance. </a:t>
            </a:r>
          </a:p>
          <a:p>
            <a:pPr marL="0" indent="0">
              <a:buNone/>
            </a:pPr>
            <a:r>
              <a:rPr lang="en-US" dirty="0">
                <a:latin typeface="Times New Roman" panose="02020603050405020304" pitchFamily="18" charset="0"/>
                <a:cs typeface="Times New Roman" panose="02020603050405020304" pitchFamily="18" charset="0"/>
              </a:rPr>
              <a:t>Display number of wins, ties, losses, win rate percentage, and current balance.</a:t>
            </a:r>
          </a:p>
        </p:txBody>
      </p:sp>
    </p:spTree>
    <p:extLst>
      <p:ext uri="{BB962C8B-B14F-4D97-AF65-F5344CB8AC3E}">
        <p14:creationId xmlns:p14="http://schemas.microsoft.com/office/powerpoint/2010/main" val="527419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C2B85-3A86-3D6B-B452-254948997EE2}"/>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2.1 Pseudo Code Cont.</a:t>
            </a:r>
          </a:p>
        </p:txBody>
      </p:sp>
      <p:sp>
        <p:nvSpPr>
          <p:cNvPr id="3" name="Content Placeholder 2">
            <a:extLst>
              <a:ext uri="{FF2B5EF4-FFF2-40B4-BE49-F238E27FC236}">
                <a16:creationId xmlns:a16="http://schemas.microsoft.com/office/drawing/2014/main" id="{A552149E-2743-A13F-8D50-3D8DE768803F}"/>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Prompt if player would like to play again if balance &gt; 0, repeat entire process if yes.</a:t>
            </a:r>
          </a:p>
          <a:p>
            <a:pPr marL="0" indent="0">
              <a:buNone/>
            </a:pPr>
            <a:r>
              <a:rPr lang="en-US" dirty="0">
                <a:latin typeface="Times New Roman" panose="02020603050405020304" pitchFamily="18" charset="0"/>
                <a:cs typeface="Times New Roman" panose="02020603050405020304" pitchFamily="18" charset="0"/>
              </a:rPr>
              <a:t>If no, prompt if player would like to view last session’s stats and display if yes.</a:t>
            </a:r>
          </a:p>
          <a:p>
            <a:pPr marL="0" indent="0">
              <a:buNone/>
            </a:pPr>
            <a:r>
              <a:rPr lang="en-US" dirty="0">
                <a:latin typeface="Times New Roman" panose="02020603050405020304" pitchFamily="18" charset="0"/>
                <a:cs typeface="Times New Roman" panose="02020603050405020304" pitchFamily="18" charset="0"/>
              </a:rPr>
              <a:t>If not, save current session’s stats to winloss.txt for review next session.</a:t>
            </a:r>
          </a:p>
          <a:p>
            <a:pPr marL="0" indent="0">
              <a:buNone/>
            </a:pPr>
            <a:r>
              <a:rPr lang="en-US" dirty="0">
                <a:latin typeface="Times New Roman" panose="02020603050405020304" pitchFamily="18" charset="0"/>
                <a:cs typeface="Times New Roman" panose="02020603050405020304" pitchFamily="18" charset="0"/>
              </a:rPr>
              <a:t>EXIT</a:t>
            </a:r>
          </a:p>
        </p:txBody>
      </p:sp>
    </p:spTree>
    <p:extLst>
      <p:ext uri="{BB962C8B-B14F-4D97-AF65-F5344CB8AC3E}">
        <p14:creationId xmlns:p14="http://schemas.microsoft.com/office/powerpoint/2010/main" val="2108457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29C46-45D1-BF70-2D4E-3417AE055794}"/>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4. Flowchart</a:t>
            </a:r>
          </a:p>
        </p:txBody>
      </p:sp>
      <p:sp>
        <p:nvSpPr>
          <p:cNvPr id="3" name="Content Placeholder 2">
            <a:extLst>
              <a:ext uri="{FF2B5EF4-FFF2-40B4-BE49-F238E27FC236}">
                <a16:creationId xmlns:a16="http://schemas.microsoft.com/office/drawing/2014/main" id="{57DF53F8-E70A-6A9E-B0B1-ED78DEF6219E}"/>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Please see attached flowchart file.</a:t>
            </a:r>
          </a:p>
        </p:txBody>
      </p:sp>
    </p:spTree>
    <p:extLst>
      <p:ext uri="{BB962C8B-B14F-4D97-AF65-F5344CB8AC3E}">
        <p14:creationId xmlns:p14="http://schemas.microsoft.com/office/powerpoint/2010/main" val="1376479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011B0-8EE4-FC4A-133D-681C97F394C5}"/>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4. Gameplay and Rules</a:t>
            </a:r>
          </a:p>
        </p:txBody>
      </p:sp>
      <p:sp>
        <p:nvSpPr>
          <p:cNvPr id="3" name="Content Placeholder 2">
            <a:extLst>
              <a:ext uri="{FF2B5EF4-FFF2-40B4-BE49-F238E27FC236}">
                <a16:creationId xmlns:a16="http://schemas.microsoft.com/office/drawing/2014/main" id="{F3B841B8-3831-D630-7179-D299A92E8B22}"/>
              </a:ext>
            </a:extLst>
          </p:cNvPr>
          <p:cNvSpPr>
            <a:spLocks noGrp="1"/>
          </p:cNvSpPr>
          <p:nvPr>
            <p:ph idx="1"/>
          </p:nvPr>
        </p:nvSpPr>
        <p:spPr>
          <a:xfrm>
            <a:off x="5930704" y="1490598"/>
            <a:ext cx="6261295" cy="5002278"/>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	Players are greeted when starting the program and are prompted for their name. After, they are asked if they would like to play. Entering “Y” or “y” starts the game while entering “N” or “n” or any other character exits the program. </a:t>
            </a:r>
          </a:p>
          <a:p>
            <a:pPr marL="0" indent="0">
              <a:buNone/>
            </a:pPr>
            <a:r>
              <a:rPr lang="en-US" sz="2400" dirty="0">
                <a:latin typeface="Times New Roman" panose="02020603050405020304" pitchFamily="18" charset="0"/>
                <a:cs typeface="Times New Roman" panose="02020603050405020304" pitchFamily="18" charset="0"/>
              </a:rPr>
              <a:t>	The player is shown their starting balance before being asked for their bet amount. They are then dealt two cards. If any ace is drawn, the player must choose 1 or 11 for its value. Both cards are shown to the player before prompting on aces. Their current hand is also displayed. If the player does not have blackjack, they are asked if they want to hit, stand, or double.</a:t>
            </a:r>
          </a:p>
        </p:txBody>
      </p:sp>
      <p:sp>
        <p:nvSpPr>
          <p:cNvPr id="9" name="TextBox 8">
            <a:extLst>
              <a:ext uri="{FF2B5EF4-FFF2-40B4-BE49-F238E27FC236}">
                <a16:creationId xmlns:a16="http://schemas.microsoft.com/office/drawing/2014/main" id="{4F4B9B20-2379-6232-6DF1-749C4550A719}"/>
              </a:ext>
            </a:extLst>
          </p:cNvPr>
          <p:cNvSpPr txBox="1"/>
          <p:nvPr/>
        </p:nvSpPr>
        <p:spPr>
          <a:xfrm flipH="1">
            <a:off x="7014575" y="3615582"/>
            <a:ext cx="4339225" cy="369332"/>
          </a:xfrm>
          <a:prstGeom prst="rect">
            <a:avLst/>
          </a:prstGeom>
          <a:noFill/>
        </p:spPr>
        <p:txBody>
          <a:bodyPr wrap="square" rtlCol="0">
            <a:spAutoFit/>
          </a:bodyPr>
          <a:lstStyle/>
          <a:p>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A1889B4-C023-0EAE-1E72-D52C4A007105}"/>
              </a:ext>
            </a:extLst>
          </p:cNvPr>
          <p:cNvPicPr>
            <a:picLocks noChangeAspect="1"/>
          </p:cNvPicPr>
          <p:nvPr/>
        </p:nvPicPr>
        <p:blipFill>
          <a:blip r:embed="rId2"/>
          <a:stretch>
            <a:fillRect/>
          </a:stretch>
        </p:blipFill>
        <p:spPr>
          <a:xfrm>
            <a:off x="0" y="1490598"/>
            <a:ext cx="5930704" cy="4572886"/>
          </a:xfrm>
          <a:prstGeom prst="rect">
            <a:avLst/>
          </a:prstGeom>
        </p:spPr>
      </p:pic>
    </p:spTree>
    <p:extLst>
      <p:ext uri="{BB962C8B-B14F-4D97-AF65-F5344CB8AC3E}">
        <p14:creationId xmlns:p14="http://schemas.microsoft.com/office/powerpoint/2010/main" val="2681766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7D6DEE-989C-A224-0A2D-FA5203A25EDB}"/>
              </a:ext>
            </a:extLst>
          </p:cNvPr>
          <p:cNvSpPr>
            <a:spLocks noGrp="1"/>
          </p:cNvSpPr>
          <p:nvPr>
            <p:ph idx="1"/>
          </p:nvPr>
        </p:nvSpPr>
        <p:spPr>
          <a:xfrm>
            <a:off x="6682154" y="453252"/>
            <a:ext cx="5219114" cy="5951495"/>
          </a:xfrm>
        </p:spPr>
        <p:txBody>
          <a:bodyPr>
            <a:normAutofit fontScale="92500" lnSpcReduction="20000"/>
          </a:bodyPr>
          <a:lstStyle/>
          <a:p>
            <a:pPr marL="0" indent="0">
              <a:buNone/>
            </a:pPr>
            <a:r>
              <a:rPr lang="en-US" sz="2400" b="1" dirty="0">
                <a:latin typeface="Times New Roman" panose="02020603050405020304" pitchFamily="18" charset="0"/>
                <a:cs typeface="Times New Roman" panose="02020603050405020304" pitchFamily="18" charset="0"/>
              </a:rPr>
              <a:t>Hit: </a:t>
            </a:r>
            <a:r>
              <a:rPr lang="en-US" sz="2400" dirty="0">
                <a:latin typeface="Times New Roman" panose="02020603050405020304" pitchFamily="18" charset="0"/>
                <a:cs typeface="Times New Roman" panose="02020603050405020304" pitchFamily="18" charset="0"/>
              </a:rPr>
              <a:t>Take an additional card. This may be done as many times as they desire.</a:t>
            </a:r>
          </a:p>
          <a:p>
            <a:pPr marL="0" indent="0">
              <a:buNone/>
            </a:pPr>
            <a:r>
              <a:rPr lang="en-US" sz="2400" b="1" dirty="0">
                <a:latin typeface="Times New Roman" panose="02020603050405020304" pitchFamily="18" charset="0"/>
                <a:cs typeface="Times New Roman" panose="02020603050405020304" pitchFamily="18" charset="0"/>
              </a:rPr>
              <a:t>Stand: </a:t>
            </a:r>
            <a:r>
              <a:rPr lang="en-US" sz="2400" dirty="0">
                <a:latin typeface="Times New Roman" panose="02020603050405020304" pitchFamily="18" charset="0"/>
                <a:cs typeface="Times New Roman" panose="02020603050405020304" pitchFamily="18" charset="0"/>
              </a:rPr>
              <a:t>Take no more cards, ending their turn.</a:t>
            </a:r>
          </a:p>
          <a:p>
            <a:pPr marL="0" indent="0">
              <a:buNone/>
            </a:pPr>
            <a:r>
              <a:rPr lang="en-US" sz="2400" b="1" dirty="0">
                <a:latin typeface="Times New Roman" panose="02020603050405020304" pitchFamily="18" charset="0"/>
                <a:cs typeface="Times New Roman" panose="02020603050405020304" pitchFamily="18" charset="0"/>
              </a:rPr>
              <a:t>Double:</a:t>
            </a:r>
            <a:r>
              <a:rPr lang="en-US" sz="2400" dirty="0">
                <a:latin typeface="Times New Roman" panose="02020603050405020304" pitchFamily="18" charset="0"/>
                <a:cs typeface="Times New Roman" panose="02020603050405020304" pitchFamily="18" charset="0"/>
              </a:rPr>
              <a:t> Double their bet and take exactly one card, ending their turn.</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If your hand total goes over 21, you bust and immediately lose. </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Shown is an example of hitting, standing at 21, and winning. My bet of $100 is added to my balance of $300.</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Your wins, losses, ties, win rate, blackjacks, and current balance are displayed after each round. The player is also prompted if they would like to play again if their balance is above $0.</a:t>
            </a:r>
          </a:p>
        </p:txBody>
      </p:sp>
      <p:pic>
        <p:nvPicPr>
          <p:cNvPr id="4" name="Picture 3">
            <a:extLst>
              <a:ext uri="{FF2B5EF4-FFF2-40B4-BE49-F238E27FC236}">
                <a16:creationId xmlns:a16="http://schemas.microsoft.com/office/drawing/2014/main" id="{958EF1E9-406D-98A0-4C4D-1C33997DBDE5}"/>
              </a:ext>
            </a:extLst>
          </p:cNvPr>
          <p:cNvPicPr>
            <a:picLocks noChangeAspect="1"/>
          </p:cNvPicPr>
          <p:nvPr/>
        </p:nvPicPr>
        <p:blipFill>
          <a:blip r:embed="rId2"/>
          <a:stretch>
            <a:fillRect/>
          </a:stretch>
        </p:blipFill>
        <p:spPr>
          <a:xfrm>
            <a:off x="0" y="0"/>
            <a:ext cx="6569612" cy="6849171"/>
          </a:xfrm>
          <a:prstGeom prst="rect">
            <a:avLst/>
          </a:prstGeom>
        </p:spPr>
      </p:pic>
    </p:spTree>
    <p:extLst>
      <p:ext uri="{BB962C8B-B14F-4D97-AF65-F5344CB8AC3E}">
        <p14:creationId xmlns:p14="http://schemas.microsoft.com/office/powerpoint/2010/main" val="2695038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6DE1EC-A7CF-54A3-36D1-33B9AE8C1B1E}"/>
              </a:ext>
            </a:extLst>
          </p:cNvPr>
          <p:cNvSpPr>
            <a:spLocks noGrp="1"/>
          </p:cNvSpPr>
          <p:nvPr>
            <p:ph idx="1"/>
          </p:nvPr>
        </p:nvSpPr>
        <p:spPr>
          <a:xfrm>
            <a:off x="7061981" y="2560319"/>
            <a:ext cx="4488767" cy="3522651"/>
          </a:xfrm>
        </p:spPr>
        <p:txBody>
          <a:bodyPr/>
          <a:lstStyle/>
          <a:p>
            <a:pPr marL="0" indent="0">
              <a:buNone/>
            </a:pPr>
            <a:r>
              <a:rPr lang="en-US" dirty="0">
                <a:latin typeface="Times New Roman" panose="02020603050405020304" pitchFamily="18" charset="0"/>
                <a:cs typeface="Times New Roman" panose="02020603050405020304" pitchFamily="18" charset="0"/>
              </a:rPr>
              <a:t>An example of doubling and winning $200.</a:t>
            </a:r>
          </a:p>
        </p:txBody>
      </p:sp>
      <p:pic>
        <p:nvPicPr>
          <p:cNvPr id="7" name="Picture 6">
            <a:extLst>
              <a:ext uri="{FF2B5EF4-FFF2-40B4-BE49-F238E27FC236}">
                <a16:creationId xmlns:a16="http://schemas.microsoft.com/office/drawing/2014/main" id="{EFC1FE65-E1FD-F219-4BF1-2DC75FFC2C42}"/>
              </a:ext>
            </a:extLst>
          </p:cNvPr>
          <p:cNvPicPr>
            <a:picLocks noChangeAspect="1"/>
          </p:cNvPicPr>
          <p:nvPr/>
        </p:nvPicPr>
        <p:blipFill>
          <a:blip r:embed="rId2"/>
          <a:stretch>
            <a:fillRect/>
          </a:stretch>
        </p:blipFill>
        <p:spPr>
          <a:xfrm>
            <a:off x="-1" y="0"/>
            <a:ext cx="6457071" cy="6870985"/>
          </a:xfrm>
          <a:prstGeom prst="rect">
            <a:avLst/>
          </a:prstGeom>
        </p:spPr>
      </p:pic>
    </p:spTree>
    <p:extLst>
      <p:ext uri="{BB962C8B-B14F-4D97-AF65-F5344CB8AC3E}">
        <p14:creationId xmlns:p14="http://schemas.microsoft.com/office/powerpoint/2010/main" val="24646709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48B7CCD34C33B4199088FDFCA66EB40" ma:contentTypeVersion="2" ma:contentTypeDescription="Create a new document." ma:contentTypeScope="" ma:versionID="fb776ad55c63627f94c287cf54a608e9">
  <xsd:schema xmlns:xsd="http://www.w3.org/2001/XMLSchema" xmlns:xs="http://www.w3.org/2001/XMLSchema" xmlns:p="http://schemas.microsoft.com/office/2006/metadata/properties" xmlns:ns3="a16a642c-9a15-44c1-b728-3eb490132fef" targetNamespace="http://schemas.microsoft.com/office/2006/metadata/properties" ma:root="true" ma:fieldsID="95e2718f6c69f50c6ac8b7a92eed1f8a" ns3:_="">
    <xsd:import namespace="a16a642c-9a15-44c1-b728-3eb490132fef"/>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6a642c-9a15-44c1-b728-3eb490132fe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E70DA63-9F72-4AC8-9626-8ED87153CF34}">
  <ds:schemaRefs>
    <ds:schemaRef ds:uri="http://purl.org/dc/elements/1.1/"/>
    <ds:schemaRef ds:uri="http://schemas.microsoft.com/office/2006/metadata/properties"/>
    <ds:schemaRef ds:uri="a16a642c-9a15-44c1-b728-3eb490132fef"/>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E6FC9F30-E46E-413B-B535-44905427A97B}">
  <ds:schemaRefs>
    <ds:schemaRef ds:uri="http://schemas.microsoft.com/sharepoint/v3/contenttype/forms"/>
  </ds:schemaRefs>
</ds:datastoreItem>
</file>

<file path=customXml/itemProps3.xml><?xml version="1.0" encoding="utf-8"?>
<ds:datastoreItem xmlns:ds="http://schemas.openxmlformats.org/officeDocument/2006/customXml" ds:itemID="{4D33CCC5-8B8C-4999-AD39-80AAE3C796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16a642c-9a15-44c1-b728-3eb490132fe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6506</TotalTime>
  <Words>1334</Words>
  <Application>Microsoft Office PowerPoint</Application>
  <PresentationFormat>Widescreen</PresentationFormat>
  <Paragraphs>72</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Office Theme</vt:lpstr>
      <vt:lpstr>Project 2</vt:lpstr>
      <vt:lpstr>Table of Contents</vt:lpstr>
      <vt:lpstr>1. Introduction</vt:lpstr>
      <vt:lpstr>2. Pseudo Code</vt:lpstr>
      <vt:lpstr>2.1 Pseudo Code Cont.</vt:lpstr>
      <vt:lpstr>4. Flowchart</vt:lpstr>
      <vt:lpstr>4. Gameplay and Rules</vt:lpstr>
      <vt:lpstr>PowerPoint Presentation</vt:lpstr>
      <vt:lpstr>PowerPoint Presentation</vt:lpstr>
      <vt:lpstr>PowerPoint Presentation</vt:lpstr>
      <vt:lpstr>PowerPoint Presentation</vt:lpstr>
      <vt:lpstr>PowerPoint Presentation</vt:lpstr>
      <vt:lpstr>PowerPoint Presentation</vt:lpstr>
      <vt:lpstr>5. Development Summary</vt:lpstr>
      <vt:lpstr>5.1 Version 0 Comments on Development</vt:lpstr>
      <vt:lpstr>5.2 Version 1 Comments on Development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dc:title>
  <dc:creator>Phan, Vincent</dc:creator>
  <cp:lastModifiedBy>Phan, Vincent</cp:lastModifiedBy>
  <cp:revision>2</cp:revision>
  <dcterms:created xsi:type="dcterms:W3CDTF">2023-02-02T22:34:02Z</dcterms:created>
  <dcterms:modified xsi:type="dcterms:W3CDTF">2023-02-13T07:04:40Z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0x010100948B7CCD34C33B4199088FDFCA66EB40</vt:lpwstr>
  </property>
</Properties>
</file>