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  <p:sldId id="268" r:id="rId12"/>
    <p:sldId id="275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C3414-AB8C-4CB8-9A65-BCB8D460ACD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86D173-CFFD-4FB4-AAB7-9CED4819AD5F}" type="pres">
      <dgm:prSet presAssocID="{452C3414-AB8C-4CB8-9A65-BCB8D460ACD1}" presName="linearFlow" presStyleCnt="0">
        <dgm:presLayoutVars>
          <dgm:resizeHandles val="exact"/>
        </dgm:presLayoutVars>
      </dgm:prSet>
      <dgm:spPr/>
    </dgm:pt>
  </dgm:ptLst>
  <dgm:cxnLst>
    <dgm:cxn modelId="{A90D1372-26A8-4CE7-A858-472A6894FC8C}" type="presOf" srcId="{452C3414-AB8C-4CB8-9A65-BCB8D460ACD1}" destId="{4F86D173-CFFD-4FB4-AAB7-9CED4819AD5F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93D3-BD8A-4BBE-8E4A-EFF12CA203A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BC47B-E15B-4A01-9838-F527983C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0635"/>
            <a:ext cx="9144000" cy="663389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9802"/>
            <a:ext cx="9144000" cy="42689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427-6F07-41C5-84D7-D572B243D054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E86-C3D1-48E6-BC3A-8E7E44EE17A8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09FA-587B-4F13-931B-94966066A143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01E6-E000-4D0F-B594-B04C212C8625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1113-153F-4C92-BEBB-862A122EA992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FB0A-8779-487C-944E-9B4A18262A25}" type="datetime1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E58-918D-47D9-8869-BCF9C3196D96}" type="datetime1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0BFE-14D0-48DD-AD2A-D510CD4C0891}" type="datetime1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46B-213C-44A0-8479-0356FCC692A7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B0CD-30D0-491E-83E8-A3121D295047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552-7D2A-4311-A356-EEF701A9A247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1088-82DC-4BBB-AB70-350C344E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88" y="1381927"/>
            <a:ext cx="10515600" cy="167489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Markov Chain for Slotted Aloha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4392"/>
            <a:ext cx="10515600" cy="31268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CSMA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97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CSMA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790"/>
            <a:ext cx="10876984" cy="5404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-Nodes </a:t>
            </a:r>
            <a:r>
              <a:rPr lang="en-US" dirty="0" smtClean="0"/>
              <a:t>listen to the channel before they start transmission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Channel idles =&gt; Transmit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Channel busy =&gt; Wait (join backlog)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10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10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64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Transmission Options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772" y="1219043"/>
            <a:ext cx="11426228" cy="51373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+ 1 persistent                                                   + Non persistent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11</a:t>
            </a:fld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908" y="2372008"/>
            <a:ext cx="0" cy="6065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90943" y="2978591"/>
            <a:ext cx="151192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6828" y="4515825"/>
            <a:ext cx="1692998" cy="55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</a:t>
            </a:r>
            <a:r>
              <a:rPr lang="en-US" dirty="0"/>
              <a:t>l</a:t>
            </a:r>
            <a:r>
              <a:rPr lang="en-US" dirty="0" smtClean="0"/>
              <a:t> idle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602872" y="3320768"/>
            <a:ext cx="978408" cy="246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60898" y="3132500"/>
            <a:ext cx="1435403" cy="66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busy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748693" y="5064643"/>
            <a:ext cx="231069" cy="730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88198" y="5810516"/>
            <a:ext cx="1339913" cy="56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2679826" y="2070794"/>
            <a:ext cx="2284240" cy="1180027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41587" y="1833141"/>
            <a:ext cx="1438746" cy="47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 sense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7964661" y="2297879"/>
            <a:ext cx="213586" cy="669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65748" y="2932432"/>
            <a:ext cx="1357265" cy="776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7976618" y="3709104"/>
            <a:ext cx="174556" cy="80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87627" y="4521687"/>
            <a:ext cx="1376127" cy="54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idle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>
            <a:off x="7937588" y="5064643"/>
            <a:ext cx="246745" cy="60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478162" y="5683219"/>
            <a:ext cx="1285592" cy="52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8723013" y="3263255"/>
            <a:ext cx="593003" cy="168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316410" y="3038436"/>
            <a:ext cx="1028083" cy="56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busy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10344493" y="3263255"/>
            <a:ext cx="593397" cy="211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940097" y="3050869"/>
            <a:ext cx="914400" cy="798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random time </a:t>
            </a:r>
            <a:endParaRPr lang="en-US" dirty="0"/>
          </a:p>
        </p:txBody>
      </p:sp>
      <p:cxnSp>
        <p:nvCxnSpPr>
          <p:cNvPr id="47" name="Elbow Connector 46"/>
          <p:cNvCxnSpPr/>
          <p:nvPr/>
        </p:nvCxnSpPr>
        <p:spPr>
          <a:xfrm>
            <a:off x="8756608" y="2127043"/>
            <a:ext cx="2631336" cy="1140530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wn Arrow 51"/>
          <p:cNvSpPr/>
          <p:nvPr/>
        </p:nvSpPr>
        <p:spPr>
          <a:xfrm>
            <a:off x="1748693" y="3888126"/>
            <a:ext cx="224178" cy="632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73626" y="1771995"/>
            <a:ext cx="1519402" cy="59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3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2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1- persistent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255"/>
            <a:ext cx="10515600" cy="51177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12</a:t>
            </a:fld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7" y="1129005"/>
            <a:ext cx="10797948" cy="60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1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48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Transmission Options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919"/>
            <a:ext cx="11157642" cy="56925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P-persistent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13</a:t>
            </a:fld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904622" y="1491021"/>
            <a:ext cx="1439501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 sense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488569" y="2115710"/>
            <a:ext cx="271605" cy="600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35743" y="2712125"/>
            <a:ext cx="1355759" cy="702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497620" y="3443396"/>
            <a:ext cx="271605" cy="600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4622" y="4076637"/>
            <a:ext cx="1459873" cy="51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Channel idles </a:t>
            </a:r>
          </a:p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497620" y="4581556"/>
            <a:ext cx="271605" cy="626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46494" y="5194835"/>
            <a:ext cx="1412341" cy="56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Probability to transmit?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30058" y="6207815"/>
            <a:ext cx="1845211" cy="591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Transmit/ ≤P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508800" y="5737285"/>
            <a:ext cx="260425" cy="531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58835" y="5365638"/>
            <a:ext cx="814813" cy="227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73648" y="5144927"/>
            <a:ext cx="2073243" cy="65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next slot/ ≥ P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246891" y="5350274"/>
            <a:ext cx="669957" cy="25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16848" y="5144926"/>
            <a:ext cx="1530604" cy="56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Sense Channel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8447452" y="5328923"/>
            <a:ext cx="714655" cy="26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62106" y="5123157"/>
            <a:ext cx="2018923" cy="61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time to sense/ channel busy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302253" y="2971914"/>
            <a:ext cx="663165" cy="251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65417" y="2826419"/>
            <a:ext cx="1167897" cy="52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busy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139916" y="2976172"/>
            <a:ext cx="508127" cy="246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69544" y="2802422"/>
            <a:ext cx="1227689" cy="6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next slot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3311304" y="1947838"/>
            <a:ext cx="2981232" cy="1086319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>
            <a:off x="7490477" y="4385741"/>
            <a:ext cx="160837" cy="7591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57891" y="3702456"/>
            <a:ext cx="1622197" cy="68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idle</a:t>
            </a:r>
            <a:endParaRPr lang="en-US" dirty="0"/>
          </a:p>
        </p:txBody>
      </p:sp>
      <p:cxnSp>
        <p:nvCxnSpPr>
          <p:cNvPr id="34" name="Elbow Connector 33"/>
          <p:cNvCxnSpPr/>
          <p:nvPr/>
        </p:nvCxnSpPr>
        <p:spPr>
          <a:xfrm>
            <a:off x="3291472" y="1705416"/>
            <a:ext cx="4277518" cy="2233621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7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38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CSMA/CD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507"/>
            <a:ext cx="11284390" cy="5685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a node is transmitting it will monitor for collision during the transmission by comparing transmitted data with received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40" y="6484227"/>
            <a:ext cx="2743200" cy="365125"/>
          </a:xfrm>
        </p:spPr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14</a:t>
            </a:fld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222218" y="2061830"/>
            <a:ext cx="1520981" cy="434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794713" y="2483536"/>
            <a:ext cx="260424" cy="534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8354" y="3008325"/>
            <a:ext cx="1683944" cy="78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 sense channel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761963" y="3802455"/>
            <a:ext cx="293174" cy="506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20367" y="4309448"/>
            <a:ext cx="1561722" cy="53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data/ channel idle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725168" y="4843602"/>
            <a:ext cx="329969" cy="48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52518" y="5338557"/>
            <a:ext cx="1744814" cy="48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collision?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1761963" y="5823324"/>
            <a:ext cx="236726" cy="297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77774" y="6127750"/>
            <a:ext cx="1829365" cy="72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 successful/No collision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807139" y="5433939"/>
            <a:ext cx="978408" cy="292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795354" y="5183517"/>
            <a:ext cx="2325542" cy="78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transmission/ detect collision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120896" y="5484497"/>
            <a:ext cx="86837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6989274" y="5268784"/>
                <a:ext cx="2000817" cy="6737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Set random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to wait</a:t>
                </a:r>
                <a:endParaRPr lang="en-US" dirty="0"/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274" y="5268784"/>
                <a:ext cx="2000817" cy="673741"/>
              </a:xfrm>
              <a:prstGeom prst="roundRect">
                <a:avLst/>
              </a:prstGeom>
              <a:blipFill rotWithShape="0">
                <a:blip r:embed="rId2"/>
                <a:stretch>
                  <a:fillRect t="-885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Up Arrow 19"/>
          <p:cNvSpPr/>
          <p:nvPr/>
        </p:nvSpPr>
        <p:spPr>
          <a:xfrm>
            <a:off x="7619965" y="4593227"/>
            <a:ext cx="359941" cy="6755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6989274" y="4019739"/>
                <a:ext cx="1674516" cy="556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274" y="4019739"/>
                <a:ext cx="1674516" cy="5567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Elbow Connector 24"/>
          <p:cNvCxnSpPr/>
          <p:nvPr/>
        </p:nvCxnSpPr>
        <p:spPr>
          <a:xfrm>
            <a:off x="2743199" y="2353901"/>
            <a:ext cx="5083333" cy="1883121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4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54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CSMA/CD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1348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 smtClean="0"/>
                  <a:t>Time to wait when collision occur: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000" i="0">
                          <a:latin typeface="+mj-lt"/>
                        </a:rPr>
                        <m:t>:</m:t>
                      </m:r>
                      <m:r>
                        <a:rPr lang="en-US" sz="3000" b="0" i="0" smtClean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the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time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for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a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signal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to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propagate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between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the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two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farthest</m:t>
                      </m:r>
                      <m:r>
                        <a:rPr lang="en-US" sz="3000" i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i="0">
                          <a:latin typeface="+mj-lt"/>
                        </a:rPr>
                        <m:t>stations</m:t>
                      </m:r>
                    </m:oMath>
                  </m:oMathPara>
                </a14:m>
                <a:endParaRPr lang="en-US" sz="3000" dirty="0" smtClean="0">
                  <a:latin typeface="+mj-lt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attempt</m:t>
                      </m:r>
                    </m:oMath>
                  </m:oMathPara>
                </a14:m>
                <a:endParaRPr lang="en-US" sz="3000" b="0" dirty="0" smtClean="0">
                  <a:latin typeface="+mj-lt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000" b="0" dirty="0" smtClean="0">
                    <a:latin typeface="+mj-lt"/>
                  </a:rPr>
                  <a:t>: Number of time to wait: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000" b="0" dirty="0" smtClean="0">
                    <a:latin typeface="+mj-lt"/>
                  </a:rPr>
                  <a:t> = random(0,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000" b="0" dirty="0" smtClean="0">
                    <a:latin typeface="Cambria Math" panose="02040503050406030204" pitchFamily="18" charset="0"/>
                  </a:rPr>
                  <a:t>Time to wait before start again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000" b="0" dirty="0" smtClean="0">
                    <a:latin typeface="+mj-lt"/>
                  </a:rPr>
                  <a:t>.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30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1348"/>
                <a:ext cx="10515600" cy="4351338"/>
              </a:xfrm>
              <a:blipFill rotWithShape="0">
                <a:blip r:embed="rId2"/>
                <a:stretch>
                  <a:fillRect l="-1043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15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896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34" y="128997"/>
            <a:ext cx="10515600" cy="55832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CSMA/CA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98" y="1000118"/>
            <a:ext cx="11221016" cy="53726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16</a:t>
            </a:fld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359333" y="858253"/>
            <a:ext cx="1665836" cy="49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092414" y="1355933"/>
            <a:ext cx="152845" cy="410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72668" y="1779006"/>
            <a:ext cx="1872754" cy="737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Nodes sense channel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124136" y="2516251"/>
            <a:ext cx="121124" cy="391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20494" y="2933793"/>
            <a:ext cx="1592277" cy="570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Idle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092414" y="3494758"/>
            <a:ext cx="161368" cy="383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13060" y="3864481"/>
            <a:ext cx="1455345" cy="570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RTS 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102469" y="4449786"/>
            <a:ext cx="151314" cy="535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70893" y="4960624"/>
            <a:ext cx="1442715" cy="516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CTS?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2048271" y="5476672"/>
            <a:ext cx="196988" cy="40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98098" y="5923929"/>
            <a:ext cx="2222067" cy="83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 successfully/ Received CTS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913608" y="5107523"/>
            <a:ext cx="1269093" cy="105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182700" y="4773782"/>
                <a:ext cx="2254313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Set </a:t>
                </a:r>
                <a:r>
                  <a:rPr lang="en-US" dirty="0" err="1" smtClean="0"/>
                  <a:t>ramdom</a:t>
                </a:r>
                <a:r>
                  <a:rPr lang="en-US" dirty="0" smtClean="0"/>
                  <a:t>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to wait</a:t>
                </a:r>
                <a:endParaRPr lang="en-US" dirty="0"/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00" y="4773782"/>
                <a:ext cx="2254313" cy="9144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Up Arrow 19"/>
          <p:cNvSpPr/>
          <p:nvPr/>
        </p:nvSpPr>
        <p:spPr>
          <a:xfrm>
            <a:off x="5182044" y="4221778"/>
            <a:ext cx="127812" cy="5639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4634810" y="3504161"/>
                <a:ext cx="1331424" cy="7075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10" y="3504161"/>
                <a:ext cx="1331424" cy="707530"/>
              </a:xfrm>
              <a:prstGeom prst="roundRect">
                <a:avLst/>
              </a:prstGeom>
              <a:blipFill rotWithShape="0">
                <a:blip r:embed="rId3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/>
          <p:cNvCxnSpPr/>
          <p:nvPr/>
        </p:nvCxnSpPr>
        <p:spPr>
          <a:xfrm rot="16200000" flipH="1">
            <a:off x="2906545" y="1278511"/>
            <a:ext cx="2504043" cy="2258309"/>
          </a:xfrm>
          <a:prstGeom prst="bentConnector3">
            <a:avLst>
              <a:gd name="adj1" fmla="val 105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0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805"/>
            <a:ext cx="10515600" cy="58548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CSMA/CA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8667"/>
            <a:ext cx="11193855" cy="55076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Prevent collision before they happen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spectrum divided into </a:t>
            </a:r>
            <a:r>
              <a:rPr lang="en-US" dirty="0" smtClean="0"/>
              <a:t>N bands </a:t>
            </a:r>
          </a:p>
          <a:p>
            <a:r>
              <a:rPr lang="en-US" dirty="0" smtClean="0"/>
              <a:t>Assume that </a:t>
            </a:r>
            <a:r>
              <a:rPr lang="en-US" dirty="0"/>
              <a:t>RTS messages have the same time duration for all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When have idle period before transmitting, randomly chooses </a:t>
            </a:r>
            <a:r>
              <a:rPr lang="en-US" dirty="0"/>
              <a:t>one band over the </a:t>
            </a:r>
            <a:r>
              <a:rPr lang="en-US" dirty="0" smtClean="0"/>
              <a:t>N to </a:t>
            </a:r>
            <a:r>
              <a:rPr lang="en-US" dirty="0"/>
              <a:t>send a permission </a:t>
            </a:r>
            <a:r>
              <a:rPr lang="en-US" dirty="0" smtClean="0"/>
              <a:t>request message </a:t>
            </a:r>
            <a:r>
              <a:rPr lang="en-US" dirty="0"/>
              <a:t>(RTS) to the destination </a:t>
            </a:r>
            <a:r>
              <a:rPr lang="en-US" dirty="0" smtClean="0"/>
              <a:t>node</a:t>
            </a:r>
          </a:p>
          <a:p>
            <a:r>
              <a:rPr lang="en-US" dirty="0"/>
              <a:t>It waits for </a:t>
            </a:r>
            <a:r>
              <a:rPr lang="en-US" dirty="0" smtClean="0"/>
              <a:t>receiving an </a:t>
            </a:r>
            <a:r>
              <a:rPr lang="en-US" dirty="0"/>
              <a:t>authorization message (CTS) from the destination </a:t>
            </a:r>
            <a:r>
              <a:rPr lang="en-US" dirty="0" smtClean="0"/>
              <a:t>node before </a:t>
            </a:r>
            <a:r>
              <a:rPr lang="en-US" dirty="0"/>
              <a:t>transmitting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=&gt; Collision can occur with RTS =&gt; wait random time and start again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5404" y="6437422"/>
            <a:ext cx="2743200" cy="365125"/>
          </a:xfrm>
        </p:spPr>
        <p:txBody>
          <a:bodyPr/>
          <a:lstStyle/>
          <a:p>
            <a:fld id="{D4F5D9D9-C583-4E75-BD07-FBFE5521F1DA}" type="datetime1">
              <a:rPr lang="en-US" smtClean="0"/>
              <a:t>3/9/2019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17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102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34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 Markov Chain for Slotted Aloha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469"/>
            <a:ext cx="10994679" cy="508149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Slotted Aloha</a:t>
            </a:r>
          </a:p>
          <a:p>
            <a:pPr>
              <a:buFontTx/>
              <a:buChar char="-"/>
            </a:pPr>
            <a:r>
              <a:rPr lang="en-US" dirty="0" smtClean="0"/>
              <a:t>Time is divided into slots of one packet </a:t>
            </a:r>
            <a:r>
              <a:rPr lang="en-US" dirty="0" smtClean="0"/>
              <a:t>transmission period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If a node has packet to send =&gt; it waits until the start of the next slot to send it.</a:t>
            </a:r>
          </a:p>
          <a:p>
            <a:pPr>
              <a:buFontTx/>
              <a:buChar char="-"/>
            </a:pPr>
            <a:r>
              <a:rPr lang="en-US" dirty="0" smtClean="0"/>
              <a:t>If have only one node send packet during a slot, the transmission is successful. Otherwise collision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+ Node becomes backlogged node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+ Each backlogged node waits for random time before </a:t>
            </a:r>
            <a:r>
              <a:rPr lang="en-US" dirty="0" err="1" smtClean="0"/>
              <a:t>retransmiting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73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59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Slotted Aloha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2630"/>
            <a:ext cx="11275337" cy="5054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Assumptions:</a:t>
            </a:r>
          </a:p>
          <a:p>
            <a:pPr marL="0" indent="0">
              <a:buNone/>
            </a:pPr>
            <a:r>
              <a:rPr lang="en-US" dirty="0" smtClean="0"/>
              <a:t>-Single receive, many </a:t>
            </a:r>
            <a:r>
              <a:rPr lang="en-US" dirty="0" smtClean="0"/>
              <a:t>transmitters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-Poisson arrival rate </a:t>
            </a:r>
            <a:r>
              <a:rPr lang="el-GR" dirty="0" smtClean="0"/>
              <a:t>λ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-Transmitters send broadcast</a:t>
            </a:r>
          </a:p>
          <a:p>
            <a:pPr marL="0" indent="0">
              <a:buNone/>
            </a:pPr>
            <a:r>
              <a:rPr lang="en-US" dirty="0" smtClean="0"/>
              <a:t>to notify about </a:t>
            </a:r>
            <a:r>
              <a:rPr lang="en-US" dirty="0" smtClean="0"/>
              <a:t>their choice </a:t>
            </a:r>
          </a:p>
          <a:p>
            <a:pPr marL="0" indent="0">
              <a:buNone/>
            </a:pPr>
            <a:r>
              <a:rPr lang="en-US" dirty="0" smtClean="0"/>
              <a:t>-Receiver immediately feedback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+Idle (0)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+Success (1)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+Collision (e)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403" y="6360341"/>
            <a:ext cx="2743200" cy="365125"/>
          </a:xfrm>
        </p:spPr>
        <p:txBody>
          <a:bodyPr/>
          <a:lstStyle/>
          <a:p>
            <a:fld id="{AE2A1088-82DC-4BBB-AB70-350C344E698F}" type="slidenum">
              <a:rPr lang="en-US" sz="2800" smtClean="0"/>
              <a:t>3</a:t>
            </a:fld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34" y="2174514"/>
            <a:ext cx="6615065" cy="37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81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Markov Chain for Slotted Aloha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95057"/>
                <a:ext cx="11039947" cy="5526418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dirty="0" smtClean="0"/>
                  <a:t>m: </a:t>
                </a:r>
                <a:r>
                  <a:rPr lang="en-US" dirty="0" smtClean="0"/>
                  <a:t>total number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nodes</a:t>
                </a:r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n: number of backlogged </a:t>
                </a:r>
                <a:r>
                  <a:rPr lang="en-US" dirty="0" smtClean="0"/>
                  <a:t>nodes </a:t>
                </a:r>
                <a:r>
                  <a:rPr lang="en-US" dirty="0" smtClean="0"/>
                  <a:t>at the beginning of a given slot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Each state </a:t>
                </a:r>
                <a:r>
                  <a:rPr lang="en-US" dirty="0" smtClean="0"/>
                  <a:t>represents </a:t>
                </a:r>
                <a:r>
                  <a:rPr lang="en-US" dirty="0" smtClean="0"/>
                  <a:t>for number of backlogged nodes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 smtClean="0"/>
                  <a:t>Have (m+1) </a:t>
                </a:r>
                <a:r>
                  <a:rPr lang="en-US" dirty="0" smtClean="0"/>
                  <a:t>states </a:t>
                </a:r>
                <a:r>
                  <a:rPr lang="en-US" dirty="0" smtClean="0"/>
                  <a:t>(from 0 backlogged </a:t>
                </a:r>
                <a:r>
                  <a:rPr lang="en-US" dirty="0" smtClean="0"/>
                  <a:t>node </a:t>
                </a:r>
                <a:r>
                  <a:rPr lang="en-US" dirty="0" smtClean="0"/>
                  <a:t>to m backlogged nodes)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-Find the probability of successful </a:t>
                </a:r>
                <a:r>
                  <a:rPr lang="en-US" dirty="0"/>
                  <a:t>transmission </a:t>
                </a:r>
                <a:r>
                  <a:rPr lang="en-US" dirty="0" smtClean="0"/>
                  <a:t>of each node in each timeslot </a:t>
                </a:r>
                <a:r>
                  <a:rPr lang="en-US" dirty="0" smtClean="0"/>
                  <a:t>by Markov </a:t>
                </a:r>
                <a:r>
                  <a:rPr lang="en-US" dirty="0" smtClean="0"/>
                  <a:t>Chain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</a:p>
              <a:p>
                <a:pPr>
                  <a:buFontTx/>
                  <a:buChar char="-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95057"/>
                <a:ext cx="11039947" cy="5526418"/>
              </a:xfrm>
              <a:blipFill rotWithShape="0">
                <a:blip r:embed="rId2"/>
                <a:stretch>
                  <a:fillRect l="-1104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4</a:t>
            </a:fld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60" y="4045405"/>
            <a:ext cx="6580377" cy="249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81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Markov Chain for Slotted Aloha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5</a:t>
            </a:fld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5803"/>
                <a:ext cx="10515600" cy="5455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+ Find steady-state </a:t>
                </a:r>
                <a:r>
                  <a:rPr lang="en-US" dirty="0" err="1" smtClean="0"/>
                  <a:t>probabilites</a:t>
                </a:r>
                <a:r>
                  <a:rPr lang="en-US" dirty="0" smtClean="0"/>
                  <a:t> </a:t>
                </a:r>
                <a:r>
                  <a:rPr lang="el-GR" dirty="0" smtClean="0"/>
                  <a:t>π</a:t>
                </a:r>
                <a:r>
                  <a:rPr lang="en-US" dirty="0" smtClean="0"/>
                  <a:t> </a:t>
                </a:r>
                <a:r>
                  <a:rPr lang="en-US" dirty="0" smtClean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: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Steady-state probability when system </a:t>
                </a:r>
                <a:r>
                  <a:rPr lang="en-US" dirty="0" smtClean="0"/>
                  <a:t>is on state </a:t>
                </a:r>
                <a:r>
                  <a:rPr lang="en-US" dirty="0" err="1"/>
                  <a:t>i</a:t>
                </a:r>
                <a:r>
                  <a:rPr lang="en-US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+ With each state will find a probability of successful </a:t>
                </a:r>
                <a:r>
                  <a:rPr lang="en-US" dirty="0" smtClean="0"/>
                  <a:t>transmission T</a:t>
                </a:r>
                <a:endParaRPr lang="en-US" dirty="0" smtClean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 smtClean="0"/>
                  <a:t>With (m+1) state will </a:t>
                </a:r>
                <a:r>
                  <a:rPr lang="en-US" dirty="0" smtClean="0"/>
                  <a:t>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dirty="0" smtClean="0"/>
                  <a:t> …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/>
                  <a:t> </a:t>
                </a:r>
                <a:r>
                  <a:rPr lang="en-US" dirty="0" smtClean="0"/>
                  <a:t>Probability of successful </a:t>
                </a:r>
                <a:r>
                  <a:rPr lang="en-US" dirty="0" smtClean="0"/>
                  <a:t>transmission of each node in each timeslot: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en-US" dirty="0" smtClean="0"/>
                  <a:t>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4000" dirty="0" smtClean="0"/>
                  <a:t>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000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4000" dirty="0" smtClean="0"/>
                  <a:t>  </a:t>
                </a:r>
                <a:endParaRPr lang="en-US" sz="4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5803"/>
                <a:ext cx="10515600" cy="5455672"/>
              </a:xfrm>
              <a:blipFill rotWithShape="0">
                <a:blip r:embed="rId2"/>
                <a:stretch>
                  <a:fillRect l="-1217" t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48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Find </a:t>
            </a:r>
            <a:r>
              <a:rPr lang="en-US" sz="2800" b="1" dirty="0" smtClean="0"/>
              <a:t>steady-state vector </a:t>
            </a:r>
            <a:r>
              <a:rPr lang="el-GR" sz="2800" b="1" dirty="0" smtClean="0"/>
              <a:t>π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080"/>
                <a:ext cx="11353800" cy="5300269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 smtClean="0"/>
                  <a:t>A backlogged node transmits in each slot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until </a:t>
                </a:r>
                <a:r>
                  <a:rPr lang="en-US" dirty="0" smtClean="0"/>
                  <a:t>successful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A </a:t>
                </a:r>
                <a:r>
                  <a:rPr lang="en-US" dirty="0" err="1" smtClean="0"/>
                  <a:t>unbacklogged</a:t>
                </a:r>
                <a:r>
                  <a:rPr lang="en-US" dirty="0" smtClean="0"/>
                  <a:t> node transmits in each slot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probability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є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backlogged nodes transmit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probability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є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unbacklogged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nodes transmit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080"/>
                <a:ext cx="11353800" cy="5300269"/>
              </a:xfrm>
              <a:blipFill rotWithShape="0">
                <a:blip r:embed="rId2"/>
                <a:stretch>
                  <a:fillRect l="-967" t="-1954" r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7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38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Markov Chain for Slotted Aloha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9868"/>
                <a:ext cx="11353800" cy="6023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state transition probability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to state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)=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2≤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      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9868"/>
                <a:ext cx="11353800" cy="6023728"/>
              </a:xfrm>
              <a:blipFill rotWithShape="0">
                <a:blip r:embed="rId2"/>
                <a:stretch>
                  <a:fillRect l="-1128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59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4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stationary state distribution must satisfy the condition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3988"/>
                <a:ext cx="10515600" cy="507244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l-GR" sz="3200" i="1" dirty="0" smtClean="0"/>
                  <a:t>π</a:t>
                </a:r>
                <a:r>
                  <a:rPr lang="en-US" sz="3200" i="1" dirty="0" smtClean="0"/>
                  <a:t>=P.</a:t>
                </a:r>
                <a:r>
                  <a:rPr lang="el-GR" sz="3200" i="1" dirty="0" smtClean="0"/>
                  <a:t>π</a:t>
                </a:r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And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 =&gt; Find stationary stare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-With (</a:t>
                </a:r>
                <a:r>
                  <a:rPr lang="en-US" dirty="0" err="1" smtClean="0"/>
                  <a:t>m,n</a:t>
                </a:r>
                <a:r>
                  <a:rPr lang="en-US" dirty="0" smtClean="0"/>
                  <a:t>) : state of n backlogged nodes (0 ≤ </a:t>
                </a:r>
                <a:r>
                  <a:rPr lang="en-US" dirty="0"/>
                  <a:t>n</a:t>
                </a:r>
                <a:r>
                  <a:rPr lang="en-US" dirty="0" smtClean="0"/>
                  <a:t> ≤ m)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i="1" dirty="0" smtClean="0"/>
                  <a:t>G(n) </a:t>
                </a:r>
                <a:r>
                  <a:rPr lang="en-US" dirty="0" smtClean="0"/>
                  <a:t>: Attempt </a:t>
                </a:r>
                <a:r>
                  <a:rPr lang="en-US" dirty="0" smtClean="0"/>
                  <a:t>rate as the expected number attempt transmission </a:t>
                </a:r>
                <a:r>
                  <a:rPr lang="en-US" dirty="0" smtClean="0"/>
                  <a:t>in a </a:t>
                </a:r>
                <a:r>
                  <a:rPr lang="en-US" dirty="0" smtClean="0"/>
                  <a:t>slot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sz="3200" i="1" dirty="0" smtClean="0"/>
                  <a:t>G(n) = (m-n).</a:t>
                </a:r>
                <a:r>
                  <a:rPr lang="en-US" sz="3200" i="1" dirty="0" err="1" smtClean="0"/>
                  <a:t>qa</a:t>
                </a:r>
                <a:r>
                  <a:rPr lang="en-US" sz="3200" i="1" dirty="0" smtClean="0"/>
                  <a:t> + </a:t>
                </a:r>
                <a:r>
                  <a:rPr lang="en-US" sz="3200" i="1" dirty="0" err="1" smtClean="0"/>
                  <a:t>n.qr</a:t>
                </a:r>
                <a:endParaRPr lang="en-US" sz="3200" i="1" dirty="0" smtClean="0"/>
              </a:p>
              <a:p>
                <a:pPr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</m:t>
                        </m:r>
                      </m:sub>
                    </m:sSub>
                  </m:oMath>
                </a14:m>
                <a:r>
                  <a:rPr lang="en-US" dirty="0" smtClean="0"/>
                  <a:t>: Probability of successful </a:t>
                </a:r>
                <a:r>
                  <a:rPr lang="en-US" dirty="0"/>
                  <a:t>transmission </a:t>
                </a:r>
                <a:r>
                  <a:rPr lang="en-US" dirty="0" smtClean="0"/>
                  <a:t>of each node in each time</a:t>
                </a:r>
                <a:r>
                  <a:rPr lang="en-US" dirty="0" smtClean="0"/>
                  <a:t> </a:t>
                </a:r>
                <a:r>
                  <a:rPr lang="en-US" dirty="0" smtClean="0"/>
                  <a:t>slot: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3988"/>
                <a:ext cx="10515600" cy="5072440"/>
              </a:xfrm>
              <a:blipFill rotWithShape="0">
                <a:blip r:embed="rId2"/>
                <a:stretch>
                  <a:fillRect l="-1217" t="-3606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6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Throughput is probability of successful transmission in a slot 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50933"/>
              </p:ext>
            </p:extLst>
          </p:nvPr>
        </p:nvGraphicFramePr>
        <p:xfrm>
          <a:off x="911224" y="1101724"/>
          <a:ext cx="11175151" cy="525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D9D9-C583-4E75-BD07-FBFE5521F1DA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1088-82DC-4BBB-AB70-350C344E698F}" type="slidenum">
              <a:rPr lang="en-US" sz="2800" smtClean="0"/>
              <a:t>9</a:t>
            </a:fld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67" y="1247416"/>
            <a:ext cx="9108233" cy="54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548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Times New Roman</vt:lpstr>
      <vt:lpstr>Office Theme</vt:lpstr>
      <vt:lpstr>Markov Chain for Slotted Aloha</vt:lpstr>
      <vt:lpstr>1. Markov Chain for Slotted Aloha</vt:lpstr>
      <vt:lpstr>Slotted Aloha</vt:lpstr>
      <vt:lpstr>Markov Chain for Slotted Aloha</vt:lpstr>
      <vt:lpstr>Markov Chain for Slotted Aloha</vt:lpstr>
      <vt:lpstr>Find steady-state vector π</vt:lpstr>
      <vt:lpstr>Markov Chain for Slotted Aloha</vt:lpstr>
      <vt:lpstr>A stationary state distribution must satisfy the condition </vt:lpstr>
      <vt:lpstr>Throughput is probability of successful transmission in a slot </vt:lpstr>
      <vt:lpstr>CSMA </vt:lpstr>
      <vt:lpstr>Transmission Options</vt:lpstr>
      <vt:lpstr>1- persistent </vt:lpstr>
      <vt:lpstr>Transmission Options</vt:lpstr>
      <vt:lpstr>CSMA/CD</vt:lpstr>
      <vt:lpstr>CSMA/CD</vt:lpstr>
      <vt:lpstr>CSMA/CA</vt:lpstr>
      <vt:lpstr>CSMA/CA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Chinh</dc:creator>
  <cp:lastModifiedBy>Kim Chinh</cp:lastModifiedBy>
  <cp:revision>56</cp:revision>
  <dcterms:created xsi:type="dcterms:W3CDTF">2019-03-06T16:08:18Z</dcterms:created>
  <dcterms:modified xsi:type="dcterms:W3CDTF">2019-03-08T18:30:42Z</dcterms:modified>
</cp:coreProperties>
</file>