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80" r:id="rId5"/>
    <p:sldId id="264" r:id="rId6"/>
    <p:sldId id="281" r:id="rId7"/>
    <p:sldId id="282" r:id="rId8"/>
    <p:sldId id="283" r:id="rId9"/>
    <p:sldId id="267" r:id="rId10"/>
    <p:sldId id="284" r:id="rId11"/>
    <p:sldId id="285" r:id="rId12"/>
    <p:sldId id="286" r:id="rId13"/>
    <p:sldId id="287"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70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8/18/2022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0" dirty="0" err="1">
                <a:solidFill>
                  <a:schemeClr val="tx1"/>
                </a:solidFill>
                <a:latin typeface="+mn-lt"/>
              </a:rPr>
              <a:t>Đề</a:t>
            </a:r>
            <a:r>
              <a:rPr lang="en-US" b="0" dirty="0">
                <a:solidFill>
                  <a:schemeClr val="tx1"/>
                </a:solidFill>
                <a:latin typeface="+mn-lt"/>
              </a:rPr>
              <a:t> </a:t>
            </a:r>
            <a:r>
              <a:rPr lang="en-US" b="0" dirty="0" err="1">
                <a:solidFill>
                  <a:schemeClr val="tx1"/>
                </a:solidFill>
                <a:latin typeface="+mn-lt"/>
              </a:rPr>
              <a:t>tài</a:t>
            </a:r>
            <a:br>
              <a:rPr lang="en-US" dirty="0"/>
            </a:br>
            <a:r>
              <a:rPr lang="en-US" b="0" i="0" dirty="0" err="1">
                <a:solidFill>
                  <a:srgbClr val="000000"/>
                </a:solidFill>
                <a:effectLst/>
                <a:latin typeface="+mn-lt"/>
              </a:rPr>
              <a:t>Xây</a:t>
            </a:r>
            <a:r>
              <a:rPr lang="en-US" b="0" i="0" dirty="0">
                <a:solidFill>
                  <a:srgbClr val="000000"/>
                </a:solidFill>
                <a:effectLst/>
                <a:latin typeface="+mn-lt"/>
              </a:rPr>
              <a:t> </a:t>
            </a:r>
            <a:r>
              <a:rPr lang="en-US" b="0" i="0" dirty="0" err="1">
                <a:solidFill>
                  <a:srgbClr val="000000"/>
                </a:solidFill>
                <a:effectLst/>
                <a:latin typeface="+mn-lt"/>
              </a:rPr>
              <a:t>dựng</a:t>
            </a:r>
            <a:r>
              <a:rPr lang="en-US" b="0" i="0" dirty="0">
                <a:solidFill>
                  <a:srgbClr val="000000"/>
                </a:solidFill>
                <a:effectLst/>
                <a:latin typeface="+mn-lt"/>
              </a:rPr>
              <a:t> website book tour du </a:t>
            </a:r>
            <a:r>
              <a:rPr lang="en-US" b="0" i="0" dirty="0" err="1">
                <a:solidFill>
                  <a:srgbClr val="000000"/>
                </a:solidFill>
                <a:effectLst/>
                <a:latin typeface="+mn-lt"/>
              </a:rPr>
              <a:t>lịch</a:t>
            </a:r>
            <a:endParaRPr lang="en-US" dirty="0">
              <a:latin typeface="+mn-lt"/>
              <a:cs typeface="Calibri Light" panose="020F0302020204030204" pitchFamily="34" charset="0"/>
            </a:endParaRPr>
          </a:p>
        </p:txBody>
      </p:sp>
      <p:sp>
        <p:nvSpPr>
          <p:cNvPr id="3" name="Subtitle 2"/>
          <p:cNvSpPr>
            <a:spLocks noGrp="1"/>
          </p:cNvSpPr>
          <p:nvPr>
            <p:ph type="subTitle" idx="1"/>
          </p:nvPr>
        </p:nvSpPr>
        <p:spPr/>
        <p:txBody>
          <a:bodyPr>
            <a:normAutofit/>
          </a:bodyPr>
          <a:lstStyle/>
          <a:p>
            <a:pPr algn="l"/>
            <a:r>
              <a:rPr lang="en-US" sz="2000" dirty="0" err="1"/>
              <a:t>Bộ</a:t>
            </a:r>
            <a:r>
              <a:rPr lang="en-US" sz="2000" dirty="0"/>
              <a:t> </a:t>
            </a:r>
            <a:r>
              <a:rPr lang="en-US" sz="2000" dirty="0" err="1"/>
              <a:t>môn</a:t>
            </a:r>
            <a:r>
              <a:rPr lang="en-US" sz="2000" dirty="0"/>
              <a:t>: Project II</a:t>
            </a:r>
          </a:p>
          <a:p>
            <a:pPr algn="l"/>
            <a:r>
              <a:rPr lang="en-US" sz="2000" dirty="0" err="1"/>
              <a:t>Sinh</a:t>
            </a:r>
            <a:r>
              <a:rPr lang="en-US" sz="2000" dirty="0"/>
              <a:t> </a:t>
            </a:r>
            <a:r>
              <a:rPr lang="en-US" sz="2000" dirty="0" err="1"/>
              <a:t>viên</a:t>
            </a:r>
            <a:r>
              <a:rPr lang="en-US" sz="2000" dirty="0"/>
              <a:t> </a:t>
            </a:r>
            <a:r>
              <a:rPr lang="en-US" sz="2000" dirty="0" err="1"/>
              <a:t>thực</a:t>
            </a:r>
            <a:r>
              <a:rPr lang="en-US" sz="2000" dirty="0"/>
              <a:t> </a:t>
            </a:r>
            <a:r>
              <a:rPr lang="en-US" sz="2000" dirty="0" err="1"/>
              <a:t>hiện</a:t>
            </a:r>
            <a:r>
              <a:rPr lang="en-US" sz="2000" dirty="0"/>
              <a:t>: Phan Duy</a:t>
            </a:r>
          </a:p>
          <a:p>
            <a:pPr algn="l"/>
            <a:r>
              <a:rPr lang="en-US" sz="2000" dirty="0"/>
              <a:t>MSSV: 20173073</a:t>
            </a:r>
          </a:p>
          <a:p>
            <a:pPr algn="l"/>
            <a:r>
              <a:rPr lang="en-US" sz="2000" dirty="0" err="1"/>
              <a:t>Giáo</a:t>
            </a:r>
            <a:r>
              <a:rPr lang="en-US" sz="2000" dirty="0"/>
              <a:t> </a:t>
            </a:r>
            <a:r>
              <a:rPr lang="en-US" sz="2000" dirty="0" err="1"/>
              <a:t>viên</a:t>
            </a:r>
            <a:r>
              <a:rPr lang="en-US" sz="2000" dirty="0"/>
              <a:t> </a:t>
            </a:r>
            <a:r>
              <a:rPr lang="en-US" sz="2000" dirty="0" err="1"/>
              <a:t>giảng</a:t>
            </a:r>
            <a:r>
              <a:rPr lang="en-US" sz="2000" dirty="0"/>
              <a:t> </a:t>
            </a:r>
            <a:r>
              <a:rPr lang="en-US" sz="2000" dirty="0" err="1"/>
              <a:t>dạy</a:t>
            </a:r>
            <a:r>
              <a:rPr lang="en-US" sz="2000" dirty="0"/>
              <a:t>: PGS.TS </a:t>
            </a:r>
            <a:r>
              <a:rPr lang="en-US" sz="2000" dirty="0" err="1"/>
              <a:t>Đỗ</a:t>
            </a:r>
            <a:r>
              <a:rPr lang="en-US" sz="2000" dirty="0"/>
              <a:t> Phan </a:t>
            </a:r>
            <a:r>
              <a:rPr lang="en-US" sz="2000" dirty="0" err="1"/>
              <a:t>Thuận</a:t>
            </a:r>
            <a:endParaRPr lang="en-US" sz="2000"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3: </a:t>
            </a:r>
            <a:r>
              <a:rPr lang="en-US" dirty="0" err="1"/>
              <a:t>Thiết</a:t>
            </a:r>
            <a:r>
              <a:rPr lang="en-US" dirty="0"/>
              <a:t> </a:t>
            </a:r>
            <a:r>
              <a:rPr lang="en-US" dirty="0" err="1"/>
              <a:t>kế</a:t>
            </a:r>
            <a:endParaRPr lang="en-US" dirty="0"/>
          </a:p>
        </p:txBody>
      </p:sp>
      <p:pic>
        <p:nvPicPr>
          <p:cNvPr id="5" name="Content Placeholder 4" descr="Diagram&#10;&#10;Description automatically generated">
            <a:extLst>
              <a:ext uri="{FF2B5EF4-FFF2-40B4-BE49-F238E27FC236}">
                <a16:creationId xmlns:a16="http://schemas.microsoft.com/office/drawing/2014/main" id="{E53229D0-E616-FD23-8E18-BE7928F51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83" y="2173195"/>
            <a:ext cx="5823183" cy="4128367"/>
          </a:xfrm>
        </p:spPr>
      </p:pic>
      <p:sp>
        <p:nvSpPr>
          <p:cNvPr id="6" name="TextBox 5">
            <a:extLst>
              <a:ext uri="{FF2B5EF4-FFF2-40B4-BE49-F238E27FC236}">
                <a16:creationId xmlns:a16="http://schemas.microsoft.com/office/drawing/2014/main" id="{AB8F1D3A-9DC5-35F3-7556-9CDB250F063C}"/>
              </a:ext>
            </a:extLst>
          </p:cNvPr>
          <p:cNvSpPr txBox="1"/>
          <p:nvPr/>
        </p:nvSpPr>
        <p:spPr>
          <a:xfrm>
            <a:off x="941646" y="1521055"/>
            <a:ext cx="7813602" cy="369332"/>
          </a:xfrm>
          <a:prstGeom prst="rect">
            <a:avLst/>
          </a:prstGeom>
          <a:noFill/>
        </p:spPr>
        <p:txBody>
          <a:bodyPr wrap="square" rtlCol="0">
            <a:spAutoFit/>
          </a:bodyPr>
          <a:lstStyle/>
          <a:p>
            <a:r>
              <a:rPr lang="en-US" dirty="0" err="1">
                <a:solidFill>
                  <a:schemeClr val="tx1">
                    <a:lumMod val="65000"/>
                    <a:lumOff val="35000"/>
                  </a:schemeClr>
                </a:solidFill>
              </a:rPr>
              <a:t>Mô</a:t>
            </a:r>
            <a:r>
              <a:rPr lang="en-US" dirty="0">
                <a:solidFill>
                  <a:schemeClr val="tx1">
                    <a:lumMod val="65000"/>
                    <a:lumOff val="35000"/>
                  </a:schemeClr>
                </a:solidFill>
              </a:rPr>
              <a:t> </a:t>
            </a:r>
            <a:r>
              <a:rPr lang="en-US" dirty="0" err="1">
                <a:solidFill>
                  <a:schemeClr val="tx1">
                    <a:lumMod val="65000"/>
                    <a:lumOff val="35000"/>
                  </a:schemeClr>
                </a:solidFill>
              </a:rPr>
              <a:t>hình</a:t>
            </a:r>
            <a:r>
              <a:rPr lang="en-US" dirty="0">
                <a:solidFill>
                  <a:schemeClr val="tx1">
                    <a:lumMod val="65000"/>
                    <a:lumOff val="35000"/>
                  </a:schemeClr>
                </a:solidFill>
              </a:rPr>
              <a:t> Client – Server</a:t>
            </a:r>
          </a:p>
        </p:txBody>
      </p:sp>
    </p:spTree>
    <p:extLst>
      <p:ext uri="{BB962C8B-B14F-4D97-AF65-F5344CB8AC3E}">
        <p14:creationId xmlns:p14="http://schemas.microsoft.com/office/powerpoint/2010/main" val="26834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4: </a:t>
            </a:r>
            <a:r>
              <a:rPr lang="en-US" dirty="0" err="1"/>
              <a:t>Giải</a:t>
            </a:r>
            <a:r>
              <a:rPr lang="en-US" dirty="0"/>
              <a:t> </a:t>
            </a:r>
            <a:r>
              <a:rPr lang="en-US" dirty="0" err="1"/>
              <a:t>pháp</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pic>
        <p:nvPicPr>
          <p:cNvPr id="1026" name="Picture 2" descr="Vue.js - Wikipedia">
            <a:extLst>
              <a:ext uri="{FF2B5EF4-FFF2-40B4-BE49-F238E27FC236}">
                <a16:creationId xmlns:a16="http://schemas.microsoft.com/office/drawing/2014/main" id="{29D0B60E-0D85-1C53-0F45-8B11F1174DD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9774" y="2041193"/>
            <a:ext cx="2126852" cy="1843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là gì? Bạn cần biết những gì khi học Spring Boot">
            <a:extLst>
              <a:ext uri="{FF2B5EF4-FFF2-40B4-BE49-F238E27FC236}">
                <a16:creationId xmlns:a16="http://schemas.microsoft.com/office/drawing/2014/main" id="{EDBCDA92-2A2F-59F4-3137-48BBD9CD9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1814660"/>
            <a:ext cx="3880884" cy="2069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là gì? Tổng hợp thông tin chi tiết nhất về Mysql">
            <a:extLst>
              <a:ext uri="{FF2B5EF4-FFF2-40B4-BE49-F238E27FC236}">
                <a16:creationId xmlns:a16="http://schemas.microsoft.com/office/drawing/2014/main" id="{C9393126-1905-C7D8-8972-3908948987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7116" y="4294742"/>
            <a:ext cx="3881213" cy="218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70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4: </a:t>
            </a:r>
            <a:r>
              <a:rPr lang="en-US" dirty="0" err="1"/>
              <a:t>Giải</a:t>
            </a:r>
            <a:r>
              <a:rPr lang="en-US" dirty="0"/>
              <a:t> </a:t>
            </a:r>
            <a:r>
              <a:rPr lang="en-US" dirty="0" err="1"/>
              <a:t>pháp</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9AA4D61B-1176-7141-AFB4-8AC91405D81F}"/>
              </a:ext>
            </a:extLst>
          </p:cNvPr>
          <p:cNvSpPr>
            <a:spLocks noGrp="1"/>
          </p:cNvSpPr>
          <p:nvPr>
            <p:ph idx="1"/>
          </p:nvPr>
        </p:nvSpPr>
        <p:spPr>
          <a:xfrm>
            <a:off x="558800" y="1382234"/>
            <a:ext cx="8026400" cy="4487454"/>
          </a:xfrm>
        </p:spPr>
        <p:txBody>
          <a:bodyPr/>
          <a:lstStyle/>
          <a:p>
            <a:pPr marL="0" indent="0">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Recommender System,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em</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tưởng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python,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tuy</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vấn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dữa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web server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gợi</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ý</a:t>
            </a:r>
          </a:p>
          <a:p>
            <a:pPr marL="0" indent="0">
              <a:buNone/>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=&gt;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lightweight web framework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FastAPI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web server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Python (programming language) - Wikipedia">
            <a:extLst>
              <a:ext uri="{FF2B5EF4-FFF2-40B4-BE49-F238E27FC236}">
                <a16:creationId xmlns:a16="http://schemas.microsoft.com/office/drawing/2014/main" id="{BD152A91-D395-E8C4-AF67-93ECF478EF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864" y="3429000"/>
            <a:ext cx="1992854" cy="19928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astAPI">
            <a:extLst>
              <a:ext uri="{FF2B5EF4-FFF2-40B4-BE49-F238E27FC236}">
                <a16:creationId xmlns:a16="http://schemas.microsoft.com/office/drawing/2014/main" id="{F7857F09-655B-72AC-2D08-57F676E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899" y="3342881"/>
            <a:ext cx="6001407" cy="216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1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AA4D61B-1176-7141-AFB4-8AC91405D81F}"/>
              </a:ext>
            </a:extLst>
          </p:cNvPr>
          <p:cNvSpPr>
            <a:spLocks noGrp="1"/>
          </p:cNvSpPr>
          <p:nvPr>
            <p:ph idx="1"/>
          </p:nvPr>
        </p:nvSpPr>
        <p:spPr>
          <a:xfrm>
            <a:off x="558800" y="1382234"/>
            <a:ext cx="8026400" cy="4487454"/>
          </a:xfrm>
        </p:spPr>
        <p:txBody>
          <a:bodyPr/>
          <a:lstStyle/>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194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1. </a:t>
            </a:r>
            <a:r>
              <a:rPr lang="en-US" dirty="0" err="1"/>
              <a:t>Tổng</a:t>
            </a:r>
            <a:r>
              <a:rPr lang="en-US" dirty="0"/>
              <a:t> </a:t>
            </a:r>
            <a:r>
              <a:rPr lang="en-US" dirty="0" err="1"/>
              <a:t>quát</a:t>
            </a:r>
            <a:r>
              <a:rPr lang="en-US" dirty="0"/>
              <a:t> </a:t>
            </a:r>
            <a:r>
              <a:rPr lang="en-US" dirty="0" err="1"/>
              <a:t>về</a:t>
            </a:r>
            <a:r>
              <a:rPr lang="en-US" dirty="0"/>
              <a:t> </a:t>
            </a:r>
            <a:r>
              <a:rPr lang="en-US" dirty="0" err="1"/>
              <a:t>đề</a:t>
            </a:r>
            <a:r>
              <a:rPr lang="en-US" dirty="0"/>
              <a:t> </a:t>
            </a:r>
            <a:r>
              <a:rPr lang="en-US" dirty="0" err="1"/>
              <a:t>tài</a:t>
            </a:r>
            <a:endParaRPr lang="en-US" dirty="0"/>
          </a:p>
        </p:txBody>
      </p:sp>
      <p:sp>
        <p:nvSpPr>
          <p:cNvPr id="3" name="Content Placeholder 2"/>
          <p:cNvSpPr>
            <a:spLocks noGrp="1"/>
          </p:cNvSpPr>
          <p:nvPr>
            <p:ph idx="1"/>
          </p:nvPr>
        </p:nvSpPr>
        <p:spPr>
          <a:xfrm>
            <a:off x="488950" y="1346200"/>
            <a:ext cx="8217168" cy="5415208"/>
          </a:xfrm>
        </p:spPr>
        <p:txBody>
          <a:bodyPr>
            <a:normAutofit/>
          </a:bodyPr>
          <a:lstStyle/>
          <a:p>
            <a:r>
              <a:rPr lang="vi-VN" sz="1400" dirty="0"/>
              <a:t>Xuất phát từ ý tưởng muốn góp phần khôi phục lại ngành du lịch nước nhà, em định hướng tới việc xây dựng một web book tour du lịch tạo cầu nối cũng như một kênh thông tin cho mọi người có thể theo dõi và đặt các gói du lịch một cách thuận tiện nhất. </a:t>
            </a:r>
            <a:endParaRPr lang="en-US" sz="1400" dirty="0"/>
          </a:p>
          <a:p>
            <a:r>
              <a:rPr lang="vi-VN" sz="1400" dirty="0"/>
              <a:t>Hệ thống sẽ cung cấp các tour du lịch được cập nhật liên tục cùng những ưu đãi vô cùng hấp dẫn dành cho khách hàng và thành viên. Ngoài ra hệ thống còn cung cấp tính năng gợi ý cho người dùng những tour du lịch phù hợp nhất nhằm tạo thuận tiện nhất cho khách hàng.</a:t>
            </a:r>
            <a:endParaRPr lang="en-US" sz="1400" dirty="0"/>
          </a:p>
        </p:txBody>
      </p:sp>
      <p:pic>
        <p:nvPicPr>
          <p:cNvPr id="9" name="Picture 8">
            <a:extLst>
              <a:ext uri="{FF2B5EF4-FFF2-40B4-BE49-F238E27FC236}">
                <a16:creationId xmlns:a16="http://schemas.microsoft.com/office/drawing/2014/main" id="{EFA3041E-FC61-9812-5838-71BADDC96286}"/>
              </a:ext>
            </a:extLst>
          </p:cNvPr>
          <p:cNvPicPr>
            <a:picLocks noChangeAspect="1"/>
          </p:cNvPicPr>
          <p:nvPr/>
        </p:nvPicPr>
        <p:blipFill>
          <a:blip r:embed="rId2"/>
          <a:stretch>
            <a:fillRect/>
          </a:stretch>
        </p:blipFill>
        <p:spPr>
          <a:xfrm>
            <a:off x="488950" y="2804196"/>
            <a:ext cx="6044790" cy="2116511"/>
          </a:xfrm>
          <a:prstGeom prst="rect">
            <a:avLst/>
          </a:prstGeom>
        </p:spPr>
      </p:pic>
      <p:pic>
        <p:nvPicPr>
          <p:cNvPr id="11" name="Picture 10">
            <a:extLst>
              <a:ext uri="{FF2B5EF4-FFF2-40B4-BE49-F238E27FC236}">
                <a16:creationId xmlns:a16="http://schemas.microsoft.com/office/drawing/2014/main" id="{525F4952-120C-0581-FD52-FB471D057EC8}"/>
              </a:ext>
            </a:extLst>
          </p:cNvPr>
          <p:cNvPicPr>
            <a:picLocks noChangeAspect="1"/>
          </p:cNvPicPr>
          <p:nvPr/>
        </p:nvPicPr>
        <p:blipFill>
          <a:blip r:embed="rId3"/>
          <a:stretch>
            <a:fillRect/>
          </a:stretch>
        </p:blipFill>
        <p:spPr>
          <a:xfrm>
            <a:off x="3253563" y="4053804"/>
            <a:ext cx="5537763" cy="2437499"/>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normAutofit/>
          </a:bodyPr>
          <a:lstStyle/>
          <a:p>
            <a:pPr marL="0" indent="0">
              <a:buNone/>
            </a:pPr>
            <a:r>
              <a:rPr lang="en-US" dirty="0"/>
              <a:t>I. </a:t>
            </a:r>
            <a:r>
              <a:rPr lang="en-US" dirty="0" err="1"/>
              <a:t>Tính</a:t>
            </a:r>
            <a:r>
              <a:rPr lang="en-US" dirty="0"/>
              <a:t> </a:t>
            </a:r>
            <a:r>
              <a:rPr lang="en-US" dirty="0" err="1"/>
              <a:t>năng</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của</a:t>
            </a:r>
            <a:r>
              <a:rPr lang="en-US" dirty="0"/>
              <a:t> web </a:t>
            </a:r>
            <a:r>
              <a:rPr lang="en-US" dirty="0" err="1"/>
              <a:t>như</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trang</a:t>
            </a:r>
            <a:r>
              <a:rPr lang="en-US" dirty="0"/>
              <a:t> web book tour du </a:t>
            </a:r>
            <a:r>
              <a:rPr lang="en-US" dirty="0" err="1"/>
              <a:t>lịch</a:t>
            </a:r>
            <a:r>
              <a:rPr lang="en-US" dirty="0"/>
              <a:t>:</a:t>
            </a:r>
          </a:p>
          <a:p>
            <a:pPr lvl="1"/>
            <a:r>
              <a:rPr lang="en-US" dirty="0" err="1"/>
              <a:t>Tìm</a:t>
            </a:r>
            <a:r>
              <a:rPr lang="en-US" dirty="0"/>
              <a:t> </a:t>
            </a:r>
            <a:r>
              <a:rPr lang="en-US" dirty="0" err="1"/>
              <a:t>kiếm</a:t>
            </a:r>
            <a:r>
              <a:rPr lang="en-US" dirty="0"/>
              <a:t> </a:t>
            </a:r>
            <a:r>
              <a:rPr lang="en-US" dirty="0" err="1"/>
              <a:t>và</a:t>
            </a:r>
            <a:r>
              <a:rPr lang="en-US" dirty="0"/>
              <a:t> </a:t>
            </a:r>
            <a:r>
              <a:rPr lang="en-US" dirty="0" err="1"/>
              <a:t>xem</a:t>
            </a:r>
            <a:r>
              <a:rPr lang="en-US" dirty="0"/>
              <a:t> </a:t>
            </a:r>
            <a:r>
              <a:rPr lang="en-US" dirty="0" err="1"/>
              <a:t>thông</a:t>
            </a:r>
            <a:r>
              <a:rPr lang="en-US" dirty="0"/>
              <a:t> tin tour du </a:t>
            </a:r>
            <a:r>
              <a:rPr lang="en-US" dirty="0" err="1"/>
              <a:t>lịch</a:t>
            </a:r>
            <a:endParaRPr lang="en-US" dirty="0"/>
          </a:p>
          <a:p>
            <a:pPr lvl="1"/>
            <a:r>
              <a:rPr lang="en-US" dirty="0" err="1"/>
              <a:t>Đặt</a:t>
            </a:r>
            <a:r>
              <a:rPr lang="en-US" dirty="0"/>
              <a:t> tour du </a:t>
            </a:r>
            <a:r>
              <a:rPr lang="en-US" dirty="0" err="1"/>
              <a:t>lịch</a:t>
            </a:r>
            <a:endParaRPr lang="en-US" dirty="0"/>
          </a:p>
          <a:p>
            <a:pPr lvl="1"/>
            <a:r>
              <a:rPr lang="en-US" dirty="0" err="1"/>
              <a:t>Gợi</a:t>
            </a:r>
            <a:r>
              <a:rPr lang="en-US" dirty="0"/>
              <a:t> ý tour </a:t>
            </a:r>
            <a:r>
              <a:rPr lang="en-US" dirty="0" err="1"/>
              <a:t>cho</a:t>
            </a:r>
            <a:r>
              <a:rPr lang="en-US" dirty="0"/>
              <a:t> </a:t>
            </a:r>
            <a:r>
              <a:rPr lang="en-US" dirty="0" err="1"/>
              <a:t>người</a:t>
            </a:r>
            <a:r>
              <a:rPr lang="en-US" dirty="0"/>
              <a:t> </a:t>
            </a:r>
            <a:r>
              <a:rPr lang="en-US" dirty="0" err="1"/>
              <a:t>dùng</a:t>
            </a:r>
            <a:endParaRPr lang="en-US" dirty="0"/>
          </a:p>
          <a:p>
            <a:pPr lvl="1"/>
            <a:r>
              <a:rPr lang="en-US" dirty="0" err="1"/>
              <a:t>Tra</a:t>
            </a:r>
            <a:r>
              <a:rPr lang="en-US" dirty="0"/>
              <a:t> </a:t>
            </a:r>
            <a:r>
              <a:rPr lang="en-US" dirty="0" err="1"/>
              <a:t>cứu</a:t>
            </a:r>
            <a:r>
              <a:rPr lang="en-US" dirty="0"/>
              <a:t> </a:t>
            </a:r>
            <a:r>
              <a:rPr lang="en-US" dirty="0" err="1"/>
              <a:t>các</a:t>
            </a:r>
            <a:r>
              <a:rPr lang="en-US" dirty="0"/>
              <a:t> tour </a:t>
            </a:r>
            <a:r>
              <a:rPr lang="en-US" dirty="0" err="1"/>
              <a:t>đã</a:t>
            </a:r>
            <a:r>
              <a:rPr lang="en-US" dirty="0"/>
              <a:t> book</a:t>
            </a:r>
          </a:p>
          <a:p>
            <a:pPr lvl="1"/>
            <a:r>
              <a:rPr lang="en-US" dirty="0" err="1"/>
              <a:t>Xem</a:t>
            </a:r>
            <a:r>
              <a:rPr lang="en-US" dirty="0"/>
              <a:t> </a:t>
            </a:r>
            <a:r>
              <a:rPr lang="en-US" dirty="0" err="1"/>
              <a:t>thông</a:t>
            </a:r>
            <a:r>
              <a:rPr lang="en-US" dirty="0"/>
              <a:t> tin </a:t>
            </a:r>
            <a:r>
              <a:rPr lang="en-US" dirty="0" err="1"/>
              <a:t>các</a:t>
            </a:r>
            <a:r>
              <a:rPr lang="en-US" dirty="0"/>
              <a:t> </a:t>
            </a:r>
            <a:r>
              <a:rPr lang="en-US" dirty="0" err="1"/>
              <a:t>chương</a:t>
            </a:r>
            <a:r>
              <a:rPr lang="en-US" dirty="0"/>
              <a:t> </a:t>
            </a:r>
            <a:r>
              <a:rPr lang="en-US" dirty="0" err="1"/>
              <a:t>trình</a:t>
            </a:r>
            <a:r>
              <a:rPr lang="en-US" dirty="0"/>
              <a:t> </a:t>
            </a:r>
            <a:r>
              <a:rPr lang="en-US" dirty="0" err="1"/>
              <a:t>khuyến</a:t>
            </a:r>
            <a:r>
              <a:rPr lang="en-US" dirty="0"/>
              <a:t> </a:t>
            </a:r>
            <a:r>
              <a:rPr lang="en-US" dirty="0" err="1"/>
              <a:t>mãi</a:t>
            </a:r>
            <a:endParaRPr lang="en-US" dirty="0"/>
          </a:p>
          <a:p>
            <a:pPr>
              <a:buFontTx/>
              <a:buChar char="-"/>
            </a:pPr>
            <a:r>
              <a:rPr lang="en-US" dirty="0" err="1"/>
              <a:t>Các</a:t>
            </a:r>
            <a:r>
              <a:rPr lang="en-US" dirty="0"/>
              <a:t> </a:t>
            </a:r>
            <a:r>
              <a:rPr lang="en-US" dirty="0" err="1"/>
              <a:t>tính</a:t>
            </a:r>
            <a:r>
              <a:rPr lang="en-US" dirty="0"/>
              <a:t> </a:t>
            </a:r>
            <a:r>
              <a:rPr lang="en-US" dirty="0" err="1"/>
              <a:t>năng</a:t>
            </a:r>
            <a:r>
              <a:rPr lang="en-US" dirty="0"/>
              <a:t> </a:t>
            </a:r>
            <a:r>
              <a:rPr lang="en-US" dirty="0" err="1"/>
              <a:t>quản</a:t>
            </a:r>
            <a:r>
              <a:rPr lang="en-US" dirty="0"/>
              <a:t> </a:t>
            </a:r>
            <a:r>
              <a:rPr lang="en-US" dirty="0" err="1"/>
              <a:t>trị</a:t>
            </a:r>
            <a:endParaRPr lang="en-US" dirty="0"/>
          </a:p>
          <a:p>
            <a:pPr lvl="1"/>
            <a:r>
              <a:rPr lang="en-US" dirty="0" err="1"/>
              <a:t>Quản</a:t>
            </a:r>
            <a:r>
              <a:rPr lang="en-US" dirty="0"/>
              <a:t> </a:t>
            </a:r>
            <a:r>
              <a:rPr lang="en-US" dirty="0" err="1"/>
              <a:t>lý</a:t>
            </a:r>
            <a:r>
              <a:rPr lang="en-US" dirty="0"/>
              <a:t> </a:t>
            </a:r>
            <a:r>
              <a:rPr lang="en-US" dirty="0" err="1"/>
              <a:t>người</a:t>
            </a:r>
            <a:r>
              <a:rPr lang="en-US" dirty="0"/>
              <a:t> dung</a:t>
            </a:r>
          </a:p>
          <a:p>
            <a:pPr lvl="1"/>
            <a:r>
              <a:rPr lang="en-US" dirty="0" err="1"/>
              <a:t>Quản</a:t>
            </a:r>
            <a:r>
              <a:rPr lang="en-US" dirty="0"/>
              <a:t> </a:t>
            </a:r>
            <a:r>
              <a:rPr lang="en-US" dirty="0" err="1"/>
              <a:t>lý</a:t>
            </a:r>
            <a:r>
              <a:rPr lang="en-US" dirty="0"/>
              <a:t> tour</a:t>
            </a:r>
          </a:p>
          <a:p>
            <a:pPr lvl="1"/>
            <a:r>
              <a:rPr lang="en-US" dirty="0" err="1"/>
              <a:t>Quản</a:t>
            </a:r>
            <a:r>
              <a:rPr lang="en-US" dirty="0"/>
              <a:t> </a:t>
            </a:r>
            <a:r>
              <a:rPr lang="en-US" dirty="0" err="1"/>
              <a:t>lý</a:t>
            </a:r>
            <a:r>
              <a:rPr lang="en-US" dirty="0"/>
              <a:t> booking order</a:t>
            </a:r>
          </a:p>
          <a:p>
            <a:pPr lvl="1"/>
            <a:r>
              <a:rPr lang="en-US" dirty="0" err="1"/>
              <a:t>Quản</a:t>
            </a:r>
            <a:r>
              <a:rPr lang="en-US" dirty="0"/>
              <a:t> </a:t>
            </a:r>
            <a:r>
              <a:rPr lang="en-US" dirty="0" err="1"/>
              <a:t>lý</a:t>
            </a:r>
            <a:r>
              <a:rPr lang="en-US" dirty="0"/>
              <a:t> </a:t>
            </a:r>
            <a:r>
              <a:rPr lang="en-US" dirty="0" err="1"/>
              <a:t>người</a:t>
            </a:r>
            <a:r>
              <a:rPr lang="en-US" dirty="0"/>
              <a:t> </a:t>
            </a:r>
            <a:r>
              <a:rPr lang="en-US" dirty="0" err="1"/>
              <a:t>dẫn</a:t>
            </a:r>
            <a:r>
              <a:rPr lang="en-US" dirty="0"/>
              <a:t> </a:t>
            </a:r>
            <a:r>
              <a:rPr lang="en-US" dirty="0" err="1"/>
              <a:t>đoàn</a:t>
            </a:r>
            <a:endParaRPr lang="en-US" dirty="0"/>
          </a:p>
        </p:txBody>
      </p:sp>
    </p:spTree>
    <p:extLst>
      <p:ext uri="{BB962C8B-B14F-4D97-AF65-F5344CB8AC3E}">
        <p14:creationId xmlns:p14="http://schemas.microsoft.com/office/powerpoint/2010/main" val="100527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a:xfrm>
            <a:off x="488950" y="1346200"/>
            <a:ext cx="8240380" cy="5511800"/>
          </a:xfrm>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0" indent="0">
              <a:buNone/>
            </a:pPr>
            <a:r>
              <a:rPr lang="en-US" dirty="0"/>
              <a:t>	1. </a:t>
            </a:r>
            <a:r>
              <a:rPr lang="en-US" dirty="0" err="1"/>
              <a:t>Tổng</a:t>
            </a:r>
            <a:r>
              <a:rPr lang="en-US" dirty="0"/>
              <a:t> </a:t>
            </a:r>
            <a:r>
              <a:rPr lang="en-US" dirty="0" err="1"/>
              <a:t>quát</a:t>
            </a:r>
            <a:endParaRPr lang="en-US" dirty="0"/>
          </a:p>
          <a:p>
            <a:pPr marL="0" indent="0">
              <a:buNone/>
            </a:pPr>
            <a:endParaRPr lang="en-US" dirty="0"/>
          </a:p>
        </p:txBody>
      </p:sp>
      <p:pic>
        <p:nvPicPr>
          <p:cNvPr id="6" name="Picture 5">
            <a:extLst>
              <a:ext uri="{FF2B5EF4-FFF2-40B4-BE49-F238E27FC236}">
                <a16:creationId xmlns:a16="http://schemas.microsoft.com/office/drawing/2014/main" id="{EB1139D2-6701-BB34-1B8B-24FBD67F087B}"/>
              </a:ext>
            </a:extLst>
          </p:cNvPr>
          <p:cNvPicPr>
            <a:picLocks noChangeAspect="1"/>
          </p:cNvPicPr>
          <p:nvPr/>
        </p:nvPicPr>
        <p:blipFill>
          <a:blip r:embed="rId2"/>
          <a:stretch>
            <a:fillRect/>
          </a:stretch>
        </p:blipFill>
        <p:spPr>
          <a:xfrm>
            <a:off x="2913321" y="1820161"/>
            <a:ext cx="4582633" cy="4902199"/>
          </a:xfrm>
          <a:prstGeom prst="rect">
            <a:avLst/>
          </a:prstGeom>
        </p:spPr>
      </p:pic>
    </p:spTree>
    <p:extLst>
      <p:ext uri="{BB962C8B-B14F-4D97-AF65-F5344CB8AC3E}">
        <p14:creationId xmlns:p14="http://schemas.microsoft.com/office/powerpoint/2010/main" val="113474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6" name="Picture 5">
            <a:extLst>
              <a:ext uri="{FF2B5EF4-FFF2-40B4-BE49-F238E27FC236}">
                <a16:creationId xmlns:a16="http://schemas.microsoft.com/office/drawing/2014/main" id="{56589AE1-15C2-AD60-3BBD-C06909A9E3FA}"/>
              </a:ext>
            </a:extLst>
          </p:cNvPr>
          <p:cNvPicPr>
            <a:picLocks noChangeAspect="1"/>
          </p:cNvPicPr>
          <p:nvPr/>
        </p:nvPicPr>
        <p:blipFill>
          <a:blip r:embed="rId2"/>
          <a:stretch>
            <a:fillRect/>
          </a:stretch>
        </p:blipFill>
        <p:spPr>
          <a:xfrm>
            <a:off x="927581" y="2018746"/>
            <a:ext cx="6249396" cy="4432707"/>
          </a:xfrm>
          <a:prstGeom prst="rect">
            <a:avLst/>
          </a:prstGeom>
        </p:spPr>
      </p:pic>
    </p:spTree>
    <p:extLst>
      <p:ext uri="{BB962C8B-B14F-4D97-AF65-F5344CB8AC3E}">
        <p14:creationId xmlns:p14="http://schemas.microsoft.com/office/powerpoint/2010/main" val="1586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5" name="Picture 4">
            <a:extLst>
              <a:ext uri="{FF2B5EF4-FFF2-40B4-BE49-F238E27FC236}">
                <a16:creationId xmlns:a16="http://schemas.microsoft.com/office/drawing/2014/main" id="{020C8B3E-B51D-0A8D-450A-4910A5B89662}"/>
              </a:ext>
            </a:extLst>
          </p:cNvPr>
          <p:cNvPicPr>
            <a:picLocks noChangeAspect="1"/>
          </p:cNvPicPr>
          <p:nvPr/>
        </p:nvPicPr>
        <p:blipFill>
          <a:blip r:embed="rId2"/>
          <a:stretch>
            <a:fillRect/>
          </a:stretch>
        </p:blipFill>
        <p:spPr>
          <a:xfrm>
            <a:off x="1167365" y="2057399"/>
            <a:ext cx="5956449" cy="4514912"/>
          </a:xfrm>
          <a:prstGeom prst="rect">
            <a:avLst/>
          </a:prstGeom>
        </p:spPr>
      </p:pic>
    </p:spTree>
    <p:extLst>
      <p:ext uri="{BB962C8B-B14F-4D97-AF65-F5344CB8AC3E}">
        <p14:creationId xmlns:p14="http://schemas.microsoft.com/office/powerpoint/2010/main" val="146589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lstStyle/>
          <a:p>
            <a:pPr marL="0" indent="0">
              <a:buNone/>
            </a:pPr>
            <a:r>
              <a:rPr lang="en-US" dirty="0"/>
              <a:t>II. </a:t>
            </a:r>
            <a:r>
              <a:rPr lang="en-US" dirty="0" err="1"/>
              <a:t>Biểu</a:t>
            </a:r>
            <a:r>
              <a:rPr lang="en-US" dirty="0"/>
              <a:t> </a:t>
            </a:r>
            <a:r>
              <a:rPr lang="en-US" dirty="0" err="1"/>
              <a:t>đồ</a:t>
            </a:r>
            <a:r>
              <a:rPr lang="en-US" dirty="0"/>
              <a:t> </a:t>
            </a:r>
            <a:r>
              <a:rPr lang="en-US" dirty="0" err="1"/>
              <a:t>Usecase</a:t>
            </a:r>
            <a:endParaRPr lang="en-US" dirty="0"/>
          </a:p>
          <a:p>
            <a:pPr marL="342900" lvl="1" indent="0">
              <a:buNone/>
            </a:pPr>
            <a:r>
              <a:rPr lang="en-US" dirty="0"/>
              <a:t>2.    </a:t>
            </a:r>
            <a:r>
              <a:rPr lang="en-US" dirty="0" err="1"/>
              <a:t>Phân</a:t>
            </a:r>
            <a:r>
              <a:rPr lang="en-US" dirty="0"/>
              <a:t> </a:t>
            </a:r>
            <a:r>
              <a:rPr lang="en-US" dirty="0" err="1"/>
              <a:t>rã</a:t>
            </a:r>
            <a:r>
              <a:rPr lang="en-US" dirty="0"/>
              <a:t>:</a:t>
            </a:r>
          </a:p>
        </p:txBody>
      </p:sp>
      <p:pic>
        <p:nvPicPr>
          <p:cNvPr id="5" name="Picture 4">
            <a:extLst>
              <a:ext uri="{FF2B5EF4-FFF2-40B4-BE49-F238E27FC236}">
                <a16:creationId xmlns:a16="http://schemas.microsoft.com/office/drawing/2014/main" id="{606A7D66-8C5A-8506-3A90-59AAC448FDDA}"/>
              </a:ext>
            </a:extLst>
          </p:cNvPr>
          <p:cNvPicPr>
            <a:picLocks noChangeAspect="1"/>
          </p:cNvPicPr>
          <p:nvPr/>
        </p:nvPicPr>
        <p:blipFill>
          <a:blip r:embed="rId2"/>
          <a:stretch>
            <a:fillRect/>
          </a:stretch>
        </p:blipFill>
        <p:spPr>
          <a:xfrm>
            <a:off x="1299499" y="2072759"/>
            <a:ext cx="5579766" cy="4396203"/>
          </a:xfrm>
          <a:prstGeom prst="rect">
            <a:avLst/>
          </a:prstGeom>
        </p:spPr>
      </p:pic>
    </p:spTree>
    <p:extLst>
      <p:ext uri="{BB962C8B-B14F-4D97-AF65-F5344CB8AC3E}">
        <p14:creationId xmlns:p14="http://schemas.microsoft.com/office/powerpoint/2010/main" val="265124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2: </a:t>
            </a:r>
            <a:r>
              <a:rPr lang="en-US" dirty="0" err="1"/>
              <a:t>Phân</a:t>
            </a:r>
            <a:r>
              <a:rPr lang="en-US" dirty="0"/>
              <a:t> </a:t>
            </a:r>
            <a:r>
              <a:rPr lang="en-US" dirty="0" err="1"/>
              <a:t>Tích</a:t>
            </a:r>
            <a:r>
              <a:rPr lang="en-US" dirty="0"/>
              <a:t> </a:t>
            </a:r>
            <a:r>
              <a:rPr lang="en-US" dirty="0" err="1"/>
              <a:t>Bài</a:t>
            </a:r>
            <a:r>
              <a:rPr lang="en-US" dirty="0"/>
              <a:t> </a:t>
            </a:r>
            <a:r>
              <a:rPr lang="en-US" dirty="0" err="1"/>
              <a:t>Toán</a:t>
            </a:r>
            <a:endParaRPr lang="en-US" dirty="0"/>
          </a:p>
        </p:txBody>
      </p:sp>
      <p:sp>
        <p:nvSpPr>
          <p:cNvPr id="3" name="Content Placeholder 2"/>
          <p:cNvSpPr>
            <a:spLocks noGrp="1"/>
          </p:cNvSpPr>
          <p:nvPr>
            <p:ph idx="1"/>
          </p:nvPr>
        </p:nvSpPr>
        <p:spPr/>
        <p:txBody>
          <a:bodyPr>
            <a:normAutofit/>
          </a:bodyPr>
          <a:lstStyle/>
          <a:p>
            <a:pPr marL="0" indent="0">
              <a:buNone/>
            </a:pPr>
            <a:r>
              <a:rPr lang="en-US" dirty="0"/>
              <a:t>III. Recommender System</a:t>
            </a:r>
          </a:p>
          <a:p>
            <a:pPr marL="0" indent="0">
              <a:buNone/>
            </a:pPr>
            <a:endParaRPr lang="en-US" dirty="0"/>
          </a:p>
          <a:p>
            <a:pPr marL="342900" marR="0" lvl="0" indent="-342900">
              <a:lnSpc>
                <a:spcPct val="100000"/>
              </a:lnSpc>
              <a:spcBef>
                <a:spcPts val="0"/>
              </a:spcBef>
              <a:spcAft>
                <a:spcPts val="150"/>
              </a:spcAft>
              <a:buFont typeface="Symbol" panose="05050102010706020507" pitchFamily="18" charset="2"/>
              <a:buChar char="-"/>
            </a:pPr>
            <a:r>
              <a:rPr lang="en-GB" sz="1800" dirty="0">
                <a:effectLst/>
                <a:ea typeface="Times New Roman" panose="02020603050405020304" pitchFamily="18" charset="0"/>
                <a:cs typeface="Times New Roman" panose="02020603050405020304" pitchFamily="18" charset="0"/>
              </a:rPr>
              <a:t>Recommend System </a:t>
            </a:r>
            <a:r>
              <a:rPr lang="en-GB" sz="1800" dirty="0" err="1">
                <a:effectLst/>
                <a:ea typeface="Times New Roman" panose="02020603050405020304" pitchFamily="18" charset="0"/>
                <a:cs typeface="Times New Roman" panose="02020603050405020304" pitchFamily="18" charset="0"/>
              </a:rPr>
              <a:t>trong</a:t>
            </a:r>
            <a:r>
              <a:rPr lang="en-GB" sz="1800" dirty="0">
                <a:effectLst/>
                <a:ea typeface="Times New Roman" panose="02020603050405020304" pitchFamily="18" charset="0"/>
                <a:cs typeface="Times New Roman" panose="02020603050405020304" pitchFamily="18" charset="0"/>
              </a:rPr>
              <a:t> project </a:t>
            </a:r>
            <a:r>
              <a:rPr lang="en-GB" sz="1800" dirty="0" err="1">
                <a:effectLst/>
                <a:ea typeface="Times New Roman" panose="02020603050405020304" pitchFamily="18" charset="0"/>
                <a:cs typeface="Times New Roman" panose="02020603050405020304" pitchFamily="18" charset="0"/>
              </a:rPr>
              <a:t>này</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là</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hệ</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thống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gợi</a:t>
            </a:r>
            <a:r>
              <a:rPr lang="en-GB" sz="1800" dirty="0">
                <a:effectLst/>
                <a:ea typeface="Times New Roman" panose="02020603050405020304" pitchFamily="18" charset="0"/>
                <a:cs typeface="Times New Roman" panose="02020603050405020304" pitchFamily="18" charset="0"/>
              </a:rPr>
              <a:t> ý </a:t>
            </a:r>
            <a:r>
              <a:rPr lang="en-GB" sz="1800" dirty="0" err="1">
                <a:effectLst/>
                <a:ea typeface="Times New Roman" panose="02020603050405020304" pitchFamily="18" charset="0"/>
                <a:cs typeface="Times New Roman" panose="02020603050405020304" pitchFamily="18" charset="0"/>
              </a:rPr>
              <a:t>cho</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đến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các</a:t>
            </a:r>
            <a:r>
              <a:rPr lang="en-GB" sz="1800" dirty="0">
                <a:effectLst/>
                <a:ea typeface="Times New Roman" panose="02020603050405020304" pitchFamily="18" charset="0"/>
                <a:cs typeface="Times New Roman" panose="02020603050405020304" pitchFamily="18" charset="0"/>
              </a:rPr>
              <a:t> tour </a:t>
            </a:r>
            <a:r>
              <a:rPr lang="en-GB" sz="1800" dirty="0" err="1">
                <a:effectLst/>
                <a:ea typeface="Times New Roman" panose="02020603050405020304" pitchFamily="18" charset="0"/>
                <a:cs typeface="Times New Roman" panose="02020603050405020304" pitchFamily="18" charset="0"/>
              </a:rPr>
              <a:t>mà</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có</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thể</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sẽ</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thích</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hoặc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quan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tâm</a:t>
            </a:r>
            <a:r>
              <a:rPr lang="en-GB" sz="1800" dirty="0">
                <a:effectLst/>
                <a:ea typeface="Times New Roman" panose="02020603050405020304" pitchFamily="18" charset="0"/>
                <a:cs typeface="Times New Roman" panose="02020603050405020304" pitchFamily="18" charset="0"/>
              </a:rPr>
              <a:t>.</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150"/>
              </a:spcAft>
              <a:buFont typeface="Symbol" panose="05050102010706020507" pitchFamily="18" charset="2"/>
              <a:buChar char="-"/>
            </a:pPr>
            <a:r>
              <a:rPr lang="en-GB" sz="1800" dirty="0" err="1">
                <a:effectLst/>
                <a:ea typeface="Times New Roman" panose="02020603050405020304" pitchFamily="18" charset="0"/>
                <a:cs typeface="Times New Roman" panose="02020603050405020304" pitchFamily="18" charset="0"/>
              </a:rPr>
              <a:t>Với</a:t>
            </a:r>
            <a:r>
              <a:rPr lang="en-GB" sz="1800" dirty="0">
                <a:effectLst/>
                <a:ea typeface="Times New Roman" panose="02020603050405020304" pitchFamily="18" charset="0"/>
                <a:cs typeface="Times New Roman" panose="02020603050405020304" pitchFamily="18" charset="0"/>
              </a:rPr>
              <a:t> 1 </a:t>
            </a:r>
            <a:r>
              <a:rPr lang="en-GB" sz="1800" dirty="0" err="1">
                <a:effectLst/>
                <a:ea typeface="Times New Roman" panose="02020603050405020304" pitchFamily="18" charset="0"/>
                <a:cs typeface="Times New Roman" panose="02020603050405020304" pitchFamily="18" charset="0"/>
              </a:rPr>
              <a:t>hệ</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thống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có</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nhiều</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như</a:t>
            </a:r>
            <a:r>
              <a:rPr lang="en-GB" sz="1800" dirty="0">
                <a:effectLst/>
                <a:ea typeface="Times New Roman" panose="02020603050405020304" pitchFamily="18" charset="0"/>
                <a:cs typeface="Times New Roman" panose="02020603050405020304" pitchFamily="18" charset="0"/>
              </a:rPr>
              <a:t> ở </a:t>
            </a:r>
            <a:r>
              <a:rPr lang="en-GB" sz="1800" dirty="0" err="1">
                <a:effectLst/>
                <a:ea typeface="Times New Roman" panose="02020603050405020304" pitchFamily="18" charset="0"/>
                <a:cs typeface="Times New Roman" panose="02020603050405020304" pitchFamily="18" charset="0"/>
              </a:rPr>
              <a:t>trang</a:t>
            </a:r>
            <a:r>
              <a:rPr lang="en-GB" sz="1800" dirty="0">
                <a:effectLst/>
                <a:ea typeface="Times New Roman" panose="02020603050405020304" pitchFamily="18" charset="0"/>
                <a:cs typeface="Times New Roman" panose="02020603050405020304" pitchFamily="18" charset="0"/>
              </a:rPr>
              <a:t> web </a:t>
            </a:r>
            <a:r>
              <a:rPr lang="en-GB" sz="1800" dirty="0" err="1">
                <a:effectLst/>
                <a:ea typeface="Times New Roman" panose="02020603050405020304" pitchFamily="18" charset="0"/>
                <a:cs typeface="Times New Roman" panose="02020603050405020304" pitchFamily="18" charset="0"/>
              </a:rPr>
              <a:t>này</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em</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sử</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dụng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những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phản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hồi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của</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những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khác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tới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sản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phẩm</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làm</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đầu</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vào</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cho</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hệ</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thống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gợi</a:t>
            </a:r>
            <a:r>
              <a:rPr lang="en-GB" sz="1800" dirty="0">
                <a:effectLst/>
                <a:ea typeface="Times New Roman" panose="02020603050405020304" pitchFamily="18" charset="0"/>
                <a:cs typeface="Times New Roman" panose="02020603050405020304" pitchFamily="18" charset="0"/>
              </a:rPr>
              <a:t> ý </a:t>
            </a:r>
            <a:r>
              <a:rPr lang="en-GB" sz="1800" dirty="0" err="1">
                <a:effectLst/>
                <a:ea typeface="Times New Roman" panose="02020603050405020304" pitchFamily="18" charset="0"/>
                <a:cs typeface="Times New Roman" panose="02020603050405020304" pitchFamily="18" charset="0"/>
              </a:rPr>
              <a:t>của</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mình</a:t>
            </a:r>
            <a:r>
              <a:rPr lang="en-GB" sz="1800" dirty="0">
                <a:effectLst/>
                <a:ea typeface="Times New Roman" panose="02020603050405020304" pitchFamily="18" charset="0"/>
                <a:cs typeface="Times New Roman" panose="02020603050405020304" pitchFamily="18" charset="0"/>
              </a:rPr>
              <a:t> – </a:t>
            </a:r>
            <a:r>
              <a:rPr lang="en-GB" sz="1800" dirty="0" err="1">
                <a:effectLst/>
                <a:ea typeface="Times New Roman" panose="02020603050405020304" pitchFamily="18" charset="0"/>
                <a:cs typeface="Times New Roman" panose="02020603050405020304" pitchFamily="18" charset="0"/>
              </a:rPr>
              <a:t>Lọc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cộng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tác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dựa</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trên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ghi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nhớ</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Các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bản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ghi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có</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sẵn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về</a:t>
            </a:r>
            <a:r>
              <a:rPr lang="en-GB" sz="1800" dirty="0">
                <a:effectLst/>
                <a:ea typeface="Times New Roman" panose="02020603050405020304" pitchFamily="18" charset="0"/>
                <a:cs typeface="Times New Roman" panose="02020603050405020304" pitchFamily="18" charset="0"/>
              </a:rPr>
              <a:t> rating </a:t>
            </a:r>
            <a:r>
              <a:rPr lang="en-GB" sz="1800" dirty="0" err="1">
                <a:effectLst/>
                <a:ea typeface="Times New Roman" panose="02020603050405020304" pitchFamily="18" charset="0"/>
                <a:cs typeface="Times New Roman" panose="02020603050405020304" pitchFamily="18" charset="0"/>
              </a:rPr>
              <a:t>của</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khác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với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sản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phẩm</a:t>
            </a:r>
            <a:r>
              <a:rPr lang="en-GB" sz="1800" dirty="0">
                <a:effectLst/>
                <a:ea typeface="Times New Roman" panose="02020603050405020304" pitchFamily="18" charset="0"/>
                <a:cs typeface="Times New Roman" panose="02020603050405020304" pitchFamily="18" charset="0"/>
              </a:rPr>
              <a:t>).</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0000"/>
              </a:lnSpc>
              <a:spcBef>
                <a:spcPts val="0"/>
              </a:spcBef>
              <a:spcAft>
                <a:spcPts val="150"/>
              </a:spcAft>
              <a:buFont typeface="Symbol" panose="05050102010706020507" pitchFamily="18" charset="2"/>
              <a:buChar char="-"/>
            </a:pPr>
            <a:r>
              <a:rPr lang="en-GB" sz="1800" dirty="0" err="1">
                <a:effectLst/>
                <a:ea typeface="Times New Roman" panose="02020603050405020304" pitchFamily="18" charset="0"/>
                <a:cs typeface="Times New Roman" panose="02020603050405020304" pitchFamily="18" charset="0"/>
              </a:rPr>
              <a:t>Đối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với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những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là</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khách</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không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có</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thông</a:t>
            </a:r>
            <a:r>
              <a:rPr lang="en-GB" sz="1800" dirty="0">
                <a:effectLst/>
                <a:ea typeface="Times New Roman" panose="02020603050405020304" pitchFamily="18" charset="0"/>
                <a:cs typeface="Times New Roman" panose="02020603050405020304" pitchFamily="18" charset="0"/>
              </a:rPr>
              <a:t> tin), </a:t>
            </a:r>
            <a:r>
              <a:rPr lang="en-GB" sz="1800" dirty="0" err="1">
                <a:effectLst/>
                <a:ea typeface="Times New Roman" panose="02020603050405020304" pitchFamily="18" charset="0"/>
                <a:cs typeface="Times New Roman" panose="02020603050405020304" pitchFamily="18" charset="0"/>
              </a:rPr>
              <a:t>hoặc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người</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dùng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chưa</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từng</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đánh</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giá</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thì</a:t>
            </a:r>
            <a:r>
              <a:rPr lang="en-GB" sz="1800" dirty="0">
                <a:effectLst/>
                <a:ea typeface="Times New Roman" panose="02020603050405020304" pitchFamily="18" charset="0"/>
                <a:cs typeface="Times New Roman" panose="02020603050405020304" pitchFamily="18" charset="0"/>
              </a:rPr>
              <a:t> top 6 tour </a:t>
            </a:r>
            <a:r>
              <a:rPr lang="en-GB" sz="1800" dirty="0" err="1">
                <a:effectLst/>
                <a:ea typeface="Times New Roman" panose="02020603050405020304" pitchFamily="18" charset="0"/>
                <a:cs typeface="Times New Roman" panose="02020603050405020304" pitchFamily="18" charset="0"/>
              </a:rPr>
              <a:t>đầu</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tiên</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sẽ</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được</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gợi</a:t>
            </a:r>
            <a:r>
              <a:rPr lang="en-GB" sz="1800" dirty="0">
                <a:effectLst/>
                <a:ea typeface="Times New Roman" panose="02020603050405020304" pitchFamily="18" charset="0"/>
                <a:cs typeface="Times New Roman" panose="02020603050405020304" pitchFamily="18" charset="0"/>
              </a:rPr>
              <a:t> ý </a:t>
            </a:r>
            <a:r>
              <a:rPr lang="en-GB" sz="1800" dirty="0" err="1">
                <a:effectLst/>
                <a:ea typeface="Times New Roman" panose="02020603050405020304" pitchFamily="18" charset="0"/>
                <a:cs typeface="Times New Roman" panose="02020603050405020304" pitchFamily="18" charset="0"/>
              </a:rPr>
              <a:t>cho</a:t>
            </a:r>
            <a:r>
              <a:rPr lang="en-GB" sz="1800" dirty="0">
                <a:effectLst/>
                <a:ea typeface="Times New Roman" panose="02020603050405020304" pitchFamily="18" charset="0"/>
                <a:cs typeface="Times New Roman" panose="02020603050405020304" pitchFamily="18" charset="0"/>
              </a:rPr>
              <a:t> </a:t>
            </a:r>
            <a:r>
              <a:rPr lang="en-GB" sz="1800" dirty="0" err="1">
                <a:effectLst/>
                <a:ea typeface="Times New Roman" panose="02020603050405020304" pitchFamily="18" charset="0"/>
                <a:cs typeface="Times New Roman" panose="02020603050405020304" pitchFamily="18" charset="0"/>
              </a:rPr>
              <a:t>họ</a:t>
            </a:r>
            <a:endParaRPr lang="en-US"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72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Phần</a:t>
            </a:r>
            <a:r>
              <a:rPr lang="en-US" dirty="0"/>
              <a:t> 3: </a:t>
            </a:r>
            <a:r>
              <a:rPr lang="en-US" dirty="0" err="1"/>
              <a:t>Thiết</a:t>
            </a:r>
            <a:r>
              <a:rPr lang="en-US" dirty="0"/>
              <a:t> </a:t>
            </a:r>
            <a:r>
              <a:rPr lang="en-US" dirty="0" err="1"/>
              <a:t>kế</a:t>
            </a:r>
            <a:endParaRPr lang="en-US" dirty="0"/>
          </a:p>
        </p:txBody>
      </p:sp>
      <p:sp>
        <p:nvSpPr>
          <p:cNvPr id="3" name="Content Placeholder 2"/>
          <p:cNvSpPr>
            <a:spLocks noGrp="1"/>
          </p:cNvSpPr>
          <p:nvPr>
            <p:ph idx="1"/>
          </p:nvPr>
        </p:nvSpPr>
        <p:spPr/>
        <p:txBody>
          <a:bodyPr/>
          <a:lstStyle/>
          <a:p>
            <a:pPr marL="0" indent="0">
              <a:buNone/>
            </a:pPr>
            <a:r>
              <a:rPr lang="en-US" dirty="0" err="1"/>
              <a:t>Sơ</a:t>
            </a:r>
            <a:r>
              <a:rPr lang="en-US" dirty="0"/>
              <a:t> </a:t>
            </a:r>
            <a:r>
              <a:rPr lang="en-US" dirty="0" err="1"/>
              <a:t>đồ</a:t>
            </a:r>
            <a:r>
              <a:rPr lang="en-US" dirty="0"/>
              <a:t> ER</a:t>
            </a:r>
          </a:p>
        </p:txBody>
      </p:sp>
      <p:pic>
        <p:nvPicPr>
          <p:cNvPr id="6" name="Picture 5">
            <a:extLst>
              <a:ext uri="{FF2B5EF4-FFF2-40B4-BE49-F238E27FC236}">
                <a16:creationId xmlns:a16="http://schemas.microsoft.com/office/drawing/2014/main" id="{72F4193C-31DB-B9DE-CD56-AAA6E09A5053}"/>
              </a:ext>
            </a:extLst>
          </p:cNvPr>
          <p:cNvPicPr>
            <a:picLocks noChangeAspect="1"/>
          </p:cNvPicPr>
          <p:nvPr/>
        </p:nvPicPr>
        <p:blipFill>
          <a:blip r:embed="rId2"/>
          <a:stretch>
            <a:fillRect/>
          </a:stretch>
        </p:blipFill>
        <p:spPr>
          <a:xfrm>
            <a:off x="861237" y="1699834"/>
            <a:ext cx="6836735" cy="4656517"/>
          </a:xfrm>
          <a:prstGeom prst="rect">
            <a:avLst/>
          </a:prstGeom>
        </p:spPr>
      </p:pic>
    </p:spTree>
    <p:extLst>
      <p:ext uri="{BB962C8B-B14F-4D97-AF65-F5344CB8AC3E}">
        <p14:creationId xmlns:p14="http://schemas.microsoft.com/office/powerpoint/2010/main" val="2949049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247</TotalTime>
  <Words>560</Words>
  <Application>Microsoft Office PowerPoint</Application>
  <PresentationFormat>On-screen Show (4:3)</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Đề tài Xây dựng website book tour du lịch</vt:lpstr>
      <vt:lpstr>Phần 1. Tổng quát về đề tài</vt:lpstr>
      <vt:lpstr>Phần 2: Phân Tích Bài Toán</vt:lpstr>
      <vt:lpstr>Phần 2: Phân Tích Bài Toán</vt:lpstr>
      <vt:lpstr>Phần 2: Phân Tích Bài Toán</vt:lpstr>
      <vt:lpstr>Phần 2: Phân Tích Bài Toán</vt:lpstr>
      <vt:lpstr>Phần 2: Phân Tích Bài Toán</vt:lpstr>
      <vt:lpstr>Phần 2: Phân Tích Bài Toán</vt:lpstr>
      <vt:lpstr>Phần 3: Thiết kế</vt:lpstr>
      <vt:lpstr>Phần 3: Thiết kế</vt:lpstr>
      <vt:lpstr>Phần 4: Giải pháp và Công nghệ sử dụng</vt:lpstr>
      <vt:lpstr>Phần 4: Giải pháp và Công nghệ sử dụng</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phan duy 20173073</cp:lastModifiedBy>
  <cp:revision>17</cp:revision>
  <dcterms:created xsi:type="dcterms:W3CDTF">2016-07-25T07:53:11Z</dcterms:created>
  <dcterms:modified xsi:type="dcterms:W3CDTF">2022-08-18T01:34:15Z</dcterms:modified>
</cp:coreProperties>
</file>