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Lst>
  <p:sldSz cx="30267275" cy="42794238"/>
  <p:notesSz cx="6858000" cy="9144000"/>
  <p:defaultText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2" d="100"/>
          <a:sy n="22" d="100"/>
        </p:scale>
        <p:origin x="1084" y="-2636"/>
      </p:cViewPr>
      <p:guideLst>
        <p:guide orient="horz" pos="13479"/>
        <p:guide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BF387A-9BBF-48E9-906F-3D1D5E08E855}" type="datetimeFigureOut">
              <a:rPr lang="en-US" smtClean="0"/>
              <a:t>04-Jun-22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947E5-990B-4152-B40B-5CD24A2108E9}" type="slidenum">
              <a:rPr lang="en-US" smtClean="0"/>
              <a:t>‹#›</a:t>
            </a:fld>
            <a:endParaRPr lang="en-US"/>
          </a:p>
        </p:txBody>
      </p:sp>
    </p:spTree>
    <p:extLst>
      <p:ext uri="{BB962C8B-B14F-4D97-AF65-F5344CB8AC3E}">
        <p14:creationId xmlns:p14="http://schemas.microsoft.com/office/powerpoint/2010/main" val="420753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F387A-9BBF-48E9-906F-3D1D5E08E855}" type="datetimeFigureOut">
              <a:rPr lang="en-US" smtClean="0"/>
              <a:t>04-Jun-22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947E5-990B-4152-B40B-5CD24A2108E9}" type="slidenum">
              <a:rPr lang="en-US" smtClean="0"/>
              <a:t>‹#›</a:t>
            </a:fld>
            <a:endParaRPr lang="en-US"/>
          </a:p>
        </p:txBody>
      </p:sp>
    </p:spTree>
    <p:extLst>
      <p:ext uri="{BB962C8B-B14F-4D97-AF65-F5344CB8AC3E}">
        <p14:creationId xmlns:p14="http://schemas.microsoft.com/office/powerpoint/2010/main" val="217963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F387A-9BBF-48E9-906F-3D1D5E08E855}" type="datetimeFigureOut">
              <a:rPr lang="en-US" smtClean="0"/>
              <a:t>04-Jun-22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947E5-990B-4152-B40B-5CD24A2108E9}" type="slidenum">
              <a:rPr lang="en-US" smtClean="0"/>
              <a:t>‹#›</a:t>
            </a:fld>
            <a:endParaRPr lang="en-US"/>
          </a:p>
        </p:txBody>
      </p:sp>
    </p:spTree>
    <p:extLst>
      <p:ext uri="{BB962C8B-B14F-4D97-AF65-F5344CB8AC3E}">
        <p14:creationId xmlns:p14="http://schemas.microsoft.com/office/powerpoint/2010/main" val="201197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F387A-9BBF-48E9-906F-3D1D5E08E855}" type="datetimeFigureOut">
              <a:rPr lang="en-US" smtClean="0"/>
              <a:t>04-Jun-22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947E5-990B-4152-B40B-5CD24A2108E9}" type="slidenum">
              <a:rPr lang="en-US" smtClean="0"/>
              <a:t>‹#›</a:t>
            </a:fld>
            <a:endParaRPr lang="en-US"/>
          </a:p>
        </p:txBody>
      </p:sp>
    </p:spTree>
    <p:extLst>
      <p:ext uri="{BB962C8B-B14F-4D97-AF65-F5344CB8AC3E}">
        <p14:creationId xmlns:p14="http://schemas.microsoft.com/office/powerpoint/2010/main" val="315219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BF387A-9BBF-48E9-906F-3D1D5E08E855}" type="datetimeFigureOut">
              <a:rPr lang="en-US" smtClean="0"/>
              <a:t>04-Jun-22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947E5-990B-4152-B40B-5CD24A2108E9}" type="slidenum">
              <a:rPr lang="en-US" smtClean="0"/>
              <a:t>‹#›</a:t>
            </a:fld>
            <a:endParaRPr lang="en-US"/>
          </a:p>
        </p:txBody>
      </p:sp>
    </p:spTree>
    <p:extLst>
      <p:ext uri="{BB962C8B-B14F-4D97-AF65-F5344CB8AC3E}">
        <p14:creationId xmlns:p14="http://schemas.microsoft.com/office/powerpoint/2010/main" val="377466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BF387A-9BBF-48E9-906F-3D1D5E08E855}" type="datetimeFigureOut">
              <a:rPr lang="en-US" smtClean="0"/>
              <a:t>04-Jun-22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947E5-990B-4152-B40B-5CD24A2108E9}" type="slidenum">
              <a:rPr lang="en-US" smtClean="0"/>
              <a:t>‹#›</a:t>
            </a:fld>
            <a:endParaRPr lang="en-US"/>
          </a:p>
        </p:txBody>
      </p:sp>
    </p:spTree>
    <p:extLst>
      <p:ext uri="{BB962C8B-B14F-4D97-AF65-F5344CB8AC3E}">
        <p14:creationId xmlns:p14="http://schemas.microsoft.com/office/powerpoint/2010/main" val="22620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BF387A-9BBF-48E9-906F-3D1D5E08E855}" type="datetimeFigureOut">
              <a:rPr lang="en-US" smtClean="0"/>
              <a:t>04-Jun-22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947E5-990B-4152-B40B-5CD24A2108E9}" type="slidenum">
              <a:rPr lang="en-US" smtClean="0"/>
              <a:t>‹#›</a:t>
            </a:fld>
            <a:endParaRPr lang="en-US"/>
          </a:p>
        </p:txBody>
      </p:sp>
    </p:spTree>
    <p:extLst>
      <p:ext uri="{BB962C8B-B14F-4D97-AF65-F5344CB8AC3E}">
        <p14:creationId xmlns:p14="http://schemas.microsoft.com/office/powerpoint/2010/main" val="138734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BF387A-9BBF-48E9-906F-3D1D5E08E855}" type="datetimeFigureOut">
              <a:rPr lang="en-US" smtClean="0"/>
              <a:t>04-Jun-22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947E5-990B-4152-B40B-5CD24A2108E9}" type="slidenum">
              <a:rPr lang="en-US" smtClean="0"/>
              <a:t>‹#›</a:t>
            </a:fld>
            <a:endParaRPr lang="en-US"/>
          </a:p>
        </p:txBody>
      </p:sp>
    </p:spTree>
    <p:extLst>
      <p:ext uri="{BB962C8B-B14F-4D97-AF65-F5344CB8AC3E}">
        <p14:creationId xmlns:p14="http://schemas.microsoft.com/office/powerpoint/2010/main" val="359979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F387A-9BBF-48E9-906F-3D1D5E08E855}" type="datetimeFigureOut">
              <a:rPr lang="en-US" smtClean="0"/>
              <a:t>04-Jun-22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947E5-990B-4152-B40B-5CD24A2108E9}" type="slidenum">
              <a:rPr lang="en-US" smtClean="0"/>
              <a:t>‹#›</a:t>
            </a:fld>
            <a:endParaRPr lang="en-US"/>
          </a:p>
        </p:txBody>
      </p:sp>
    </p:spTree>
    <p:extLst>
      <p:ext uri="{BB962C8B-B14F-4D97-AF65-F5344CB8AC3E}">
        <p14:creationId xmlns:p14="http://schemas.microsoft.com/office/powerpoint/2010/main" val="295517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BF387A-9BBF-48E9-906F-3D1D5E08E855}" type="datetimeFigureOut">
              <a:rPr lang="en-US" smtClean="0"/>
              <a:t>04-Jun-22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947E5-990B-4152-B40B-5CD24A2108E9}" type="slidenum">
              <a:rPr lang="en-US" smtClean="0"/>
              <a:t>‹#›</a:t>
            </a:fld>
            <a:endParaRPr lang="en-US"/>
          </a:p>
        </p:txBody>
      </p:sp>
    </p:spTree>
    <p:extLst>
      <p:ext uri="{BB962C8B-B14F-4D97-AF65-F5344CB8AC3E}">
        <p14:creationId xmlns:p14="http://schemas.microsoft.com/office/powerpoint/2010/main" val="252433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Click icon to add picture</a:t>
            </a:r>
            <a:endParaRPr lang="en-US"/>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BF387A-9BBF-48E9-906F-3D1D5E08E855}" type="datetimeFigureOut">
              <a:rPr lang="en-US" smtClean="0"/>
              <a:t>04-Jun-22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947E5-990B-4152-B40B-5CD24A2108E9}" type="slidenum">
              <a:rPr lang="en-US" smtClean="0"/>
              <a:t>‹#›</a:t>
            </a:fld>
            <a:endParaRPr lang="en-US"/>
          </a:p>
        </p:txBody>
      </p:sp>
    </p:spTree>
    <p:extLst>
      <p:ext uri="{BB962C8B-B14F-4D97-AF65-F5344CB8AC3E}">
        <p14:creationId xmlns:p14="http://schemas.microsoft.com/office/powerpoint/2010/main" val="325332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6CBF387A-9BBF-48E9-906F-3D1D5E08E855}" type="datetimeFigureOut">
              <a:rPr lang="en-US" smtClean="0"/>
              <a:t>04-Jun-22</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6947E5-990B-4152-B40B-5CD24A2108E9}" type="slidenum">
              <a:rPr lang="en-US" smtClean="0"/>
              <a:t>‹#›</a:t>
            </a:fld>
            <a:endParaRPr lang="en-US"/>
          </a:p>
        </p:txBody>
      </p:sp>
    </p:spTree>
    <p:extLst>
      <p:ext uri="{BB962C8B-B14F-4D97-AF65-F5344CB8AC3E}">
        <p14:creationId xmlns:p14="http://schemas.microsoft.com/office/powerpoint/2010/main" val="2514488752"/>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hyperlink" Target="http://arduino.vn/bai-viet/893-cach-dung-module-dieu-khien-dong-co-l298n-cau-h-de-dieu-khien-dong-co-dc" TargetMode="External"/><Relationship Id="rId12" Type="http://schemas.openxmlformats.org/officeDocument/2006/relationships/image" Target="../media/image7.png"/><Relationship Id="rId17" Type="http://schemas.openxmlformats.org/officeDocument/2006/relationships/image" Target="../media/image12.jpeg"/><Relationship Id="rId2" Type="http://schemas.openxmlformats.org/officeDocument/2006/relationships/image" Target="../media/image1.jpeg"/><Relationship Id="rId16"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hyperlink" Target="https://hshop.vn/" TargetMode="External"/><Relationship Id="rId11" Type="http://schemas.openxmlformats.org/officeDocument/2006/relationships/image" Target="../media/image6.png"/><Relationship Id="rId5" Type="http://schemas.openxmlformats.org/officeDocument/2006/relationships/hyperlink" Target="http://arduino.vn/reference/howto"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https://tuhocict.com/huong-dan-tu-hoc-lap-trinh-c-sharp/" TargetMode="External"/><Relationship Id="rId9" Type="http://schemas.openxmlformats.org/officeDocument/2006/relationships/image" Target="../media/image4.png"/><Relationship Id="rId1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p:cNvSpPr/>
          <p:nvPr/>
        </p:nvSpPr>
        <p:spPr>
          <a:xfrm>
            <a:off x="0" y="1"/>
            <a:ext cx="30267275" cy="524786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Rectangle 15"/>
          <p:cNvSpPr/>
          <p:nvPr/>
        </p:nvSpPr>
        <p:spPr>
          <a:xfrm>
            <a:off x="-13381" y="38152026"/>
            <a:ext cx="30267275" cy="4791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25170" y="5296695"/>
            <a:ext cx="28542343" cy="3283010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8" name="Picture 2" descr="Các mẫu logo và ý nghĩa logo trường ĐH Công nghiệp TP Hồ Chí Min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84" y="366328"/>
            <a:ext cx="4292468" cy="4292468"/>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22"/>
          <p:cNvSpPr txBox="1">
            <a:spLocks noChangeArrowheads="1"/>
          </p:cNvSpPr>
          <p:nvPr/>
        </p:nvSpPr>
        <p:spPr bwMode="auto">
          <a:xfrm>
            <a:off x="4356637" y="76744"/>
            <a:ext cx="21117102" cy="290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GB" sz="6600" b="1" err="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Xây</a:t>
            </a:r>
            <a:r>
              <a:rPr lang="en-GB" sz="6600" b="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 </a:t>
            </a:r>
            <a:r>
              <a:rPr lang="en-GB" sz="6600" b="1" err="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dựng</a:t>
            </a:r>
            <a:r>
              <a:rPr lang="en-GB" sz="6600" b="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 </a:t>
            </a:r>
            <a:r>
              <a:rPr lang="en-GB" sz="6600" b="1" err="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và</a:t>
            </a:r>
            <a:r>
              <a:rPr lang="en-GB" sz="6600" b="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 </a:t>
            </a:r>
            <a:r>
              <a:rPr lang="en-GB" sz="6600" b="1" err="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thiết</a:t>
            </a:r>
            <a:r>
              <a:rPr lang="en-GB" sz="6600" b="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 </a:t>
            </a:r>
            <a:r>
              <a:rPr lang="en-GB" sz="6600" b="1" err="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mô</a:t>
            </a:r>
            <a:r>
              <a:rPr lang="en-GB" sz="6600" b="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 </a:t>
            </a:r>
            <a:r>
              <a:rPr lang="en-GB" sz="6600" b="1" err="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hình</a:t>
            </a:r>
            <a:r>
              <a:rPr lang="en-GB" sz="6600" b="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 </a:t>
            </a:r>
            <a:r>
              <a:rPr lang="en-GB" sz="6600" b="1" err="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đường</a:t>
            </a:r>
            <a:r>
              <a:rPr lang="en-GB" sz="6600" b="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 </a:t>
            </a:r>
            <a:r>
              <a:rPr lang="en-GB" sz="6600" b="1" err="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ống</a:t>
            </a:r>
            <a:r>
              <a:rPr lang="en-GB" sz="6600" b="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 </a:t>
            </a:r>
            <a:r>
              <a:rPr lang="en-GB" sz="6600" b="1" err="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ảo</a:t>
            </a:r>
            <a:endParaRPr lang="en-GB" sz="6600" b="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endParaRPr>
          </a:p>
          <a:p>
            <a:pPr algn="ctr" eaLnBrk="1" hangingPunct="1"/>
            <a:r>
              <a:rPr lang="en-GB" sz="6600" b="1" err="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Sử</a:t>
            </a:r>
            <a:r>
              <a:rPr lang="en-GB" sz="6600" b="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 </a:t>
            </a:r>
            <a:r>
              <a:rPr lang="en-GB" sz="6600" b="1" err="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Dụng</a:t>
            </a:r>
            <a:r>
              <a:rPr lang="en-GB" sz="6600" b="1" smtClean="0">
                <a:solidFill>
                  <a:schemeClr val="bg1"/>
                </a:solidFill>
                <a:effectLst>
                  <a:outerShdw blurRad="50800" dist="38100" dir="8100000" algn="tr" rotWithShape="0">
                    <a:prstClr val="black">
                      <a:alpha val="40000"/>
                    </a:prstClr>
                  </a:outerShdw>
                </a:effectLst>
                <a:latin typeface="Arial" panose="020B0604020202020204" pitchFamily="34" charset="0"/>
                <a:cs typeface="Arial" panose="020B0604020202020204" pitchFamily="34" charset="0"/>
              </a:rPr>
              <a:t> LoRaWAN</a:t>
            </a:r>
          </a:p>
        </p:txBody>
      </p:sp>
      <p:pic>
        <p:nvPicPr>
          <p:cNvPr id="20" name="Picture 6" descr="Trong hình ảnh có thể có: văn bả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2388" y="572172"/>
            <a:ext cx="3825125" cy="38251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23"/>
          <p:cNvSpPr txBox="1">
            <a:spLocks noChangeArrowheads="1"/>
          </p:cNvSpPr>
          <p:nvPr/>
        </p:nvSpPr>
        <p:spPr bwMode="auto">
          <a:xfrm>
            <a:off x="23079038" y="3043383"/>
            <a:ext cx="7418427" cy="1892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endParaRPr lang="en-US" sz="4400">
              <a:solidFill>
                <a:schemeClr val="bg1"/>
              </a:solidFill>
              <a:effectLst>
                <a:outerShdw blurRad="50800" dist="38100" dir="2700000" algn="tl" rotWithShape="0">
                  <a:prstClr val="black">
                    <a:alpha val="40000"/>
                  </a:prstClr>
                </a:outerShdw>
              </a:effectLst>
              <a:latin typeface="+mn-lt"/>
            </a:endParaRPr>
          </a:p>
        </p:txBody>
      </p:sp>
      <p:sp>
        <p:nvSpPr>
          <p:cNvPr id="22" name="Text Box 123"/>
          <p:cNvSpPr txBox="1">
            <a:spLocks noChangeArrowheads="1"/>
          </p:cNvSpPr>
          <p:nvPr/>
        </p:nvSpPr>
        <p:spPr bwMode="auto">
          <a:xfrm>
            <a:off x="4724455" y="2606112"/>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Nguyễn</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Phan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Trường</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Huy –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Nguyễn</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Việt</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Thắng</a:t>
            </a:r>
            <a:endParaRPr lang="en-US" sz="4600" baseline="3000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endParaRPr>
          </a:p>
          <a:p>
            <a:pPr algn="ctr" eaLnBrk="1" hangingPunct="1"/>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Khoa</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Công</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Nghệ</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Điện</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Tử</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Đại</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Học</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Công</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Nghiệp</a:t>
            </a:r>
            <a:r>
              <a:rPr lang="en-US" sz="4600"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 </a:t>
            </a:r>
            <a:r>
              <a:rPr lang="en-US" sz="4600" err="1" smtClean="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Tp.HCM</a:t>
            </a:r>
            <a:endParaRPr lang="en-US" sz="4600">
              <a:solidFill>
                <a:schemeClr val="bg1"/>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endParaRPr>
          </a:p>
        </p:txBody>
      </p:sp>
      <p:sp>
        <p:nvSpPr>
          <p:cNvPr id="23" name="Rectangle 22">
            <a:extLst>
              <a:ext uri="{FF2B5EF4-FFF2-40B4-BE49-F238E27FC236}">
                <a16:creationId xmlns="" xmlns:a16="http://schemas.microsoft.com/office/drawing/2014/main" id="{E975175F-C0FE-4E91-99A9-69C0712526F8}"/>
              </a:ext>
            </a:extLst>
          </p:cNvPr>
          <p:cNvSpPr/>
          <p:nvPr/>
        </p:nvSpPr>
        <p:spPr>
          <a:xfrm>
            <a:off x="10464376" y="5800300"/>
            <a:ext cx="8901623" cy="123652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smtClean="0">
                <a:solidFill>
                  <a:schemeClr val="bg1"/>
                </a:solidFill>
              </a:rPr>
              <a:t>Giải thuật</a:t>
            </a:r>
            <a:endParaRPr lang="en-US" sz="5400" b="1">
              <a:solidFill>
                <a:schemeClr val="bg1"/>
              </a:solidFill>
            </a:endParaRPr>
          </a:p>
        </p:txBody>
      </p:sp>
      <p:sp>
        <p:nvSpPr>
          <p:cNvPr id="24" name="Rectangle 23">
            <a:extLst>
              <a:ext uri="{FF2B5EF4-FFF2-40B4-BE49-F238E27FC236}">
                <a16:creationId xmlns="" xmlns:a16="http://schemas.microsoft.com/office/drawing/2014/main" id="{E975175F-C0FE-4E91-99A9-69C0712526F8}"/>
              </a:ext>
            </a:extLst>
          </p:cNvPr>
          <p:cNvSpPr/>
          <p:nvPr/>
        </p:nvSpPr>
        <p:spPr>
          <a:xfrm>
            <a:off x="20184798" y="5800300"/>
            <a:ext cx="8460000" cy="120057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smtClean="0">
                <a:solidFill>
                  <a:schemeClr val="bg1"/>
                </a:solidFill>
              </a:rPr>
              <a:t>Kết quả và Đánh giá</a:t>
            </a:r>
            <a:endParaRPr lang="en-US" sz="5400" b="1">
              <a:solidFill>
                <a:schemeClr val="bg1"/>
              </a:solidFill>
            </a:endParaRPr>
          </a:p>
        </p:txBody>
      </p:sp>
      <p:sp>
        <p:nvSpPr>
          <p:cNvPr id="25" name="Rectangle 24">
            <a:extLst>
              <a:ext uri="{FF2B5EF4-FFF2-40B4-BE49-F238E27FC236}">
                <a16:creationId xmlns="" xmlns:a16="http://schemas.microsoft.com/office/drawing/2014/main" id="{E975175F-C0FE-4E91-99A9-69C0712526F8}"/>
              </a:ext>
            </a:extLst>
          </p:cNvPr>
          <p:cNvSpPr/>
          <p:nvPr/>
        </p:nvSpPr>
        <p:spPr>
          <a:xfrm>
            <a:off x="1561753" y="5823709"/>
            <a:ext cx="8460000" cy="12056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smtClean="0">
                <a:solidFill>
                  <a:schemeClr val="bg1"/>
                </a:solidFill>
              </a:rPr>
              <a:t>Tóm tắt</a:t>
            </a:r>
            <a:endParaRPr lang="en-US" sz="5400" b="1">
              <a:solidFill>
                <a:schemeClr val="bg1"/>
              </a:solidFill>
            </a:endParaRPr>
          </a:p>
        </p:txBody>
      </p:sp>
      <p:sp>
        <p:nvSpPr>
          <p:cNvPr id="27" name="Text Box 189">
            <a:extLst>
              <a:ext uri="{FF2B5EF4-FFF2-40B4-BE49-F238E27FC236}">
                <a16:creationId xmlns="" xmlns:a16="http://schemas.microsoft.com/office/drawing/2014/main" id="{B8CCA75B-6BB6-420A-8165-60FF889C241F}"/>
              </a:ext>
            </a:extLst>
          </p:cNvPr>
          <p:cNvSpPr txBox="1">
            <a:spLocks noChangeArrowheads="1"/>
          </p:cNvSpPr>
          <p:nvPr/>
        </p:nvSpPr>
        <p:spPr bwMode="auto">
          <a:xfrm>
            <a:off x="1511748" y="7018563"/>
            <a:ext cx="8460000" cy="1118501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a:t>Hiện nay cơ sở hạ tầng ở nước ta ngày càng phát triển. Các hệ thống nhà cao tầng </a:t>
            </a:r>
            <a:r>
              <a:rPr lang="en-US" sz="3200" smtClean="0"/>
              <a:t>các khu dân đang </a:t>
            </a:r>
            <a:r>
              <a:rPr lang="en-US" sz="3200"/>
              <a:t>được </a:t>
            </a:r>
            <a:r>
              <a:rPr lang="en-US" sz="3200" smtClean="0"/>
              <a:t>xây </a:t>
            </a:r>
            <a:r>
              <a:rPr lang="en-US" sz="3200"/>
              <a:t>dựng rất nhiều đi cùng với việc có rất </a:t>
            </a:r>
            <a:r>
              <a:rPr lang="en-US" sz="3200" smtClean="0"/>
              <a:t>nhiều các </a:t>
            </a:r>
            <a:r>
              <a:rPr lang="en-US" sz="3200"/>
              <a:t>hệ thống ống ngầm được sinh ra để cải thiện </a:t>
            </a:r>
            <a:r>
              <a:rPr lang="en-US" sz="3200" smtClean="0"/>
              <a:t>việc cung cấp nước sinh hoạt và xử </a:t>
            </a:r>
            <a:r>
              <a:rPr lang="en-US" sz="3200"/>
              <a:t>lý nước thải ở các khu nhà ở hoặc là ở các nhà máy xí nghiệp lớn,… Với hệ thống ống ngầm phức tạp như vậy, có những vị trí hư hỏng mà công nhân sửa chữa khó có thể tiếp cận và kiểm tra tình hình. Với sự phát triển về khả năng giao tiếp giữa con người của </a:t>
            </a:r>
            <a:r>
              <a:rPr lang="en-US" sz="3200" smtClean="0"/>
              <a:t>Robot</a:t>
            </a:r>
            <a:r>
              <a:rPr lang="en-US" sz="3200"/>
              <a:t>, sự phát triển vượt bậc về khoa học </a:t>
            </a:r>
            <a:r>
              <a:rPr lang="en-US" sz="3200" smtClean="0"/>
              <a:t>Robot </a:t>
            </a:r>
            <a:r>
              <a:rPr lang="en-US" sz="3200"/>
              <a:t>với nhiều chức năng hiện đại nhóm </a:t>
            </a:r>
            <a:r>
              <a:rPr lang="en-US" sz="3200" smtClean="0"/>
              <a:t>chúng tôi </a:t>
            </a:r>
            <a:r>
              <a:rPr lang="en-US" sz="3200"/>
              <a:t>đã đưa ra ý tưởng về </a:t>
            </a:r>
            <a:r>
              <a:rPr lang="en-US" sz="3200" smtClean="0"/>
              <a:t>Robot di chuyển </a:t>
            </a:r>
            <a:r>
              <a:rPr lang="en-US" sz="3200"/>
              <a:t>dưới đường ống ngầm giao tiếp với máy tính thông qua sóng không </a:t>
            </a:r>
            <a:r>
              <a:rPr lang="en-US" sz="3200" smtClean="0"/>
              <a:t>dây cụ thể là mạng LoRa với khoảng cách truyền là 3000m. </a:t>
            </a:r>
            <a:r>
              <a:rPr lang="en-US" sz="3200"/>
              <a:t>R</a:t>
            </a:r>
            <a:r>
              <a:rPr lang="en-US" sz="3200" smtClean="0"/>
              <a:t>obot </a:t>
            </a:r>
            <a:r>
              <a:rPr lang="en-US" sz="3200"/>
              <a:t>có thể </a:t>
            </a:r>
            <a:r>
              <a:rPr lang="en-US" sz="3200" smtClean="0"/>
              <a:t>di chuyển linh hoạt theo </a:t>
            </a:r>
            <a:r>
              <a:rPr lang="en-US" sz="3200"/>
              <a:t>mong muốn của người sử dụng </a:t>
            </a:r>
            <a:r>
              <a:rPr lang="en-US" sz="3200" smtClean="0"/>
              <a:t>bằng cách điều khiển trên </a:t>
            </a:r>
            <a:r>
              <a:rPr lang="en-US" sz="3200"/>
              <a:t>giao diện Visual Studio và có thể vẽ lại đường đi của </a:t>
            </a:r>
            <a:r>
              <a:rPr lang="en-US" sz="3200" smtClean="0"/>
              <a:t>Robot</a:t>
            </a:r>
            <a:r>
              <a:rPr lang="en-US" sz="3200"/>
              <a:t>.</a:t>
            </a:r>
            <a:endParaRPr lang="en-US" sz="3200">
              <a:latin typeface="Tahoma" panose="020B0604030504040204" pitchFamily="34" charset="0"/>
              <a:ea typeface="Tahoma" panose="020B0604030504040204" pitchFamily="34" charset="0"/>
              <a:cs typeface="Tahoma" panose="020B0604030504040204" pitchFamily="34" charset="0"/>
            </a:endParaRPr>
          </a:p>
        </p:txBody>
      </p:sp>
      <p:sp>
        <p:nvSpPr>
          <p:cNvPr id="28" name="Text Box 192">
            <a:extLst>
              <a:ext uri="{FF2B5EF4-FFF2-40B4-BE49-F238E27FC236}">
                <a16:creationId xmlns="" xmlns:a16="http://schemas.microsoft.com/office/drawing/2014/main" id="{63967B10-47AD-46B2-BA77-5119380EBCC0}"/>
              </a:ext>
            </a:extLst>
          </p:cNvPr>
          <p:cNvSpPr txBox="1">
            <a:spLocks noChangeArrowheads="1"/>
          </p:cNvSpPr>
          <p:nvPr/>
        </p:nvSpPr>
        <p:spPr bwMode="auto">
          <a:xfrm>
            <a:off x="20184798" y="7022585"/>
            <a:ext cx="8460000" cy="773791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algn="just"/>
            <a:r>
              <a:rPr lang="en-US" sz="3200" smtClean="0"/>
              <a:t>• Nhóm đã hoàn thiện mô hình Robot đi trong đường ống, với thiết kế nhỏ gọn di chuyển linh hoạt</a:t>
            </a:r>
          </a:p>
          <a:p>
            <a:pPr lvl="0" algn="just"/>
            <a:r>
              <a:rPr lang="en-US" sz="3200" smtClean="0"/>
              <a:t>•  Thành công trong việc giao tiếp bằng LoRanWAN với khoảng cách lên tới 3000m trong điều kiện lý tưởng</a:t>
            </a:r>
          </a:p>
          <a:p>
            <a:pPr lvl="0" algn="just"/>
            <a:r>
              <a:rPr lang="en-US" sz="3200" smtClean="0"/>
              <a:t>• Tạo ra một giao diện có thể điều khiển Robot di chuyển và vẽ lại đường đi của Robot</a:t>
            </a:r>
          </a:p>
          <a:p>
            <a:pPr algn="just"/>
            <a:r>
              <a:rPr lang="en-US" sz="3200"/>
              <a:t>• Robot chưa thể di chuyển trong môi trường ẩm ướt và địa hình phức tạp</a:t>
            </a:r>
          </a:p>
          <a:p>
            <a:pPr lvl="0" algn="just"/>
            <a:r>
              <a:rPr lang="en-US" sz="3200"/>
              <a:t>• Mô hình đường ống ảo do hệ thống vẽ ra còn đơn giản và độ chính xác chưa đạt mức cao </a:t>
            </a:r>
          </a:p>
          <a:p>
            <a:pPr lvl="0" algn="just"/>
            <a:endParaRPr lang="en-US" sz="3200" smtClean="0"/>
          </a:p>
        </p:txBody>
      </p:sp>
      <p:sp>
        <p:nvSpPr>
          <p:cNvPr id="33" name="Rectangle 32">
            <a:extLst>
              <a:ext uri="{FF2B5EF4-FFF2-40B4-BE49-F238E27FC236}">
                <a16:creationId xmlns="" xmlns:a16="http://schemas.microsoft.com/office/drawing/2014/main" id="{0F91BFE5-05CB-446D-935D-33F9C2DBF912}"/>
              </a:ext>
            </a:extLst>
          </p:cNvPr>
          <p:cNvSpPr/>
          <p:nvPr/>
        </p:nvSpPr>
        <p:spPr>
          <a:xfrm>
            <a:off x="20274365" y="27792467"/>
            <a:ext cx="8460000" cy="142392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smtClean="0">
                <a:solidFill>
                  <a:schemeClr val="bg1"/>
                </a:solidFill>
                <a:effectLst>
                  <a:outerShdw blurRad="50800" dist="38100" dir="2700000" algn="tl" rotWithShape="0">
                    <a:prstClr val="black">
                      <a:alpha val="40000"/>
                    </a:prstClr>
                  </a:outerShdw>
                </a:effectLst>
              </a:rPr>
              <a:t>Hướng phát triển</a:t>
            </a:r>
            <a:endParaRPr lang="en-US" sz="5400" b="1">
              <a:solidFill>
                <a:schemeClr val="bg1"/>
              </a:solidFill>
              <a:effectLst>
                <a:outerShdw blurRad="50800" dist="38100" dir="2700000" algn="tl" rotWithShape="0">
                  <a:prstClr val="black">
                    <a:alpha val="40000"/>
                  </a:prstClr>
                </a:outerShdw>
              </a:effectLst>
            </a:endParaRPr>
          </a:p>
        </p:txBody>
      </p:sp>
      <p:sp>
        <p:nvSpPr>
          <p:cNvPr id="34" name="Rectangle 33">
            <a:extLst>
              <a:ext uri="{FF2B5EF4-FFF2-40B4-BE49-F238E27FC236}">
                <a16:creationId xmlns="" xmlns:a16="http://schemas.microsoft.com/office/drawing/2014/main" id="{4DCFFD7A-66DE-4B66-8881-6D3AA2D20020}"/>
              </a:ext>
            </a:extLst>
          </p:cNvPr>
          <p:cNvSpPr/>
          <p:nvPr/>
        </p:nvSpPr>
        <p:spPr>
          <a:xfrm>
            <a:off x="10626655" y="27821277"/>
            <a:ext cx="8808824" cy="144077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smtClean="0">
                <a:solidFill>
                  <a:schemeClr val="bg1"/>
                </a:solidFill>
                <a:effectLst>
                  <a:outerShdw blurRad="50800" dist="38100" dir="2700000" algn="tl" rotWithShape="0">
                    <a:prstClr val="black">
                      <a:alpha val="40000"/>
                    </a:prstClr>
                  </a:outerShdw>
                </a:effectLst>
              </a:rPr>
              <a:t>Phần mềm hỗ trợ</a:t>
            </a:r>
            <a:endParaRPr lang="en-US" sz="5400" b="1">
              <a:solidFill>
                <a:schemeClr val="bg1"/>
              </a:solidFill>
              <a:effectLst>
                <a:outerShdw blurRad="50800" dist="38100" dir="2700000" algn="tl" rotWithShape="0">
                  <a:prstClr val="black">
                    <a:alpha val="40000"/>
                  </a:prstClr>
                </a:outerShdw>
              </a:effectLst>
            </a:endParaRPr>
          </a:p>
        </p:txBody>
      </p:sp>
      <p:sp>
        <p:nvSpPr>
          <p:cNvPr id="35" name="Rectangle 34">
            <a:extLst>
              <a:ext uri="{FF2B5EF4-FFF2-40B4-BE49-F238E27FC236}">
                <a16:creationId xmlns="" xmlns:a16="http://schemas.microsoft.com/office/drawing/2014/main" id="{96AAA7EA-A5AC-40EF-B1C0-97064DA30167}"/>
              </a:ext>
            </a:extLst>
          </p:cNvPr>
          <p:cNvSpPr/>
          <p:nvPr/>
        </p:nvSpPr>
        <p:spPr>
          <a:xfrm>
            <a:off x="1712473" y="25246279"/>
            <a:ext cx="8460000" cy="149889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smtClean="0">
                <a:solidFill>
                  <a:schemeClr val="bg1"/>
                </a:solidFill>
                <a:effectLst>
                  <a:outerShdw blurRad="50800" dist="38100" dir="2700000" algn="tl" rotWithShape="0">
                    <a:prstClr val="black">
                      <a:alpha val="40000"/>
                    </a:prstClr>
                  </a:outerShdw>
                </a:effectLst>
              </a:rPr>
              <a:t>Giới thiệu hệ thống</a:t>
            </a:r>
            <a:endParaRPr lang="en-US" sz="5400" b="1">
              <a:solidFill>
                <a:schemeClr val="bg1"/>
              </a:solidFill>
              <a:effectLst>
                <a:outerShdw blurRad="50800" dist="38100" dir="2700000" algn="tl" rotWithShape="0">
                  <a:prstClr val="black">
                    <a:alpha val="40000"/>
                  </a:prstClr>
                </a:outerShdw>
              </a:effectLst>
            </a:endParaRPr>
          </a:p>
        </p:txBody>
      </p:sp>
      <p:sp>
        <p:nvSpPr>
          <p:cNvPr id="36" name="Rectangle 35">
            <a:extLst>
              <a:ext uri="{FF2B5EF4-FFF2-40B4-BE49-F238E27FC236}">
                <a16:creationId xmlns="" xmlns:a16="http://schemas.microsoft.com/office/drawing/2014/main" id="{C8C02D69-8C77-48C3-81B0-D7B81BF68A79}"/>
              </a:ext>
            </a:extLst>
          </p:cNvPr>
          <p:cNvSpPr/>
          <p:nvPr/>
        </p:nvSpPr>
        <p:spPr>
          <a:xfrm>
            <a:off x="10692258" y="29269960"/>
            <a:ext cx="8736041" cy="8147730"/>
          </a:xfrm>
          <a:prstGeom prst="rect">
            <a:avLst/>
          </a:prstGeom>
          <a:no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193">
            <a:extLst>
              <a:ext uri="{FF2B5EF4-FFF2-40B4-BE49-F238E27FC236}">
                <a16:creationId xmlns="" xmlns:a16="http://schemas.microsoft.com/office/drawing/2014/main" id="{E8D8E46A-9840-43D1-8705-E3153D2109CB}"/>
              </a:ext>
            </a:extLst>
          </p:cNvPr>
          <p:cNvSpPr txBox="1">
            <a:spLocks noChangeArrowheads="1"/>
          </p:cNvSpPr>
          <p:nvPr/>
        </p:nvSpPr>
        <p:spPr bwMode="auto">
          <a:xfrm>
            <a:off x="20261298" y="29241623"/>
            <a:ext cx="8460000" cy="8230357"/>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algn="just"/>
            <a:r>
              <a:rPr lang="en-US" sz="3200" smtClean="0"/>
              <a:t>Nếu có thêm thời gian và kinh phí thì nhóm sẽ phát triển mô hình này theo hướng:</a:t>
            </a:r>
          </a:p>
          <a:p>
            <a:pPr algn="just"/>
            <a:r>
              <a:rPr lang="en-US" sz="3200" smtClean="0"/>
              <a:t>• Lắp đặt thêm các bộ phận chống nước để có thể đi trong môi trường ẩm ước</a:t>
            </a:r>
          </a:p>
          <a:p>
            <a:pPr algn="just"/>
            <a:r>
              <a:rPr lang="en-US" sz="3200" smtClean="0"/>
              <a:t>• </a:t>
            </a:r>
            <a:r>
              <a:rPr lang="en-US" sz="3200" smtClean="0"/>
              <a:t>thiết kế thêm bộ </a:t>
            </a:r>
            <a:r>
              <a:rPr lang="en-US" sz="3200" smtClean="0"/>
              <a:t>phận </a:t>
            </a:r>
            <a:r>
              <a:rPr lang="en-US" sz="3200" smtClean="0"/>
              <a:t>chiếu </a:t>
            </a:r>
            <a:r>
              <a:rPr lang="en-US" sz="3200" smtClean="0"/>
              <a:t>sáng </a:t>
            </a:r>
            <a:r>
              <a:rPr lang="en-US" sz="3200" smtClean="0"/>
              <a:t>để quan sát trong điều kiện đường ống tối</a:t>
            </a:r>
          </a:p>
          <a:p>
            <a:pPr algn="just"/>
            <a:r>
              <a:rPr lang="en-US" sz="3200" smtClean="0"/>
              <a:t>• Cải tiến bộ phận khung và bánh xe của Robot để bám vào đường ống khi đường ống lên cao hoặc xuống </a:t>
            </a:r>
          </a:p>
          <a:p>
            <a:pPr algn="just"/>
            <a:r>
              <a:rPr lang="en-US" sz="3200" smtClean="0"/>
              <a:t>• Tích hợp thêm cảm biến tốc độ Encoder V2 để đo quãng đường mà Robot đã đi</a:t>
            </a:r>
          </a:p>
          <a:p>
            <a:pPr algn="just"/>
            <a:r>
              <a:rPr lang="en-US" sz="3200" smtClean="0"/>
              <a:t>• Tích hợp thêm camera để giúp người điều có thể quan sát trực quan hơn </a:t>
            </a:r>
          </a:p>
          <a:p>
            <a:pPr algn="just"/>
            <a:r>
              <a:rPr lang="en-US" sz="3200" smtClean="0"/>
              <a:t>• Tích hợp thêm thiết bị định vị GPS để có thể nâng cấp thuật toán và xây dựng một mô hình đường ống ảo đạt hiệu quả cao hơn</a:t>
            </a:r>
          </a:p>
        </p:txBody>
      </p:sp>
      <p:sp>
        <p:nvSpPr>
          <p:cNvPr id="40" name="TextBox 39"/>
          <p:cNvSpPr txBox="1"/>
          <p:nvPr/>
        </p:nvSpPr>
        <p:spPr>
          <a:xfrm>
            <a:off x="1374595" y="38152026"/>
            <a:ext cx="2235498" cy="918816"/>
          </a:xfrm>
          <a:prstGeom prst="rect">
            <a:avLst/>
          </a:prstGeom>
          <a:noFill/>
        </p:spPr>
        <p:txBody>
          <a:bodyPr wrap="none" lIns="86970" tIns="43485" rIns="86970" bIns="43485" rtlCol="0">
            <a:spAutoFit/>
          </a:bodyPr>
          <a:lstStyle/>
          <a:p>
            <a:r>
              <a:rPr lang="en-US" sz="5400" b="1" smtClean="0">
                <a:effectLst>
                  <a:outerShdw blurRad="50800" dist="38100" dir="5400000" algn="t" rotWithShape="0">
                    <a:prstClr val="black">
                      <a:alpha val="40000"/>
                    </a:prstClr>
                  </a:outerShdw>
                </a:effectLst>
              </a:rPr>
              <a:t>Liện hệ</a:t>
            </a:r>
            <a:endParaRPr lang="en-US" sz="5400" b="1">
              <a:effectLst>
                <a:outerShdw blurRad="50800" dist="38100" dir="5400000" algn="t" rotWithShape="0">
                  <a:prstClr val="black">
                    <a:alpha val="40000"/>
                  </a:prstClr>
                </a:outerShdw>
              </a:effectLst>
            </a:endParaRPr>
          </a:p>
        </p:txBody>
      </p:sp>
      <p:sp>
        <p:nvSpPr>
          <p:cNvPr id="41" name="TextBox 40"/>
          <p:cNvSpPr txBox="1"/>
          <p:nvPr/>
        </p:nvSpPr>
        <p:spPr>
          <a:xfrm>
            <a:off x="1350923" y="38992623"/>
            <a:ext cx="6286414" cy="3781138"/>
          </a:xfrm>
          <a:prstGeom prst="rect">
            <a:avLst/>
          </a:prstGeom>
          <a:solidFill>
            <a:schemeClr val="accent1"/>
          </a:solidFill>
        </p:spPr>
        <p:txBody>
          <a:bodyPr wrap="none" lIns="86970" tIns="43485" rIns="86970" bIns="43485" rtlCol="0">
            <a:spAutoFit/>
          </a:bodyPr>
          <a:lstStyle/>
          <a:p>
            <a:r>
              <a:rPr lang="en-US" sz="3000" smtClean="0"/>
              <a:t>Nguyen Phan Truong Huy</a:t>
            </a:r>
          </a:p>
          <a:p>
            <a:r>
              <a:rPr lang="en-US" sz="3000" smtClean="0"/>
              <a:t>Student ID: 18064521</a:t>
            </a:r>
          </a:p>
          <a:p>
            <a:r>
              <a:rPr lang="en-US" sz="3000"/>
              <a:t>Email: </a:t>
            </a:r>
            <a:r>
              <a:rPr lang="en-US" sz="3000" smtClean="0"/>
              <a:t>huyphannguyen492@gmail.com</a:t>
            </a:r>
            <a:endParaRPr lang="en-US" sz="3000"/>
          </a:p>
          <a:p>
            <a:r>
              <a:rPr lang="en-US" sz="3000"/>
              <a:t>Phone: </a:t>
            </a:r>
            <a:r>
              <a:rPr lang="en-US" sz="3000" smtClean="0"/>
              <a:t>0354582227</a:t>
            </a:r>
          </a:p>
          <a:p>
            <a:r>
              <a:rPr lang="en-US" sz="3000" smtClean="0"/>
              <a:t>Nguyen Viet </a:t>
            </a:r>
            <a:r>
              <a:rPr lang="en-US" sz="3000" err="1" smtClean="0"/>
              <a:t>Thang</a:t>
            </a:r>
            <a:endParaRPr lang="en-US" sz="3000" smtClean="0"/>
          </a:p>
          <a:p>
            <a:r>
              <a:rPr lang="en-US" sz="3000" smtClean="0"/>
              <a:t>Student ID: 18052221</a:t>
            </a:r>
            <a:endParaRPr lang="en-US" sz="3000"/>
          </a:p>
          <a:p>
            <a:r>
              <a:rPr lang="en-US" sz="3000" smtClean="0"/>
              <a:t>Email</a:t>
            </a:r>
            <a:r>
              <a:rPr lang="en-US" sz="3000"/>
              <a:t>: </a:t>
            </a:r>
            <a:r>
              <a:rPr lang="en-US" sz="3000" smtClean="0"/>
              <a:t>thangnguyendna@gmail.com</a:t>
            </a:r>
            <a:endParaRPr lang="en-US" sz="3000"/>
          </a:p>
          <a:p>
            <a:r>
              <a:rPr lang="en-US" sz="3000"/>
              <a:t>Phone: </a:t>
            </a:r>
            <a:r>
              <a:rPr lang="en-US" sz="3000" smtClean="0"/>
              <a:t>0971630986</a:t>
            </a:r>
            <a:endParaRPr lang="en-US" sz="3000"/>
          </a:p>
        </p:txBody>
      </p:sp>
      <p:sp>
        <p:nvSpPr>
          <p:cNvPr id="42" name="TextBox 41"/>
          <p:cNvSpPr txBox="1"/>
          <p:nvPr/>
        </p:nvSpPr>
        <p:spPr>
          <a:xfrm>
            <a:off x="10893894" y="38159931"/>
            <a:ext cx="5442017" cy="918816"/>
          </a:xfrm>
          <a:prstGeom prst="rect">
            <a:avLst/>
          </a:prstGeom>
          <a:noFill/>
        </p:spPr>
        <p:txBody>
          <a:bodyPr wrap="none" lIns="86970" tIns="43485" rIns="86970" bIns="43485" rtlCol="0">
            <a:spAutoFit/>
          </a:bodyPr>
          <a:lstStyle/>
          <a:p>
            <a:r>
              <a:rPr lang="en-US" sz="5400" b="1" smtClean="0">
                <a:effectLst>
                  <a:outerShdw blurRad="50800" dist="38100" dir="8100000" algn="tr" rotWithShape="0">
                    <a:prstClr val="black">
                      <a:alpha val="40000"/>
                    </a:prstClr>
                  </a:outerShdw>
                </a:effectLst>
              </a:rPr>
              <a:t>Tài liệu tham khảo</a:t>
            </a:r>
            <a:endParaRPr lang="en-US" sz="5400" b="1">
              <a:effectLst>
                <a:outerShdw blurRad="50800" dist="38100" dir="8100000" algn="tr" rotWithShape="0">
                  <a:prstClr val="black">
                    <a:alpha val="40000"/>
                  </a:prstClr>
                </a:outerShdw>
              </a:effectLst>
            </a:endParaRPr>
          </a:p>
        </p:txBody>
      </p:sp>
      <p:sp>
        <p:nvSpPr>
          <p:cNvPr id="43" name="TextBox 42"/>
          <p:cNvSpPr txBox="1"/>
          <p:nvPr/>
        </p:nvSpPr>
        <p:spPr>
          <a:xfrm>
            <a:off x="10824480" y="39213497"/>
            <a:ext cx="18720636" cy="2690840"/>
          </a:xfrm>
          <a:prstGeom prst="rect">
            <a:avLst/>
          </a:prstGeom>
          <a:noFill/>
        </p:spPr>
        <p:txBody>
          <a:bodyPr wrap="square" lIns="86970" tIns="86970" rIns="86970" bIns="86970" numCol="1" spcCol="434850" rtlCol="0">
            <a:noAutofit/>
          </a:bodyPr>
          <a:lstStyle/>
          <a:p>
            <a:pPr marL="457200" indent="-457200">
              <a:buAutoNum type="arabicPeriod"/>
            </a:pPr>
            <a:r>
              <a:rPr lang="en-US" sz="2400" smtClean="0">
                <a:latin typeface="Calibri (body)"/>
                <a:hlinkClick r:id="rId4"/>
              </a:rPr>
              <a:t>https://tuhocict.com/huong-dan-tu-hoc-lap-trinh-c-sharp/</a:t>
            </a:r>
            <a:endParaRPr lang="en-US" sz="2400" smtClean="0">
              <a:latin typeface="Calibri (body)"/>
            </a:endParaRPr>
          </a:p>
          <a:p>
            <a:pPr marL="457200" indent="-457200">
              <a:buAutoNum type="arabicPeriod"/>
            </a:pPr>
            <a:r>
              <a:rPr lang="en-US" sz="2400" smtClean="0">
                <a:latin typeface="Calibri (body)"/>
                <a:hlinkClick r:id="rId5"/>
              </a:rPr>
              <a:t>http://arduino.vn/reference/howto</a:t>
            </a:r>
            <a:endParaRPr lang="en-US" sz="2400" smtClean="0">
              <a:latin typeface="Calibri (body)"/>
            </a:endParaRPr>
          </a:p>
          <a:p>
            <a:pPr marL="457200" indent="-457200">
              <a:buAutoNum type="arabicPeriod"/>
            </a:pPr>
            <a:r>
              <a:rPr lang="en-US" sz="2400" smtClean="0">
                <a:latin typeface="Calibri (body)"/>
                <a:hlinkClick r:id="rId6"/>
              </a:rPr>
              <a:t>https://hshop.vn/</a:t>
            </a:r>
            <a:endParaRPr lang="en-US" sz="2400" smtClean="0">
              <a:latin typeface="Calibri (body)"/>
            </a:endParaRPr>
          </a:p>
          <a:p>
            <a:pPr marL="457200" indent="-457200">
              <a:buAutoNum type="arabicPeriod"/>
            </a:pPr>
            <a:r>
              <a:rPr lang="en-US" sz="2400" smtClean="0">
                <a:latin typeface="Calibri (body)"/>
                <a:hlinkClick r:id="rId7"/>
              </a:rPr>
              <a:t>http://arduino.vn/bai-viet/893-cach-dung-module-dieu-khien-dong-co-l298n-cau-h-de-dieu-khien-dong-co-dc</a:t>
            </a:r>
            <a:endParaRPr lang="en-US" sz="2400" smtClean="0">
              <a:latin typeface="Calibri (body)"/>
            </a:endParaRPr>
          </a:p>
          <a:p>
            <a:pPr marL="457200" indent="-457200">
              <a:buAutoNum type="arabicPeriod"/>
            </a:pPr>
            <a:r>
              <a:rPr lang="en-US" sz="2400" smtClean="0">
                <a:latin typeface="Calibri (body)"/>
              </a:rPr>
              <a:t>Datasheet E32-433T20DC_User_Manual_EN_v1.7</a:t>
            </a:r>
          </a:p>
          <a:p>
            <a:endParaRPr lang="en-US" sz="2400" smtClean="0">
              <a:latin typeface="Calibri (body)"/>
            </a:endParaRPr>
          </a:p>
          <a:p>
            <a:pPr marL="457200" indent="-457200">
              <a:buAutoNum type="arabicPeriod"/>
            </a:pPr>
            <a:endParaRPr lang="en-US" sz="2400" smtClean="0">
              <a:latin typeface="Calibri (body)"/>
            </a:endParaRPr>
          </a:p>
          <a:p>
            <a:pPr marL="457200" indent="-457200">
              <a:buAutoNum type="arabicPeriod"/>
            </a:pPr>
            <a:endParaRPr lang="vi-VN" sz="2400">
              <a:latin typeface="Calibri (body)"/>
            </a:endParaRPr>
          </a:p>
        </p:txBody>
      </p:sp>
      <p:pic>
        <p:nvPicPr>
          <p:cNvPr id="45" name="Picture 44"/>
          <p:cNvPicPr>
            <a:picLocks noChangeAspect="1"/>
          </p:cNvPicPr>
          <p:nvPr/>
        </p:nvPicPr>
        <p:blipFill rotWithShape="1">
          <a:blip r:embed="rId8" cstate="print">
            <a:extLst>
              <a:ext uri="{28A0092B-C50C-407E-A947-70E740481C1C}">
                <a14:useLocalDpi xmlns:a14="http://schemas.microsoft.com/office/drawing/2010/main" val="0"/>
              </a:ext>
            </a:extLst>
          </a:blip>
          <a:srcRect l="14540" t="18425" r="4013" b="15597"/>
          <a:stretch/>
        </p:blipFill>
        <p:spPr>
          <a:xfrm>
            <a:off x="19863406" y="15850159"/>
            <a:ext cx="2903586" cy="2323146"/>
          </a:xfrm>
          <a:prstGeom prst="rect">
            <a:avLst/>
          </a:prstGeom>
          <a:ln>
            <a:noFill/>
          </a:ln>
          <a:effectLst>
            <a:outerShdw blurRad="292100" dist="139700" dir="2700000" algn="tl" rotWithShape="0">
              <a:srgbClr val="333333">
                <a:alpha val="65000"/>
              </a:srgbClr>
            </a:outerShdw>
          </a:effectLst>
        </p:spPr>
      </p:pic>
      <p:pic>
        <p:nvPicPr>
          <p:cNvPr id="46" name="Picture 9" descr="Microsoft chính thức tung ra Visual Studio 2019 với nhiều tính ...">
            <a:extLst>
              <a:ext uri="{FF2B5EF4-FFF2-40B4-BE49-F238E27FC236}">
                <a16:creationId xmlns="" xmlns:a16="http://schemas.microsoft.com/office/drawing/2014/main" id="{7F48AFE5-7B69-4AC9-8F89-741E8D5015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7159" y="33955262"/>
            <a:ext cx="4858865" cy="302919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14250" y="33919530"/>
            <a:ext cx="3696791" cy="2758374"/>
          </a:xfrm>
          <a:prstGeom prst="rect">
            <a:avLst/>
          </a:prstGeom>
        </p:spPr>
      </p:pic>
      <p:pic>
        <p:nvPicPr>
          <p:cNvPr id="49" name="Picture 48"/>
          <p:cNvPicPr>
            <a:picLocks noChangeAspect="1"/>
          </p:cNvPicPr>
          <p:nvPr/>
        </p:nvPicPr>
        <p:blipFill rotWithShape="1">
          <a:blip r:embed="rId11"/>
          <a:srcRect r="41997" b="5770"/>
          <a:stretch/>
        </p:blipFill>
        <p:spPr>
          <a:xfrm>
            <a:off x="11672808" y="30216655"/>
            <a:ext cx="6872200" cy="11461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0" name="Picture 49"/>
          <p:cNvPicPr>
            <a:picLocks noChangeAspect="1"/>
          </p:cNvPicPr>
          <p:nvPr/>
        </p:nvPicPr>
        <p:blipFill rotWithShape="1">
          <a:blip r:embed="rId12"/>
          <a:srcRect l="1168" t="10591"/>
          <a:stretch/>
        </p:blipFill>
        <p:spPr>
          <a:xfrm>
            <a:off x="11648079" y="32003315"/>
            <a:ext cx="6896929" cy="11077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4" name="Rectangle 53"/>
          <p:cNvSpPr/>
          <p:nvPr/>
        </p:nvSpPr>
        <p:spPr>
          <a:xfrm>
            <a:off x="10483843" y="7036820"/>
            <a:ext cx="8867468" cy="20485978"/>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12573329" y="16534885"/>
            <a:ext cx="4915474" cy="480131"/>
          </a:xfrm>
          <a:prstGeom prst="rect">
            <a:avLst/>
          </a:prstGeom>
          <a:noFill/>
        </p:spPr>
        <p:txBody>
          <a:bodyPr wrap="square" rtlCol="0">
            <a:spAutoFit/>
          </a:bodyPr>
          <a:lstStyle/>
          <a:p>
            <a:r>
              <a:rPr lang="en-US" b="1" i="1" smtClean="0"/>
              <a:t>Hình 2. Giải thuật điều khiển Robot</a:t>
            </a:r>
            <a:endParaRPr lang="en-US" b="1" i="1"/>
          </a:p>
        </p:txBody>
      </p:sp>
      <p:sp>
        <p:nvSpPr>
          <p:cNvPr id="58" name="TextBox 57"/>
          <p:cNvSpPr txBox="1"/>
          <p:nvPr/>
        </p:nvSpPr>
        <p:spPr>
          <a:xfrm>
            <a:off x="12620847" y="26475691"/>
            <a:ext cx="4976120" cy="480131"/>
          </a:xfrm>
          <a:prstGeom prst="rect">
            <a:avLst/>
          </a:prstGeom>
          <a:noFill/>
        </p:spPr>
        <p:txBody>
          <a:bodyPr wrap="square" rtlCol="0">
            <a:spAutoFit/>
          </a:bodyPr>
          <a:lstStyle/>
          <a:p>
            <a:r>
              <a:rPr lang="en-US" b="1" i="1" smtClean="0"/>
              <a:t>Hình 3. Giải thuật vẽ đường đi</a:t>
            </a:r>
            <a:endParaRPr lang="en-US" b="1" i="1"/>
          </a:p>
        </p:txBody>
      </p:sp>
      <p:sp>
        <p:nvSpPr>
          <p:cNvPr id="59" name="TextBox 58"/>
          <p:cNvSpPr txBox="1"/>
          <p:nvPr/>
        </p:nvSpPr>
        <p:spPr>
          <a:xfrm>
            <a:off x="1705129" y="26745175"/>
            <a:ext cx="8460000" cy="10710624"/>
          </a:xfrm>
          <a:prstGeom prst="rect">
            <a:avLst/>
          </a:prstGeom>
          <a:noFill/>
          <a:ln>
            <a:solidFill>
              <a:schemeClr val="accent1">
                <a:lumMod val="75000"/>
              </a:schemeClr>
            </a:solidFill>
          </a:ln>
        </p:spPr>
        <p:txBody>
          <a:bodyPr wrap="square" rtlCol="0">
            <a:spAutoFit/>
          </a:bodyPr>
          <a:lstStyle/>
          <a:p>
            <a:pPr algn="just"/>
            <a:r>
              <a:rPr lang="en-US" sz="3000" smtClean="0">
                <a:latin typeface="Arial" panose="020B0604020202020204" pitchFamily="34" charset="0"/>
                <a:cs typeface="Arial" panose="020B0604020202020204" pitchFamily="34" charset="0"/>
              </a:rPr>
              <a:t>Mô hình bao gồm hai thành phần chính là bộ điều khiển và Robot được kết nối với nhau bằng song RF LoraWAN với khoảng cách truyền lên đến 3000m trong điều kiện lý tưởng, tốc độ truyền cao, ổn định</a:t>
            </a:r>
          </a:p>
          <a:p>
            <a:pPr algn="just"/>
            <a:r>
              <a:rPr lang="en-US" sz="3000" smtClean="0">
                <a:latin typeface="Arial" panose="020B0604020202020204" pitchFamily="34" charset="0"/>
                <a:cs typeface="Arial" panose="020B0604020202020204" pitchFamily="34" charset="0"/>
              </a:rPr>
              <a:t>• Bộ điều khiển gồm: giao diện điều khiển được lập trình bằng phần mềm Visual Studio , module RF Uart SX1278 LoRa E32 kết nối với máy tính thông qua USB UART LoRa</a:t>
            </a:r>
          </a:p>
          <a:p>
            <a:pPr algn="just"/>
            <a:r>
              <a:rPr lang="en-US" sz="3000" smtClean="0">
                <a:latin typeface="Arial" panose="020B0604020202020204" pitchFamily="34" charset="0"/>
                <a:cs typeface="Arial" panose="020B0604020202020204" pitchFamily="34" charset="0"/>
              </a:rPr>
              <a:t>• Robot gồm: khung xe Robot Chasiss Black Cat, Motor Shield L298 , Arduino Uno, module RF Uart Sx1278 Lora E32.</a:t>
            </a:r>
          </a:p>
          <a:p>
            <a:pPr algn="just"/>
            <a:r>
              <a:rPr lang="en-US" sz="3000" smtClean="0">
                <a:latin typeface="Arial" panose="020B0604020202020204" pitchFamily="34" charset="0"/>
                <a:cs typeface="Arial" panose="020B0604020202020204" pitchFamily="34" charset="0"/>
              </a:rPr>
              <a:t>Hai module Lora E32 được cấu hình có cùng chung địa chỉ và kênh truyền tạo ra một đường truyền không tốc độ truyền và độ ổn định cao, khoảng cách truyền xa nhất lên đến 3Km. Khi có tín hiệu điều khiển từ giao diện điều khiển một gói dữ liệu gồm các chữ số “0,1,2,3,4” được gửi đi thông quan USB UART và module LoRa E32,khi module LoRa E32 trên Robot nhận được dữ liệu sẽ gửi về cho mạch Arduino Uno và thực hiện lệnh điều khiển các motor quay theo chỉ định</a:t>
            </a:r>
            <a:endParaRPr lang="en-US" sz="3000">
              <a:latin typeface="Arial" panose="020B0604020202020204" pitchFamily="34" charset="0"/>
              <a:cs typeface="Arial" panose="020B0604020202020204" pitchFamily="34" charset="0"/>
            </a:endParaRPr>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74495" y="17615168"/>
            <a:ext cx="6940156" cy="8624538"/>
          </a:xfrm>
          <a:prstGeom prst="rect">
            <a:avLst/>
          </a:prstGeom>
        </p:spPr>
      </p:pic>
      <p:pic>
        <p:nvPicPr>
          <p:cNvPr id="65" name="Picture 6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279087" y="15850159"/>
            <a:ext cx="5469253" cy="4106212"/>
          </a:xfrm>
          <a:prstGeom prst="rect">
            <a:avLst/>
          </a:prstGeom>
          <a:ln>
            <a:noFill/>
          </a:ln>
          <a:effectLst>
            <a:outerShdw blurRad="292100" dist="139700" dir="2700000" algn="tl" rotWithShape="0">
              <a:srgbClr val="333333">
                <a:alpha val="65000"/>
              </a:srgbClr>
            </a:outerShdw>
          </a:effectLst>
        </p:spPr>
      </p:pic>
      <p:sp>
        <p:nvSpPr>
          <p:cNvPr id="66" name="TextBox 65"/>
          <p:cNvSpPr txBox="1"/>
          <p:nvPr/>
        </p:nvSpPr>
        <p:spPr>
          <a:xfrm>
            <a:off x="21849618" y="26682524"/>
            <a:ext cx="7385539" cy="480131"/>
          </a:xfrm>
          <a:prstGeom prst="rect">
            <a:avLst/>
          </a:prstGeom>
          <a:noFill/>
        </p:spPr>
        <p:txBody>
          <a:bodyPr wrap="square" rtlCol="0">
            <a:spAutoFit/>
          </a:bodyPr>
          <a:lstStyle/>
          <a:p>
            <a:r>
              <a:rPr lang="en-US" b="1" i="1" smtClean="0"/>
              <a:t>Hình 6. Giao diện điều khiển</a:t>
            </a:r>
            <a:endParaRPr lang="en-US" b="1" i="1"/>
          </a:p>
        </p:txBody>
      </p:sp>
      <p:sp>
        <p:nvSpPr>
          <p:cNvPr id="67" name="TextBox 66"/>
          <p:cNvSpPr txBox="1"/>
          <p:nvPr/>
        </p:nvSpPr>
        <p:spPr>
          <a:xfrm>
            <a:off x="24223412" y="20489759"/>
            <a:ext cx="7385539" cy="480131"/>
          </a:xfrm>
          <a:prstGeom prst="rect">
            <a:avLst/>
          </a:prstGeom>
          <a:noFill/>
        </p:spPr>
        <p:txBody>
          <a:bodyPr wrap="square" rtlCol="0">
            <a:spAutoFit/>
          </a:bodyPr>
          <a:lstStyle/>
          <a:p>
            <a:r>
              <a:rPr lang="en-US" b="1" i="1" smtClean="0"/>
              <a:t>Hình </a:t>
            </a:r>
            <a:r>
              <a:rPr lang="en-US" b="1" i="1"/>
              <a:t>5</a:t>
            </a:r>
            <a:r>
              <a:rPr lang="en-US" b="1" i="1" smtClean="0"/>
              <a:t>. Mô hình Robot</a:t>
            </a:r>
            <a:endParaRPr lang="en-US" b="1" i="1"/>
          </a:p>
        </p:txBody>
      </p:sp>
      <p:sp>
        <p:nvSpPr>
          <p:cNvPr id="68" name="TextBox 67"/>
          <p:cNvSpPr txBox="1"/>
          <p:nvPr/>
        </p:nvSpPr>
        <p:spPr>
          <a:xfrm>
            <a:off x="19451321" y="18440341"/>
            <a:ext cx="7385539" cy="480131"/>
          </a:xfrm>
          <a:prstGeom prst="rect">
            <a:avLst/>
          </a:prstGeom>
          <a:noFill/>
        </p:spPr>
        <p:txBody>
          <a:bodyPr wrap="square" rtlCol="0">
            <a:spAutoFit/>
          </a:bodyPr>
          <a:lstStyle/>
          <a:p>
            <a:r>
              <a:rPr lang="en-US" b="1" i="1" smtClean="0"/>
              <a:t>Hình 4. USB UART-Lora E32</a:t>
            </a:r>
            <a:endParaRPr lang="en-US" b="1" i="1"/>
          </a:p>
        </p:txBody>
      </p:sp>
      <p:pic>
        <p:nvPicPr>
          <p:cNvPr id="70" name="Picture 69"/>
          <p:cNvPicPr/>
          <p:nvPr/>
        </p:nvPicPr>
        <p:blipFill>
          <a:blip r:embed="rId15">
            <a:extLst>
              <a:ext uri="{28A0092B-C50C-407E-A947-70E740481C1C}">
                <a14:useLocalDpi xmlns:a14="http://schemas.microsoft.com/office/drawing/2010/main" val="0"/>
              </a:ext>
            </a:extLst>
          </a:blip>
          <a:stretch>
            <a:fillRect/>
          </a:stretch>
        </p:blipFill>
        <p:spPr>
          <a:xfrm>
            <a:off x="20274365" y="21149020"/>
            <a:ext cx="8446933" cy="5170376"/>
          </a:xfrm>
          <a:prstGeom prst="rect">
            <a:avLst/>
          </a:prstGeom>
          <a:ln>
            <a:noFill/>
          </a:ln>
          <a:effectLst>
            <a:outerShdw blurRad="292100" dist="139700" dir="2700000" algn="tl" rotWithShape="0">
              <a:srgbClr val="333333">
                <a:alpha val="65000"/>
              </a:srgbClr>
            </a:outerShdw>
          </a:effectLst>
        </p:spPr>
      </p:pic>
      <p:pic>
        <p:nvPicPr>
          <p:cNvPr id="71" name="Picture 70"/>
          <p:cNvPicPr>
            <a:picLocks noChangeAspect="1"/>
          </p:cNvPicPr>
          <p:nvPr/>
        </p:nvPicPr>
        <p:blipFill rotWithShape="1">
          <a:blip r:embed="rId16">
            <a:extLst>
              <a:ext uri="{28A0092B-C50C-407E-A947-70E740481C1C}">
                <a14:useLocalDpi xmlns:a14="http://schemas.microsoft.com/office/drawing/2010/main" val="0"/>
              </a:ext>
            </a:extLst>
          </a:blip>
          <a:srcRect t="11224" r="51998"/>
          <a:stretch/>
        </p:blipFill>
        <p:spPr>
          <a:xfrm>
            <a:off x="11364940" y="7415906"/>
            <a:ext cx="7332253" cy="8832133"/>
          </a:xfrm>
          <a:prstGeom prst="rect">
            <a:avLst/>
          </a:prstGeom>
        </p:spPr>
      </p:pic>
      <p:pic>
        <p:nvPicPr>
          <p:cNvPr id="3" name="Picture 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712473" y="18529073"/>
            <a:ext cx="8259275" cy="5658979"/>
          </a:xfrm>
          <a:prstGeom prst="rect">
            <a:avLst/>
          </a:prstGeom>
          <a:ln>
            <a:noFill/>
          </a:ln>
          <a:effectLst>
            <a:outerShdw blurRad="292100" dist="139700" dir="2700000" algn="tl" rotWithShape="0">
              <a:srgbClr val="333333">
                <a:alpha val="65000"/>
              </a:srgbClr>
            </a:outerShdw>
          </a:effectLst>
        </p:spPr>
      </p:pic>
      <p:sp>
        <p:nvSpPr>
          <p:cNvPr id="44" name="TextBox 43"/>
          <p:cNvSpPr txBox="1"/>
          <p:nvPr/>
        </p:nvSpPr>
        <p:spPr>
          <a:xfrm>
            <a:off x="3979401" y="24332919"/>
            <a:ext cx="7385539" cy="480131"/>
          </a:xfrm>
          <a:prstGeom prst="rect">
            <a:avLst/>
          </a:prstGeom>
          <a:noFill/>
        </p:spPr>
        <p:txBody>
          <a:bodyPr wrap="square" rtlCol="0">
            <a:spAutoFit/>
          </a:bodyPr>
          <a:lstStyle/>
          <a:p>
            <a:r>
              <a:rPr lang="en-US" b="1" i="1" smtClean="0"/>
              <a:t>Hình 1. Hệ thống hoàn chỉnh</a:t>
            </a:r>
            <a:endParaRPr lang="en-US" b="1" i="1"/>
          </a:p>
        </p:txBody>
      </p:sp>
    </p:spTree>
    <p:extLst>
      <p:ext uri="{BB962C8B-B14F-4D97-AF65-F5344CB8AC3E}">
        <p14:creationId xmlns:p14="http://schemas.microsoft.com/office/powerpoint/2010/main" val="3417118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663</TotalTime>
  <Words>792</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(body)</vt:lpstr>
      <vt:lpstr>Calibri Light</vt:lpstr>
      <vt:lpstr>Tahoma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41</cp:revision>
  <dcterms:created xsi:type="dcterms:W3CDTF">2022-05-26T10:49:27Z</dcterms:created>
  <dcterms:modified xsi:type="dcterms:W3CDTF">2022-06-04T09:15:42Z</dcterms:modified>
</cp:coreProperties>
</file>