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Barlow Condensed Heavy" charset="1" panose="00000A06000000000000"/>
      <p:regular r:id="rId28"/>
    </p:embeddedFont>
    <p:embeddedFont>
      <p:font typeface="Dancing Script" charset="1" panose="03080600040507000D00"/>
      <p:regular r:id="rId29"/>
    </p:embeddedFont>
    <p:embeddedFont>
      <p:font typeface="Poppins Bold Italics" charset="1" panose="00000800000000000000"/>
      <p:regular r:id="rId30"/>
    </p:embeddedFont>
    <p:embeddedFont>
      <p:font typeface="Poppins" charset="1" panose="00000500000000000000"/>
      <p:regular r:id="rId31"/>
    </p:embeddedFont>
    <p:embeddedFont>
      <p:font typeface="Poppins Bold" charset="1" panose="00000800000000000000"/>
      <p:regular r:id="rId32"/>
    </p:embeddedFont>
    <p:embeddedFont>
      <p:font typeface="Aileron Heavy" charset="1" panose="00000A00000000000000"/>
      <p:regular r:id="rId33"/>
    </p:embeddedFont>
    <p:embeddedFont>
      <p:font typeface="Aileron Ultra-Bold" charset="1" panose="00000A00000000000000"/>
      <p:regular r:id="rId34"/>
    </p:embeddedFont>
    <p:embeddedFont>
      <p:font typeface="Aileron Bold" charset="1" panose="00000800000000000000"/>
      <p:regular r:id="rId35"/>
    </p:embeddedFont>
    <p:embeddedFont>
      <p:font typeface="Aileron" charset="1" panose="00000500000000000000"/>
      <p:regular r:id="rId36"/>
    </p:embeddedFont>
    <p:embeddedFont>
      <p:font typeface="DejaVu Serif" charset="1" panose="02060603050605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3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8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9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731511" y="1434222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412807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33448" y="3163688"/>
            <a:ext cx="3735999" cy="4876762"/>
          </a:xfrm>
          <a:custGeom>
            <a:avLst/>
            <a:gdLst/>
            <a:ahLst/>
            <a:cxnLst/>
            <a:rect r="r" b="b" t="t" l="l"/>
            <a:pathLst>
              <a:path h="4876762" w="3735999">
                <a:moveTo>
                  <a:pt x="0" y="0"/>
                </a:moveTo>
                <a:lnTo>
                  <a:pt x="3735999" y="0"/>
                </a:lnTo>
                <a:lnTo>
                  <a:pt x="3735999" y="4876762"/>
                </a:lnTo>
                <a:lnTo>
                  <a:pt x="0" y="48767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46325" y="2011648"/>
            <a:ext cx="9734623" cy="232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8699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JSON SERIALIZATION VÀ MODEL CLASSES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49367" y="398625"/>
            <a:ext cx="5725331" cy="50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4"/>
              </a:lnSpc>
            </a:pPr>
            <a:r>
              <a:rPr lang="en-US" sz="3952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LẬP TRÌNH ĐA NỀN TẢNG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12807" y="4781335"/>
            <a:ext cx="8954481" cy="384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i="true" b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Danh dách thành viên : 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Hồ Anh Nguyên - 22KTMT1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Phan Lê Minh - 22KTMT2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GVHD 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 TS. Nguyễn Duy Nhật Viễn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58578" y="5028931"/>
            <a:ext cx="9570843" cy="4229369"/>
          </a:xfrm>
          <a:custGeom>
            <a:avLst/>
            <a:gdLst/>
            <a:ahLst/>
            <a:cxnLst/>
            <a:rect r="r" b="b" t="t" l="l"/>
            <a:pathLst>
              <a:path h="4229369" w="9570843">
                <a:moveTo>
                  <a:pt x="0" y="0"/>
                </a:moveTo>
                <a:lnTo>
                  <a:pt x="9570844" y="0"/>
                </a:lnTo>
                <a:lnTo>
                  <a:pt x="9570844" y="4229369"/>
                </a:lnTo>
                <a:lnTo>
                  <a:pt x="0" y="422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2069" y="612775"/>
            <a:ext cx="83405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2.3 JSON có mảng (Array)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4531" y="2409190"/>
            <a:ext cx="1635153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Khi dữ liệu JSON chứa danh sách (array), ta cần ánh xạ sang List trong Dart.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Mỗi phần tử trong mảng có thể là object con, nên cần dùng .map() để chuyển từng phần tử JSON thành object Dart.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56998" y="4992392"/>
            <a:ext cx="1017984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Ví dụ :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5028931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9653" y="2788248"/>
            <a:ext cx="8577889" cy="7183982"/>
          </a:xfrm>
          <a:custGeom>
            <a:avLst/>
            <a:gdLst/>
            <a:ahLst/>
            <a:cxnLst/>
            <a:rect r="r" b="b" t="t" l="l"/>
            <a:pathLst>
              <a:path h="7183982" w="8577889">
                <a:moveTo>
                  <a:pt x="0" y="0"/>
                </a:moveTo>
                <a:lnTo>
                  <a:pt x="8577889" y="0"/>
                </a:lnTo>
                <a:lnTo>
                  <a:pt x="8577889" y="7183982"/>
                </a:lnTo>
                <a:lnTo>
                  <a:pt x="0" y="7183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2069" y="612775"/>
            <a:ext cx="83405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2.3 JSON có mảng (Array)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9653" y="2092290"/>
            <a:ext cx="1050057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Code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73400" y="3654330"/>
            <a:ext cx="7493252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JSON có mảng object → ánh xạ thành List&lt;Model&gt; trong Dart.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.map((e) =&gt; Model.fromJson(e)).toList() để chuyển từng phần tử JSON → object.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Khi xuất ngược lại, dùng .map((e) =&gt; e.toJson()).toList() để chuyển List object → JSON.</a:t>
            </a:r>
          </a:p>
          <a:p>
            <a:pPr algn="just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429" y="1499800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0439" y="1905498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4967" y="402901"/>
            <a:ext cx="10140123" cy="770243"/>
            <a:chOff x="0" y="0"/>
            <a:chExt cx="2670650" cy="2028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0327" y="460045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0" y="0"/>
                </a:lnTo>
                <a:lnTo>
                  <a:pt x="665700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832" y="3522182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70"/>
                </a:lnTo>
                <a:lnTo>
                  <a:pt x="0" y="411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59628" y="5143500"/>
            <a:ext cx="4063238" cy="1030437"/>
            <a:chOff x="0" y="0"/>
            <a:chExt cx="1070153" cy="27139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0153" cy="271391"/>
            </a:xfrm>
            <a:custGeom>
              <a:avLst/>
              <a:gdLst/>
              <a:ahLst/>
              <a:cxnLst/>
              <a:rect r="r" b="b" t="t" l="l"/>
              <a:pathLst>
                <a:path h="271391" w="1070153">
                  <a:moveTo>
                    <a:pt x="97173" y="0"/>
                  </a:moveTo>
                  <a:lnTo>
                    <a:pt x="972980" y="0"/>
                  </a:lnTo>
                  <a:cubicBezTo>
                    <a:pt x="998752" y="0"/>
                    <a:pt x="1023468" y="10238"/>
                    <a:pt x="1041692" y="28461"/>
                  </a:cubicBezTo>
                  <a:cubicBezTo>
                    <a:pt x="1059915" y="46685"/>
                    <a:pt x="1070153" y="71401"/>
                    <a:pt x="1070153" y="97173"/>
                  </a:cubicBezTo>
                  <a:lnTo>
                    <a:pt x="1070153" y="174218"/>
                  </a:lnTo>
                  <a:cubicBezTo>
                    <a:pt x="1070153" y="199990"/>
                    <a:pt x="1059915" y="224706"/>
                    <a:pt x="1041692" y="242930"/>
                  </a:cubicBezTo>
                  <a:cubicBezTo>
                    <a:pt x="1023468" y="261153"/>
                    <a:pt x="998752" y="271391"/>
                    <a:pt x="972980" y="271391"/>
                  </a:cubicBezTo>
                  <a:lnTo>
                    <a:pt x="97173" y="271391"/>
                  </a:lnTo>
                  <a:cubicBezTo>
                    <a:pt x="71401" y="271391"/>
                    <a:pt x="46685" y="261153"/>
                    <a:pt x="28461" y="242930"/>
                  </a:cubicBezTo>
                  <a:cubicBezTo>
                    <a:pt x="10238" y="224706"/>
                    <a:pt x="0" y="199990"/>
                    <a:pt x="0" y="174218"/>
                  </a:cubicBezTo>
                  <a:lnTo>
                    <a:pt x="0" y="97173"/>
                  </a:lnTo>
                  <a:cubicBezTo>
                    <a:pt x="0" y="71401"/>
                    <a:pt x="10238" y="46685"/>
                    <a:pt x="28461" y="28461"/>
                  </a:cubicBezTo>
                  <a:cubicBezTo>
                    <a:pt x="46685" y="10238"/>
                    <a:pt x="71401" y="0"/>
                    <a:pt x="97173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070153" cy="328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json_annotation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9628" y="6926412"/>
            <a:ext cx="4063238" cy="1031757"/>
            <a:chOff x="0" y="0"/>
            <a:chExt cx="1070153" cy="2717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0153" cy="271739"/>
            </a:xfrm>
            <a:custGeom>
              <a:avLst/>
              <a:gdLst/>
              <a:ahLst/>
              <a:cxnLst/>
              <a:rect r="r" b="b" t="t" l="l"/>
              <a:pathLst>
                <a:path h="271739" w="1070153">
                  <a:moveTo>
                    <a:pt x="97173" y="0"/>
                  </a:moveTo>
                  <a:lnTo>
                    <a:pt x="972980" y="0"/>
                  </a:lnTo>
                  <a:cubicBezTo>
                    <a:pt x="998752" y="0"/>
                    <a:pt x="1023468" y="10238"/>
                    <a:pt x="1041692" y="28461"/>
                  </a:cubicBezTo>
                  <a:cubicBezTo>
                    <a:pt x="1059915" y="46685"/>
                    <a:pt x="1070153" y="71401"/>
                    <a:pt x="1070153" y="97173"/>
                  </a:cubicBezTo>
                  <a:lnTo>
                    <a:pt x="1070153" y="174565"/>
                  </a:lnTo>
                  <a:cubicBezTo>
                    <a:pt x="1070153" y="200337"/>
                    <a:pt x="1059915" y="225054"/>
                    <a:pt x="1041692" y="243277"/>
                  </a:cubicBezTo>
                  <a:cubicBezTo>
                    <a:pt x="1023468" y="261501"/>
                    <a:pt x="998752" y="271739"/>
                    <a:pt x="972980" y="271739"/>
                  </a:cubicBezTo>
                  <a:lnTo>
                    <a:pt x="97173" y="271739"/>
                  </a:lnTo>
                  <a:cubicBezTo>
                    <a:pt x="71401" y="271739"/>
                    <a:pt x="46685" y="261501"/>
                    <a:pt x="28461" y="243277"/>
                  </a:cubicBezTo>
                  <a:cubicBezTo>
                    <a:pt x="10238" y="225054"/>
                    <a:pt x="0" y="200337"/>
                    <a:pt x="0" y="174565"/>
                  </a:cubicBezTo>
                  <a:lnTo>
                    <a:pt x="0" y="97173"/>
                  </a:lnTo>
                  <a:cubicBezTo>
                    <a:pt x="0" y="71401"/>
                    <a:pt x="10238" y="46685"/>
                    <a:pt x="28461" y="28461"/>
                  </a:cubicBezTo>
                  <a:cubicBezTo>
                    <a:pt x="46685" y="10238"/>
                    <a:pt x="71401" y="0"/>
                    <a:pt x="97173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070153" cy="328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build_runner + json_serializable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21924" y="6926412"/>
            <a:ext cx="3940141" cy="1055878"/>
            <a:chOff x="0" y="0"/>
            <a:chExt cx="1037733" cy="27809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37733" cy="278091"/>
            </a:xfrm>
            <a:custGeom>
              <a:avLst/>
              <a:gdLst/>
              <a:ahLst/>
              <a:cxnLst/>
              <a:rect r="r" b="b" t="t" l="l"/>
              <a:pathLst>
                <a:path h="278091" w="1037733">
                  <a:moveTo>
                    <a:pt x="100209" y="0"/>
                  </a:moveTo>
                  <a:lnTo>
                    <a:pt x="937524" y="0"/>
                  </a:lnTo>
                  <a:cubicBezTo>
                    <a:pt x="964101" y="0"/>
                    <a:pt x="989589" y="10558"/>
                    <a:pt x="1008382" y="29351"/>
                  </a:cubicBezTo>
                  <a:cubicBezTo>
                    <a:pt x="1027175" y="48143"/>
                    <a:pt x="1037733" y="73632"/>
                    <a:pt x="1037733" y="100209"/>
                  </a:cubicBezTo>
                  <a:lnTo>
                    <a:pt x="1037733" y="177882"/>
                  </a:lnTo>
                  <a:cubicBezTo>
                    <a:pt x="1037733" y="204459"/>
                    <a:pt x="1027175" y="229948"/>
                    <a:pt x="1008382" y="248741"/>
                  </a:cubicBezTo>
                  <a:cubicBezTo>
                    <a:pt x="989589" y="267534"/>
                    <a:pt x="964101" y="278091"/>
                    <a:pt x="937524" y="278091"/>
                  </a:cubicBezTo>
                  <a:lnTo>
                    <a:pt x="100209" y="278091"/>
                  </a:lnTo>
                  <a:cubicBezTo>
                    <a:pt x="73632" y="278091"/>
                    <a:pt x="48143" y="267534"/>
                    <a:pt x="29351" y="248741"/>
                  </a:cubicBezTo>
                  <a:cubicBezTo>
                    <a:pt x="10558" y="229948"/>
                    <a:pt x="0" y="204459"/>
                    <a:pt x="0" y="177882"/>
                  </a:cubicBezTo>
                  <a:lnTo>
                    <a:pt x="0" y="100209"/>
                  </a:lnTo>
                  <a:cubicBezTo>
                    <a:pt x="0" y="73632"/>
                    <a:pt x="10558" y="48143"/>
                    <a:pt x="29351" y="29351"/>
                  </a:cubicBezTo>
                  <a:cubicBezTo>
                    <a:pt x="48143" y="10558"/>
                    <a:pt x="73632" y="0"/>
                    <a:pt x="100209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037733" cy="33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(tự động sinh file .g.dart)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921924" y="5143500"/>
            <a:ext cx="3940141" cy="991936"/>
            <a:chOff x="0" y="0"/>
            <a:chExt cx="1037733" cy="2612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37733" cy="261251"/>
            </a:xfrm>
            <a:custGeom>
              <a:avLst/>
              <a:gdLst/>
              <a:ahLst/>
              <a:cxnLst/>
              <a:rect r="r" b="b" t="t" l="l"/>
              <a:pathLst>
                <a:path h="261251" w="1037733">
                  <a:moveTo>
                    <a:pt x="100209" y="0"/>
                  </a:moveTo>
                  <a:lnTo>
                    <a:pt x="937524" y="0"/>
                  </a:lnTo>
                  <a:cubicBezTo>
                    <a:pt x="964101" y="0"/>
                    <a:pt x="989589" y="10558"/>
                    <a:pt x="1008382" y="29351"/>
                  </a:cubicBezTo>
                  <a:cubicBezTo>
                    <a:pt x="1027175" y="48143"/>
                    <a:pt x="1037733" y="73632"/>
                    <a:pt x="1037733" y="100209"/>
                  </a:cubicBezTo>
                  <a:lnTo>
                    <a:pt x="1037733" y="161042"/>
                  </a:lnTo>
                  <a:cubicBezTo>
                    <a:pt x="1037733" y="187619"/>
                    <a:pt x="1027175" y="213107"/>
                    <a:pt x="1008382" y="231900"/>
                  </a:cubicBezTo>
                  <a:cubicBezTo>
                    <a:pt x="989589" y="250693"/>
                    <a:pt x="964101" y="261251"/>
                    <a:pt x="937524" y="261251"/>
                  </a:cubicBezTo>
                  <a:lnTo>
                    <a:pt x="100209" y="261251"/>
                  </a:lnTo>
                  <a:cubicBezTo>
                    <a:pt x="73632" y="261251"/>
                    <a:pt x="48143" y="250693"/>
                    <a:pt x="29351" y="231900"/>
                  </a:cubicBezTo>
                  <a:cubicBezTo>
                    <a:pt x="10558" y="213107"/>
                    <a:pt x="0" y="187619"/>
                    <a:pt x="0" y="161042"/>
                  </a:cubicBezTo>
                  <a:lnTo>
                    <a:pt x="0" y="100209"/>
                  </a:lnTo>
                  <a:cubicBezTo>
                    <a:pt x="0" y="73632"/>
                    <a:pt x="10558" y="48143"/>
                    <a:pt x="29351" y="29351"/>
                  </a:cubicBezTo>
                  <a:cubicBezTo>
                    <a:pt x="48143" y="10558"/>
                    <a:pt x="73632" y="0"/>
                    <a:pt x="100209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037733" cy="318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(đánh dấu class)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4522867" y="5443492"/>
            <a:ext cx="1399057" cy="405727"/>
          </a:xfrm>
          <a:custGeom>
            <a:avLst/>
            <a:gdLst/>
            <a:ahLst/>
            <a:cxnLst/>
            <a:rect r="r" b="b" t="t" l="l"/>
            <a:pathLst>
              <a:path h="405727" w="1399057">
                <a:moveTo>
                  <a:pt x="0" y="0"/>
                </a:moveTo>
                <a:lnTo>
                  <a:pt x="1399057" y="0"/>
                </a:lnTo>
                <a:lnTo>
                  <a:pt x="1399057" y="405727"/>
                </a:lnTo>
                <a:lnTo>
                  <a:pt x="0" y="405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522867" y="7239428"/>
            <a:ext cx="1399057" cy="405727"/>
          </a:xfrm>
          <a:custGeom>
            <a:avLst/>
            <a:gdLst/>
            <a:ahLst/>
            <a:cxnLst/>
            <a:rect r="r" b="b" t="t" l="l"/>
            <a:pathLst>
              <a:path h="405727" w="1399057">
                <a:moveTo>
                  <a:pt x="0" y="0"/>
                </a:moveTo>
                <a:lnTo>
                  <a:pt x="1399057" y="0"/>
                </a:lnTo>
                <a:lnTo>
                  <a:pt x="1399057" y="405726"/>
                </a:lnTo>
                <a:lnTo>
                  <a:pt x="0" y="405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400000">
            <a:off x="2097201" y="6453710"/>
            <a:ext cx="788092" cy="228547"/>
          </a:xfrm>
          <a:custGeom>
            <a:avLst/>
            <a:gdLst/>
            <a:ahLst/>
            <a:cxnLst/>
            <a:rect r="r" b="b" t="t" l="l"/>
            <a:pathLst>
              <a:path h="228547" w="788092">
                <a:moveTo>
                  <a:pt x="0" y="0"/>
                </a:moveTo>
                <a:lnTo>
                  <a:pt x="788092" y="0"/>
                </a:lnTo>
                <a:lnTo>
                  <a:pt x="788092" y="228547"/>
                </a:lnTo>
                <a:lnTo>
                  <a:pt x="0" y="228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262240" y="4066933"/>
            <a:ext cx="6151679" cy="5790193"/>
          </a:xfrm>
          <a:custGeom>
            <a:avLst/>
            <a:gdLst/>
            <a:ahLst/>
            <a:cxnLst/>
            <a:rect r="r" b="b" t="t" l="l"/>
            <a:pathLst>
              <a:path h="5790193" w="6151679">
                <a:moveTo>
                  <a:pt x="0" y="0"/>
                </a:moveTo>
                <a:lnTo>
                  <a:pt x="6151680" y="0"/>
                </a:lnTo>
                <a:lnTo>
                  <a:pt x="6151680" y="5790193"/>
                </a:lnTo>
                <a:lnTo>
                  <a:pt x="0" y="5790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102339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44967" y="3452622"/>
            <a:ext cx="130493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Trước khi dùng được</a:t>
            </a:r>
            <a:r>
              <a:rPr lang="en-US" sz="2799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@JsonSerializable(), t</a:t>
            </a:r>
            <a:r>
              <a:rPr lang="en-US" sz="2799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 cần thêm ba thư viện hỗ trợ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02798" y="1732042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3.1 json_annotation là gì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3570" y="492748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5586817" y="-2524752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255624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70"/>
                </a:lnTo>
                <a:lnTo>
                  <a:pt x="0" y="41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3017042" y="6964539"/>
            <a:ext cx="4829892" cy="5894830"/>
            <a:chOff x="0" y="0"/>
            <a:chExt cx="1272070" cy="15525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08883" y="2412291"/>
            <a:ext cx="4725564" cy="1374222"/>
            <a:chOff x="0" y="0"/>
            <a:chExt cx="1244593" cy="3619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44593" cy="361935"/>
            </a:xfrm>
            <a:custGeom>
              <a:avLst/>
              <a:gdLst/>
              <a:ahLst/>
              <a:cxnLst/>
              <a:rect r="r" b="b" t="t" l="l"/>
              <a:pathLst>
                <a:path h="361935" w="1244593">
                  <a:moveTo>
                    <a:pt x="83554" y="0"/>
                  </a:moveTo>
                  <a:lnTo>
                    <a:pt x="1161039" y="0"/>
                  </a:lnTo>
                  <a:cubicBezTo>
                    <a:pt x="1183199" y="0"/>
                    <a:pt x="1204451" y="8803"/>
                    <a:pt x="1220121" y="24472"/>
                  </a:cubicBezTo>
                  <a:cubicBezTo>
                    <a:pt x="1235790" y="40142"/>
                    <a:pt x="1244593" y="61394"/>
                    <a:pt x="1244593" y="83554"/>
                  </a:cubicBezTo>
                  <a:lnTo>
                    <a:pt x="1244593" y="278381"/>
                  </a:lnTo>
                  <a:cubicBezTo>
                    <a:pt x="1244593" y="300541"/>
                    <a:pt x="1235790" y="321793"/>
                    <a:pt x="1220121" y="337463"/>
                  </a:cubicBezTo>
                  <a:cubicBezTo>
                    <a:pt x="1204451" y="353132"/>
                    <a:pt x="1183199" y="361935"/>
                    <a:pt x="1161039" y="361935"/>
                  </a:cubicBezTo>
                  <a:lnTo>
                    <a:pt x="83554" y="361935"/>
                  </a:lnTo>
                  <a:cubicBezTo>
                    <a:pt x="61394" y="361935"/>
                    <a:pt x="40142" y="353132"/>
                    <a:pt x="24472" y="337463"/>
                  </a:cubicBezTo>
                  <a:cubicBezTo>
                    <a:pt x="8803" y="321793"/>
                    <a:pt x="0" y="300541"/>
                    <a:pt x="0" y="278381"/>
                  </a:cubicBezTo>
                  <a:lnTo>
                    <a:pt x="0" y="83554"/>
                  </a:lnTo>
                  <a:cubicBezTo>
                    <a:pt x="0" y="61394"/>
                    <a:pt x="8803" y="40142"/>
                    <a:pt x="24472" y="24472"/>
                  </a:cubicBezTo>
                  <a:cubicBezTo>
                    <a:pt x="40142" y="8803"/>
                    <a:pt x="61394" y="0"/>
                    <a:pt x="83554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244593" cy="4190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  Model Class (User)    @JsonSerializable()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623156" y="4687480"/>
            <a:ext cx="4611290" cy="1226859"/>
            <a:chOff x="0" y="0"/>
            <a:chExt cx="1214496" cy="3231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14496" cy="323123"/>
            </a:xfrm>
            <a:custGeom>
              <a:avLst/>
              <a:gdLst/>
              <a:ahLst/>
              <a:cxnLst/>
              <a:rect r="r" b="b" t="t" l="l"/>
              <a:pathLst>
                <a:path h="323123" w="1214496">
                  <a:moveTo>
                    <a:pt x="85624" y="0"/>
                  </a:moveTo>
                  <a:lnTo>
                    <a:pt x="1128872" y="0"/>
                  </a:lnTo>
                  <a:cubicBezTo>
                    <a:pt x="1176161" y="0"/>
                    <a:pt x="1214496" y="38335"/>
                    <a:pt x="1214496" y="85624"/>
                  </a:cubicBezTo>
                  <a:lnTo>
                    <a:pt x="1214496" y="237499"/>
                  </a:lnTo>
                  <a:cubicBezTo>
                    <a:pt x="1214496" y="260208"/>
                    <a:pt x="1205475" y="281987"/>
                    <a:pt x="1189418" y="298045"/>
                  </a:cubicBezTo>
                  <a:cubicBezTo>
                    <a:pt x="1173360" y="314102"/>
                    <a:pt x="1151581" y="323123"/>
                    <a:pt x="1128872" y="323123"/>
                  </a:cubicBezTo>
                  <a:lnTo>
                    <a:pt x="85624" y="323123"/>
                  </a:lnTo>
                  <a:cubicBezTo>
                    <a:pt x="62915" y="323123"/>
                    <a:pt x="41136" y="314102"/>
                    <a:pt x="25079" y="298045"/>
                  </a:cubicBezTo>
                  <a:cubicBezTo>
                    <a:pt x="9021" y="281987"/>
                    <a:pt x="0" y="260208"/>
                    <a:pt x="0" y="237499"/>
                  </a:cubicBezTo>
                  <a:lnTo>
                    <a:pt x="0" y="85624"/>
                  </a:lnTo>
                  <a:cubicBezTo>
                    <a:pt x="0" y="62915"/>
                    <a:pt x="9021" y="41136"/>
                    <a:pt x="25079" y="25079"/>
                  </a:cubicBezTo>
                  <a:cubicBezTo>
                    <a:pt x="41136" y="9021"/>
                    <a:pt x="62915" y="0"/>
                    <a:pt x="85624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214496" cy="380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 build_runner đọc annotation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623156" y="8856076"/>
            <a:ext cx="4611290" cy="1055878"/>
            <a:chOff x="0" y="0"/>
            <a:chExt cx="1214496" cy="2780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14496" cy="278091"/>
            </a:xfrm>
            <a:custGeom>
              <a:avLst/>
              <a:gdLst/>
              <a:ahLst/>
              <a:cxnLst/>
              <a:rect r="r" b="b" t="t" l="l"/>
              <a:pathLst>
                <a:path h="278091" w="1214496">
                  <a:moveTo>
                    <a:pt x="85624" y="0"/>
                  </a:moveTo>
                  <a:lnTo>
                    <a:pt x="1128872" y="0"/>
                  </a:lnTo>
                  <a:cubicBezTo>
                    <a:pt x="1176161" y="0"/>
                    <a:pt x="1214496" y="38335"/>
                    <a:pt x="1214496" y="85624"/>
                  </a:cubicBezTo>
                  <a:lnTo>
                    <a:pt x="1214496" y="192467"/>
                  </a:lnTo>
                  <a:cubicBezTo>
                    <a:pt x="1214496" y="215176"/>
                    <a:pt x="1205475" y="236955"/>
                    <a:pt x="1189418" y="253012"/>
                  </a:cubicBezTo>
                  <a:cubicBezTo>
                    <a:pt x="1173360" y="269070"/>
                    <a:pt x="1151581" y="278091"/>
                    <a:pt x="1128872" y="278091"/>
                  </a:cubicBezTo>
                  <a:lnTo>
                    <a:pt x="85624" y="278091"/>
                  </a:lnTo>
                  <a:cubicBezTo>
                    <a:pt x="62915" y="278091"/>
                    <a:pt x="41136" y="269070"/>
                    <a:pt x="25079" y="253012"/>
                  </a:cubicBezTo>
                  <a:cubicBezTo>
                    <a:pt x="9021" y="236955"/>
                    <a:pt x="0" y="215176"/>
                    <a:pt x="0" y="192467"/>
                  </a:cubicBezTo>
                  <a:lnTo>
                    <a:pt x="0" y="85624"/>
                  </a:lnTo>
                  <a:cubicBezTo>
                    <a:pt x="0" y="62915"/>
                    <a:pt x="9021" y="41136"/>
                    <a:pt x="25079" y="25079"/>
                  </a:cubicBezTo>
                  <a:cubicBezTo>
                    <a:pt x="41136" y="9021"/>
                    <a:pt x="62915" y="0"/>
                    <a:pt x="85624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214496" cy="335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Chuyển đổi JSON &lt;--&gt; Dart Object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623156" y="6702431"/>
            <a:ext cx="4611290" cy="1347873"/>
            <a:chOff x="0" y="0"/>
            <a:chExt cx="1214496" cy="3549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4496" cy="354995"/>
            </a:xfrm>
            <a:custGeom>
              <a:avLst/>
              <a:gdLst/>
              <a:ahLst/>
              <a:cxnLst/>
              <a:rect r="r" b="b" t="t" l="l"/>
              <a:pathLst>
                <a:path h="354995" w="1214496">
                  <a:moveTo>
                    <a:pt x="85624" y="0"/>
                  </a:moveTo>
                  <a:lnTo>
                    <a:pt x="1128872" y="0"/>
                  </a:lnTo>
                  <a:cubicBezTo>
                    <a:pt x="1176161" y="0"/>
                    <a:pt x="1214496" y="38335"/>
                    <a:pt x="1214496" y="85624"/>
                  </a:cubicBezTo>
                  <a:lnTo>
                    <a:pt x="1214496" y="269371"/>
                  </a:lnTo>
                  <a:cubicBezTo>
                    <a:pt x="1214496" y="292080"/>
                    <a:pt x="1205475" y="313859"/>
                    <a:pt x="1189418" y="329917"/>
                  </a:cubicBezTo>
                  <a:cubicBezTo>
                    <a:pt x="1173360" y="345974"/>
                    <a:pt x="1151581" y="354995"/>
                    <a:pt x="1128872" y="354995"/>
                  </a:cubicBezTo>
                  <a:lnTo>
                    <a:pt x="85624" y="354995"/>
                  </a:lnTo>
                  <a:cubicBezTo>
                    <a:pt x="62915" y="354995"/>
                    <a:pt x="41136" y="345974"/>
                    <a:pt x="25079" y="329917"/>
                  </a:cubicBezTo>
                  <a:cubicBezTo>
                    <a:pt x="9021" y="313859"/>
                    <a:pt x="0" y="292080"/>
                    <a:pt x="0" y="269371"/>
                  </a:cubicBezTo>
                  <a:lnTo>
                    <a:pt x="0" y="85624"/>
                  </a:lnTo>
                  <a:cubicBezTo>
                    <a:pt x="0" y="62915"/>
                    <a:pt x="9021" y="41136"/>
                    <a:pt x="25079" y="25079"/>
                  </a:cubicBezTo>
                  <a:cubicBezTo>
                    <a:pt x="41136" y="9021"/>
                    <a:pt x="62915" y="0"/>
                    <a:pt x="85624" y="0"/>
                  </a:cubicBezTo>
                  <a:close/>
                </a:path>
              </a:pathLst>
            </a:custGeom>
            <a:solidFill>
              <a:srgbClr val="C3D7E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214496" cy="412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 Sinh code user.g.dart   </a:t>
              </a:r>
            </a:p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   -&gt; fromJson(), toJson() 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5400000">
            <a:off x="9534756" y="4066286"/>
            <a:ext cx="788092" cy="228547"/>
          </a:xfrm>
          <a:custGeom>
            <a:avLst/>
            <a:gdLst/>
            <a:ahLst/>
            <a:cxnLst/>
            <a:rect r="r" b="b" t="t" l="l"/>
            <a:pathLst>
              <a:path h="228547" w="788092">
                <a:moveTo>
                  <a:pt x="0" y="0"/>
                </a:moveTo>
                <a:lnTo>
                  <a:pt x="788092" y="0"/>
                </a:lnTo>
                <a:lnTo>
                  <a:pt x="788092" y="228546"/>
                </a:lnTo>
                <a:lnTo>
                  <a:pt x="0" y="228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9534756" y="6194112"/>
            <a:ext cx="788092" cy="228547"/>
          </a:xfrm>
          <a:custGeom>
            <a:avLst/>
            <a:gdLst/>
            <a:ahLst/>
            <a:cxnLst/>
            <a:rect r="r" b="b" t="t" l="l"/>
            <a:pathLst>
              <a:path h="228547" w="788092">
                <a:moveTo>
                  <a:pt x="0" y="0"/>
                </a:moveTo>
                <a:lnTo>
                  <a:pt x="788092" y="0"/>
                </a:lnTo>
                <a:lnTo>
                  <a:pt x="788092" y="228547"/>
                </a:lnTo>
                <a:lnTo>
                  <a:pt x="0" y="2285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5400000">
            <a:off x="9534756" y="8330077"/>
            <a:ext cx="788092" cy="228547"/>
          </a:xfrm>
          <a:custGeom>
            <a:avLst/>
            <a:gdLst/>
            <a:ahLst/>
            <a:cxnLst/>
            <a:rect r="r" b="b" t="t" l="l"/>
            <a:pathLst>
              <a:path h="228547" w="788092">
                <a:moveTo>
                  <a:pt x="0" y="0"/>
                </a:moveTo>
                <a:lnTo>
                  <a:pt x="788092" y="0"/>
                </a:lnTo>
                <a:lnTo>
                  <a:pt x="788092" y="228546"/>
                </a:lnTo>
                <a:lnTo>
                  <a:pt x="0" y="2285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959420" y="1339467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3.1 json_annotation là gì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59710" y="4136706"/>
            <a:ext cx="4872514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Flow</a:t>
            </a:r>
            <a:r>
              <a:rPr lang="en-US" b="true" sz="32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hoạt động tổng thể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9429" y="1499800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0439" y="1905498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44967" y="402901"/>
            <a:ext cx="10140123" cy="770243"/>
            <a:chOff x="0" y="0"/>
            <a:chExt cx="2670650" cy="2028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0327" y="460045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0" y="0"/>
                </a:lnTo>
                <a:lnTo>
                  <a:pt x="665700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7018" y="6743827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22734" y="5143500"/>
            <a:ext cx="9986083" cy="4930628"/>
          </a:xfrm>
          <a:custGeom>
            <a:avLst/>
            <a:gdLst/>
            <a:ahLst/>
            <a:cxnLst/>
            <a:rect r="r" b="b" t="t" l="l"/>
            <a:pathLst>
              <a:path h="4930628" w="9986083">
                <a:moveTo>
                  <a:pt x="0" y="0"/>
                </a:moveTo>
                <a:lnTo>
                  <a:pt x="9986083" y="0"/>
                </a:lnTo>
                <a:lnTo>
                  <a:pt x="9986083" y="4930628"/>
                </a:lnTo>
                <a:lnTo>
                  <a:pt x="0" y="49306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9079" y="3290697"/>
            <a:ext cx="10751215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Là thư viện khai báo annotation (chú thích) cho lớp model.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Dùng để báo cho</a:t>
            </a: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trình sinh mã (build_runner) biết:</a:t>
            </a: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</a:t>
            </a:r>
            <a:r>
              <a:rPr lang="en-US" sz="2799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“Class này cần được tự động sinh code chuyển đổi JSON.”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302798" y="1732042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3.1 json_annotation là gì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3570" y="6707288"/>
            <a:ext cx="1017984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Ví dụ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3570" y="492748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60371" y="6258344"/>
            <a:ext cx="6399326" cy="7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@JsonSerializable() chỉ là annotation, chưa sinh code — nó cần build_runner để thực thi.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762728" y="-2525272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060604" y="9542728"/>
            <a:ext cx="4829892" cy="5894830"/>
            <a:chOff x="0" y="0"/>
            <a:chExt cx="1272070" cy="15525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76288" y="4128358"/>
            <a:ext cx="9647692" cy="5559483"/>
          </a:xfrm>
          <a:custGeom>
            <a:avLst/>
            <a:gdLst/>
            <a:ahLst/>
            <a:cxnLst/>
            <a:rect r="r" b="b" t="t" l="l"/>
            <a:pathLst>
              <a:path h="5559483" w="9647692">
                <a:moveTo>
                  <a:pt x="0" y="0"/>
                </a:moveTo>
                <a:lnTo>
                  <a:pt x="9647692" y="0"/>
                </a:lnTo>
                <a:lnTo>
                  <a:pt x="9647692" y="5559483"/>
                </a:lnTo>
                <a:lnTo>
                  <a:pt x="0" y="5559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37955" y="1360891"/>
            <a:ext cx="83405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3.2 build_runner là gì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5443" y="2346040"/>
            <a:ext cx="14322115" cy="1782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4836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Là công cụ sinh code tự động dựa trên</a:t>
            </a: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các annotation.</a:t>
            </a:r>
          </a:p>
          <a:p>
            <a:pPr algn="just" marL="561341" indent="-280670" lvl="1">
              <a:lnSpc>
                <a:spcPts val="4836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Nó đọc file Dart → tìm annotation → tạo file .g.dart chứa hàm fromJson() và toJson().</a:t>
            </a:r>
          </a:p>
          <a:p>
            <a:pPr algn="just">
              <a:lnSpc>
                <a:spcPts val="48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477106"/>
            <a:ext cx="6469737" cy="40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Lệnh chạy: flutter pub run build_runner build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12850" y="6116181"/>
            <a:ext cx="2660333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Sinh file tự động: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9933" y="6152720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3017042" y="6964539"/>
            <a:ext cx="4829892" cy="5894830"/>
            <a:chOff x="0" y="0"/>
            <a:chExt cx="1272070" cy="15525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31324" y="3724146"/>
            <a:ext cx="8858236" cy="4438490"/>
          </a:xfrm>
          <a:custGeom>
            <a:avLst/>
            <a:gdLst/>
            <a:ahLst/>
            <a:cxnLst/>
            <a:rect r="r" b="b" t="t" l="l"/>
            <a:pathLst>
              <a:path h="4438490" w="8858236">
                <a:moveTo>
                  <a:pt x="0" y="0"/>
                </a:moveTo>
                <a:lnTo>
                  <a:pt x="8858235" y="0"/>
                </a:lnTo>
                <a:lnTo>
                  <a:pt x="8858235" y="4438490"/>
                </a:lnTo>
                <a:lnTo>
                  <a:pt x="0" y="44384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958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73700" y="3724146"/>
            <a:ext cx="9497798" cy="4135285"/>
          </a:xfrm>
          <a:custGeom>
            <a:avLst/>
            <a:gdLst/>
            <a:ahLst/>
            <a:cxnLst/>
            <a:rect r="r" b="b" t="t" l="l"/>
            <a:pathLst>
              <a:path h="4135285" w="9497798">
                <a:moveTo>
                  <a:pt x="0" y="0"/>
                </a:moveTo>
                <a:lnTo>
                  <a:pt x="9497798" y="0"/>
                </a:lnTo>
                <a:lnTo>
                  <a:pt x="9497798" y="4135285"/>
                </a:lnTo>
                <a:lnTo>
                  <a:pt x="0" y="41352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4133" t="0" r="-316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37955" y="1360891"/>
            <a:ext cx="83405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3.3 Demo kết quả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33" y="6152720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017042" y="6964539"/>
            <a:ext cx="4829892" cy="5894830"/>
            <a:chOff x="0" y="0"/>
            <a:chExt cx="1272070" cy="1552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3515684" y="2888555"/>
            <a:ext cx="11784029" cy="6369745"/>
          </a:xfrm>
          <a:custGeom>
            <a:avLst/>
            <a:gdLst/>
            <a:ahLst/>
            <a:cxnLst/>
            <a:rect r="r" b="b" t="t" l="l"/>
            <a:pathLst>
              <a:path h="6369745" w="11784029">
                <a:moveTo>
                  <a:pt x="0" y="0"/>
                </a:moveTo>
                <a:lnTo>
                  <a:pt x="11784029" y="0"/>
                </a:lnTo>
                <a:lnTo>
                  <a:pt x="11784029" y="6369745"/>
                </a:lnTo>
                <a:lnTo>
                  <a:pt x="0" y="6369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37955" y="1360891"/>
            <a:ext cx="834056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3.3 Demo kết quả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33" y="3285473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219221" y="7183413"/>
            <a:ext cx="4829892" cy="5894830"/>
            <a:chOff x="0" y="0"/>
            <a:chExt cx="1272070" cy="1552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756210" y="2517485"/>
            <a:ext cx="4872375" cy="6143430"/>
          </a:xfrm>
          <a:custGeom>
            <a:avLst/>
            <a:gdLst/>
            <a:ahLst/>
            <a:cxnLst/>
            <a:rect r="r" b="b" t="t" l="l"/>
            <a:pathLst>
              <a:path h="6143430" w="4872375">
                <a:moveTo>
                  <a:pt x="0" y="0"/>
                </a:moveTo>
                <a:lnTo>
                  <a:pt x="4872375" y="0"/>
                </a:lnTo>
                <a:lnTo>
                  <a:pt x="4872375" y="6143430"/>
                </a:lnTo>
                <a:lnTo>
                  <a:pt x="0" y="6143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32480" y="2517490"/>
            <a:ext cx="5006300" cy="5729821"/>
          </a:xfrm>
          <a:custGeom>
            <a:avLst/>
            <a:gdLst/>
            <a:ahLst/>
            <a:cxnLst/>
            <a:rect r="r" b="b" t="t" l="l"/>
            <a:pathLst>
              <a:path h="5729821" w="5006300">
                <a:moveTo>
                  <a:pt x="0" y="0"/>
                </a:moveTo>
                <a:lnTo>
                  <a:pt x="5006300" y="0"/>
                </a:lnTo>
                <a:lnTo>
                  <a:pt x="5006300" y="5729822"/>
                </a:lnTo>
                <a:lnTo>
                  <a:pt x="0" y="572982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937955" y="1360891"/>
            <a:ext cx="13199566" cy="77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3"/>
              </a:lnSpc>
            </a:pPr>
            <a:r>
              <a:rPr lang="en-US" sz="49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4.1 Sử dụng Model Class để tổ chức dữ liệu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4.Best practices cho complex data structures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52897" y="8809465"/>
            <a:ext cx="5279002" cy="118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Mục tiêu: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Định nghĩa class Employee để dữ liệu có cấu trúc, rõ ràng và dễ quản lý.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83726" y="9176495"/>
            <a:ext cx="5279002" cy="455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file employees.json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33" y="3285473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219221" y="7183413"/>
            <a:ext cx="4829892" cy="5894830"/>
            <a:chOff x="0" y="0"/>
            <a:chExt cx="1272070" cy="1552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59274" y="3112273"/>
            <a:ext cx="8577743" cy="1580033"/>
            <a:chOff x="0" y="0"/>
            <a:chExt cx="2259159" cy="416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59159" cy="416140"/>
            </a:xfrm>
            <a:custGeom>
              <a:avLst/>
              <a:gdLst/>
              <a:ahLst/>
              <a:cxnLst/>
              <a:rect r="r" b="b" t="t" l="l"/>
              <a:pathLst>
                <a:path h="416140" w="2259159">
                  <a:moveTo>
                    <a:pt x="46031" y="0"/>
                  </a:moveTo>
                  <a:lnTo>
                    <a:pt x="2213128" y="0"/>
                  </a:lnTo>
                  <a:cubicBezTo>
                    <a:pt x="2225336" y="0"/>
                    <a:pt x="2237044" y="4850"/>
                    <a:pt x="2245677" y="13482"/>
                  </a:cubicBezTo>
                  <a:cubicBezTo>
                    <a:pt x="2254309" y="22114"/>
                    <a:pt x="2259159" y="33822"/>
                    <a:pt x="2259159" y="46031"/>
                  </a:cubicBezTo>
                  <a:lnTo>
                    <a:pt x="2259159" y="370110"/>
                  </a:lnTo>
                  <a:cubicBezTo>
                    <a:pt x="2259159" y="395532"/>
                    <a:pt x="2238550" y="416140"/>
                    <a:pt x="2213128" y="416140"/>
                  </a:cubicBezTo>
                  <a:lnTo>
                    <a:pt x="46031" y="416140"/>
                  </a:lnTo>
                  <a:cubicBezTo>
                    <a:pt x="33822" y="416140"/>
                    <a:pt x="22114" y="411291"/>
                    <a:pt x="13482" y="402658"/>
                  </a:cubicBezTo>
                  <a:cubicBezTo>
                    <a:pt x="4850" y="394026"/>
                    <a:pt x="0" y="382318"/>
                    <a:pt x="0" y="370110"/>
                  </a:cubicBezTo>
                  <a:lnTo>
                    <a:pt x="0" y="46031"/>
                  </a:lnTo>
                  <a:cubicBezTo>
                    <a:pt x="0" y="33822"/>
                    <a:pt x="4850" y="22114"/>
                    <a:pt x="13482" y="13482"/>
                  </a:cubicBezTo>
                  <a:cubicBezTo>
                    <a:pt x="22114" y="4850"/>
                    <a:pt x="33822" y="0"/>
                    <a:pt x="46031" y="0"/>
                  </a:cubicBezTo>
                  <a:close/>
                </a:path>
              </a:pathLst>
            </a:custGeom>
            <a:solidFill>
              <a:srgbClr val="B2CEA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259159" cy="473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Dùng json_serializable và build_runner để tự sinh code fromJson() và toJson(), giảm lỗi thủ công.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397516" y="2517490"/>
            <a:ext cx="7890484" cy="7569733"/>
          </a:xfrm>
          <a:custGeom>
            <a:avLst/>
            <a:gdLst/>
            <a:ahLst/>
            <a:cxnLst/>
            <a:rect r="r" b="b" t="t" l="l"/>
            <a:pathLst>
              <a:path h="7569733" w="7890484">
                <a:moveTo>
                  <a:pt x="0" y="0"/>
                </a:moveTo>
                <a:lnTo>
                  <a:pt x="7890484" y="0"/>
                </a:lnTo>
                <a:lnTo>
                  <a:pt x="7890484" y="7569733"/>
                </a:lnTo>
                <a:lnTo>
                  <a:pt x="0" y="75697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37955" y="1360891"/>
            <a:ext cx="12608607" cy="61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6"/>
              </a:lnSpc>
            </a:pPr>
            <a:r>
              <a:rPr lang="en-US" sz="38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4.2 Dùng Code Generation với @JsonSerializable()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4.Best practices cho complex data structures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10671" y="6614341"/>
            <a:ext cx="8577743" cy="1580033"/>
            <a:chOff x="0" y="0"/>
            <a:chExt cx="2259159" cy="4161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59159" cy="416140"/>
            </a:xfrm>
            <a:custGeom>
              <a:avLst/>
              <a:gdLst/>
              <a:ahLst/>
              <a:cxnLst/>
              <a:rect r="r" b="b" t="t" l="l"/>
              <a:pathLst>
                <a:path h="416140" w="2259159">
                  <a:moveTo>
                    <a:pt x="46031" y="0"/>
                  </a:moveTo>
                  <a:lnTo>
                    <a:pt x="2213128" y="0"/>
                  </a:lnTo>
                  <a:cubicBezTo>
                    <a:pt x="2225336" y="0"/>
                    <a:pt x="2237044" y="4850"/>
                    <a:pt x="2245677" y="13482"/>
                  </a:cubicBezTo>
                  <a:cubicBezTo>
                    <a:pt x="2254309" y="22114"/>
                    <a:pt x="2259159" y="33822"/>
                    <a:pt x="2259159" y="46031"/>
                  </a:cubicBezTo>
                  <a:lnTo>
                    <a:pt x="2259159" y="370110"/>
                  </a:lnTo>
                  <a:cubicBezTo>
                    <a:pt x="2259159" y="395532"/>
                    <a:pt x="2238550" y="416140"/>
                    <a:pt x="2213128" y="416140"/>
                  </a:cubicBezTo>
                  <a:lnTo>
                    <a:pt x="46031" y="416140"/>
                  </a:lnTo>
                  <a:cubicBezTo>
                    <a:pt x="33822" y="416140"/>
                    <a:pt x="22114" y="411291"/>
                    <a:pt x="13482" y="402658"/>
                  </a:cubicBezTo>
                  <a:cubicBezTo>
                    <a:pt x="4850" y="394026"/>
                    <a:pt x="0" y="382318"/>
                    <a:pt x="0" y="370110"/>
                  </a:cubicBezTo>
                  <a:lnTo>
                    <a:pt x="0" y="46031"/>
                  </a:lnTo>
                  <a:cubicBezTo>
                    <a:pt x="0" y="33822"/>
                    <a:pt x="4850" y="22114"/>
                    <a:pt x="13482" y="13482"/>
                  </a:cubicBezTo>
                  <a:cubicBezTo>
                    <a:pt x="22114" y="4850"/>
                    <a:pt x="33822" y="0"/>
                    <a:pt x="46031" y="0"/>
                  </a:cubicBezTo>
                  <a:close/>
                </a:path>
              </a:pathLst>
            </a:custGeom>
            <a:solidFill>
              <a:srgbClr val="B2CEA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259159" cy="473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Chạy lệnh build: flutter pub run build_runner build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3327" y="2341485"/>
            <a:ext cx="10140123" cy="770243"/>
            <a:chOff x="0" y="0"/>
            <a:chExt cx="2670650" cy="202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18686" y="2398629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384203" y="0"/>
            <a:ext cx="3903797" cy="10287000"/>
            <a:chOff x="0" y="0"/>
            <a:chExt cx="604800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4800" cy="1593725"/>
            </a:xfrm>
            <a:custGeom>
              <a:avLst/>
              <a:gdLst/>
              <a:ahLst/>
              <a:cxnLst/>
              <a:rect r="r" b="b" t="t" l="l"/>
              <a:pathLst>
                <a:path h="1593725" w="604800">
                  <a:moveTo>
                    <a:pt x="0" y="0"/>
                  </a:moveTo>
                  <a:lnTo>
                    <a:pt x="604800" y="0"/>
                  </a:lnTo>
                  <a:lnTo>
                    <a:pt x="60480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336648" t="0" r="-5821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169414" y="593120"/>
            <a:ext cx="3965786" cy="89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11"/>
              </a:lnSpc>
              <a:spcBef>
                <a:spcPct val="0"/>
              </a:spcBef>
            </a:pPr>
            <a:r>
              <a:rPr lang="en-US" b="true" sz="5599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MỤC LỤC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1930" y="2431332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1.Tạo model classes với toJson() và fromJson()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15470" y="83915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93327" y="3873729"/>
            <a:ext cx="10140123" cy="770243"/>
            <a:chOff x="0" y="0"/>
            <a:chExt cx="2670650" cy="2028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18686" y="3930872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41930" y="3963575"/>
            <a:ext cx="726885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2. Xử lý nested objects và arrays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593327" y="5701247"/>
            <a:ext cx="10140123" cy="770243"/>
            <a:chOff x="0" y="0"/>
            <a:chExt cx="2670650" cy="20286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18686" y="5758391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44666" y="57583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3.Sử dụng json_annotation và build_runner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593327" y="7385891"/>
            <a:ext cx="10140123" cy="770243"/>
            <a:chOff x="0" y="0"/>
            <a:chExt cx="2670650" cy="20286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18686" y="7443034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384387" y="7414466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4.Best practices cho complex data structures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33" y="3285473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219221" y="7183413"/>
            <a:ext cx="4829892" cy="5894830"/>
            <a:chOff x="0" y="0"/>
            <a:chExt cx="1272070" cy="1552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552897" y="7678267"/>
            <a:ext cx="13440541" cy="1580033"/>
            <a:chOff x="0" y="0"/>
            <a:chExt cx="3539896" cy="416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539896" cy="416140"/>
            </a:xfrm>
            <a:custGeom>
              <a:avLst/>
              <a:gdLst/>
              <a:ahLst/>
              <a:cxnLst/>
              <a:rect r="r" b="b" t="t" l="l"/>
              <a:pathLst>
                <a:path h="416140" w="3539896">
                  <a:moveTo>
                    <a:pt x="29377" y="0"/>
                  </a:moveTo>
                  <a:lnTo>
                    <a:pt x="3510519" y="0"/>
                  </a:lnTo>
                  <a:cubicBezTo>
                    <a:pt x="3526743" y="0"/>
                    <a:pt x="3539896" y="13152"/>
                    <a:pt x="3539896" y="29377"/>
                  </a:cubicBezTo>
                  <a:lnTo>
                    <a:pt x="3539896" y="386764"/>
                  </a:lnTo>
                  <a:cubicBezTo>
                    <a:pt x="3539896" y="402988"/>
                    <a:pt x="3526743" y="416140"/>
                    <a:pt x="3510519" y="416140"/>
                  </a:cubicBezTo>
                  <a:lnTo>
                    <a:pt x="29377" y="416140"/>
                  </a:lnTo>
                  <a:cubicBezTo>
                    <a:pt x="13152" y="416140"/>
                    <a:pt x="0" y="402988"/>
                    <a:pt x="0" y="386764"/>
                  </a:cubicBezTo>
                  <a:lnTo>
                    <a:pt x="0" y="29377"/>
                  </a:lnTo>
                  <a:cubicBezTo>
                    <a:pt x="0" y="13152"/>
                    <a:pt x="13152" y="0"/>
                    <a:pt x="29377" y="0"/>
                  </a:cubicBezTo>
                  <a:close/>
                </a:path>
              </a:pathLst>
            </a:custGeom>
            <a:solidFill>
              <a:srgbClr val="B2CEA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539896" cy="473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561336" indent="-280668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DejaVu Serif"/>
                  <a:ea typeface="DejaVu Serif"/>
                  <a:cs typeface="DejaVu Serif"/>
                  <a:sym typeface="DejaVu Serif"/>
                </a:rPr>
                <a:t>Dùng List&lt;Employee&gt; thay vì List&lt;dynamic&gt; để đảm bảo type-safe, nghĩa là mỗi phần tử trong danh sách đều là một Employee.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552897" y="2814818"/>
            <a:ext cx="11969277" cy="4191576"/>
          </a:xfrm>
          <a:custGeom>
            <a:avLst/>
            <a:gdLst/>
            <a:ahLst/>
            <a:cxnLst/>
            <a:rect r="r" b="b" t="t" l="l"/>
            <a:pathLst>
              <a:path h="4191576" w="11969277">
                <a:moveTo>
                  <a:pt x="0" y="0"/>
                </a:moveTo>
                <a:lnTo>
                  <a:pt x="11969277" y="0"/>
                </a:lnTo>
                <a:lnTo>
                  <a:pt x="11969277" y="4191575"/>
                </a:lnTo>
                <a:lnTo>
                  <a:pt x="0" y="41915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52897" y="1429383"/>
            <a:ext cx="13702976" cy="61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6"/>
              </a:lnSpc>
            </a:pPr>
            <a:r>
              <a:rPr lang="en-US" sz="38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4.3 Dùng Generic List&lt;Employee&gt; để đảm bảo type-safe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4.Best practices cho complex data structures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9329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139899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33" y="3285473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10671" y="223050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36030" y="280193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1" y="0"/>
                </a:lnTo>
                <a:lnTo>
                  <a:pt x="665701" y="665701"/>
                </a:lnTo>
                <a:lnTo>
                  <a:pt x="0" y="665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728" y="-253305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3219221" y="7183413"/>
            <a:ext cx="4829892" cy="5894830"/>
            <a:chOff x="0" y="0"/>
            <a:chExt cx="1272070" cy="15525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815545" y="2517490"/>
            <a:ext cx="13616744" cy="7306914"/>
          </a:xfrm>
          <a:custGeom>
            <a:avLst/>
            <a:gdLst/>
            <a:ahLst/>
            <a:cxnLst/>
            <a:rect r="r" b="b" t="t" l="l"/>
            <a:pathLst>
              <a:path h="7306914" w="13616744">
                <a:moveTo>
                  <a:pt x="0" y="0"/>
                </a:moveTo>
                <a:lnTo>
                  <a:pt x="13616744" y="0"/>
                </a:lnTo>
                <a:lnTo>
                  <a:pt x="13616744" y="7306915"/>
                </a:lnTo>
                <a:lnTo>
                  <a:pt x="0" y="73069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829" r="0" b="-182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15545" y="1524625"/>
            <a:ext cx="13702976" cy="61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6"/>
              </a:lnSpc>
            </a:pPr>
            <a:r>
              <a:rPr lang="en-US" sz="38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4.4 Kết quả Demo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9274" y="312897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4.Best practices cho complex data structures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49048" y="7616640"/>
            <a:ext cx="3789904" cy="665701"/>
            <a:chOff x="0" y="0"/>
            <a:chExt cx="998164" cy="1753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8164" cy="175329"/>
            </a:xfrm>
            <a:custGeom>
              <a:avLst/>
              <a:gdLst/>
              <a:ahLst/>
              <a:cxnLst/>
              <a:rect r="r" b="b" t="t" l="l"/>
              <a:pathLst>
                <a:path h="175329" w="998164">
                  <a:moveTo>
                    <a:pt x="87664" y="0"/>
                  </a:moveTo>
                  <a:lnTo>
                    <a:pt x="910500" y="0"/>
                  </a:lnTo>
                  <a:cubicBezTo>
                    <a:pt x="958915" y="0"/>
                    <a:pt x="998164" y="39249"/>
                    <a:pt x="998164" y="87664"/>
                  </a:cubicBezTo>
                  <a:lnTo>
                    <a:pt x="998164" y="87664"/>
                  </a:lnTo>
                  <a:cubicBezTo>
                    <a:pt x="998164" y="110914"/>
                    <a:pt x="988928" y="133212"/>
                    <a:pt x="972488" y="149652"/>
                  </a:cubicBezTo>
                  <a:cubicBezTo>
                    <a:pt x="956048" y="166093"/>
                    <a:pt x="933750" y="175329"/>
                    <a:pt x="910500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9816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91226" y="7772175"/>
            <a:ext cx="3009626" cy="30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98560" y="746900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1800" y="1175060"/>
            <a:ext cx="1858734" cy="185873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11147" y="1655889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9" y="0"/>
                </a:lnTo>
                <a:lnTo>
                  <a:pt x="600039" y="897077"/>
                </a:lnTo>
                <a:lnTo>
                  <a:pt x="0" y="8970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1093" y="5220855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70270" y="1632987"/>
            <a:ext cx="2608703" cy="6573020"/>
          </a:xfrm>
          <a:custGeom>
            <a:avLst/>
            <a:gdLst/>
            <a:ahLst/>
            <a:cxnLst/>
            <a:rect r="r" b="b" t="t" l="l"/>
            <a:pathLst>
              <a:path h="6573020" w="2608703">
                <a:moveTo>
                  <a:pt x="0" y="0"/>
                </a:moveTo>
                <a:lnTo>
                  <a:pt x="2608703" y="0"/>
                </a:lnTo>
                <a:lnTo>
                  <a:pt x="2608703" y="6573021"/>
                </a:lnTo>
                <a:lnTo>
                  <a:pt x="0" y="65730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2028" y="4244288"/>
            <a:ext cx="11818942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Dữ liệu từ API luôn ở dạng JSON.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Flutter chỉ làm việc tốt với object Dart.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Cần chuyển đổi qua lại giữa JSON ↔ Object.</a:t>
            </a: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196975" y="1288452"/>
            <a:ext cx="9673994" cy="159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1.1 Vì sao cần Model và JSON Serialization?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56440" y="258457"/>
            <a:ext cx="10140123" cy="770243"/>
            <a:chOff x="0" y="0"/>
            <a:chExt cx="2670650" cy="2028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81800" y="315600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0" y="0"/>
                </a:lnTo>
                <a:lnTo>
                  <a:pt x="665700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05043" y="348303"/>
            <a:ext cx="1009152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1.Tạo model classes với toJson() và fromJson()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98560" y="746900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41288" y="3527020"/>
            <a:ext cx="15639976" cy="288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1273" indent="-295637" lvl="1">
              <a:lnSpc>
                <a:spcPts val="3834"/>
              </a:lnSpc>
              <a:buFont typeface="Arial"/>
              <a:buChar char="•"/>
            </a:pPr>
            <a:r>
              <a:rPr lang="en-US" b="true" sz="2738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JSON (JavaScript Object Notation) là định dạng phổ biến nhất để truyền dữ liệu qua Internet.</a:t>
            </a:r>
          </a:p>
          <a:p>
            <a:pPr algn="just" marL="591273" indent="-295637" lvl="1">
              <a:lnSpc>
                <a:spcPts val="3834"/>
              </a:lnSpc>
              <a:buFont typeface="Arial"/>
              <a:buChar char="•"/>
            </a:pPr>
            <a:r>
              <a:rPr lang="en-US" b="true" sz="2738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Dữ liệu JSON được gửi về ở dạng ch</a:t>
            </a:r>
            <a:r>
              <a:rPr lang="en-US" b="true" sz="2738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uỗi ký tự (string), nên ứng dụng cần phải giải mã (decode) để có thể sử dụng.</a:t>
            </a:r>
          </a:p>
          <a:p>
            <a:pPr algn="just" marL="591273" indent="-295637" lvl="1">
              <a:lnSpc>
                <a:spcPts val="3834"/>
              </a:lnSpc>
              <a:buFont typeface="Arial"/>
              <a:buChar char="•"/>
            </a:pPr>
            <a:r>
              <a:rPr lang="en-US" b="true" sz="2738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Mỗi cặp dữ liệu trong JSON có dạng key: value – tương tự như Map trong Dart.</a:t>
            </a:r>
          </a:p>
          <a:p>
            <a:pPr algn="just">
              <a:lnSpc>
                <a:spcPts val="383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71833" y="7279056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92770" y="6684983"/>
            <a:ext cx="11301259" cy="1568050"/>
          </a:xfrm>
          <a:custGeom>
            <a:avLst/>
            <a:gdLst/>
            <a:ahLst/>
            <a:cxnLst/>
            <a:rect r="r" b="b" t="t" l="l"/>
            <a:pathLst>
              <a:path h="1568050" w="11301259">
                <a:moveTo>
                  <a:pt x="0" y="0"/>
                </a:moveTo>
                <a:lnTo>
                  <a:pt x="11301259" y="0"/>
                </a:lnTo>
                <a:lnTo>
                  <a:pt x="11301259" y="1568050"/>
                </a:lnTo>
                <a:lnTo>
                  <a:pt x="0" y="156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42069" y="612775"/>
            <a:ext cx="6809516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1.2 khái niệm JSON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71833" y="2527903"/>
            <a:ext cx="11940988" cy="59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b="true" sz="344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🎯 Hiểu JSON là gì để dễ ánh xạ sang Dart class.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3743" y="7143628"/>
            <a:ext cx="1444496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Ví dụ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98560" y="746900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75560" y="2744450"/>
            <a:ext cx="6584927" cy="4556121"/>
          </a:xfrm>
          <a:custGeom>
            <a:avLst/>
            <a:gdLst/>
            <a:ahLst/>
            <a:cxnLst/>
            <a:rect r="r" b="b" t="t" l="l"/>
            <a:pathLst>
              <a:path h="4556121" w="6584927">
                <a:moveTo>
                  <a:pt x="0" y="0"/>
                </a:moveTo>
                <a:lnTo>
                  <a:pt x="6584928" y="0"/>
                </a:lnTo>
                <a:lnTo>
                  <a:pt x="6584928" y="4556121"/>
                </a:lnTo>
                <a:lnTo>
                  <a:pt x="0" y="45561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4264" y="3527729"/>
            <a:ext cx="9807465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Dữ liệu JSON chỉ là “chuỗi text”, chưa thể dùng trực tiếp trong app.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Để làm việc hiệu quả hơn, ta tạo model class tương ứng - Mỗi Model sẽ có :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+ Thuộc tính (fields) – tương ứng với các key trong JSON.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+ Hàm fromJson() – nhận dữ liệu JSON và chuyển thành  object Dart.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+ Hàm toJson() – ngược lại, chuyển object Dart thành JSON để gửi lại API.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42069" y="612775"/>
            <a:ext cx="8586747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1.3 khái niệm Model Class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264" y="2408846"/>
            <a:ext cx="8072897" cy="59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b="true" sz="344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🎯  Model là “bản thiết kế dữ liệu”.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98560" y="746900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4190" y="5347639"/>
            <a:ext cx="9130710" cy="2472049"/>
          </a:xfrm>
          <a:custGeom>
            <a:avLst/>
            <a:gdLst/>
            <a:ahLst/>
            <a:cxnLst/>
            <a:rect r="r" b="b" t="t" l="l"/>
            <a:pathLst>
              <a:path h="2472049" w="9130710">
                <a:moveTo>
                  <a:pt x="0" y="0"/>
                </a:moveTo>
                <a:lnTo>
                  <a:pt x="9130709" y="0"/>
                </a:lnTo>
                <a:lnTo>
                  <a:pt x="9130709" y="2472049"/>
                </a:lnTo>
                <a:lnTo>
                  <a:pt x="0" y="24720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17" r="0" b="-10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168" y="3527729"/>
            <a:ext cx="4705766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JSON → Dart object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Dùng factory constructor: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42069" y="612775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1.4 JSON sang Object – fromJson()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264" y="2408846"/>
            <a:ext cx="8072897" cy="59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b="true" sz="344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🎯  Tạo đối tượng Student từ JSON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2728" y="811717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529780"/>
            <a:ext cx="8218477" cy="4220600"/>
          </a:xfrm>
          <a:custGeom>
            <a:avLst/>
            <a:gdLst/>
            <a:ahLst/>
            <a:cxnLst/>
            <a:rect r="r" b="b" t="t" l="l"/>
            <a:pathLst>
              <a:path h="4220600" w="8218477">
                <a:moveTo>
                  <a:pt x="0" y="0"/>
                </a:moveTo>
                <a:lnTo>
                  <a:pt x="8218477" y="0"/>
                </a:lnTo>
                <a:lnTo>
                  <a:pt x="8218477" y="4220600"/>
                </a:lnTo>
                <a:lnTo>
                  <a:pt x="0" y="4220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05031" y="6021111"/>
            <a:ext cx="7656854" cy="2096064"/>
          </a:xfrm>
          <a:custGeom>
            <a:avLst/>
            <a:gdLst/>
            <a:ahLst/>
            <a:cxnLst/>
            <a:rect r="r" b="b" t="t" l="l"/>
            <a:pathLst>
              <a:path h="2096064" w="7656854">
                <a:moveTo>
                  <a:pt x="0" y="0"/>
                </a:moveTo>
                <a:lnTo>
                  <a:pt x="7656854" y="0"/>
                </a:lnTo>
                <a:lnTo>
                  <a:pt x="7656854" y="2096063"/>
                </a:lnTo>
                <a:lnTo>
                  <a:pt x="0" y="20960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2149" y="3166311"/>
            <a:ext cx="1455339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Dart object → JSON</a:t>
            </a:r>
          </a:p>
          <a:p>
            <a:pPr algn="just">
              <a:lnSpc>
                <a:spcPts val="3640"/>
              </a:lnSpc>
            </a:pP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Hàm toJso</a:t>
            </a:r>
            <a:r>
              <a:rPr lang="en-US" b="true" sz="26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n() giúp chuyển object Dart thành dạng JSON (Map) để gửi lên server.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42069" y="612775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1.5 Object sang JSON – toJson()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149" y="2228404"/>
            <a:ext cx="8072897" cy="595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  <a:spcBef>
                <a:spcPct val="0"/>
              </a:spcBef>
            </a:pPr>
            <a:r>
              <a:rPr lang="en-US" b="true" sz="344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🎯  Tạo đối tượng Student từ JSON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15607" y="4929071"/>
            <a:ext cx="1429420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Kết quả 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5770" y="4890771"/>
            <a:ext cx="1050057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Code :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2728" y="8117174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9429" y="1499800"/>
            <a:ext cx="1524197" cy="152419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20439" y="1905498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44967" y="402901"/>
            <a:ext cx="10140123" cy="770243"/>
            <a:chOff x="0" y="0"/>
            <a:chExt cx="2670650" cy="202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0650" cy="202862"/>
            </a:xfrm>
            <a:custGeom>
              <a:avLst/>
              <a:gdLst/>
              <a:ahLst/>
              <a:cxnLst/>
              <a:rect r="r" b="b" t="t" l="l"/>
              <a:pathLst>
                <a:path h="202862" w="2670650">
                  <a:moveTo>
                    <a:pt x="38938" y="0"/>
                  </a:moveTo>
                  <a:lnTo>
                    <a:pt x="2631712" y="0"/>
                  </a:lnTo>
                  <a:cubicBezTo>
                    <a:pt x="2653217" y="0"/>
                    <a:pt x="2670650" y="17433"/>
                    <a:pt x="2670650" y="38938"/>
                  </a:cubicBezTo>
                  <a:lnTo>
                    <a:pt x="2670650" y="163924"/>
                  </a:lnTo>
                  <a:cubicBezTo>
                    <a:pt x="2670650" y="174251"/>
                    <a:pt x="2666547" y="184155"/>
                    <a:pt x="2659245" y="191458"/>
                  </a:cubicBezTo>
                  <a:cubicBezTo>
                    <a:pt x="2651943" y="198760"/>
                    <a:pt x="2642039" y="202862"/>
                    <a:pt x="2631712" y="202862"/>
                  </a:cubicBezTo>
                  <a:lnTo>
                    <a:pt x="38938" y="202862"/>
                  </a:lnTo>
                  <a:cubicBezTo>
                    <a:pt x="17433" y="202862"/>
                    <a:pt x="0" y="185429"/>
                    <a:pt x="0" y="163924"/>
                  </a:cubicBezTo>
                  <a:lnTo>
                    <a:pt x="0" y="38938"/>
                  </a:lnTo>
                  <a:cubicBezTo>
                    <a:pt x="0" y="17433"/>
                    <a:pt x="17433" y="0"/>
                    <a:pt x="38938" y="0"/>
                  </a:cubicBezTo>
                  <a:close/>
                </a:path>
              </a:pathLst>
            </a:custGeom>
            <a:solidFill>
              <a:srgbClr val="3A577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70650" cy="2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70327" y="460045"/>
            <a:ext cx="665701" cy="665701"/>
          </a:xfrm>
          <a:custGeom>
            <a:avLst/>
            <a:gdLst/>
            <a:ahLst/>
            <a:cxnLst/>
            <a:rect r="r" b="b" t="t" l="l"/>
            <a:pathLst>
              <a:path h="665701" w="665701">
                <a:moveTo>
                  <a:pt x="0" y="0"/>
                </a:moveTo>
                <a:lnTo>
                  <a:pt x="665700" y="0"/>
                </a:lnTo>
                <a:lnTo>
                  <a:pt x="665700" y="665700"/>
                </a:lnTo>
                <a:lnTo>
                  <a:pt x="0" y="665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7018" y="6743827"/>
            <a:ext cx="1332195" cy="411769"/>
          </a:xfrm>
          <a:custGeom>
            <a:avLst/>
            <a:gdLst/>
            <a:ahLst/>
            <a:cxnLst/>
            <a:rect r="r" b="b" t="t" l="l"/>
            <a:pathLst>
              <a:path h="411769" w="1332195">
                <a:moveTo>
                  <a:pt x="0" y="0"/>
                </a:moveTo>
                <a:lnTo>
                  <a:pt x="1332195" y="0"/>
                </a:lnTo>
                <a:lnTo>
                  <a:pt x="1332195" y="411769"/>
                </a:lnTo>
                <a:lnTo>
                  <a:pt x="0" y="411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79386" y="6743827"/>
            <a:ext cx="7109133" cy="3152368"/>
          </a:xfrm>
          <a:custGeom>
            <a:avLst/>
            <a:gdLst/>
            <a:ahLst/>
            <a:cxnLst/>
            <a:rect r="r" b="b" t="t" l="l"/>
            <a:pathLst>
              <a:path h="3152368" w="7109133">
                <a:moveTo>
                  <a:pt x="0" y="0"/>
                </a:moveTo>
                <a:lnTo>
                  <a:pt x="7109133" y="0"/>
                </a:lnTo>
                <a:lnTo>
                  <a:pt x="7109133" y="3152368"/>
                </a:lnTo>
                <a:lnTo>
                  <a:pt x="0" y="3152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39079" y="3290697"/>
            <a:ext cx="14887930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Trong JSON, đôi khi một object có thể chứa thêm object khác bên trong.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Cấu trúc này được gọi là Nested Object (đối tượng lồng nhau).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Điều này giúp mô tả dữ liệu phức tạp hơn, ví dụ như một người có nhiều thông tin chi tiết về địa chỉ, công việc, v.v.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302798" y="1732042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2.1 Nested Objects là gì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93570" y="6707288"/>
            <a:ext cx="1017984" cy="448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Ví dụ 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3570" y="492748"/>
            <a:ext cx="726885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2. Xử lý nested objects và arrays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0533"/>
            <a:ext cx="1524197" cy="152419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9710" y="786231"/>
            <a:ext cx="506280" cy="756905"/>
          </a:xfrm>
          <a:custGeom>
            <a:avLst/>
            <a:gdLst/>
            <a:ahLst/>
            <a:cxnLst/>
            <a:rect r="r" b="b" t="t" l="l"/>
            <a:pathLst>
              <a:path h="756905" w="506280">
                <a:moveTo>
                  <a:pt x="0" y="0"/>
                </a:moveTo>
                <a:lnTo>
                  <a:pt x="506280" y="0"/>
                </a:lnTo>
                <a:lnTo>
                  <a:pt x="506280" y="756905"/>
                </a:lnTo>
                <a:lnTo>
                  <a:pt x="0" y="756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87592" y="2150104"/>
            <a:ext cx="7991486" cy="7262263"/>
          </a:xfrm>
          <a:custGeom>
            <a:avLst/>
            <a:gdLst/>
            <a:ahLst/>
            <a:cxnLst/>
            <a:rect r="r" b="b" t="t" l="l"/>
            <a:pathLst>
              <a:path h="7262263" w="7991486">
                <a:moveTo>
                  <a:pt x="0" y="0"/>
                </a:moveTo>
                <a:lnTo>
                  <a:pt x="7991486" y="0"/>
                </a:lnTo>
                <a:lnTo>
                  <a:pt x="7991486" y="7262263"/>
                </a:lnTo>
                <a:lnTo>
                  <a:pt x="0" y="726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42069" y="612775"/>
            <a:ext cx="1122595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5000" b="true">
                <a:solidFill>
                  <a:srgbClr val="0E2F5F"/>
                </a:solidFill>
                <a:latin typeface="Aileron Heavy"/>
                <a:ea typeface="Aileron Heavy"/>
                <a:cs typeface="Aileron Heavy"/>
                <a:sym typeface="Aileron Heavy"/>
              </a:rPr>
              <a:t>2.2 Xử lý Nested Objects trong Dart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9079" y="3771595"/>
            <a:ext cx="8197179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➡️ Address là model con của Person.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➡️ </a:t>
            </a: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Person ánh xạ tới Address qua trường "address" trong JSON.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➡️ </a:t>
            </a:r>
            <a:r>
              <a:rPr lang="en-US" sz="26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Giúp tổ chức dữ liệu gọn gàng, dễ mở rộng và tái sử dụng.</a:t>
            </a:r>
          </a:p>
          <a:p>
            <a:pPr algn="just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DAG2q1imYi0</dc:identifier>
  <dcterms:modified xsi:type="dcterms:W3CDTF">2011-08-01T06:04:30Z</dcterms:modified>
  <cp:revision>1</cp:revision>
  <dc:title>Blue and White Simple The Future Of The Arctic Presentation</dc:title>
</cp:coreProperties>
</file>