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handoutMasterIdLst>
    <p:handoutMasterId r:id="rId25"/>
  </p:handoutMasterIdLst>
  <p:sldIdLst>
    <p:sldId id="256" r:id="rId2"/>
    <p:sldId id="257" r:id="rId3"/>
    <p:sldId id="258" r:id="rId4"/>
    <p:sldId id="384" r:id="rId5"/>
    <p:sldId id="390" r:id="rId6"/>
    <p:sldId id="387" r:id="rId7"/>
    <p:sldId id="391" r:id="rId8"/>
    <p:sldId id="399" r:id="rId9"/>
    <p:sldId id="400" r:id="rId10"/>
    <p:sldId id="401" r:id="rId11"/>
    <p:sldId id="402" r:id="rId12"/>
    <p:sldId id="392" r:id="rId13"/>
    <p:sldId id="388" r:id="rId14"/>
    <p:sldId id="393" r:id="rId15"/>
    <p:sldId id="394" r:id="rId16"/>
    <p:sldId id="389" r:id="rId17"/>
    <p:sldId id="395" r:id="rId18"/>
    <p:sldId id="396" r:id="rId19"/>
    <p:sldId id="397" r:id="rId20"/>
    <p:sldId id="398" r:id="rId21"/>
    <p:sldId id="368" r:id="rId22"/>
    <p:sldId id="328"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0" autoAdjust="0"/>
  </p:normalViewPr>
  <p:slideViewPr>
    <p:cSldViewPr snapToGrid="0">
      <p:cViewPr varScale="1">
        <p:scale>
          <a:sx n="108" d="100"/>
          <a:sy n="108" d="100"/>
        </p:scale>
        <p:origin x="636" y="84"/>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80"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12/2/2024</a:t>
            </a:fld>
            <a:endParaRPr lang="en-US"/>
          </a:p>
        </p:txBody>
      </p:sp>
      <p:sp>
        <p:nvSpPr>
          <p:cNvPr id="4" name="Footer Placeholder 3">
            <a:extLst>
              <a:ext uri="{FF2B5EF4-FFF2-40B4-BE49-F238E27FC236}">
                <a16:creationId xmlns:a16="http://schemas.microsoft.com/office/drawing/2014/main" xmlns=""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08691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14960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883626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79934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000000"/>
                </a:solidFill>
                <a:effectLst/>
                <a:latin typeface="-apple-system"/>
              </a:rPr>
              <a:t>The effect will only re-run if the values in the dependency array change between renders. If no array is provided, the effect runs after every render. If an empty array is provided, the effect only runs once after the initial render (similar to </a:t>
            </a:r>
            <a:r>
              <a:rPr lang="en-US"/>
              <a:t>componentDidMount</a:t>
            </a:r>
            <a:r>
              <a:rPr lang="en-US" b="0" i="0">
                <a:solidFill>
                  <a:srgbClr val="000000"/>
                </a:solidFill>
                <a:effectLst/>
                <a:latin typeface="-apple-system"/>
              </a:rPr>
              <a:t> in class components).</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0361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615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xmlns=""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xmlns=""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xmlns=""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xmlns=""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All about Components</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xmlns=""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DF5CEA-6239-4677-8D50-4B7B5A35B3DF}"/>
              </a:ext>
            </a:extLst>
          </p:cNvPr>
          <p:cNvSpPr>
            <a:spLocks noGrp="1"/>
          </p:cNvSpPr>
          <p:nvPr>
            <p:ph type="title"/>
          </p:nvPr>
        </p:nvSpPr>
        <p:spPr/>
        <p:txBody>
          <a:bodyPr/>
          <a:lstStyle/>
          <a:p>
            <a:r>
              <a:rPr lang="en-US"/>
              <a:t>Updating Lifecycle Methods</a:t>
            </a:r>
          </a:p>
        </p:txBody>
      </p:sp>
      <p:sp>
        <p:nvSpPr>
          <p:cNvPr id="3" name="Text Placeholder 2">
            <a:extLst>
              <a:ext uri="{FF2B5EF4-FFF2-40B4-BE49-F238E27FC236}">
                <a16:creationId xmlns:a16="http://schemas.microsoft.com/office/drawing/2014/main" xmlns="" id="{939BB017-1A1C-4374-9FCE-963EAA370679}"/>
              </a:ext>
            </a:extLst>
          </p:cNvPr>
          <p:cNvSpPr>
            <a:spLocks noGrp="1"/>
          </p:cNvSpPr>
          <p:nvPr>
            <p:ph type="body" idx="1"/>
          </p:nvPr>
        </p:nvSpPr>
        <p:spPr/>
        <p:txBody>
          <a:bodyPr>
            <a:normAutofit/>
          </a:bodyPr>
          <a:lstStyle/>
          <a:p>
            <a:r>
              <a:rPr lang="en-US" dirty="0"/>
              <a:t>Called when a component is being re-rendered</a:t>
            </a:r>
          </a:p>
          <a:p>
            <a:pPr lvl="1"/>
            <a:r>
              <a:rPr lang="en-US" dirty="0"/>
              <a:t>Can be caused by changes to props or state</a:t>
            </a:r>
          </a:p>
          <a:p>
            <a:pPr lvl="1"/>
            <a:r>
              <a:rPr lang="en-US" dirty="0" err="1"/>
              <a:t>getDerivedStateFromProps</a:t>
            </a:r>
            <a:r>
              <a:rPr lang="en-US" dirty="0"/>
              <a:t>()</a:t>
            </a:r>
          </a:p>
          <a:p>
            <a:pPr lvl="1"/>
            <a:r>
              <a:rPr lang="en-US" dirty="0" err="1"/>
              <a:t>shouldComponentUpdate</a:t>
            </a:r>
            <a:r>
              <a:rPr lang="en-US" dirty="0"/>
              <a:t>()</a:t>
            </a:r>
          </a:p>
          <a:p>
            <a:pPr lvl="1"/>
            <a:r>
              <a:rPr lang="en-US" dirty="0">
                <a:solidFill>
                  <a:srgbClr val="FF0000"/>
                </a:solidFill>
              </a:rPr>
              <a:t>render()</a:t>
            </a:r>
          </a:p>
          <a:p>
            <a:pPr lvl="1"/>
            <a:r>
              <a:rPr lang="en-US" dirty="0" err="1"/>
              <a:t>getSnapshotBeforeUpdate</a:t>
            </a:r>
            <a:r>
              <a:rPr lang="en-US" dirty="0"/>
              <a:t>()</a:t>
            </a:r>
          </a:p>
          <a:p>
            <a:pPr lvl="1"/>
            <a:r>
              <a:rPr lang="en-US" dirty="0" err="1">
                <a:solidFill>
                  <a:srgbClr val="FF0000"/>
                </a:solidFill>
              </a:rPr>
              <a:t>componentDidUpdate</a:t>
            </a:r>
            <a:r>
              <a:rPr lang="en-US" dirty="0">
                <a:solidFill>
                  <a:srgbClr val="FF0000"/>
                </a:solidFill>
              </a:rPr>
              <a:t>()</a:t>
            </a:r>
          </a:p>
          <a:p>
            <a:r>
              <a:rPr lang="en-US" dirty="0"/>
              <a:t>Two methods that are now deprecated:  </a:t>
            </a:r>
            <a:r>
              <a:rPr lang="en-US" dirty="0" err="1">
                <a:solidFill>
                  <a:srgbClr val="FF0000"/>
                </a:solidFill>
              </a:rPr>
              <a:t>componentWillReceiveProps</a:t>
            </a:r>
            <a:r>
              <a:rPr lang="en-US" dirty="0">
                <a:solidFill>
                  <a:srgbClr val="FF0000"/>
                </a:solidFill>
              </a:rPr>
              <a:t>() and </a:t>
            </a:r>
            <a:r>
              <a:rPr lang="en-US" dirty="0" err="1">
                <a:solidFill>
                  <a:srgbClr val="FF0000"/>
                </a:solidFill>
              </a:rPr>
              <a:t>componentWillUpdate</a:t>
            </a:r>
            <a:r>
              <a:rPr lang="en-US" dirty="0">
                <a:solidFill>
                  <a:srgbClr val="FF0000"/>
                </a:solidFill>
              </a:rPr>
              <a:t>()</a:t>
            </a:r>
          </a:p>
          <a:p>
            <a:endParaRPr lang="en-US" dirty="0"/>
          </a:p>
        </p:txBody>
      </p:sp>
      <p:sp>
        <p:nvSpPr>
          <p:cNvPr id="4" name="Slide Number Placeholder 3">
            <a:extLst>
              <a:ext uri="{FF2B5EF4-FFF2-40B4-BE49-F238E27FC236}">
                <a16:creationId xmlns:a16="http://schemas.microsoft.com/office/drawing/2014/main" xmlns="" id="{9677F314-B47A-43AC-92F4-E94FDB790B31}"/>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63861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60140-C7A5-4F61-9CC9-2C870F97DB1C}"/>
              </a:ext>
            </a:extLst>
          </p:cNvPr>
          <p:cNvSpPr>
            <a:spLocks noGrp="1"/>
          </p:cNvSpPr>
          <p:nvPr>
            <p:ph type="title"/>
          </p:nvPr>
        </p:nvSpPr>
        <p:spPr/>
        <p:txBody>
          <a:bodyPr/>
          <a:lstStyle/>
          <a:p>
            <a:r>
              <a:rPr lang="en-US"/>
              <a:t>Unmounting Lifecycle Methods</a:t>
            </a:r>
          </a:p>
        </p:txBody>
      </p:sp>
      <p:sp>
        <p:nvSpPr>
          <p:cNvPr id="3" name="Text Placeholder 2">
            <a:extLst>
              <a:ext uri="{FF2B5EF4-FFF2-40B4-BE49-F238E27FC236}">
                <a16:creationId xmlns:a16="http://schemas.microsoft.com/office/drawing/2014/main" xmlns="" id="{CC6C77CF-C77F-4E05-BC33-A39AC5E7766E}"/>
              </a:ext>
            </a:extLst>
          </p:cNvPr>
          <p:cNvSpPr>
            <a:spLocks noGrp="1"/>
          </p:cNvSpPr>
          <p:nvPr>
            <p:ph type="body" idx="1"/>
          </p:nvPr>
        </p:nvSpPr>
        <p:spPr/>
        <p:txBody>
          <a:bodyPr/>
          <a:lstStyle/>
          <a:p>
            <a:pPr algn="just"/>
            <a:r>
              <a:rPr lang="en-US" dirty="0"/>
              <a:t>Is called when the component is being removed  from the DOM:</a:t>
            </a:r>
          </a:p>
          <a:p>
            <a:pPr lvl="1"/>
            <a:r>
              <a:rPr lang="en-US" dirty="0" err="1"/>
              <a:t>componentWillUnmount</a:t>
            </a:r>
            <a:r>
              <a:rPr lang="en-US" dirty="0"/>
              <a:t>()</a:t>
            </a:r>
          </a:p>
          <a:p>
            <a:pPr algn="just"/>
            <a:r>
              <a:rPr lang="en-US" dirty="0"/>
              <a:t>Error Handling: called when there is an error  during rendering, in a lifecycle method or in the  constructor of any child component</a:t>
            </a:r>
          </a:p>
          <a:p>
            <a:pPr lvl="1"/>
            <a:r>
              <a:rPr lang="en-US" dirty="0" err="1"/>
              <a:t>componentDidCatch</a:t>
            </a:r>
            <a:r>
              <a:rPr lang="en-US" dirty="0"/>
              <a:t>()</a:t>
            </a:r>
          </a:p>
          <a:p>
            <a:endParaRPr lang="en-US" dirty="0"/>
          </a:p>
        </p:txBody>
      </p:sp>
      <p:sp>
        <p:nvSpPr>
          <p:cNvPr id="4" name="Slide Number Placeholder 3">
            <a:extLst>
              <a:ext uri="{FF2B5EF4-FFF2-40B4-BE49-F238E27FC236}">
                <a16:creationId xmlns:a16="http://schemas.microsoft.com/office/drawing/2014/main" xmlns="" id="{635E427E-A571-4B64-8843-0512904B3F80}"/>
              </a:ext>
            </a:extLst>
          </p:cNvPr>
          <p:cNvSpPr>
            <a:spLocks noGrp="1"/>
          </p:cNvSpPr>
          <p:nvPr>
            <p:ph type="sldNum" idx="12"/>
          </p:nvPr>
        </p:nvSpPr>
        <p:spPr/>
        <p:txBody>
          <a:bodyPr/>
          <a:lstStyle/>
          <a:p>
            <a:fld id="{00000000-1234-1234-1234-123412341234}" type="slidenum">
              <a:rPr lang="en-US" smtClean="0"/>
              <a:pPr/>
              <a:t>11</a:t>
            </a:fld>
            <a:endParaRPr lang="en-US"/>
          </a:p>
        </p:txBody>
      </p:sp>
    </p:spTree>
    <p:extLst>
      <p:ext uri="{BB962C8B-B14F-4D97-AF65-F5344CB8AC3E}">
        <p14:creationId xmlns:p14="http://schemas.microsoft.com/office/powerpoint/2010/main" val="365256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8103D6-D0ED-4E27-A658-868EC6A3D9F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3E6C8D4F-2EB5-4A56-BE7F-ABBEE23E768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05A69F96-FC71-46DE-9D14-178EAC756239}"/>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8" name="TextBox 7">
            <a:extLst>
              <a:ext uri="{FF2B5EF4-FFF2-40B4-BE49-F238E27FC236}">
                <a16:creationId xmlns:a16="http://schemas.microsoft.com/office/drawing/2014/main" xmlns="" id="{4035EB6D-3AAA-4F18-A27B-E86379D7436E}"/>
              </a:ext>
            </a:extLst>
          </p:cNvPr>
          <p:cNvSpPr txBox="1"/>
          <p:nvPr/>
        </p:nvSpPr>
        <p:spPr>
          <a:xfrm>
            <a:off x="1741296" y="133169"/>
            <a:ext cx="8709408" cy="6186309"/>
          </a:xfrm>
          <a:prstGeom prst="rect">
            <a:avLst/>
          </a:prstGeom>
          <a:solidFill>
            <a:schemeClr val="tx1"/>
          </a:solidFill>
        </p:spPr>
        <p:txBody>
          <a:bodyPr wrap="square">
            <a:spAutoFit/>
          </a:bodyPr>
          <a:lstStyle/>
          <a:p>
            <a:r>
              <a:rPr lang="en-US" sz="1200" b="0" dirty="0">
                <a:solidFill>
                  <a:srgbClr val="569CD6"/>
                </a:solidFill>
                <a:effectLst/>
                <a:latin typeface="Consolas" panose="020B0609020204030204" pitchFamily="49" charset="0"/>
              </a:rPr>
              <a:t>class</a:t>
            </a: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App</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extends</a:t>
            </a:r>
            <a:r>
              <a:rPr lang="en-US" sz="1200" b="0" dirty="0">
                <a:solidFill>
                  <a:srgbClr val="CCCCCC"/>
                </a:solidFill>
                <a:effectLst/>
                <a:latin typeface="Consolas" panose="020B0609020204030204" pitchFamily="49" charset="0"/>
              </a:rPr>
              <a:t> </a:t>
            </a:r>
            <a:r>
              <a:rPr lang="en-US" sz="1200" b="0" dirty="0">
                <a:solidFill>
                  <a:srgbClr val="4EC9B0"/>
                </a:solidFill>
                <a:effectLst/>
                <a:latin typeface="Consolas" panose="020B0609020204030204" pitchFamily="49" charset="0"/>
              </a:rPr>
              <a:t>Component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constructor</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props</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super</a:t>
            </a:r>
            <a:r>
              <a:rPr lang="en-US" sz="1200" b="0" dirty="0">
                <a:solidFill>
                  <a:srgbClr val="CCCCCC"/>
                </a:solidFill>
                <a:effectLst/>
                <a:latin typeface="Consolas" panose="020B0609020204030204" pitchFamily="49" charset="0"/>
              </a:rPr>
              <a:t>(</a:t>
            </a:r>
            <a:r>
              <a:rPr lang="en-US" sz="1200" b="0" dirty="0">
                <a:solidFill>
                  <a:srgbClr val="9CDCFE"/>
                </a:solidFill>
                <a:effectLst/>
                <a:latin typeface="Consolas" panose="020B0609020204030204" pitchFamily="49" charset="0"/>
              </a:rPr>
              <a:t>props</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r>
              <a:rPr lang="en-US" sz="1200" b="0" dirty="0" err="1">
                <a:solidFill>
                  <a:srgbClr val="569CD6"/>
                </a:solidFill>
                <a:effectLst/>
                <a:latin typeface="Consolas" panose="020B0609020204030204" pitchFamily="49" charset="0"/>
              </a:rPr>
              <a:t>this</a:t>
            </a:r>
            <a:r>
              <a:rPr lang="en-US" sz="1200" b="0" dirty="0" err="1">
                <a:solidFill>
                  <a:srgbClr val="CCCCCC"/>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state</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 </a:t>
            </a:r>
            <a:r>
              <a:rPr lang="en-US" sz="1200" b="0" dirty="0">
                <a:solidFill>
                  <a:srgbClr val="9CDCFE"/>
                </a:solidFill>
                <a:effectLst/>
                <a:latin typeface="Consolas" panose="020B0609020204030204" pitchFamily="49" charset="0"/>
              </a:rPr>
              <a:t>count: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componentDidMount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console</a:t>
            </a:r>
            <a:r>
              <a:rPr lang="en-US" sz="1200" b="0" dirty="0">
                <a:solidFill>
                  <a:srgbClr val="CCCCCC"/>
                </a:solidFill>
                <a:effectLst/>
                <a:latin typeface="Consolas" panose="020B0609020204030204" pitchFamily="49" charset="0"/>
              </a:rPr>
              <a:t>.</a:t>
            </a:r>
            <a:r>
              <a:rPr lang="en-US" sz="1200" b="0" dirty="0">
                <a:solidFill>
                  <a:srgbClr val="DCDCAA"/>
                </a:solidFill>
                <a:effectLst/>
                <a:latin typeface="Consolas" panose="020B0609020204030204" pitchFamily="49" charset="0"/>
              </a:rPr>
              <a:t>log</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'Component mounted'</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componentDidUpdate</a:t>
            </a:r>
            <a:r>
              <a:rPr lang="en-US" sz="1200" b="0" dirty="0">
                <a:solidFill>
                  <a:srgbClr val="CCCCCC"/>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prevState</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prevState</a:t>
            </a:r>
            <a:r>
              <a:rPr lang="en-US" sz="1200" b="0" dirty="0" err="1">
                <a:solidFill>
                  <a:srgbClr val="CCCCCC"/>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count</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err="1">
                <a:solidFill>
                  <a:srgbClr val="569CD6"/>
                </a:solidFill>
                <a:effectLst/>
                <a:latin typeface="Consolas" panose="020B0609020204030204" pitchFamily="49" charset="0"/>
              </a:rPr>
              <a:t>this</a:t>
            </a:r>
            <a:r>
              <a:rPr lang="en-US" sz="1200" b="0" dirty="0" err="1">
                <a:solidFill>
                  <a:srgbClr val="CCCCCC"/>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state</a:t>
            </a:r>
            <a:r>
              <a:rPr lang="en-US" sz="1200" b="0" dirty="0" err="1">
                <a:solidFill>
                  <a:srgbClr val="CCCCCC"/>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count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console</a:t>
            </a:r>
            <a:r>
              <a:rPr lang="en-US" sz="1200" b="0" dirty="0">
                <a:solidFill>
                  <a:srgbClr val="CCCCCC"/>
                </a:solidFill>
                <a:effectLst/>
                <a:latin typeface="Consolas" panose="020B0609020204030204" pitchFamily="49" charset="0"/>
              </a:rPr>
              <a:t>.</a:t>
            </a:r>
            <a:r>
              <a:rPr lang="en-US" sz="1200" b="0" dirty="0">
                <a:solidFill>
                  <a:srgbClr val="DCDCAA"/>
                </a:solidFill>
                <a:effectLst/>
                <a:latin typeface="Consolas" panose="020B0609020204030204" pitchFamily="49" charset="0"/>
              </a:rPr>
              <a:t>log</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'count state changed'</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componentWillUnmount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9CDCFE"/>
                </a:solidFill>
                <a:effectLst/>
                <a:latin typeface="Consolas" panose="020B0609020204030204" pitchFamily="49" charset="0"/>
              </a:rPr>
              <a:t>console</a:t>
            </a:r>
            <a:r>
              <a:rPr lang="en-US" sz="1200" b="0" dirty="0">
                <a:solidFill>
                  <a:srgbClr val="CCCCCC"/>
                </a:solidFill>
                <a:effectLst/>
                <a:latin typeface="Consolas" panose="020B0609020204030204" pitchFamily="49" charset="0"/>
              </a:rPr>
              <a:t>.</a:t>
            </a:r>
            <a:r>
              <a:rPr lang="en-US" sz="1200" b="0" dirty="0">
                <a:solidFill>
                  <a:srgbClr val="DCDCAA"/>
                </a:solidFill>
                <a:effectLst/>
                <a:latin typeface="Consolas" panose="020B0609020204030204" pitchFamily="49" charset="0"/>
              </a:rPr>
              <a:t>log</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'Component will </a:t>
            </a:r>
            <a:r>
              <a:rPr lang="en-US" sz="1200" b="0" dirty="0" err="1">
                <a:solidFill>
                  <a:srgbClr val="CE9178"/>
                </a:solidFill>
                <a:effectLst/>
                <a:latin typeface="Consolas" panose="020B0609020204030204" pitchFamily="49" charset="0"/>
              </a:rPr>
              <a:t>unmount</a:t>
            </a:r>
            <a:r>
              <a:rPr lang="en-US" sz="1200" b="0" dirty="0">
                <a:solidFill>
                  <a:srgbClr val="CE9178"/>
                </a:solidFill>
                <a:effectLst/>
                <a:latin typeface="Consolas" panose="020B0609020204030204" pitchFamily="49" charset="0"/>
              </a:rPr>
              <a:t>'</a:t>
            </a:r>
            <a:r>
              <a:rPr lang="en-US" sz="1200" b="0" dirty="0">
                <a:solidFill>
                  <a:srgbClr val="CCCCCC"/>
                </a:solidFill>
                <a:effectLst/>
                <a:latin typeface="Consolas" panose="020B0609020204030204" pitchFamily="49" charset="0"/>
              </a:rPr>
              <a:t>);</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incrementCount</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err="1">
                <a:solidFill>
                  <a:srgbClr val="569CD6"/>
                </a:solidFill>
                <a:effectLst/>
                <a:latin typeface="Consolas" panose="020B0609020204030204" pitchFamily="49" charset="0"/>
              </a:rPr>
              <a:t>this</a:t>
            </a:r>
            <a:r>
              <a:rPr lang="en-US" sz="1200" b="0" dirty="0" err="1">
                <a:solidFill>
                  <a:srgbClr val="CCCCCC"/>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setState</a:t>
            </a:r>
            <a:r>
              <a:rPr lang="en-US" sz="1200" b="0" dirty="0">
                <a:solidFill>
                  <a:srgbClr val="CCCCCC"/>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prevState</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CCCCCC"/>
                </a:solidFill>
                <a:effectLst/>
                <a:latin typeface="Consolas" panose="020B0609020204030204" pitchFamily="49" charset="0"/>
              </a:rPr>
              <a:t> ({ </a:t>
            </a:r>
            <a:r>
              <a:rPr lang="en-US" sz="1200" b="0" dirty="0">
                <a:solidFill>
                  <a:srgbClr val="9CDCFE"/>
                </a:solidFill>
                <a:effectLst/>
                <a:latin typeface="Consolas" panose="020B0609020204030204" pitchFamily="49" charset="0"/>
              </a:rPr>
              <a:t>count:</a:t>
            </a: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prevState</a:t>
            </a:r>
            <a:r>
              <a:rPr lang="en-US" sz="1200" b="0" dirty="0" err="1">
                <a:solidFill>
                  <a:srgbClr val="CCCCCC"/>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count</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r>
            <a:br>
              <a:rPr lang="en-US" sz="1200" b="0" dirty="0">
                <a:solidFill>
                  <a:srgbClr val="CCCCCC"/>
                </a:solidFill>
                <a:effectLst/>
                <a:latin typeface="Consolas" panose="020B0609020204030204" pitchFamily="49" charset="0"/>
              </a:rPr>
            </a:br>
            <a:r>
              <a:rPr lang="en-US" sz="1200" b="0" dirty="0">
                <a:solidFill>
                  <a:srgbClr val="CCCCCC"/>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decrementCount</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 </a:t>
            </a:r>
            <a:r>
              <a:rPr lang="en-US" sz="1200" b="0" dirty="0">
                <a:solidFill>
                  <a:srgbClr val="569CD6"/>
                </a:solidFill>
                <a:effectLst/>
                <a:latin typeface="Consolas" panose="020B0609020204030204" pitchFamily="49" charset="0"/>
              </a:rPr>
              <a:t>=&gt;</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err="1">
                <a:solidFill>
                  <a:srgbClr val="569CD6"/>
                </a:solidFill>
                <a:effectLst/>
                <a:latin typeface="Consolas" panose="020B0609020204030204" pitchFamily="49" charset="0"/>
              </a:rPr>
              <a:t>this</a:t>
            </a:r>
            <a:r>
              <a:rPr lang="en-US" sz="1200" b="0" dirty="0" err="1">
                <a:solidFill>
                  <a:srgbClr val="CCCCCC"/>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setState</a:t>
            </a:r>
            <a:r>
              <a:rPr lang="en-US" sz="1200" b="0" dirty="0">
                <a:solidFill>
                  <a:srgbClr val="CCCCCC"/>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prevState</a:t>
            </a:r>
            <a:r>
              <a:rPr lang="en-US" sz="1200" b="0" dirty="0">
                <a:solidFill>
                  <a:srgbClr val="CCCCCC"/>
                </a:solidFill>
                <a:effectLst/>
                <a:latin typeface="Consolas" panose="020B0609020204030204" pitchFamily="49" charset="0"/>
              </a:rPr>
              <a:t> </a:t>
            </a:r>
            <a:r>
              <a:rPr lang="en-US" sz="1200" b="0" dirty="0">
                <a:solidFill>
                  <a:srgbClr val="569CD6"/>
                </a:solidFill>
                <a:effectLst/>
                <a:latin typeface="Consolas" panose="020B0609020204030204" pitchFamily="49" charset="0"/>
              </a:rPr>
              <a:t>=&gt;</a:t>
            </a:r>
            <a:r>
              <a:rPr lang="en-US" sz="1200" b="0" dirty="0">
                <a:solidFill>
                  <a:srgbClr val="CCCCCC"/>
                </a:solidFill>
                <a:effectLst/>
                <a:latin typeface="Consolas" panose="020B0609020204030204" pitchFamily="49" charset="0"/>
              </a:rPr>
              <a:t> ({ </a:t>
            </a:r>
            <a:r>
              <a:rPr lang="en-US" sz="1200" b="0" dirty="0">
                <a:solidFill>
                  <a:srgbClr val="9CDCFE"/>
                </a:solidFill>
                <a:effectLst/>
                <a:latin typeface="Consolas" panose="020B0609020204030204" pitchFamily="49" charset="0"/>
              </a:rPr>
              <a:t>count:</a:t>
            </a: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prevState</a:t>
            </a:r>
            <a:r>
              <a:rPr lang="en-US" sz="1200" b="0" dirty="0" err="1">
                <a:solidFill>
                  <a:srgbClr val="CCCCCC"/>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count</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a:solidFill>
                  <a:srgbClr val="B5CEA8"/>
                </a:solidFill>
                <a:effectLst/>
                <a:latin typeface="Consolas" panose="020B0609020204030204" pitchFamily="49" charset="0"/>
              </a:rPr>
              <a:t>1</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render</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div</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p</a:t>
            </a:r>
            <a:r>
              <a:rPr lang="en-US" sz="1200" b="0" dirty="0">
                <a:solidFill>
                  <a:srgbClr val="808080"/>
                </a:solidFill>
                <a:effectLst/>
                <a:latin typeface="Consolas" panose="020B0609020204030204" pitchFamily="49" charset="0"/>
              </a:rPr>
              <a:t>&gt;</a:t>
            </a:r>
            <a:r>
              <a:rPr lang="en-US" sz="1200" b="0" dirty="0">
                <a:solidFill>
                  <a:srgbClr val="CCCCCC"/>
                </a:solidFill>
                <a:effectLst/>
                <a:latin typeface="Consolas" panose="020B0609020204030204" pitchFamily="49" charset="0"/>
              </a:rPr>
              <a:t>Count: </a:t>
            </a:r>
            <a:r>
              <a:rPr lang="en-US" sz="1200" b="0" dirty="0">
                <a:solidFill>
                  <a:srgbClr val="569CD6"/>
                </a:solidFill>
                <a:effectLst/>
                <a:latin typeface="Consolas" panose="020B0609020204030204" pitchFamily="49" charset="0"/>
              </a:rPr>
              <a:t>{</a:t>
            </a:r>
            <a:r>
              <a:rPr lang="en-US" sz="1200" b="0" dirty="0" err="1">
                <a:solidFill>
                  <a:srgbClr val="569CD6"/>
                </a:solidFill>
                <a:effectLst/>
                <a:latin typeface="Consolas" panose="020B0609020204030204" pitchFamily="49" charset="0"/>
              </a:rPr>
              <a:t>this</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state</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count</a:t>
            </a:r>
            <a:r>
              <a:rPr lang="en-US" sz="1200" b="0" dirty="0">
                <a:solidFill>
                  <a:srgbClr val="569CD6"/>
                </a:solidFill>
                <a:effectLst/>
                <a:latin typeface="Consolas" panose="020B0609020204030204" pitchFamily="49" charset="0"/>
              </a:rPr>
              <a:t>}</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p</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button</a:t>
            </a: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onClick</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r>
              <a:rPr lang="en-US" sz="1200" b="0" dirty="0" err="1">
                <a:solidFill>
                  <a:srgbClr val="569CD6"/>
                </a:solidFill>
                <a:effectLst/>
                <a:latin typeface="Consolas" panose="020B0609020204030204" pitchFamily="49" charset="0"/>
              </a:rPr>
              <a:t>this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incrementCount</a:t>
            </a:r>
            <a:r>
              <a:rPr lang="en-US" sz="1200" b="0" dirty="0">
                <a:solidFill>
                  <a:srgbClr val="569CD6"/>
                </a:solidFill>
                <a:effectLst/>
                <a:latin typeface="Consolas" panose="020B0609020204030204" pitchFamily="49" charset="0"/>
              </a:rPr>
              <a:t>}</a:t>
            </a:r>
            <a:r>
              <a:rPr lang="en-US" sz="1200" b="0" dirty="0">
                <a:solidFill>
                  <a:srgbClr val="808080"/>
                </a:solidFill>
                <a:effectLst/>
                <a:latin typeface="Consolas" panose="020B0609020204030204" pitchFamily="49" charset="0"/>
              </a:rPr>
              <a:t>&gt;</a:t>
            </a:r>
            <a:r>
              <a:rPr lang="en-US" sz="1200" b="0" dirty="0">
                <a:solidFill>
                  <a:srgbClr val="CCCCCC"/>
                </a:solidFill>
                <a:effectLst/>
                <a:latin typeface="Consolas" panose="020B0609020204030204" pitchFamily="49" charset="0"/>
              </a:rPr>
              <a:t>Increment</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button</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button</a:t>
            </a: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onClick</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t>
            </a:r>
            <a:r>
              <a:rPr lang="en-US" sz="1200" b="0" dirty="0" err="1">
                <a:solidFill>
                  <a:srgbClr val="569CD6"/>
                </a:solidFill>
                <a:effectLst/>
                <a:latin typeface="Consolas" panose="020B0609020204030204" pitchFamily="49" charset="0"/>
              </a:rPr>
              <a:t>this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decrementCount</a:t>
            </a:r>
            <a:r>
              <a:rPr lang="en-US" sz="1200" b="0" dirty="0">
                <a:solidFill>
                  <a:srgbClr val="569CD6"/>
                </a:solidFill>
                <a:effectLst/>
                <a:latin typeface="Consolas" panose="020B0609020204030204" pitchFamily="49" charset="0"/>
              </a:rPr>
              <a:t>}</a:t>
            </a:r>
            <a:r>
              <a:rPr lang="en-US" sz="1200" b="0" dirty="0">
                <a:solidFill>
                  <a:srgbClr val="808080"/>
                </a:solidFill>
                <a:effectLst/>
                <a:latin typeface="Consolas" panose="020B0609020204030204" pitchFamily="49" charset="0"/>
              </a:rPr>
              <a:t>&gt;</a:t>
            </a:r>
            <a:r>
              <a:rPr lang="en-US" sz="1200" b="0" dirty="0">
                <a:solidFill>
                  <a:srgbClr val="CCCCCC"/>
                </a:solidFill>
                <a:effectLst/>
                <a:latin typeface="Consolas" panose="020B0609020204030204" pitchFamily="49" charset="0"/>
              </a:rPr>
              <a:t>Decrement</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button</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r>
              <a:rPr lang="en-US" sz="1200" b="0" dirty="0">
                <a:solidFill>
                  <a:srgbClr val="808080"/>
                </a:solidFill>
                <a:effectLst/>
                <a:latin typeface="Consolas" panose="020B0609020204030204" pitchFamily="49" charset="0"/>
              </a:rPr>
              <a:t>&lt;/</a:t>
            </a:r>
            <a:r>
              <a:rPr lang="en-US" sz="1200" b="0" dirty="0">
                <a:solidFill>
                  <a:srgbClr val="569CD6"/>
                </a:solidFill>
                <a:effectLst/>
                <a:latin typeface="Consolas" panose="020B0609020204030204" pitchFamily="49" charset="0"/>
              </a:rPr>
              <a:t>div</a:t>
            </a:r>
            <a:r>
              <a:rPr lang="en-US" sz="1200" b="0" dirty="0">
                <a:solidFill>
                  <a:srgbClr val="808080"/>
                </a:solidFill>
                <a:effectLst/>
                <a:latin typeface="Consolas" panose="020B0609020204030204" pitchFamily="49" charset="0"/>
              </a:rPr>
              <a:t>&gt;</a:t>
            </a:r>
            <a:endParaRPr lang="en-US" sz="1200" b="0" dirty="0">
              <a:solidFill>
                <a:srgbClr val="CCCCCC"/>
              </a:solidFill>
              <a:effectLst/>
              <a:latin typeface="Consolas" panose="020B0609020204030204" pitchFamily="49" charset="0"/>
            </a:endParaRP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    }</a:t>
            </a:r>
          </a:p>
          <a:p>
            <a:r>
              <a:rPr lang="en-US" sz="1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05225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1D495-FDC8-42F7-8978-7A6B446C99DC}"/>
              </a:ext>
            </a:extLst>
          </p:cNvPr>
          <p:cNvSpPr>
            <a:spLocks noGrp="1"/>
          </p:cNvSpPr>
          <p:nvPr>
            <p:ph type="title"/>
          </p:nvPr>
        </p:nvSpPr>
        <p:spPr/>
        <p:txBody>
          <a:bodyPr/>
          <a:lstStyle/>
          <a:p>
            <a:r>
              <a:rPr lang="en-US" sz="3200"/>
              <a:t>Functional Components</a:t>
            </a:r>
            <a:endParaRPr lang="en-US"/>
          </a:p>
        </p:txBody>
      </p:sp>
      <p:sp>
        <p:nvSpPr>
          <p:cNvPr id="3" name="Text Placeholder 2">
            <a:extLst>
              <a:ext uri="{FF2B5EF4-FFF2-40B4-BE49-F238E27FC236}">
                <a16:creationId xmlns:a16="http://schemas.microsoft.com/office/drawing/2014/main" xmlns="" id="{B3D1E025-7428-4D0C-B799-F8D7BCDE9BB1}"/>
              </a:ext>
            </a:extLst>
          </p:cNvPr>
          <p:cNvSpPr>
            <a:spLocks noGrp="1"/>
          </p:cNvSpPr>
          <p:nvPr>
            <p:ph type="body" idx="1"/>
          </p:nvPr>
        </p:nvSpPr>
        <p:spPr>
          <a:xfrm>
            <a:off x="838201" y="1535810"/>
            <a:ext cx="6004726" cy="4944889"/>
          </a:xfrm>
        </p:spPr>
        <p:txBody>
          <a:bodyPr>
            <a:normAutofit/>
          </a:bodyPr>
          <a:lstStyle/>
          <a:p>
            <a:pPr algn="just"/>
            <a:r>
              <a:rPr lang="en-US" sz="2400" b="1" i="0" dirty="0">
                <a:solidFill>
                  <a:schemeClr val="accent5">
                    <a:lumMod val="50000"/>
                  </a:schemeClr>
                </a:solidFill>
                <a:effectLst/>
                <a:latin typeface="+mj-lt"/>
              </a:rPr>
              <a:t>Hooks</a:t>
            </a:r>
            <a:r>
              <a:rPr lang="en-US" b="0" i="0" dirty="0">
                <a:solidFill>
                  <a:schemeClr val="accent5">
                    <a:lumMod val="50000"/>
                  </a:schemeClr>
                </a:solidFill>
                <a:effectLst/>
                <a:latin typeface="+mj-lt"/>
              </a:rPr>
              <a:t> </a:t>
            </a:r>
          </a:p>
          <a:p>
            <a:pPr lvl="1" algn="just"/>
            <a:r>
              <a:rPr lang="en-US" b="0" i="0" dirty="0">
                <a:solidFill>
                  <a:schemeClr val="accent5">
                    <a:lumMod val="50000"/>
                  </a:schemeClr>
                </a:solidFill>
                <a:effectLst/>
                <a:latin typeface="+mj-lt"/>
              </a:rPr>
              <a:t>It allow you to use React features such as state, </a:t>
            </a:r>
            <a:r>
              <a:rPr lang="en-US" b="0" i="0" u="none" strike="noStrike" dirty="0">
                <a:solidFill>
                  <a:schemeClr val="accent5">
                    <a:lumMod val="50000"/>
                  </a:schemeClr>
                </a:solidFill>
                <a:effectLst/>
                <a:latin typeface="+mj-lt"/>
              </a:rPr>
              <a:t>lifecycle methods</a:t>
            </a:r>
            <a:r>
              <a:rPr lang="en-US" b="0" i="0" dirty="0">
                <a:solidFill>
                  <a:schemeClr val="accent5">
                    <a:lumMod val="50000"/>
                  </a:schemeClr>
                </a:solidFill>
                <a:effectLst/>
                <a:latin typeface="+mj-lt"/>
              </a:rPr>
              <a:t>, and context as Class Component. </a:t>
            </a:r>
          </a:p>
          <a:p>
            <a:pPr algn="just"/>
            <a:r>
              <a:rPr lang="en-US" sz="2400" b="1" dirty="0">
                <a:solidFill>
                  <a:schemeClr val="accent5">
                    <a:lumMod val="50000"/>
                  </a:schemeClr>
                </a:solidFill>
                <a:latin typeface="+mj-lt"/>
              </a:rPr>
              <a:t>Function Component(Stateless Component)</a:t>
            </a:r>
            <a:endParaRPr lang="en-US" sz="2400" b="1" i="0" dirty="0">
              <a:solidFill>
                <a:schemeClr val="accent5">
                  <a:lumMod val="50000"/>
                </a:schemeClr>
              </a:solidFill>
              <a:effectLst/>
              <a:latin typeface="+mj-lt"/>
            </a:endParaRPr>
          </a:p>
          <a:p>
            <a:pPr lvl="1" algn="just"/>
            <a:r>
              <a:rPr lang="en-US" b="0" i="0" dirty="0">
                <a:solidFill>
                  <a:schemeClr val="accent5">
                    <a:lumMod val="50000"/>
                  </a:schemeClr>
                </a:solidFill>
                <a:effectLst/>
                <a:latin typeface="+mj-lt"/>
              </a:rPr>
              <a:t>A functional component is simply a JavaScript function with Hooks. </a:t>
            </a:r>
          </a:p>
          <a:p>
            <a:pPr lvl="1" algn="just"/>
            <a:r>
              <a:rPr lang="en-US" b="0" i="0" dirty="0">
                <a:solidFill>
                  <a:schemeClr val="accent5">
                    <a:lumMod val="50000"/>
                  </a:schemeClr>
                </a:solidFill>
                <a:effectLst/>
                <a:latin typeface="+mj-lt"/>
              </a:rPr>
              <a:t>It returns the html code that describes the UI</a:t>
            </a:r>
          </a:p>
        </p:txBody>
      </p:sp>
      <p:sp>
        <p:nvSpPr>
          <p:cNvPr id="4" name="Slide Number Placeholder 3">
            <a:extLst>
              <a:ext uri="{FF2B5EF4-FFF2-40B4-BE49-F238E27FC236}">
                <a16:creationId xmlns:a16="http://schemas.microsoft.com/office/drawing/2014/main" xmlns="" id="{70E4385F-9B26-41CE-83EF-A2F4D28C457B}"/>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7" name="TextBox 6">
            <a:extLst>
              <a:ext uri="{FF2B5EF4-FFF2-40B4-BE49-F238E27FC236}">
                <a16:creationId xmlns:a16="http://schemas.microsoft.com/office/drawing/2014/main" xmlns="" id="{DAA64B3B-8B3A-4BE8-92CD-75600368E8D4}"/>
              </a:ext>
            </a:extLst>
          </p:cNvPr>
          <p:cNvSpPr txBox="1"/>
          <p:nvPr/>
        </p:nvSpPr>
        <p:spPr>
          <a:xfrm>
            <a:off x="7023799" y="2248263"/>
            <a:ext cx="4843306" cy="830997"/>
          </a:xfrm>
          <a:prstGeom prst="rect">
            <a:avLst/>
          </a:prstGeom>
          <a:solidFill>
            <a:schemeClr val="tx1"/>
          </a:solidFill>
        </p:spPr>
        <p:txBody>
          <a:bodyPr wrap="square">
            <a:spAutoFit/>
          </a:bodyPr>
          <a:lstStyle/>
          <a:p>
            <a:r>
              <a:rPr lang="en-US" sz="1600" b="0">
                <a:solidFill>
                  <a:srgbClr val="569CD6"/>
                </a:solidFill>
                <a:effectLst/>
                <a:latin typeface="Consolas" panose="020B0609020204030204" pitchFamily="49" charset="0"/>
              </a:rPr>
              <a:t>function</a:t>
            </a:r>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Welcome</a:t>
            </a:r>
            <a:r>
              <a:rPr lang="en-US" sz="1600" b="0">
                <a:solidFill>
                  <a:srgbClr val="CCCCCC"/>
                </a:solidFill>
                <a:effectLst/>
                <a:latin typeface="Consolas" panose="020B0609020204030204" pitchFamily="49" charset="0"/>
              </a:rPr>
              <a:t>(</a:t>
            </a:r>
            <a:r>
              <a:rPr lang="en-US" sz="1600" b="0">
                <a:solidFill>
                  <a:srgbClr val="9CDCFE"/>
                </a:solidFill>
                <a:effectLst/>
                <a:latin typeface="Consolas" panose="020B0609020204030204" pitchFamily="49" charset="0"/>
              </a:rPr>
              <a:t>props</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return</a:t>
            </a:r>
            <a:r>
              <a:rPr lang="en-US" sz="1600" b="0">
                <a:solidFill>
                  <a:srgbClr val="CCCCCC"/>
                </a:solidFill>
                <a:effectLst/>
                <a:latin typeface="Consolas" panose="020B0609020204030204" pitchFamily="49" charset="0"/>
              </a:rPr>
              <a:t> </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h1</a:t>
            </a:r>
            <a:r>
              <a:rPr lang="en-US" sz="1600" b="0">
                <a:solidFill>
                  <a:srgbClr val="808080"/>
                </a:solidFill>
                <a:effectLst/>
                <a:latin typeface="Consolas" panose="020B0609020204030204" pitchFamily="49" charset="0"/>
              </a:rPr>
              <a:t>&gt;</a:t>
            </a:r>
            <a:r>
              <a:rPr lang="en-US" sz="1600" b="0">
                <a:solidFill>
                  <a:srgbClr val="CCCCCC"/>
                </a:solidFill>
                <a:effectLst/>
                <a:latin typeface="Consolas" panose="020B0609020204030204" pitchFamily="49" charset="0"/>
              </a:rPr>
              <a:t>Hello, </a:t>
            </a:r>
            <a:r>
              <a:rPr lang="en-US" sz="1600" b="0">
                <a:solidFill>
                  <a:srgbClr val="569CD6"/>
                </a:solidFill>
                <a:effectLst/>
                <a:latin typeface="Consolas" panose="020B0609020204030204" pitchFamily="49" charset="0"/>
              </a:rPr>
              <a:t>{</a:t>
            </a:r>
            <a:r>
              <a:rPr lang="en-US" sz="1600" b="0">
                <a:solidFill>
                  <a:srgbClr val="9CDCFE"/>
                </a:solidFill>
                <a:effectLst/>
                <a:latin typeface="Consolas" panose="020B0609020204030204" pitchFamily="49" charset="0"/>
              </a:rPr>
              <a:t>props</a:t>
            </a:r>
            <a:r>
              <a:rPr lang="en-US" sz="1600" b="0">
                <a:solidFill>
                  <a:srgbClr val="D4D4D4"/>
                </a:solidFill>
                <a:effectLst/>
                <a:latin typeface="Consolas" panose="020B0609020204030204" pitchFamily="49" charset="0"/>
              </a:rPr>
              <a:t>.</a:t>
            </a:r>
            <a:r>
              <a:rPr lang="en-US" sz="1600" b="0">
                <a:solidFill>
                  <a:srgbClr val="9CDCFE"/>
                </a:solidFill>
                <a:effectLst/>
                <a:latin typeface="Consolas" panose="020B0609020204030204" pitchFamily="49" charset="0"/>
              </a:rPr>
              <a:t>name</a:t>
            </a:r>
            <a:r>
              <a:rPr lang="en-US" sz="1600" b="0">
                <a:solidFill>
                  <a:srgbClr val="569CD6"/>
                </a:solidFill>
                <a:effectLst/>
                <a:latin typeface="Consolas" panose="020B0609020204030204" pitchFamily="49" charset="0"/>
              </a:rPr>
              <a:t>}</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h1</a:t>
            </a:r>
            <a:r>
              <a:rPr lang="en-US" sz="1600" b="0">
                <a:solidFill>
                  <a:srgbClr val="808080"/>
                </a:solidFill>
                <a:effectLst/>
                <a:latin typeface="Consolas" panose="020B0609020204030204" pitchFamily="49" charset="0"/>
              </a:rPr>
              <a:t>&gt;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xmlns="" id="{B6BDBF65-21B6-416F-B538-86D2A545A554}"/>
              </a:ext>
            </a:extLst>
          </p:cNvPr>
          <p:cNvSpPr txBox="1"/>
          <p:nvPr/>
        </p:nvSpPr>
        <p:spPr>
          <a:xfrm>
            <a:off x="7208952" y="4506582"/>
            <a:ext cx="4983048" cy="1631216"/>
          </a:xfrm>
          <a:prstGeom prst="rect">
            <a:avLst/>
          </a:prstGeom>
          <a:noFill/>
        </p:spPr>
        <p:txBody>
          <a:bodyPr wrap="square">
            <a:spAutoFit/>
          </a:bodyPr>
          <a:lstStyle/>
          <a:p>
            <a:pPr marL="342900" indent="-342900">
              <a:buFont typeface="Wingdings" panose="05000000000000000000" pitchFamily="2" charset="2"/>
              <a:buChar char="v"/>
            </a:pPr>
            <a:r>
              <a:rPr lang="en-US" sz="2000" dirty="0">
                <a:solidFill>
                  <a:schemeClr val="accent5">
                    <a:lumMod val="50000"/>
                  </a:schemeClr>
                </a:solidFill>
                <a:latin typeface="+mj-lt"/>
              </a:rPr>
              <a:t>doesn't need to </a:t>
            </a:r>
            <a:r>
              <a:rPr lang="en-US" sz="2000" dirty="0">
                <a:solidFill>
                  <a:srgbClr val="FF0000"/>
                </a:solidFill>
                <a:latin typeface="+mj-lt"/>
              </a:rPr>
              <a:t>manage state</a:t>
            </a:r>
            <a:r>
              <a:rPr lang="en-US" sz="2000" dirty="0">
                <a:solidFill>
                  <a:schemeClr val="accent5">
                    <a:lumMod val="50000"/>
                  </a:schemeClr>
                </a:solidFill>
                <a:latin typeface="+mj-lt"/>
              </a:rPr>
              <a:t>.</a:t>
            </a:r>
          </a:p>
          <a:p>
            <a:pPr marL="342900" indent="-342900">
              <a:buFont typeface="Wingdings" panose="05000000000000000000" pitchFamily="2" charset="2"/>
              <a:buChar char="v"/>
            </a:pPr>
            <a:r>
              <a:rPr lang="en-US" sz="2000" dirty="0">
                <a:solidFill>
                  <a:schemeClr val="accent5">
                    <a:lumMod val="50000"/>
                  </a:schemeClr>
                </a:solidFill>
                <a:latin typeface="+mj-lt"/>
              </a:rPr>
              <a:t>doesn't need </a:t>
            </a:r>
            <a:r>
              <a:rPr lang="en-US" sz="2000" dirty="0">
                <a:solidFill>
                  <a:srgbClr val="FF0000"/>
                </a:solidFill>
                <a:latin typeface="+mj-lt"/>
              </a:rPr>
              <a:t>lifecycle methods </a:t>
            </a:r>
            <a:r>
              <a:rPr lang="en-US" sz="2000" dirty="0">
                <a:solidFill>
                  <a:schemeClr val="accent5">
                    <a:lumMod val="50000"/>
                  </a:schemeClr>
                </a:solidFill>
                <a:latin typeface="+mj-lt"/>
              </a:rPr>
              <a:t>(although this can now be handled with the </a:t>
            </a:r>
            <a:r>
              <a:rPr lang="en-US" sz="2000" dirty="0" err="1">
                <a:solidFill>
                  <a:schemeClr val="accent5">
                    <a:lumMod val="50000"/>
                  </a:schemeClr>
                </a:solidFill>
                <a:latin typeface="+mj-lt"/>
              </a:rPr>
              <a:t>useEffect</a:t>
            </a:r>
            <a:r>
              <a:rPr lang="en-US" sz="2000" dirty="0">
                <a:solidFill>
                  <a:schemeClr val="accent5">
                    <a:lumMod val="50000"/>
                  </a:schemeClr>
                </a:solidFill>
                <a:latin typeface="+mj-lt"/>
              </a:rPr>
              <a:t> Hook).</a:t>
            </a:r>
          </a:p>
          <a:p>
            <a:pPr marL="342900" indent="-342900">
              <a:buFont typeface="Wingdings" panose="05000000000000000000" pitchFamily="2" charset="2"/>
              <a:buChar char="v"/>
            </a:pPr>
            <a:r>
              <a:rPr lang="en-US" sz="2000" dirty="0">
                <a:solidFill>
                  <a:schemeClr val="accent5">
                    <a:lumMod val="50000"/>
                  </a:schemeClr>
                </a:solidFill>
                <a:latin typeface="+mj-lt"/>
              </a:rPr>
              <a:t>write less code and keep things simple.</a:t>
            </a:r>
          </a:p>
        </p:txBody>
      </p:sp>
      <p:grpSp>
        <p:nvGrpSpPr>
          <p:cNvPr id="9" name="Group 8">
            <a:extLst>
              <a:ext uri="{FF2B5EF4-FFF2-40B4-BE49-F238E27FC236}">
                <a16:creationId xmlns:a16="http://schemas.microsoft.com/office/drawing/2014/main" xmlns="" id="{872D20FD-ECE0-4391-9F45-7DC1B44656FE}"/>
              </a:ext>
            </a:extLst>
          </p:cNvPr>
          <p:cNvGrpSpPr/>
          <p:nvPr/>
        </p:nvGrpSpPr>
        <p:grpSpPr>
          <a:xfrm>
            <a:off x="6702952" y="4735867"/>
            <a:ext cx="531861" cy="1115089"/>
            <a:chOff x="6592420" y="4722725"/>
            <a:chExt cx="531861" cy="1115089"/>
          </a:xfrm>
        </p:grpSpPr>
        <p:cxnSp>
          <p:nvCxnSpPr>
            <p:cNvPr id="10" name="Straight Arrow Connector 9">
              <a:extLst>
                <a:ext uri="{FF2B5EF4-FFF2-40B4-BE49-F238E27FC236}">
                  <a16:creationId xmlns:a16="http://schemas.microsoft.com/office/drawing/2014/main" xmlns="" id="{817994BB-D21A-4B1B-942B-CA2AE4AE2E81}"/>
                </a:ext>
              </a:extLst>
            </p:cNvPr>
            <p:cNvCxnSpPr>
              <a:cxnSpLocks/>
            </p:cNvCxnSpPr>
            <p:nvPr/>
          </p:nvCxnSpPr>
          <p:spPr>
            <a:xfrm flipV="1">
              <a:off x="6611815" y="4722725"/>
              <a:ext cx="512466" cy="5526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AAD35620-DDAD-4A51-A5C3-957DD2981CEB}"/>
                </a:ext>
              </a:extLst>
            </p:cNvPr>
            <p:cNvCxnSpPr>
              <a:cxnSpLocks/>
            </p:cNvCxnSpPr>
            <p:nvPr/>
          </p:nvCxnSpPr>
          <p:spPr>
            <a:xfrm flipV="1">
              <a:off x="6592420" y="5050803"/>
              <a:ext cx="525396" cy="2245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804F33F5-42FA-4659-B6EA-8E8177ADCD3A}"/>
                </a:ext>
              </a:extLst>
            </p:cNvPr>
            <p:cNvCxnSpPr>
              <a:cxnSpLocks/>
            </p:cNvCxnSpPr>
            <p:nvPr/>
          </p:nvCxnSpPr>
          <p:spPr>
            <a:xfrm>
              <a:off x="6606012" y="5275664"/>
              <a:ext cx="497432" cy="5621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909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4D3D64-744F-4B7D-A877-560E7A017BB3}"/>
              </a:ext>
            </a:extLst>
          </p:cNvPr>
          <p:cNvSpPr>
            <a:spLocks noGrp="1"/>
          </p:cNvSpPr>
          <p:nvPr>
            <p:ph type="title"/>
          </p:nvPr>
        </p:nvSpPr>
        <p:spPr/>
        <p:txBody>
          <a:bodyPr/>
          <a:lstStyle/>
          <a:p>
            <a:r>
              <a:rPr lang="en-US"/>
              <a:t>Effects in Function Components</a:t>
            </a:r>
          </a:p>
        </p:txBody>
      </p:sp>
      <p:sp>
        <p:nvSpPr>
          <p:cNvPr id="3" name="Text Placeholder 2">
            <a:extLst>
              <a:ext uri="{FF2B5EF4-FFF2-40B4-BE49-F238E27FC236}">
                <a16:creationId xmlns:a16="http://schemas.microsoft.com/office/drawing/2014/main" xmlns="" id="{18F470D7-22F5-4EBB-927F-6DC624A9F1AF}"/>
              </a:ext>
            </a:extLst>
          </p:cNvPr>
          <p:cNvSpPr>
            <a:spLocks noGrp="1"/>
          </p:cNvSpPr>
          <p:nvPr>
            <p:ph type="body" idx="1"/>
          </p:nvPr>
        </p:nvSpPr>
        <p:spPr/>
        <p:txBody>
          <a:bodyPr/>
          <a:lstStyle/>
          <a:p>
            <a:pPr algn="just"/>
            <a:r>
              <a:rPr lang="en-US" dirty="0"/>
              <a:t>The Effect Hook can be seen as a replacement for </a:t>
            </a:r>
            <a:r>
              <a:rPr lang="en-US" dirty="0" err="1">
                <a:solidFill>
                  <a:srgbClr val="FF0000"/>
                </a:solidFill>
              </a:rPr>
              <a:t>componentDidMount</a:t>
            </a:r>
            <a:r>
              <a:rPr lang="en-US" dirty="0">
                <a:solidFill>
                  <a:srgbClr val="FF0000"/>
                </a:solidFill>
              </a:rPr>
              <a:t>, </a:t>
            </a:r>
            <a:r>
              <a:rPr lang="en-US" dirty="0" err="1">
                <a:solidFill>
                  <a:srgbClr val="FF0000"/>
                </a:solidFill>
              </a:rPr>
              <a:t>componentDidUpdate</a:t>
            </a:r>
            <a:r>
              <a:rPr lang="en-US" dirty="0">
                <a:solidFill>
                  <a:srgbClr val="FF0000"/>
                </a:solidFill>
              </a:rPr>
              <a:t>, and </a:t>
            </a:r>
            <a:r>
              <a:rPr lang="en-US" dirty="0" err="1">
                <a:solidFill>
                  <a:srgbClr val="FF0000"/>
                </a:solidFill>
              </a:rPr>
              <a:t>componentWillUnmount</a:t>
            </a:r>
            <a:r>
              <a:rPr lang="en-US" dirty="0">
                <a:solidFill>
                  <a:srgbClr val="FF0000"/>
                </a:solidFill>
              </a:rPr>
              <a:t> in class components, unified into a single API.</a:t>
            </a:r>
          </a:p>
          <a:p>
            <a:pPr algn="just"/>
            <a:r>
              <a:rPr lang="en-US" dirty="0" err="1">
                <a:solidFill>
                  <a:srgbClr val="FF0000"/>
                </a:solidFill>
              </a:rPr>
              <a:t>useEffect</a:t>
            </a:r>
            <a:r>
              <a:rPr lang="en-US" dirty="0">
                <a:solidFill>
                  <a:srgbClr val="FF0000"/>
                </a:solidFill>
              </a:rPr>
              <a:t> is called after every render by default, </a:t>
            </a:r>
            <a:r>
              <a:rPr lang="en-US" dirty="0"/>
              <a:t>including the initial render. It takes two arguments:</a:t>
            </a:r>
          </a:p>
          <a:p>
            <a:pPr lvl="1" algn="just"/>
            <a:r>
              <a:rPr lang="en-US" dirty="0"/>
              <a:t>A function where you place your side effect logic.</a:t>
            </a:r>
          </a:p>
          <a:p>
            <a:pPr lvl="1" algn="just"/>
            <a:r>
              <a:rPr lang="en-US" dirty="0"/>
              <a:t>An optional array of dependencies.</a:t>
            </a:r>
          </a:p>
        </p:txBody>
      </p:sp>
      <p:sp>
        <p:nvSpPr>
          <p:cNvPr id="4" name="Slide Number Placeholder 3">
            <a:extLst>
              <a:ext uri="{FF2B5EF4-FFF2-40B4-BE49-F238E27FC236}">
                <a16:creationId xmlns:a16="http://schemas.microsoft.com/office/drawing/2014/main" xmlns="" id="{BF0BF502-AA94-447E-96D4-BBA379061855}"/>
              </a:ext>
            </a:extLst>
          </p:cNvPr>
          <p:cNvSpPr>
            <a:spLocks noGrp="1"/>
          </p:cNvSpPr>
          <p:nvPr>
            <p:ph type="sldNum" idx="12"/>
          </p:nvPr>
        </p:nvSpPr>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593466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164D04-0A7F-4C3C-BF54-572191D416A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894E403D-3358-4785-8893-2A64059CFD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68C9D120-0320-42F6-A1F6-937E064CF8B3}"/>
              </a:ext>
            </a:extLst>
          </p:cNvPr>
          <p:cNvSpPr>
            <a:spLocks noGrp="1"/>
          </p:cNvSpPr>
          <p:nvPr>
            <p:ph type="sldNum" idx="12"/>
          </p:nvPr>
        </p:nvSpPr>
        <p:spPr/>
        <p:txBody>
          <a:bodyPr/>
          <a:lstStyle/>
          <a:p>
            <a:fld id="{00000000-1234-1234-1234-123412341234}" type="slidenum">
              <a:rPr lang="en-US" smtClean="0"/>
              <a:pPr/>
              <a:t>15</a:t>
            </a:fld>
            <a:endParaRPr lang="en-US"/>
          </a:p>
        </p:txBody>
      </p:sp>
      <p:sp>
        <p:nvSpPr>
          <p:cNvPr id="6" name="TextBox 5">
            <a:extLst>
              <a:ext uri="{FF2B5EF4-FFF2-40B4-BE49-F238E27FC236}">
                <a16:creationId xmlns:a16="http://schemas.microsoft.com/office/drawing/2014/main" xmlns="" id="{972853FB-FB4E-4F9D-8FD7-536B57B50CB9}"/>
              </a:ext>
            </a:extLst>
          </p:cNvPr>
          <p:cNvSpPr txBox="1"/>
          <p:nvPr/>
        </p:nvSpPr>
        <p:spPr>
          <a:xfrm>
            <a:off x="1696914" y="620209"/>
            <a:ext cx="8798171" cy="5509200"/>
          </a:xfrm>
          <a:prstGeom prst="rect">
            <a:avLst/>
          </a:prstGeom>
          <a:solidFill>
            <a:schemeClr val="tx1"/>
          </a:solidFill>
        </p:spPr>
        <p:txBody>
          <a:bodyPr wrap="square">
            <a:spAutoFit/>
          </a:bodyPr>
          <a:lstStyle/>
          <a:p>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Counter</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count</a:t>
            </a:r>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setCount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useState</a:t>
            </a:r>
            <a:r>
              <a:rPr lang="en-US" sz="1600" b="0" dirty="0">
                <a:solidFill>
                  <a:srgbClr val="CCCCCC"/>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r>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useEffect</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'Component mounted or count state changed'</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r>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CCCCCC"/>
                </a:solidFill>
                <a:effectLst/>
                <a:latin typeface="Consolas" panose="020B0609020204030204" pitchFamily="49" charset="0"/>
              </a:rPr>
              <a:t> () </a:t>
            </a:r>
            <a:r>
              <a:rPr lang="en-US" sz="1600" b="0" dirty="0">
                <a:solidFill>
                  <a:srgbClr val="569CD6"/>
                </a:solidFill>
                <a:effectLst/>
                <a:latin typeface="Consolas" panose="020B0609020204030204" pitchFamily="49" charset="0"/>
              </a:rPr>
              <a:t>=&gt;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console</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log</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'Component </a:t>
            </a:r>
            <a:r>
              <a:rPr lang="en-US" sz="1600" b="0" dirty="0" err="1">
                <a:solidFill>
                  <a:srgbClr val="CE9178"/>
                </a:solidFill>
                <a:effectLst/>
                <a:latin typeface="Consolas" panose="020B0609020204030204" pitchFamily="49" charset="0"/>
              </a:rPr>
              <a:t>unmounted</a:t>
            </a:r>
            <a:r>
              <a:rPr lang="en-US" sz="1600" b="0" dirty="0">
                <a:solidFill>
                  <a:srgbClr val="CE9178"/>
                </a:solidFill>
                <a:effectLst/>
                <a:latin typeface="Consolas" panose="020B0609020204030204" pitchFamily="49" charset="0"/>
              </a:rPr>
              <a:t> or before count state changes'</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 [</a:t>
            </a:r>
            <a:r>
              <a:rPr lang="en-US" sz="1600" b="0" dirty="0">
                <a:solidFill>
                  <a:srgbClr val="4FC1FF"/>
                </a:solidFill>
                <a:effectLst/>
                <a:latin typeface="Consolas" panose="020B0609020204030204" pitchFamily="49" charset="0"/>
              </a:rPr>
              <a:t>count</a:t>
            </a: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 Only re-run the effect if count changes</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r>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return</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p</a:t>
            </a:r>
            <a:r>
              <a:rPr lang="en-US" sz="1600" b="0" dirty="0">
                <a:solidFill>
                  <a:srgbClr val="808080"/>
                </a:solidFill>
                <a:effectLst/>
                <a:latin typeface="Consolas" panose="020B0609020204030204" pitchFamily="49" charset="0"/>
              </a:rPr>
              <a:t>&gt;</a:t>
            </a:r>
            <a:r>
              <a:rPr lang="en-US" sz="1600" b="0" dirty="0">
                <a:solidFill>
                  <a:srgbClr val="CCCCCC"/>
                </a:solidFill>
                <a:effectLst/>
                <a:latin typeface="Consolas" panose="020B0609020204030204" pitchFamily="49" charset="0"/>
              </a:rPr>
              <a:t>You clicked </a:t>
            </a:r>
            <a:r>
              <a:rPr lang="en-US" sz="1600" b="0" dirty="0">
                <a:solidFill>
                  <a:srgbClr val="569CD6"/>
                </a:solidFill>
                <a:effectLst/>
                <a:latin typeface="Consolas" panose="020B0609020204030204" pitchFamily="49" charset="0"/>
              </a:rPr>
              <a:t>{</a:t>
            </a:r>
            <a:r>
              <a:rPr lang="en-US" sz="1600" b="0" dirty="0">
                <a:solidFill>
                  <a:srgbClr val="4FC1FF"/>
                </a:solidFill>
                <a:effectLst/>
                <a:latin typeface="Consolas" panose="020B0609020204030204" pitchFamily="49" charset="0"/>
              </a:rPr>
              <a:t>count</a:t>
            </a:r>
            <a:r>
              <a:rPr lang="en-US" sz="1600" b="0" dirty="0">
                <a:solidFill>
                  <a:srgbClr val="569CD6"/>
                </a:solidFill>
                <a:effectLst/>
                <a:latin typeface="Consolas" panose="020B0609020204030204" pitchFamily="49" charset="0"/>
              </a:rPr>
              <a:t>}</a:t>
            </a:r>
            <a:r>
              <a:rPr lang="en-US" sz="1600" b="0" dirty="0">
                <a:solidFill>
                  <a:srgbClr val="CCCCCC"/>
                </a:solidFill>
                <a:effectLst/>
                <a:latin typeface="Consolas" panose="020B0609020204030204" pitchFamily="49" charset="0"/>
              </a:rPr>
              <a:t> times</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p</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button</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onClick</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=&gt;</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setCount</a:t>
            </a:r>
            <a:r>
              <a:rPr lang="en-US" sz="1600" b="0" dirty="0">
                <a:solidFill>
                  <a:srgbClr val="D4D4D4"/>
                </a:solidFill>
                <a:effectLst/>
                <a:latin typeface="Consolas" panose="020B0609020204030204" pitchFamily="49" charset="0"/>
              </a:rPr>
              <a:t>(</a:t>
            </a:r>
            <a:r>
              <a:rPr lang="en-US" sz="1600" b="0" dirty="0">
                <a:solidFill>
                  <a:srgbClr val="4FC1FF"/>
                </a:solidFill>
                <a:effectLst/>
                <a:latin typeface="Consolas" panose="020B0609020204030204" pitchFamily="49" charset="0"/>
              </a:rPr>
              <a:t>count</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Click me</a:t>
            </a:r>
          </a:p>
          <a:p>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button</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569CD6"/>
                </a:solidFill>
                <a:effectLst/>
                <a:latin typeface="Consolas" panose="020B0609020204030204" pitchFamily="49" charset="0"/>
              </a:rPr>
              <a:t>div</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r>
            <a:br>
              <a:rPr lang="en-US" sz="1600" b="0" dirty="0">
                <a:solidFill>
                  <a:srgbClr val="CCCCCC"/>
                </a:solidFill>
                <a:effectLst/>
                <a:latin typeface="Consolas" panose="020B0609020204030204" pitchFamily="49" charset="0"/>
              </a:rPr>
            </a:br>
            <a:r>
              <a:rPr lang="en-US" sz="1600" b="0" dirty="0">
                <a:solidFill>
                  <a:srgbClr val="C586C0"/>
                </a:solidFill>
                <a:effectLst/>
                <a:latin typeface="Consolas" panose="020B0609020204030204" pitchFamily="49" charset="0"/>
              </a:rPr>
              <a:t>export</a:t>
            </a: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default</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Counter</a:t>
            </a:r>
            <a:r>
              <a:rPr lang="en-US"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371942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1A6AF-BCCB-4B6B-813D-3151E35DAF0E}"/>
              </a:ext>
            </a:extLst>
          </p:cNvPr>
          <p:cNvSpPr>
            <a:spLocks noGrp="1"/>
          </p:cNvSpPr>
          <p:nvPr>
            <p:ph type="title"/>
          </p:nvPr>
        </p:nvSpPr>
        <p:spPr/>
        <p:txBody>
          <a:bodyPr/>
          <a:lstStyle/>
          <a:p>
            <a:r>
              <a:rPr lang="en-US"/>
              <a:t>Component Conventions</a:t>
            </a:r>
          </a:p>
        </p:txBody>
      </p:sp>
      <p:sp>
        <p:nvSpPr>
          <p:cNvPr id="3" name="Text Placeholder 2">
            <a:extLst>
              <a:ext uri="{FF2B5EF4-FFF2-40B4-BE49-F238E27FC236}">
                <a16:creationId xmlns:a16="http://schemas.microsoft.com/office/drawing/2014/main" xmlns="" id="{D6201834-4D6A-48A3-ACB6-8A418700F5A4}"/>
              </a:ext>
            </a:extLst>
          </p:cNvPr>
          <p:cNvSpPr>
            <a:spLocks noGrp="1"/>
          </p:cNvSpPr>
          <p:nvPr>
            <p:ph type="body" idx="1"/>
          </p:nvPr>
        </p:nvSpPr>
        <p:spPr/>
        <p:txBody>
          <a:bodyPr/>
          <a:lstStyle/>
          <a:p>
            <a:pPr marL="344488" lvl="0" indent="-344488" algn="l" rtl="0">
              <a:lnSpc>
                <a:spcPct val="130000"/>
              </a:lnSpc>
              <a:spcBef>
                <a:spcPts val="0"/>
              </a:spcBef>
              <a:spcAft>
                <a:spcPts val="0"/>
              </a:spcAft>
              <a:buClr>
                <a:srgbClr val="892912"/>
              </a:buClr>
              <a:buSzPts val="1680"/>
              <a:buFont typeface="Merriweather Sans"/>
              <a:buChar char="◆"/>
            </a:pPr>
            <a:r>
              <a:rPr lang="en-US"/>
              <a:t>User-defined component names must always start with a capital letter</a:t>
            </a:r>
          </a:p>
          <a:p>
            <a:pPr marL="685800" lvl="1" indent="-341313" algn="l" rtl="0">
              <a:lnSpc>
                <a:spcPct val="130000"/>
              </a:lnSpc>
              <a:spcBef>
                <a:spcPts val="500"/>
              </a:spcBef>
              <a:spcAft>
                <a:spcPts val="0"/>
              </a:spcAft>
              <a:buSzPts val="1920"/>
              <a:buChar char="▪"/>
            </a:pPr>
            <a:r>
              <a:rPr lang="en-US"/>
              <a:t>These compile to React.createElement(. . .)</a:t>
            </a:r>
          </a:p>
          <a:p>
            <a:pPr marL="685800" lvl="1" indent="-341313" algn="l" rtl="0">
              <a:lnSpc>
                <a:spcPct val="130000"/>
              </a:lnSpc>
              <a:spcBef>
                <a:spcPts val="500"/>
              </a:spcBef>
              <a:spcAft>
                <a:spcPts val="0"/>
              </a:spcAft>
              <a:buSzPts val="1920"/>
              <a:buChar char="▪"/>
            </a:pPr>
            <a:r>
              <a:rPr lang="en-US"/>
              <a:t>HeaderComponent, FooterComponent ….)</a:t>
            </a:r>
          </a:p>
          <a:p>
            <a:pPr marL="344488" lvl="0" indent="-344488" algn="l" rtl="0">
              <a:lnSpc>
                <a:spcPct val="130000"/>
              </a:lnSpc>
              <a:spcBef>
                <a:spcPts val="1000"/>
              </a:spcBef>
              <a:spcAft>
                <a:spcPts val="0"/>
              </a:spcAft>
              <a:buClr>
                <a:srgbClr val="892912"/>
              </a:buClr>
              <a:buSzPts val="1680"/>
              <a:buFont typeface="Merriweather Sans"/>
              <a:buChar char="◆"/>
            </a:pPr>
            <a:r>
              <a:rPr lang="en-US"/>
              <a:t>Tags starting with lowercase letters are treated as DOM tags</a:t>
            </a:r>
          </a:p>
          <a:p>
            <a:pPr marL="685800" lvl="1" indent="-341313" algn="l" rtl="0">
              <a:lnSpc>
                <a:spcPct val="130000"/>
              </a:lnSpc>
              <a:spcBef>
                <a:spcPts val="500"/>
              </a:spcBef>
              <a:spcAft>
                <a:spcPts val="0"/>
              </a:spcAft>
              <a:buSzPts val="1920"/>
              <a:buChar char="▪"/>
            </a:pPr>
            <a:r>
              <a:rPr lang="en-US"/>
              <a:t>Built-in components</a:t>
            </a:r>
          </a:p>
          <a:p>
            <a:endParaRPr lang="en-US"/>
          </a:p>
        </p:txBody>
      </p:sp>
      <p:sp>
        <p:nvSpPr>
          <p:cNvPr id="4" name="Slide Number Placeholder 3">
            <a:extLst>
              <a:ext uri="{FF2B5EF4-FFF2-40B4-BE49-F238E27FC236}">
                <a16:creationId xmlns:a16="http://schemas.microsoft.com/office/drawing/2014/main" xmlns="" id="{0A319916-6627-4881-B06F-77B816E0C2B1}"/>
              </a:ext>
            </a:extLst>
          </p:cNvPr>
          <p:cNvSpPr>
            <a:spLocks noGrp="1"/>
          </p:cNvSpPr>
          <p:nvPr>
            <p:ph type="sldNum" idx="12"/>
          </p:nvPr>
        </p:nvSpPr>
        <p:spPr/>
        <p:txBody>
          <a:bodyPr/>
          <a:lstStyle/>
          <a:p>
            <a:fld id="{00000000-1234-1234-1234-123412341234}" type="slidenum">
              <a:rPr lang="en-US" smtClean="0"/>
              <a:pPr/>
              <a:t>16</a:t>
            </a:fld>
            <a:endParaRPr lang="en-US"/>
          </a:p>
        </p:txBody>
      </p:sp>
    </p:spTree>
    <p:extLst>
      <p:ext uri="{BB962C8B-B14F-4D97-AF65-F5344CB8AC3E}">
        <p14:creationId xmlns:p14="http://schemas.microsoft.com/office/powerpoint/2010/main" val="2649265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15306-265D-45AB-A212-23690C7CA436}"/>
              </a:ext>
            </a:extLst>
          </p:cNvPr>
          <p:cNvSpPr>
            <a:spLocks noGrp="1"/>
          </p:cNvSpPr>
          <p:nvPr>
            <p:ph type="title"/>
          </p:nvPr>
        </p:nvSpPr>
        <p:spPr/>
        <p:txBody>
          <a:bodyPr/>
          <a:lstStyle/>
          <a:p>
            <a:r>
              <a:rPr lang="en-US"/>
              <a:t>Higher-Order Components</a:t>
            </a:r>
          </a:p>
        </p:txBody>
      </p:sp>
      <p:sp>
        <p:nvSpPr>
          <p:cNvPr id="3" name="Text Placeholder 2">
            <a:extLst>
              <a:ext uri="{FF2B5EF4-FFF2-40B4-BE49-F238E27FC236}">
                <a16:creationId xmlns:a16="http://schemas.microsoft.com/office/drawing/2014/main" xmlns="" id="{05E65504-60C1-4D10-8ED5-99127435D28B}"/>
              </a:ext>
            </a:extLst>
          </p:cNvPr>
          <p:cNvSpPr>
            <a:spLocks noGrp="1"/>
          </p:cNvSpPr>
          <p:nvPr>
            <p:ph type="body" idx="1"/>
          </p:nvPr>
        </p:nvSpPr>
        <p:spPr/>
        <p:txBody>
          <a:bodyPr/>
          <a:lstStyle/>
          <a:p>
            <a:pPr algn="just"/>
            <a:r>
              <a:rPr lang="en-US"/>
              <a:t>A Higher-Order Component (HOC) allow reuse component logic, which can help keep your components small and focused. </a:t>
            </a:r>
          </a:p>
          <a:p>
            <a:pPr algn="just"/>
            <a:r>
              <a:rPr lang="en-US"/>
              <a:t>They can be used to modify props, change rendering, abstract state, and wrap components for context or theme.</a:t>
            </a:r>
          </a:p>
        </p:txBody>
      </p:sp>
      <p:sp>
        <p:nvSpPr>
          <p:cNvPr id="4" name="Slide Number Placeholder 3">
            <a:extLst>
              <a:ext uri="{FF2B5EF4-FFF2-40B4-BE49-F238E27FC236}">
                <a16:creationId xmlns:a16="http://schemas.microsoft.com/office/drawing/2014/main" xmlns="" id="{BB66A9B3-428A-469F-ADDA-1C945E37791B}"/>
              </a:ext>
            </a:extLst>
          </p:cNvPr>
          <p:cNvSpPr>
            <a:spLocks noGrp="1"/>
          </p:cNvSpPr>
          <p:nvPr>
            <p:ph type="sldNum" idx="12"/>
          </p:nvPr>
        </p:nvSpPr>
        <p:spPr/>
        <p:txBody>
          <a:bodyPr/>
          <a:lstStyle/>
          <a:p>
            <a:fld id="{00000000-1234-1234-1234-123412341234}" type="slidenum">
              <a:rPr lang="en-US" smtClean="0"/>
              <a:pPr/>
              <a:t>17</a:t>
            </a:fld>
            <a:endParaRPr lang="en-US"/>
          </a:p>
        </p:txBody>
      </p:sp>
    </p:spTree>
    <p:extLst>
      <p:ext uri="{BB962C8B-B14F-4D97-AF65-F5344CB8AC3E}">
        <p14:creationId xmlns:p14="http://schemas.microsoft.com/office/powerpoint/2010/main" val="353847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1DEEA1-EBA9-4DE0-B7E7-0F2613FEE462}"/>
              </a:ext>
            </a:extLst>
          </p:cNvPr>
          <p:cNvSpPr>
            <a:spLocks noGrp="1"/>
          </p:cNvSpPr>
          <p:nvPr>
            <p:ph type="title"/>
          </p:nvPr>
        </p:nvSpPr>
        <p:spPr/>
        <p:txBody>
          <a:bodyPr/>
          <a:lstStyle/>
          <a:p>
            <a:r>
              <a:rPr lang="en-US"/>
              <a:t>Higher-Order Components – cont’d</a:t>
            </a:r>
          </a:p>
        </p:txBody>
      </p:sp>
      <p:sp>
        <p:nvSpPr>
          <p:cNvPr id="3" name="Text Placeholder 2">
            <a:extLst>
              <a:ext uri="{FF2B5EF4-FFF2-40B4-BE49-F238E27FC236}">
                <a16:creationId xmlns:a16="http://schemas.microsoft.com/office/drawing/2014/main" xmlns="" id="{43A9E6A8-0EB6-4D72-9C58-D624D52DA3E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1AFA1745-2F2A-4119-8A33-AA09F4912AB5}"/>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6" name="TextBox 5">
            <a:extLst>
              <a:ext uri="{FF2B5EF4-FFF2-40B4-BE49-F238E27FC236}">
                <a16:creationId xmlns:a16="http://schemas.microsoft.com/office/drawing/2014/main" xmlns="" id="{C5D9A815-079D-4AF1-946F-EDD6D6C9FCA5}"/>
              </a:ext>
            </a:extLst>
          </p:cNvPr>
          <p:cNvSpPr txBox="1"/>
          <p:nvPr/>
        </p:nvSpPr>
        <p:spPr>
          <a:xfrm>
            <a:off x="838200" y="1535811"/>
            <a:ext cx="9411118" cy="3108543"/>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 Higher Order Component</a:t>
            </a:r>
            <a:endParaRPr lang="en-US" b="0">
              <a:solidFill>
                <a:srgbClr val="CCCCCC"/>
              </a:solidFill>
              <a:effectLst/>
              <a:latin typeface="Consolas" panose="020B0609020204030204" pitchFamily="49" charset="0"/>
            </a:endParaRPr>
          </a:p>
          <a:p>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withExtraProp</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WrappedComponent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EnhancedComponent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WrappedComponent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569CD6"/>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extraProp</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"I am an extra prop!"</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6A9955"/>
                </a:solidFill>
                <a:effectLst/>
                <a:latin typeface="Consolas" panose="020B0609020204030204" pitchFamily="49" charset="0"/>
              </a:rPr>
              <a:t>// Regular Component</a:t>
            </a:r>
            <a:endParaRPr lang="en-US" b="0">
              <a:solidFill>
                <a:srgbClr val="CCCCCC"/>
              </a:solidFill>
              <a:effectLst/>
              <a:latin typeface="Consolas" panose="020B0609020204030204" pitchFamily="49" charset="0"/>
            </a:endParaRPr>
          </a:p>
          <a:p>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div</a:t>
            </a:r>
            <a:r>
              <a:rPr lang="en-US" b="0">
                <a:solidFill>
                  <a:srgbClr val="808080"/>
                </a:solidFill>
                <a:effectLst/>
                <a:latin typeface="Consolas" panose="020B0609020204030204" pitchFamily="49" charset="0"/>
              </a:rPr>
              <a:t>&gt;</a:t>
            </a:r>
            <a:r>
              <a:rPr lang="en-US" b="0">
                <a:solidFill>
                  <a:srgbClr val="569CD6"/>
                </a:solidFill>
                <a:effectLst/>
                <a:latin typeface="Consolas" panose="020B0609020204030204" pitchFamily="49" charset="0"/>
              </a:rPr>
              <a:t>{</a:t>
            </a:r>
            <a:r>
              <a:rPr lang="en-US" b="0">
                <a:solidFill>
                  <a:srgbClr val="9CDCFE"/>
                </a:solidFill>
                <a:effectLst/>
                <a:latin typeface="Consolas" panose="020B0609020204030204" pitchFamily="49" charset="0"/>
              </a:rPr>
              <a:t>props</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extraProp</a:t>
            </a:r>
            <a:r>
              <a:rPr lang="en-US" b="0">
                <a:solidFill>
                  <a:srgbClr val="569CD6"/>
                </a:solidFill>
                <a:effectLst/>
                <a:latin typeface="Consolas" panose="020B0609020204030204" pitchFamily="49" charset="0"/>
              </a:rPr>
              <a:t>}</a:t>
            </a:r>
            <a:r>
              <a:rPr lang="en-US" b="0">
                <a:solidFill>
                  <a:srgbClr val="808080"/>
                </a:solidFill>
                <a:effectLst/>
                <a:latin typeface="Consolas" panose="020B0609020204030204" pitchFamily="49" charset="0"/>
              </a:rPr>
              <a:t>&lt;/</a:t>
            </a:r>
            <a:r>
              <a:rPr lang="en-US" b="0">
                <a:solidFill>
                  <a:srgbClr val="569CD6"/>
                </a:solidFill>
                <a:effectLst/>
                <a:latin typeface="Consolas" panose="020B0609020204030204" pitchFamily="49" charset="0"/>
              </a:rPr>
              <a:t>div</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r>
            <a:br>
              <a:rPr lang="en-US" b="0">
                <a:solidFill>
                  <a:srgbClr val="CCCCCC"/>
                </a:solidFill>
                <a:effectLst/>
                <a:latin typeface="Consolas" panose="020B0609020204030204" pitchFamily="49" charset="0"/>
              </a:rPr>
            </a:br>
            <a:r>
              <a:rPr lang="en-US" b="0">
                <a:solidFill>
                  <a:srgbClr val="6A9955"/>
                </a:solidFill>
                <a:effectLst/>
                <a:latin typeface="Consolas" panose="020B0609020204030204" pitchFamily="49" charset="0"/>
              </a:rPr>
              <a:t>// Enhanced Component with HOC</a:t>
            </a:r>
            <a:endParaRPr lang="en-US" b="0">
              <a:solidFill>
                <a:srgbClr val="CCCCCC"/>
              </a:solidFill>
              <a:effectLst/>
              <a:latin typeface="Consolas" panose="020B0609020204030204" pitchFamily="49" charset="0"/>
            </a:endParaRPr>
          </a:p>
          <a:p>
            <a:r>
              <a:rPr lang="en-US" b="0">
                <a:solidFill>
                  <a:srgbClr val="569CD6"/>
                </a:solidFill>
                <a:effectLst/>
                <a:latin typeface="Consolas" panose="020B0609020204030204" pitchFamily="49" charset="0"/>
              </a:rPr>
              <a:t>const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EnhancedComponent</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withExtraProp</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MyComponent</a:t>
            </a:r>
            <a:r>
              <a:rPr lang="en-US" b="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xmlns="" id="{8F0A8DFA-AED4-454F-8522-E8C24ED66AC6}"/>
              </a:ext>
            </a:extLst>
          </p:cNvPr>
          <p:cNvSpPr txBox="1"/>
          <p:nvPr/>
        </p:nvSpPr>
        <p:spPr>
          <a:xfrm>
            <a:off x="838200" y="4940529"/>
            <a:ext cx="9411119" cy="523220"/>
          </a:xfrm>
          <a:prstGeom prst="rect">
            <a:avLst/>
          </a:prstGeom>
          <a:solidFill>
            <a:schemeClr val="tx1"/>
          </a:solidFill>
        </p:spPr>
        <p:txBody>
          <a:bodyPr wrap="square">
            <a:spAutoFit/>
          </a:bodyPr>
          <a:lstStyle/>
          <a:p>
            <a:r>
              <a:rPr lang="en-US" b="0">
                <a:solidFill>
                  <a:srgbClr val="6A9955"/>
                </a:solidFill>
                <a:effectLst/>
                <a:latin typeface="Consolas" panose="020B0609020204030204" pitchFamily="49" charset="0"/>
              </a:rPr>
              <a:t>// Usage</a:t>
            </a:r>
            <a:endParaRPr lang="en-US" b="0">
              <a:solidFill>
                <a:srgbClr val="CCCCCC"/>
              </a:solidFill>
              <a:effectLst/>
              <a:latin typeface="Consolas" panose="020B0609020204030204" pitchFamily="49" charset="0"/>
            </a:endParaRPr>
          </a:p>
          <a:p>
            <a:r>
              <a:rPr lang="en-US" b="0">
                <a:solidFill>
                  <a:srgbClr val="808080"/>
                </a:solidFill>
                <a:effectLst/>
                <a:latin typeface="Consolas" panose="020B0609020204030204" pitchFamily="49" charset="0"/>
              </a:rPr>
              <a:t>&lt;</a:t>
            </a:r>
            <a:r>
              <a:rPr lang="en-US" b="0">
                <a:solidFill>
                  <a:srgbClr val="4EC9B0"/>
                </a:solidFill>
                <a:effectLst/>
                <a:latin typeface="Consolas" panose="020B0609020204030204" pitchFamily="49" charset="0"/>
              </a:rPr>
              <a:t>EnhancedComponent</a:t>
            </a:r>
            <a:r>
              <a:rPr lang="en-US" b="0">
                <a:solidFill>
                  <a:srgbClr val="CCCCCC"/>
                </a:solidFill>
                <a:effectLst/>
                <a:latin typeface="Consolas" panose="020B0609020204030204" pitchFamily="49" charset="0"/>
              </a:rPr>
              <a:t> </a:t>
            </a:r>
            <a:r>
              <a:rPr lang="en-US" b="0">
                <a:solidFill>
                  <a:srgbClr val="808080"/>
                </a:solidFill>
                <a:effectLst/>
                <a:latin typeface="Consolas" panose="020B0609020204030204" pitchFamily="49" charset="0"/>
              </a:rPr>
              <a:t>/&gt;</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Will render: &lt;div&gt;I am an extra prop!&lt;/div&gt;</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26776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8E08EE-0E77-4C27-90E3-7C3D8AF6E11B}"/>
              </a:ext>
            </a:extLst>
          </p:cNvPr>
          <p:cNvSpPr>
            <a:spLocks noGrp="1"/>
          </p:cNvSpPr>
          <p:nvPr>
            <p:ph type="title"/>
          </p:nvPr>
        </p:nvSpPr>
        <p:spPr/>
        <p:txBody>
          <a:bodyPr/>
          <a:lstStyle/>
          <a:p>
            <a:r>
              <a:rPr lang="en-US"/>
              <a:t>Component Composition</a:t>
            </a:r>
          </a:p>
        </p:txBody>
      </p:sp>
      <p:sp>
        <p:nvSpPr>
          <p:cNvPr id="3" name="Text Placeholder 2">
            <a:extLst>
              <a:ext uri="{FF2B5EF4-FFF2-40B4-BE49-F238E27FC236}">
                <a16:creationId xmlns:a16="http://schemas.microsoft.com/office/drawing/2014/main" xmlns="" id="{4DF076B3-4DE4-4922-BA75-DFC2DBAFD5B1}"/>
              </a:ext>
            </a:extLst>
          </p:cNvPr>
          <p:cNvSpPr>
            <a:spLocks noGrp="1"/>
          </p:cNvSpPr>
          <p:nvPr>
            <p:ph type="body" idx="1"/>
          </p:nvPr>
        </p:nvSpPr>
        <p:spPr/>
        <p:txBody>
          <a:bodyPr>
            <a:normAutofit/>
          </a:bodyPr>
          <a:lstStyle/>
          <a:p>
            <a:pPr algn="just"/>
            <a:r>
              <a:rPr lang="en-US"/>
              <a:t>It is a natural pattern of assembling complex UIs by piecing together components like Lego blocks. </a:t>
            </a:r>
          </a:p>
          <a:p>
            <a:pPr algn="just"/>
            <a:r>
              <a:rPr lang="en-US"/>
              <a:t>It involves building small and reusable components and combining them to create more complex user interfaces.</a:t>
            </a:r>
          </a:p>
          <a:p>
            <a:pPr algn="just"/>
            <a:r>
              <a:rPr lang="en-US"/>
              <a:t>Benefits of Component Composition: Reusability, Separation of Concerns, Testability.</a:t>
            </a:r>
          </a:p>
        </p:txBody>
      </p:sp>
      <p:sp>
        <p:nvSpPr>
          <p:cNvPr id="4" name="Slide Number Placeholder 3">
            <a:extLst>
              <a:ext uri="{FF2B5EF4-FFF2-40B4-BE49-F238E27FC236}">
                <a16:creationId xmlns:a16="http://schemas.microsoft.com/office/drawing/2014/main" xmlns="" id="{A5B0E581-3675-47B3-94BE-EAD84596E847}"/>
              </a:ext>
            </a:extLst>
          </p:cNvPr>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3004051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Describe about Component</a:t>
            </a:r>
          </a:p>
          <a:p>
            <a:pPr marL="342900" lvl="0" indent="-342900" algn="l" rtl="0">
              <a:lnSpc>
                <a:spcPct val="120000"/>
              </a:lnSpc>
              <a:spcBef>
                <a:spcPts val="0"/>
              </a:spcBef>
              <a:spcAft>
                <a:spcPts val="0"/>
              </a:spcAft>
              <a:buClr>
                <a:srgbClr val="973735"/>
              </a:buClr>
              <a:buSzPts val="1400"/>
              <a:buFont typeface="Noto Sans Symbols"/>
              <a:buChar char="◆"/>
            </a:pPr>
            <a:r>
              <a:rPr lang="en-US"/>
              <a:t>Class Components</a:t>
            </a:r>
          </a:p>
          <a:p>
            <a:pPr marL="342900" lvl="0" indent="-342900" algn="l" rtl="0">
              <a:lnSpc>
                <a:spcPct val="120000"/>
              </a:lnSpc>
              <a:spcBef>
                <a:spcPts val="0"/>
              </a:spcBef>
              <a:spcAft>
                <a:spcPts val="0"/>
              </a:spcAft>
              <a:buClr>
                <a:srgbClr val="973735"/>
              </a:buClr>
              <a:buSzPts val="1400"/>
              <a:buFont typeface="Noto Sans Symbols"/>
              <a:buChar char="◆"/>
            </a:pPr>
            <a:r>
              <a:rPr lang="en-US"/>
              <a:t>Lifecycle in Class Components</a:t>
            </a:r>
          </a:p>
          <a:p>
            <a:pPr marL="342900" lvl="0" indent="-342900" algn="l" rtl="0">
              <a:lnSpc>
                <a:spcPct val="120000"/>
              </a:lnSpc>
              <a:spcBef>
                <a:spcPts val="0"/>
              </a:spcBef>
              <a:spcAft>
                <a:spcPts val="0"/>
              </a:spcAft>
              <a:buClr>
                <a:srgbClr val="973735"/>
              </a:buClr>
              <a:buSzPts val="1400"/>
              <a:buFont typeface="Noto Sans Symbols"/>
              <a:buChar char="◆"/>
            </a:pPr>
            <a:r>
              <a:rPr lang="en-US"/>
              <a:t>Functional Components</a:t>
            </a:r>
          </a:p>
          <a:p>
            <a:pPr marL="342900" lvl="0" indent="-342900" algn="l" rtl="0">
              <a:lnSpc>
                <a:spcPct val="120000"/>
              </a:lnSpc>
              <a:spcBef>
                <a:spcPts val="0"/>
              </a:spcBef>
              <a:spcAft>
                <a:spcPts val="0"/>
              </a:spcAft>
              <a:buClr>
                <a:srgbClr val="973735"/>
              </a:buClr>
              <a:buSzPts val="1400"/>
              <a:buFont typeface="Noto Sans Symbols"/>
              <a:buChar char="◆"/>
            </a:pPr>
            <a:r>
              <a:rPr lang="en-US"/>
              <a:t>Higher-Order Components</a:t>
            </a:r>
          </a:p>
          <a:p>
            <a:pPr marL="342900" lvl="0" indent="-342900" algn="l" rtl="0">
              <a:lnSpc>
                <a:spcPct val="120000"/>
              </a:lnSpc>
              <a:spcBef>
                <a:spcPts val="0"/>
              </a:spcBef>
              <a:spcAft>
                <a:spcPts val="0"/>
              </a:spcAft>
              <a:buClr>
                <a:srgbClr val="973735"/>
              </a:buClr>
              <a:buSzPts val="1400"/>
              <a:buFont typeface="Noto Sans Symbols"/>
              <a:buChar char="◆"/>
            </a:pPr>
            <a:r>
              <a:rPr lang="en-US"/>
              <a:t>Component Composition</a:t>
            </a: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77822-5EF6-4AA2-B080-420A920E6BF2}"/>
              </a:ext>
            </a:extLst>
          </p:cNvPr>
          <p:cNvSpPr>
            <a:spLocks noGrp="1"/>
          </p:cNvSpPr>
          <p:nvPr>
            <p:ph type="title"/>
          </p:nvPr>
        </p:nvSpPr>
        <p:spPr>
          <a:xfrm>
            <a:off x="838200" y="537604"/>
            <a:ext cx="10515600" cy="575433"/>
          </a:xfrm>
        </p:spPr>
        <p:txBody>
          <a:bodyPr/>
          <a:lstStyle/>
          <a:p>
            <a:r>
              <a:rPr lang="en-US"/>
              <a:t>Component Composition – cont’d</a:t>
            </a:r>
          </a:p>
        </p:txBody>
      </p:sp>
      <p:sp>
        <p:nvSpPr>
          <p:cNvPr id="3" name="Text Placeholder 2">
            <a:extLst>
              <a:ext uri="{FF2B5EF4-FFF2-40B4-BE49-F238E27FC236}">
                <a16:creationId xmlns:a16="http://schemas.microsoft.com/office/drawing/2014/main" xmlns="" id="{0A9A961D-4295-4542-BFF5-B04B031C6EF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37462C0E-A516-4AE1-A60C-574CC7B5A5C7}"/>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Box 5">
            <a:extLst>
              <a:ext uri="{FF2B5EF4-FFF2-40B4-BE49-F238E27FC236}">
                <a16:creationId xmlns:a16="http://schemas.microsoft.com/office/drawing/2014/main" xmlns="" id="{2891DEC8-2012-456B-A36A-699723791F2C}"/>
              </a:ext>
            </a:extLst>
          </p:cNvPr>
          <p:cNvSpPr txBox="1"/>
          <p:nvPr/>
        </p:nvSpPr>
        <p:spPr>
          <a:xfrm>
            <a:off x="2878113" y="1068379"/>
            <a:ext cx="5807947" cy="5816977"/>
          </a:xfrm>
          <a:prstGeom prst="rect">
            <a:avLst/>
          </a:prstGeom>
          <a:solidFill>
            <a:schemeClr val="tx1"/>
          </a:solidFill>
        </p:spPr>
        <p:txBody>
          <a:bodyPr wrap="square">
            <a:spAutoFit/>
          </a:bodyPr>
          <a:lstStyle/>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App</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Header</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MainContent</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Footer</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Header</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Welcome to FPT of Website!</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h1</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MainContent</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Article</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4EC9B0"/>
                </a:solidFill>
                <a:effectLst/>
                <a:latin typeface="Consolas" panose="020B0609020204030204" pitchFamily="49" charset="0"/>
              </a:rPr>
              <a:t>Article</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div</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Article</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This is an article.</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p</a:t>
            </a:r>
            <a:r>
              <a:rPr lang="en-US" sz="1200" b="0">
                <a:solidFill>
                  <a:srgbClr val="808080"/>
                </a:solidFill>
                <a:effectLst/>
                <a:latin typeface="Consolas" panose="020B0609020204030204" pitchFamily="49" charset="0"/>
              </a:rPr>
              <a:t>&gt;</a:t>
            </a:r>
            <a:endParaRPr lang="en-US" sz="1200" b="0">
              <a:solidFill>
                <a:srgbClr val="CCCCCC"/>
              </a:solidFill>
              <a:effectLst/>
              <a:latin typeface="Consolas" panose="020B0609020204030204" pitchFamily="49" charset="0"/>
            </a:endParaRP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569CD6"/>
                </a:solidFill>
                <a:effectLst/>
                <a:latin typeface="Consolas" panose="020B0609020204030204" pitchFamily="49" charset="0"/>
              </a:rPr>
              <a:t>function</a:t>
            </a:r>
            <a:r>
              <a:rPr lang="en-US" sz="1200" b="0">
                <a:solidFill>
                  <a:srgbClr val="CCCCCC"/>
                </a:solidFill>
                <a:effectLst/>
                <a:latin typeface="Consolas" panose="020B0609020204030204" pitchFamily="49" charset="0"/>
              </a:rPr>
              <a:t> </a:t>
            </a:r>
            <a:r>
              <a:rPr lang="en-US" sz="1200" b="0">
                <a:solidFill>
                  <a:srgbClr val="DCDCAA"/>
                </a:solidFill>
                <a:effectLst/>
                <a:latin typeface="Consolas" panose="020B0609020204030204" pitchFamily="49" charset="0"/>
              </a:rPr>
              <a:t>Footer</a:t>
            </a:r>
            <a:r>
              <a:rPr lang="en-US" sz="1200" b="0">
                <a:solidFill>
                  <a:srgbClr val="CCCCCC"/>
                </a:solidFill>
                <a:effectLst/>
                <a:latin typeface="Consolas" panose="020B0609020204030204" pitchFamily="49" charset="0"/>
              </a:rPr>
              <a:t>() {</a:t>
            </a:r>
          </a:p>
          <a:p>
            <a:r>
              <a:rPr lang="en-US" sz="1200" b="0">
                <a:solidFill>
                  <a:srgbClr val="CCCCCC"/>
                </a:solidFill>
                <a:effectLst/>
                <a:latin typeface="Consolas" panose="020B0609020204030204" pitchFamily="49" charset="0"/>
              </a:rPr>
              <a:t>    </a:t>
            </a:r>
            <a:r>
              <a:rPr lang="en-US" sz="1200" b="0">
                <a:solidFill>
                  <a:srgbClr val="C586C0"/>
                </a:solidFill>
                <a:effectLst/>
                <a:latin typeface="Consolas" panose="020B0609020204030204" pitchFamily="49" charset="0"/>
              </a:rPr>
              <a:t>return</a:t>
            </a:r>
            <a:r>
              <a:rPr lang="en-US" sz="1200" b="0">
                <a:solidFill>
                  <a:srgbClr val="CCCCCC"/>
                </a:solidFill>
                <a:effectLst/>
                <a:latin typeface="Consolas" panose="020B0609020204030204" pitchFamily="49" charset="0"/>
              </a:rPr>
              <a:t> </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h3</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Thanks for visiting!</a:t>
            </a:r>
            <a:r>
              <a:rPr lang="en-US" sz="1200" b="0">
                <a:solidFill>
                  <a:srgbClr val="808080"/>
                </a:solidFill>
                <a:effectLst/>
                <a:latin typeface="Consolas" panose="020B0609020204030204" pitchFamily="49" charset="0"/>
              </a:rPr>
              <a:t>&lt;/</a:t>
            </a:r>
            <a:r>
              <a:rPr lang="en-US" sz="1200" b="0">
                <a:solidFill>
                  <a:srgbClr val="569CD6"/>
                </a:solidFill>
                <a:effectLst/>
                <a:latin typeface="Consolas" panose="020B0609020204030204" pitchFamily="49" charset="0"/>
              </a:rPr>
              <a:t>h3</a:t>
            </a:r>
            <a:r>
              <a:rPr lang="en-US" sz="1200" b="0">
                <a:solidFill>
                  <a:srgbClr val="808080"/>
                </a:solidFill>
                <a:effectLst/>
                <a:latin typeface="Consolas" panose="020B0609020204030204" pitchFamily="49" charset="0"/>
              </a:rPr>
              <a:t>&gt;</a:t>
            </a:r>
            <a:r>
              <a:rPr lang="en-US" sz="1200" b="0">
                <a:solidFill>
                  <a:srgbClr val="CCCCCC"/>
                </a:solidFill>
                <a:effectLst/>
                <a:latin typeface="Consolas" panose="020B0609020204030204" pitchFamily="49" charset="0"/>
              </a:rPr>
              <a:t>;</a:t>
            </a:r>
          </a:p>
          <a:p>
            <a:r>
              <a:rPr lang="en-US" sz="1200" b="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144968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xmlns=""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sz="4000"/>
              <a:t>Exercise 9: React Component 1</a:t>
            </a:r>
          </a:p>
        </p:txBody>
      </p:sp>
    </p:spTree>
    <p:extLst>
      <p:ext uri="{BB962C8B-B14F-4D97-AF65-F5344CB8AC3E}">
        <p14:creationId xmlns:p14="http://schemas.microsoft.com/office/powerpoint/2010/main" val="4047073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406768"/>
            <a:ext cx="11538305" cy="5073931"/>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Describe about Component</a:t>
            </a:r>
          </a:p>
          <a:p>
            <a:pPr marL="800100" lvl="1">
              <a:lnSpc>
                <a:spcPct val="120000"/>
              </a:lnSpc>
              <a:spcBef>
                <a:spcPts val="0"/>
              </a:spcBef>
              <a:buClr>
                <a:srgbClr val="973735"/>
              </a:buClr>
              <a:buSzPct val="50000"/>
              <a:buFont typeface="Noto Sans Symbols"/>
              <a:buChar char="◆"/>
            </a:pPr>
            <a:r>
              <a:rPr lang="en-US"/>
              <a:t>Class Components</a:t>
            </a:r>
          </a:p>
          <a:p>
            <a:pPr marL="800100" lvl="1">
              <a:lnSpc>
                <a:spcPct val="120000"/>
              </a:lnSpc>
              <a:spcBef>
                <a:spcPts val="0"/>
              </a:spcBef>
              <a:buClr>
                <a:srgbClr val="973735"/>
              </a:buClr>
              <a:buSzPct val="50000"/>
              <a:buFont typeface="Noto Sans Symbols"/>
              <a:buChar char="◆"/>
            </a:pPr>
            <a:r>
              <a:rPr lang="en-US"/>
              <a:t>Lifecycle in Class Components</a:t>
            </a:r>
          </a:p>
          <a:p>
            <a:pPr marL="800100" lvl="1">
              <a:lnSpc>
                <a:spcPct val="120000"/>
              </a:lnSpc>
              <a:spcBef>
                <a:spcPts val="0"/>
              </a:spcBef>
              <a:buClr>
                <a:srgbClr val="973735"/>
              </a:buClr>
              <a:buSzPct val="50000"/>
              <a:buFont typeface="Noto Sans Symbols"/>
              <a:buChar char="◆"/>
            </a:pPr>
            <a:r>
              <a:rPr lang="en-US"/>
              <a:t>Functional Components</a:t>
            </a:r>
          </a:p>
          <a:p>
            <a:pPr marL="800100" lvl="1">
              <a:lnSpc>
                <a:spcPct val="120000"/>
              </a:lnSpc>
              <a:spcBef>
                <a:spcPts val="0"/>
              </a:spcBef>
              <a:buClr>
                <a:srgbClr val="973735"/>
              </a:buClr>
              <a:buSzPct val="50000"/>
              <a:buFont typeface="Noto Sans Symbols"/>
              <a:buChar char="◆"/>
            </a:pPr>
            <a:r>
              <a:rPr lang="en-US"/>
              <a:t>Higher-Order Components</a:t>
            </a:r>
          </a:p>
          <a:p>
            <a:pPr marL="800100" lvl="1">
              <a:lnSpc>
                <a:spcPct val="120000"/>
              </a:lnSpc>
              <a:spcBef>
                <a:spcPts val="0"/>
              </a:spcBef>
              <a:buClr>
                <a:srgbClr val="973735"/>
              </a:buClr>
              <a:buSzPct val="50000"/>
              <a:buFont typeface="Noto Sans Symbols"/>
              <a:buChar char="◆"/>
            </a:pPr>
            <a:r>
              <a:rPr lang="en-US"/>
              <a:t>Component Composition</a:t>
            </a: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9" name="Google Shape;109;p3"/>
          <p:cNvSpPr txBox="1">
            <a:spLocks noGrp="1"/>
          </p:cNvSpPr>
          <p:nvPr>
            <p:ph type="body" idx="1"/>
          </p:nvPr>
        </p:nvSpPr>
        <p:spPr>
          <a:xfrm>
            <a:off x="630621" y="1601663"/>
            <a:ext cx="10712668" cy="4885653"/>
          </a:xfrm>
          <a:prstGeom prst="rect">
            <a:avLst/>
          </a:prstGeom>
          <a:noFill/>
          <a:ln>
            <a:noFill/>
          </a:ln>
        </p:spPr>
        <p:txBody>
          <a:bodyPr spcFirstLastPara="1" wrap="square" lIns="91425" tIns="45700" rIns="91425" bIns="45700" anchor="t" anchorCtr="0">
            <a:normAutofit/>
          </a:bodyPr>
          <a:lstStyle/>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Components are the building blocks of React applications. </a:t>
            </a:r>
          </a:p>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A React component is a function or a JavaScript class that optionally accepts data and returns a React element that describes some piece of the user interface. </a:t>
            </a:r>
          </a:p>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A React user interface is made up of a hierarchy of components that build up to a single component (called the root component) that is rendered in the web browser</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a Component?</a:t>
            </a:r>
            <a:endParaRPr sz="3200" b="1">
              <a:solidFill>
                <a:srgbClr val="00206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D02AA-13BB-4AB9-AB3E-8494BC209BB8}"/>
              </a:ext>
            </a:extLst>
          </p:cNvPr>
          <p:cNvSpPr>
            <a:spLocks noGrp="1"/>
          </p:cNvSpPr>
          <p:nvPr>
            <p:ph type="title"/>
          </p:nvPr>
        </p:nvSpPr>
        <p:spPr/>
        <p:txBody>
          <a:bodyPr/>
          <a:lstStyle/>
          <a:p>
            <a:r>
              <a:rPr lang="en-US" sz="3200" b="1">
                <a:solidFill>
                  <a:srgbClr val="002060"/>
                </a:solidFill>
                <a:latin typeface="Arial"/>
                <a:ea typeface="Arial"/>
                <a:cs typeface="Arial"/>
                <a:sym typeface="Arial"/>
              </a:rPr>
              <a:t>What is a Component? – cont’d</a:t>
            </a:r>
            <a:endParaRPr lang="en-US"/>
          </a:p>
        </p:txBody>
      </p:sp>
      <p:sp>
        <p:nvSpPr>
          <p:cNvPr id="4" name="Slide Number Placeholder 3">
            <a:extLst>
              <a:ext uri="{FF2B5EF4-FFF2-40B4-BE49-F238E27FC236}">
                <a16:creationId xmlns:a16="http://schemas.microsoft.com/office/drawing/2014/main" xmlns="" id="{182B9070-4745-42C9-B76A-BF0348BF1E05}"/>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5" name="Picture 4">
            <a:extLst>
              <a:ext uri="{FF2B5EF4-FFF2-40B4-BE49-F238E27FC236}">
                <a16:creationId xmlns:a16="http://schemas.microsoft.com/office/drawing/2014/main" xmlns="" id="{F72CE6E0-79C1-47B1-88CF-9644DFF9CB01}"/>
              </a:ext>
            </a:extLst>
          </p:cNvPr>
          <p:cNvPicPr/>
          <p:nvPr/>
        </p:nvPicPr>
        <p:blipFill>
          <a:blip r:embed="rId2"/>
          <a:stretch>
            <a:fillRect/>
          </a:stretch>
        </p:blipFill>
        <p:spPr>
          <a:xfrm>
            <a:off x="328914" y="1323975"/>
            <a:ext cx="6296068" cy="4104552"/>
          </a:xfrm>
          <a:prstGeom prst="rect">
            <a:avLst/>
          </a:prstGeom>
        </p:spPr>
      </p:pic>
      <p:pic>
        <p:nvPicPr>
          <p:cNvPr id="6" name="Picture 5">
            <a:extLst>
              <a:ext uri="{FF2B5EF4-FFF2-40B4-BE49-F238E27FC236}">
                <a16:creationId xmlns:a16="http://schemas.microsoft.com/office/drawing/2014/main" xmlns="" id="{550A8BA6-61C5-4377-912F-7DACDF8024C0}"/>
              </a:ext>
            </a:extLst>
          </p:cNvPr>
          <p:cNvPicPr>
            <a:picLocks noChangeAspect="1"/>
          </p:cNvPicPr>
          <p:nvPr/>
        </p:nvPicPr>
        <p:blipFill>
          <a:blip r:embed="rId3"/>
          <a:stretch>
            <a:fillRect/>
          </a:stretch>
        </p:blipFill>
        <p:spPr>
          <a:xfrm>
            <a:off x="6675699" y="1323975"/>
            <a:ext cx="5324475" cy="4210050"/>
          </a:xfrm>
          <a:prstGeom prst="rect">
            <a:avLst/>
          </a:prstGeom>
        </p:spPr>
      </p:pic>
    </p:spTree>
    <p:extLst>
      <p:ext uri="{BB962C8B-B14F-4D97-AF65-F5344CB8AC3E}">
        <p14:creationId xmlns:p14="http://schemas.microsoft.com/office/powerpoint/2010/main" val="3255532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C8B5A-10BA-4EC7-930C-6E05578F8D2F}"/>
              </a:ext>
            </a:extLst>
          </p:cNvPr>
          <p:cNvSpPr>
            <a:spLocks noGrp="1"/>
          </p:cNvSpPr>
          <p:nvPr>
            <p:ph type="title"/>
          </p:nvPr>
        </p:nvSpPr>
        <p:spPr/>
        <p:txBody>
          <a:bodyPr/>
          <a:lstStyle/>
          <a:p>
            <a:r>
              <a:rPr lang="en-US"/>
              <a:t>Importance of Components</a:t>
            </a:r>
          </a:p>
        </p:txBody>
      </p:sp>
      <p:sp>
        <p:nvSpPr>
          <p:cNvPr id="3" name="Text Placeholder 2">
            <a:extLst>
              <a:ext uri="{FF2B5EF4-FFF2-40B4-BE49-F238E27FC236}">
                <a16:creationId xmlns:a16="http://schemas.microsoft.com/office/drawing/2014/main" xmlns="" id="{15073E4B-8ED7-4FCC-AD54-B1604CA78DCE}"/>
              </a:ext>
            </a:extLst>
          </p:cNvPr>
          <p:cNvSpPr>
            <a:spLocks noGrp="1"/>
          </p:cNvSpPr>
          <p:nvPr>
            <p:ph type="body" idx="1"/>
          </p:nvPr>
        </p:nvSpPr>
        <p:spPr/>
        <p:txBody>
          <a:bodyPr/>
          <a:lstStyle/>
          <a:p>
            <a:r>
              <a:rPr lang="en-US"/>
              <a:t>Reusability</a:t>
            </a:r>
          </a:p>
          <a:p>
            <a:r>
              <a:rPr lang="en-US"/>
              <a:t>Encapsulation</a:t>
            </a:r>
          </a:p>
          <a:p>
            <a:r>
              <a:rPr lang="en-US"/>
              <a:t>Composition</a:t>
            </a:r>
          </a:p>
          <a:p>
            <a:r>
              <a:rPr lang="en-US"/>
              <a:t>Unidirectional Data Flow</a:t>
            </a:r>
          </a:p>
          <a:p>
            <a:r>
              <a:rPr lang="en-US"/>
              <a:t>Efficiency</a:t>
            </a:r>
          </a:p>
        </p:txBody>
      </p:sp>
      <p:sp>
        <p:nvSpPr>
          <p:cNvPr id="4" name="Slide Number Placeholder 3">
            <a:extLst>
              <a:ext uri="{FF2B5EF4-FFF2-40B4-BE49-F238E27FC236}">
                <a16:creationId xmlns:a16="http://schemas.microsoft.com/office/drawing/2014/main" xmlns="" id="{E98039C5-69D3-494A-AA67-259227E4FE0A}"/>
              </a:ext>
            </a:extLst>
          </p:cNvPr>
          <p:cNvSpPr>
            <a:spLocks noGrp="1"/>
          </p:cNvSpPr>
          <p:nvPr>
            <p:ph type="sldNum" idx="12"/>
          </p:nvPr>
        </p:nvSpPr>
        <p:spPr/>
        <p:txBody>
          <a:bodyPr/>
          <a:lstStyle/>
          <a:p>
            <a:fld id="{00000000-1234-1234-1234-123412341234}" type="slidenum">
              <a:rPr lang="en-US" smtClean="0"/>
              <a:pPr/>
              <a:t>5</a:t>
            </a:fld>
            <a:endParaRPr lang="en-US"/>
          </a:p>
        </p:txBody>
      </p:sp>
    </p:spTree>
    <p:extLst>
      <p:ext uri="{BB962C8B-B14F-4D97-AF65-F5344CB8AC3E}">
        <p14:creationId xmlns:p14="http://schemas.microsoft.com/office/powerpoint/2010/main" val="416417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BFB3E-0F75-4524-A0D1-507CFB23CF37}"/>
              </a:ext>
            </a:extLst>
          </p:cNvPr>
          <p:cNvSpPr>
            <a:spLocks noGrp="1"/>
          </p:cNvSpPr>
          <p:nvPr>
            <p:ph type="title"/>
          </p:nvPr>
        </p:nvSpPr>
        <p:spPr/>
        <p:txBody>
          <a:bodyPr/>
          <a:lstStyle/>
          <a:p>
            <a:r>
              <a:rPr lang="en-US" sz="3200"/>
              <a:t>Class Components</a:t>
            </a:r>
            <a:endParaRPr lang="en-US"/>
          </a:p>
        </p:txBody>
      </p:sp>
      <p:sp>
        <p:nvSpPr>
          <p:cNvPr id="3" name="Text Placeholder 2">
            <a:extLst>
              <a:ext uri="{FF2B5EF4-FFF2-40B4-BE49-F238E27FC236}">
                <a16:creationId xmlns:a16="http://schemas.microsoft.com/office/drawing/2014/main" xmlns="" id="{E0A4789B-4C89-4B99-BADC-C23EF61DBEED}"/>
              </a:ext>
            </a:extLst>
          </p:cNvPr>
          <p:cNvSpPr>
            <a:spLocks noGrp="1"/>
          </p:cNvSpPr>
          <p:nvPr>
            <p:ph type="body" idx="1"/>
          </p:nvPr>
        </p:nvSpPr>
        <p:spPr>
          <a:xfrm>
            <a:off x="838200" y="1535811"/>
            <a:ext cx="5773615" cy="4701980"/>
          </a:xfrm>
        </p:spPr>
        <p:txBody>
          <a:bodyPr>
            <a:normAutofit lnSpcReduction="10000"/>
          </a:bodyPr>
          <a:lstStyle/>
          <a:p>
            <a:pPr algn="just">
              <a:lnSpc>
                <a:spcPct val="110000"/>
              </a:lnSpc>
            </a:pPr>
            <a:r>
              <a:rPr lang="en-US" sz="2400" b="1">
                <a:solidFill>
                  <a:schemeClr val="accent5">
                    <a:lumMod val="50000"/>
                  </a:schemeClr>
                </a:solidFill>
                <a:latin typeface="+mj-lt"/>
              </a:rPr>
              <a:t>Class Component(Stateful Component)</a:t>
            </a:r>
          </a:p>
          <a:p>
            <a:pPr lvl="1" algn="just">
              <a:lnSpc>
                <a:spcPct val="110000"/>
              </a:lnSpc>
            </a:pPr>
            <a:r>
              <a:rPr lang="en-US" b="0" i="0">
                <a:solidFill>
                  <a:schemeClr val="accent5">
                    <a:lumMod val="50000"/>
                  </a:schemeClr>
                </a:solidFill>
                <a:effectLst/>
                <a:latin typeface="+mj-lt"/>
              </a:rPr>
              <a:t>Create class components, also known as stateful components, using JavaScript classes. </a:t>
            </a:r>
          </a:p>
          <a:p>
            <a:pPr lvl="1" algn="just">
              <a:lnSpc>
                <a:spcPct val="110000"/>
              </a:lnSpc>
            </a:pPr>
            <a:r>
              <a:rPr lang="en-US" b="0" i="0">
                <a:solidFill>
                  <a:schemeClr val="accent5">
                    <a:lumMod val="50000"/>
                  </a:schemeClr>
                </a:solidFill>
                <a:effectLst/>
                <a:latin typeface="+mj-lt"/>
              </a:rPr>
              <a:t>Manage state and lifecycle methods.</a:t>
            </a:r>
          </a:p>
          <a:p>
            <a:pPr algn="just">
              <a:lnSpc>
                <a:spcPct val="110000"/>
              </a:lnSpc>
            </a:pPr>
            <a:r>
              <a:rPr lang="en-US" sz="2400" b="0" i="0">
                <a:solidFill>
                  <a:schemeClr val="accent5">
                    <a:lumMod val="50000"/>
                  </a:schemeClr>
                </a:solidFill>
                <a:effectLst/>
                <a:latin typeface="+mj-lt"/>
              </a:rPr>
              <a:t>Use class components for scenarios requiring state or when specific events such as component creation or updates call for actions.</a:t>
            </a:r>
          </a:p>
        </p:txBody>
      </p:sp>
      <p:sp>
        <p:nvSpPr>
          <p:cNvPr id="4" name="Slide Number Placeholder 3">
            <a:extLst>
              <a:ext uri="{FF2B5EF4-FFF2-40B4-BE49-F238E27FC236}">
                <a16:creationId xmlns:a16="http://schemas.microsoft.com/office/drawing/2014/main" xmlns="" id="{9735D7F0-23C8-4A2A-95E4-57FB935C50B1}"/>
              </a:ext>
            </a:extLst>
          </p:cNvPr>
          <p:cNvSpPr>
            <a:spLocks noGrp="1"/>
          </p:cNvSpPr>
          <p:nvPr>
            <p:ph type="sldNum" idx="12"/>
          </p:nvPr>
        </p:nvSpPr>
        <p:spPr/>
        <p:txBody>
          <a:bodyPr/>
          <a:lstStyle/>
          <a:p>
            <a:fld id="{00000000-1234-1234-1234-123412341234}" type="slidenum">
              <a:rPr lang="en-US" smtClean="0"/>
              <a:pPr/>
              <a:t>6</a:t>
            </a:fld>
            <a:endParaRPr lang="en-US"/>
          </a:p>
        </p:txBody>
      </p:sp>
      <p:sp>
        <p:nvSpPr>
          <p:cNvPr id="7" name="TextBox 6">
            <a:extLst>
              <a:ext uri="{FF2B5EF4-FFF2-40B4-BE49-F238E27FC236}">
                <a16:creationId xmlns:a16="http://schemas.microsoft.com/office/drawing/2014/main" xmlns="" id="{B5D1B089-E71E-448E-9DB5-D46A0E4A7A93}"/>
              </a:ext>
            </a:extLst>
          </p:cNvPr>
          <p:cNvSpPr txBox="1"/>
          <p:nvPr/>
        </p:nvSpPr>
        <p:spPr>
          <a:xfrm>
            <a:off x="6769239" y="1761515"/>
            <a:ext cx="5422761" cy="1323439"/>
          </a:xfrm>
          <a:prstGeom prst="rect">
            <a:avLst/>
          </a:prstGeom>
          <a:solidFill>
            <a:schemeClr val="tx1"/>
          </a:solidFill>
        </p:spPr>
        <p:txBody>
          <a:bodyPr wrap="square">
            <a:spAutoFit/>
          </a:bodyPr>
          <a:lstStyle/>
          <a:p>
            <a:r>
              <a:rPr lang="en-US" sz="1600" b="0">
                <a:solidFill>
                  <a:srgbClr val="569CD6"/>
                </a:solidFill>
                <a:effectLst/>
                <a:latin typeface="Consolas" panose="020B0609020204030204" pitchFamily="49" charset="0"/>
              </a:rPr>
              <a:t>class</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Welcome</a:t>
            </a:r>
            <a:r>
              <a:rPr lang="en-US" sz="1600" b="0">
                <a:solidFill>
                  <a:srgbClr val="CCCCCC"/>
                </a:solidFill>
                <a:effectLst/>
                <a:latin typeface="Consolas" panose="020B0609020204030204" pitchFamily="49" charset="0"/>
              </a:rPr>
              <a:t> </a:t>
            </a:r>
            <a:r>
              <a:rPr lang="en-US" sz="1600" b="0">
                <a:solidFill>
                  <a:srgbClr val="569CD6"/>
                </a:solidFill>
                <a:effectLst/>
                <a:latin typeface="Consolas" panose="020B0609020204030204" pitchFamily="49" charset="0"/>
              </a:rPr>
              <a:t>extends</a:t>
            </a:r>
            <a:r>
              <a:rPr lang="en-US" sz="1600" b="0">
                <a:solidFill>
                  <a:srgbClr val="CCCCCC"/>
                </a:solidFill>
                <a:effectLst/>
                <a:latin typeface="Consolas" panose="020B0609020204030204" pitchFamily="49" charset="0"/>
              </a:rPr>
              <a:t> </a:t>
            </a:r>
            <a:r>
              <a:rPr lang="en-US" sz="1600" b="0">
                <a:solidFill>
                  <a:srgbClr val="4EC9B0"/>
                </a:solidFill>
                <a:effectLst/>
                <a:latin typeface="Consolas" panose="020B0609020204030204" pitchFamily="49" charset="0"/>
              </a:rPr>
              <a:t>React</a:t>
            </a:r>
            <a:r>
              <a:rPr lang="en-US" sz="1600" b="0">
                <a:solidFill>
                  <a:srgbClr val="CCCCCC"/>
                </a:solidFill>
                <a:effectLst/>
                <a:latin typeface="Consolas" panose="020B0609020204030204" pitchFamily="49" charset="0"/>
              </a:rPr>
              <a:t>.</a:t>
            </a:r>
            <a:r>
              <a:rPr lang="en-US" sz="1600" b="0">
                <a:solidFill>
                  <a:srgbClr val="4EC9B0"/>
                </a:solidFill>
                <a:effectLst/>
                <a:latin typeface="Consolas" panose="020B0609020204030204" pitchFamily="49" charset="0"/>
              </a:rPr>
              <a:t>Component</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DCDCAA"/>
                </a:solidFill>
                <a:effectLst/>
                <a:latin typeface="Consolas" panose="020B0609020204030204" pitchFamily="49" charset="0"/>
              </a:rPr>
              <a:t>render</a:t>
            </a:r>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    </a:t>
            </a:r>
            <a:r>
              <a:rPr lang="en-US" sz="1600" b="0">
                <a:solidFill>
                  <a:srgbClr val="C586C0"/>
                </a:solidFill>
                <a:effectLst/>
                <a:latin typeface="Consolas" panose="020B0609020204030204" pitchFamily="49" charset="0"/>
              </a:rPr>
              <a:t>return</a:t>
            </a:r>
            <a:r>
              <a:rPr lang="en-US" sz="1600" b="0">
                <a:solidFill>
                  <a:srgbClr val="CCCCCC"/>
                </a:solidFill>
                <a:effectLst/>
                <a:latin typeface="Consolas" panose="020B0609020204030204" pitchFamily="49" charset="0"/>
              </a:rPr>
              <a:t> </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h1</a:t>
            </a:r>
            <a:r>
              <a:rPr lang="en-US" sz="1600" b="0">
                <a:solidFill>
                  <a:srgbClr val="808080"/>
                </a:solidFill>
                <a:effectLst/>
                <a:latin typeface="Consolas" panose="020B0609020204030204" pitchFamily="49" charset="0"/>
              </a:rPr>
              <a:t>&gt;</a:t>
            </a:r>
            <a:r>
              <a:rPr lang="en-US" sz="1600" b="0">
                <a:solidFill>
                  <a:srgbClr val="CCCCCC"/>
                </a:solidFill>
                <a:effectLst/>
                <a:latin typeface="Consolas" panose="020B0609020204030204" pitchFamily="49" charset="0"/>
              </a:rPr>
              <a:t>Hello, </a:t>
            </a:r>
            <a:r>
              <a:rPr lang="en-US" sz="1600" b="0">
                <a:solidFill>
                  <a:srgbClr val="569CD6"/>
                </a:solidFill>
                <a:effectLst/>
                <a:latin typeface="Consolas" panose="020B0609020204030204" pitchFamily="49" charset="0"/>
              </a:rPr>
              <a:t>{this</a:t>
            </a:r>
            <a:r>
              <a:rPr lang="en-US" sz="1600" b="0">
                <a:solidFill>
                  <a:srgbClr val="D4D4D4"/>
                </a:solidFill>
                <a:effectLst/>
                <a:latin typeface="Consolas" panose="020B0609020204030204" pitchFamily="49" charset="0"/>
              </a:rPr>
              <a:t>.</a:t>
            </a:r>
            <a:r>
              <a:rPr lang="en-US" sz="1600" b="0">
                <a:solidFill>
                  <a:srgbClr val="4FC1FF"/>
                </a:solidFill>
                <a:effectLst/>
                <a:latin typeface="Consolas" panose="020B0609020204030204" pitchFamily="49" charset="0"/>
              </a:rPr>
              <a:t>props</a:t>
            </a:r>
            <a:r>
              <a:rPr lang="en-US" sz="1600" b="0">
                <a:solidFill>
                  <a:srgbClr val="D4D4D4"/>
                </a:solidFill>
                <a:effectLst/>
                <a:latin typeface="Consolas" panose="020B0609020204030204" pitchFamily="49" charset="0"/>
              </a:rPr>
              <a:t>.</a:t>
            </a:r>
            <a:r>
              <a:rPr lang="en-US" sz="1600" b="0">
                <a:solidFill>
                  <a:srgbClr val="9CDCFE"/>
                </a:solidFill>
                <a:effectLst/>
                <a:latin typeface="Consolas" panose="020B0609020204030204" pitchFamily="49" charset="0"/>
              </a:rPr>
              <a:t>name</a:t>
            </a:r>
            <a:r>
              <a:rPr lang="en-US" sz="1600" b="0">
                <a:solidFill>
                  <a:srgbClr val="569CD6"/>
                </a:solidFill>
                <a:effectLst/>
                <a:latin typeface="Consolas" panose="020B0609020204030204" pitchFamily="49" charset="0"/>
              </a:rPr>
              <a:t>}</a:t>
            </a:r>
            <a:r>
              <a:rPr lang="en-US" sz="1600" b="0">
                <a:solidFill>
                  <a:srgbClr val="808080"/>
                </a:solidFill>
                <a:effectLst/>
                <a:latin typeface="Consolas" panose="020B0609020204030204" pitchFamily="49" charset="0"/>
              </a:rPr>
              <a:t>&lt;/</a:t>
            </a:r>
            <a:r>
              <a:rPr lang="en-US" sz="1600" b="0">
                <a:solidFill>
                  <a:srgbClr val="569CD6"/>
                </a:solidFill>
                <a:effectLst/>
                <a:latin typeface="Consolas" panose="020B0609020204030204" pitchFamily="49" charset="0"/>
              </a:rPr>
              <a:t>h1</a:t>
            </a:r>
            <a:r>
              <a:rPr lang="en-US" sz="1600" b="0">
                <a:solidFill>
                  <a:srgbClr val="808080"/>
                </a:solidFill>
                <a:effectLst/>
                <a:latin typeface="Consolas" panose="020B0609020204030204" pitchFamily="49" charset="0"/>
              </a:rPr>
              <a:t>&gt;</a:t>
            </a:r>
            <a:r>
              <a:rPr lang="en-US" sz="1600" b="0">
                <a:solidFill>
                  <a:srgbClr val="CCCCCC"/>
                </a:solidFill>
                <a:effectLst/>
                <a:latin typeface="Consolas" panose="020B0609020204030204" pitchFamily="49" charset="0"/>
              </a:rPr>
              <a:t>;</a:t>
            </a:r>
          </a:p>
          <a:p>
            <a:r>
              <a:rPr lang="en-US" sz="1600" b="0">
                <a:solidFill>
                  <a:srgbClr val="CCCCCC"/>
                </a:solidFill>
                <a:effectLst/>
                <a:latin typeface="Consolas" panose="020B0609020204030204" pitchFamily="49" charset="0"/>
              </a:rPr>
              <a:t>  }</a:t>
            </a:r>
          </a:p>
          <a:p>
            <a:r>
              <a:rPr lang="en-US"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0445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94922-F169-4A4C-B3FC-FCB8E4711E06}"/>
              </a:ext>
            </a:extLst>
          </p:cNvPr>
          <p:cNvSpPr>
            <a:spLocks noGrp="1"/>
          </p:cNvSpPr>
          <p:nvPr>
            <p:ph type="title"/>
          </p:nvPr>
        </p:nvSpPr>
        <p:spPr/>
        <p:txBody>
          <a:bodyPr/>
          <a:lstStyle/>
          <a:p>
            <a:r>
              <a:rPr lang="en-US"/>
              <a:t>Lifecycle in Class Components</a:t>
            </a:r>
          </a:p>
        </p:txBody>
      </p:sp>
      <p:sp>
        <p:nvSpPr>
          <p:cNvPr id="3" name="Text Placeholder 2">
            <a:extLst>
              <a:ext uri="{FF2B5EF4-FFF2-40B4-BE49-F238E27FC236}">
                <a16:creationId xmlns:a16="http://schemas.microsoft.com/office/drawing/2014/main" xmlns="" id="{5AF44692-577C-423B-9E66-64CEE8CB1090}"/>
              </a:ext>
            </a:extLst>
          </p:cNvPr>
          <p:cNvSpPr>
            <a:spLocks noGrp="1"/>
          </p:cNvSpPr>
          <p:nvPr>
            <p:ph type="body" idx="1"/>
          </p:nvPr>
        </p:nvSpPr>
        <p:spPr/>
        <p:txBody>
          <a:bodyPr>
            <a:normAutofit/>
          </a:bodyPr>
          <a:lstStyle/>
          <a:p>
            <a:pPr algn="just"/>
            <a:r>
              <a:rPr lang="en-US" sz="2400" dirty="0"/>
              <a:t>Lifecycle methods are special methods that automatically get called as your component gets rendered and updated. They allow you to control what happens when a component mounts, updates, or unmounts.</a:t>
            </a:r>
          </a:p>
          <a:p>
            <a:pPr algn="just"/>
            <a:r>
              <a:rPr lang="en-US" sz="2400" dirty="0"/>
              <a:t>The following are the </a:t>
            </a:r>
            <a:r>
              <a:rPr lang="en-US" sz="2400" dirty="0">
                <a:solidFill>
                  <a:srgbClr val="FF0000"/>
                </a:solidFill>
              </a:rPr>
              <a:t>key lifecycle methods </a:t>
            </a:r>
            <a:r>
              <a:rPr lang="en-US" sz="2400" dirty="0"/>
              <a:t>in Class Components:</a:t>
            </a:r>
          </a:p>
          <a:p>
            <a:pPr lvl="1" algn="just"/>
            <a:r>
              <a:rPr lang="en-US" sz="2000" dirty="0"/>
              <a:t>constructor(props)</a:t>
            </a:r>
          </a:p>
          <a:p>
            <a:pPr lvl="1" algn="just"/>
            <a:r>
              <a:rPr lang="en-US" sz="2000" dirty="0" err="1"/>
              <a:t>componentDidMount</a:t>
            </a:r>
            <a:r>
              <a:rPr lang="en-US" sz="2000" dirty="0"/>
              <a:t>()</a:t>
            </a:r>
          </a:p>
          <a:p>
            <a:pPr lvl="1" algn="just"/>
            <a:r>
              <a:rPr lang="en-US" sz="2000" dirty="0" err="1"/>
              <a:t>componentDidUpdate</a:t>
            </a:r>
            <a:r>
              <a:rPr lang="en-US" sz="2000" dirty="0"/>
              <a:t>(</a:t>
            </a:r>
            <a:r>
              <a:rPr lang="en-US" sz="2000" dirty="0" err="1"/>
              <a:t>prevProps</a:t>
            </a:r>
            <a:r>
              <a:rPr lang="en-US" sz="2000" dirty="0"/>
              <a:t>, </a:t>
            </a:r>
            <a:r>
              <a:rPr lang="en-US" sz="2000" dirty="0" err="1"/>
              <a:t>prevState</a:t>
            </a:r>
            <a:r>
              <a:rPr lang="en-US" sz="2000" dirty="0"/>
              <a:t>, snapshot)</a:t>
            </a:r>
          </a:p>
          <a:p>
            <a:pPr lvl="1" algn="just"/>
            <a:r>
              <a:rPr lang="en-US" sz="2000" dirty="0" err="1"/>
              <a:t>componentWillUnmount</a:t>
            </a:r>
            <a:r>
              <a:rPr lang="en-US" sz="2000" dirty="0"/>
              <a:t>()</a:t>
            </a:r>
          </a:p>
        </p:txBody>
      </p:sp>
      <p:sp>
        <p:nvSpPr>
          <p:cNvPr id="4" name="Slide Number Placeholder 3">
            <a:extLst>
              <a:ext uri="{FF2B5EF4-FFF2-40B4-BE49-F238E27FC236}">
                <a16:creationId xmlns:a16="http://schemas.microsoft.com/office/drawing/2014/main" xmlns="" id="{CAA6C1C1-55D6-4FBA-9E32-2104891F49AE}"/>
              </a:ext>
            </a:extLst>
          </p:cNvPr>
          <p:cNvSpPr>
            <a:spLocks noGrp="1"/>
          </p:cNvSpPr>
          <p:nvPr>
            <p:ph type="sldNum" idx="12"/>
          </p:nvPr>
        </p:nvSpPr>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145384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CD2741-D487-4D09-A94E-B142F8BF48D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xmlns="" id="{52FC033A-36C4-40A5-A9F0-4471130DF0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B9264355-16E2-4323-8E6E-A2A3BF2489AE}"/>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5" name="Picture 4">
            <a:extLst>
              <a:ext uri="{FF2B5EF4-FFF2-40B4-BE49-F238E27FC236}">
                <a16:creationId xmlns:a16="http://schemas.microsoft.com/office/drawing/2014/main" xmlns="" id="{46A2E9B4-434C-4F1D-A15D-9D9D72162D17}"/>
              </a:ext>
            </a:extLst>
          </p:cNvPr>
          <p:cNvPicPr>
            <a:picLocks noChangeAspect="1"/>
          </p:cNvPicPr>
          <p:nvPr/>
        </p:nvPicPr>
        <p:blipFill>
          <a:blip r:embed="rId2"/>
          <a:stretch>
            <a:fillRect/>
          </a:stretch>
        </p:blipFill>
        <p:spPr>
          <a:xfrm>
            <a:off x="0" y="620209"/>
            <a:ext cx="12192000" cy="5630487"/>
          </a:xfrm>
          <a:prstGeom prst="rect">
            <a:avLst/>
          </a:prstGeom>
        </p:spPr>
      </p:pic>
    </p:spTree>
    <p:extLst>
      <p:ext uri="{BB962C8B-B14F-4D97-AF65-F5344CB8AC3E}">
        <p14:creationId xmlns:p14="http://schemas.microsoft.com/office/powerpoint/2010/main" val="2803564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BF2C6-CF01-4C19-A6F5-CBDF76D6060E}"/>
              </a:ext>
            </a:extLst>
          </p:cNvPr>
          <p:cNvSpPr>
            <a:spLocks noGrp="1"/>
          </p:cNvSpPr>
          <p:nvPr>
            <p:ph type="title"/>
          </p:nvPr>
        </p:nvSpPr>
        <p:spPr/>
        <p:txBody>
          <a:bodyPr/>
          <a:lstStyle/>
          <a:p>
            <a:r>
              <a:rPr lang="en-US"/>
              <a:t>Mounting Lifecycle Methods</a:t>
            </a:r>
          </a:p>
        </p:txBody>
      </p:sp>
      <p:sp>
        <p:nvSpPr>
          <p:cNvPr id="3" name="Text Placeholder 2">
            <a:extLst>
              <a:ext uri="{FF2B5EF4-FFF2-40B4-BE49-F238E27FC236}">
                <a16:creationId xmlns:a16="http://schemas.microsoft.com/office/drawing/2014/main" xmlns="" id="{B7BBFD49-ACEC-4049-AA97-DB81D11C1E83}"/>
              </a:ext>
            </a:extLst>
          </p:cNvPr>
          <p:cNvSpPr>
            <a:spLocks noGrp="1"/>
          </p:cNvSpPr>
          <p:nvPr>
            <p:ph type="body" idx="1"/>
          </p:nvPr>
        </p:nvSpPr>
        <p:spPr/>
        <p:txBody>
          <a:bodyPr/>
          <a:lstStyle/>
          <a:p>
            <a:r>
              <a:rPr lang="en-US" dirty="0"/>
              <a:t>Called when an instance of a component is being created and inserted into the DOM:</a:t>
            </a:r>
          </a:p>
          <a:p>
            <a:pPr lvl="1"/>
            <a:r>
              <a:rPr lang="en-US" dirty="0"/>
              <a:t>constructor()</a:t>
            </a:r>
          </a:p>
          <a:p>
            <a:pPr lvl="1"/>
            <a:r>
              <a:rPr lang="en-US" dirty="0" err="1"/>
              <a:t>getDerivedStateFromProps</a:t>
            </a:r>
            <a:r>
              <a:rPr lang="en-US" dirty="0"/>
              <a:t>()</a:t>
            </a:r>
          </a:p>
          <a:p>
            <a:pPr lvl="1"/>
            <a:r>
              <a:rPr lang="en-US" dirty="0"/>
              <a:t>render()</a:t>
            </a:r>
          </a:p>
          <a:p>
            <a:pPr lvl="1"/>
            <a:r>
              <a:rPr lang="en-US" dirty="0" err="1"/>
              <a:t>componentDidMount</a:t>
            </a:r>
            <a:r>
              <a:rPr lang="en-US" dirty="0"/>
              <a:t>()</a:t>
            </a:r>
          </a:p>
          <a:p>
            <a:r>
              <a:rPr lang="en-US" dirty="0"/>
              <a:t>An earlier method now deprecated called </a:t>
            </a:r>
            <a:r>
              <a:rPr lang="en-US" dirty="0" err="1">
                <a:solidFill>
                  <a:srgbClr val="FF0000"/>
                </a:solidFill>
              </a:rPr>
              <a:t>componentWillMount</a:t>
            </a:r>
            <a:r>
              <a:rPr lang="en-US" dirty="0">
                <a:solidFill>
                  <a:srgbClr val="FF0000"/>
                </a:solidFill>
              </a:rPr>
              <a:t>()</a:t>
            </a:r>
          </a:p>
          <a:p>
            <a:endParaRPr lang="en-US" dirty="0"/>
          </a:p>
        </p:txBody>
      </p:sp>
      <p:sp>
        <p:nvSpPr>
          <p:cNvPr id="4" name="Slide Number Placeholder 3">
            <a:extLst>
              <a:ext uri="{FF2B5EF4-FFF2-40B4-BE49-F238E27FC236}">
                <a16:creationId xmlns:a16="http://schemas.microsoft.com/office/drawing/2014/main" xmlns="" id="{C1E0EAD1-61D1-44ED-93DC-C9DD498514BF}"/>
              </a:ext>
            </a:extLst>
          </p:cNvPr>
          <p:cNvSpPr>
            <a:spLocks noGrp="1"/>
          </p:cNvSpPr>
          <p:nvPr>
            <p:ph type="sldNum" idx="12"/>
          </p:nvPr>
        </p:nvSpPr>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303825943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5937</TotalTime>
  <Words>725</Words>
  <Application>Microsoft Office PowerPoint</Application>
  <PresentationFormat>Widescreen</PresentationFormat>
  <Paragraphs>217</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Merriweather Sans</vt:lpstr>
      <vt:lpstr>Noto Sans Symbols</vt:lpstr>
      <vt:lpstr>Arial</vt:lpstr>
      <vt:lpstr>Calibri</vt:lpstr>
      <vt:lpstr>Consolas</vt:lpstr>
      <vt:lpstr>Times New Roman</vt:lpstr>
      <vt:lpstr>Wingdings</vt:lpstr>
      <vt:lpstr>Office Theme</vt:lpstr>
      <vt:lpstr>All about Components</vt:lpstr>
      <vt:lpstr>Objectives </vt:lpstr>
      <vt:lpstr>PowerPoint Presentation</vt:lpstr>
      <vt:lpstr>What is a Component? – cont’d</vt:lpstr>
      <vt:lpstr>Importance of Components</vt:lpstr>
      <vt:lpstr>Class Components</vt:lpstr>
      <vt:lpstr>Lifecycle in Class Components</vt:lpstr>
      <vt:lpstr>PowerPoint Presentation</vt:lpstr>
      <vt:lpstr>Mounting Lifecycle Methods</vt:lpstr>
      <vt:lpstr>Updating Lifecycle Methods</vt:lpstr>
      <vt:lpstr>Unmounting Lifecycle Methods</vt:lpstr>
      <vt:lpstr>PowerPoint Presentation</vt:lpstr>
      <vt:lpstr>Functional Components</vt:lpstr>
      <vt:lpstr>Effects in Function Components</vt:lpstr>
      <vt:lpstr>PowerPoint Presentation</vt:lpstr>
      <vt:lpstr>Component Conventions</vt:lpstr>
      <vt:lpstr>Higher-Order Components</vt:lpstr>
      <vt:lpstr>Higher-Order Components – cont’d</vt:lpstr>
      <vt:lpstr>Component Composition</vt:lpstr>
      <vt:lpstr>Component Composition – cont’d</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manhpthe172481</cp:lastModifiedBy>
  <cp:revision>259</cp:revision>
  <dcterms:created xsi:type="dcterms:W3CDTF">2021-01-25T08:25:31Z</dcterms:created>
  <dcterms:modified xsi:type="dcterms:W3CDTF">2024-12-03T03:00:23Z</dcterms:modified>
</cp:coreProperties>
</file>