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406" r:id="rId4"/>
    <p:sldId id="479" r:id="rId5"/>
    <p:sldId id="409" r:id="rId6"/>
    <p:sldId id="460" r:id="rId7"/>
    <p:sldId id="461" r:id="rId8"/>
    <p:sldId id="464" r:id="rId9"/>
    <p:sldId id="465" r:id="rId10"/>
    <p:sldId id="466" r:id="rId11"/>
    <p:sldId id="468" r:id="rId12"/>
    <p:sldId id="469" r:id="rId13"/>
    <p:sldId id="470" r:id="rId14"/>
    <p:sldId id="462" r:id="rId15"/>
    <p:sldId id="472" r:id="rId16"/>
    <p:sldId id="471" r:id="rId17"/>
    <p:sldId id="473" r:id="rId18"/>
    <p:sldId id="474" r:id="rId19"/>
    <p:sldId id="475" r:id="rId20"/>
    <p:sldId id="477" r:id="rId21"/>
    <p:sldId id="476" r:id="rId22"/>
    <p:sldId id="478" r:id="rId23"/>
    <p:sldId id="459" r:id="rId24"/>
    <p:sldId id="328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474" autoAdjust="0"/>
    <p:restoredTop sz="92920" autoAdjust="0"/>
  </p:normalViewPr>
  <p:slideViewPr>
    <p:cSldViewPr snapToGrid="0">
      <p:cViewPr varScale="1">
        <p:scale>
          <a:sx n="103" d="100"/>
          <a:sy n="103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8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3858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251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201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2" name="Google Shape;752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1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12F6B4E-AE1A-4408-93EE-E22F48914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AA2ED575-6123-45EA-8BE1-DA48E490A189}"/>
              </a:ext>
            </a:extLst>
          </p:cNvPr>
          <p:cNvSpPr txBox="1">
            <a:spLocks/>
          </p:cNvSpPr>
          <p:nvPr userDrawn="1"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Google Shape;23;p76">
            <a:extLst>
              <a:ext uri="{FF2B5EF4-FFF2-40B4-BE49-F238E27FC236}">
                <a16:creationId xmlns:a16="http://schemas.microsoft.com/office/drawing/2014/main" xmlns="" id="{C135F860-ACEE-47E0-8152-E68964777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3187" y="2435280"/>
            <a:ext cx="8156511" cy="57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920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6"/>
          <p:cNvSpPr txBox="1"/>
          <p:nvPr/>
        </p:nvSpPr>
        <p:spPr>
          <a:xfrm>
            <a:off x="0" y="6461294"/>
            <a:ext cx="12192000" cy="3692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6"/>
          <p:cNvSpPr txBox="1"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2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6"/>
          <p:cNvSpPr txBox="1">
            <a:spLocks noGrp="1"/>
          </p:cNvSpPr>
          <p:nvPr>
            <p:ph type="body" idx="1"/>
          </p:nvPr>
        </p:nvSpPr>
        <p:spPr>
          <a:xfrm>
            <a:off x="838200" y="153581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rgbClr val="00206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6"/>
          <p:cNvSpPr txBox="1">
            <a:spLocks noGrp="1"/>
          </p:cNvSpPr>
          <p:nvPr>
            <p:ph type="dt" idx="10"/>
          </p:nvPr>
        </p:nvSpPr>
        <p:spPr>
          <a:xfrm>
            <a:off x="838200" y="648069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tx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6" name="Google Shape;26;p76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Google Shape;27;p76"/>
          <p:cNvSpPr txBox="1"/>
          <p:nvPr/>
        </p:nvSpPr>
        <p:spPr>
          <a:xfrm>
            <a:off x="670250" y="620209"/>
            <a:ext cx="167950" cy="57543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2C0079A-50EB-4403-9633-A50D70AC1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619"/>
            <a:ext cx="932284" cy="51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FAFAA16-2D44-4B91-8797-A46F38163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52893" y="82267"/>
            <a:ext cx="900907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netlify.app/docs/components/butt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-bootstrap.netlify.app/docs/components/navba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react-bootstrap.netlify.app/docs/components/navs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hyperlink" Target="https://react-bootstrap.netlify.app/docs/forms/form-control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-bootstrap.netlify.app/docs/components/moda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-bootstrap.netlify.app/docs/components/alerts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react-bootstrap.netlify.app/docs/components/car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-bootstrap.netlify.app/docs/layout/gri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461739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</a:rPr>
              <a:t>Introduction to React-Bootstrap</a:t>
            </a:r>
            <a:endParaRPr lang="en-US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Khóa học React JS - Lập trình Front-end theo xu thế mới">
            <a:extLst>
              <a:ext uri="{FF2B5EF4-FFF2-40B4-BE49-F238E27FC236}">
                <a16:creationId xmlns:a16="http://schemas.microsoft.com/office/drawing/2014/main" xmlns="" id="{72EBDB5F-69A6-4895-9C85-F91D18D1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73" y="847541"/>
            <a:ext cx="2359653" cy="177436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56F400-98B9-4CDD-99F2-8F27102F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E2C18C6-6D12-4005-B31F-8F7B3EB1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68" y="1195642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/>
              <a:t>Use Bootstrap’s custom button styles for actions in forms, dialogs, and more with support for multiple sizes, states, and more.</a:t>
            </a:r>
          </a:p>
          <a:p>
            <a:pPr algn="just"/>
            <a:r>
              <a:rPr lang="en-US" sz="2400"/>
              <a:t>Use any of the available button style types to quickly create a styled button. Just modify the variant prop.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838BD6-4F96-46EC-AB90-7016947BD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B0879A-96D0-44CC-A327-B1BC4E3A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33" y="2855035"/>
            <a:ext cx="6094324" cy="496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96D63CF-A191-4BE2-B1B5-8B982289B922}"/>
              </a:ext>
            </a:extLst>
          </p:cNvPr>
          <p:cNvSpPr txBox="1"/>
          <p:nvPr/>
        </p:nvSpPr>
        <p:spPr>
          <a:xfrm>
            <a:off x="948732" y="3455562"/>
            <a:ext cx="6094324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Primary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Secondary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Success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"warning"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"danger"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Light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"dark"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Dark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TypesExample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F0B0177-D033-4661-9DF1-352A6459A135}"/>
              </a:ext>
            </a:extLst>
          </p:cNvPr>
          <p:cNvSpPr txBox="1"/>
          <p:nvPr/>
        </p:nvSpPr>
        <p:spPr>
          <a:xfrm>
            <a:off x="4805624" y="754037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https://react-bootstrap.netlify.app/docs/components/buttons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308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6AD02-F68A-4578-A303-FD5650BF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/ Radio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ECD6B8-E69B-4598-A3BF-7EF105175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819022" cy="4351338"/>
          </a:xfrm>
        </p:spPr>
        <p:txBody>
          <a:bodyPr/>
          <a:lstStyle/>
          <a:p>
            <a:pPr algn="just"/>
            <a:r>
              <a:rPr lang="en-US"/>
              <a:t>Buttons can also be used to style checkbox and radio form elements. This is helpful when you want a toggle button that works neatly inside an HTML form.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F03403-F2E6-4692-B591-A2830B277D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C5BC755-4A77-407B-A58D-1E108845730C}"/>
              </a:ext>
            </a:extLst>
          </p:cNvPr>
          <p:cNvSpPr txBox="1"/>
          <p:nvPr/>
        </p:nvSpPr>
        <p:spPr>
          <a:xfrm>
            <a:off x="5982958" y="12175"/>
            <a:ext cx="6094324" cy="378565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'Active'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value: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b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//Button Types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93D853E-EE4B-4598-A9A1-AF5E2A5F5919}"/>
              </a:ext>
            </a:extLst>
          </p:cNvPr>
          <p:cNvSpPr txBox="1"/>
          <p:nvPr/>
        </p:nvSpPr>
        <p:spPr>
          <a:xfrm>
            <a:off x="5982958" y="4129423"/>
            <a:ext cx="538916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"toggle-check"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Checked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0861FAD-9E13-4E48-BF67-39FB9A49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05" y="4132001"/>
            <a:ext cx="256258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6AD02-F68A-4578-A303-FD5650BF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Checkbox / Radio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4ECD6B8-E69B-4598-A3BF-7EF105175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F03403-F2E6-4692-B591-A2830B277D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4DE0DA8-5D5A-405D-B9D0-FC4410DEF4E4}"/>
              </a:ext>
            </a:extLst>
          </p:cNvPr>
          <p:cNvSpPr txBox="1"/>
          <p:nvPr/>
        </p:nvSpPr>
        <p:spPr>
          <a:xfrm>
            <a:off x="77879" y="1500460"/>
            <a:ext cx="6094324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`radio-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"secondary"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BD9E18-BACE-447C-94CA-EA2EF394BB01}"/>
              </a:ext>
            </a:extLst>
          </p:cNvPr>
          <p:cNvSpPr txBox="1"/>
          <p:nvPr/>
        </p:nvSpPr>
        <p:spPr>
          <a:xfrm>
            <a:off x="6497936" y="1486492"/>
            <a:ext cx="556343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"toggle-check"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"outline-primary"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Checked</a:t>
            </a: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07B560-B72A-4352-871F-B0CB140C08AF}"/>
              </a:ext>
            </a:extLst>
          </p:cNvPr>
          <p:cNvSpPr txBox="1"/>
          <p:nvPr/>
        </p:nvSpPr>
        <p:spPr>
          <a:xfrm>
            <a:off x="6497936" y="3811012"/>
            <a:ext cx="5563436" cy="24929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`radio-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'outline-success'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'outline-danger'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radio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))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03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E32AD-6736-43AE-A346-54D0D173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UnControlled vs Controlled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CEE0F7-240B-475D-81A7-F0BD1D669D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991837-9A88-4078-B02D-07D896577C0C}"/>
              </a:ext>
            </a:extLst>
          </p:cNvPr>
          <p:cNvSpPr txBox="1"/>
          <p:nvPr/>
        </p:nvSpPr>
        <p:spPr>
          <a:xfrm>
            <a:off x="0" y="1535811"/>
            <a:ext cx="5868237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ToggleButtonGroupUncontrolled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"tbg-check-1"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Checkbox 1 (pre-checked)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"tbg-check-2"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Checkbox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"options"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"tbg-radio-1"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Radio 1 (pre-checked)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"tbg-radio-2"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Radio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ToggleButtonGroupUncontrolled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0F1DF0-DA25-4BCF-9BE8-AACE4A48E6F3}"/>
              </a:ext>
            </a:extLst>
          </p:cNvPr>
          <p:cNvSpPr txBox="1"/>
          <p:nvPr/>
        </p:nvSpPr>
        <p:spPr>
          <a:xfrm>
            <a:off x="6097676" y="1535811"/>
            <a:ext cx="6094324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'react-bootstrap/ToggleButtonGroup'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"tbg-btn-1"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1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"tbg-btn-2"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2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"tbg-btn-3"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Option 3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ToggleButtonGroup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ToggleButtonGroupControlled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13253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6DCED7-67EB-4B7F-8DC2-BEC9EE10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F34F85-6A51-45D8-9877-346EA7EA1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/>
              <a:t>React-Bootstrap helps in creating navigation bars and menus.</a:t>
            </a:r>
          </a:p>
          <a:p>
            <a:pPr algn="just"/>
            <a:r>
              <a:rPr lang="en-US" sz="2400"/>
              <a:t>Components like Navbar, Nav, NavDropdown, and Nav.Item are available for building navigation structures.</a:t>
            </a:r>
          </a:p>
          <a:p>
            <a:pPr algn="just"/>
            <a:r>
              <a:rPr lang="en-US" sz="2400"/>
              <a:t>Navbars:</a:t>
            </a:r>
          </a:p>
          <a:p>
            <a:pPr lvl="1" algn="just"/>
            <a:r>
              <a:rPr lang="en-US" sz="2000"/>
              <a:t>Use the expand prop to allow for collapsing the Navbar at lower breakpoints.</a:t>
            </a:r>
          </a:p>
          <a:p>
            <a:pPr lvl="1" algn="just"/>
            <a:r>
              <a:rPr lang="en-US" sz="2000"/>
              <a:t>Navbars and their contents are fluid by default. Use optional containers to limit their horizontal width.</a:t>
            </a:r>
          </a:p>
          <a:p>
            <a:pPr lvl="1" algn="just"/>
            <a:r>
              <a:rPr lang="en-US" sz="2000"/>
              <a:t>Use spacing and flex utilities to size and position content</a:t>
            </a:r>
          </a:p>
          <a:p>
            <a:pPr algn="just"/>
            <a:r>
              <a:rPr lang="en-US" sz="2400"/>
              <a:t>Navs and tabs:</a:t>
            </a:r>
          </a:p>
          <a:p>
            <a:pPr lvl="1" algn="just"/>
            <a:r>
              <a:rPr lang="en-US" sz="2000"/>
              <a:t>Navs: The base Nav component is built with flexbox and provide a strong foundation for building all types of navigation components.</a:t>
            </a:r>
          </a:p>
          <a:p>
            <a:pPr lvl="1" algn="just"/>
            <a:r>
              <a:rPr lang="en-US" sz="2000"/>
              <a:t>Tabs: Visually represent nav items as "tabs". This style pairs nicely with tabbable regions created by our Tab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45B2D1-8FBC-4B6A-9FDD-EF6E7D4C10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4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01D16-9403-4DAC-9A61-23E19C6F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Navbars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A10773-E50E-466F-A5C8-6B8AD69C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4798925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responsive navigation header, including support for branding, navigation, and more. </a:t>
            </a:r>
          </a:p>
          <a:p>
            <a:pPr algn="just"/>
            <a:r>
              <a:rPr lang="en-US" sz="2400" dirty="0"/>
              <a:t>Here’s an example of all the sub-components included in a responsive light-themed </a:t>
            </a:r>
            <a:r>
              <a:rPr lang="en-US" sz="2400" dirty="0" err="1"/>
              <a:t>navbar</a:t>
            </a:r>
            <a:r>
              <a:rPr lang="en-US" sz="2400" dirty="0"/>
              <a:t> that automatically collapses at the </a:t>
            </a:r>
            <a:r>
              <a:rPr lang="en-US" sz="2400" dirty="0" err="1"/>
              <a:t>lg</a:t>
            </a:r>
            <a:r>
              <a:rPr lang="en-US" sz="2400" dirty="0"/>
              <a:t> (large) breakpoint.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DE57B0-2807-49AA-8D53-5B3A387B95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B3B71E-3173-4305-B765-B313D0527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9" y="5625175"/>
            <a:ext cx="4629796" cy="523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AC562F-43E3-4F20-8632-162DB7E8FEB5}"/>
              </a:ext>
            </a:extLst>
          </p:cNvPr>
          <p:cNvSpPr txBox="1"/>
          <p:nvPr/>
        </p:nvSpPr>
        <p:spPr>
          <a:xfrm>
            <a:off x="6019390" y="58846"/>
            <a:ext cx="6094324" cy="67403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'react-bootstrap/Navbar'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'react-bootstrap/NavDropdown'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"bg-body-tertiary"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Navbar.Brand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React-Bootstrap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Navbar.Brand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Navbar.Toggle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aria-controls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"basic-navbar-nav"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Navbar.Collapse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"basic-navbar-nav"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"me-auto"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"#link"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"Dropdown"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"basic-nav-dropdown"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"#action/3.1"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Another action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"#action/3.3"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NavDropdown.Divider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"#action/3.4"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Separated link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NavDropdown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Navbar.Collapse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Navbar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E5ED67D-E553-4A59-B96E-6FAD6C263E33}"/>
              </a:ext>
            </a:extLst>
          </p:cNvPr>
          <p:cNvSpPr txBox="1"/>
          <p:nvPr/>
        </p:nvSpPr>
        <p:spPr>
          <a:xfrm>
            <a:off x="1007329" y="6190360"/>
            <a:ext cx="4798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https://react-bootstrap.netlify.app/docs/components/navbar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026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69B039-063E-4546-ACCE-7E6AFDB5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295DC8-4C80-4DD4-8F8D-F70E27B85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5371681" cy="49448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/>
              <a:t>&lt;Nav&gt; markup is very flexible and styling is controlled via classes. </a:t>
            </a:r>
          </a:p>
          <a:p>
            <a:pPr algn="just"/>
            <a:r>
              <a:rPr lang="en-US" sz="2400"/>
              <a:t>By default &lt;Nav&gt; and &lt;Nav.Item&gt; both render &lt;div&gt; instead of &lt;ul&gt; and &lt;li&gt; elements respectively. This because it's possible (and common) to leave off the &lt;Nav.Item&gt;'s and render a &lt;Nav.Link&gt; directly, which would create invalid markup by default (ul &gt; a).</a:t>
            </a:r>
          </a:p>
          <a:p>
            <a:pPr algn="just"/>
            <a:r>
              <a:rPr lang="en-US" sz="2400"/>
              <a:t>When a &lt;ul&gt; is appropriate you can render one via the as prop; be sure to also set your items to &lt;li&gt; as well!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347FF7-5E1B-4116-956C-89372338D0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B534AE-7B00-4816-93E7-19E789031023}"/>
              </a:ext>
            </a:extLst>
          </p:cNvPr>
          <p:cNvSpPr txBox="1"/>
          <p:nvPr/>
        </p:nvSpPr>
        <p:spPr>
          <a:xfrm>
            <a:off x="6406662" y="87198"/>
            <a:ext cx="5785338" cy="523220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'react-bootstrap/Nav'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"/home"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onSelect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`selected 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selectedKey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"/home"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"link-1"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"link-2"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eventKey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"disabled"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disabled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Disabled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Nav.Link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Nav.Item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AF21F57-77FA-465E-837D-CA4240802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62" y="5590437"/>
            <a:ext cx="340090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2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84595-D464-40F8-A45D-533362A3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82F8823-2C0A-4204-A917-8C8412817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Create a vertical </a:t>
            </a:r>
            <a:r>
              <a:rPr lang="en-US" dirty="0" err="1"/>
              <a:t>nav</a:t>
            </a:r>
            <a:r>
              <a:rPr lang="en-US" dirty="0"/>
              <a:t> (.flex-column) with tabs styling is unsupported by Bootstrap's default </a:t>
            </a:r>
            <a:r>
              <a:rPr lang="en-US" dirty="0" err="1"/>
              <a:t>stylesheet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DAE470-952E-4DD2-9301-E04304453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108D73B-92F0-45CD-9151-AF0F47E3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85" y="2717982"/>
            <a:ext cx="3238952" cy="638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7601BD9-1721-42F8-ABB8-FEEF671C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85" y="3711480"/>
            <a:ext cx="3248478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6CD22E0-A305-4CD8-90BB-3E0DE36AD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085" y="4768114"/>
            <a:ext cx="3238952" cy="801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5F2BEB5-9C4D-443D-BDBC-D76243F16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085" y="5759924"/>
            <a:ext cx="9821646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6726297-AFA2-49F1-B141-E61631F7E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448" y="2704696"/>
            <a:ext cx="3294564" cy="17307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848E8FF-5631-4004-A3BB-57E95336E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3140" y="4959583"/>
            <a:ext cx="6445242" cy="609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069DF6A-662A-4E07-B026-702BF1A24F54}"/>
              </a:ext>
            </a:extLst>
          </p:cNvPr>
          <p:cNvSpPr txBox="1"/>
          <p:nvPr/>
        </p:nvSpPr>
        <p:spPr>
          <a:xfrm>
            <a:off x="4182627" y="77737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8"/>
              </a:rPr>
              <a:t>https://react-bootstrap.netlify.app/docs/components/navs/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436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730AB-FC82-40BE-A0A3-375BBA76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999AC7-D409-43D4-8956-12FB26FB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1"/>
            <a:ext cx="10515600" cy="494489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Form controls</a:t>
            </a:r>
          </a:p>
          <a:p>
            <a:pPr>
              <a:lnSpc>
                <a:spcPct val="120000"/>
              </a:lnSpc>
            </a:pPr>
            <a:r>
              <a:rPr lang="en-US"/>
              <a:t>Form text</a:t>
            </a:r>
          </a:p>
          <a:p>
            <a:pPr>
              <a:lnSpc>
                <a:spcPct val="120000"/>
              </a:lnSpc>
            </a:pPr>
            <a:r>
              <a:rPr lang="en-US"/>
              <a:t>Select</a:t>
            </a:r>
          </a:p>
          <a:p>
            <a:pPr>
              <a:lnSpc>
                <a:spcPct val="120000"/>
              </a:lnSpc>
            </a:pPr>
            <a:r>
              <a:rPr lang="en-US"/>
              <a:t>Checks and radios</a:t>
            </a:r>
          </a:p>
          <a:p>
            <a:pPr>
              <a:lnSpc>
                <a:spcPct val="120000"/>
              </a:lnSpc>
            </a:pPr>
            <a:r>
              <a:rPr lang="en-US"/>
              <a:t>Range</a:t>
            </a:r>
          </a:p>
          <a:p>
            <a:pPr>
              <a:lnSpc>
                <a:spcPct val="120000"/>
              </a:lnSpc>
            </a:pPr>
            <a:r>
              <a:rPr lang="en-US"/>
              <a:t>Input Group</a:t>
            </a:r>
          </a:p>
          <a:p>
            <a:pPr>
              <a:lnSpc>
                <a:spcPct val="120000"/>
              </a:lnSpc>
            </a:pPr>
            <a:r>
              <a:rPr lang="en-US"/>
              <a:t>Floating labels</a:t>
            </a:r>
          </a:p>
          <a:p>
            <a:pPr>
              <a:lnSpc>
                <a:spcPct val="120000"/>
              </a:lnSpc>
            </a:pPr>
            <a:r>
              <a:rPr lang="en-US"/>
              <a:t>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7030D39-26D0-491A-8293-5FF056D05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9E174B5-DA01-4646-9EE7-AB09CC6B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13" y="3519302"/>
            <a:ext cx="1914792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E976F76-964B-4C11-B211-45B1908B3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62" y="3528828"/>
            <a:ext cx="1505160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AFF40F2-18E3-4072-B2F1-22D038A8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93" y="3028479"/>
            <a:ext cx="2146451" cy="412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ED90F22-4A0C-406A-93AE-99B9E9383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240" y="2170786"/>
            <a:ext cx="3210882" cy="7632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804856A-E637-41EC-BD3A-D5051FD38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645" y="3961467"/>
            <a:ext cx="3070899" cy="478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58362C6-77E5-4C38-8EB0-A279AFAA4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9048" y="468494"/>
            <a:ext cx="2950212" cy="17022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01F7D59-50B4-4452-8EED-E21AB52509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9048" y="2204978"/>
            <a:ext cx="2929019" cy="24480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D38210D-F920-465D-98CF-DB3BF985BD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3644" y="5126078"/>
            <a:ext cx="3070899" cy="6248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4DE5655-457D-4C24-9B55-52A90557C3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79048" y="4718751"/>
            <a:ext cx="2941684" cy="2102119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xmlns="" id="{F92531F6-E08E-4593-ACA2-C013451ACA59}"/>
              </a:ext>
            </a:extLst>
          </p:cNvPr>
          <p:cNvCxnSpPr/>
          <p:nvPr/>
        </p:nvCxnSpPr>
        <p:spPr>
          <a:xfrm flipV="1">
            <a:off x="3366198" y="4511710"/>
            <a:ext cx="5112850" cy="44212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xmlns="" id="{55D478A6-208C-45CA-ADBC-BF1EF5970A7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711659" y="1319640"/>
            <a:ext cx="4767389" cy="63141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xmlns="" id="{C9A9B92E-E631-4A7E-9898-96663DC6947A}"/>
              </a:ext>
            </a:extLst>
          </p:cNvPr>
          <p:cNvCxnSpPr>
            <a:cxnSpLocks/>
          </p:cNvCxnSpPr>
          <p:nvPr/>
        </p:nvCxnSpPr>
        <p:spPr>
          <a:xfrm flipV="1">
            <a:off x="3219290" y="6195551"/>
            <a:ext cx="5259758" cy="871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64F2965-7464-4520-A669-D1FDF31DA0F6}"/>
              </a:ext>
            </a:extLst>
          </p:cNvPr>
          <p:cNvSpPr txBox="1"/>
          <p:nvPr/>
        </p:nvSpPr>
        <p:spPr>
          <a:xfrm>
            <a:off x="3627519" y="6201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11"/>
              </a:rPr>
              <a:t>https://react-bootstrap.netlify.app/docs/forms/form-control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736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505AA-9420-4A3A-8C5F-52F42438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4C74FF-5D9B-49C2-A0A7-020E611F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49448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/>
              <a:t>Modals are positioned over everything else in the document and remove scroll from the &lt;body&gt; so that modal content scrolls instead.</a:t>
            </a:r>
          </a:p>
          <a:p>
            <a:pPr algn="just"/>
            <a:r>
              <a:rPr lang="en-US"/>
              <a:t>Modals are unmounted when closed.</a:t>
            </a:r>
          </a:p>
          <a:p>
            <a:pPr algn="just"/>
            <a:r>
              <a:rPr lang="en-US"/>
              <a:t>Bootstrap only supports one modal window at a time. Nested modals aren't supported, </a:t>
            </a:r>
            <a:r>
              <a:rPr lang="en-US" i="1"/>
              <a:t>but if you really need them, the underlying @restart/ui library can support them if you're willing.</a:t>
            </a:r>
          </a:p>
          <a:p>
            <a:pPr algn="just"/>
            <a:r>
              <a:rPr lang="en-US"/>
              <a:t>Modal's "trap" focus in them, ensuring the keyboard navigation cycles through the modal, and not the rest of the page.</a:t>
            </a:r>
          </a:p>
          <a:p>
            <a:pPr algn="just"/>
            <a:r>
              <a:rPr lang="en-US"/>
              <a:t>Unlike vanilla Bootstrap, autoFocus works in Modals because React handles the implementation.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F996AE-CC09-4EC6-A319-DE986CEA3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714703" y="1424123"/>
            <a:ext cx="11066792" cy="4933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What is React-Bootstrap?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Why use React-Bootstrap?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Features and aspects of React-Bootstrap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Installation and Configuration of React-Bootstrap</a:t>
            </a:r>
          </a:p>
          <a:p>
            <a:pPr marL="344488" indent="-344488" algn="just">
              <a:lnSpc>
                <a:spcPct val="130000"/>
              </a:lnSpc>
              <a:spcBef>
                <a:spcPts val="0"/>
              </a:spcBef>
              <a:buSzPct val="59999"/>
              <a:buFont typeface="Arial"/>
              <a:buChar char="◆"/>
            </a:pPr>
            <a:r>
              <a:rPr lang="en-US" sz="2400"/>
              <a:t>Grid, Layout of React-Bootstrap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Basic Components of React-Bootstrap: Button, Checkbox, Listbox, Navigation(Navbars, Navs, Tabs), Modal, Alert, Card,… 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r>
              <a:rPr lang="en-US" sz="2400"/>
              <a:t>Controlled and UnControlled</a:t>
            </a:r>
          </a:p>
          <a:p>
            <a:pPr marL="344488" lvl="0" indent="-344488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59999"/>
              <a:buChar char="◆"/>
            </a:pPr>
            <a:endParaRPr lang="en-US" sz="2400"/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38200" y="611076"/>
            <a:ext cx="10379025" cy="7480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Objectives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A214C-4B56-48EE-9E14-4B006538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Modals – cont’d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C0FDBC-F49B-4EA0-A790-14BD99D11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2290D1-8F06-4027-A4E8-008FDBFC6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FA5C22-3311-4361-9164-99AA8BE2A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54" y="1363240"/>
            <a:ext cx="6058746" cy="2667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1FAEF4-023A-47BA-8671-92A2C9AD1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1363240"/>
            <a:ext cx="5973009" cy="4696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1749B53-DB35-404C-8D84-E46343703DB5}"/>
              </a:ext>
            </a:extLst>
          </p:cNvPr>
          <p:cNvSpPr txBox="1"/>
          <p:nvPr/>
        </p:nvSpPr>
        <p:spPr>
          <a:xfrm>
            <a:off x="6115465" y="6098092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https://react-bootstrap.netlify.app/docs/components/modal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126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E4B7C-56AA-40E9-A701-1553DF28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A7D6051-3025-43A0-B85B-1D6CCB85A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Provide contextual feedback messages for typical user actions with the handful of available and flexible alert messages.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BF73D8-72B9-445A-B6BA-E286A4E75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DEBDA4C-0943-49D7-A482-7975C2D0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1" y="2711870"/>
            <a:ext cx="5463033" cy="400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9B538C2-1D2A-4B7B-9B0C-9781D3E5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619" y="2711870"/>
            <a:ext cx="6401824" cy="1068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9CD3F55-A84D-4106-8804-C11391277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619" y="3879023"/>
            <a:ext cx="6401824" cy="1356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109D08C-F9A2-463B-A9FD-535FEEB29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619" y="5256277"/>
            <a:ext cx="6401824" cy="14581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C073EBB-5CEE-44F2-B0EA-079FD400262B}"/>
              </a:ext>
            </a:extLst>
          </p:cNvPr>
          <p:cNvSpPr txBox="1"/>
          <p:nvPr/>
        </p:nvSpPr>
        <p:spPr>
          <a:xfrm>
            <a:off x="5638898" y="74452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6"/>
              </a:rPr>
              <a:t>https://react-bootstrap.netlify.app/docs/components/alerts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6378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510062-D1CE-48D6-AE09-9A3057BF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EF253F-9BA3-4E0E-966E-F8877622D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Bootstrap’s cards provide a flexible and extensible content container with multiple variants and options.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1D373B-D112-4096-8045-B71C0AE255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1D1F34-2249-4B36-B4B8-AB9A650E1A80}"/>
              </a:ext>
            </a:extLst>
          </p:cNvPr>
          <p:cNvSpPr txBox="1"/>
          <p:nvPr/>
        </p:nvSpPr>
        <p:spPr>
          <a:xfrm>
            <a:off x="6222442" y="754036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https://react-bootstrap.netlify.app/docs/components/cards</a:t>
            </a:r>
            <a:r>
              <a:rPr lang="en-US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B37B5C-6879-4290-AE8C-BD5BC5C6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83" y="2652765"/>
            <a:ext cx="3112796" cy="40483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F4ECD9C-AA3B-4395-941C-600328A8AE44}"/>
              </a:ext>
            </a:extLst>
          </p:cNvPr>
          <p:cNvSpPr txBox="1"/>
          <p:nvPr/>
        </p:nvSpPr>
        <p:spPr>
          <a:xfrm>
            <a:off x="5194162" y="2652765"/>
            <a:ext cx="6159638" cy="40626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'react-bootstrap/Button'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'react-bootstrap/Card'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width: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'18rem'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Card.Img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"top"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"holder.js/100px180"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Card 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Card.Title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Card.Text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Some quick example text to build on the card title and make up the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bulk of the card's content.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Card.Text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Go somewhere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Card.Body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BasicExample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8182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xmlns="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Exercise 10: Demo about React-BootStrap </a:t>
            </a:r>
          </a:p>
        </p:txBody>
      </p:sp>
    </p:spTree>
    <p:extLst>
      <p:ext uri="{BB962C8B-B14F-4D97-AF65-F5344CB8AC3E}">
        <p14:creationId xmlns:p14="http://schemas.microsoft.com/office/powerpoint/2010/main" val="367359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3"/>
          <p:cNvSpPr txBox="1">
            <a:spLocks noGrp="1"/>
          </p:cNvSpPr>
          <p:nvPr>
            <p:ph type="title"/>
          </p:nvPr>
        </p:nvSpPr>
        <p:spPr>
          <a:xfrm>
            <a:off x="1008993" y="679111"/>
            <a:ext cx="9850820" cy="59264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/>
              <a:t>Summary</a:t>
            </a:r>
            <a:endParaRPr/>
          </a:p>
        </p:txBody>
      </p:sp>
      <p:sp>
        <p:nvSpPr>
          <p:cNvPr id="755" name="Google Shape;755;p73"/>
          <p:cNvSpPr txBox="1">
            <a:spLocks noGrp="1"/>
          </p:cNvSpPr>
          <p:nvPr>
            <p:ph type="body" idx="1"/>
          </p:nvPr>
        </p:nvSpPr>
        <p:spPr>
          <a:xfrm>
            <a:off x="762741" y="1514131"/>
            <a:ext cx="10666519" cy="4664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sz="3000"/>
              <a:t>Concepts were introduced: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What is React-Bootstrap?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Why use React-Bootstrap?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Features and aspects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Installation and Configuration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Font typeface="Arial"/>
              <a:buChar char="◆"/>
            </a:pPr>
            <a:r>
              <a:rPr lang="en-US" sz="2000"/>
              <a:t>Grid, Layout of React-Bootstrap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Basic Components of React-Bootstrap: Button, Checkbox, Listbox, Navigation(Navbars, Navs, Tabs), Modal, Alert, Card,… </a:t>
            </a:r>
          </a:p>
          <a:p>
            <a:pPr marL="801688" lvl="1" indent="-344488" algn="just">
              <a:lnSpc>
                <a:spcPct val="130000"/>
              </a:lnSpc>
              <a:spcBef>
                <a:spcPts val="0"/>
              </a:spcBef>
              <a:buSzPct val="59999"/>
              <a:buChar char="◆"/>
            </a:pPr>
            <a:r>
              <a:rPr lang="en-US" sz="2000"/>
              <a:t>Controlled and UnControlled</a:t>
            </a:r>
          </a:p>
          <a:p>
            <a:pPr marL="800100" lvl="1">
              <a:lnSpc>
                <a:spcPct val="12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Noto Sans Symbols"/>
              <a:buChar char="◆"/>
            </a:pPr>
            <a:endParaRPr/>
          </a:p>
        </p:txBody>
      </p:sp>
      <p:sp>
        <p:nvSpPr>
          <p:cNvPr id="756" name="Google Shape;756;p73"/>
          <p:cNvSpPr txBox="1">
            <a:spLocks noGrp="1"/>
          </p:cNvSpPr>
          <p:nvPr>
            <p:ph type="sldNum" idx="12"/>
          </p:nvPr>
        </p:nvSpPr>
        <p:spPr>
          <a:xfrm>
            <a:off x="8686060" y="6480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E39729-9A94-4453-8F60-7FE1C238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React-Bootstrap?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2FA08C-740C-4345-9589-9283449C6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React-Bootstrap is a popular open-source library that provides a set of Bootstrap components as reusable React components. </a:t>
            </a:r>
          </a:p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It combines the flexibility and power of the Bootstrap framework with the dynamic nature of React</a:t>
            </a:r>
          </a:p>
          <a:p>
            <a:pPr marL="344488" lvl="0" indent="-34448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Making it easier for developers to build responsive and feature-rich web applications with a modern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EF5CA2-84F9-444A-8933-3B4518FC9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5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55BBA-80D1-4395-9D5B-0DD59ED1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React-BootStrap?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781476B-3A72-4396-BF0C-6AA02598E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Since React-Bootstrap is built with React Javascript, state can be passed within React-Bootstrap components as a prop. </a:t>
            </a:r>
          </a:p>
          <a:p>
            <a:pPr algn="just">
              <a:lnSpc>
                <a:spcPct val="150000"/>
              </a:lnSpc>
            </a:pPr>
            <a:r>
              <a:rPr lang="en-US"/>
              <a:t>It also makes it easier to manage the state as updates are made using React’s state instead of directly manipulating the state of the DOM. </a:t>
            </a:r>
          </a:p>
          <a:p>
            <a:pPr algn="just">
              <a:lnSpc>
                <a:spcPct val="150000"/>
              </a:lnSpc>
            </a:pPr>
            <a:r>
              <a:rPr lang="en-US"/>
              <a:t>This also gives a lot of flexibility when creating more complex components.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4A95DE-2287-4DAB-AB53-B97304317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C30109-81A3-4A62-818A-B0F7DDF2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Features and aspects of React-Bootstrap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E325CF-0346-4F79-9A00-B3E34684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5810"/>
            <a:ext cx="10515600" cy="5025763"/>
          </a:xfrm>
        </p:spPr>
        <p:txBody>
          <a:bodyPr>
            <a:noAutofit/>
          </a:bodyPr>
          <a:lstStyle/>
          <a:p>
            <a:pPr algn="just"/>
            <a:r>
              <a:rPr lang="en-US" sz="2400"/>
              <a:t>Component-Based</a:t>
            </a:r>
          </a:p>
          <a:p>
            <a:pPr algn="just"/>
            <a:r>
              <a:rPr lang="en-US" sz="2400"/>
              <a:t>Responsive Design</a:t>
            </a:r>
          </a:p>
          <a:p>
            <a:pPr algn="just"/>
            <a:r>
              <a:rPr lang="en-US" sz="2400"/>
              <a:t>Easy Customization</a:t>
            </a:r>
          </a:p>
          <a:p>
            <a:pPr algn="just"/>
            <a:r>
              <a:rPr lang="en-US" sz="2400"/>
              <a:t>Integration with React</a:t>
            </a:r>
          </a:p>
          <a:p>
            <a:pPr algn="just"/>
            <a:r>
              <a:rPr lang="en-US" sz="2400"/>
              <a:t>Rich Component Library</a:t>
            </a:r>
          </a:p>
          <a:p>
            <a:pPr algn="just"/>
            <a:r>
              <a:rPr lang="en-US" sz="2400"/>
              <a:t>Community and Support</a:t>
            </a:r>
          </a:p>
          <a:p>
            <a:pPr algn="just"/>
            <a:r>
              <a:rPr lang="en-US" sz="2400"/>
              <a:t>Consistent Design</a:t>
            </a:r>
          </a:p>
          <a:p>
            <a:pPr algn="just"/>
            <a:r>
              <a:rPr lang="en-US" sz="2400"/>
              <a:t>Faster Development</a:t>
            </a:r>
          </a:p>
          <a:p>
            <a:pPr algn="just"/>
            <a:r>
              <a:rPr lang="en-US" sz="2400"/>
              <a:t>Cross-Browser Compatibility</a:t>
            </a:r>
          </a:p>
          <a:p>
            <a:pPr algn="just"/>
            <a:r>
              <a:rPr lang="en-US" sz="2400"/>
              <a:t>Updates and Maintenance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90CBEA7-94E6-4A67-B2FA-FB785D2530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6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9144E-86E1-4303-8E69-7994F904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Installation and Configuration of React-Bootstrap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5EC760-EE7F-438F-95EE-E4C436C3E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 React-Bootstrap: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npm install react-bootstrap bootstrap</a:t>
            </a:r>
          </a:p>
          <a:p>
            <a:r>
              <a:rPr lang="en-US"/>
              <a:t>Import Bootstrap CSS: 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'bootstrap/dist/css/bootstrap.min.css’;</a:t>
            </a:r>
          </a:p>
          <a:p>
            <a:r>
              <a:rPr lang="en-US"/>
              <a:t>Import React-Bootstrap Components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import Button from 'react-bootstrap/Button’;</a:t>
            </a:r>
          </a:p>
          <a:p>
            <a:r>
              <a:rPr lang="en-US"/>
              <a:t>Use React-Bootstrap Components: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78F1401-26E0-4C26-823B-F1C2D83891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1553E3A-B4B3-49B0-AE2A-34F1C5760810}"/>
              </a:ext>
            </a:extLst>
          </p:cNvPr>
          <p:cNvSpPr txBox="1"/>
          <p:nvPr/>
        </p:nvSpPr>
        <p:spPr>
          <a:xfrm>
            <a:off x="1379137" y="4880262"/>
            <a:ext cx="6094324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"primary"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Primary 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429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64A28-85D6-4559-832F-5BBEBC88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F58713-76CD-4E41-9F11-EE42ADBA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/>
              <a:t>React-Bootstrap utilizes Bootstrap's grid system to create responsive layouts.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You can use components like Container, Row, and Col to structure your content within a grid.</a:t>
            </a:r>
          </a:p>
          <a:p>
            <a:pPr algn="just">
              <a:lnSpc>
                <a:spcPct val="100000"/>
              </a:lnSpc>
            </a:pPr>
            <a:r>
              <a:rPr lang="en-US" sz="2400"/>
              <a:t>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48BC625-B6C5-4E48-8A6F-1B5FBF1D2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BA13A6-6E2B-45C1-B95E-728E3B2AF051}"/>
              </a:ext>
            </a:extLst>
          </p:cNvPr>
          <p:cNvSpPr txBox="1"/>
          <p:nvPr/>
        </p:nvSpPr>
        <p:spPr>
          <a:xfrm>
            <a:off x="1029119" y="3860250"/>
            <a:ext cx="4638151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86B4BF-7F6C-4714-B809-CD68C74DD3D4}"/>
              </a:ext>
            </a:extLst>
          </p:cNvPr>
          <p:cNvSpPr txBox="1"/>
          <p:nvPr/>
        </p:nvSpPr>
        <p:spPr>
          <a:xfrm>
            <a:off x="6674618" y="3354427"/>
            <a:ext cx="3674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Fluid 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FA64926-27D9-4103-A6F1-669C9B185F20}"/>
              </a:ext>
            </a:extLst>
          </p:cNvPr>
          <p:cNvSpPr txBox="1"/>
          <p:nvPr/>
        </p:nvSpPr>
        <p:spPr>
          <a:xfrm>
            <a:off x="6768871" y="3860250"/>
            <a:ext cx="4660389" cy="29238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'react-bootstrap/Container'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'react-bootstrap/Row'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'react-bootstrap/Col'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fluid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1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ContainerFluidExample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45B2BDDD-A76F-4D27-8EF9-0147988D24AB}"/>
              </a:ext>
            </a:extLst>
          </p:cNvPr>
          <p:cNvSpPr txBox="1"/>
          <p:nvPr/>
        </p:nvSpPr>
        <p:spPr>
          <a:xfrm>
            <a:off x="5638898" y="754036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https://react-bootstrap.netlify.app/docs/layout/grid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907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4E938C-8773-4AE1-BE39-D229AC54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Auto-layout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72D4C9-E33D-4DFA-8B44-514024F8E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no column widths are specified the Col component will render equal width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93637B-4C9F-43AE-8C22-AD03309F6B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0C31DC-63F7-44E9-AA47-F8B94659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32" y="2638314"/>
            <a:ext cx="6331614" cy="9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D7BBA65-09AA-44AA-97E3-CDD7EF438AD0}"/>
              </a:ext>
            </a:extLst>
          </p:cNvPr>
          <p:cNvSpPr txBox="1"/>
          <p:nvPr/>
        </p:nvSpPr>
        <p:spPr>
          <a:xfrm>
            <a:off x="1072444" y="2638314"/>
            <a:ext cx="3941683" cy="3754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AutoLayoutExample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2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of 2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 of 3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AutoLayoutExample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774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6358D-81F3-477F-9E5F-2561CDFA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Responsive grids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6055015-C85A-47A0-9626-50F87CFF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Col lets you specify column widths across 6 breakpoint sizes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xs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sm</a:t>
            </a:r>
            <a:r>
              <a:rPr lang="en-US" sz="2400" dirty="0">
                <a:solidFill>
                  <a:srgbClr val="FF0000"/>
                </a:solidFill>
              </a:rPr>
              <a:t>, md, </a:t>
            </a:r>
            <a:r>
              <a:rPr lang="en-US" sz="2400" dirty="0" err="1">
                <a:solidFill>
                  <a:srgbClr val="FF0000"/>
                </a:solidFill>
              </a:rPr>
              <a:t>lg</a:t>
            </a:r>
            <a:r>
              <a:rPr lang="en-US" sz="2400" dirty="0">
                <a:solidFill>
                  <a:srgbClr val="FF0000"/>
                </a:solidFill>
              </a:rPr>
              <a:t>, xl and </a:t>
            </a:r>
            <a:r>
              <a:rPr lang="en-US" sz="2400" dirty="0" err="1">
                <a:solidFill>
                  <a:srgbClr val="FF0000"/>
                </a:solidFill>
              </a:rPr>
              <a:t>xxl</a:t>
            </a:r>
            <a:r>
              <a:rPr lang="en-US" sz="2400" dirty="0">
                <a:solidFill>
                  <a:srgbClr val="FF0000"/>
                </a:solidFill>
              </a:rPr>
              <a:t>). </a:t>
            </a:r>
          </a:p>
          <a:p>
            <a:pPr algn="just"/>
            <a:r>
              <a:rPr lang="en-US" sz="2400" dirty="0"/>
              <a:t>For every breakpoint, you can specify the amount of columns to span, or set the prop to &lt;Col </a:t>
            </a:r>
            <a:r>
              <a:rPr lang="en-US" sz="2400" dirty="0" err="1"/>
              <a:t>lg</a:t>
            </a:r>
            <a:r>
              <a:rPr lang="en-US" sz="2400" dirty="0"/>
              <a:t>={true} /&gt; for auto layout widths.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5925C3-5464-4D44-9E9B-51B615FD1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DBD3777-8F23-4FFA-A853-0238F0BD68E9}"/>
              </a:ext>
            </a:extLst>
          </p:cNvPr>
          <p:cNvSpPr txBox="1"/>
          <p:nvPr/>
        </p:nvSpPr>
        <p:spPr>
          <a:xfrm>
            <a:off x="1097783" y="3370053"/>
            <a:ext cx="4167553" cy="32932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ResponsiveAutoExample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sm=8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sm=4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sm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sm=true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ResponsiveAutoExample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7BFBA82-6109-4A79-BFAD-C8B9CE89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04" y="3380262"/>
            <a:ext cx="5772196" cy="855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5EAE94-EBD3-4D5A-95AB-4497C9FB4E01}"/>
              </a:ext>
            </a:extLst>
          </p:cNvPr>
          <p:cNvSpPr txBox="1"/>
          <p:nvPr/>
        </p:nvSpPr>
        <p:spPr>
          <a:xfrm>
            <a:off x="5334936" y="4208297"/>
            <a:ext cx="60504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060"/>
                </a:solidFill>
              </a:rPr>
              <a:t>Can also mix and match breakpoints to create different grids depending on the screen size.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5309ED4-0AC6-4ED0-959E-0A6AE887F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04" y="5404066"/>
            <a:ext cx="5772196" cy="125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5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11027</TotalTime>
  <Words>1099</Words>
  <Application>Microsoft Office PowerPoint</Application>
  <PresentationFormat>Widescreen</PresentationFormat>
  <Paragraphs>393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Noto Sans Symbols</vt:lpstr>
      <vt:lpstr>Arial</vt:lpstr>
      <vt:lpstr>Calibri</vt:lpstr>
      <vt:lpstr>Consolas</vt:lpstr>
      <vt:lpstr>Courier New</vt:lpstr>
      <vt:lpstr>Office Theme</vt:lpstr>
      <vt:lpstr>Introduction to React-Bootstrap</vt:lpstr>
      <vt:lpstr>Objectives </vt:lpstr>
      <vt:lpstr>What is React-Bootstrap?</vt:lpstr>
      <vt:lpstr>Why use React-BootStrap?</vt:lpstr>
      <vt:lpstr> Features and aspects of React-Bootstrap</vt:lpstr>
      <vt:lpstr>Installation and Configuration of React-Bootstrap</vt:lpstr>
      <vt:lpstr>Grid System</vt:lpstr>
      <vt:lpstr>Auto-layout columns</vt:lpstr>
      <vt:lpstr>Responsive grids</vt:lpstr>
      <vt:lpstr>Buttons</vt:lpstr>
      <vt:lpstr>Checkbox / Radio</vt:lpstr>
      <vt:lpstr>Checkbox / Radio</vt:lpstr>
      <vt:lpstr>UnControlled vs Controlled</vt:lpstr>
      <vt:lpstr>Navigation</vt:lpstr>
      <vt:lpstr>Navbars</vt:lpstr>
      <vt:lpstr>Navs</vt:lpstr>
      <vt:lpstr>Tabs</vt:lpstr>
      <vt:lpstr>Features of Forms</vt:lpstr>
      <vt:lpstr>Modals</vt:lpstr>
      <vt:lpstr>Modals – cont’d</vt:lpstr>
      <vt:lpstr>Alerts</vt:lpstr>
      <vt:lpstr>Cards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Rendering with JSX</dc:title>
  <dc:creator>ADMIN</dc:creator>
  <cp:lastModifiedBy>manhpthe172481</cp:lastModifiedBy>
  <cp:revision>330</cp:revision>
  <dcterms:created xsi:type="dcterms:W3CDTF">2021-01-25T08:25:31Z</dcterms:created>
  <dcterms:modified xsi:type="dcterms:W3CDTF">2024-12-02T02:25:33Z</dcterms:modified>
</cp:coreProperties>
</file>