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5"/>
  </p:notesMasterIdLst>
  <p:sldIdLst>
    <p:sldId id="256" r:id="rId2"/>
    <p:sldId id="257" r:id="rId3"/>
    <p:sldId id="258" r:id="rId4"/>
    <p:sldId id="30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295" r:id="rId41"/>
    <p:sldId id="319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17" r:id="rId50"/>
    <p:sldId id="304" r:id="rId51"/>
    <p:sldId id="305" r:id="rId52"/>
    <p:sldId id="306" r:id="rId53"/>
    <p:sldId id="307" r:id="rId5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2" autoAdjust="0"/>
    <p:restoredTop sz="94519"/>
  </p:normalViewPr>
  <p:slideViewPr>
    <p:cSldViewPr snapToGrid="0" snapToObjects="1">
      <p:cViewPr varScale="1">
        <p:scale>
          <a:sx n="83" d="100"/>
          <a:sy n="83" d="100"/>
        </p:scale>
        <p:origin x="822" y="6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91871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68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1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068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50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545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5" name="Shape 5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161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159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82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765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386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693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795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464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1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66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109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8980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424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8" name="Shape 5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6779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3896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2535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6" name="Shape 5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2136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858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7121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302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998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8" name="Shape 6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4400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4748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738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2" name="Shape 7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1695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0" name="Shape 7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329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8" name="Shape 7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54469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873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6" name="Shape 7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731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1" name="Shape 7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26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345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6" name="Shape 7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0232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87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36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29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01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en.wikipedia.org/wiki/Transporter_(Star_Trek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</a:t>
            </a:r>
            <a:r>
              <a:rPr lang="en-US" sz="30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</a:p>
        </p:txBody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are called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indefinite loops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keep going until  a logical condition becomes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loops we have seen so far are pretty easy to examine to see if they will terminate or if they will be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it is a little harder to be sure if a loop will terminate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Definite Loops</a:t>
            </a:r>
            <a:endParaRPr lang="en-US" dirty="0">
              <a:solidFill>
                <a:srgbClr val="FFD96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Iterating over a set of items</a:t>
            </a:r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Quite often we have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items of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 in a file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effectively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finite set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write a loop to run the loop once for each of the items in a set using the Python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construct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because they execute an exact number of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3545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8786700" y="3524225"/>
            <a:ext cx="5106600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24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18" name="Shape 418"/>
          <p:cNvSpPr txBox="1"/>
          <p:nvPr/>
        </p:nvSpPr>
        <p:spPr>
          <a:xfrm>
            <a:off x="14170825" y="3059375"/>
            <a:ext cx="16599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x="3041537" y="21879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20" name="Shape 420"/>
          <p:cNvSpPr/>
          <p:nvPr/>
        </p:nvSpPr>
        <p:spPr>
          <a:xfrm>
            <a:off x="1625600" y="27483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21" name="Shape 421"/>
          <p:cNvCxnSpPr/>
          <p:nvPr/>
        </p:nvCxnSpPr>
        <p:spPr>
          <a:xfrm rot="10800000">
            <a:off x="3060712" y="40183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x="6426637" y="3757925"/>
            <a:ext cx="26999" cy="6509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3" name="Shape 423"/>
          <p:cNvCxnSpPr>
            <a:stCxn id="424" idx="2"/>
          </p:cNvCxnSpPr>
          <p:nvPr/>
        </p:nvCxnSpPr>
        <p:spPr>
          <a:xfrm>
            <a:off x="6451649" y="5047099"/>
            <a:ext cx="0" cy="491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5" name="Shape 425"/>
          <p:cNvCxnSpPr/>
          <p:nvPr/>
        </p:nvCxnSpPr>
        <p:spPr>
          <a:xfrm>
            <a:off x="3068637" y="5502612"/>
            <a:ext cx="33962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 flipH="1">
            <a:off x="1269974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27" name="Shape 427"/>
          <p:cNvCxnSpPr/>
          <p:nvPr/>
        </p:nvCxnSpPr>
        <p:spPr>
          <a:xfrm rot="10800000" flipH="1">
            <a:off x="3055937" y="62345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8" name="Shape 428"/>
          <p:cNvCxnSpPr/>
          <p:nvPr/>
        </p:nvCxnSpPr>
        <p:spPr>
          <a:xfrm rot="10800000">
            <a:off x="1300036" y="34467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300161" y="625191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30" name="Shape 430"/>
          <p:cNvSpPr txBox="1"/>
          <p:nvPr/>
        </p:nvSpPr>
        <p:spPr>
          <a:xfrm>
            <a:off x="698076" y="2634000"/>
            <a:ext cx="11759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422400" y="6812300"/>
            <a:ext cx="32892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991100" y="4297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165600" y="25705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4950100" y="3015000"/>
            <a:ext cx="31146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34" name="Shape 434"/>
          <p:cNvSpPr txBox="1"/>
          <p:nvPr/>
        </p:nvSpPr>
        <p:spPr>
          <a:xfrm>
            <a:off x="5435294" y="6444862"/>
            <a:ext cx="101346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Definite loops (for loops) have explicit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move through the sequence or set. </a:t>
            </a:r>
          </a:p>
        </p:txBody>
      </p:sp>
      <p:cxnSp>
        <p:nvCxnSpPr>
          <p:cNvPr id="435" name="Shape 435"/>
          <p:cNvCxnSpPr/>
          <p:nvPr/>
        </p:nvCxnSpPr>
        <p:spPr>
          <a:xfrm>
            <a:off x="4559325" y="33928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52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53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4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6" name="Shape 456"/>
          <p:cNvCxnSpPr>
            <a:stCxn id="457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59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60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2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3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4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95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495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467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486" name="Shape 486"/>
            <p:cNvCxnSpPr/>
            <p:nvPr/>
          </p:nvCxnSpPr>
          <p:spPr>
            <a:xfrm rot="10800000" flipH="1">
              <a:off x="13185775" y="9159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87" name="Shape 487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88" name="Shape 488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5</a:t>
              </a:r>
            </a:p>
          </p:txBody>
        </p:sp>
        <p:cxnSp>
          <p:nvCxnSpPr>
            <p:cNvPr id="489" name="Shape 489"/>
            <p:cNvCxnSpPr/>
            <p:nvPr/>
          </p:nvCxnSpPr>
          <p:spPr>
            <a:xfrm rot="10800000" flipH="1">
              <a:off x="13181012" y="1825625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0" name="Shape 490"/>
            <p:cNvCxnSpPr/>
            <p:nvPr/>
          </p:nvCxnSpPr>
          <p:spPr>
            <a:xfrm rot="10800000" flipH="1">
              <a:off x="13181012" y="2630486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1" name="Shape 491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2" name="Shape 492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4</a:t>
              </a:r>
            </a:p>
          </p:txBody>
        </p:sp>
        <p:cxnSp>
          <p:nvCxnSpPr>
            <p:cNvPr id="493" name="Shape 493"/>
            <p:cNvCxnSpPr/>
            <p:nvPr/>
          </p:nvCxnSpPr>
          <p:spPr>
            <a:xfrm rot="10800000" flipH="1">
              <a:off x="13181012" y="34591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4" name="Shape 494"/>
            <p:cNvCxnSpPr/>
            <p:nvPr/>
          </p:nvCxnSpPr>
          <p:spPr>
            <a:xfrm rot="10800000" flipH="1">
              <a:off x="13181012" y="4310062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5" name="Shape 495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3</a:t>
              </a:r>
            </a:p>
          </p:txBody>
        </p:sp>
        <p:cxnSp>
          <p:nvCxnSpPr>
            <p:cNvPr id="497" name="Shape 497"/>
            <p:cNvCxnSpPr/>
            <p:nvPr/>
          </p:nvCxnSpPr>
          <p:spPr>
            <a:xfrm rot="10800000" flipH="1">
              <a:off x="13181012" y="5208587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498" name="Shape 498"/>
            <p:cNvCxnSpPr/>
            <p:nvPr/>
          </p:nvCxnSpPr>
          <p:spPr>
            <a:xfrm rot="10800000" flipH="1">
              <a:off x="13181012" y="6107111"/>
              <a:ext cx="12699" cy="306386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499" name="Shape 49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</a:t>
              </a:r>
              <a:r>
                <a:rPr lang="en-US" sz="3200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0" name="Shape 500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 = 2</a:t>
              </a:r>
            </a:p>
          </p:txBody>
        </p:sp>
        <p:cxnSp>
          <p:nvCxnSpPr>
            <p:cNvPr id="501" name="Shape 501"/>
            <p:cNvCxnSpPr/>
            <p:nvPr/>
          </p:nvCxnSpPr>
          <p:spPr>
            <a:xfrm rot="10800000" flipH="1">
              <a:off x="13181012" y="6934200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cxnSp>
          <p:nvCxnSpPr>
            <p:cNvPr id="502" name="Shape 502"/>
            <p:cNvCxnSpPr/>
            <p:nvPr/>
          </p:nvCxnSpPr>
          <p:spPr>
            <a:xfrm rot="10800000" flipH="1">
              <a:off x="13181012" y="7808911"/>
              <a:ext cx="12699" cy="307974"/>
            </a:xfrm>
            <a:prstGeom prst="straightConnector1">
              <a:avLst/>
            </a:prstGeom>
            <a:noFill/>
            <a:ln w="50800" cap="rnd" cmpd="sng">
              <a:solidFill>
                <a:srgbClr val="1155CC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  <p:sp>
          <p:nvSpPr>
            <p:cNvPr id="503" name="Shape 503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w="76200" cap="flat" cmpd="sng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smtClean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print(</a:t>
              </a:r>
              <a:r>
                <a:rPr lang="en-US" sz="3200" u="none" strike="noStrike" cap="none" dirty="0" err="1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 smtClean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)</a:t>
              </a:r>
              <a:endPara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w="76200" cap="flat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200" u="none" strike="noStrike" cap="none" dirty="0" err="1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i</a:t>
              </a:r>
              <a:r>
                <a:rPr lang="en-US" sz="32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= 1</a:t>
              </a:r>
            </a:p>
          </p:txBody>
        </p:sp>
      </p:grpSp>
      <p:sp>
        <p:nvSpPr>
          <p:cNvPr id="505" name="Shape 505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8" name="Shape 451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52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40" name="Shape 453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1" name="Shape 454"/>
          <p:cNvCxnSpPr/>
          <p:nvPr/>
        </p:nvCxnSpPr>
        <p:spPr>
          <a:xfrm flipH="1" flipV="1">
            <a:off x="6468949" y="2768699"/>
            <a:ext cx="3301" cy="587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" name="Shape 456"/>
          <p:cNvCxnSpPr>
            <a:stCxn id="49" idx="2"/>
          </p:cNvCxnSpPr>
          <p:nvPr/>
        </p:nvCxnSpPr>
        <p:spPr>
          <a:xfrm flipH="1">
            <a:off x="64689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3" name="Shape 458"/>
          <p:cNvCxnSpPr/>
          <p:nvPr/>
        </p:nvCxnSpPr>
        <p:spPr>
          <a:xfrm rot="10800000" flipH="1">
            <a:off x="3170237" y="4502112"/>
            <a:ext cx="3328200" cy="4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4" name="Shape 45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45" name="Shape 46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" name="Shape 46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" name="Shape 462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8" name="Shape 46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9" name="Shape 457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err="1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0" name="Shape 464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51" name="Shape 455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n-US" sz="35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ahead</a:t>
            </a:r>
          </a:p>
        </p:txBody>
      </p:sp>
      <p:cxnSp>
        <p:nvCxnSpPr>
          <p:cNvPr id="52" name="Shape 467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0944225" y="4428267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Idioms:</a:t>
            </a:r>
            <a:b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We Do in Loops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/>
            </a:r>
            <a:b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Note: </a:t>
            </a:r>
            <a:r>
              <a:rPr lang="en-US" sz="4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though these examples are simple, the patterns apply to all kinds of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smart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loops</a:t>
            </a: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453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trick is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knowing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something about the whole loop when you are stuck writing code that only sees one entry at a time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9245600" y="2628900"/>
            <a:ext cx="5080000" cy="11811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Set some variables to initial values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9867900" y="4584700"/>
            <a:ext cx="4406900" cy="228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for something or do something to each entry separately, updating a variable</a:t>
            </a:r>
          </a:p>
        </p:txBody>
      </p:sp>
      <p:sp>
        <p:nvSpPr>
          <p:cNvPr id="526" name="Shape 526"/>
          <p:cNvSpPr txBox="1"/>
          <p:nvPr/>
        </p:nvSpPr>
        <p:spPr>
          <a:xfrm>
            <a:off x="9159875" y="3911600"/>
            <a:ext cx="33988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data: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9245600" y="7213600"/>
            <a:ext cx="5080000" cy="1016000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 at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Infinite Loop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wrong with this loop?</a:t>
            </a: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3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62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55295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350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57" name="Shape 557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9447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7973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8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largest_so_far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724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4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8194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the Largest Number?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</p:txBody>
      </p:sp>
      <p:sp>
        <p:nvSpPr>
          <p:cNvPr id="589" name="Shape 58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</p:txBody>
      </p:sp>
      <p:sp>
        <p:nvSpPr>
          <p:cNvPr id="9" name="Shape 59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w="254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Shape 59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5400" u="none" strike="noStrike" cap="none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endParaRPr lang="en-US" sz="54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3677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off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!'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print('Dry </a:t>
            </a: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!')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'Lather'</a:t>
            </a:r>
            <a:r>
              <a:rPr lang="en-US" sz="3500" u="none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 smtClean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'Rinse'</a:t>
            </a:r>
            <a:r>
              <a:rPr lang="en-US" sz="35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600" u="none" strike="noStrike" cap="none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99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Largest Value</a:t>
            </a:r>
          </a:p>
        </p:txBody>
      </p:sp>
      <p:sp>
        <p:nvSpPr>
          <p:cNvPr id="673" name="Shape 673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make a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contains the </a:t>
            </a:r>
            <a:r>
              <a:rPr lang="en-US" sz="30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current </a:t>
            </a:r>
            <a:r>
              <a:rPr lang="en-US" sz="3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 we are looking at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larger, it is the new </a:t>
            </a:r>
            <a:r>
              <a:rPr lang="en-US" sz="30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value we have seen so far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D966"/>
                </a:solidFill>
              </a:rPr>
              <a:t>More Loop Patterns</a:t>
            </a:r>
            <a:r>
              <a:rPr lang="is-IS" dirty="0" smtClean="0">
                <a:solidFill>
                  <a:srgbClr val="FFD966"/>
                </a:solidFill>
              </a:rPr>
              <a:t>…</a:t>
            </a:r>
            <a:endParaRPr lang="en-US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in a Loop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thing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how many times we execute a loop, we introduce 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counter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to it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Summing in a Loop</a:t>
            </a:r>
          </a:p>
        </p:txBody>
      </p:sp>
      <p:sp>
        <p:nvSpPr>
          <p:cNvPr id="689" name="Shape 689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zork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0" name="Shape 690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countloop.py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up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encounter in a loop,  we introduce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 variable that starts at 0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we add the </a:t>
            </a:r>
            <a:r>
              <a:rPr lang="en-US" sz="3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the sum each time through the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Shape 6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Average in a Loop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sum = sum +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count,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sum,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sum /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</a:t>
            </a:r>
            <a:r>
              <a:rPr lang="en-US" sz="30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averageloop.py</a:t>
            </a:r>
            <a:r>
              <a:rPr lang="en-US" sz="3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50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62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139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154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25.666</a:t>
            </a:r>
            <a:endParaRPr lang="en-US" sz="3000" u="none" strike="noStrike" cap="none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9" name="Shape 699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just combines the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patterns and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divides when the loop is done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Filtering in a Loop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&gt; 20: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	    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print('Large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number',</a:t>
            </a:r>
            <a:r>
              <a:rPr lang="en-US" sz="26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value)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 number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an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catch / filter the values we are looking for.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Using a Boolean Variable</a:t>
            </a:r>
          </a:p>
        </p:txBody>
      </p:sp>
      <p:sp>
        <p:nvSpPr>
          <p:cNvPr id="713" name="Shape 713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== 3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found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b="1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found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14" name="Shape 714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search1.py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just want to search and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know if a value was found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starts at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set to </a:t>
            </a: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soon as we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what we are looking for.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to Find the Smallest Value</a:t>
            </a:r>
          </a:p>
        </p:txBody>
      </p:sp>
      <p:sp>
        <p:nvSpPr>
          <p:cNvPr id="721" name="Shape 721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&gt;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largest_so_far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22" name="Shape 722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</p:txBody>
      </p:sp>
      <p:sp>
        <p:nvSpPr>
          <p:cNvPr id="723" name="Shape 723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would we change this to make it find the smallest value in the list?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Shape 7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  <p:sp>
        <p:nvSpPr>
          <p:cNvPr id="729" name="Shape 72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e_num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if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 </a:t>
            </a:r>
            <a:r>
              <a:rPr lang="en-US" sz="2600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endParaRPr lang="en-US"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dirty="0" err="1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the_num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600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dirty="0" err="1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smallest_so_far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30" name="Shape 730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sz="320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switched 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variable name to </a:t>
            </a:r>
            <a:r>
              <a:rPr lang="en-US" sz="3200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smallest_so_far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switched the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</a:t>
            </a:r>
            <a:r>
              <a:rPr lang="en-US" sz="32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</a:p>
        </p:txBody>
      </p:sp>
      <p:sp>
        <p:nvSpPr>
          <p:cNvPr id="5" name="Shape 73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</a:t>
            </a:r>
            <a:r>
              <a:rPr lang="en-US" sz="30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smallbad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  <a:r>
              <a:rPr lang="en-US" sz="30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6577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 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</a:t>
            </a:r>
            <a:r>
              <a:rPr lang="en-US" sz="2600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[9, 41, 12, 3,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smallest </a:t>
            </a:r>
            <a:r>
              <a:rPr lang="en-US" sz="260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 smallest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python smallest.py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</a:t>
            </a:r>
            <a:r>
              <a:rPr lang="en-US" sz="30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745" name="Shape 745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still have a variable that is the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far.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first time through the loop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so we take the first </a:t>
            </a: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be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smallest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746" name="Shape 7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Finding the Smallest Value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7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Operators</a:t>
            </a:r>
          </a:p>
        </p:txBody>
      </p:sp>
      <p:sp>
        <p:nvSpPr>
          <p:cNvPr id="752" name="Shape 752"/>
          <p:cNvSpPr txBox="1">
            <a:spLocks noGrp="1"/>
          </p:cNvSpPr>
          <p:nvPr>
            <p:ph type="body" idx="1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that can be used in logical expressions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Implies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same as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to, but stronger than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not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also is a logical operator</a:t>
            </a:r>
          </a:p>
        </p:txBody>
      </p:sp>
      <p:sp>
        <p:nvSpPr>
          <p:cNvPr id="753" name="Shape 753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Before</a:t>
            </a:r>
            <a:r>
              <a:rPr lang="en-US" sz="26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26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[3, 41, 12, 9, 74, 15]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None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value &lt;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value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value</a:t>
            </a: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'After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6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smallest</a:t>
            </a:r>
            <a:r>
              <a:rPr lang="en-US" sz="26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body" idx="1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 loops (indefinite)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Infinite loops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break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36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None constants and variables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59" name="Shape 759"/>
          <p:cNvSpPr txBox="1">
            <a:spLocks noGrp="1"/>
          </p:cNvSpPr>
          <p:nvPr>
            <p:ph type="body" idx="4294967295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loops (definite)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 idioms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Largest or smallest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766" name="Shape 766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Shape 76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Shape 769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 ?</a:t>
            </a: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http://en.wikipedia.org/wiki/Transporter_(Star_Trek)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 smtClean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 smtClean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 smtClean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smtClean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 smtClean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2546</Words>
  <Application>Microsoft Office PowerPoint</Application>
  <PresentationFormat>Custom</PresentationFormat>
  <Paragraphs>514</Paragraphs>
  <Slides>53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Cabin</vt:lpstr>
      <vt:lpstr>Comic Sans MS</vt:lpstr>
      <vt:lpstr>Courier</vt:lpstr>
      <vt:lpstr>Courier New</vt:lpstr>
      <vt:lpstr>Gill Sans</vt:lpstr>
      <vt:lpstr>ヒラギノ角ゴ ProN W3</vt:lpstr>
      <vt:lpstr>Title &amp; Subtitle</vt:lpstr>
      <vt:lpstr>Loops and Iteration</vt:lpstr>
      <vt:lpstr>Repeated Steps</vt:lpstr>
      <vt:lpstr>An Infinite Loop</vt:lpstr>
      <vt:lpstr>Another Loop</vt:lpstr>
      <vt:lpstr>Breaking Out of a Loop</vt:lpstr>
      <vt:lpstr>Breaking Out of a Loop</vt:lpstr>
      <vt:lpstr>PowerPoint Presentation</vt:lpstr>
      <vt:lpstr>Finishing an Iteration with continue</vt:lpstr>
      <vt:lpstr>Finishing an Iteration with continue</vt:lpstr>
      <vt:lpstr>PowerPoint Presentation</vt:lpstr>
      <vt:lpstr>Indefinite Loops</vt:lpstr>
      <vt:lpstr>Definite Loops</vt:lpstr>
      <vt:lpstr>Definite Loops</vt:lpstr>
      <vt:lpstr>A Simple Definite Loop</vt:lpstr>
      <vt:lpstr>A Definite Loop with Strings</vt:lpstr>
      <vt:lpstr>A Simple Definite Loop</vt:lpstr>
      <vt:lpstr>Looking at in...</vt:lpstr>
      <vt:lpstr>PowerPoint Presentation</vt:lpstr>
      <vt:lpstr>PowerPoint Presentation</vt:lpstr>
      <vt:lpstr>Loop Idioms: What We Do in Loops  Note:   Even though these examples are simple, the patterns apply to all kinds of loops</vt:lpstr>
      <vt:lpstr>Making “smart” loops</vt:lpstr>
      <vt:lpstr>Looping Through a Set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What is the Largest Number?</vt:lpstr>
      <vt:lpstr>Finding the Largest Value</vt:lpstr>
      <vt:lpstr>More Loop Patterns…</vt:lpstr>
      <vt:lpstr>Counting in a Loop</vt:lpstr>
      <vt:lpstr>Summing in a Loop</vt:lpstr>
      <vt:lpstr>Finding the Average in a Loop</vt:lpstr>
      <vt:lpstr>Filtering in a Loop</vt:lpstr>
      <vt:lpstr>Search Using a Boolean Variable</vt:lpstr>
      <vt:lpstr>How to Find the Smallest Value</vt:lpstr>
      <vt:lpstr>Finding the Smallest Value</vt:lpstr>
      <vt:lpstr>Finding the Smallest Value</vt:lpstr>
      <vt:lpstr>Finding the Smallest Value</vt:lpstr>
      <vt:lpstr>The is and is not Operators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cp:lastModifiedBy>Microsoft account</cp:lastModifiedBy>
  <cp:revision>51</cp:revision>
  <dcterms:modified xsi:type="dcterms:W3CDTF">2023-02-03T04:05:43Z</dcterms:modified>
</cp:coreProperties>
</file>