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XcyR+4pODVEzKKqTy+4HMUaGI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716" autoAdjust="0"/>
  </p:normalViewPr>
  <p:slideViewPr>
    <p:cSldViewPr snapToGrid="0">
      <p:cViewPr>
        <p:scale>
          <a:sx n="100" d="100"/>
          <a:sy n="100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9843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Prepared by Thân Văn Sử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43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59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97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47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65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41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1" name="Google Shape;3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1 “Introduction”.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Modified by Thân Văn Sử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2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về hệ thống phân cấp kết hợp hệ thống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Gia đình: ông bà, mỗi gia đình (của chính mình, chú, cô). Mỗi gia đình là một hệ thống bao gồm (cha me, con cái)</a:t>
            </a:r>
            <a:endParaRPr/>
          </a:p>
        </p:txBody>
      </p:sp>
      <p:sp>
        <p:nvSpPr>
          <p:cNvPr id="321" name="Google Shape;321;p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83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075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6" name="Google Shape;3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describing computers, a distinction is often made between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organization. </a:t>
            </a:r>
            <a:r>
              <a:rPr lang="en-US" sz="120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it is difficult to give precise definitions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terms, a consensus exists about the general areas covered by each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see [VRAN80], [SIEW82], and [BELL78a]); an interesting alternative view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presented in [REDD76].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those attributes of a system visible to 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or, put another way, those attributes that have a direct impact 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logical execution of a program. </a:t>
            </a:r>
            <a:r>
              <a:rPr lang="en-US" sz="1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</a:t>
            </a:r>
            <a:r>
              <a:rPr lang="en-US" sz="1200" b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operational</a:t>
            </a:r>
            <a:endParaRPr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and their interconnections that realize the architectural specifications.</a:t>
            </a:r>
            <a:endParaRPr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architectural attributes include the instruction set, the number of bits</a:t>
            </a:r>
            <a:endParaRPr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represent various data types (e.g., numbers, characters), I/O mechanisms,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techniques for addressing memory. Organizational attributes include those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details transparent to the programmer, such as control signals; interfaces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computer and peripherals; and the memory technology used.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it is an architectural design issue whether a computer will have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multiply instruction. It is an organizational issue whether that instruction will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implemented by a special multiply unit or by a mechanism that makes repeated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add unit of the system. The organizational decision may be based on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anticipated frequency of use of the multiply instruction, the relative speed of the two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approaches, and the cost and physical size of a special multiply unit.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Historically, and still today, the distinction between architecture and organization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an important one. Many computer manufacturers offer a family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models, all with the same architecture but with differences in organization.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Consequently, the different models in the family have different price and performance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characteristics. Furthermore, a particular architecture may span many years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encompass a number of different computer models, its organization changing with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technology.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54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4" name="Google Shape;3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prominent example of both these phenomena is the IBM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System/370 architecture. This architecture was first introduced in 1970 and included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models. The customer with modest requirements could buy a cheaper,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 model and, if demand increased, later upgrade to a more expensive, faster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without having to abandon software that had already been developed. Over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years, IBM has introduced many new models with improved technology to replace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models, offering the customer </a:t>
            </a: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speed, lower cost, or both. These newer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retained the same architecture so </a:t>
            </a: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customer’s software investment was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protected. Remarkably, the System/370 architecture, with a few enhancements, has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survived to this day as the architecture of IBM’s mainframe product line.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9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8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6852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is a complex system; contemporary computers contain millions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electronic components. How, then, can one clearly describe them?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is to recognize the hierarchical nature of most complex systems, including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[SIMO96]. A hierarchical system is a set of interrelated subsystems,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latter, in turn, hierarchical in structure until we reach some lowest level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elementary subsystem.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hierarchical nature of complex systems is essential to both their design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description.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designer need only deal with a particular level of the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at a time.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each level, the system consists of a set of components and</a:t>
            </a:r>
            <a:endParaRPr b="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interrelationships.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 at each level depends only on a simplified,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abstracted characterization of the system at the next lower level.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each level, the</a:t>
            </a: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 is concerned with structure and function:</a:t>
            </a:r>
            <a:endParaRPr b="1" dirty="0"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None/>
            </a:pPr>
            <a:endParaRPr sz="4400" b="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Structure: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way in which the components are interrelated.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of each individual component as part of the structure.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terms of description, we have two choices: starting at the bottom and building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a complete description, or beginning with a top view and decomposing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into its subparts. Evidence from a number of fields suggests that the top-down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is the clearest and most effective [WEIN75].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taken in this book follows from this viewpoint. The computer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will be described from the top down. We begin with the major components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computer, describing their structure and function, and proceed to successively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layers of the hierarchy. The remainder of this section provides a very brief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this plan of attack.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924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3" name="Google Shape;3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structure and functioning of a computer are, in essence, simple. Figure 1.1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depicts the basic functions that a computer can perform. In general terms, there are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four: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processing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storage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movement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Control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computer, of course, must be able to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data.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may take a wide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 of forms, and the range of processing requirements is broad. However, we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 see that there are only a few fundamental methods or types of data processing</a:t>
            </a: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.( arithmetic</a:t>
            </a:r>
            <a:r>
              <a:rPr lang="en-US" sz="1200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 , logical operation, data transformation, data sorting ,…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essential that a computer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data.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the computer is processing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fly (i.e., data come in and get processed, and the results go out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immediately), the computer must temporarily store at least those pieces of data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being worked on at any given moment. Thus, there is at least a short-term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function. Equally important, the computer performs a long-term data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function. Files of data are stored on the computer for subsequent retrieval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update.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must be able to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data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itself and the outside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world. The computer’s operating environment consists of devices that serve 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sources or destinations of data. </a:t>
            </a:r>
            <a:r>
              <a:rPr lang="en-US" sz="1200" b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data are received from or delivered to</a:t>
            </a:r>
            <a:endParaRPr b="0"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device that is directly connected to the computer, the process is known as </a:t>
            </a:r>
            <a:r>
              <a:rPr lang="en-US" sz="1200" b="0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input–</a:t>
            </a:r>
            <a:endParaRPr b="0"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(I/O), and the device is referred to as a peripheral. When data are moved</a:t>
            </a:r>
            <a:endParaRPr b="0"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longer distances, to or from a remote device, the process is known as </a:t>
            </a:r>
            <a:r>
              <a:rPr lang="en-US" sz="1200" b="0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0"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communications.</a:t>
            </a:r>
            <a:endParaRPr b="0"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there must be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these three functions. </a:t>
            </a:r>
            <a:r>
              <a:rPr lang="en-US" sz="1200" b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Ultimately, this control</a:t>
            </a:r>
            <a:endParaRPr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exercised by the individual(s) who provides the computer with instructions. Within</a:t>
            </a:r>
            <a:endParaRPr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computer, a control unit manages the computer’s resources and orchestrates the</a:t>
            </a:r>
            <a:endParaRPr u="sng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its functional parts in response to those instructions</a:t>
            </a:r>
            <a:r>
              <a:rPr lang="en-US" sz="1200" u="sng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 Control unit </a:t>
            </a:r>
            <a:r>
              <a:rPr lang="en-US" sz="1200" u="sng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phối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tùy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câu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lệnh</a:t>
            </a:r>
            <a:r>
              <a:rPr lang="en-US" sz="1200" u="sng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2969285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0" name="Google Shape;4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this general level of discussion, the number of possible operations that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performed is few. Figure 1.2 depicts the four possible types of operations.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can function as a data movement device (Figure 1.2a), simply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transferring data from one peripheral or communication line to another.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494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21" name="Google Shape;4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function as a data storage device (Figure 1.2b), with data transferred from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environment to computer storage (read) and vice versa (write).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75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4" name="Google Shape;4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two diagrams show operations involving data processing, on data either 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(Figure 1.2c)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910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7" name="Google Shape;4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route between storage and the external environment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1.2d).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730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6" name="Google Shape;45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1.3 is the simplest possible depiction of a computer. The computer interacts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fashion with its external environment. In general, all of its linkages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environment can be classified as peripheral devices or communication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lines. We will have something to say about both types of linkages.</a:t>
            </a:r>
            <a:endParaRPr dirty="0"/>
          </a:p>
        </p:txBody>
      </p:sp>
      <p:sp>
        <p:nvSpPr>
          <p:cNvPr id="457" name="Google Shape;457;p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922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of greater concern in this book is the internal structure of the computer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itself, which is shown in Figure 1.4. There are four main structural components: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(CPU)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</a:t>
            </a:r>
            <a:endParaRPr dirty="0"/>
          </a:p>
        </p:txBody>
      </p:sp>
      <p:sp>
        <p:nvSpPr>
          <p:cNvPr id="466" name="Google Shape;466;p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660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main structural components: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(CPU):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computer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its data processing functions; often simply referred to as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memory: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data.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I/O: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data between the computer and its external environment.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interconnection: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mechanism that provides for communication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CPU, main memory, and I/O. A common example of system interconnection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by means of a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bus, </a:t>
            </a:r>
            <a:r>
              <a:rPr lang="en-US" sz="12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consisting of a number of conducting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wires to which all the other components attach.</a:t>
            </a:r>
            <a:endParaRPr dirty="0"/>
          </a:p>
        </p:txBody>
      </p:sp>
      <p:sp>
        <p:nvSpPr>
          <p:cNvPr id="486" name="Google Shape;486;p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39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649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3" name="Google Shape;493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be one or more of each of the aforementioned components.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there has been just a single processor. In recent years, there has been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use of multiple processors in a single computer. Some design issues relating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multiple processors crop up and are discussed as the text proceeds; Part Five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such computers.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these components will be examined in some detail in Part Two.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for our purposes, the most interesting and in some ways the most complex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is the CPU. Its major structural components are as follows: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unit: </a:t>
            </a:r>
            <a:r>
              <a:rPr lang="en-US" sz="111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CPU and hence the computer.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and logic unit (ALU):</a:t>
            </a:r>
            <a:r>
              <a:rPr lang="en-US" sz="111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the computer’s data processing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Registers: </a:t>
            </a:r>
            <a:r>
              <a:rPr lang="en-US" sz="111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storage internal to the CPU.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interconnection: </a:t>
            </a:r>
            <a:r>
              <a:rPr lang="en-US" sz="111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mechanism that provides for communication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control unit, ALU, and registers.</a:t>
            </a:r>
            <a:endParaRPr sz="1110" dirty="0"/>
          </a:p>
        </p:txBody>
      </p:sp>
      <p:sp>
        <p:nvSpPr>
          <p:cNvPr id="494" name="Google Shape;494;p3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695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Terminologies</a:t>
            </a:r>
            <a:endParaRPr b="0" u="none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u="none" dirty="0"/>
              <a:t>In general terms: </a:t>
            </a:r>
            <a:r>
              <a:rPr lang="en-US" b="0" u="none" dirty="0" err="1"/>
              <a:t>diễn</a:t>
            </a:r>
            <a:r>
              <a:rPr lang="en-US" b="0" u="none" dirty="0"/>
              <a:t> </a:t>
            </a:r>
            <a:r>
              <a:rPr lang="en-US" b="0" u="none" dirty="0" err="1"/>
              <a:t>đạt</a:t>
            </a:r>
            <a:r>
              <a:rPr lang="en-US" b="0" u="none" dirty="0"/>
              <a:t> </a:t>
            </a:r>
            <a:r>
              <a:rPr lang="en-US" b="0" u="none" dirty="0" err="1"/>
              <a:t>ngắn</a:t>
            </a:r>
            <a:r>
              <a:rPr lang="en-US" b="0" u="none" dirty="0"/>
              <a:t> </a:t>
            </a:r>
            <a:r>
              <a:rPr lang="en-US" b="0" u="none" dirty="0" err="1"/>
              <a:t>gọn</a:t>
            </a:r>
            <a:endParaRPr b="0" u="none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u="none" dirty="0"/>
              <a:t>Briefly define: </a:t>
            </a:r>
            <a:r>
              <a:rPr lang="en-US" b="0" u="none" dirty="0" err="1"/>
              <a:t>Định</a:t>
            </a:r>
            <a:r>
              <a:rPr lang="en-US" b="0" u="none" dirty="0"/>
              <a:t> </a:t>
            </a:r>
            <a:r>
              <a:rPr lang="en-US" b="0" u="none" dirty="0" err="1"/>
              <a:t>nghĩa</a:t>
            </a:r>
            <a:r>
              <a:rPr lang="en-US" b="0" u="none" dirty="0"/>
              <a:t> </a:t>
            </a:r>
            <a:r>
              <a:rPr lang="en-US" b="0" u="none" dirty="0" err="1"/>
              <a:t>ngắn</a:t>
            </a:r>
            <a:r>
              <a:rPr lang="en-US" b="0" u="none" dirty="0"/>
              <a:t> </a:t>
            </a:r>
            <a:r>
              <a:rPr lang="en-US" b="0" u="none" dirty="0" err="1"/>
              <a:t>gọn</a:t>
            </a:r>
            <a:endParaRPr b="0" u="none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504" name="Google Shape;504;p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98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11" name="Google Shape;5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 summary.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605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22" name="Google Shape;5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resources.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096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84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30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22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30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là thứ tự dữ liệu được xử lý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Xử lý trị đơn gọi vô hướng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3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04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6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3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36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body" idx="1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2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4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6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7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2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9"/>
          <p:cNvSpPr txBox="1"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>
            <a:spLocks noGrp="1"/>
          </p:cNvSpPr>
          <p:nvPr>
            <p:ph type="pic" idx="2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9"/>
          <p:cNvSpPr txBox="1">
            <a:spLocks noGrp="1"/>
          </p:cNvSpPr>
          <p:nvPr>
            <p:ph type="body" idx="1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ft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0"/>
          <p:cNvSpPr txBox="1"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0"/>
          <p:cNvSpPr txBox="1">
            <a:spLocks noGrp="1"/>
          </p:cNvSpPr>
          <p:nvPr>
            <p:ph type="body" idx="1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5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0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with Caption">
  <p:cSld name="2 Pictures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1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51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sz="2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body" idx="1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51"/>
          <p:cNvSpPr txBox="1">
            <a:spLocks noGrp="1"/>
          </p:cNvSpPr>
          <p:nvPr>
            <p:ph type="dt" idx="10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ftr" idx="11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63" name="Google Shape;163;p5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1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51"/>
          <p:cNvSpPr>
            <a:spLocks noGrp="1"/>
          </p:cNvSpPr>
          <p:nvPr>
            <p:ph type="pic" idx="3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2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sz="2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body" idx="1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dt" idx="10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2"/>
          <p:cNvSpPr txBox="1">
            <a:spLocks noGrp="1"/>
          </p:cNvSpPr>
          <p:nvPr>
            <p:ph type="ftr" idx="11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5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2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2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2"/>
          <p:cNvSpPr>
            <a:spLocks noGrp="1"/>
          </p:cNvSpPr>
          <p:nvPr>
            <p:ph type="pic" idx="3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2"/>
          <p:cNvSpPr>
            <a:spLocks noGrp="1"/>
          </p:cNvSpPr>
          <p:nvPr>
            <p:ph type="pic" idx="4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, Alt.">
  <p:cSld name="3 Pictures with Caption, Alt.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3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3"/>
          <p:cNvSpPr>
            <a:spLocks noGrp="1"/>
          </p:cNvSpPr>
          <p:nvPr>
            <p:ph type="pic" idx="2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3"/>
          <p:cNvSpPr txBox="1">
            <a:spLocks noGrp="1"/>
          </p:cNvSpPr>
          <p:nvPr>
            <p:ph type="body" idx="1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4" name="Google Shape;184;p53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3"/>
          <p:cNvSpPr txBox="1">
            <a:spLocks noGrp="1"/>
          </p:cNvSpPr>
          <p:nvPr>
            <p:ph type="ft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53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53"/>
          <p:cNvSpPr>
            <a:spLocks noGrp="1"/>
          </p:cNvSpPr>
          <p:nvPr>
            <p:ph type="pic" idx="3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3"/>
          <p:cNvSpPr>
            <a:spLocks noGrp="1"/>
          </p:cNvSpPr>
          <p:nvPr>
            <p:ph type="pic" idx="4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5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4"/>
          <p:cNvSpPr txBox="1">
            <a:spLocks noGrp="1"/>
          </p:cNvSpPr>
          <p:nvPr>
            <p:ph type="body" idx="1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54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3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5"/>
          <p:cNvSpPr txBox="1">
            <a:spLocks noGrp="1"/>
          </p:cNvSpPr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5"/>
          <p:cNvSpPr txBox="1">
            <a:spLocks noGrp="1"/>
          </p:cNvSpPr>
          <p:nvPr>
            <p:ph type="body" idx="1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5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5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3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3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2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sz="2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35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35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, Alt.">
  <p:cSld name="Title and Content, Alt.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2"/>
          <p:cNvSpPr txBox="1"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2 Pictures">
  <p:cSld name="Title Slide with 2 Picture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3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3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3"/>
          <p:cNvSpPr txBox="1">
            <a:spLocks noGrp="1"/>
          </p:cNvSpPr>
          <p:nvPr>
            <p:ph type="body" idx="4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marL="914400" lvl="1" indent="-28575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marL="1371600" lvl="2" indent="-276225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marL="1828800" lvl="3" indent="-271462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marL="2286000" lvl="4" indent="-271462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4"/>
          <p:cNvSpPr txBox="1"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sz="3200" b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dt" idx="10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4"/>
          <p:cNvSpPr txBox="1">
            <a:spLocks noGrp="1"/>
          </p:cNvSpPr>
          <p:nvPr>
            <p:ph type="ftr" idx="11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sldNum" idx="12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4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8" name="Google Shape;98;p44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 b="1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m32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dows8downloads.com/win8-masm-64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sz="3600"/>
              <a:t>Introduction to </a:t>
            </a:r>
            <a:br>
              <a:rPr lang="en-US" sz="3600"/>
            </a:br>
            <a:r>
              <a:rPr lang="en-US" sz="3600"/>
              <a:t>Computer Organization and Architecture (COA)</a:t>
            </a:r>
            <a:endParaRPr sz="3600"/>
          </a:p>
        </p:txBody>
      </p:sp>
      <p:pic>
        <p:nvPicPr>
          <p:cNvPr id="212" name="Google Shape;212;p1" descr="Snapshot 2012-06-08 00-57-4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42745"/>
              </a:schemeClr>
            </a:outerShdw>
            <a:reflection stA="50000" endPos="75000" dist="12700" dir="5400000" sy="-100000" algn="bl" rotWithShape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Rules</a:t>
            </a: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498474" y="1357298"/>
            <a:ext cx="7556313" cy="52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conduct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contents of the next session at home 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lessons in classrooms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Completing chapter assessment in time and Quizzes (via CMS)</a:t>
            </a:r>
            <a:endParaRPr dirty="0"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Interchange by FU-HCM CMS, Forum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Discussing actively in your teams and in classrooms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to question and answer</a:t>
            </a:r>
            <a:endParaRPr dirty="0"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 dirty="0"/>
          </a:p>
          <a:p>
            <a:pPr marL="457200" lvl="1" indent="-228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 phone/ No game, no chat in class</a:t>
            </a:r>
            <a:endParaRPr dirty="0"/>
          </a:p>
          <a:p>
            <a:pPr marL="457200" lvl="1" indent="-228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laptops under teacher’s instruction</a:t>
            </a:r>
            <a:endParaRPr dirty="0"/>
          </a:p>
        </p:txBody>
      </p:sp>
      <p:sp>
        <p:nvSpPr>
          <p:cNvPr id="280" name="Google Shape;280;p1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Evaluation Strategy</a:t>
            </a:r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body" idx="1"/>
          </p:nvPr>
        </p:nvSpPr>
        <p:spPr>
          <a:xfrm>
            <a:off x="498474" y="1357298"/>
            <a:ext cx="7573988" cy="47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attend more than 80% of contact hours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not, not allow to take exam).</a:t>
            </a:r>
            <a:endParaRPr dirty="0"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Exercises (E)	             30 %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Assignment (A)                 30% ( Assembly programs)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 (FE)	             40 %</a:t>
            </a:r>
            <a:endParaRPr dirty="0"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score=30%(E)+30%(A)+40% (FE)</a:t>
            </a:r>
            <a:endParaRPr dirty="0"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Pass: All on-going assessment &gt; 0 and Total score ≥ 5 and Final Examination ≥ 4 (of 10)</a:t>
            </a:r>
            <a:endParaRPr dirty="0"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Retake only the Final Exam when not passed</a:t>
            </a:r>
            <a:endParaRPr dirty="0"/>
          </a:p>
          <a:p>
            <a:pPr marL="228600" lvl="0" indent="-140493" algn="l" rtl="0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87" name="Google Shape;287;p1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How to study?</a:t>
            </a:r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body" idx="1"/>
          </p:nvPr>
        </p:nvSpPr>
        <p:spPr>
          <a:xfrm>
            <a:off x="498474" y="1357298"/>
            <a:ext cx="7556313" cy="47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 is complex knowledge (however, it’s attractive and exciting), so you need to keep tight grip on it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books to get the general concept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Reference, study, collection from anywhere else (internet, your classmate, forum …)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 lectures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Listens, understand, then make your own notes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your explanation about some topic in lectures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questions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all the exercises, demo to make your sense </a:t>
            </a:r>
            <a:endParaRPr dirty="0"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classes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your classmate in directly, on forum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lab, assignments to submit via CMS, and do more exercises</a:t>
            </a:r>
            <a:endParaRPr dirty="0"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your teams in yourselves to support together in studying</a:t>
            </a:r>
            <a:endParaRPr dirty="0"/>
          </a:p>
          <a:p>
            <a:pPr marL="228600" lvl="0" indent="-140493" algn="l" rtl="0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Academic Policy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Cheating, plagiarism and breach of copyright are serious offenses under this Policy.</a:t>
            </a:r>
            <a:endParaRPr/>
          </a:p>
          <a:p>
            <a:pPr marL="4572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</a:t>
            </a:r>
            <a:endParaRPr/>
          </a:p>
          <a:p>
            <a:pPr marL="6858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marL="4572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/>
          </a:p>
          <a:p>
            <a:pPr marL="6858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is using the work of others without citing it; that is, holding the work of others out as your own work. </a:t>
            </a:r>
            <a:endParaRPr/>
          </a:p>
          <a:p>
            <a:pPr marL="4572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Breach of Copyright</a:t>
            </a:r>
            <a:endParaRPr/>
          </a:p>
          <a:p>
            <a:pPr marL="6858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photocopy a textbook without the copyright holder's permission, you violate copyright law. 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Enjoy the Course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280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enthusiastic about the material because it is interesting, useful and an important part of your training as an IT engineer. 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do our best but we need your help. 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let’s all have fun together with COA!!!</a:t>
            </a:r>
            <a:endParaRPr/>
          </a:p>
          <a:p>
            <a:pPr marL="228600" lvl="0" indent="-95250" algn="l" rtl="0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308" name="Google Shape;308;p1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ctrTitle"/>
          </p:nvPr>
        </p:nvSpPr>
        <p:spPr>
          <a:xfrm>
            <a:off x="214282" y="5857892"/>
            <a:ext cx="8715436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William Stallings, Computer Organization  and  Architecture. 9</a:t>
            </a:r>
            <a:r>
              <a:rPr lang="en-US" baseline="30000"/>
              <a:t>th</a:t>
            </a:r>
            <a:r>
              <a:rPr lang="en-US"/>
              <a:t> Edition</a:t>
            </a:r>
            <a:endParaRPr/>
          </a:p>
        </p:txBody>
      </p:sp>
      <p:pic>
        <p:nvPicPr>
          <p:cNvPr id="315" name="Google Shape;315;p15" descr="Snapshot 2012-06-08 00-57-4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42745"/>
              </a:schemeClr>
            </a:outerShdw>
            <a:reflection stA="50000" endPos="75000" dist="12700" dir="5400000" sy="-100000" algn="bl" rotWithShape="0"/>
          </a:effectLst>
        </p:spPr>
      </p:pic>
      <p:sp>
        <p:nvSpPr>
          <p:cNvPr id="316" name="Google Shape;316;p15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285720" y="4738422"/>
            <a:ext cx="8501122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1: Introduction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b="1"/>
              <a:t>Objectives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Why should we study this chapter?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Distinguishing architecture and organization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 What is a </a:t>
            </a:r>
            <a:r>
              <a:rPr lang="en-US" sz="2400" dirty="0" err="1">
                <a:solidFill>
                  <a:schemeClr val="dk1"/>
                </a:solidFill>
              </a:rPr>
              <a:t>hierachical</a:t>
            </a:r>
            <a:r>
              <a:rPr lang="en-US" sz="2400" dirty="0">
                <a:solidFill>
                  <a:schemeClr val="dk1"/>
                </a:solidFill>
              </a:rPr>
              <a:t> system?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What are basic computer functions?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What are main structural components of the computer?</a:t>
            </a:r>
            <a:endParaRPr dirty="0"/>
          </a:p>
          <a:p>
            <a:pPr marL="228600" lvl="0" indent="-95250" algn="l" rtl="0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assemblage of related parts in which there exists an operating mechanism.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system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system in which each part have a level but without a like or equal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 b="1"/>
              <a:t>Contents</a:t>
            </a:r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1.1- Organization and Architecture.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1.2- Structure and functions </a:t>
            </a:r>
            <a:endParaRPr dirty="0"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1.1- Computer Organization and Architecture</a:t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85756" y="1507559"/>
            <a:ext cx="8694448" cy="5342578"/>
            <a:chOff x="0" y="-73577"/>
            <a:chExt cx="8694448" cy="5342578"/>
          </a:xfrm>
        </p:grpSpPr>
        <p:sp>
          <p:nvSpPr>
            <p:cNvPr id="341" name="Google Shape;341;p18"/>
            <p:cNvSpPr/>
            <p:nvPr/>
          </p:nvSpPr>
          <p:spPr>
            <a:xfrm>
              <a:off x="5142578" y="2715967"/>
              <a:ext cx="3398907" cy="248889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6216924" y="3392863"/>
              <a:ext cx="2269800" cy="175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en-US" sz="1800" b="1" i="0" u="none" strike="noStrike" cap="none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operational units and their interconnections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that realize the architectural specifications</a:t>
              </a:r>
              <a:endParaRPr dirty="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0" y="2440792"/>
              <a:ext cx="4238960" cy="282820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62127" y="3209971"/>
              <a:ext cx="2843018" cy="1996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Char char="•"/>
              </a:pPr>
              <a:r>
                <a:rPr lang="en-US" sz="1800" b="1" i="0" u="none" strike="noStrike" cap="none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Hardware details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transparent to the programmer, control signals, interfaces between the computer and peripherals, memory technology used</a:t>
              </a:r>
              <a:endParaRPr dirty="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478246" y="-73577"/>
              <a:ext cx="3216202" cy="203981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6487919" y="-28758"/>
              <a:ext cx="2161800" cy="19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i="0" u="sng" strike="noStrike" cap="none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set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number of bits used to represent various data types,   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mechanisms, techniques for addressing memory</a:t>
              </a:r>
              <a:endParaRPr dirty="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0" y="20435"/>
              <a:ext cx="3469278" cy="202267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 txBox="1"/>
            <p:nvPr/>
          </p:nvSpPr>
          <p:spPr>
            <a:xfrm>
              <a:off x="44445" y="64863"/>
              <a:ext cx="2528700" cy="19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Times New Roman"/>
                <a:buChar char="•"/>
              </a:pPr>
              <a:r>
                <a:rPr lang="en-US" sz="1800" b="1" i="0" u="sng" strike="noStrike" cap="none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Attributes</a:t>
              </a:r>
              <a:r>
                <a:rPr lang="en-US" sz="1800" b="1" i="0" u="none" strike="noStrike" cap="none" dirty="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system visible to the programmer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Have a direct impact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(affect)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 the logical execution of a program</a:t>
              </a:r>
              <a:endParaRPr dirty="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278979" y="373979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2891799" y="986799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Architecture</a:t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000">
              <a:off x="4467921" y="373979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 txBox="1"/>
            <p:nvPr/>
          </p:nvSpPr>
          <p:spPr>
            <a:xfrm>
              <a:off x="4467921" y="986799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Architectural attributes include:</a:t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10800000">
              <a:off x="4467921" y="2562921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 txBox="1"/>
            <p:nvPr/>
          </p:nvSpPr>
          <p:spPr>
            <a:xfrm>
              <a:off x="4467921" y="2562921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Organization </a:t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2278979" y="2562921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 txBox="1"/>
            <p:nvPr/>
          </p:nvSpPr>
          <p:spPr>
            <a:xfrm>
              <a:off x="2891799" y="2562921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Organizational attributes include:</a:t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058400" y="2079710"/>
              <a:ext cx="722399" cy="6281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10800000">
              <a:off x="4058400" y="2321315"/>
              <a:ext cx="722399" cy="6281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18"/>
          <p:cNvCxnSpPr/>
          <p:nvPr/>
        </p:nvCxnSpPr>
        <p:spPr>
          <a:xfrm>
            <a:off x="2428860" y="3998916"/>
            <a:ext cx="4286280" cy="158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8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Differences: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 i="1"/>
              <a:t>Read by yourself</a:t>
            </a:r>
            <a:r>
              <a:rPr lang="en-US"/>
              <a:t>: </a:t>
            </a:r>
            <a:br>
              <a:rPr lang="en-US"/>
            </a:br>
            <a:r>
              <a:rPr lang="en-US">
                <a:latin typeface="Rockwell"/>
                <a:ea typeface="Rockwell"/>
                <a:cs typeface="Rockwell"/>
                <a:sym typeface="Rockwell"/>
              </a:rPr>
              <a:t>IBM System/370 Architecture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19"/>
          <p:cNvSpPr txBox="1">
            <a:spLocks noGrp="1"/>
          </p:cNvSpPr>
          <p:nvPr>
            <p:ph type="body" idx="1"/>
          </p:nvPr>
        </p:nvSpPr>
        <p:spPr>
          <a:xfrm>
            <a:off x="498474" y="1785926"/>
            <a:ext cx="7931178" cy="366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IBM System/370 architecture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Was introduced in 1970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Included a number of models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Could upgrade to a more expensive, faster model </a:t>
            </a:r>
            <a:r>
              <a:rPr lang="en-US" b="1" dirty="0">
                <a:solidFill>
                  <a:schemeClr val="dk1"/>
                </a:solidFill>
              </a:rPr>
              <a:t>without </a:t>
            </a:r>
            <a:r>
              <a:rPr lang="en-US" dirty="0">
                <a:solidFill>
                  <a:schemeClr val="dk1"/>
                </a:solidFill>
              </a:rPr>
              <a:t>having to abandon (</a:t>
            </a:r>
            <a:r>
              <a:rPr lang="en-US" dirty="0" err="1">
                <a:solidFill>
                  <a:schemeClr val="dk1"/>
                </a:solidFill>
              </a:rPr>
              <a:t>chối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bỏ</a:t>
            </a:r>
            <a:r>
              <a:rPr lang="en-US" dirty="0">
                <a:solidFill>
                  <a:schemeClr val="dk1"/>
                </a:solidFill>
              </a:rPr>
              <a:t>) original software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New models are introduced with improved technology, but retain the same architecture so that the customer’s software investment is protected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Architecture has survived to this day as the architecture of IBM’s mainframe product line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>
                <a:solidFill>
                  <a:schemeClr val="dk1"/>
                </a:solidFill>
              </a:rPr>
              <a:t>More details: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https://en.wikipedia.org/wiki/IBM_System/370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69" name="Google Shape;36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5029200"/>
            <a:ext cx="20437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Explore Hardware </a:t>
            </a:r>
            <a:br>
              <a:rPr lang="en-US"/>
            </a:br>
            <a:r>
              <a:rPr lang="en-US"/>
              <a:t>Do it Yourself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Right click the Computer item in the Start Menu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Choose Properties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You can see information about the CPU, Ram capacity, OS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Choose the item 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Choose the tag </a:t>
            </a:r>
            <a:r>
              <a:rPr lang="en-US" b="1" dirty="0"/>
              <a:t>Hardware </a:t>
            </a:r>
            <a:r>
              <a:rPr lang="en-US" dirty="0"/>
              <a:t>in the </a:t>
            </a:r>
            <a:r>
              <a:rPr lang="en-US" b="1" dirty="0"/>
              <a:t>System Properties </a:t>
            </a:r>
            <a:r>
              <a:rPr lang="en-US" dirty="0"/>
              <a:t>window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Click the button </a:t>
            </a:r>
            <a:r>
              <a:rPr lang="en-US" b="1" dirty="0"/>
              <a:t>Device Manager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dirty="0"/>
              <a:t>Expand the item </a:t>
            </a:r>
            <a:r>
              <a:rPr lang="en-US" b="1" dirty="0"/>
              <a:t>Processors</a:t>
            </a:r>
            <a:r>
              <a:rPr lang="en-US" dirty="0"/>
              <a:t> in the  Device Manager window you can see information about processors in your computer</a:t>
            </a:r>
            <a:endParaRPr dirty="0"/>
          </a:p>
        </p:txBody>
      </p: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4026" y="3643314"/>
            <a:ext cx="2759544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b="1"/>
              <a:t>Building Block</a:t>
            </a:r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Who are interested  in computers with  architectral look?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Who are interested  in computers with  organizational look?</a:t>
            </a:r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1.2- Structure and Function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500034" y="1357298"/>
            <a:ext cx="3657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Hierarchical system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Set of interrelated subsystems (modules)</a:t>
            </a:r>
            <a:endParaRPr dirty="0"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Hierarchical nature of complex systems is essential to both their design and their description</a:t>
            </a:r>
            <a:endParaRPr dirty="0"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Designer need only deal with a particular level of the system at a time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Concerned with structure and function at each level</a:t>
            </a:r>
            <a:endParaRPr dirty="0"/>
          </a:p>
        </p:txBody>
      </p:sp>
      <p:sp>
        <p:nvSpPr>
          <p:cNvPr id="387" name="Google Shape;387;p21"/>
          <p:cNvSpPr txBox="1">
            <a:spLocks noGrp="1"/>
          </p:cNvSpPr>
          <p:nvPr>
            <p:ph type="body" idx="2"/>
          </p:nvPr>
        </p:nvSpPr>
        <p:spPr>
          <a:xfrm>
            <a:off x="4643438" y="1428736"/>
            <a:ext cx="3657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b="1" dirty="0">
                <a:solidFill>
                  <a:schemeClr val="dk1"/>
                </a:solidFill>
              </a:rPr>
              <a:t>Structure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The way in which components relate to each </a:t>
            </a:r>
            <a:r>
              <a:rPr lang="en-US" dirty="0" smtClean="0">
                <a:solidFill>
                  <a:schemeClr val="dk1"/>
                </a:solidFill>
              </a:rPr>
              <a:t>other</a:t>
            </a:r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 b="1" dirty="0" smtClean="0">
                <a:solidFill>
                  <a:schemeClr val="dk1"/>
                </a:solidFill>
              </a:rPr>
              <a:t>Function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The operation of individual components as part of the structure</a:t>
            </a:r>
            <a:endParaRPr dirty="0"/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degree to which system's components may be separated and recombined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specific discrete thing/named code/circuit which has it’s own function to use</a:t>
            </a:r>
            <a:endParaRPr sz="1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3255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2"/>
          </p:nvPr>
        </p:nvSpPr>
        <p:spPr>
          <a:xfrm>
            <a:off x="381093" y="2057400"/>
            <a:ext cx="2762147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■"/>
            </a:pPr>
            <a:r>
              <a:rPr lang="en-US" sz="1800"/>
              <a:t>A computer can perform four basic functions:</a:t>
            </a:r>
            <a:endParaRPr sz="900"/>
          </a:p>
          <a:p>
            <a:pPr marL="228600" lvl="0" indent="-200025" algn="l" rtl="0">
              <a:spcBef>
                <a:spcPts val="2000"/>
              </a:spcBef>
              <a:spcAft>
                <a:spcPts val="0"/>
              </a:spcAft>
              <a:buSzPts val="450"/>
              <a:buFont typeface="Noto Sans Symbols"/>
              <a:buNone/>
            </a:pPr>
            <a:endParaRPr sz="600"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processing</a:t>
            </a:r>
            <a:endParaRPr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storage</a:t>
            </a:r>
            <a:endParaRPr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movement</a:t>
            </a:r>
            <a:endParaRPr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Control</a:t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228600" y="1600200"/>
            <a:ext cx="1985946" cy="185726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082" y="357166"/>
            <a:ext cx="4981636" cy="616350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2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Apparatus: Things provided as means to some end (peripherals 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  (a)</a:t>
            </a:r>
            <a:br>
              <a:rPr lang="en-US"/>
            </a:br>
            <a:r>
              <a:rPr lang="en-US"/>
              <a:t>   Data movement</a:t>
            </a:r>
            <a:endParaRPr/>
          </a:p>
        </p:txBody>
      </p:sp>
      <p:pic>
        <p:nvPicPr>
          <p:cNvPr id="414" name="Google Shape;414;p24" descr="f2.pdf"/>
          <p:cNvPicPr preferRelativeResize="0"/>
          <p:nvPr/>
        </p:nvPicPr>
        <p:blipFill rotWithShape="1">
          <a:blip r:embed="rId3">
            <a:alphaModFix/>
          </a:blip>
          <a:srcRect l="4706" r="49412" b="50909"/>
          <a:stretch/>
        </p:blipFill>
        <p:spPr>
          <a:xfrm>
            <a:off x="4248120" y="260168"/>
            <a:ext cx="4610160" cy="6383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24"/>
          <p:cNvCxnSpPr/>
          <p:nvPr/>
        </p:nvCxnSpPr>
        <p:spPr>
          <a:xfrm>
            <a:off x="533400" y="1347758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6" name="Google Shape;416;p24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584130" y="5997264"/>
            <a:ext cx="3988398" cy="71788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5" descr="f2.pdf"/>
          <p:cNvPicPr preferRelativeResize="0"/>
          <p:nvPr/>
        </p:nvPicPr>
        <p:blipFill rotWithShape="1">
          <a:blip r:embed="rId3">
            <a:alphaModFix/>
          </a:blip>
          <a:srcRect l="49412" t="2727" r="4705" b="52727"/>
          <a:stretch/>
        </p:blipFill>
        <p:spPr>
          <a:xfrm>
            <a:off x="3581401" y="0"/>
            <a:ext cx="5562599" cy="698910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5"/>
          <p:cNvSpPr txBox="1">
            <a:spLocks noGrp="1"/>
          </p:cNvSpPr>
          <p:nvPr>
            <p:ph type="title"/>
          </p:nvPr>
        </p:nvSpPr>
        <p:spPr>
          <a:xfrm>
            <a:off x="380555" y="357166"/>
            <a:ext cx="32553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  (b) </a:t>
            </a:r>
            <a:br>
              <a:rPr lang="en-US"/>
            </a:br>
            <a:r>
              <a:rPr lang="en-US"/>
              <a:t>      Data storage</a:t>
            </a:r>
            <a:endParaRPr/>
          </a:p>
        </p:txBody>
      </p:sp>
      <p:cxnSp>
        <p:nvCxnSpPr>
          <p:cNvPr id="426" name="Google Shape;426;p25"/>
          <p:cNvCxnSpPr/>
          <p:nvPr/>
        </p:nvCxnSpPr>
        <p:spPr>
          <a:xfrm>
            <a:off x="533400" y="1250922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7" name="Google Shape;427;p25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4958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5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data from an external device can not move to storage automatically?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>
            <a:spLocks noGrp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/>
            </a:r>
            <a:br>
              <a:rPr lang="en-US" sz="2889" dirty="0"/>
            </a:br>
            <a:r>
              <a:rPr lang="en-US" sz="2889" dirty="0"/>
              <a:t>Operations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89" dirty="0"/>
              <a:t>               (c)</a:t>
            </a:r>
            <a:br>
              <a:rPr lang="en-US" sz="2889" dirty="0"/>
            </a:br>
            <a:r>
              <a:rPr lang="en-US" sz="2889" dirty="0"/>
              <a:t>    Data </a:t>
            </a:r>
            <a:r>
              <a:rPr lang="en-US" sz="2889" dirty="0" smtClean="0"/>
              <a:t>processing</a:t>
            </a:r>
            <a:endParaRPr dirty="0"/>
          </a:p>
        </p:txBody>
      </p:sp>
      <p:pic>
        <p:nvPicPr>
          <p:cNvPr id="438" name="Google Shape;438;p26" descr="f2.pdf"/>
          <p:cNvPicPr preferRelativeResize="0"/>
          <p:nvPr/>
        </p:nvPicPr>
        <p:blipFill rotWithShape="1">
          <a:blip r:embed="rId3">
            <a:alphaModFix/>
          </a:blip>
          <a:srcRect l="3528" t="46363" r="50587" b="10909"/>
          <a:stretch/>
        </p:blipFill>
        <p:spPr>
          <a:xfrm>
            <a:off x="3354876" y="-381000"/>
            <a:ext cx="5789124" cy="6976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6"/>
          <p:cNvCxnSpPr/>
          <p:nvPr/>
        </p:nvCxnSpPr>
        <p:spPr>
          <a:xfrm>
            <a:off x="533400" y="1355710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0" name="Google Shape;440;p26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7244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Calculator to compute some numeric operations. Give your explanation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   (d)</a:t>
            </a:r>
            <a:br>
              <a:rPr lang="en-US"/>
            </a:br>
            <a:r>
              <a:rPr lang="en-US"/>
              <a:t>	Control</a:t>
            </a:r>
            <a:endParaRPr/>
          </a:p>
        </p:txBody>
      </p:sp>
      <p:pic>
        <p:nvPicPr>
          <p:cNvPr id="451" name="Google Shape;451;p27" descr="f2.pdf"/>
          <p:cNvPicPr preferRelativeResize="0"/>
          <p:nvPr/>
        </p:nvPicPr>
        <p:blipFill rotWithShape="1">
          <a:blip r:embed="rId3">
            <a:alphaModFix/>
          </a:blip>
          <a:srcRect l="52941" t="47273" r="4705" b="10000"/>
          <a:stretch/>
        </p:blipFill>
        <p:spPr>
          <a:xfrm>
            <a:off x="3650974" y="-313569"/>
            <a:ext cx="5493026" cy="717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27"/>
          <p:cNvCxnSpPr/>
          <p:nvPr/>
        </p:nvCxnSpPr>
        <p:spPr>
          <a:xfrm>
            <a:off x="533400" y="2438400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3" name="Google Shape;453;p27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4958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The </a:t>
            </a:r>
            <a:br>
              <a:rPr lang="en-US"/>
            </a:br>
            <a:r>
              <a:rPr lang="en-US"/>
              <a:t>Computer</a:t>
            </a:r>
            <a:br>
              <a:rPr lang="en-US"/>
            </a:br>
            <a:endParaRPr/>
          </a:p>
        </p:txBody>
      </p:sp>
      <p:pic>
        <p:nvPicPr>
          <p:cNvPr id="460" name="Google Shape;460;p28" descr="f3.pdf"/>
          <p:cNvPicPr preferRelativeResize="0"/>
          <p:nvPr/>
        </p:nvPicPr>
        <p:blipFill rotWithShape="1">
          <a:blip r:embed="rId3">
            <a:alphaModFix/>
          </a:blip>
          <a:srcRect l="11765" t="21818" b="14544"/>
          <a:stretch/>
        </p:blipFill>
        <p:spPr>
          <a:xfrm>
            <a:off x="0" y="0"/>
            <a:ext cx="734792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8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linkages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Structure</a:t>
            </a:r>
            <a:endParaRPr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70" name="Google Shape;470;p29" descr="f4.pdf"/>
            <p:cNvPicPr preferRelativeResize="0"/>
            <p:nvPr/>
          </p:nvPicPr>
          <p:blipFill rotWithShape="1">
            <a:blip r:embed="rId3">
              <a:alphaModFix/>
            </a:blip>
            <a:srcRect l="7058" t="4544" r="3529" b="5455"/>
            <a:stretch/>
          </p:blipFill>
          <p:spPr>
            <a:xfrm>
              <a:off x="785786" y="-27716"/>
              <a:ext cx="5340911" cy="6957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29454" y="1071546"/>
              <a:ext cx="1866900" cy="220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9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1+2</a:t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477" name="Google Shape;477;p29"/>
            <p:cNvCxnSpPr>
              <a:stCxn id="472" idx="1"/>
            </p:cNvCxnSpPr>
            <p:nvPr/>
          </p:nvCxnSpPr>
          <p:spPr>
            <a:xfrm flipH="1">
              <a:off x="2786020" y="571480"/>
              <a:ext cx="1071600" cy="214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78" name="Google Shape;478;p29"/>
            <p:cNvCxnSpPr>
              <a:stCxn id="472" idx="3"/>
            </p:cNvCxnSpPr>
            <p:nvPr/>
          </p:nvCxnSpPr>
          <p:spPr>
            <a:xfrm>
              <a:off x="4714876" y="571480"/>
              <a:ext cx="2357400" cy="8574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79" name="Google Shape;479;p29"/>
            <p:cNvCxnSpPr>
              <a:stCxn id="473" idx="1"/>
            </p:cNvCxnSpPr>
            <p:nvPr/>
          </p:nvCxnSpPr>
          <p:spPr>
            <a:xfrm flipH="1">
              <a:off x="4714744" y="1535893"/>
              <a:ext cx="2571900" cy="10359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80" name="Google Shape;480;p29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verify</a:t>
            </a:r>
            <a:endParaRPr/>
          </a:p>
        </p:txBody>
      </p:sp>
      <p:cxnSp>
        <p:nvCxnSpPr>
          <p:cNvPr id="481" name="Google Shape;481;p29"/>
          <p:cNvCxnSpPr>
            <a:stCxn id="476" idx="1"/>
          </p:cNvCxnSpPr>
          <p:nvPr/>
        </p:nvCxnSpPr>
        <p:spPr>
          <a:xfrm rot="10800000">
            <a:off x="2643062" y="928716"/>
            <a:ext cx="5429400" cy="1214400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82" name="Google Shape;482;p2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>
            <a:spLocks noGrp="1"/>
          </p:cNvSpPr>
          <p:nvPr>
            <p:ph type="body" idx="1"/>
          </p:nvPr>
        </p:nvSpPr>
        <p:spPr>
          <a:xfrm>
            <a:off x="3962400" y="990600"/>
            <a:ext cx="48768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 b="1" u="sng" dirty="0">
                <a:solidFill>
                  <a:schemeClr val="dk1"/>
                </a:solidFill>
              </a:rPr>
              <a:t>CPU</a:t>
            </a:r>
            <a:r>
              <a:rPr lang="en-US" sz="2400" dirty="0">
                <a:solidFill>
                  <a:schemeClr val="dk1"/>
                </a:solidFill>
              </a:rPr>
              <a:t> – controls the operation of the computer and performs its data processing functions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u="sng" dirty="0">
                <a:solidFill>
                  <a:schemeClr val="dk1"/>
                </a:solidFill>
              </a:rPr>
              <a:t>Main Memory</a:t>
            </a:r>
            <a:r>
              <a:rPr lang="en-US" sz="2400" dirty="0">
                <a:solidFill>
                  <a:schemeClr val="dk1"/>
                </a:solidFill>
              </a:rPr>
              <a:t> – stores data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u="sng" dirty="0">
                <a:solidFill>
                  <a:schemeClr val="dk1"/>
                </a:solidFill>
              </a:rPr>
              <a:t>I/O</a:t>
            </a:r>
            <a:r>
              <a:rPr lang="en-US" sz="2400" dirty="0">
                <a:solidFill>
                  <a:schemeClr val="dk1"/>
                </a:solidFill>
              </a:rPr>
              <a:t> – moves data between the computer and its external environment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u="sng" dirty="0">
                <a:solidFill>
                  <a:schemeClr val="dk1"/>
                </a:solidFill>
              </a:rPr>
              <a:t>System Interconnection</a:t>
            </a:r>
            <a:r>
              <a:rPr lang="en-US" sz="2400" dirty="0">
                <a:solidFill>
                  <a:schemeClr val="dk1"/>
                </a:solidFill>
              </a:rPr>
              <a:t> – some mechanism that provides for communication among CPU, main memory, and I/O</a:t>
            </a:r>
            <a:endParaRPr sz="2400" dirty="0"/>
          </a:p>
        </p:txBody>
      </p:sp>
      <p:sp>
        <p:nvSpPr>
          <p:cNvPr id="489" name="Google Shape;489;p30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main structural components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computer:</a:t>
            </a:r>
            <a:endParaRPr/>
          </a:p>
        </p:txBody>
      </p:sp>
      <p:pic>
        <p:nvPicPr>
          <p:cNvPr id="490" name="Google Shape;4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962400"/>
            <a:ext cx="2146980" cy="21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Explore Hardware </a:t>
            </a:r>
            <a:br>
              <a:rPr lang="en-US"/>
            </a:br>
            <a:r>
              <a:rPr lang="en-US"/>
              <a:t>Do it Yourself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Type </a:t>
            </a:r>
            <a:r>
              <a:rPr lang="en-US" b="1" dirty="0"/>
              <a:t>Ctrl + Alt + Delete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Choose </a:t>
            </a:r>
            <a:r>
              <a:rPr lang="en-US" b="1" dirty="0"/>
              <a:t>Start Task Manager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In the </a:t>
            </a:r>
            <a:r>
              <a:rPr lang="en-US" b="1" dirty="0"/>
              <a:t>Windows Task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 window,  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Choose the tab </a:t>
            </a:r>
            <a:r>
              <a:rPr lang="en-US" b="1" dirty="0"/>
              <a:t>Applications</a:t>
            </a:r>
            <a:r>
              <a:rPr lang="en-US" dirty="0"/>
              <a:t>, count number of running applications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Choose the tab </a:t>
            </a:r>
            <a:r>
              <a:rPr lang="en-US" b="1" dirty="0"/>
              <a:t>Processes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Click the button </a:t>
            </a:r>
            <a:r>
              <a:rPr lang="en-US" b="1" dirty="0"/>
              <a:t>Show processes from all users</a:t>
            </a:r>
            <a:r>
              <a:rPr lang="en-US" dirty="0"/>
              <a:t> at the bottom of the window, count number of running processes.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You knew number of processors in your computer and number of running processes. 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In average, how many processes are executed by one processor? 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dirty="0"/>
              <a:t>How some processes can run on one processor?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body" idx="1"/>
          </p:nvPr>
        </p:nvSpPr>
        <p:spPr>
          <a:xfrm>
            <a:off x="4168775" y="838200"/>
            <a:ext cx="4597399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rgbClr val="000000"/>
                </a:solidFill>
              </a:rPr>
              <a:t>Control Unit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  <a:endParaRPr dirty="0"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rgbClr val="FF0000"/>
                </a:solidFill>
              </a:rPr>
              <a:t>Performs the computer’s data processing function</a:t>
            </a:r>
            <a:endParaRPr dirty="0">
              <a:solidFill>
                <a:srgbClr val="FF0000"/>
              </a:solidFill>
            </a:endParaRPr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 dirty="0">
                <a:solidFill>
                  <a:srgbClr val="000000"/>
                </a:solidFill>
              </a:rPr>
              <a:t>Registers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  <a:endParaRPr dirty="0" smtClean="0"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  <a:endParaRPr dirty="0" smtClean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 smtClean="0">
                <a:solidFill>
                  <a:srgbClr val="000000"/>
                </a:solidFill>
              </a:rPr>
              <a:t>Some </a:t>
            </a:r>
            <a:r>
              <a:rPr lang="en-US" dirty="0">
                <a:solidFill>
                  <a:srgbClr val="000000"/>
                </a:solidFill>
              </a:rPr>
              <a:t>mechanism that provides for communication among the control unit, ALU, and registers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body" idx="2"/>
          </p:nvPr>
        </p:nvSpPr>
        <p:spPr>
          <a:xfrm>
            <a:off x="381000" y="16764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600" dirty="0">
                <a:latin typeface="Rockwell"/>
                <a:ea typeface="Rockwell"/>
                <a:cs typeface="Rockwell"/>
                <a:sym typeface="Rockwell"/>
              </a:rPr>
              <a:t>Major structural components:</a:t>
            </a:r>
            <a:endParaRPr dirty="0"/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55404">
            <a:off x="1752600" y="4724400"/>
            <a:ext cx="1599971" cy="159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77974">
            <a:off x="588811" y="2951012"/>
            <a:ext cx="16129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Exercises</a:t>
            </a:r>
            <a:br>
              <a:rPr lang="en-US"/>
            </a:br>
            <a:r>
              <a:rPr lang="en-US" sz="2800"/>
              <a:t>(Write your answers to your notebook)</a:t>
            </a:r>
            <a:endParaRPr/>
          </a:p>
        </p:txBody>
      </p:sp>
      <p:sp>
        <p:nvSpPr>
          <p:cNvPr id="507" name="Google Shape;507;p32"/>
          <p:cNvSpPr txBox="1">
            <a:spLocks noGrp="1"/>
          </p:cNvSpPr>
          <p:nvPr>
            <p:ph type="body" idx="1"/>
          </p:nvPr>
        </p:nvSpPr>
        <p:spPr>
          <a:xfrm>
            <a:off x="497540" y="1857365"/>
            <a:ext cx="8146425" cy="41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1.1 What, in general terms, is the distinction between computer organization and computer architecture?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1.2 What, in general terms, is the distinction between computer structure and computer function?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1.3 What are the four main functions of a computer?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1.4 List and briefly define the main structural components of a computer.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1.5 List and briefly define the main structural components of a processor.</a:t>
            </a:r>
            <a:endParaRPr dirty="0"/>
          </a:p>
        </p:txBody>
      </p:sp>
      <p:sp>
        <p:nvSpPr>
          <p:cNvPr id="508" name="Google Shape;508;p3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515" name="Google Shape;515;p33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Computer Organization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Computer Architecture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Function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Data processing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Data storage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Data movement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Control</a:t>
            </a:r>
            <a:endParaRPr dirty="0"/>
          </a:p>
          <a:p>
            <a:pPr marL="228600" lvl="0" indent="-142875" algn="l" rtl="0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16" name="Google Shape;516;p33"/>
          <p:cNvSpPr txBox="1">
            <a:spLocks noGrp="1"/>
          </p:cNvSpPr>
          <p:nvPr>
            <p:ph type="body" idx="2"/>
          </p:nvPr>
        </p:nvSpPr>
        <p:spPr>
          <a:xfrm>
            <a:off x="4495800" y="2362200"/>
            <a:ext cx="3657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Structure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CPU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Main memory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I/O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System interconnection</a:t>
            </a:r>
            <a:endParaRPr dirty="0"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 dirty="0">
                <a:solidFill>
                  <a:schemeClr val="dk1"/>
                </a:solidFill>
              </a:rPr>
              <a:t>CPU structural components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 dirty="0">
                <a:solidFill>
                  <a:schemeClr val="dk1"/>
                </a:solidFill>
              </a:rPr>
              <a:t>Control unit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 dirty="0">
                <a:solidFill>
                  <a:schemeClr val="dk1"/>
                </a:solidFill>
              </a:rPr>
              <a:t>ALU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 dirty="0">
                <a:solidFill>
                  <a:schemeClr val="dk1"/>
                </a:solidFill>
              </a:rPr>
              <a:t>Registers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 dirty="0">
                <a:solidFill>
                  <a:schemeClr val="dk1"/>
                </a:solidFill>
              </a:rPr>
              <a:t>CPU interconnection</a:t>
            </a:r>
            <a:endParaRPr dirty="0"/>
          </a:p>
        </p:txBody>
      </p:sp>
      <p:sp>
        <p:nvSpPr>
          <p:cNvPr id="517" name="Google Shape;517;p33"/>
          <p:cNvSpPr txBox="1">
            <a:spLocks noGrp="1"/>
          </p:cNvSpPr>
          <p:nvPr>
            <p:ph type="body" idx="3"/>
          </p:nvPr>
        </p:nvSpPr>
        <p:spPr>
          <a:xfrm>
            <a:off x="497541" y="12954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0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1 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/>
          </a:p>
        </p:txBody>
      </p:sp>
      <p:sp>
        <p:nvSpPr>
          <p:cNvPr id="518" name="Google Shape;518;p33"/>
          <p:cNvSpPr txBox="1">
            <a:spLocks noGrp="1"/>
          </p:cNvSpPr>
          <p:nvPr>
            <p:ph type="body" idx="4"/>
          </p:nvPr>
        </p:nvSpPr>
        <p:spPr>
          <a:xfrm>
            <a:off x="4419600" y="3048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321933"/>
                </a:solidFill>
              </a:rPr>
              <a:t>Introduction  </a:t>
            </a:r>
            <a:endParaRPr>
              <a:solidFill>
                <a:srgbClr val="6666CC"/>
              </a:solidFill>
            </a:endParaRPr>
          </a:p>
        </p:txBody>
      </p:sp>
      <p:sp>
        <p:nvSpPr>
          <p:cNvPr id="519" name="Google Shape;519;p3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Internet Resources</a:t>
            </a:r>
            <a:br>
              <a:rPr lang="en-US"/>
            </a:br>
            <a:r>
              <a:rPr lang="en-US"/>
              <a:t>- Web site for book</a:t>
            </a:r>
            <a:endParaRPr/>
          </a:p>
        </p:txBody>
      </p:sp>
      <p:sp>
        <p:nvSpPr>
          <p:cNvPr id="526" name="Google Shape;526;p3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http://WilliamStallings.com/COA/COA9e.html</a:t>
            </a:r>
            <a:endParaRPr sz="240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Links to sites of interest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Links to sites for courses that use the book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Errata list for book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Information on other books by W. Stallings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http://WilliamStallings.com/StudentSupport.html</a:t>
            </a:r>
            <a:endParaRPr sz="240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Math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How-to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Research resources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Misc</a:t>
            </a:r>
            <a:endParaRPr/>
          </a:p>
          <a:p>
            <a:pPr marL="457200" lvl="1" indent="-133350" algn="l" rtl="0">
              <a:spcBef>
                <a:spcPts val="600"/>
              </a:spcBef>
              <a:spcAft>
                <a:spcPts val="0"/>
              </a:spcAft>
              <a:buSzPts val="1500"/>
              <a:buNone/>
            </a:pPr>
            <a:endParaRPr sz="2000"/>
          </a:p>
        </p:txBody>
      </p:sp>
      <p:sp>
        <p:nvSpPr>
          <p:cNvPr id="527" name="Google Shape;527;p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Why should COA be studied?</a:t>
            </a:r>
            <a:br>
              <a:rPr lang="en-US"/>
            </a:br>
            <a:r>
              <a:rPr lang="en-US"/>
              <a:t>Course Objectives </a:t>
            </a:r>
            <a:endParaRPr/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1"/>
          </p:nvPr>
        </p:nvSpPr>
        <p:spPr>
          <a:xfrm>
            <a:off x="498474" y="2038950"/>
            <a:ext cx="75564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Important questions: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How are computers organized?  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How are computers made?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How are combinational circuits made?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How may we understand the way computers work?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How can computers allow many programs running concurrently?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 What are answers for above questions?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Resource</a:t>
            </a: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body" idx="1"/>
          </p:nvPr>
        </p:nvSpPr>
        <p:spPr>
          <a:xfrm>
            <a:off x="285720" y="1428736"/>
            <a:ext cx="8645526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Book: William Stallings, 2012, Computer Organization and Architecture: Design for Performance,  9th Edition, Prentice Hall. 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Tool:  MASM32 SDK version 11(masm32v11r.zip), MASM64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dk1"/>
                </a:solidFill>
              </a:rPr>
              <a:t>Free Download Link: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http://www.masm32.com/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https://www.microsoft.com/en-us/download/details.aspx?id=12654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http://www.windows8downloads.com/win8-masm-64.html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rPr lang="en-US" sz="1800" b="1" dirty="0">
                <a:solidFill>
                  <a:schemeClr val="dk1"/>
                </a:solidFill>
              </a:rPr>
              <a:t>MASM 64( Important):</a:t>
            </a:r>
            <a:r>
              <a:rPr lang="en-US" sz="1800" dirty="0">
                <a:solidFill>
                  <a:schemeClr val="dk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dirty="0">
                <a:solidFill>
                  <a:srgbClr val="FF0000"/>
                </a:solidFill>
              </a:rPr>
              <a:t>Course Description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0" name="Google Shape;250;p6"/>
          <p:cNvSpPr txBox="1">
            <a:spLocks noGrp="1"/>
          </p:cNvSpPr>
          <p:nvPr>
            <p:ph type="body" idx="1"/>
          </p:nvPr>
        </p:nvSpPr>
        <p:spPr>
          <a:xfrm>
            <a:off x="498474" y="1428736"/>
            <a:ext cx="7556313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1: Introduction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2: Computer Evolution and Performance"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3: A Top-Level View of Computer Function and Interconnection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Memories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Chapter 4: Cache Memory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Chapter 5: Internal Memory 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Chapter 6: External Memory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body" idx="1"/>
          </p:nvPr>
        </p:nvSpPr>
        <p:spPr>
          <a:xfrm>
            <a:off x="500034" y="1785927"/>
            <a:ext cx="7556313" cy="385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Chapter 7: </a:t>
            </a:r>
            <a:r>
              <a:rPr lang="en-US" sz="2400" dirty="0" err="1">
                <a:solidFill>
                  <a:schemeClr val="dk1"/>
                </a:solidFill>
              </a:rPr>
              <a:t>Input/Output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Chapter 8: Operating System Support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Chapter 11:  Digital Logic</a:t>
            </a:r>
            <a:endParaRPr dirty="0"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dk1"/>
                </a:solidFill>
              </a:rPr>
              <a:t>Instruction Set of CPU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650"/>
              <a:buChar char="■"/>
            </a:pPr>
            <a:r>
              <a:rPr lang="en-US" sz="2200" dirty="0">
                <a:solidFill>
                  <a:schemeClr val="dk1"/>
                </a:solidFill>
              </a:rPr>
              <a:t>Chapter 12: Instruction Sets: Characteristics and Functions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650"/>
              <a:buChar char="■"/>
            </a:pPr>
            <a:r>
              <a:rPr lang="en-US" sz="2200" dirty="0">
                <a:solidFill>
                  <a:schemeClr val="dk1"/>
                </a:solidFill>
              </a:rPr>
              <a:t>Chapter 13: Instruction Sets: Addressing Modes and Formats,  Assembly Language</a:t>
            </a:r>
            <a:endParaRPr dirty="0"/>
          </a:p>
        </p:txBody>
      </p:sp>
      <p:sp>
        <p:nvSpPr>
          <p:cNvPr id="258" name="Google Shape;258;p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65" name="Google Shape;265;p8"/>
          <p:cNvSpPr txBox="1">
            <a:spLocks noGrp="1"/>
          </p:cNvSpPr>
          <p:nvPr>
            <p:ph type="body" idx="1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 dirty="0">
                <a:solidFill>
                  <a:schemeClr val="dk1"/>
                </a:solidFill>
              </a:rPr>
              <a:t>CPUs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14: Processor Structure and Function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15: Reduced Instruction Set Computers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16: Instruction-Level Parallelism and Superscalar Processors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17: Parallel Processing </a:t>
            </a:r>
            <a:endParaRPr dirty="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>
                <a:solidFill>
                  <a:schemeClr val="dk1"/>
                </a:solidFill>
              </a:rPr>
              <a:t>Chapter 18: Multicore Computers</a:t>
            </a:r>
            <a:endParaRPr dirty="0"/>
          </a:p>
        </p:txBody>
      </p:sp>
      <p:sp>
        <p:nvSpPr>
          <p:cNvPr id="266" name="Google Shape;266;p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See it on CMS</a:t>
            </a:r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3198</Words>
  <Application>Microsoft Office PowerPoint</Application>
  <PresentationFormat>On-screen Show (4:3)</PresentationFormat>
  <Paragraphs>459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Merriweather Sans</vt:lpstr>
      <vt:lpstr>Noto Sans Symbols</vt:lpstr>
      <vt:lpstr>Rockwell</vt:lpstr>
      <vt:lpstr>Arial</vt:lpstr>
      <vt:lpstr>Calibri</vt:lpstr>
      <vt:lpstr>Times New Roman</vt:lpstr>
      <vt:lpstr>Advantage</vt:lpstr>
      <vt:lpstr>Introduction to  Computer Organization and Architecture (COA)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Operations      (a)    Data movement</vt:lpstr>
      <vt:lpstr>Operations      (b)        Data storage</vt:lpstr>
      <vt:lpstr>            Operations                 (c)     Data processing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Computer Organization and Architecture (COA)</dc:title>
  <dc:creator>Adrian J Pullin</dc:creator>
  <cp:lastModifiedBy>manhpthe172481</cp:lastModifiedBy>
  <cp:revision>16</cp:revision>
  <dcterms:created xsi:type="dcterms:W3CDTF">2012-06-10T02:41:24Z</dcterms:created>
  <dcterms:modified xsi:type="dcterms:W3CDTF">2024-06-07T08:32:15Z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