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2.docx"/>
  <Override ContentType="application/vnd.openxmlformats-officedocument.wordprocessingml.document" PartName="/ppt/embeddings/Microsoft_Office_Word_Document1.docx"/>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6858000" cx="9144000"/>
  <p:notesSz cx="6858000" cy="9144000"/>
  <p:embeddedFontLst>
    <p:embeddedFont>
      <p:font typeface="Arim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0" roundtripDataSignature="AMtx7mhraWNPfD8Cppy1feY/dHlx/1m4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DFDDD2-45F6-43AB-BB41-75B806937B23}">
  <a:tblStyle styleId="{9ADFDDD2-45F6-43AB-BB41-75B806937B23}"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E7EA"/>
          </a:solidFill>
        </a:fill>
      </a:tcStyle>
    </a:wholeTbl>
    <a:band1H>
      <a:tcTxStyle/>
      <a:tcStyle>
        <a:fill>
          <a:solidFill>
            <a:srgbClr val="D2CCD2"/>
          </a:solidFill>
        </a:fill>
      </a:tcStyle>
    </a:band1H>
    <a:band2H>
      <a:tcTxStyle/>
    </a:band2H>
    <a:band1V>
      <a:tcTxStyle/>
      <a:tcStyle>
        <a:fill>
          <a:solidFill>
            <a:srgbClr val="D2CCD2"/>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Arimo-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Arimo-italic.fntdata"/><Relationship Id="rId23" Type="http://schemas.openxmlformats.org/officeDocument/2006/relationships/slide" Target="slides/slide17.xml"/><Relationship Id="rId67" Type="http://schemas.openxmlformats.org/officeDocument/2006/relationships/font" Target="fonts/Arimo-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rim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ctr"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ctr" bIns="46800" lIns="90000" spcFirstLastPara="1" rIns="90000" wrap="square" tIns="468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Ví dụ về Javis’s trong film Iron Man để giới thiệu hiệu suất và cải tiến từ sắt thô đến hợp chất composite</a:t>
            </a:r>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2 “Computer Evolution and Performance”.</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a:t>
            </a:r>
            <a:r>
              <a:rPr lang="en-US"/>
              <a:t> by Thân Văn Sử</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marR="0" rtl="0" algn="l">
              <a:lnSpc>
                <a:spcPct val="100000"/>
              </a:lnSpc>
              <a:spcBef>
                <a:spcPts val="360"/>
              </a:spcBef>
              <a:spcAft>
                <a:spcPts val="0"/>
              </a:spcAft>
              <a:buClr>
                <a:schemeClr val="dk1"/>
              </a:buClr>
              <a:buSzPts val="1200"/>
              <a:buFont typeface="Times New Roman"/>
              <a:buNone/>
            </a:pPr>
            <a:r>
              <a:rPr b="1" lang="en-US"/>
              <a:t>Evolution</a:t>
            </a:r>
            <a:r>
              <a:rPr b="0" lang="en-US"/>
              <a:t>: Sự tiến hóa, sự thay đổi tốt dần lên</a:t>
            </a:r>
            <a:endParaRPr b="1"/>
          </a:p>
          <a:p>
            <a:pPr indent="0" lvl="0" marL="0" rtl="0" algn="l">
              <a:spcBef>
                <a:spcPts val="360"/>
              </a:spcBef>
              <a:spcAft>
                <a:spcPts val="0"/>
              </a:spcAft>
              <a:buNone/>
            </a:pPr>
            <a:r>
              <a:rPr b="1" lang="en-US"/>
              <a:t>Performance</a:t>
            </a:r>
            <a:r>
              <a:rPr b="0" lang="en-US"/>
              <a:t>: Hiệu suất, phần (xuất/tỉ lệ) hiệu quả của một hoạt động</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2.1 shows the general structure of the IAS computer (compare to middle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Figure 1.4). It consists of</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a:t>
            </a:r>
            <a:r>
              <a:rPr b="1" lang="en-US" sz="1200">
                <a:solidFill>
                  <a:schemeClr val="dk1"/>
                </a:solidFill>
                <a:latin typeface="Times New Roman"/>
                <a:ea typeface="Times New Roman"/>
                <a:cs typeface="Times New Roman"/>
                <a:sym typeface="Times New Roman"/>
              </a:rPr>
              <a:t>main memory, </a:t>
            </a:r>
            <a:r>
              <a:rPr b="0" lang="en-US" sz="1200">
                <a:solidFill>
                  <a:schemeClr val="dk1"/>
                </a:solidFill>
                <a:latin typeface="Times New Roman"/>
                <a:ea typeface="Times New Roman"/>
                <a:cs typeface="Times New Roman"/>
                <a:sym typeface="Times New Roman"/>
              </a:rPr>
              <a:t>which stores both data and instructions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An </a:t>
            </a:r>
            <a:r>
              <a:rPr b="1" lang="en-US" sz="1200">
                <a:solidFill>
                  <a:schemeClr val="dk1"/>
                </a:solidFill>
                <a:latin typeface="Times New Roman"/>
                <a:ea typeface="Times New Roman"/>
                <a:cs typeface="Times New Roman"/>
                <a:sym typeface="Times New Roman"/>
              </a:rPr>
              <a:t>arithmetic and logic unit (ALU) </a:t>
            </a:r>
            <a:r>
              <a:rPr b="0" lang="en-US" sz="1200">
                <a:solidFill>
                  <a:schemeClr val="dk1"/>
                </a:solidFill>
                <a:latin typeface="Times New Roman"/>
                <a:ea typeface="Times New Roman"/>
                <a:cs typeface="Times New Roman"/>
                <a:sym typeface="Times New Roman"/>
              </a:rPr>
              <a:t>capable of operating on binary data</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a:t>
            </a:r>
            <a:r>
              <a:rPr b="1" lang="en-US" sz="1200">
                <a:solidFill>
                  <a:schemeClr val="dk1"/>
                </a:solidFill>
                <a:latin typeface="Times New Roman"/>
                <a:ea typeface="Times New Roman"/>
                <a:cs typeface="Times New Roman"/>
                <a:sym typeface="Times New Roman"/>
              </a:rPr>
              <a:t>control unit, </a:t>
            </a:r>
            <a:r>
              <a:rPr b="0" lang="en-US" sz="1200">
                <a:solidFill>
                  <a:schemeClr val="dk1"/>
                </a:solidFill>
                <a:latin typeface="Times New Roman"/>
                <a:ea typeface="Times New Roman"/>
                <a:cs typeface="Times New Roman"/>
                <a:sym typeface="Times New Roman"/>
              </a:rPr>
              <a:t>which interprets the instructions in memory and causes them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be executed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Input/output (I/O) </a:t>
            </a:r>
            <a:r>
              <a:rPr b="0" lang="en-US" sz="1200">
                <a:solidFill>
                  <a:schemeClr val="dk1"/>
                </a:solidFill>
                <a:latin typeface="Times New Roman"/>
                <a:ea typeface="Times New Roman"/>
                <a:cs typeface="Times New Roman"/>
                <a:sym typeface="Times New Roman"/>
              </a:rPr>
              <a:t>equipment operated by the control unit</a:t>
            </a:r>
            <a:endParaRPr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1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memory of the IAS consists of 1000 storage locations, called </a:t>
            </a:r>
            <a:r>
              <a:rPr b="1" lang="en-US" sz="1200">
                <a:solidFill>
                  <a:schemeClr val="dk1"/>
                </a:solidFill>
                <a:latin typeface="Times New Roman"/>
                <a:ea typeface="Times New Roman"/>
                <a:cs typeface="Times New Roman"/>
                <a:sym typeface="Times New Roman"/>
              </a:rPr>
              <a:t>words, </a:t>
            </a:r>
            <a:r>
              <a:rPr b="0" lang="en-US" sz="1200">
                <a:solidFill>
                  <a:schemeClr val="dk1"/>
                </a:solidFill>
                <a:latin typeface="Times New Roman"/>
                <a:ea typeface="Times New Roman"/>
                <a:cs typeface="Times New Roman"/>
                <a:sym typeface="Times New Roman"/>
              </a:rPr>
              <a:t>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40 binary digits (bits) each. Both data and instructions are stored there. Numbers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represented in binary form, and each instruction is a binary code. Figure 2.2</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illustrates these formats. Each number is represented by a sign bit and a 39-bit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value. A word may also contain two 20-bit instructions, with each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consisting of an 8-bit operation code </a:t>
            </a:r>
            <a:r>
              <a:rPr b="1" lang="en-US" sz="1200">
                <a:solidFill>
                  <a:schemeClr val="dk1"/>
                </a:solidFill>
                <a:latin typeface="Times New Roman"/>
                <a:ea typeface="Times New Roman"/>
                <a:cs typeface="Times New Roman"/>
                <a:sym typeface="Times New Roman"/>
              </a:rPr>
              <a:t>(opcode) </a:t>
            </a:r>
            <a:r>
              <a:rPr b="0" lang="en-US" sz="1200">
                <a:solidFill>
                  <a:schemeClr val="dk1"/>
                </a:solidFill>
                <a:latin typeface="Times New Roman"/>
                <a:ea typeface="Times New Roman"/>
                <a:cs typeface="Times New Roman"/>
                <a:sym typeface="Times New Roman"/>
              </a:rPr>
              <a:t>specifying the operation to be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Performed and a 12-bit address designating one of the words in memory (numbered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from 0 to 999).</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1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lang="en-US" sz="1200">
                <a:solidFill>
                  <a:schemeClr val="dk1"/>
                </a:solidFill>
                <a:latin typeface="Times New Roman"/>
                <a:ea typeface="Times New Roman"/>
                <a:cs typeface="Times New Roman"/>
                <a:sym typeface="Times New Roman"/>
              </a:rPr>
              <a:t>Cần giải thích cách đọc lệnh/dữ liệu từ bộ nhớ vào CPU</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control unit operates the IAS by fetching instructions from memory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executing them one at a time. To explain this, a more detailed structure diagram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as indicated in Figure 2.3. This figure reveals that both the control unit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ALU contain storage locations, called </a:t>
            </a:r>
            <a:r>
              <a:rPr i="1" lang="en-US" sz="1200">
                <a:solidFill>
                  <a:schemeClr val="dk1"/>
                </a:solidFill>
                <a:latin typeface="Times New Roman"/>
                <a:ea typeface="Times New Roman"/>
                <a:cs typeface="Times New Roman"/>
                <a:sym typeface="Times New Roman"/>
              </a:rPr>
              <a:t>registers.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7" name="Google Shape;347;p1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The IAS computer had a total of 21 instructions, which are listed in Table 2.1.</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These can be grouped as follows: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Data transfer: </a:t>
            </a:r>
            <a:r>
              <a:rPr b="0" lang="en-US" sz="1020">
                <a:solidFill>
                  <a:schemeClr val="dk1"/>
                </a:solidFill>
                <a:latin typeface="Times New Roman"/>
                <a:ea typeface="Times New Roman"/>
                <a:cs typeface="Times New Roman"/>
                <a:sym typeface="Times New Roman"/>
              </a:rPr>
              <a:t>Move data between memory and ALU registers or between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two ALU registers.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Unconditional branch: </a:t>
            </a:r>
            <a:r>
              <a:rPr b="0" lang="en-US" sz="1020">
                <a:solidFill>
                  <a:schemeClr val="dk1"/>
                </a:solidFill>
                <a:latin typeface="Times New Roman"/>
                <a:ea typeface="Times New Roman"/>
                <a:cs typeface="Times New Roman"/>
                <a:sym typeface="Times New Roman"/>
              </a:rPr>
              <a:t>Normally, the control unit executes instructions in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sequence from memory. This sequence can be changed by a branch instruction,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which facilitates repetitive operations.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Conditional branch: </a:t>
            </a:r>
            <a:r>
              <a:rPr b="0" lang="en-US" sz="1020">
                <a:solidFill>
                  <a:schemeClr val="dk1"/>
                </a:solidFill>
                <a:latin typeface="Times New Roman"/>
                <a:ea typeface="Times New Roman"/>
                <a:cs typeface="Times New Roman"/>
                <a:sym typeface="Times New Roman"/>
              </a:rPr>
              <a:t>The branch can be made dependent on a condition, thus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allowing decision points.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Arithmetic: </a:t>
            </a:r>
            <a:r>
              <a:rPr b="0" lang="en-US" sz="1020">
                <a:solidFill>
                  <a:schemeClr val="dk1"/>
                </a:solidFill>
                <a:latin typeface="Times New Roman"/>
                <a:ea typeface="Times New Roman"/>
                <a:cs typeface="Times New Roman"/>
                <a:sym typeface="Times New Roman"/>
              </a:rPr>
              <a:t>Operations performed by the ALU.</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Address modify: </a:t>
            </a:r>
            <a:r>
              <a:rPr b="0" lang="en-US" sz="1020">
                <a:solidFill>
                  <a:schemeClr val="dk1"/>
                </a:solidFill>
                <a:latin typeface="Times New Roman"/>
                <a:ea typeface="Times New Roman"/>
                <a:cs typeface="Times New Roman"/>
                <a:sym typeface="Times New Roman"/>
              </a:rPr>
              <a:t>Permits addresses to be computed in the ALU and then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inserted into instructions stored in memory. This allows a program considerable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addressing flexibility.</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Table 2.1 presents instructions in a symbolic, easy-to-read form. Actually,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each instruction must conform to the format of Figure 2.2b. The opcode portion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(first 8 bits) specifies which of the 21 instructions is to be executed. The address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portion (remaining 12 bits) specifies which of the 1000 memory locations is to be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involved in the execution of the instruction.</a:t>
            </a:r>
            <a:endParaRPr sz="1020"/>
          </a:p>
        </p:txBody>
      </p:sp>
      <p:sp>
        <p:nvSpPr>
          <p:cNvPr id="348" name="Google Shape;348;p1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9" name="Google Shape;359;p1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The IAS computer had a total of 21 instructions, which are listed in Table 2.1.</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These can be grouped as follows: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Data transfer: </a:t>
            </a:r>
            <a:r>
              <a:rPr b="0" lang="en-US" sz="1020">
                <a:solidFill>
                  <a:schemeClr val="dk1"/>
                </a:solidFill>
                <a:latin typeface="Times New Roman"/>
                <a:ea typeface="Times New Roman"/>
                <a:cs typeface="Times New Roman"/>
                <a:sym typeface="Times New Roman"/>
              </a:rPr>
              <a:t>Move data between memory and ALU registers or between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two ALU registers.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Unconditional branch: </a:t>
            </a:r>
            <a:r>
              <a:rPr b="0" lang="en-US" sz="1020">
                <a:solidFill>
                  <a:schemeClr val="dk1"/>
                </a:solidFill>
                <a:latin typeface="Times New Roman"/>
                <a:ea typeface="Times New Roman"/>
                <a:cs typeface="Times New Roman"/>
                <a:sym typeface="Times New Roman"/>
              </a:rPr>
              <a:t>Normally, the control unit executes instructions in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sequence from memory. This sequence can be changed by a branch instruction,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which facilitates repetitive operations.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Conditional branch: </a:t>
            </a:r>
            <a:r>
              <a:rPr b="0" lang="en-US" sz="1020">
                <a:solidFill>
                  <a:schemeClr val="dk1"/>
                </a:solidFill>
                <a:latin typeface="Times New Roman"/>
                <a:ea typeface="Times New Roman"/>
                <a:cs typeface="Times New Roman"/>
                <a:sym typeface="Times New Roman"/>
              </a:rPr>
              <a:t>The branch can be made dependent on a condition, thus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allowing decision points.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Arithmetic: </a:t>
            </a:r>
            <a:r>
              <a:rPr b="0" lang="en-US" sz="1020">
                <a:solidFill>
                  <a:schemeClr val="dk1"/>
                </a:solidFill>
                <a:latin typeface="Times New Roman"/>
                <a:ea typeface="Times New Roman"/>
                <a:cs typeface="Times New Roman"/>
                <a:sym typeface="Times New Roman"/>
              </a:rPr>
              <a:t>Operations performed by the ALU.</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Address modify: </a:t>
            </a:r>
            <a:r>
              <a:rPr b="0" lang="en-US" sz="1020">
                <a:solidFill>
                  <a:schemeClr val="dk1"/>
                </a:solidFill>
                <a:latin typeface="Times New Roman"/>
                <a:ea typeface="Times New Roman"/>
                <a:cs typeface="Times New Roman"/>
                <a:sym typeface="Times New Roman"/>
              </a:rPr>
              <a:t>Permits addresses to be computed in the ALU and then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inserted into instructions stored in memory. This allows a program considerable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addressing flexibility.</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Table 2.1 presents instructions in a symbolic, easy-to-read form. Actually,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each instruction must conform to the format of Figure 2.2b. The opcode portion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(first 8 bits) specifies which of the 21 instructions is to be executed. The address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portion (remaining 12 bits) specifies which of the 1000 memory locations is to be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involved in the execution of the instruction.</a:t>
            </a:r>
            <a:endParaRPr sz="1020"/>
          </a:p>
        </p:txBody>
      </p:sp>
      <p:sp>
        <p:nvSpPr>
          <p:cNvPr id="360" name="Google Shape;360;p1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1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1950s saw the birth of the computer industry with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two companies, Sperry and IBM, dominating the marketplace.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1947, Eckert and Mauchly formed the Eckert-Mauchly Computer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Corporation to manufacture computers commercially. Their first successful machine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was the UNIVAC I (Universal Automatic Computer), which was commissioned by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Bureau of the Census for the 1950 calculations. The Eckert-Mauchly Computer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Corporation became part of the UNIVAC division of Sperry-Rand Corporation,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which went on to build a series of successor machines.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UNIVAC I was the first successful commercial computer. It was intended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both scientific and commercial applications. The first paper describing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system listed matrix algebraic computations, statistical problems, premium billings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a life insurance company, and logistical problems as a sample of the tasks it could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UNIVAC II, which had greater memory capacity and higher performance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the UNIVAC I, was delivered in the late 1950s and illustrates several trends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have remained characteristic of the computer industry. First, advances in technology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allow companies to continue to build larger, more powerful computers. Second,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each company tries to make its new machines </a:t>
            </a:r>
            <a:r>
              <a:rPr i="1" lang="en-US" sz="1200">
                <a:solidFill>
                  <a:schemeClr val="dk1"/>
                </a:solidFill>
                <a:latin typeface="Times New Roman"/>
                <a:ea typeface="Times New Roman"/>
                <a:cs typeface="Times New Roman"/>
                <a:sym typeface="Times New Roman"/>
              </a:rPr>
              <a:t>backward compatible with the older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machines. This means that the programs written for the older machines can be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executed on the new machine. This strategy is adopted in the hopes of retaining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customer base; that is, when a customer decides to buy a newer machine, he or she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likely to get it from the same company to avoid losing the investment in programs.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UNIVAC division also began development of the 1100 series of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which was to be its major source of revenue. This series illustrates a distinction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existed at one time. The first model, the UNIVAC 1103, and its successors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many years were primarily intended for scientific applications, involving long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complex calculations. Other companies concentrated on business applications,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which involved processing large amounts of text data. This split has largely disappeared,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but it was evident for a number of years.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91" name="Google Shape;3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1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IBM, then the major manufacturer of punched-card processing equipment,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delivered its first electronic stored-program computer, the 701, in 1953. The 701 was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intended primarily for scientific applications [BASH81]. In 1955, IBM introduced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companion 702 product, which had a number of hardware features that suited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business applications. These were the first of a long series of 700/7000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established IBM as the overwhelmingly dominant computer manufacturer.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1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first major change in the electronic computer came with the replacement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vacuum tube by the transistor. The transistor is smaller, cheaper, and dissipates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less heat than a vacuum tube but can be used in the same way as a vacuum tube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construct computers. Unlike the vacuum tube, which requires wires, metal plates,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glass capsule, and a vacuum, the transistor is a </a:t>
            </a:r>
            <a:r>
              <a:rPr i="1" lang="en-US" sz="1200">
                <a:solidFill>
                  <a:schemeClr val="dk1"/>
                </a:solidFill>
                <a:latin typeface="Times New Roman"/>
                <a:ea typeface="Times New Roman"/>
                <a:cs typeface="Times New Roman"/>
                <a:sym typeface="Times New Roman"/>
              </a:rPr>
              <a:t>solid-state device, made from silicon.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transistor was invented at Bell Labs in 1947 and by the 1950s had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launched an electronic revolution. It was not until the late 1950s, however,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fully transistorized computers were commercially available. IBM again was not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first company to deliver the new technology. NCR and, more successfully, RCA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were the front-runners with some small transistor machines. IBM followed shortly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the 7000 series.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use of the transistor defines the </a:t>
            </a:r>
            <a:r>
              <a:rPr i="1" lang="en-US" sz="1200">
                <a:solidFill>
                  <a:schemeClr val="dk1"/>
                </a:solidFill>
                <a:latin typeface="Times New Roman"/>
                <a:ea typeface="Times New Roman"/>
                <a:cs typeface="Times New Roman"/>
                <a:sym typeface="Times New Roman"/>
              </a:rPr>
              <a:t>second generation of computers.</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1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But there are other changes as well. The second generation saw the introduction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more complex arithmetic and logic units and control units, the use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high-level programming languages, and the provision of </a:t>
            </a:r>
            <a:r>
              <a:rPr i="1" lang="en-US" sz="1200">
                <a:solidFill>
                  <a:schemeClr val="dk1"/>
                </a:solidFill>
                <a:latin typeface="Times New Roman"/>
                <a:ea typeface="Times New Roman"/>
                <a:cs typeface="Times New Roman"/>
                <a:sym typeface="Times New Roman"/>
              </a:rPr>
              <a:t>system software </a:t>
            </a:r>
            <a:r>
              <a:rPr i="0" lang="en-US" sz="1200">
                <a:solidFill>
                  <a:schemeClr val="dk1"/>
                </a:solidFill>
                <a:latin typeface="Times New Roman"/>
                <a:ea typeface="Times New Roman"/>
                <a:cs typeface="Times New Roman"/>
                <a:sym typeface="Times New Roman"/>
              </a:rPr>
              <a:t>with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computer. In broad terms, system software provided the ability to load programs,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move data to peripherals, and libraries to perform common computations, similar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what modern OSes like Windows and Linux do.</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second generation is noteworthy also for the appearance of the Digital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Equipment Corporation (DEC). DEC was founded in 1957 and, in that year, delivered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its first computer, the PDP-1. This computer and this company began the minicomputer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phenomenon that would become so prominent in the third generation.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8" name="Google Shape;428;p1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From the introduction of the 700 series in 1952 to the introduction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of the last member of the 7000 series in 1964, this IBM product line underwent an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evolution that is typical of computer products. Successive members of the product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line show increased performance, increased capacity, and/or lower cost.</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Table 2.3 illustrates this trend. The size of main memory, in multiples of 2</a:t>
            </a:r>
            <a:r>
              <a:rPr baseline="30000" lang="en-US" sz="1110">
                <a:solidFill>
                  <a:schemeClr val="dk1"/>
                </a:solidFill>
                <a:latin typeface="Times New Roman"/>
                <a:ea typeface="Times New Roman"/>
                <a:cs typeface="Times New Roman"/>
                <a:sym typeface="Times New Roman"/>
              </a:rPr>
              <a:t>10</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36-bit words, grew from 2K (1K = 2</a:t>
            </a:r>
            <a:r>
              <a:rPr baseline="30000" lang="en-US" sz="1110">
                <a:solidFill>
                  <a:schemeClr val="dk1"/>
                </a:solidFill>
                <a:latin typeface="Times New Roman"/>
                <a:ea typeface="Times New Roman"/>
                <a:cs typeface="Times New Roman"/>
                <a:sym typeface="Times New Roman"/>
              </a:rPr>
              <a:t>10</a:t>
            </a:r>
            <a:r>
              <a:rPr lang="en-US" sz="1110">
                <a:solidFill>
                  <a:schemeClr val="dk1"/>
                </a:solidFill>
                <a:latin typeface="Times New Roman"/>
                <a:ea typeface="Times New Roman"/>
                <a:cs typeface="Times New Roman"/>
                <a:sym typeface="Times New Roman"/>
              </a:rPr>
              <a:t>) to 32K words, while the time to access one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word of memory, the </a:t>
            </a:r>
            <a:r>
              <a:rPr i="1" lang="en-US" sz="1110">
                <a:solidFill>
                  <a:schemeClr val="dk1"/>
                </a:solidFill>
                <a:latin typeface="Times New Roman"/>
                <a:ea typeface="Times New Roman"/>
                <a:cs typeface="Times New Roman"/>
                <a:sym typeface="Times New Roman"/>
              </a:rPr>
              <a:t>memory cycle time, fell from 30 μs to 1.4 μs. </a:t>
            </a:r>
            <a:r>
              <a:rPr b="0" i="0" lang="en-US" sz="1110">
                <a:solidFill>
                  <a:schemeClr val="dk1"/>
                </a:solidFill>
                <a:latin typeface="Times New Roman"/>
                <a:ea typeface="Times New Roman"/>
                <a:cs typeface="Times New Roman"/>
                <a:sym typeface="Times New Roman"/>
              </a:rPr>
              <a:t>The number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opcodes grew from a modest 24 to 185.</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final column indicates the relative execution speed of the central processing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unit (CPU). Speed improvements are achieved by improved electronics (e.g., a</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transistor implementation is faster than a vacuum tube implementation) and more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complex circuitry. For example, the IBM 7094 includes an Instruction Backup</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Register, used to buffer the next instruction. The control unit fetches two adjacent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words from memory for an instruction fetch. Except for the occurrence of a branching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instruction, which is relatively infrequent (perhaps 10 to 15%), this means that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control unit has to access memory for an instruction on only half the instruction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cycles. This prefetching significantly reduces the average instruction cycle time.</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remainder of the columns of Table 2.3 will become clear as the text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proceeds.</a:t>
            </a:r>
            <a:endParaRPr sz="1110"/>
          </a:p>
        </p:txBody>
      </p:sp>
      <p:sp>
        <p:nvSpPr>
          <p:cNvPr id="429" name="Google Shape;429;p1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p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b="1" lang="en-US"/>
              <a:t>Generation</a:t>
            </a:r>
            <a:r>
              <a:rPr b="0" lang="en-US"/>
              <a:t>: Thế hệ, đánh dấu một thế hệ bằng một biến cố như sinh nở ở động vật, một phát minh trong khoa học</a:t>
            </a:r>
            <a:endParaRPr b="0"/>
          </a:p>
          <a:p>
            <a:pPr indent="0" lvl="0" marL="0" rtl="0" algn="l">
              <a:spcBef>
                <a:spcPts val="360"/>
              </a:spcBef>
              <a:spcAft>
                <a:spcPts val="0"/>
              </a:spcAft>
              <a:buNone/>
            </a:pPr>
            <a:r>
              <a:rPr b="1" lang="en-US"/>
              <a:t>Assess</a:t>
            </a:r>
            <a:r>
              <a:rPr b="0" lang="en-US"/>
              <a:t>: Evaluate, đánh giá</a:t>
            </a:r>
            <a:endParaRPr b="1"/>
          </a:p>
        </p:txBody>
      </p:sp>
      <p:sp>
        <p:nvSpPr>
          <p:cNvPr id="219" name="Google Shape;219;p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0" name="Google Shape;440;p2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360"/>
              </a:spcBef>
              <a:spcAft>
                <a:spcPts val="0"/>
              </a:spcAft>
              <a:buNone/>
            </a:pPr>
            <a:r>
              <a:t/>
            </a:r>
            <a:endParaRPr/>
          </a:p>
          <a:p>
            <a:pPr indent="0" lvl="0" marL="0" rtl="0" algn="l">
              <a:spcBef>
                <a:spcPts val="360"/>
              </a:spcBef>
              <a:spcAft>
                <a:spcPts val="0"/>
              </a:spcAft>
              <a:buNone/>
            </a:pPr>
            <a:r>
              <a:rPr lang="en-US"/>
              <a:t>instructing it to execute a sequence of instructions in memory. The data channel</a:t>
            </a:r>
            <a:endParaRPr/>
          </a:p>
          <a:p>
            <a:pPr indent="0" lvl="0" marL="0" rtl="0" algn="l">
              <a:spcBef>
                <a:spcPts val="360"/>
              </a:spcBef>
              <a:spcAft>
                <a:spcPts val="0"/>
              </a:spcAft>
              <a:buNone/>
            </a:pPr>
            <a:r>
              <a:rPr lang="en-US"/>
              <a:t>performs its task independently of the CPU and signals the CPU when the operation</a:t>
            </a:r>
            <a:endParaRPr/>
          </a:p>
          <a:p>
            <a:pPr indent="0" lvl="0" marL="0" rtl="0" algn="l">
              <a:spcBef>
                <a:spcPts val="360"/>
              </a:spcBef>
              <a:spcAft>
                <a:spcPts val="0"/>
              </a:spcAft>
              <a:buNone/>
            </a:pPr>
            <a:r>
              <a:rPr lang="en-US"/>
              <a:t>is complete. This arrangement relieves the CPU of a considerable processing</a:t>
            </a:r>
            <a:endParaRPr/>
          </a:p>
          <a:p>
            <a:pPr indent="0" lvl="0" marL="0" rtl="0" algn="l">
              <a:spcBef>
                <a:spcPts val="0"/>
              </a:spcBef>
              <a:spcAft>
                <a:spcPts val="0"/>
              </a:spcAft>
              <a:buNone/>
            </a:pPr>
            <a:r>
              <a:rPr lang="en-US"/>
              <a:t>burden.</a:t>
            </a:r>
            <a:r>
              <a:rPr lang="en-US" sz="1200">
                <a:solidFill>
                  <a:schemeClr val="dk1"/>
                </a:solidFill>
                <a:latin typeface="Times New Roman"/>
                <a:ea typeface="Times New Roman"/>
                <a:cs typeface="Times New Roman"/>
                <a:sym typeface="Times New Roman"/>
              </a:rPr>
              <a:t>Figure 2.5 shows a large (many peripherals) configuration for an IBM 7094,</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which is representative of second-generation computers [BELL71]. Several differences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from the IAS computer are worth noting. The most important of these is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use of </a:t>
            </a:r>
            <a:r>
              <a:rPr b="0" lang="en-US" sz="1200">
                <a:solidFill>
                  <a:schemeClr val="dk1"/>
                </a:solidFill>
                <a:latin typeface="Times New Roman"/>
                <a:ea typeface="Times New Roman"/>
                <a:cs typeface="Times New Roman"/>
                <a:sym typeface="Times New Roman"/>
              </a:rPr>
              <a:t>data channels</a:t>
            </a:r>
            <a:r>
              <a:rPr b="1" lang="en-US" sz="1200">
                <a:solidFill>
                  <a:schemeClr val="dk1"/>
                </a:solidFill>
                <a:latin typeface="Times New Roman"/>
                <a:ea typeface="Times New Roman"/>
                <a:cs typeface="Times New Roman"/>
                <a:sym typeface="Times New Roman"/>
              </a:rPr>
              <a:t>. </a:t>
            </a:r>
            <a:r>
              <a:rPr b="0" lang="en-US" sz="1200">
                <a:solidFill>
                  <a:schemeClr val="dk1"/>
                </a:solidFill>
                <a:latin typeface="Times New Roman"/>
                <a:ea typeface="Times New Roman"/>
                <a:cs typeface="Times New Roman"/>
                <a:sym typeface="Times New Roman"/>
              </a:rPr>
              <a:t>A</a:t>
            </a:r>
            <a:r>
              <a:rPr b="1" lang="en-US" sz="1200">
                <a:solidFill>
                  <a:schemeClr val="dk1"/>
                </a:solidFill>
                <a:latin typeface="Times New Roman"/>
                <a:ea typeface="Times New Roman"/>
                <a:cs typeface="Times New Roman"/>
                <a:sym typeface="Times New Roman"/>
              </a:rPr>
              <a:t> data channel </a:t>
            </a:r>
            <a:r>
              <a:rPr b="0" lang="en-US" sz="1200">
                <a:solidFill>
                  <a:schemeClr val="dk1"/>
                </a:solidFill>
                <a:latin typeface="Times New Roman"/>
                <a:ea typeface="Times New Roman"/>
                <a:cs typeface="Times New Roman"/>
                <a:sym typeface="Times New Roman"/>
              </a:rPr>
              <a:t>is an independent I/O module with its own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processor and instruction set. In a computer system with such devices, the CPU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does not execute detailed I/O instructions. Such instructions are stored in a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to be executed by a special-purpose processor in the data channel itself.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CPU initiates an I/O transfer by sending a control signal to the data channel,</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new feature is the </a:t>
            </a:r>
            <a:r>
              <a:rPr b="1" lang="en-US" sz="1200">
                <a:solidFill>
                  <a:schemeClr val="dk1"/>
                </a:solidFill>
                <a:latin typeface="Times New Roman"/>
                <a:ea typeface="Times New Roman"/>
                <a:cs typeface="Times New Roman"/>
                <a:sym typeface="Times New Roman"/>
              </a:rPr>
              <a:t>multiplexor, </a:t>
            </a:r>
            <a:r>
              <a:rPr b="0" lang="en-US" sz="1200">
                <a:solidFill>
                  <a:schemeClr val="dk1"/>
                </a:solidFill>
                <a:latin typeface="Times New Roman"/>
                <a:ea typeface="Times New Roman"/>
                <a:cs typeface="Times New Roman"/>
                <a:sym typeface="Times New Roman"/>
              </a:rPr>
              <a:t>which is the central termination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point for data channels, the CPU, and memory. The multiplexor schedules access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memory from the CPU and data channels, allowing these devices to act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independently.</a:t>
            </a:r>
            <a:endParaRPr/>
          </a:p>
        </p:txBody>
      </p:sp>
      <p:sp>
        <p:nvSpPr>
          <p:cNvPr id="441" name="Google Shape;441;p2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50" name="Google Shape;4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2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single, self-contained transistor is called a </a:t>
            </a:r>
            <a:r>
              <a:rPr i="1" lang="en-US" sz="1200">
                <a:solidFill>
                  <a:schemeClr val="dk1"/>
                </a:solidFill>
                <a:latin typeface="Times New Roman"/>
                <a:ea typeface="Times New Roman"/>
                <a:cs typeface="Times New Roman"/>
                <a:sym typeface="Times New Roman"/>
              </a:rPr>
              <a:t>discrete component. </a:t>
            </a:r>
            <a:r>
              <a:rPr i="0" lang="en-US" sz="1200">
                <a:solidFill>
                  <a:schemeClr val="dk1"/>
                </a:solidFill>
                <a:latin typeface="Times New Roman"/>
                <a:ea typeface="Times New Roman"/>
                <a:cs typeface="Times New Roman"/>
                <a:sym typeface="Times New Roman"/>
              </a:rPr>
              <a:t>Throughout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1950s and early 1960s, electronic equipment was composed largely of discrete components—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transistors, resistors, capacitors, and so on. Discrete components were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manufactured separately, packaged in their own containers, and soldered or wired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together onto masonite-like circuit boards, which were then installed in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oscilloscopes, and other electronic equipment. Whenever an electronic device called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a transistor, a little tube of metal containing a pinhead-sized piece of silicon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had to be soldered to a circuit board. The entire manufacturing process, from transistor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circuit board, was expensive and cumbersome.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These facts of life were beginning to create problems in the computer industry.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Early second-generation computers contained about 10,000 transistors.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grew to the hundreds of thousands, making the manufacture of newer,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powerful machines increasingly difficult.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1958 came the achievement that revolutionized electronics and started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era of microelectronics: the invention of the integrated circuit. It is the </a:t>
            </a:r>
            <a:r>
              <a:rPr b="1" lang="en-US" sz="1200">
                <a:solidFill>
                  <a:schemeClr val="dk1"/>
                </a:solidFill>
                <a:latin typeface="Times New Roman"/>
                <a:ea typeface="Times New Roman"/>
                <a:cs typeface="Times New Roman"/>
                <a:sym typeface="Times New Roman"/>
              </a:rPr>
              <a:t>integrated</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circuit </a:t>
            </a:r>
            <a:r>
              <a:rPr b="0" lang="en-US" sz="1200">
                <a:solidFill>
                  <a:schemeClr val="dk1"/>
                </a:solidFill>
                <a:latin typeface="Times New Roman"/>
                <a:ea typeface="Times New Roman"/>
                <a:cs typeface="Times New Roman"/>
                <a:sym typeface="Times New Roman"/>
              </a:rPr>
              <a:t>that defines the third generation of computers. In this section, we provide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brief introduction to the technology of integrated circuits. Then we look at perhaps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two most important members of the third generation, both of which were introduced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at the beginning of that era: the IBM System/360 and the DEC PDP-8.</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2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Microelectronics means, literally, “small electronics.” Since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beginnings of digital electronics and the computer industry, there has been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persistent and consistent trend toward the reduction in size of digital electronic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circuits. Before examining the implications and benefits of this trend, we need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say something about the nature of digital electronics. A more detailed discussion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found in Chapter 11.</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basic elements of a digital computer, as we know, must perform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movement, processing, and control functions. Only two fundamental types of components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required (Figure 2.6): gates and memory cells. A gate is a device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implements a simple Boolean or logical function, such as IF </a:t>
            </a:r>
            <a:r>
              <a:rPr i="1" lang="en-US" sz="1200">
                <a:solidFill>
                  <a:schemeClr val="dk1"/>
                </a:solidFill>
                <a:latin typeface="Times New Roman"/>
                <a:ea typeface="Times New Roman"/>
                <a:cs typeface="Times New Roman"/>
                <a:sym typeface="Times New Roman"/>
              </a:rPr>
              <a:t>A AND B ARE TRUE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THEN </a:t>
            </a:r>
            <a:r>
              <a:rPr i="1" lang="en-US" sz="1200">
                <a:solidFill>
                  <a:schemeClr val="dk1"/>
                </a:solidFill>
                <a:latin typeface="Times New Roman"/>
                <a:ea typeface="Times New Roman"/>
                <a:cs typeface="Times New Roman"/>
                <a:sym typeface="Times New Roman"/>
              </a:rPr>
              <a:t>C IS TRUE (AND gate). Such devices are called gates because they control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flow in much the same way that canal gates control the flow of water.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cell is a device that can store one bit of data; that is, the device can be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one of two stable states at any time. By interconnecting large numbers of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fundamental devices, we can construct a computer.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8" name="Google Shape;468;p2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839">
                <a:solidFill>
                  <a:schemeClr val="dk1"/>
                </a:solidFill>
                <a:latin typeface="Times New Roman"/>
                <a:ea typeface="Times New Roman"/>
                <a:cs typeface="Times New Roman"/>
                <a:sym typeface="Times New Roman"/>
              </a:rPr>
              <a:t>We can relate this to our four</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basic functions as follows: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b="1" lang="en-US" sz="839">
                <a:solidFill>
                  <a:schemeClr val="dk1"/>
                </a:solidFill>
                <a:latin typeface="Times New Roman"/>
                <a:ea typeface="Times New Roman"/>
                <a:cs typeface="Times New Roman"/>
                <a:sym typeface="Times New Roman"/>
              </a:rPr>
              <a:t>Data storage: </a:t>
            </a:r>
            <a:r>
              <a:rPr b="0" lang="en-US" sz="839">
                <a:solidFill>
                  <a:schemeClr val="dk1"/>
                </a:solidFill>
                <a:latin typeface="Times New Roman"/>
                <a:ea typeface="Times New Roman"/>
                <a:cs typeface="Times New Roman"/>
                <a:sym typeface="Times New Roman"/>
              </a:rPr>
              <a:t>Provided by memory cells.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b="1" lang="en-US" sz="839">
                <a:solidFill>
                  <a:schemeClr val="dk1"/>
                </a:solidFill>
                <a:latin typeface="Times New Roman"/>
                <a:ea typeface="Times New Roman"/>
                <a:cs typeface="Times New Roman"/>
                <a:sym typeface="Times New Roman"/>
              </a:rPr>
              <a:t>Data processing: </a:t>
            </a:r>
            <a:r>
              <a:rPr b="0" lang="en-US" sz="839">
                <a:solidFill>
                  <a:schemeClr val="dk1"/>
                </a:solidFill>
                <a:latin typeface="Times New Roman"/>
                <a:ea typeface="Times New Roman"/>
                <a:cs typeface="Times New Roman"/>
                <a:sym typeface="Times New Roman"/>
              </a:rPr>
              <a:t>Provided by gates.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b="1" lang="en-US" sz="839">
                <a:solidFill>
                  <a:schemeClr val="dk1"/>
                </a:solidFill>
                <a:latin typeface="Times New Roman"/>
                <a:ea typeface="Times New Roman"/>
                <a:cs typeface="Times New Roman"/>
                <a:sym typeface="Times New Roman"/>
              </a:rPr>
              <a:t>Data movement: </a:t>
            </a:r>
            <a:r>
              <a:rPr b="0" lang="en-US" sz="839">
                <a:solidFill>
                  <a:schemeClr val="dk1"/>
                </a:solidFill>
                <a:latin typeface="Times New Roman"/>
                <a:ea typeface="Times New Roman"/>
                <a:cs typeface="Times New Roman"/>
                <a:sym typeface="Times New Roman"/>
              </a:rPr>
              <a:t>The paths among components are used to move data from</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memory to memory and from memory through gates to memory.</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b="1" lang="en-US" sz="839">
                <a:solidFill>
                  <a:schemeClr val="dk1"/>
                </a:solidFill>
                <a:latin typeface="Times New Roman"/>
                <a:ea typeface="Times New Roman"/>
                <a:cs typeface="Times New Roman"/>
                <a:sym typeface="Times New Roman"/>
              </a:rPr>
              <a:t>Control: </a:t>
            </a:r>
            <a:r>
              <a:rPr b="0" lang="en-US" sz="839">
                <a:solidFill>
                  <a:schemeClr val="dk1"/>
                </a:solidFill>
                <a:latin typeface="Times New Roman"/>
                <a:ea typeface="Times New Roman"/>
                <a:cs typeface="Times New Roman"/>
                <a:sym typeface="Times New Roman"/>
              </a:rPr>
              <a:t>The paths among components can carry control signals. For example,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 gate will have one or two data inputs plus a control signal input that activates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gate. When the control signal is ON, the gate performs its function on the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data inputs and produces a data output. Similarly, the memory cell will store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bit that is on its input lead when the WRITE control signal is ON and will</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place the bit that is in the cell on its output lead when the READ control signal</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is ON.</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Thus, a computer consists of gates, memory cells, and interconnections among these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elements. The gates and memory cells are, in turn, constructed of simple digital</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electronic components.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integrated circuit exploits the fact that such components as transistors,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resistors, and conductors can be fabricated from a semiconductor such as silicon.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It is merely an extension of the solid-state art to fabricate an entire circuit in a tiny</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piece of silicon rather than assemble discrete components made from separate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pieces of silicon into the same circuit. Many transistors can be produced at the same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time on a single wafer of silicon. Equally important, these transistors can be connected</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with a process of metallization to form circuits.</a:t>
            </a:r>
            <a:endParaRPr sz="839"/>
          </a:p>
        </p:txBody>
      </p:sp>
      <p:sp>
        <p:nvSpPr>
          <p:cNvPr id="469" name="Google Shape;469;p2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9" name="Google Shape;479;p2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2.7 depicts the key concepts in an integrated circuit. A thin </a:t>
            </a:r>
            <a:r>
              <a:rPr b="1" lang="en-US" sz="1200">
                <a:solidFill>
                  <a:schemeClr val="dk1"/>
                </a:solidFill>
                <a:latin typeface="Times New Roman"/>
                <a:ea typeface="Times New Roman"/>
                <a:cs typeface="Times New Roman"/>
                <a:sym typeface="Times New Roman"/>
              </a:rPr>
              <a:t>wafer </a:t>
            </a:r>
            <a:r>
              <a:rPr b="0" lang="en-US" sz="1200">
                <a:solidFill>
                  <a:schemeClr val="dk1"/>
                </a:solidFill>
                <a:latin typeface="Times New Roman"/>
                <a:ea typeface="Times New Roman"/>
                <a:cs typeface="Times New Roman"/>
                <a:sym typeface="Times New Roman"/>
              </a:rPr>
              <a:t>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silicon is divided into a matrix of small areas, each a few millimeters square.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identical circuit pattern is fabricated in each area, and the wafer is broken up into</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chips. </a:t>
            </a:r>
            <a:r>
              <a:rPr b="0" lang="en-US" sz="1200">
                <a:solidFill>
                  <a:schemeClr val="dk1"/>
                </a:solidFill>
                <a:latin typeface="Times New Roman"/>
                <a:ea typeface="Times New Roman"/>
                <a:cs typeface="Times New Roman"/>
                <a:sym typeface="Times New Roman"/>
              </a:rPr>
              <a:t>Each chip consists of many gates and/or memory cells plus a number of input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output attachment points. This chip is then packaged in housing that protects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 and provides pins for attachment to devices beyond the chip. A number of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packages can then be interconnected on a printed circuit board to produce larger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more complex circuits.</a:t>
            </a:r>
            <a:endParaRPr/>
          </a:p>
        </p:txBody>
      </p:sp>
      <p:sp>
        <p:nvSpPr>
          <p:cNvPr id="480" name="Google Shape;480;p2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0" name="Google Shape;490;p2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Promulgate: phổ biến, công bố</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Initially, only a few gates or memory cells could be reliably manufactured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packaged together. These early integrated circuits are referred to as </a:t>
            </a:r>
            <a:r>
              <a:rPr i="1" lang="en-US" sz="1200">
                <a:solidFill>
                  <a:schemeClr val="dk1"/>
                </a:solidFill>
                <a:latin typeface="Times New Roman"/>
                <a:ea typeface="Times New Roman"/>
                <a:cs typeface="Times New Roman"/>
                <a:sym typeface="Times New Roman"/>
              </a:rPr>
              <a:t>small scale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Integration </a:t>
            </a:r>
            <a:r>
              <a:rPr lang="en-US" sz="1200">
                <a:solidFill>
                  <a:schemeClr val="dk1"/>
                </a:solidFill>
                <a:latin typeface="Times New Roman"/>
                <a:ea typeface="Times New Roman"/>
                <a:cs typeface="Times New Roman"/>
                <a:sym typeface="Times New Roman"/>
              </a:rPr>
              <a:t>(SSI). As time went on, it became possible to pack more and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Components on the same chip. This growth in density is illustrated in Figure 2.8; it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one of the most remarkable technological trends ever recorded. </a:t>
            </a:r>
            <a:endParaRPr/>
          </a:p>
        </p:txBody>
      </p:sp>
      <p:sp>
        <p:nvSpPr>
          <p:cNvPr id="491" name="Google Shape;491;p2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03" name="Google Shape;5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2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2.8 reflects the famous Moore’s law, which was propounded (đề xuất) by Gordon Moore, cofounder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Intel, in 1965 [MOOR65]. Moore observed that the number of transistors that could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put on a single chip was doubling every year and correctly predicted that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Pace (bước đi) would continue into the near future. To the surprise of many, including Moore,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pace continued year after year and decade after decade. The pace slowed to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doubling every 18 months in the 1970s but has sustained that rate ever since.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consequences of Moore’s law are profound: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1. The cost of a chip has remained virtually unchanged during this period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rapid growth in density. This means that the cost of computer logic and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circuitry has fallen at a dramatic rate.</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2. Because logic and memory elements are placed closer together on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densely packed chips, the electrical path length is shortened, increasing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operating speed.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3. The computer becomes smaller, making it more convenient to place in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variety of environments.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4. There is a reduction in power and cooling requirements.</a:t>
            </a:r>
            <a:endParaRPr/>
          </a:p>
          <a:p>
            <a:pPr indent="0" lvl="0" marL="0" rtl="0" algn="l">
              <a:spcBef>
                <a:spcPts val="360"/>
              </a:spcBef>
              <a:spcAft>
                <a:spcPts val="0"/>
              </a:spcAft>
              <a:buNone/>
            </a:pPr>
            <a:r>
              <a:t/>
            </a:r>
            <a:endParaRPr b="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5. The interconnections on the integrated circuit are much more reliable than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solder connections. With more circuitry on each chip, there are fewer interchip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connections.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0" name="Google Shape;530;p2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300">
                <a:solidFill>
                  <a:schemeClr val="dk1"/>
                </a:solidFill>
                <a:latin typeface="Times New Roman"/>
                <a:ea typeface="Times New Roman"/>
                <a:cs typeface="Times New Roman"/>
                <a:sym typeface="Times New Roman"/>
              </a:rPr>
              <a:t>By 1964, IBM had a firm grip on the computer market with</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its 7000 series of machines. In that year, IBM announced the System/360, a new</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family of computer products. Although the announcement itself was no surprise, it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contained some unpleasant news for current IBM customers: the 360 product line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was incompatible with older IBM machines. Thus, the transition to the 360 would be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difficult for the current customer base. This was a bold step by IBM, but one IBM felt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was necessary to break out of some of the constraints of the 7000 architecture and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to produce a system capable of evolving with the new integrated circuit technology</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[PADE81, GIFF87]. The strategy paid off both financially and technically. The 360</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was the success of the decade and cemented IBM as the overwhelmingly dominant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computer vendor, with a market share above 70%. And, with some modifications</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and extensions, the architecture of the 360 remains to this day the architecture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of IBM’s mainframe computers. Examples using this architecture can be found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throughout this text.</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System/360 was the industry’s first planned family of computers. The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family covered a wide range of performance and cost. Table 2.4 indicates some of</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key characteristics of the various models in 1965 (each member of the family is</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distinguished by a model number). The models were compatible in the sense that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a program written for one model should be capable of being executed by another</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model in the series, with only a difference in the time it takes to execute.</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concept of a family of compatible computers was both novel and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extremely successful. A customer with modest requirements and a budget to match</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could start with the relatively inexpensive Model 30. Later, if the customer’s needs</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grew, it was possible to upgrade to a faster machine with more memory without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sacrificing the investment in already-developed software. The characteristics of a</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family are as follows: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Similar or identical instruction set: </a:t>
            </a:r>
            <a:r>
              <a:rPr b="0" lang="en-US" sz="300">
                <a:solidFill>
                  <a:schemeClr val="dk1"/>
                </a:solidFill>
                <a:latin typeface="Times New Roman"/>
                <a:ea typeface="Times New Roman"/>
                <a:cs typeface="Times New Roman"/>
                <a:sym typeface="Times New Roman"/>
              </a:rPr>
              <a:t>In many cases, the exact same set of machine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instructions is supported on all members of the family. Thus, a program that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executes on one machine will also execute on any other. In some cases, the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lower end of the family has an instruction set that is a subset of that of the top</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end of the family. This means that programs can move up but not down.</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Similar or identical operating system: </a:t>
            </a:r>
            <a:r>
              <a:rPr b="0" lang="en-US" sz="300">
                <a:solidFill>
                  <a:schemeClr val="dk1"/>
                </a:solidFill>
                <a:latin typeface="Times New Roman"/>
                <a:ea typeface="Times New Roman"/>
                <a:cs typeface="Times New Roman"/>
                <a:sym typeface="Times New Roman"/>
              </a:rPr>
              <a:t>The same basic operating system is</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available for all family members. In some cases, additional features are added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to the higher-end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Increasing speed: </a:t>
            </a:r>
            <a:r>
              <a:rPr b="0" lang="en-US" sz="300">
                <a:solidFill>
                  <a:schemeClr val="dk1"/>
                </a:solidFill>
                <a:latin typeface="Times New Roman"/>
                <a:ea typeface="Times New Roman"/>
                <a:cs typeface="Times New Roman"/>
                <a:sym typeface="Times New Roman"/>
              </a:rPr>
              <a:t>The rate of instruction execution increases in going from</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lower to higher family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Increasing number of I /O ports: </a:t>
            </a:r>
            <a:r>
              <a:rPr b="0" lang="en-US" sz="300">
                <a:solidFill>
                  <a:schemeClr val="dk1"/>
                </a:solidFill>
                <a:latin typeface="Times New Roman"/>
                <a:ea typeface="Times New Roman"/>
                <a:cs typeface="Times New Roman"/>
                <a:sym typeface="Times New Roman"/>
              </a:rPr>
              <a:t>The number of I/O ports increases in going</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from lower to higher family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Increasing memory size: </a:t>
            </a:r>
            <a:r>
              <a:rPr b="0" lang="en-US" sz="300">
                <a:solidFill>
                  <a:schemeClr val="dk1"/>
                </a:solidFill>
                <a:latin typeface="Times New Roman"/>
                <a:ea typeface="Times New Roman"/>
                <a:cs typeface="Times New Roman"/>
                <a:sym typeface="Times New Roman"/>
              </a:rPr>
              <a:t>The size of main memory increases in going from</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lower to higher family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Increasing cost: </a:t>
            </a:r>
            <a:r>
              <a:rPr b="0" lang="en-US" sz="300">
                <a:solidFill>
                  <a:schemeClr val="dk1"/>
                </a:solidFill>
                <a:latin typeface="Times New Roman"/>
                <a:ea typeface="Times New Roman"/>
                <a:cs typeface="Times New Roman"/>
                <a:sym typeface="Times New Roman"/>
              </a:rPr>
              <a:t>At a given point in time, the cost of a system increases in going</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from lower to higher family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How could such a family concept be implemented? Differences were achieved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based on three factors: basic speed, size, and degree of simultaneity [STEV64]. For</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example, greater speed in the execution of a given instruction could be gained by</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use of more complex circuitry in the ALU, allowing suboperations to be carried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out in parallel. Another way of increasing speed was to increase the width of the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data path between main memory and the CPU. On the Model 30, only 1 byte (8 bits)</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could be fetched from main memory at a time, whereas 8 bytes could be fetched at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a time on the Model 75.</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System/360 not only dictated the future course of IBM but also had a</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profound impact on the entire industry. Many of its features have become standard</a:t>
            </a:r>
            <a:endParaRPr sz="300"/>
          </a:p>
        </p:txBody>
      </p:sp>
      <p:sp>
        <p:nvSpPr>
          <p:cNvPr id="531" name="Google Shape;531;p2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2" name="Google Shape;542;p2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In the same year that IBM shipped its first System/360,</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another momentous first shipment occurred: PDP-8 from Digital Equipment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Corporation (DEC). At a time when the average computer required an air conditioned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room, the PDP-8 (dubbed-phong tước- a minicomputer by the industry, after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Miniskirt-váy ngắn- of the day) was small enough that it could be placed on top of a lab</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bench or be built into other equipment. It could not do everything the mainframe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could, but at $16,000, it was cheap enough for each lab technician to have one.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 contrast, the System/360 series of mainframe computers introduced just a few</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months before cost hundreds of thousands of dollars.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low cost and small size of the PDP-8 enabled another manufacturer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purchase a PDP-8 and integrate it into a total system for resale. These other manufacturers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came to be known as </a:t>
            </a:r>
            <a:r>
              <a:rPr b="1" lang="en-US" sz="1020">
                <a:solidFill>
                  <a:schemeClr val="dk1"/>
                </a:solidFill>
                <a:latin typeface="Times New Roman"/>
                <a:ea typeface="Times New Roman"/>
                <a:cs typeface="Times New Roman"/>
                <a:sym typeface="Times New Roman"/>
              </a:rPr>
              <a:t>original equipment manufacturers (OEMs), </a:t>
            </a:r>
            <a:r>
              <a:rPr b="0" lang="en-US" sz="1020">
                <a:solidFill>
                  <a:schemeClr val="dk1"/>
                </a:solidFill>
                <a:latin typeface="Times New Roman"/>
                <a:ea typeface="Times New Roman"/>
                <a:cs typeface="Times New Roman"/>
                <a:sym typeface="Times New Roman"/>
              </a:rPr>
              <a:t>and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OEM market became and remains a major segment of the computer marketplace.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PDP-8 was an immediate hit and made DEC’s fortune. This machine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other members of the PDP-8 family that followed it (see Table 2.5) achieved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 production status formerly reserved for IBM computers, with about 50,000</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machines sold over the next dozen years. As DEC’s official history puts it,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PDP-8 “ established the concept of minicomputers, leading the way to a multibillion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dollar industry.” It also established DEC as the number one minicomputer vendor,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by the time the PDP-8 had reached the end of its useful life, DEC was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number two computer manufacturer, behind IBM.</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t/>
            </a:r>
            <a:endParaRPr sz="1020"/>
          </a:p>
        </p:txBody>
      </p:sp>
      <p:sp>
        <p:nvSpPr>
          <p:cNvPr id="543" name="Google Shape;543;p2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54" name="Google Shape;55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2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In contrast to the central-switched architecture (Figure 2.5) used by IBM 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its 700/7000 and 360 systems, later models of the PDP-8 used a structure that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now virtually universal for microcomputers: the bus structure. This is illustrated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Figure 2.9. The PDP-8 bus, called the Omnibus, consists of 96 separate signal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paths, used to carry control, address, and data signals. Because all system components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share a common set of signal paths, their use can be controlled by the CPU.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architecture is highly flexible, allowing modules to be plugged into the bus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create various configurations.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t/>
            </a:r>
            <a:endParaRPr/>
          </a:p>
        </p:txBody>
      </p:sp>
      <p:sp>
        <p:nvSpPr>
          <p:cNvPr id="227" name="Google Shape;227;p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5" name="Google Shape;565;p3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Beyond the third generation there is less general agreement on defining generations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computers. Table 2.2 suggests that there have been a number of later generations,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based on advances in integrated circuit technology. With the introduction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large-scale integration (LSI), more than 1000 components can be placed on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single integrated circuit chip. Very-large-scale integration (VLSI) achieved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10,000 components per chip, while current ultra-large-scale integration (ULSI)</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chips can contain more than one billion components.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the rapid pace of technology, the high rate of introduction of new products,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the importance of software and communications as well as hardware,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classification by generation becomes less clear and less meaningful. It could be said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the commercial application of new developments resulted in a major change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early 1970s and that the results of these changes are still being worked out.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section, we mention two of the most important of these results.</a:t>
            </a:r>
            <a:endParaRPr/>
          </a:p>
        </p:txBody>
      </p:sp>
      <p:sp>
        <p:nvSpPr>
          <p:cNvPr id="566" name="Google Shape;566;p3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77" name="Google Shape;5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3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first application of integrated circuit technology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computers was construction of the processor (the control unit and the arithmetic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logic unit) out of integrated circuit chips. But it was also found that this same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technology could be used to construct memories.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the 1950s and 1960s, most computer memory was constructed from tiny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rings of ferromagnetic material, each about a sixteenth of an inch in diameter.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rings were strung up on grids of fine wires suspended on small screens inside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computer. Magnetized one way, a ring (called a </a:t>
            </a:r>
            <a:r>
              <a:rPr i="1" lang="en-US" sz="1200">
                <a:solidFill>
                  <a:schemeClr val="dk1"/>
                </a:solidFill>
                <a:latin typeface="Times New Roman"/>
                <a:ea typeface="Times New Roman"/>
                <a:cs typeface="Times New Roman"/>
                <a:sym typeface="Times New Roman"/>
              </a:rPr>
              <a:t>core) represented a one; magnetized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other way, it stood for a zero. Magnetic-core memory was rather fast; it took 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little as a millionth of a second to read a bit stored in memory. But it was expensive,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bulky, and used destructive readout: The simple act of reading a core erased the data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stored in it. It was therefore necessary to install circuits to restore the data as soon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it had been extracted.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Then, in 1970, Fairchild produced the first relatively capacious (có thể chứa nhiều) semiconductor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This chip, about the size of a single core, could hold 256 bits of memory.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was nondestructive and much faster than core. It took only 70 billionths of a second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read a bit. However, the cost per bit was higher than for that of core.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1974, a seminal event occurred: The price per bit of semiconductor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dropped below the price per bit of core memory. Following this, there has been a continuing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rapid decline in memory cost accompanied by a corresponding increase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physical memory density. This has led the way to smaller, faster machines with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sizes of larger and more expensive machines from just a few years earlier.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Developments in memory technology, together with developments in processor technology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be discussed next, changed the nature of computers in less than a decade.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Although bulky, expensive computers remain a part of the landscape, the computer has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also been brought out to the “end user,” with office machines and personal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Since 1970, semiconductor memory has been through 13 generations: 1K, 4K,</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16K, 64K, 256K, 1M, 4M, 16M, 64M, 256M, 1G, 4G, and, as of this writing, 16 Gbits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a single chip (1K = 2</a:t>
            </a:r>
            <a:r>
              <a:rPr baseline="30000" lang="en-US" sz="1200">
                <a:solidFill>
                  <a:schemeClr val="dk1"/>
                </a:solidFill>
                <a:latin typeface="Times New Roman"/>
                <a:ea typeface="Times New Roman"/>
                <a:cs typeface="Times New Roman"/>
                <a:sym typeface="Times New Roman"/>
              </a:rPr>
              <a:t>10</a:t>
            </a:r>
            <a:r>
              <a:rPr lang="en-US" sz="1200">
                <a:solidFill>
                  <a:schemeClr val="dk1"/>
                </a:solidFill>
                <a:latin typeface="Times New Roman"/>
                <a:ea typeface="Times New Roman"/>
                <a:cs typeface="Times New Roman"/>
                <a:sym typeface="Times New Roman"/>
              </a:rPr>
              <a:t>, 1M = 2</a:t>
            </a:r>
            <a:r>
              <a:rPr baseline="30000" lang="en-US" sz="1200">
                <a:solidFill>
                  <a:schemeClr val="dk1"/>
                </a:solidFill>
                <a:latin typeface="Times New Roman"/>
                <a:ea typeface="Times New Roman"/>
                <a:cs typeface="Times New Roman"/>
                <a:sym typeface="Times New Roman"/>
              </a:rPr>
              <a:t>20</a:t>
            </a:r>
            <a:r>
              <a:rPr lang="en-US" sz="1200">
                <a:solidFill>
                  <a:schemeClr val="dk1"/>
                </a:solidFill>
                <a:latin typeface="Times New Roman"/>
                <a:ea typeface="Times New Roman"/>
                <a:cs typeface="Times New Roman"/>
                <a:sym typeface="Times New Roman"/>
              </a:rPr>
              <a:t>, 1G = 2</a:t>
            </a:r>
            <a:r>
              <a:rPr baseline="30000" lang="en-US" sz="1200">
                <a:solidFill>
                  <a:schemeClr val="dk1"/>
                </a:solidFill>
                <a:latin typeface="Times New Roman"/>
                <a:ea typeface="Times New Roman"/>
                <a:cs typeface="Times New Roman"/>
                <a:sym typeface="Times New Roman"/>
              </a:rPr>
              <a:t>30</a:t>
            </a:r>
            <a:r>
              <a:rPr lang="en-US" sz="1200">
                <a:solidFill>
                  <a:schemeClr val="dk1"/>
                </a:solidFill>
                <a:latin typeface="Times New Roman"/>
                <a:ea typeface="Times New Roman"/>
                <a:cs typeface="Times New Roman"/>
                <a:sym typeface="Times New Roman"/>
              </a:rPr>
              <a:t>). Each generation has provided four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times the storage density of the previous generation, accompanied by declining cost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 bit and declining access time.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07" name="Google Shape;6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8" name="Google Shape;608;p3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Just as the density of elements on memory chips has continued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rise, so has the density of elements on processor chips. As time went on,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more elements were placed on each chip, so that fewer and fewer chips were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to construct a single computer processor.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breakthrough was achieved in 1971, when Intel developed its 4004.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4004 was the first chip to contain </a:t>
            </a:r>
            <a:r>
              <a:rPr i="1" lang="en-US" sz="1200">
                <a:solidFill>
                  <a:schemeClr val="dk1"/>
                </a:solidFill>
                <a:latin typeface="Times New Roman"/>
                <a:ea typeface="Times New Roman"/>
                <a:cs typeface="Times New Roman"/>
                <a:sym typeface="Times New Roman"/>
              </a:rPr>
              <a:t>all of the components of a CPU on a single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microprocessor was born.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4004 can add two 4-bit numbers and can multiply only by repeated addition.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By today’s standards, the 4004 is hopelessly primitive, but it marked the beginning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continuing evolution of microprocessor capability and power.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evolution can be seen most easily in the number of bits that the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deals with at a time. There is no clear-cut measure of this, but perhaps the best measure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the data bus width: the number of bits of data that can be brought into or sent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out of the processor at a time. Another measure is the number of bits in the accumulator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in the set of general-purpose registers. Often, these measures coincide, but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not always. For example, a number of microprocessors were developed that operate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16-bit numbers in registers but can only read and write 8 bits at a time.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next major step in the evolution of the microprocessor was the introduction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1972 of the Intel 8008. This was the first 8-bit microprocessor and was almost twice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complex as the 4004.</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Neither of these steps was to have the impact of the next major event: the introduction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1974 of the Intel 8080. This was the first general-purpose microprocessor.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Whereas the 4004 and the 8008 had been designed for specific applications, the 8080</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was designed to be the CPU of a general-purpose microcomputer. Like the 8008,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8080 is an 8-bit microprocessor. The 8080, however, is faster, has a richer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set, and has a large addressing capability.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6" name="Google Shape;616;p3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About the same time, 16-bit microprocessors began to be developed. However,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was not until the end of the 1970s that powerful, general-purpose 16-bit microprocessors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appeared. One of these was the 8086. The next step in this trend occurred in 1981,</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when both Bell Labs and Hewlett-Packard developed 32-bit, single-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chip microprocessors. Intel introduced its own 32-bit microprocessor, the 80386, in 1985 (Table 2.6).</a:t>
            </a:r>
            <a:endParaRPr/>
          </a:p>
        </p:txBody>
      </p:sp>
      <p:sp>
        <p:nvSpPr>
          <p:cNvPr id="617" name="Google Shape;617;p3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6" name="Google Shape;626;p3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a:t>Table 2.6 (continued)</a:t>
            </a:r>
            <a:endParaRPr/>
          </a:p>
          <a:p>
            <a:pPr indent="0" lvl="0" marL="0" rtl="0" algn="l">
              <a:spcBef>
                <a:spcPts val="360"/>
              </a:spcBef>
              <a:spcAft>
                <a:spcPts val="0"/>
              </a:spcAft>
              <a:buNone/>
            </a:pPr>
            <a:r>
              <a:t/>
            </a:r>
            <a:endParaRPr/>
          </a:p>
        </p:txBody>
      </p:sp>
      <p:sp>
        <p:nvSpPr>
          <p:cNvPr id="627" name="Google Shape;627;p3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5:notes"/>
          <p:cNvSpPr txBox="1"/>
          <p:nvPr>
            <p:ph idx="1" type="body"/>
          </p:nvPr>
        </p:nvSpPr>
        <p:spPr>
          <a:xfrm>
            <a:off x="914400" y="4343400"/>
            <a:ext cx="5029200" cy="4114800"/>
          </a:xfrm>
          <a:prstGeom prst="rect">
            <a:avLst/>
          </a:prstGeom>
        </p:spPr>
        <p:txBody>
          <a:bodyPr anchorCtr="0" anchor="ctr" bIns="46800" lIns="90000" spcFirstLastPara="1" rIns="90000" wrap="square" tIns="46800">
            <a:noAutofit/>
          </a:bodyPr>
          <a:lstStyle/>
          <a:p>
            <a:pPr indent="0" lvl="0" marL="0" rtl="0" algn="l">
              <a:spcBef>
                <a:spcPts val="360"/>
              </a:spcBef>
              <a:spcAft>
                <a:spcPts val="0"/>
              </a:spcAft>
              <a:buNone/>
            </a:pPr>
            <a:r>
              <a:t/>
            </a:r>
            <a:endParaRPr/>
          </a:p>
        </p:txBody>
      </p:sp>
      <p:sp>
        <p:nvSpPr>
          <p:cNvPr id="636" name="Google Shape;63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6:notes"/>
          <p:cNvSpPr txBox="1"/>
          <p:nvPr>
            <p:ph idx="1" type="body"/>
          </p:nvPr>
        </p:nvSpPr>
        <p:spPr>
          <a:xfrm>
            <a:off x="914400" y="4343400"/>
            <a:ext cx="5029200" cy="4114800"/>
          </a:xfrm>
          <a:prstGeom prst="rect">
            <a:avLst/>
          </a:prstGeom>
        </p:spPr>
        <p:txBody>
          <a:bodyPr anchorCtr="0" anchor="ctr" bIns="46800" lIns="90000" spcFirstLastPara="1" rIns="90000" wrap="square" tIns="46800">
            <a:noAutofit/>
          </a:bodyPr>
          <a:lstStyle/>
          <a:p>
            <a:pPr indent="0" lvl="0" marL="0" rtl="0" algn="l">
              <a:spcBef>
                <a:spcPts val="360"/>
              </a:spcBef>
              <a:spcAft>
                <a:spcPts val="0"/>
              </a:spcAft>
              <a:buNone/>
            </a:pPr>
            <a:r>
              <a:t/>
            </a:r>
            <a:endParaRPr/>
          </a:p>
        </p:txBody>
      </p:sp>
      <p:sp>
        <p:nvSpPr>
          <p:cNvPr id="643" name="Google Shape;64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55" name="Google Shape;65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6" name="Google Shape;656;p3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While processor power has raced ahead at breakneck speed, other critical components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computer have not kept up. The result is a need to look for performance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balance: an adjusting of the organization and architecture to compensate for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mismatch among the capabilities of the various components.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Nowhere is the problem created by such mismatches more critical than in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interface between processor and main memory. While processor speed has grown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rapidly, the speed with which data can be transferred between main memory and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processor has lagged badly. The interface between processor and main memory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most crucial pathway in the entire computer because it is responsible for carrying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constant flow of program instructions and data between memory chips and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processor. If memory or the pathway fails to keep pace with the processor’s insistent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demands, the processor stalls in a wait state, and valuable processing time is lost.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system architect can attack this problem in a number of ways, all of which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reflected in contemporary computer designs. Consider the following examples: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Increase the number of bits that are retrieved at one time by making DRAMs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“wider” rather than “deeper” and by using wide bus data paths.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Change the DRAM interface to make it more efficient by including a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other buffering scheme on the DRAM chip.</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Reduce the frequency of memory access by incorporating increasingly complex</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efficient cache structures between the processor and main memory.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includes the incorporation of one or more caches on the processor chip as well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on an off-chip cache close to the processor chip.</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Increase the interconnect bandwidth between processors and memory by using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higher-speed buses and a hierarchy of buses to buffer and structure data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flow.</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72" name="Google Shape;67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p3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Wiki: </a:t>
            </a:r>
            <a:r>
              <a:rPr b="0" i="0" lang="en-US" sz="1200">
                <a:solidFill>
                  <a:schemeClr val="dk1"/>
                </a:solidFill>
                <a:latin typeface="Times New Roman"/>
                <a:ea typeface="Times New Roman"/>
                <a:cs typeface="Times New Roman"/>
                <a:sym typeface="Times New Roman"/>
              </a:rPr>
              <a:t>A </a:t>
            </a:r>
            <a:r>
              <a:rPr b="1" i="0" lang="en-US" sz="1200">
                <a:solidFill>
                  <a:schemeClr val="dk1"/>
                </a:solidFill>
                <a:latin typeface="Times New Roman"/>
                <a:ea typeface="Times New Roman"/>
                <a:cs typeface="Times New Roman"/>
                <a:sym typeface="Times New Roman"/>
              </a:rPr>
              <a:t>modem</a:t>
            </a:r>
            <a:r>
              <a:rPr b="0" i="0" lang="en-US" sz="1200">
                <a:solidFill>
                  <a:schemeClr val="dk1"/>
                </a:solidFill>
                <a:latin typeface="Times New Roman"/>
                <a:ea typeface="Times New Roman"/>
                <a:cs typeface="Times New Roman"/>
                <a:sym typeface="Times New Roman"/>
              </a:rPr>
              <a:t> (</a:t>
            </a:r>
            <a:r>
              <a:rPr b="1" i="0" lang="en-US" sz="1200">
                <a:solidFill>
                  <a:schemeClr val="dk1"/>
                </a:solidFill>
                <a:latin typeface="Times New Roman"/>
                <a:ea typeface="Times New Roman"/>
                <a:cs typeface="Times New Roman"/>
                <a:sym typeface="Times New Roman"/>
              </a:rPr>
              <a:t>mo</a:t>
            </a:r>
            <a:r>
              <a:rPr b="0" i="0" lang="en-US" sz="1200">
                <a:solidFill>
                  <a:schemeClr val="dk1"/>
                </a:solidFill>
                <a:latin typeface="Times New Roman"/>
                <a:ea typeface="Times New Roman"/>
                <a:cs typeface="Times New Roman"/>
                <a:sym typeface="Times New Roman"/>
              </a:rPr>
              <a:t>dulator-</a:t>
            </a:r>
            <a:r>
              <a:rPr b="1" i="0" lang="en-US" sz="1200">
                <a:solidFill>
                  <a:schemeClr val="dk1"/>
                </a:solidFill>
                <a:latin typeface="Times New Roman"/>
                <a:ea typeface="Times New Roman"/>
                <a:cs typeface="Times New Roman"/>
                <a:sym typeface="Times New Roman"/>
              </a:rPr>
              <a:t>dem</a:t>
            </a:r>
            <a:r>
              <a:rPr b="0" i="0" lang="en-US" sz="1200">
                <a:solidFill>
                  <a:schemeClr val="dk1"/>
                </a:solidFill>
                <a:latin typeface="Times New Roman"/>
                <a:ea typeface="Times New Roman"/>
                <a:cs typeface="Times New Roman"/>
                <a:sym typeface="Times New Roman"/>
              </a:rPr>
              <a:t>odulator) is a network hardware device that modulates one or more carrier ware signals to encode digital information for transmission and demodulates signals to decode the transmitted information.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area of design focus is the handling of I/O devices. As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become faster and more capable, more sophisticated applications are developed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support the use of peripherals with intensive I/O demands. Figure 2.10 gives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some examples of typical peripheral devices in use on personal computers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workstations. These devices create tremendous data throughput demands. While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current generation of processors can handle the data pumped out by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there remains the problem of getting that data moved between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peripheral. Strategies here include caching and buffering schemes plus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use of higher-speed interconnection buses and more elaborate structures of buses.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addition, the use of multiple-processor configurations can aid in satisfying I/O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demands.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key in all this is balance. Designers constantly strive to balance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throughput and processing demands of the processor components,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I/O devices, and the interconnection structures. This design must constantly be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rethought to cope with two constantly evolving factors: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rate at which performance is changing in the various technology areas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(processor, buses, memory, peripherals) differs greatly from one type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element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another.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New applications and new peripheral devices constantly change the nature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demand on the system in terms of typical instruction profile and the data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access patterns.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Thus, computer design is a constantly evolving art form. This book attempts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present the fundamentals on which this art form is based and to present a survey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current state of that art.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0" name="Google Shape;680;p3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As designers wrestle with the challenge of balancing processor performance with that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of main memory and other computer components, the need to increase processor</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speed remains. There are three approaches to achieving increased processor speed:</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 Increase the hardware speed of the processor. This increase is fundamentally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due to shrinking the size of the logic gates on the processor chip, so that more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gates can be packed together more tightly and to increasing the clock rate.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With gates closer together, the propagation time for signals is significantly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reduced, enabling a speeding up of the processor. An increase in clock rate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means that individual operations are executed more rapidly.</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 Increase the size and speed of caches that are interposed between the processor</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and main memory. In particular, by dedicating a portion of the processor</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chip itself to the cache, cache access times drop significantly.</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 Make changes to the processor organization and architecture that increase the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effective speed of instruction execution. Typically, this involves using parallelism</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in one form or another.</a:t>
            </a:r>
            <a:endParaRPr/>
          </a:p>
        </p:txBody>
      </p:sp>
      <p:sp>
        <p:nvSpPr>
          <p:cNvPr id="681" name="Google Shape;681;p3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p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a:t>Nếu sinh viên đã biết hệ thống số thì bỏ qua phần này</a:t>
            </a:r>
            <a:endParaRPr/>
          </a:p>
        </p:txBody>
      </p:sp>
      <p:sp>
        <p:nvSpPr>
          <p:cNvPr id="235" name="Google Shape;235;p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8" name="Google Shape;688;p4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90000"/>
              </a:lnSpc>
              <a:spcBef>
                <a:spcPts val="0"/>
              </a:spcBef>
              <a:spcAft>
                <a:spcPts val="0"/>
              </a:spcAft>
              <a:buNone/>
            </a:pPr>
            <a:r>
              <a:rPr lang="en-US" sz="1110">
                <a:solidFill>
                  <a:schemeClr val="dk1"/>
                </a:solidFill>
                <a:latin typeface="Times New Roman"/>
                <a:ea typeface="Times New Roman"/>
                <a:cs typeface="Times New Roman"/>
                <a:sym typeface="Times New Roman"/>
              </a:rPr>
              <a:t>Traditionally, the dominant factor in performance gains has been in increases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in clock speed due and logic density. However, as clock speed and logic density</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increase, a number of obstacles become more significant [INTE04b]:</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Power: </a:t>
            </a:r>
            <a:r>
              <a:rPr b="0" lang="en-US" sz="1110">
                <a:solidFill>
                  <a:schemeClr val="dk1"/>
                </a:solidFill>
                <a:latin typeface="Times New Roman"/>
                <a:ea typeface="Times New Roman"/>
                <a:cs typeface="Times New Roman"/>
                <a:sym typeface="Times New Roman"/>
              </a:rPr>
              <a:t>As the density of logic and the clock speed on a chip increase, so does</a:t>
            </a:r>
            <a:endParaRPr/>
          </a:p>
          <a:p>
            <a:pPr indent="0" lvl="0" marL="0" rtl="0" algn="l">
              <a:lnSpc>
                <a:spcPct val="90000"/>
              </a:lnSpc>
              <a:spcBef>
                <a:spcPts val="333"/>
              </a:spcBef>
              <a:spcAft>
                <a:spcPts val="0"/>
              </a:spcAft>
              <a:buNone/>
            </a:pPr>
            <a:r>
              <a:rPr b="0" lang="en-US" sz="1110">
                <a:solidFill>
                  <a:schemeClr val="dk1"/>
                </a:solidFill>
                <a:latin typeface="Times New Roman"/>
                <a:ea typeface="Times New Roman"/>
                <a:cs typeface="Times New Roman"/>
                <a:sym typeface="Times New Roman"/>
              </a:rPr>
              <a:t>the power density (Watts/cm2). The difficulty of dissipating the heat generated</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on high-density, high-speed chips is becoming a serious design issue [GIBB04,</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BORK03].</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RC delay: </a:t>
            </a:r>
            <a:r>
              <a:rPr b="0" lang="en-US" sz="1110">
                <a:solidFill>
                  <a:schemeClr val="dk1"/>
                </a:solidFill>
                <a:latin typeface="Times New Roman"/>
                <a:ea typeface="Times New Roman"/>
                <a:cs typeface="Times New Roman"/>
                <a:sym typeface="Times New Roman"/>
              </a:rPr>
              <a:t>The speed at which electrons can flow on a chip between transistors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is limited by the resistance and capacitance of the metal wires connecting</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them; specifically, delay increases as the RC product increases. As components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on the chip decrease in size, the wire interconnects become thinner, increasing</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resistance. Also, the wires are closer together, increasing capacitance.</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Memory latency: </a:t>
            </a:r>
            <a:r>
              <a:rPr b="0" lang="en-US" sz="1110">
                <a:solidFill>
                  <a:schemeClr val="dk1"/>
                </a:solidFill>
                <a:latin typeface="Times New Roman"/>
                <a:ea typeface="Times New Roman"/>
                <a:cs typeface="Times New Roman"/>
                <a:sym typeface="Times New Roman"/>
              </a:rPr>
              <a:t>Memory speeds lag processor speeds, as previously discussed.</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Thus, there will be more emphasis on organization and architectural approaches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to improving performance. These techniques are discussed in later chapters of the book.</a:t>
            </a:r>
            <a:endParaRPr sz="1110"/>
          </a:p>
        </p:txBody>
      </p:sp>
      <p:sp>
        <p:nvSpPr>
          <p:cNvPr id="689" name="Google Shape;689;p4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6" name="Google Shape;696;p4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570">
                <a:solidFill>
                  <a:schemeClr val="dk1"/>
                </a:solidFill>
                <a:latin typeface="Times New Roman"/>
                <a:ea typeface="Times New Roman"/>
                <a:cs typeface="Times New Roman"/>
                <a:sym typeface="Times New Roman"/>
              </a:rPr>
              <a:t>Beginning in the late 1980s, and continuing for about 15 years, two main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strategies have been used to increase performance beyond what can be achieved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simply by increasing clock speed. First, there has been an increase in cache capacity.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There are now typically two or three levels of cache between the processor and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main memory. As chip density has increased, more of the cache memory has been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incorporated on the chip, enabling faster cache access. For example, the original</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Pentium chip devoted about 10% of on-chip area to a cache. Contemporary chips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devote over half of the chip area to caches.</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Second, the instruction execution logic within a processor has become increasingly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complex to enable parallel execution of instructions within the processor. Two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noteworthy design approaches have been pipelining and superscalar. A pipeline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works much as an assembly line in a manufacturing plant enabling different stages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of execution of different instructions to occur at the same time along the pipeline. A</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superscalar approach in essence allows multiple pipelines within a single processor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so that instructions that do not depend on one another can be executed in parallel.</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By the mid to late 90s, both of these approaches were reaching a point of</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diminishing returns. The internal organization of contemporary processors is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exceedingly complex and is able to squeeze a great deal of parallelism out of the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instruction stream. It seems likely that further significant increases in this direction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will be relatively modest [GIBB04]. With three levels of cache on the processor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chip, each level providing substantial capacity, it also seems that the benefits from</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cache are reaching a limit.</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However, simply relying on increasing clock rate for increased performance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runs into the power dissipation problem already referred to. The faster the clock</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rate, the greater the amount of power to be dissipated, and some fundamental physical</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limits are being reached.</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Figure 2.11 illustrates the concepts we have been discussing. The top line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shows that, as per Moore’s Law, the number of transistors on a single chip continues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to grow exponentially. Meanwhile, the clock speed has leveled off, in order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to prevent a further rise in power. To continue to increase performance, designers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have had to find ways of exploiting the growing number of transistors other than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simply building a more complex processor. The response in recent years has been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development of the multicore computer chip.</a:t>
            </a:r>
            <a:endParaRPr sz="570"/>
          </a:p>
        </p:txBody>
      </p:sp>
      <p:sp>
        <p:nvSpPr>
          <p:cNvPr id="697" name="Google Shape;697;p4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9" name="Google Shape;709;p4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Chip manufacturers are now in the process of making a huge leap forward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 the number of cores per chip, with more than 50 cores per chip. The leap in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performance as well as the challenges in developing software to exploit such a large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number of cores have led to the introduction of a new term: </a:t>
            </a:r>
            <a:r>
              <a:rPr b="1" lang="en-US" sz="1020">
                <a:solidFill>
                  <a:schemeClr val="dk1"/>
                </a:solidFill>
                <a:latin typeface="Times New Roman"/>
                <a:ea typeface="Times New Roman"/>
                <a:cs typeface="Times New Roman"/>
                <a:sym typeface="Times New Roman"/>
              </a:rPr>
              <a:t>many integrated core</a:t>
            </a:r>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(MIC).</a:t>
            </a:r>
            <a:endParaRPr/>
          </a:p>
          <a:p>
            <a:pPr indent="0" lvl="0" marL="0" rtl="0" algn="l">
              <a:lnSpc>
                <a:spcPct val="8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multicore and MIC strategy involves a homogeneous collection of</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general-purpose processors on a single chip. At the same time, chip manufacturers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are pursuing another design option: a chip with multiple general-purpose processors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plus </a:t>
            </a:r>
            <a:r>
              <a:rPr b="1" lang="en-US" sz="1020">
                <a:solidFill>
                  <a:schemeClr val="dk1"/>
                </a:solidFill>
                <a:latin typeface="Times New Roman"/>
                <a:ea typeface="Times New Roman"/>
                <a:cs typeface="Times New Roman"/>
                <a:sym typeface="Times New Roman"/>
              </a:rPr>
              <a:t>graphics processing units (GPUs) </a:t>
            </a:r>
            <a:r>
              <a:rPr b="0" lang="en-US" sz="1020">
                <a:solidFill>
                  <a:schemeClr val="dk1"/>
                </a:solidFill>
                <a:latin typeface="Times New Roman"/>
                <a:ea typeface="Times New Roman"/>
                <a:cs typeface="Times New Roman"/>
                <a:sym typeface="Times New Roman"/>
              </a:rPr>
              <a:t>and specialized cores for video processing</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other tasks. In broad terms, a GPU is a core designed to perform parallel</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operations on graphics data. Traditionally found on a plug-in graphics card (display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adapter), it is used to encode and render 2D and 3D graphics as well as process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video.</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Since GPUs perform parallel operations on multiple sets of data, they are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increasingly being used as vector processors for a variety of applications that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require repetitive computations. This blurs the line between the GPU and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CPU [FATA08, PROP11]. When a broad range of applications are supported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by such a processor, the term </a:t>
            </a:r>
            <a:r>
              <a:rPr b="1" lang="en-US" sz="1020">
                <a:solidFill>
                  <a:schemeClr val="dk1"/>
                </a:solidFill>
                <a:latin typeface="Times New Roman"/>
                <a:ea typeface="Times New Roman"/>
                <a:cs typeface="Times New Roman"/>
                <a:sym typeface="Times New Roman"/>
              </a:rPr>
              <a:t>general-purpose computing on GPUs (GPGPU)</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is used.</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We explore design characteristics of multicore computers in Chapter 18.</a:t>
            </a:r>
            <a:endParaRPr sz="1020"/>
          </a:p>
        </p:txBody>
      </p:sp>
      <p:sp>
        <p:nvSpPr>
          <p:cNvPr id="710" name="Google Shape;710;p4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7" name="Google Shape;717;p4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With all of the difficulties cited in the preceding paragraphs in mind, designers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have turned to a fundamentally new approach to improving performance: placing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multiple processors on the same chip, with a large shared cache. The use of multiple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processors on the same chip, also referred to as multiple cores, or </a:t>
            </a:r>
            <a:r>
              <a:rPr b="1" lang="en-US" sz="1110">
                <a:solidFill>
                  <a:schemeClr val="dk1"/>
                </a:solidFill>
                <a:latin typeface="Times New Roman"/>
                <a:ea typeface="Times New Roman"/>
                <a:cs typeface="Times New Roman"/>
                <a:sym typeface="Times New Roman"/>
              </a:rPr>
              <a:t>multicore,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provides the potential to increase performance without increasing the clock rate.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Studies indicate that, within a processor, the increase in performance is roughly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proportional to the square root of the increase in complexity [BORK03]. But if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software can support the effective use of multiple processors, then doubling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number of processors almost doubles performance. Thus, the strategy is to use two</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simpler processors on the chip rather than one more complex processor.</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In addition, with two processors, larger caches are justified. This is important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because the power consumption of memory logic on a chip is much less than that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processing logic.</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As the logic density on chips continues to rise, the trend to both more cores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and more cache on a single chip continues. Two-core chips were quickly followed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by four-core chips, then 8, then 16, and so on. As the caches became larger, it made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performance sense to create two and then three levels of cache on a chip, with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first-level cache dedicated to an individual processor and levels two and three being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shared by all the processors.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t/>
            </a:r>
            <a:endParaRPr sz="1110"/>
          </a:p>
        </p:txBody>
      </p:sp>
      <p:sp>
        <p:nvSpPr>
          <p:cNvPr id="718" name="Google Shape;718;p4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7" name="Google Shape;747;p4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Chip manufacturers are now in the process of making a huge leap forward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 the number of cores per chip, with more than 50 cores per chip. The leap in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performance as well as the challenges in developing software to exploit such a large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number of cores have led to the introduction of a new term: </a:t>
            </a:r>
            <a:r>
              <a:rPr b="1" lang="en-US" sz="1020">
                <a:solidFill>
                  <a:schemeClr val="dk1"/>
                </a:solidFill>
                <a:latin typeface="Times New Roman"/>
                <a:ea typeface="Times New Roman"/>
                <a:cs typeface="Times New Roman"/>
                <a:sym typeface="Times New Roman"/>
              </a:rPr>
              <a:t>many integrated core</a:t>
            </a:r>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(MIC).</a:t>
            </a:r>
            <a:endParaRPr/>
          </a:p>
          <a:p>
            <a:pPr indent="0" lvl="0" marL="0" rtl="0" algn="l">
              <a:lnSpc>
                <a:spcPct val="8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multicore and MIC strategy involves a homogeneous collection of</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general-purpose processors on a single chip. At the same time, chip manufacturers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are pursuing another design option: a chip with multiple general-purpose processors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plus </a:t>
            </a:r>
            <a:r>
              <a:rPr b="1" lang="en-US" sz="1020">
                <a:solidFill>
                  <a:schemeClr val="dk1"/>
                </a:solidFill>
                <a:latin typeface="Times New Roman"/>
                <a:ea typeface="Times New Roman"/>
                <a:cs typeface="Times New Roman"/>
                <a:sym typeface="Times New Roman"/>
              </a:rPr>
              <a:t>graphics processing units (GPUs) </a:t>
            </a:r>
            <a:r>
              <a:rPr b="0" lang="en-US" sz="1020">
                <a:solidFill>
                  <a:schemeClr val="dk1"/>
                </a:solidFill>
                <a:latin typeface="Times New Roman"/>
                <a:ea typeface="Times New Roman"/>
                <a:cs typeface="Times New Roman"/>
                <a:sym typeface="Times New Roman"/>
              </a:rPr>
              <a:t>and specialized cores for video processing</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other tasks. In broad terms, a GPU is a core designed to perform parallel</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operations on graphics data. Traditionally found on a plug-in graphics card (display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adapter), it is used to encode and render 2D and 3D graphics as well as process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video.</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Since GPUs perform parallel operations on multiple sets of data, they are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increasingly being used as vector processors for a variety of applications that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require repetitive computations. This blurs the line between the GPU and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CPU [FATA08, PROP11]. When a broad range of applications are supported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by such a processor, the term </a:t>
            </a:r>
            <a:r>
              <a:rPr b="1" lang="en-US" sz="1020">
                <a:solidFill>
                  <a:schemeClr val="dk1"/>
                </a:solidFill>
                <a:latin typeface="Times New Roman"/>
                <a:ea typeface="Times New Roman"/>
                <a:cs typeface="Times New Roman"/>
                <a:sym typeface="Times New Roman"/>
              </a:rPr>
              <a:t>general-purpose computing on GPUs (GPGPU)</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is used.</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We explore design characteristics of multicore computers in Chapter 18.</a:t>
            </a:r>
            <a:endParaRPr sz="1020"/>
          </a:p>
        </p:txBody>
      </p:sp>
      <p:sp>
        <p:nvSpPr>
          <p:cNvPr id="748" name="Google Shape;748;p4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8" name="Google Shape;758;p4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b="1" lang="en-US" sz="1020">
                <a:solidFill>
                  <a:schemeClr val="dk1"/>
                </a:solidFill>
                <a:latin typeface="Times New Roman"/>
                <a:ea typeface="Times New Roman"/>
                <a:cs typeface="Times New Roman"/>
                <a:sym typeface="Times New Roman"/>
              </a:rPr>
              <a:t>Core: </a:t>
            </a:r>
            <a:r>
              <a:rPr b="0" lang="en-US" sz="1020">
                <a:solidFill>
                  <a:schemeClr val="dk1"/>
                </a:solidFill>
                <a:latin typeface="Times New Roman"/>
                <a:ea typeface="Times New Roman"/>
                <a:cs typeface="Times New Roman"/>
                <a:sym typeface="Times New Roman"/>
              </a:rPr>
              <a:t>This is the first Intel x86 microprocessor with a dual core, referring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implementation of two processors on a single chip.</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Core 2: </a:t>
            </a:r>
            <a:r>
              <a:rPr b="0" lang="en-US" sz="1020">
                <a:solidFill>
                  <a:schemeClr val="dk1"/>
                </a:solidFill>
                <a:latin typeface="Times New Roman"/>
                <a:ea typeface="Times New Roman"/>
                <a:cs typeface="Times New Roman"/>
                <a:sym typeface="Times New Roman"/>
              </a:rPr>
              <a:t>The Core 2 extends the architecture to 64 bits. The Core 2 Quad provides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four processors on a single chip. More recent Core offerings have up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10 processors per chip.</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Over 30 years after its introduction in 1978, the x86 architecture continues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dominate the processor market outside of embedded systems. Although the organization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technology of the x86 machines have changed dramatically over the decades,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instruction set architecture has evolved to remain backward compatible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with earlier versions. Thus, any program written on an older version of the x86 architecture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can execute on newer versions. All changes to the instruction set architecture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have involved additions to the instruction set, with no subtractions. The rate of</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change has been the addition of roughly one instruction per month added to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architecture over the 30 years [ANTH08], so that there are now over 500 instructions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 the instruction set.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x86 provides an excellent illustration of the advances in computer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hardware over the past 30 years. The 1978 8086 was introduced with a clock speed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of 5 MHz and had 29,000 transistors. A quad-core Intel Core 2 introduced in 2008</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operates at 3 GHz, a speedup of a factor of 600, and has 820 million transistors,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about 28,000 times as many as the 8086. Yet the Core 2 is in only a slightly larger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package than the 8086 and has a comparable cost.</a:t>
            </a:r>
            <a:endParaRPr sz="1020"/>
          </a:p>
        </p:txBody>
      </p:sp>
      <p:sp>
        <p:nvSpPr>
          <p:cNvPr id="759" name="Google Shape;759;p4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8" name="Google Shape;768;p4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660">
                <a:solidFill>
                  <a:schemeClr val="dk1"/>
                </a:solidFill>
                <a:latin typeface="Times New Roman"/>
                <a:ea typeface="Times New Roman"/>
                <a:cs typeface="Times New Roman"/>
                <a:sym typeface="Times New Roman"/>
              </a:rPr>
              <a:t>Operations performed by a processor, such as fetching an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instruction, decoding the instruction, performing an arithmetic operation, and so</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on, are governed by a system clock. Typically, all operations begin with the pulse of</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clock. Thus, at the most fundamental level, the speed of a processor is dictated</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by the pulse frequency produced by the clock, measured in cycles per second, or</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Hertz (Hz).</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Typically, clock signals are generated by a quartz crystal, which generates a</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constant signal wave while power is applied. This wave is converted into a digital</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voltage pulse stream that is provided in a constant flow to the processor circuitry</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(Figure 2.13). For example, a 1-GHz processor receives 1 billion pulses per second.</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rate of pulses is known as the </a:t>
            </a:r>
            <a:r>
              <a:rPr b="1" lang="en-US" sz="660">
                <a:solidFill>
                  <a:schemeClr val="dk1"/>
                </a:solidFill>
                <a:latin typeface="Times New Roman"/>
                <a:ea typeface="Times New Roman"/>
                <a:cs typeface="Times New Roman"/>
                <a:sym typeface="Times New Roman"/>
              </a:rPr>
              <a:t>clock rate, or clock speed. </a:t>
            </a:r>
            <a:r>
              <a:rPr b="0" lang="en-US" sz="660">
                <a:solidFill>
                  <a:schemeClr val="dk1"/>
                </a:solidFill>
                <a:latin typeface="Times New Roman"/>
                <a:ea typeface="Times New Roman"/>
                <a:cs typeface="Times New Roman"/>
                <a:sym typeface="Times New Roman"/>
              </a:rPr>
              <a:t>One increment, or</a:t>
            </a:r>
            <a:endParaRPr/>
          </a:p>
          <a:p>
            <a:pPr indent="0" lvl="0" marL="0" rtl="0" algn="l">
              <a:lnSpc>
                <a:spcPct val="80000"/>
              </a:lnSpc>
              <a:spcBef>
                <a:spcPts val="198"/>
              </a:spcBef>
              <a:spcAft>
                <a:spcPts val="0"/>
              </a:spcAft>
              <a:buNone/>
            </a:pPr>
            <a:r>
              <a:rPr b="0" lang="en-US" sz="660">
                <a:solidFill>
                  <a:schemeClr val="dk1"/>
                </a:solidFill>
                <a:latin typeface="Times New Roman"/>
                <a:ea typeface="Times New Roman"/>
                <a:cs typeface="Times New Roman"/>
                <a:sym typeface="Times New Roman"/>
              </a:rPr>
              <a:t>pulse, of the clock is referred to as a clock cycle, or a clock tick. The time between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pulses is the </a:t>
            </a:r>
            <a:r>
              <a:rPr b="1" lang="en-US" sz="660">
                <a:solidFill>
                  <a:schemeClr val="dk1"/>
                </a:solidFill>
                <a:latin typeface="Times New Roman"/>
                <a:ea typeface="Times New Roman"/>
                <a:cs typeface="Times New Roman"/>
                <a:sym typeface="Times New Roman"/>
              </a:rPr>
              <a:t>cycle time.</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clock rate is not arbitrary, but must be appropriate for the physical layout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of the processor. Actions in the processor require signals to be sent from one processor</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element to another. When a signal is placed on a line inside the processor, it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takes some finite amount of time for the voltage levels to settle down so that an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accurate value (1 or 0) is available. Furthermore, depending on the physical layout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of the processor circuits, some signals may change more rapidly than others. Thus,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operations must be synchronized and paced so that the proper electrical signal</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(voltage) values are available for each operation.</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execution of an instruction involves a number of discrete steps, such</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as fetching the instruction from memory, decoding the various portions of the</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instruction, loading and storing data, and performing arithmetic and logical operations.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Thus, most instructions on most processors require multiple clock cycles to</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complete. Some instructions may take only a few cycles, while others require dozens.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 addition, when pipelining is used, multiple instructions are being executed simultaneously.</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Thus, a straight comparison of clock speeds on different processors does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not tell the whole story about performance.</a:t>
            </a:r>
            <a:endParaRPr sz="660"/>
          </a:p>
        </p:txBody>
      </p:sp>
      <p:sp>
        <p:nvSpPr>
          <p:cNvPr id="769" name="Google Shape;769;p4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7" name="Google Shape;777;p4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570">
                <a:latin typeface="Times New Roman"/>
                <a:ea typeface="Times New Roman"/>
                <a:cs typeface="Times New Roman"/>
                <a:sym typeface="Times New Roman"/>
              </a:rPr>
              <a:t>crystal oscillator: Bộ dao động tin thể</a:t>
            </a:r>
            <a:endParaRPr sz="570">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latin typeface="Times New Roman"/>
                <a:ea typeface="Times New Roman"/>
                <a:cs typeface="Times New Roman"/>
                <a:sym typeface="Times New Roman"/>
              </a:rPr>
              <a:t>Phiến thạch anh (SiO</a:t>
            </a:r>
            <a:r>
              <a:rPr baseline="-25000" lang="en-US" sz="570">
                <a:latin typeface="Times New Roman"/>
                <a:ea typeface="Times New Roman"/>
                <a:cs typeface="Times New Roman"/>
                <a:sym typeface="Times New Roman"/>
              </a:rPr>
              <a:t>2</a:t>
            </a:r>
            <a:r>
              <a:rPr lang="en-US" sz="570">
                <a:latin typeface="Times New Roman"/>
                <a:ea typeface="Times New Roman"/>
                <a:cs typeface="Times New Roman"/>
                <a:sym typeface="Times New Roman"/>
              </a:rPr>
              <a:t>) mỏng sẽ rung lên khi bị áp đặt bởi một điện áp. Tấm càng mỏng thì tần số rung càng cao. Tần số khá ổn định</a:t>
            </a:r>
            <a:endParaRPr sz="570">
              <a:latin typeface="Times New Roman"/>
              <a:ea typeface="Times New Roman"/>
              <a:cs typeface="Times New Roman"/>
              <a:sym typeface="Times New Roman"/>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Operations performed by a processor, such as fetching 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instruction, decoding the instruction, performing an arithmetic operation, and so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on, are governed by a system clock. Typically, all operations begin with the pulse of</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clock. Thus, at the most fundamental level, the speed of a processor is dictated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by the pulse frequency produced by the clock, measured in cycles per second, or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Hertz (Hz).</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Typically, clock signals are generated by a quartz crystal, which generates a</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constant signal wave while power is applied. This wave is converted into a digital</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voltage pulse stream that is provided in a constant flow to the processor circuitry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(Figure 2.13). For example, a 1-GHz processor receives 1 billion pulses per second.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rate of pulses is known as the </a:t>
            </a:r>
            <a:r>
              <a:rPr b="1" lang="en-US" sz="570">
                <a:solidFill>
                  <a:schemeClr val="dk1"/>
                </a:solidFill>
                <a:latin typeface="Times New Roman"/>
                <a:ea typeface="Times New Roman"/>
                <a:cs typeface="Times New Roman"/>
                <a:sym typeface="Times New Roman"/>
              </a:rPr>
              <a:t>clock rate, or clock speed. </a:t>
            </a:r>
            <a:r>
              <a:rPr b="0" lang="en-US" sz="570">
                <a:solidFill>
                  <a:schemeClr val="dk1"/>
                </a:solidFill>
                <a:latin typeface="Times New Roman"/>
                <a:ea typeface="Times New Roman"/>
                <a:cs typeface="Times New Roman"/>
                <a:sym typeface="Times New Roman"/>
              </a:rPr>
              <a:t>One increment, or</a:t>
            </a:r>
            <a:endParaRPr/>
          </a:p>
          <a:p>
            <a:pPr indent="0" lvl="0" marL="0" rtl="0" algn="l">
              <a:lnSpc>
                <a:spcPct val="80000"/>
              </a:lnSpc>
              <a:spcBef>
                <a:spcPts val="171"/>
              </a:spcBef>
              <a:spcAft>
                <a:spcPts val="0"/>
              </a:spcAft>
              <a:buNone/>
            </a:pPr>
            <a:r>
              <a:rPr b="0" lang="en-US" sz="570">
                <a:solidFill>
                  <a:schemeClr val="dk1"/>
                </a:solidFill>
                <a:latin typeface="Times New Roman"/>
                <a:ea typeface="Times New Roman"/>
                <a:cs typeface="Times New Roman"/>
                <a:sym typeface="Times New Roman"/>
              </a:rPr>
              <a:t>pulse, of the clock is referred to as a clock cycle, or a clock tick. The time between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pulses is the </a:t>
            </a:r>
            <a:r>
              <a:rPr b="1" lang="en-US" sz="570">
                <a:solidFill>
                  <a:schemeClr val="dk1"/>
                </a:solidFill>
                <a:latin typeface="Times New Roman"/>
                <a:ea typeface="Times New Roman"/>
                <a:cs typeface="Times New Roman"/>
                <a:sym typeface="Times New Roman"/>
              </a:rPr>
              <a:t>cycle time.</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clock rate is not arbitrary, but must be appropriate for the physical layout</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of the processor. Actions in the processor require signals to be sent from one processor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element to another. When a signal is placed on a line inside the processor, it</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takes some finite amount of time for the voltage levels to settle down so that 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accurate value (1 or 0) is available. Furthermore, depending on the physical layout</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of the processor circuits, some signals may change more rapidly than others. Thus,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operations must be synchronized and paced so that the proper electrical signal</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(voltage) values are available for each operation.</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execution of an instruction involves a number of discrete steps, such</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as fetching the instruction from memory, decoding the various portions of the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instruction, loading and storing data, and performing arithmetic and logical operations.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Thus, most instructions on most processors require multiple clock cycles to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complete. Some instructions may take only a few cycles, while others require dozens.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 addition, when pipelining is used, multiple instructions are being executed simultaneously.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Thus, a straight comparison of clock speeds on different processors does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not tell the whole story about performance.</a:t>
            </a:r>
            <a:endParaRPr sz="570"/>
          </a:p>
        </p:txBody>
      </p:sp>
      <p:sp>
        <p:nvSpPr>
          <p:cNvPr id="778" name="Google Shape;778;p4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5" name="Google Shape;785;p4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t/>
            </a:r>
            <a:endParaRPr/>
          </a:p>
        </p:txBody>
      </p:sp>
      <p:sp>
        <p:nvSpPr>
          <p:cNvPr id="786" name="Google Shape;786;p4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4" name="Google Shape;794;p4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t/>
            </a:r>
            <a:endParaRPr/>
          </a:p>
        </p:txBody>
      </p:sp>
      <p:sp>
        <p:nvSpPr>
          <p:cNvPr id="795" name="Google Shape;795;p4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i="1" lang="en-US" sz="1200">
                <a:solidFill>
                  <a:schemeClr val="dk1"/>
                </a:solidFill>
                <a:latin typeface="Times New Roman"/>
                <a:ea typeface="Times New Roman"/>
                <a:cs typeface="Times New Roman"/>
                <a:sym typeface="Times New Roman"/>
              </a:rPr>
              <a:t>The ENIAC (Electronic Numerical Integrator And Computer), </a:t>
            </a:r>
            <a:r>
              <a:rPr b="0" i="1" lang="en-US" sz="1200">
                <a:solidFill>
                  <a:schemeClr val="dk1"/>
                </a:solidFill>
                <a:latin typeface="Times New Roman"/>
                <a:ea typeface="Times New Roman"/>
                <a:cs typeface="Times New Roman"/>
                <a:sym typeface="Times New Roman"/>
              </a:rPr>
              <a:t>designed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constructed at the University of Pennsylvania, was the world’s first general purpose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electronic digital computer. The project was a response to U.S. needs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during World War II. The Army’s Ballistics Research Laboratory (BRL), an agency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responsible for developing range and trajectory tables for new weapons, was having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difficulty supplying these tables accurately and within a reasonable time frame.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Without these firing tables, the new weapons and artillery were useless to gunners.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BRL employed more than 200 people who, using desktop calculators, solved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necessary ballistics equations. Preparation of the tables for a single weapon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would take one person many hours, even days.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John Mauchly, a professor of electrical engineering at the University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Pennsylvania, and John Eckert, one of his graduate students, proposed to build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general-purpose computer using vacuum tubes for the BRL’s application. In 1943,</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Army accepted this proposal, and work began on the ENIAC.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2" name="Google Shape;802;p5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660">
                <a:solidFill>
                  <a:schemeClr val="dk1"/>
                </a:solidFill>
                <a:latin typeface="Times New Roman"/>
                <a:ea typeface="Times New Roman"/>
                <a:cs typeface="Times New Roman"/>
                <a:sym typeface="Times New Roman"/>
              </a:rPr>
              <a:t>Measures such as MIPS and MFLOPS have proven inadequate to evaluating the</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performance of processors. Because of differences in instruction sets, the instruction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execution rate is not a valid means of comparing the performance of different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architectures.</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For example, consider this high-level language statement: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 = B + C /* assume all quantities in main memory */</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With a traditional instruction set architecture, referred to as a complex instruction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set computer (CISC), this instruction can be compiled into one processor</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instruction: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add mem(B), mem(C), mem (A)</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On a typical RISC machine, the compilation would look something like this: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load mem(B), reg(1);</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load mem(C), reg(2);</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add reg(1), reg(2), reg(3);</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store reg(3), mem (A)</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Because of the nature of the RISC architecture (discussed in Chapter 15),</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both machines may execute the original high-level language instruction in about the</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same time. If this example is representative of the two machines, then if the CISC</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machine is rated at 1 MIPS, the RISC machine would be rated at 4 MIPS. But both</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do the same amount of high-level language work in the same amount of time.</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Further, the performance of a given processor on a given program may not be</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useful in determining how that processor will perform on a very different type of</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application. Accordingly, beginning in the late 1980s and early 1990s, industry and</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academic interest shifted to measuring the performance of systems using a set of</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benchmark programs. The same set of programs can be run on different machines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and the execution times compared.</a:t>
            </a:r>
            <a:endParaRPr sz="660"/>
          </a:p>
        </p:txBody>
      </p:sp>
      <p:sp>
        <p:nvSpPr>
          <p:cNvPr id="803" name="Google Shape;803;p5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3" name="Google Shape;813;p5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t/>
            </a:r>
            <a:endParaRPr/>
          </a:p>
        </p:txBody>
      </p:sp>
      <p:sp>
        <p:nvSpPr>
          <p:cNvPr id="814" name="Google Shape;814;p5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1" name="Google Shape;821;p5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[WEIC90] lists the following as desirable characteristics of a benchmark</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program:</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1. It is written in a high-level language, making it portable across different</a:t>
            </a:r>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machines.</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2. It is representative of a particular kind of programming style, such as systems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programming, numerical programming, or commercial programming.</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3. It can be measured easily.</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4. It has wide distribution.</a:t>
            </a:r>
            <a:endParaRPr/>
          </a:p>
          <a:p>
            <a:pPr indent="0" lvl="0" marL="0" rtl="0" algn="l">
              <a:spcBef>
                <a:spcPts val="360"/>
              </a:spcBef>
              <a:spcAft>
                <a:spcPts val="0"/>
              </a:spcAft>
              <a:buNone/>
            </a:pPr>
            <a:r>
              <a:t/>
            </a:r>
            <a:endParaRPr/>
          </a:p>
        </p:txBody>
      </p:sp>
      <p:sp>
        <p:nvSpPr>
          <p:cNvPr id="822" name="Google Shape;822;p5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9" name="Google Shape;829;p5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common need in industry and academic and research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communities for generally accepted computer performance measurements has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led to the development of standardized benchmark suites. A benchmark suite is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collection of programs, defined in a high-level language, that together attempt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provide a representative test of a computer in a particular application or system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programming area. The best known such collection of benchmark suites is defined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maintained by the System Performance Evaluation Corporation (SPEC),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industry consortium. SPEC performance measurements are widely used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comparison and research purposes.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830" name="Google Shape;830;p5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7" name="Google Shape;837;p5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The best known of the SPEC benchmark suites is SPEC CPU2006. This is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industry standard suite for processor-intensive applications. That is, SPEC CPU2006 is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appropriate for measuring performance for applications that spend most of their time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doing computation rather than I/O. The CPU2006 suite is based on existing applications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that have already been ported to a wide variety of platforms by SPEC industry</a:t>
            </a:r>
            <a:endParaRPr sz="1110"/>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members. It consists of 17 floating-point programs written in C, C++, and Fortran; and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12 integer programs written in C and C++. The suite contains over 3 million lines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code. This is the fifth generation of processor-intensive suites from SPEC, replacing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SPEC CPU2000, SPEC CPU95, SPEC CPU92, and SPEC CPU89 [HENN07].</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Other SPEC suites include the following:</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SPECjvm98: </a:t>
            </a:r>
            <a:r>
              <a:rPr b="0" lang="en-US" sz="1110">
                <a:solidFill>
                  <a:schemeClr val="dk1"/>
                </a:solidFill>
                <a:latin typeface="Times New Roman"/>
                <a:ea typeface="Times New Roman"/>
                <a:cs typeface="Times New Roman"/>
                <a:sym typeface="Times New Roman"/>
              </a:rPr>
              <a:t>Intended to evaluate performance of the combined hardware</a:t>
            </a:r>
            <a:endParaRPr/>
          </a:p>
          <a:p>
            <a:pPr indent="0" lvl="0" marL="0" rtl="0" algn="l">
              <a:lnSpc>
                <a:spcPct val="80000"/>
              </a:lnSpc>
              <a:spcBef>
                <a:spcPts val="333"/>
              </a:spcBef>
              <a:spcAft>
                <a:spcPts val="0"/>
              </a:spcAft>
              <a:buNone/>
            </a:pPr>
            <a:r>
              <a:rPr b="0" lang="en-US" sz="1110">
                <a:solidFill>
                  <a:schemeClr val="dk1"/>
                </a:solidFill>
                <a:latin typeface="Times New Roman"/>
                <a:ea typeface="Times New Roman"/>
                <a:cs typeface="Times New Roman"/>
                <a:sym typeface="Times New Roman"/>
              </a:rPr>
              <a:t>and software aspects of the Java Virtual Machine (JVM) client platform</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SPECjbb2000 (Java Business Benchmark): </a:t>
            </a:r>
            <a:r>
              <a:rPr b="0" lang="en-US" sz="1110">
                <a:solidFill>
                  <a:schemeClr val="dk1"/>
                </a:solidFill>
                <a:latin typeface="Times New Roman"/>
                <a:ea typeface="Times New Roman"/>
                <a:cs typeface="Times New Roman"/>
                <a:sym typeface="Times New Roman"/>
              </a:rPr>
              <a:t>A benchmark for evaluating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server-side Java-based electronic commerce applications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SPECweb99: </a:t>
            </a:r>
            <a:r>
              <a:rPr b="0" lang="en-US" sz="1110">
                <a:solidFill>
                  <a:schemeClr val="dk1"/>
                </a:solidFill>
                <a:latin typeface="Times New Roman"/>
                <a:ea typeface="Times New Roman"/>
                <a:cs typeface="Times New Roman"/>
                <a:sym typeface="Times New Roman"/>
              </a:rPr>
              <a:t>Evaluates the performance of World Wide Web (WWW) servers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SPECmail2001: </a:t>
            </a:r>
            <a:r>
              <a:rPr b="0" lang="en-US" sz="1110">
                <a:solidFill>
                  <a:schemeClr val="dk1"/>
                </a:solidFill>
                <a:latin typeface="Times New Roman"/>
                <a:ea typeface="Times New Roman"/>
                <a:cs typeface="Times New Roman"/>
                <a:sym typeface="Times New Roman"/>
              </a:rPr>
              <a:t>Designed to measure a system’s performance acting as a mail</a:t>
            </a:r>
            <a:endParaRPr/>
          </a:p>
          <a:p>
            <a:pPr indent="0" lvl="0" marL="0" rtl="0" algn="l">
              <a:lnSpc>
                <a:spcPct val="80000"/>
              </a:lnSpc>
              <a:spcBef>
                <a:spcPts val="333"/>
              </a:spcBef>
              <a:spcAft>
                <a:spcPts val="0"/>
              </a:spcAft>
              <a:buNone/>
            </a:pPr>
            <a:r>
              <a:rPr b="0" lang="en-US" sz="1110">
                <a:solidFill>
                  <a:schemeClr val="dk1"/>
                </a:solidFill>
                <a:latin typeface="Times New Roman"/>
                <a:ea typeface="Times New Roman"/>
                <a:cs typeface="Times New Roman"/>
                <a:sym typeface="Times New Roman"/>
              </a:rPr>
              <a:t>server</a:t>
            </a:r>
            <a:endParaRPr b="0" sz="1110"/>
          </a:p>
        </p:txBody>
      </p:sp>
      <p:sp>
        <p:nvSpPr>
          <p:cNvPr id="838" name="Google Shape;838;p5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5" name="Google Shape;845;p5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When considering system performance, computer system designers look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ways to improve performance by improvement in technology or change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design. Examples include the use of parallel processors, the use of a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hierarchy, and speedup in memory access time and I/O transfer rate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due to technology improvements. In all of these cases, it is important to note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a speedup in one aspect of the technology or design does not result in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corresponding improvement in performance. This limitation is succinctly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expressed by Amdahl’s law.</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Amdahl’s law was first proposed by Gene Amdahl in [AMDA67] and deals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the potential speedup of a program using multiple processors compared to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single processor.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Amdahl’s law illustrates the problems facing industry in the development of multi-core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machines with an ever-growing number of cores: The software that runs on such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machines must be adapted to a highly parallel execution environment to exploit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power of parallel processing.</a:t>
            </a:r>
            <a:endParaRPr sz="1200">
              <a:latin typeface="Times"/>
              <a:ea typeface="Times"/>
              <a:cs typeface="Times"/>
              <a:sym typeface="Times"/>
            </a:endParaRPr>
          </a:p>
        </p:txBody>
      </p:sp>
      <p:sp>
        <p:nvSpPr>
          <p:cNvPr id="846" name="Google Shape;846;p5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3" name="Google Shape;853;p5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839">
                <a:solidFill>
                  <a:schemeClr val="dk1"/>
                </a:solidFill>
                <a:latin typeface="Times New Roman"/>
                <a:ea typeface="Times New Roman"/>
                <a:cs typeface="Times New Roman"/>
                <a:sym typeface="Times New Roman"/>
              </a:rPr>
              <a:t>Consider a program running on a single processor such that a fraction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(1 – </a:t>
            </a:r>
            <a:r>
              <a:rPr i="1" lang="en-US" sz="839">
                <a:solidFill>
                  <a:schemeClr val="dk1"/>
                </a:solidFill>
                <a:latin typeface="Times New Roman"/>
                <a:ea typeface="Times New Roman"/>
                <a:cs typeface="Times New Roman"/>
                <a:sym typeface="Times New Roman"/>
              </a:rPr>
              <a:t>f) </a:t>
            </a:r>
            <a:r>
              <a:rPr i="0" lang="en-US" sz="839">
                <a:solidFill>
                  <a:schemeClr val="dk1"/>
                </a:solidFill>
                <a:latin typeface="Times New Roman"/>
                <a:ea typeface="Times New Roman"/>
                <a:cs typeface="Times New Roman"/>
                <a:sym typeface="Times New Roman"/>
              </a:rPr>
              <a:t>of the execution time involves code that is inherently serial and a fraction</a:t>
            </a:r>
            <a:endParaRPr/>
          </a:p>
          <a:p>
            <a:pPr indent="0" lvl="0" marL="0" rtl="0" algn="l">
              <a:lnSpc>
                <a:spcPct val="80000"/>
              </a:lnSpc>
              <a:spcBef>
                <a:spcPts val="252"/>
              </a:spcBef>
              <a:spcAft>
                <a:spcPts val="0"/>
              </a:spcAft>
              <a:buNone/>
            </a:pPr>
            <a:r>
              <a:rPr i="0" lang="en-US" sz="839">
                <a:solidFill>
                  <a:schemeClr val="dk1"/>
                </a:solidFill>
                <a:latin typeface="Times New Roman"/>
                <a:ea typeface="Times New Roman"/>
                <a:cs typeface="Times New Roman"/>
                <a:sym typeface="Times New Roman"/>
              </a:rPr>
              <a:t>f that involves code that is infinitely parallelizable with no scheduling overhead</a:t>
            </a:r>
            <a:r>
              <a:rPr i="1" lang="en-US" sz="839">
                <a:solidFill>
                  <a:schemeClr val="dk1"/>
                </a:solidFill>
                <a:latin typeface="Times New Roman"/>
                <a:ea typeface="Times New Roman"/>
                <a:cs typeface="Times New Roman"/>
                <a:sym typeface="Times New Roman"/>
              </a:rPr>
              <a:t>.</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Let </a:t>
            </a:r>
            <a:r>
              <a:rPr i="1" lang="en-US" sz="839">
                <a:solidFill>
                  <a:schemeClr val="dk1"/>
                </a:solidFill>
                <a:latin typeface="Times New Roman"/>
                <a:ea typeface="Times New Roman"/>
                <a:cs typeface="Times New Roman"/>
                <a:sym typeface="Times New Roman"/>
              </a:rPr>
              <a:t>T </a:t>
            </a:r>
            <a:r>
              <a:rPr i="0" lang="en-US" sz="839">
                <a:solidFill>
                  <a:schemeClr val="dk1"/>
                </a:solidFill>
                <a:latin typeface="Times New Roman"/>
                <a:ea typeface="Times New Roman"/>
                <a:cs typeface="Times New Roman"/>
                <a:sym typeface="Times New Roman"/>
              </a:rPr>
              <a:t>be the total execution time of the program using a single processor. Then the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speedup using a parallel processor with </a:t>
            </a:r>
            <a:r>
              <a:rPr i="1" lang="en-US" sz="839">
                <a:solidFill>
                  <a:schemeClr val="dk1"/>
                </a:solidFill>
                <a:latin typeface="Times New Roman"/>
                <a:ea typeface="Times New Roman"/>
                <a:cs typeface="Times New Roman"/>
                <a:sym typeface="Times New Roman"/>
              </a:rPr>
              <a:t>N </a:t>
            </a:r>
            <a:r>
              <a:rPr i="0" lang="en-US" sz="839">
                <a:solidFill>
                  <a:schemeClr val="dk1"/>
                </a:solidFill>
                <a:latin typeface="Times New Roman"/>
                <a:ea typeface="Times New Roman"/>
                <a:cs typeface="Times New Roman"/>
                <a:sym typeface="Times New Roman"/>
              </a:rPr>
              <a:t>processors that fully exploits the parallel</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portion of the program is as follows: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Speedup =</a:t>
            </a:r>
            <a:endParaRPr/>
          </a:p>
          <a:p>
            <a:pPr indent="0" lvl="0" marL="0" rtl="0" algn="l">
              <a:lnSpc>
                <a:spcPct val="80000"/>
              </a:lnSpc>
              <a:spcBef>
                <a:spcPts val="252"/>
              </a:spcBef>
              <a:spcAft>
                <a:spcPts val="0"/>
              </a:spcAft>
              <a:buNone/>
            </a:pPr>
            <a:r>
              <a:rPr lang="en-US" sz="839" u="sng">
                <a:solidFill>
                  <a:schemeClr val="dk1"/>
                </a:solidFill>
                <a:latin typeface="Times New Roman"/>
                <a:ea typeface="Times New Roman"/>
                <a:cs typeface="Times New Roman"/>
                <a:sym typeface="Times New Roman"/>
              </a:rPr>
              <a:t>Time to execute program on a single processor</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Time to execute program on </a:t>
            </a:r>
            <a:r>
              <a:rPr i="1" lang="en-US" sz="839">
                <a:solidFill>
                  <a:schemeClr val="dk1"/>
                </a:solidFill>
                <a:latin typeface="Times New Roman"/>
                <a:ea typeface="Times New Roman"/>
                <a:cs typeface="Times New Roman"/>
                <a:sym typeface="Times New Roman"/>
              </a:rPr>
              <a:t>N parallel processors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t>
            </a:r>
            <a:r>
              <a:rPr i="1" lang="en-US" sz="839" u="sng">
                <a:solidFill>
                  <a:schemeClr val="dk1"/>
                </a:solidFill>
                <a:latin typeface="Times New Roman"/>
                <a:ea typeface="Times New Roman"/>
                <a:cs typeface="Times New Roman"/>
                <a:sym typeface="Times New Roman"/>
              </a:rPr>
              <a:t>T(1 - f) + Tf</a:t>
            </a:r>
            <a:endParaRPr/>
          </a:p>
          <a:p>
            <a:pPr indent="0" lvl="0" marL="0" rtl="0" algn="l">
              <a:lnSpc>
                <a:spcPct val="80000"/>
              </a:lnSpc>
              <a:spcBef>
                <a:spcPts val="252"/>
              </a:spcBef>
              <a:spcAft>
                <a:spcPts val="0"/>
              </a:spcAft>
              <a:buNone/>
            </a:pPr>
            <a:r>
              <a:rPr i="1" lang="en-US" sz="839">
                <a:solidFill>
                  <a:schemeClr val="dk1"/>
                </a:solidFill>
                <a:latin typeface="Times New Roman"/>
                <a:ea typeface="Times New Roman"/>
                <a:cs typeface="Times New Roman"/>
                <a:sym typeface="Times New Roman"/>
              </a:rPr>
              <a:t>T(1 - f) +</a:t>
            </a:r>
            <a:r>
              <a:rPr i="1" lang="en-US" sz="839" u="sng">
                <a:solidFill>
                  <a:schemeClr val="dk1"/>
                </a:solidFill>
                <a:latin typeface="Times New Roman"/>
                <a:ea typeface="Times New Roman"/>
                <a:cs typeface="Times New Roman"/>
                <a:sym typeface="Times New Roman"/>
              </a:rPr>
              <a:t>Tf</a:t>
            </a:r>
            <a:endParaRPr/>
          </a:p>
          <a:p>
            <a:pPr indent="0" lvl="0" marL="0" rtl="0" algn="l">
              <a:lnSpc>
                <a:spcPct val="80000"/>
              </a:lnSpc>
              <a:spcBef>
                <a:spcPts val="252"/>
              </a:spcBef>
              <a:spcAft>
                <a:spcPts val="0"/>
              </a:spcAft>
              <a:buNone/>
            </a:pPr>
            <a:r>
              <a:rPr i="1" lang="en-US" sz="839">
                <a:solidFill>
                  <a:schemeClr val="dk1"/>
                </a:solidFill>
                <a:latin typeface="Times New Roman"/>
                <a:ea typeface="Times New Roman"/>
                <a:cs typeface="Times New Roman"/>
                <a:sym typeface="Times New Roman"/>
              </a:rPr>
              <a:t>              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lang="en-US" sz="839" u="sng">
                <a:solidFill>
                  <a:schemeClr val="dk1"/>
                </a:solidFill>
                <a:latin typeface="Times New Roman"/>
                <a:ea typeface="Times New Roman"/>
                <a:cs typeface="Times New Roman"/>
                <a:sym typeface="Times New Roman"/>
              </a:rPr>
              <a:t>   1          </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(1 - </a:t>
            </a:r>
            <a:r>
              <a:rPr i="1" lang="en-US" sz="839">
                <a:solidFill>
                  <a:schemeClr val="dk1"/>
                </a:solidFill>
                <a:latin typeface="Times New Roman"/>
                <a:ea typeface="Times New Roman"/>
                <a:cs typeface="Times New Roman"/>
                <a:sym typeface="Times New Roman"/>
              </a:rPr>
              <a:t>f) +</a:t>
            </a:r>
            <a:r>
              <a:rPr i="1" lang="en-US" sz="839" u="sng">
                <a:solidFill>
                  <a:schemeClr val="dk1"/>
                </a:solidFill>
                <a:latin typeface="Times New Roman"/>
                <a:ea typeface="Times New Roman"/>
                <a:cs typeface="Times New Roman"/>
                <a:sym typeface="Times New Roman"/>
              </a:rPr>
              <a:t>f</a:t>
            </a:r>
            <a:endParaRPr/>
          </a:p>
          <a:p>
            <a:pPr indent="0" lvl="0" marL="0" rtl="0" algn="l">
              <a:lnSpc>
                <a:spcPct val="80000"/>
              </a:lnSpc>
              <a:spcBef>
                <a:spcPts val="252"/>
              </a:spcBef>
              <a:spcAft>
                <a:spcPts val="0"/>
              </a:spcAft>
              <a:buNone/>
            </a:pPr>
            <a:r>
              <a:rPr i="1" lang="en-US" sz="839">
                <a:solidFill>
                  <a:schemeClr val="dk1"/>
                </a:solidFill>
                <a:latin typeface="Times New Roman"/>
                <a:ea typeface="Times New Roman"/>
                <a:cs typeface="Times New Roman"/>
                <a:sym typeface="Times New Roman"/>
              </a:rPr>
              <a:t>          N</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This equation is illustrated in Figure 2.14. Two important conclusions can be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drawn:</a:t>
            </a:r>
            <a:endParaRPr/>
          </a:p>
          <a:p>
            <a:pPr indent="0" lvl="0" marL="0" rtl="0" algn="l">
              <a:lnSpc>
                <a:spcPct val="80000"/>
              </a:lnSpc>
              <a:spcBef>
                <a:spcPts val="252"/>
              </a:spcBef>
              <a:spcAft>
                <a:spcPts val="0"/>
              </a:spcAft>
              <a:buNone/>
            </a:pPr>
            <a:r>
              <a:t/>
            </a:r>
            <a:endParaRPr b="1"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b="0" lang="en-US" sz="839">
                <a:solidFill>
                  <a:schemeClr val="dk1"/>
                </a:solidFill>
                <a:latin typeface="Times New Roman"/>
                <a:ea typeface="Times New Roman"/>
                <a:cs typeface="Times New Roman"/>
                <a:sym typeface="Times New Roman"/>
              </a:rPr>
              <a:t>1. When </a:t>
            </a:r>
            <a:r>
              <a:rPr b="0" i="1" lang="en-US" sz="839">
                <a:solidFill>
                  <a:schemeClr val="dk1"/>
                </a:solidFill>
                <a:latin typeface="Times New Roman"/>
                <a:ea typeface="Times New Roman"/>
                <a:cs typeface="Times New Roman"/>
                <a:sym typeface="Times New Roman"/>
              </a:rPr>
              <a:t>f is small, the use of parallel processors has little effect.</a:t>
            </a:r>
            <a:endParaRPr/>
          </a:p>
          <a:p>
            <a:pPr indent="0" lvl="0" marL="0" rtl="0" algn="l">
              <a:lnSpc>
                <a:spcPct val="80000"/>
              </a:lnSpc>
              <a:spcBef>
                <a:spcPts val="252"/>
              </a:spcBef>
              <a:spcAft>
                <a:spcPts val="0"/>
              </a:spcAft>
              <a:buNone/>
            </a:pPr>
            <a:r>
              <a:t/>
            </a:r>
            <a:endParaRPr b="0"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b="0" lang="en-US" sz="839">
                <a:solidFill>
                  <a:schemeClr val="dk1"/>
                </a:solidFill>
                <a:latin typeface="Times New Roman"/>
                <a:ea typeface="Times New Roman"/>
                <a:cs typeface="Times New Roman"/>
                <a:sym typeface="Times New Roman"/>
              </a:rPr>
              <a:t>2. As </a:t>
            </a:r>
            <a:r>
              <a:rPr b="0" i="1" lang="en-US" sz="839">
                <a:solidFill>
                  <a:schemeClr val="dk1"/>
                </a:solidFill>
                <a:latin typeface="Times New Roman"/>
                <a:ea typeface="Times New Roman"/>
                <a:cs typeface="Times New Roman"/>
                <a:sym typeface="Times New Roman"/>
              </a:rPr>
              <a:t>N approaches infinity, speedup is bound by 1/(1 – f), so that there are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diminishing returns for using more processors.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These conclusions are too pessimistic, an assertion first put forward in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[GUST88]. For example, a server can maintain multiple threads or multiple tasks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to handle multiple clients and execute the threads or tasks in parallel up to the limit</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of the number of processors. Many database applications involve computations 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massive amounts of data that can be split up into multiple parallel tasks.</a:t>
            </a:r>
            <a:endParaRPr sz="839"/>
          </a:p>
        </p:txBody>
      </p:sp>
      <p:sp>
        <p:nvSpPr>
          <p:cNvPr id="854" name="Google Shape;854;p5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2" name="Google Shape;862;p5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A fundamental and simple relation with broad applications is Little’s Law</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[LITT61, LITT11]. We can apply it to almost any system that is statistically in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steady state, and in which there is no leakage. </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Using queuing theory terminology, Little’s Law applies to a queuing system.</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central element of the system is a server, which provides some service to items.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Items from some population of items arrive at the system to be served. If the server</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is idle, an item is served immediately. Otherwise, an arriving item joins a waiting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line, or queue. There can be a single queue for a single server, a single queue for</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multiple servers, or multiples queues, one for each of multiple servers. When a</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server has completed serving an item, the item departs. If there are items waiting in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queue, one is immediately dispatched to the server. The server in this model can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represent anything that performs some function or service for a collection of items.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Examples: A processor provides service to processes; a transmission line provides a</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transmission service to packets or frames of data; and an I/O device provides a read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or write service for I/O requests.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distribution of arrival times is, or the order or priority in which items are served.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Because of its simplicity and generality, Little’s Law is extremely useful and has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experienced somewhat of a revival due to the interest in performance problems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related to multi-core computers.</a:t>
            </a:r>
            <a:endParaRPr/>
          </a:p>
        </p:txBody>
      </p:sp>
      <p:sp>
        <p:nvSpPr>
          <p:cNvPr id="863" name="Google Shape;863;p5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58:notes"/>
          <p:cNvSpPr txBox="1"/>
          <p:nvPr>
            <p:ph idx="1" type="body"/>
          </p:nvPr>
        </p:nvSpPr>
        <p:spPr>
          <a:xfrm>
            <a:off x="914400" y="4343400"/>
            <a:ext cx="5029200" cy="4114800"/>
          </a:xfrm>
          <a:prstGeom prst="rect">
            <a:avLst/>
          </a:prstGeom>
        </p:spPr>
        <p:txBody>
          <a:bodyPr anchorCtr="0" anchor="ctr" bIns="46800" lIns="90000" spcFirstLastPara="1" rIns="90000" wrap="square" tIns="46800">
            <a:noAutofit/>
          </a:bodyPr>
          <a:lstStyle/>
          <a:p>
            <a:pPr indent="0" lvl="0" marL="0" rtl="0" algn="l">
              <a:spcBef>
                <a:spcPts val="360"/>
              </a:spcBef>
              <a:spcAft>
                <a:spcPts val="0"/>
              </a:spcAft>
              <a:buNone/>
            </a:pPr>
            <a:r>
              <a:t/>
            </a:r>
            <a:endParaRPr/>
          </a:p>
        </p:txBody>
      </p:sp>
      <p:sp>
        <p:nvSpPr>
          <p:cNvPr id="871" name="Google Shape;87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5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879" name="Google Shape;87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0" name="Google Shape;880;p5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a:t>Chapter 2 summary.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i="1" lang="en-US" sz="1200">
                <a:solidFill>
                  <a:schemeClr val="dk1"/>
                </a:solidFill>
                <a:latin typeface="Times New Roman"/>
                <a:ea typeface="Times New Roman"/>
                <a:cs typeface="Times New Roman"/>
                <a:sym typeface="Times New Roman"/>
              </a:rPr>
              <a:t>The ENIAC (Electronic Numerical Integrator And Computer), </a:t>
            </a:r>
            <a:r>
              <a:rPr b="0" i="1" lang="en-US" sz="1200">
                <a:solidFill>
                  <a:schemeClr val="dk1"/>
                </a:solidFill>
                <a:latin typeface="Times New Roman"/>
                <a:ea typeface="Times New Roman"/>
                <a:cs typeface="Times New Roman"/>
                <a:sym typeface="Times New Roman"/>
              </a:rPr>
              <a:t>designed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constructed at the University of Pennsylvania, was the world’s first general purpose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electronic digital computer. The project was a response to U.S. needs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during World War II. The Army’s Ballistics Research Laboratory (BRL), an agency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responsible for developing range and trajectory tables for new weapons, was having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difficulty supplying these tables accurately and within a reasonable time frame.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Without these firing tables, the new weapons and artillery were useless to gunners.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BRL employed more than 200 people who, using desktop calculators, solved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necessary ballistics equations. Preparation of the tables for a single weapon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would take one person many hours, even days.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John Mauchly, a professor of electrical engineering at the University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Pennsylvania, and John Eckert, one of his graduate students, proposed to build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general-purpose computer using vacuum tubes for the BRL’s application. In 1943,</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Army accepted this proposal, and work began on the ENIAC.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i="1" lang="en-US" sz="1200">
                <a:solidFill>
                  <a:schemeClr val="dk1"/>
                </a:solidFill>
                <a:latin typeface="Times New Roman"/>
                <a:ea typeface="Times New Roman"/>
                <a:cs typeface="Times New Roman"/>
                <a:sym typeface="Times New Roman"/>
              </a:rPr>
              <a:t>The ENIAC (Electronic Numerical Integrator And Computer), </a:t>
            </a:r>
            <a:r>
              <a:rPr b="0" i="1" lang="en-US" sz="1200">
                <a:solidFill>
                  <a:schemeClr val="dk1"/>
                </a:solidFill>
                <a:latin typeface="Times New Roman"/>
                <a:ea typeface="Times New Roman"/>
                <a:cs typeface="Times New Roman"/>
                <a:sym typeface="Times New Roman"/>
              </a:rPr>
              <a:t>designed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constructed at the University of Pennsylvania, was the world’s first general purpose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electronic digital computer. The project was a response to U.S. needs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during World War II. The Army’s Ballistics Research Laboratory (BRL), an agency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responsible for developing range and trajectory tables for new weapons, was having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difficulty supplying these tables accurately and within a reasonable time frame.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Without these firing tables, the new weapons and artillery were useless to gunners.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BRL employed more than 200 people who, using desktop calculators, solved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necessary ballistics equations. Preparation of the tables for a single weapon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would take one person many hours, even days.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John Mauchly, a professor of electrical engineering at the University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Pennsylvania, and John Eckert, one of his graduate students, proposed to build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general-purpose computer using vacuum tubes for the BRL’s application. In 1943,</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Army accepted this proposal, and work began on the ENIAC.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resulting machine was enormous, weighing 30 tons, occupying 1500 square feet of floor space,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containing more than 18,000 vacuum tubes. When operating, it consumed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140 kilowatts of power. It was also substantially faster than any electromechanical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computer, capable of 5000 additions per second.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ENIAC was a decimal rather than a binary machine. That is, numbers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were represented in decimal form, and arithmetic was performed in the decimal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system. Its memory consisted of 20 </a:t>
            </a:r>
            <a:r>
              <a:rPr i="1" lang="en-US" sz="1200">
                <a:solidFill>
                  <a:schemeClr val="dk1"/>
                </a:solidFill>
                <a:latin typeface="Times New Roman"/>
                <a:ea typeface="Times New Roman"/>
                <a:cs typeface="Times New Roman"/>
                <a:sym typeface="Times New Roman"/>
              </a:rPr>
              <a:t>accumulators </a:t>
            </a:r>
            <a:r>
              <a:rPr b="1" i="1" lang="en-US" sz="1200">
                <a:solidFill>
                  <a:schemeClr val="dk1"/>
                </a:solidFill>
                <a:latin typeface="Times New Roman"/>
                <a:ea typeface="Times New Roman"/>
                <a:cs typeface="Times New Roman"/>
                <a:sym typeface="Times New Roman"/>
              </a:rPr>
              <a:t>(thanh ghi tích lũy cho việc cộng dồn),</a:t>
            </a:r>
            <a:r>
              <a:rPr i="1" lang="en-US" sz="1200">
                <a:solidFill>
                  <a:schemeClr val="dk1"/>
                </a:solidFill>
                <a:latin typeface="Times New Roman"/>
                <a:ea typeface="Times New Roman"/>
                <a:cs typeface="Times New Roman"/>
                <a:sym typeface="Times New Roman"/>
              </a:rPr>
              <a:t> </a:t>
            </a:r>
            <a:r>
              <a:rPr i="0" lang="en-US" sz="1200">
                <a:solidFill>
                  <a:schemeClr val="dk1"/>
                </a:solidFill>
                <a:latin typeface="Times New Roman"/>
                <a:ea typeface="Times New Roman"/>
                <a:cs typeface="Times New Roman"/>
                <a:sym typeface="Times New Roman"/>
              </a:rPr>
              <a:t>each capable of holding a 10-digit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decimal number. A ring of 10 vacuum tubes represented each digit. At any time,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only one vacuum tube was in the ON state, representing one of the 10 digits.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major drawback of the ENIAC was that it had to be programmed manually by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setting switches and plugging and unplugging cables.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ENIAC was completed in 1946, too late to be used in the war effort.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Instead, its first task was to perform a series of complex calculations that were used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help determine the feasibility of the hydrogen bomb. The use of the ENIAC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purpose other than that for which it was built demonstrated its general-purpose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nature. The ENIAC continued to operate under BRL management until 1955,</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when it was disassembled.</a:t>
            </a:r>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task of entering and altering programs for the ENIAC was extremely tedious.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But suppose a program could be represented in a form suitable for storing in memory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alongside the data. Then, a computer could get its instructions by reading them from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and a program could be set or altered by setting the values of a portion of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idea, known as the </a:t>
            </a:r>
            <a:r>
              <a:rPr b="1" lang="en-US" sz="1200">
                <a:solidFill>
                  <a:schemeClr val="dk1"/>
                </a:solidFill>
                <a:latin typeface="Times New Roman"/>
                <a:ea typeface="Times New Roman"/>
                <a:cs typeface="Times New Roman"/>
                <a:sym typeface="Times New Roman"/>
              </a:rPr>
              <a:t>stored-program concept, </a:t>
            </a:r>
            <a:r>
              <a:rPr b="0" lang="en-US" sz="1200">
                <a:solidFill>
                  <a:schemeClr val="dk1"/>
                </a:solidFill>
                <a:latin typeface="Times New Roman"/>
                <a:ea typeface="Times New Roman"/>
                <a:cs typeface="Times New Roman"/>
                <a:sym typeface="Times New Roman"/>
              </a:rPr>
              <a:t>is usually attributed to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ENIAC designers, most notably the mathematician John von Neumann, who was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consultant on the ENIAC project. Alan Turing developed the idea at about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same time. The first publication of the idea was in a 1945 proposal by von Neumann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a new computer, the EDVAC (Electronic Discrete Variable Computer).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1946, von Neumann and his colleagues began the design of a new stored program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computer, referred to as the IAS computer, at the Princeton Institute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Advanced Studies. The IAS computer, although not completed until 1952, is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prototype of all subsequent general-purpose computers.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1"/>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1"/>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61"/>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1"/>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1"/>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 name="Google Shape;21;p61"/>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 name="Google Shape;22;p61"/>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 name="Google Shape;23;p61"/>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4" name="Google Shape;24;p61"/>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Google Shape;25;p61"/>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99" name="Shape 99"/>
        <p:cNvGrpSpPr/>
        <p:nvPr/>
      </p:nvGrpSpPr>
      <p:grpSpPr>
        <a:xfrm>
          <a:off x="0" y="0"/>
          <a:ext cx="0" cy="0"/>
          <a:chOff x="0" y="0"/>
          <a:chExt cx="0" cy="0"/>
        </a:xfrm>
      </p:grpSpPr>
      <p:sp>
        <p:nvSpPr>
          <p:cNvPr id="100" name="Google Shape;100;p70"/>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70"/>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2" name="Google Shape;102;p70"/>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70"/>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70"/>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 name="Google Shape;105;p70"/>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6" name="Google Shape;106;p70"/>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7" name="Google Shape;107;p70"/>
          <p:cNvSpPr/>
          <p:nvPr>
            <p:ph idx="2" type="pic"/>
          </p:nvPr>
        </p:nvSpPr>
        <p:spPr>
          <a:xfrm>
            <a:off x="4624388" y="228600"/>
            <a:ext cx="2057400" cy="2039112"/>
          </a:xfrm>
          <a:prstGeom prst="rect">
            <a:avLst/>
          </a:prstGeom>
          <a:noFill/>
          <a:ln>
            <a:noFill/>
          </a:ln>
        </p:spPr>
      </p:sp>
      <p:sp>
        <p:nvSpPr>
          <p:cNvPr id="108" name="Google Shape;108;p70"/>
          <p:cNvSpPr/>
          <p:nvPr>
            <p:ph idx="3" type="pic"/>
          </p:nvPr>
        </p:nvSpPr>
        <p:spPr>
          <a:xfrm>
            <a:off x="6802438" y="2377440"/>
            <a:ext cx="2057400" cy="2039112"/>
          </a:xfrm>
          <a:prstGeom prst="rect">
            <a:avLst/>
          </a:prstGeom>
          <a:noFill/>
          <a:ln>
            <a:noFill/>
          </a:ln>
        </p:spPr>
      </p:sp>
      <p:sp>
        <p:nvSpPr>
          <p:cNvPr id="109" name="Google Shape;109;p70"/>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70"/>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11" name="Shape 111"/>
        <p:cNvGrpSpPr/>
        <p:nvPr/>
      </p:nvGrpSpPr>
      <p:grpSpPr>
        <a:xfrm>
          <a:off x="0" y="0"/>
          <a:ext cx="0" cy="0"/>
          <a:chOff x="0" y="0"/>
          <a:chExt cx="0" cy="0"/>
        </a:xfrm>
      </p:grpSpPr>
      <p:sp>
        <p:nvSpPr>
          <p:cNvPr id="112" name="Google Shape;112;p71"/>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3" name="Google Shape;113;p71"/>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71"/>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5" name="Google Shape;115;p71"/>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71"/>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7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71"/>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19" name="Google Shape;119;p71"/>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 name="Google Shape;120;p71"/>
          <p:cNvSpPr/>
          <p:nvPr>
            <p:ph idx="2" type="pic"/>
          </p:nvPr>
        </p:nvSpPr>
        <p:spPr>
          <a:xfrm>
            <a:off x="6802438" y="2374940"/>
            <a:ext cx="2057400" cy="2039112"/>
          </a:xfrm>
          <a:prstGeom prst="rect">
            <a:avLst/>
          </a:prstGeom>
          <a:noFill/>
          <a:ln>
            <a:noFill/>
          </a:ln>
        </p:spPr>
      </p:sp>
      <p:sp>
        <p:nvSpPr>
          <p:cNvPr id="121" name="Google Shape;121;p71"/>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122" name="Shape 122"/>
        <p:cNvGrpSpPr/>
        <p:nvPr/>
      </p:nvGrpSpPr>
      <p:grpSpPr>
        <a:xfrm>
          <a:off x="0" y="0"/>
          <a:ext cx="0" cy="0"/>
          <a:chOff x="0" y="0"/>
          <a:chExt cx="0" cy="0"/>
        </a:xfrm>
      </p:grpSpPr>
      <p:sp>
        <p:nvSpPr>
          <p:cNvPr id="123" name="Google Shape;123;p7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4" name="Google Shape;124;p72"/>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72"/>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7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7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7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0" name="Google Shape;130;p72"/>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p73"/>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3" name="Google Shape;133;p73"/>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73"/>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35" name="Google Shape;135;p73"/>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73"/>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3"/>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73"/>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139" name="Google Shape;139;p73"/>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140" name="Shape 140"/>
        <p:cNvGrpSpPr/>
        <p:nvPr/>
      </p:nvGrpSpPr>
      <p:grpSpPr>
        <a:xfrm>
          <a:off x="0" y="0"/>
          <a:ext cx="0" cy="0"/>
          <a:chOff x="0" y="0"/>
          <a:chExt cx="0" cy="0"/>
        </a:xfrm>
      </p:grpSpPr>
      <p:sp>
        <p:nvSpPr>
          <p:cNvPr id="141" name="Google Shape;141;p7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42" name="Google Shape;142;p7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74"/>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4" name="Google Shape;144;p7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4"/>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7" name="Google Shape;147;p7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8" name="Google Shape;148;p7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49" name="Shape 149"/>
        <p:cNvGrpSpPr/>
        <p:nvPr/>
      </p:nvGrpSpPr>
      <p:grpSpPr>
        <a:xfrm>
          <a:off x="0" y="0"/>
          <a:ext cx="0" cy="0"/>
          <a:chOff x="0" y="0"/>
          <a:chExt cx="0" cy="0"/>
        </a:xfrm>
      </p:grpSpPr>
      <p:sp>
        <p:nvSpPr>
          <p:cNvPr id="150" name="Google Shape;150;p7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1" name="Google Shape;151;p7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52" name="Google Shape;152;p7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7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7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7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75"/>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7" name="Google Shape;157;p75"/>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8" name="Google Shape;158;p75"/>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9" name="Google Shape;159;p75"/>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0" name="Shape 160"/>
        <p:cNvGrpSpPr/>
        <p:nvPr/>
      </p:nvGrpSpPr>
      <p:grpSpPr>
        <a:xfrm>
          <a:off x="0" y="0"/>
          <a:ext cx="0" cy="0"/>
          <a:chOff x="0" y="0"/>
          <a:chExt cx="0" cy="0"/>
        </a:xfrm>
      </p:grpSpPr>
      <p:sp>
        <p:nvSpPr>
          <p:cNvPr id="161" name="Google Shape;161;p76"/>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2" name="Google Shape;162;p76"/>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76"/>
          <p:cNvSpPr/>
          <p:nvPr>
            <p:ph idx="2" type="pic"/>
          </p:nvPr>
        </p:nvSpPr>
        <p:spPr>
          <a:xfrm>
            <a:off x="277906" y="228600"/>
            <a:ext cx="3460658" cy="6345238"/>
          </a:xfrm>
          <a:prstGeom prst="rect">
            <a:avLst/>
          </a:prstGeom>
          <a:noFill/>
          <a:ln>
            <a:noFill/>
          </a:ln>
        </p:spPr>
      </p:sp>
      <p:sp>
        <p:nvSpPr>
          <p:cNvPr id="164" name="Google Shape;164;p76"/>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5" name="Google Shape;165;p76"/>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76"/>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7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8" name="Google Shape;168;p76"/>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p:cSld name="Picture above Caption">
    <p:spTree>
      <p:nvGrpSpPr>
        <p:cNvPr id="169" name="Shape 169"/>
        <p:cNvGrpSpPr/>
        <p:nvPr/>
      </p:nvGrpSpPr>
      <p:grpSpPr>
        <a:xfrm>
          <a:off x="0" y="0"/>
          <a:ext cx="0" cy="0"/>
          <a:chOff x="0" y="0"/>
          <a:chExt cx="0" cy="0"/>
        </a:xfrm>
      </p:grpSpPr>
      <p:sp>
        <p:nvSpPr>
          <p:cNvPr id="170" name="Google Shape;170;p77"/>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77"/>
          <p:cNvSpPr/>
          <p:nvPr>
            <p:ph idx="2" type="pic"/>
          </p:nvPr>
        </p:nvSpPr>
        <p:spPr>
          <a:xfrm>
            <a:off x="277905" y="228600"/>
            <a:ext cx="6378389" cy="4187952"/>
          </a:xfrm>
          <a:prstGeom prst="rect">
            <a:avLst/>
          </a:prstGeom>
          <a:noFill/>
          <a:ln>
            <a:noFill/>
          </a:ln>
        </p:spPr>
      </p:sp>
      <p:sp>
        <p:nvSpPr>
          <p:cNvPr id="172" name="Google Shape;172;p77"/>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3" name="Google Shape;173;p7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7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7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77"/>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7" name="Google Shape;177;p77"/>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8" name="Google Shape;178;p77"/>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9" name="Shape 179"/>
        <p:cNvGrpSpPr/>
        <p:nvPr/>
      </p:nvGrpSpPr>
      <p:grpSpPr>
        <a:xfrm>
          <a:off x="0" y="0"/>
          <a:ext cx="0" cy="0"/>
          <a:chOff x="0" y="0"/>
          <a:chExt cx="0" cy="0"/>
        </a:xfrm>
      </p:grpSpPr>
      <p:sp>
        <p:nvSpPr>
          <p:cNvPr id="180" name="Google Shape;180;p78"/>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1" name="Google Shape;181;p78"/>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78"/>
          <p:cNvSpPr/>
          <p:nvPr>
            <p:ph idx="2" type="pic"/>
          </p:nvPr>
        </p:nvSpPr>
        <p:spPr>
          <a:xfrm>
            <a:off x="277905" y="2365248"/>
            <a:ext cx="4240119" cy="4187952"/>
          </a:xfrm>
          <a:prstGeom prst="rect">
            <a:avLst/>
          </a:prstGeom>
          <a:noFill/>
          <a:ln>
            <a:noFill/>
          </a:ln>
        </p:spPr>
      </p:sp>
      <p:sp>
        <p:nvSpPr>
          <p:cNvPr id="183" name="Google Shape;183;p78"/>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4" name="Google Shape;184;p78"/>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78"/>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7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78"/>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8" name="Google Shape;188;p78"/>
          <p:cNvSpPr/>
          <p:nvPr>
            <p:ph idx="3" type="pic"/>
          </p:nvPr>
        </p:nvSpPr>
        <p:spPr>
          <a:xfrm>
            <a:off x="277905" y="228600"/>
            <a:ext cx="2057400" cy="2039112"/>
          </a:xfrm>
          <a:prstGeom prst="rect">
            <a:avLst/>
          </a:prstGeom>
          <a:noFill/>
          <a:ln>
            <a:noFill/>
          </a:ln>
        </p:spPr>
      </p:sp>
      <p:sp>
        <p:nvSpPr>
          <p:cNvPr id="189" name="Google Shape;189;p78"/>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90" name="Shape 190"/>
        <p:cNvGrpSpPr/>
        <p:nvPr/>
      </p:nvGrpSpPr>
      <p:grpSpPr>
        <a:xfrm>
          <a:off x="0" y="0"/>
          <a:ext cx="0" cy="0"/>
          <a:chOff x="0" y="0"/>
          <a:chExt cx="0" cy="0"/>
        </a:xfrm>
      </p:grpSpPr>
      <p:sp>
        <p:nvSpPr>
          <p:cNvPr id="191" name="Google Shape;191;p79"/>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 name="Google Shape;192;p79"/>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93" name="Google Shape;193;p7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79"/>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7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7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7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62"/>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 name="Google Shape;28;p6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2"/>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6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4" name="Google Shape;34;p62"/>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8" name="Shape 198"/>
        <p:cNvGrpSpPr/>
        <p:nvPr/>
      </p:nvGrpSpPr>
      <p:grpSpPr>
        <a:xfrm>
          <a:off x="0" y="0"/>
          <a:ext cx="0" cy="0"/>
          <a:chOff x="0" y="0"/>
          <a:chExt cx="0" cy="0"/>
        </a:xfrm>
      </p:grpSpPr>
      <p:sp>
        <p:nvSpPr>
          <p:cNvPr id="199" name="Google Shape;199;p80"/>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 name="Google Shape;200;p80"/>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80"/>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8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8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8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80"/>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3"/>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Google Shape;37;p6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64"/>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 name="Google Shape;42;p64"/>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4"/>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4" name="Google Shape;44;p64"/>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5" name="Google Shape;45;p64"/>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4"/>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4"/>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8" name="Shape 48"/>
        <p:cNvGrpSpPr/>
        <p:nvPr/>
      </p:nvGrpSpPr>
      <p:grpSpPr>
        <a:xfrm>
          <a:off x="0" y="0"/>
          <a:ext cx="0" cy="0"/>
          <a:chOff x="0" y="0"/>
          <a:chExt cx="0" cy="0"/>
        </a:xfrm>
      </p:grpSpPr>
      <p:sp>
        <p:nvSpPr>
          <p:cNvPr id="49" name="Google Shape;49;p65"/>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0" name="Google Shape;50;p65"/>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 name="Google Shape;51;p6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52" name="Google Shape;52;p6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5"/>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65"/>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6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58" name="Shape 58"/>
        <p:cNvGrpSpPr/>
        <p:nvPr/>
      </p:nvGrpSpPr>
      <p:grpSpPr>
        <a:xfrm>
          <a:off x="0" y="0"/>
          <a:ext cx="0" cy="0"/>
          <a:chOff x="0" y="0"/>
          <a:chExt cx="0" cy="0"/>
        </a:xfrm>
      </p:grpSpPr>
      <p:sp>
        <p:nvSpPr>
          <p:cNvPr id="59" name="Google Shape;59;p66"/>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0" name="Google Shape;60;p66"/>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6"/>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6"/>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6"/>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66"/>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66" name="Google Shape;66;p66"/>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7" name="Google Shape;67;p66"/>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 name="Google Shape;68;p66"/>
          <p:cNvSpPr/>
          <p:nvPr>
            <p:ph idx="2" type="pic"/>
          </p:nvPr>
        </p:nvSpPr>
        <p:spPr>
          <a:xfrm>
            <a:off x="4624388" y="228600"/>
            <a:ext cx="2057400" cy="2039112"/>
          </a:xfrm>
          <a:prstGeom prst="rect">
            <a:avLst/>
          </a:prstGeom>
          <a:noFill/>
          <a:ln>
            <a:noFill/>
          </a:ln>
        </p:spPr>
      </p:sp>
      <p:sp>
        <p:nvSpPr>
          <p:cNvPr id="69" name="Google Shape;69;p66"/>
          <p:cNvSpPr/>
          <p:nvPr>
            <p:ph idx="3" type="pic"/>
          </p:nvPr>
        </p:nvSpPr>
        <p:spPr>
          <a:xfrm>
            <a:off x="4624388" y="2381663"/>
            <a:ext cx="2057400" cy="2039112"/>
          </a:xfrm>
          <a:prstGeom prst="rect">
            <a:avLst/>
          </a:prstGeom>
          <a:noFill/>
          <a:ln>
            <a:noFill/>
          </a:ln>
        </p:spPr>
      </p:sp>
      <p:sp>
        <p:nvSpPr>
          <p:cNvPr id="70" name="Google Shape;70;p66"/>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1" name="Shape 71"/>
        <p:cNvGrpSpPr/>
        <p:nvPr/>
      </p:nvGrpSpPr>
      <p:grpSpPr>
        <a:xfrm>
          <a:off x="0" y="0"/>
          <a:ext cx="0" cy="0"/>
          <a:chOff x="0" y="0"/>
          <a:chExt cx="0" cy="0"/>
        </a:xfrm>
      </p:grpSpPr>
      <p:sp>
        <p:nvSpPr>
          <p:cNvPr id="72" name="Google Shape;72;p6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 name="Google Shape;73;p6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74" name="Google Shape;74;p6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67"/>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6" name="Google Shape;76;p67"/>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7" name="Google Shape;77;p6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67"/>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1" name="Google Shape;81;p67"/>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82" name="Shape 82"/>
        <p:cNvGrpSpPr/>
        <p:nvPr/>
      </p:nvGrpSpPr>
      <p:grpSpPr>
        <a:xfrm>
          <a:off x="0" y="0"/>
          <a:ext cx="0" cy="0"/>
          <a:chOff x="0" y="0"/>
          <a:chExt cx="0" cy="0"/>
        </a:xfrm>
      </p:grpSpPr>
      <p:sp>
        <p:nvSpPr>
          <p:cNvPr id="83" name="Google Shape;83;p6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 name="Google Shape;84;p6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85" name="Google Shape;85;p6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68"/>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7" name="Google Shape;87;p6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68"/>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1" name="Google Shape;91;p68"/>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2" name="Shape 92"/>
        <p:cNvGrpSpPr/>
        <p:nvPr/>
      </p:nvGrpSpPr>
      <p:grpSpPr>
        <a:xfrm>
          <a:off x="0" y="0"/>
          <a:ext cx="0" cy="0"/>
          <a:chOff x="0" y="0"/>
          <a:chExt cx="0" cy="0"/>
        </a:xfrm>
      </p:grpSpPr>
      <p:sp>
        <p:nvSpPr>
          <p:cNvPr id="93" name="Google Shape;93;p69"/>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4" name="Google Shape;94;p69"/>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95" name="Google Shape;95;p6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6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6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0"/>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12" name="Google Shape;12;p6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6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6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20.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n.wikipedia.org/wiki/Transistor" TargetMode="External"/><Relationship Id="rId4" Type="http://schemas.openxmlformats.org/officeDocument/2006/relationships/image" Target="../media/image6.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jp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29.png"/><Relationship Id="rId5"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24.png"/><Relationship Id="rId5" Type="http://schemas.openxmlformats.org/officeDocument/2006/relationships/image" Target="../media/image5.png"/><Relationship Id="rId6" Type="http://schemas.openxmlformats.org/officeDocument/2006/relationships/hyperlink" Target="https://en.wikipedia.org/wiki/Digital_Equipment_Corpor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vmlDrawing" Target="../drawings/vmlDrawing1.vml"/><Relationship Id="rId4" Type="http://schemas.openxmlformats.org/officeDocument/2006/relationships/package" Target="../embeddings/Microsoft_Office_Word_Document1.docx"/><Relationship Id="rId5" Type="http://schemas.openxmlformats.org/officeDocument/2006/relationships/package" Target="../embeddings/Microsoft_Office_Word_Document1.docx"/><Relationship Id="rId6" Type="http://schemas.openxmlformats.org/officeDocument/2006/relationships/package" Target="../embeddings/Microsoft_Office_Word_Document2.docx"/><Relationship Id="rId7" Type="http://schemas.openxmlformats.org/officeDocument/2006/relationships/package" Target="../embeddings/Microsoft_Office_Word_Document2.docx"/><Relationship Id="rId8"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8.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ph type="ctrTitle"/>
          </p:nvPr>
        </p:nvSpPr>
        <p:spPr>
          <a:xfrm>
            <a:off x="357158" y="6215082"/>
            <a:ext cx="8410604" cy="3571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800"/>
              <a:buFont typeface="Rockwell"/>
              <a:buNone/>
            </a:pPr>
            <a:r>
              <a:rPr lang="en-US" sz="1800"/>
              <a:t>William Stallings : Computer Organization  and Architecture,  9</a:t>
            </a:r>
            <a:r>
              <a:rPr baseline="30000" lang="en-US" sz="1800"/>
              <a:t>th</a:t>
            </a:r>
            <a:r>
              <a:rPr lang="en-US" sz="1800"/>
              <a:t> Edition</a:t>
            </a:r>
            <a:endParaRPr/>
          </a:p>
        </p:txBody>
      </p:sp>
      <p:pic>
        <p:nvPicPr>
          <p:cNvPr descr="Snapshot 2012-06-08 00-57-47.jpg" id="212" name="Google Shape;212;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13" name="Google Shape;213;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1"/>
          <p:cNvSpPr txBox="1"/>
          <p:nvPr/>
        </p:nvSpPr>
        <p:spPr>
          <a:xfrm>
            <a:off x="333403" y="4495800"/>
            <a:ext cx="6191157"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0" i="0" lang="en-US" sz="5400" u="none" cap="none" strike="noStrike">
                <a:solidFill>
                  <a:schemeClr val="accent1"/>
                </a:solidFill>
                <a:latin typeface="Rockwell"/>
                <a:ea typeface="Rockwell"/>
                <a:cs typeface="Rockwell"/>
                <a:sym typeface="Rockwell"/>
              </a:rPr>
              <a:t>Chapter 2</a:t>
            </a:r>
            <a:endParaRPr/>
          </a:p>
        </p:txBody>
      </p:sp>
      <p:sp>
        <p:nvSpPr>
          <p:cNvPr id="215" name="Google Shape;215;p1"/>
          <p:cNvSpPr txBox="1"/>
          <p:nvPr/>
        </p:nvSpPr>
        <p:spPr>
          <a:xfrm>
            <a:off x="319118" y="5557838"/>
            <a:ext cx="8753476" cy="51436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l">
              <a:lnSpc>
                <a:spcPct val="100000"/>
              </a:lnSpc>
              <a:spcBef>
                <a:spcPts val="0"/>
              </a:spcBef>
              <a:spcAft>
                <a:spcPts val="0"/>
              </a:spcAft>
              <a:buNone/>
            </a:pPr>
            <a:r>
              <a:rPr b="0" i="0" lang="en-US" sz="4400" u="none" cap="none" strike="noStrike">
                <a:solidFill>
                  <a:srgbClr val="595959"/>
                </a:solidFill>
                <a:latin typeface="Rockwell"/>
                <a:ea typeface="Rockwell"/>
                <a:cs typeface="Rockwell"/>
                <a:sym typeface="Rockwell"/>
              </a:rPr>
              <a:t> </a:t>
            </a:r>
            <a:r>
              <a:rPr b="0" i="0" lang="en-US" sz="4400" u="none" cap="none" strike="noStrike">
                <a:solidFill>
                  <a:schemeClr val="dk1"/>
                </a:solidFill>
                <a:latin typeface="Rockwell"/>
                <a:ea typeface="Rockwell"/>
                <a:cs typeface="Rockwell"/>
                <a:sym typeface="Rockwell"/>
              </a:rPr>
              <a:t>Computer Evolution and Performance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0"/>
          <p:cNvSpPr txBox="1"/>
          <p:nvPr>
            <p:ph idx="4294967295" type="title"/>
          </p:nvPr>
        </p:nvSpPr>
        <p:spPr>
          <a:xfrm>
            <a:off x="457200" y="381000"/>
            <a:ext cx="7556500" cy="11160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Rockwell"/>
              <a:buNone/>
            </a:pPr>
            <a:r>
              <a:rPr lang="en-US"/>
              <a:t>Structure of von Neumann Machine</a:t>
            </a:r>
            <a:endParaRPr/>
          </a:p>
        </p:txBody>
      </p:sp>
      <p:pic>
        <p:nvPicPr>
          <p:cNvPr descr="f1.pdf" id="318" name="Google Shape;318;p10"/>
          <p:cNvPicPr preferRelativeResize="0"/>
          <p:nvPr/>
        </p:nvPicPr>
        <p:blipFill rotWithShape="1">
          <a:blip r:embed="rId3">
            <a:alphaModFix/>
          </a:blip>
          <a:srcRect b="24545" l="4706" r="15293" t="20909"/>
          <a:stretch/>
        </p:blipFill>
        <p:spPr>
          <a:xfrm>
            <a:off x="762000" y="685800"/>
            <a:ext cx="7238949" cy="6387349"/>
          </a:xfrm>
          <a:prstGeom prst="rect">
            <a:avLst/>
          </a:prstGeom>
          <a:noFill/>
          <a:ln>
            <a:noFill/>
          </a:ln>
        </p:spPr>
      </p:pic>
      <p:pic>
        <p:nvPicPr>
          <p:cNvPr id="319" name="Google Shape;319;p10"/>
          <p:cNvPicPr preferRelativeResize="0"/>
          <p:nvPr/>
        </p:nvPicPr>
        <p:blipFill rotWithShape="1">
          <a:blip r:embed="rId4">
            <a:alphaModFix/>
          </a:blip>
          <a:srcRect b="0" l="0" r="0" t="0"/>
          <a:stretch/>
        </p:blipFill>
        <p:spPr>
          <a:xfrm>
            <a:off x="7962900" y="785794"/>
            <a:ext cx="1181100" cy="1371600"/>
          </a:xfrm>
          <a:prstGeom prst="rect">
            <a:avLst/>
          </a:prstGeom>
          <a:noFill/>
          <a:ln>
            <a:noFill/>
          </a:ln>
        </p:spPr>
      </p:pic>
      <p:sp>
        <p:nvSpPr>
          <p:cNvPr id="320" name="Google Shape;320;p1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p10"/>
          <p:cNvSpPr txBox="1"/>
          <p:nvPr/>
        </p:nvSpPr>
        <p:spPr>
          <a:xfrm>
            <a:off x="5857884" y="5572140"/>
            <a:ext cx="31432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CA: Cellular Automata</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CC: Cellular Constructor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IAS Memory Formats</a:t>
            </a:r>
            <a:endParaRPr/>
          </a:p>
        </p:txBody>
      </p:sp>
      <p:sp>
        <p:nvSpPr>
          <p:cNvPr id="328" name="Google Shape;328;p11"/>
          <p:cNvSpPr txBox="1"/>
          <p:nvPr>
            <p:ph idx="1" type="body"/>
          </p:nvPr>
        </p:nvSpPr>
        <p:spPr>
          <a:xfrm>
            <a:off x="4038600" y="1219200"/>
            <a:ext cx="3962400" cy="1600200"/>
          </a:xfrm>
          <a:prstGeom prst="rect">
            <a:avLst/>
          </a:prstGeom>
          <a:noFill/>
          <a:ln>
            <a:noFill/>
          </a:ln>
        </p:spPr>
        <p:txBody>
          <a:bodyPr anchorCtr="0" anchor="t" bIns="45700" lIns="91425" spcFirstLastPara="1" rIns="91425" wrap="square" tIns="45700">
            <a:noAutofit/>
          </a:bodyPr>
          <a:lstStyle/>
          <a:p>
            <a:pPr indent="-228600" lvl="1" marL="228600" rtl="0" algn="l">
              <a:lnSpc>
                <a:spcPct val="90000"/>
              </a:lnSpc>
              <a:spcBef>
                <a:spcPts val="0"/>
              </a:spcBef>
              <a:spcAft>
                <a:spcPts val="0"/>
              </a:spcAft>
              <a:buClr>
                <a:schemeClr val="accent1"/>
              </a:buClr>
              <a:buSzPts val="1350"/>
              <a:buChar char="■"/>
            </a:pPr>
            <a:r>
              <a:rPr lang="en-US">
                <a:solidFill>
                  <a:schemeClr val="dk1"/>
                </a:solidFill>
              </a:rPr>
              <a:t>Both data and instructions are stored there </a:t>
            </a:r>
            <a:endParaRPr/>
          </a:p>
          <a:p>
            <a:pPr indent="-228600" lvl="1" marL="228600" rtl="0" algn="l">
              <a:lnSpc>
                <a:spcPct val="90000"/>
              </a:lnSpc>
              <a:spcBef>
                <a:spcPts val="2000"/>
              </a:spcBef>
              <a:spcAft>
                <a:spcPts val="0"/>
              </a:spcAft>
              <a:buClr>
                <a:schemeClr val="accent1"/>
              </a:buClr>
              <a:buSzPts val="1350"/>
              <a:buChar char="■"/>
            </a:pPr>
            <a:r>
              <a:rPr lang="en-US">
                <a:solidFill>
                  <a:schemeClr val="dk1"/>
                </a:solidFill>
              </a:rPr>
              <a:t>Numbers are represented in binary form and each instruction is a binary code</a:t>
            </a:r>
            <a:endParaRPr/>
          </a:p>
          <a:p>
            <a:pPr indent="-133350" lvl="0" marL="228600" rtl="0" algn="l">
              <a:lnSpc>
                <a:spcPct val="90000"/>
              </a:lnSpc>
              <a:spcBef>
                <a:spcPts val="2000"/>
              </a:spcBef>
              <a:spcAft>
                <a:spcPts val="0"/>
              </a:spcAft>
              <a:buSzPts val="1500"/>
              <a:buNone/>
            </a:pPr>
            <a:r>
              <a:t/>
            </a:r>
            <a:endParaRPr>
              <a:solidFill>
                <a:schemeClr val="dk1"/>
              </a:solidFill>
            </a:endParaRPr>
          </a:p>
        </p:txBody>
      </p:sp>
      <p:sp>
        <p:nvSpPr>
          <p:cNvPr id="329" name="Google Shape;329;p11"/>
          <p:cNvSpPr txBox="1"/>
          <p:nvPr>
            <p:ph idx="4294967295" type="body"/>
          </p:nvPr>
        </p:nvSpPr>
        <p:spPr>
          <a:xfrm>
            <a:off x="304800" y="1371600"/>
            <a:ext cx="3779838" cy="1965325"/>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solidFill>
                  <a:schemeClr val="dk1"/>
                </a:solidFill>
              </a:rPr>
              <a:t>The memory of the IAS consists of 1000 storage locations (called </a:t>
            </a:r>
            <a:r>
              <a:rPr b="1" i="1" lang="en-US">
                <a:solidFill>
                  <a:schemeClr val="dk1"/>
                </a:solidFill>
              </a:rPr>
              <a:t>words</a:t>
            </a:r>
            <a:r>
              <a:rPr lang="en-US">
                <a:solidFill>
                  <a:schemeClr val="dk1"/>
                </a:solidFill>
              </a:rPr>
              <a:t>) of 40 bits each</a:t>
            </a:r>
            <a:endParaRPr/>
          </a:p>
        </p:txBody>
      </p:sp>
      <p:pic>
        <p:nvPicPr>
          <p:cNvPr descr="f2.pdf" id="330" name="Google Shape;330;p11"/>
          <p:cNvPicPr preferRelativeResize="0"/>
          <p:nvPr/>
        </p:nvPicPr>
        <p:blipFill rotWithShape="1">
          <a:blip r:embed="rId3">
            <a:alphaModFix/>
          </a:blip>
          <a:srcRect b="28182" l="0" r="0" t="22727"/>
          <a:stretch/>
        </p:blipFill>
        <p:spPr>
          <a:xfrm>
            <a:off x="1371600" y="2819400"/>
            <a:ext cx="6357032" cy="4038600"/>
          </a:xfrm>
          <a:prstGeom prst="rect">
            <a:avLst/>
          </a:prstGeom>
          <a:noFill/>
          <a:ln>
            <a:noFill/>
          </a:ln>
        </p:spPr>
      </p:pic>
      <p:sp>
        <p:nvSpPr>
          <p:cNvPr id="331" name="Google Shape;331;p11"/>
          <p:cNvSpPr/>
          <p:nvPr/>
        </p:nvSpPr>
        <p:spPr>
          <a:xfrm>
            <a:off x="7072330" y="3571876"/>
            <a:ext cx="6960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data</a:t>
            </a:r>
            <a:endParaRPr sz="2400">
              <a:solidFill>
                <a:schemeClr val="dk1"/>
              </a:solidFill>
              <a:latin typeface="Times New Roman"/>
              <a:ea typeface="Times New Roman"/>
              <a:cs typeface="Times New Roman"/>
              <a:sym typeface="Times New Roman"/>
            </a:endParaRPr>
          </a:p>
        </p:txBody>
      </p:sp>
      <p:sp>
        <p:nvSpPr>
          <p:cNvPr id="332" name="Google Shape;332;p11"/>
          <p:cNvSpPr/>
          <p:nvPr/>
        </p:nvSpPr>
        <p:spPr>
          <a:xfrm>
            <a:off x="7000892" y="5500702"/>
            <a:ext cx="15167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Instruction</a:t>
            </a:r>
            <a:endParaRPr sz="2400">
              <a:solidFill>
                <a:schemeClr val="dk1"/>
              </a:solidFill>
              <a:latin typeface="Times New Roman"/>
              <a:ea typeface="Times New Roman"/>
              <a:cs typeface="Times New Roman"/>
              <a:sym typeface="Times New Roman"/>
            </a:endParaRPr>
          </a:p>
        </p:txBody>
      </p:sp>
      <p:pic>
        <p:nvPicPr>
          <p:cNvPr id="333" name="Google Shape;333;p11"/>
          <p:cNvPicPr preferRelativeResize="0"/>
          <p:nvPr/>
        </p:nvPicPr>
        <p:blipFill rotWithShape="1">
          <a:blip r:embed="rId4">
            <a:alphaModFix/>
          </a:blip>
          <a:srcRect b="0" l="0" r="0" t="0"/>
          <a:stretch/>
        </p:blipFill>
        <p:spPr>
          <a:xfrm>
            <a:off x="7962900" y="1985962"/>
            <a:ext cx="1181100" cy="1371600"/>
          </a:xfrm>
          <a:prstGeom prst="rect">
            <a:avLst/>
          </a:prstGeom>
          <a:noFill/>
          <a:ln>
            <a:noFill/>
          </a:ln>
        </p:spPr>
      </p:pic>
      <p:sp>
        <p:nvSpPr>
          <p:cNvPr id="334" name="Google Shape;334;p11"/>
          <p:cNvSpPr txBox="1"/>
          <p:nvPr/>
        </p:nvSpPr>
        <p:spPr>
          <a:xfrm>
            <a:off x="5500694" y="5988626"/>
            <a:ext cx="34289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One word contains 2 instructions</a:t>
            </a:r>
            <a:endParaRPr/>
          </a:p>
        </p:txBody>
      </p:sp>
      <p:sp>
        <p:nvSpPr>
          <p:cNvPr id="335" name="Google Shape;335;p1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2"/>
          <p:cNvSpPr txBox="1"/>
          <p:nvPr>
            <p:ph type="title"/>
          </p:nvPr>
        </p:nvSpPr>
        <p:spPr>
          <a:xfrm>
            <a:off x="381000" y="214290"/>
            <a:ext cx="3255264" cy="3048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000"/>
              <a:buFont typeface="Rockwell"/>
              <a:buNone/>
            </a:pPr>
            <a:r>
              <a:rPr lang="en-US" sz="4000"/>
              <a:t>Structure </a:t>
            </a:r>
            <a:br>
              <a:rPr lang="en-US" sz="4000"/>
            </a:br>
            <a:r>
              <a:rPr lang="en-US" sz="4000"/>
              <a:t>of </a:t>
            </a:r>
            <a:br>
              <a:rPr lang="en-US" sz="4000"/>
            </a:br>
            <a:r>
              <a:rPr lang="en-US" sz="4000"/>
              <a:t>IAS</a:t>
            </a:r>
            <a:br>
              <a:rPr lang="en-US" sz="4000"/>
            </a:br>
            <a:r>
              <a:rPr lang="en-US" sz="4000"/>
              <a:t>Computer</a:t>
            </a:r>
            <a:endParaRPr/>
          </a:p>
        </p:txBody>
      </p:sp>
      <p:pic>
        <p:nvPicPr>
          <p:cNvPr descr="f3.pdf" id="342" name="Google Shape;342;p12"/>
          <p:cNvPicPr preferRelativeResize="0"/>
          <p:nvPr/>
        </p:nvPicPr>
        <p:blipFill rotWithShape="1">
          <a:blip r:embed="rId3">
            <a:alphaModFix/>
          </a:blip>
          <a:srcRect b="3636" l="14117" r="5881" t="8182"/>
          <a:stretch/>
        </p:blipFill>
        <p:spPr>
          <a:xfrm>
            <a:off x="4279040" y="0"/>
            <a:ext cx="4864992" cy="6939675"/>
          </a:xfrm>
          <a:prstGeom prst="rect">
            <a:avLst/>
          </a:prstGeom>
          <a:noFill/>
          <a:ln>
            <a:noFill/>
          </a:ln>
        </p:spPr>
      </p:pic>
      <p:sp>
        <p:nvSpPr>
          <p:cNvPr id="343" name="Google Shape;343;p12"/>
          <p:cNvSpPr/>
          <p:nvPr/>
        </p:nvSpPr>
        <p:spPr>
          <a:xfrm>
            <a:off x="219878" y="3753999"/>
            <a:ext cx="3592907"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AC: Accumulator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MQ: Multiplier Quotient</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MBR: Memory Buffer Register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IBR: Instruction Buffer Register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PC: program counter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IR: Instruction register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MAR: Memory Address Register</a:t>
            </a:r>
            <a:endParaRPr sz="2000">
              <a:solidFill>
                <a:schemeClr val="lt1"/>
              </a:solidFill>
              <a:latin typeface="Times New Roman"/>
              <a:ea typeface="Times New Roman"/>
              <a:cs typeface="Times New Roman"/>
              <a:sym typeface="Times New Roman"/>
            </a:endParaRPr>
          </a:p>
        </p:txBody>
      </p:sp>
      <p:pic>
        <p:nvPicPr>
          <p:cNvPr id="344" name="Google Shape;344;p12"/>
          <p:cNvPicPr preferRelativeResize="0"/>
          <p:nvPr/>
        </p:nvPicPr>
        <p:blipFill rotWithShape="1">
          <a:blip r:embed="rId4">
            <a:alphaModFix/>
          </a:blip>
          <a:srcRect b="0" l="0" r="0" t="0"/>
          <a:stretch/>
        </p:blipFill>
        <p:spPr>
          <a:xfrm>
            <a:off x="3071802" y="1285860"/>
            <a:ext cx="1181100"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3"/>
          <p:cNvSpPr txBox="1"/>
          <p:nvPr>
            <p:ph type="title"/>
          </p:nvPr>
        </p:nvSpPr>
        <p:spPr>
          <a:xfrm>
            <a:off x="6929454" y="3857628"/>
            <a:ext cx="2257420" cy="157163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2800"/>
              <a:buFont typeface="Rockwell"/>
              <a:buNone/>
            </a:pPr>
            <a:r>
              <a:rPr lang="en-US" sz="2800"/>
              <a:t>The IAS Instruction </a:t>
            </a:r>
            <a:br>
              <a:rPr lang="en-US" sz="2800"/>
            </a:br>
            <a:r>
              <a:rPr lang="en-US" sz="2800"/>
              <a:t>Set</a:t>
            </a:r>
            <a:endParaRPr/>
          </a:p>
        </p:txBody>
      </p:sp>
      <p:sp>
        <p:nvSpPr>
          <p:cNvPr id="351" name="Google Shape;351;p13"/>
          <p:cNvSpPr txBox="1"/>
          <p:nvPr/>
        </p:nvSpPr>
        <p:spPr>
          <a:xfrm>
            <a:off x="6781832" y="3282735"/>
            <a:ext cx="2362200" cy="646331"/>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Rockwell"/>
                <a:ea typeface="Rockwell"/>
                <a:cs typeface="Rockwell"/>
                <a:sym typeface="Rockwell"/>
              </a:rPr>
              <a:t>Table 2.1</a:t>
            </a:r>
            <a:endParaRPr/>
          </a:p>
        </p:txBody>
      </p:sp>
      <p:sp>
        <p:nvSpPr>
          <p:cNvPr id="352" name="Google Shape;352;p13"/>
          <p:cNvSpPr txBox="1"/>
          <p:nvPr/>
        </p:nvSpPr>
        <p:spPr>
          <a:xfrm>
            <a:off x="0" y="6858000"/>
            <a:ext cx="9144000" cy="3810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3" name="Google Shape;353;p13"/>
          <p:cNvSpPr/>
          <p:nvPr/>
        </p:nvSpPr>
        <p:spPr>
          <a:xfrm>
            <a:off x="0" y="0"/>
            <a:ext cx="6006107" cy="6858000"/>
          </a:xfrm>
          <a:prstGeom prst="rect">
            <a:avLst/>
          </a:prstGeom>
          <a:noFill/>
          <a:ln>
            <a:noFill/>
          </a:ln>
        </p:spPr>
      </p:sp>
      <p:pic>
        <p:nvPicPr>
          <p:cNvPr id="354" name="Google Shape;354;p13"/>
          <p:cNvPicPr preferRelativeResize="0"/>
          <p:nvPr/>
        </p:nvPicPr>
        <p:blipFill rotWithShape="1">
          <a:blip r:embed="rId4">
            <a:alphaModFix/>
          </a:blip>
          <a:srcRect b="0" l="0" r="0" t="0"/>
          <a:stretch/>
        </p:blipFill>
        <p:spPr>
          <a:xfrm>
            <a:off x="6" y="242227"/>
            <a:ext cx="6902629" cy="6448508"/>
          </a:xfrm>
          <a:prstGeom prst="rect">
            <a:avLst/>
          </a:prstGeom>
          <a:noFill/>
          <a:ln>
            <a:noFill/>
          </a:ln>
        </p:spPr>
      </p:pic>
      <p:pic>
        <p:nvPicPr>
          <p:cNvPr id="355" name="Google Shape;355;p13"/>
          <p:cNvPicPr preferRelativeResize="0"/>
          <p:nvPr/>
        </p:nvPicPr>
        <p:blipFill rotWithShape="1">
          <a:blip r:embed="rId5">
            <a:alphaModFix/>
          </a:blip>
          <a:srcRect b="0" l="0" r="0" t="0"/>
          <a:stretch/>
        </p:blipFill>
        <p:spPr>
          <a:xfrm>
            <a:off x="7962900" y="1914524"/>
            <a:ext cx="1181100" cy="1371600"/>
          </a:xfrm>
          <a:prstGeom prst="rect">
            <a:avLst/>
          </a:prstGeom>
          <a:noFill/>
          <a:ln>
            <a:noFill/>
          </a:ln>
        </p:spPr>
      </p:pic>
      <p:sp>
        <p:nvSpPr>
          <p:cNvPr id="356" name="Google Shape;356;p1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4"/>
          <p:cNvSpPr txBox="1"/>
          <p:nvPr/>
        </p:nvSpPr>
        <p:spPr>
          <a:xfrm>
            <a:off x="7072330" y="3500438"/>
            <a:ext cx="2071670" cy="1754326"/>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Rockwell"/>
                <a:ea typeface="Rockwell"/>
                <a:cs typeface="Rockwell"/>
                <a:sym typeface="Rockwell"/>
              </a:rPr>
              <a:t>Run IAS</a:t>
            </a:r>
            <a:endParaRPr/>
          </a:p>
          <a:p>
            <a:pPr indent="0" lvl="0" marL="0" marR="0" rtl="0" algn="ctr">
              <a:spcBef>
                <a:spcPts val="0"/>
              </a:spcBef>
              <a:spcAft>
                <a:spcPts val="0"/>
              </a:spcAft>
              <a:buNone/>
            </a:pPr>
            <a:r>
              <a:rPr lang="en-US" sz="3600">
                <a:solidFill>
                  <a:schemeClr val="accent1"/>
                </a:solidFill>
                <a:latin typeface="Rockwell"/>
                <a:ea typeface="Rockwell"/>
                <a:cs typeface="Rockwell"/>
                <a:sym typeface="Rockwell"/>
              </a:rPr>
              <a:t>Machine Code</a:t>
            </a:r>
            <a:endParaRPr/>
          </a:p>
        </p:txBody>
      </p:sp>
      <p:sp>
        <p:nvSpPr>
          <p:cNvPr id="363" name="Google Shape;363;p14"/>
          <p:cNvSpPr txBox="1"/>
          <p:nvPr/>
        </p:nvSpPr>
        <p:spPr>
          <a:xfrm>
            <a:off x="0" y="6858000"/>
            <a:ext cx="9144000" cy="3810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4" name="Google Shape;364;p14"/>
          <p:cNvSpPr/>
          <p:nvPr/>
        </p:nvSpPr>
        <p:spPr>
          <a:xfrm>
            <a:off x="0" y="0"/>
            <a:ext cx="6006107" cy="6858000"/>
          </a:xfrm>
          <a:prstGeom prst="rect">
            <a:avLst/>
          </a:prstGeom>
          <a:noFill/>
          <a:ln>
            <a:noFill/>
          </a:ln>
        </p:spPr>
      </p:sp>
      <p:pic>
        <p:nvPicPr>
          <p:cNvPr id="365" name="Google Shape;365;p14"/>
          <p:cNvPicPr preferRelativeResize="0"/>
          <p:nvPr/>
        </p:nvPicPr>
        <p:blipFill rotWithShape="1">
          <a:blip r:embed="rId4">
            <a:alphaModFix/>
          </a:blip>
          <a:srcRect b="0" l="0" r="0" t="0"/>
          <a:stretch/>
        </p:blipFill>
        <p:spPr>
          <a:xfrm>
            <a:off x="71406" y="142852"/>
            <a:ext cx="6902628" cy="6448508"/>
          </a:xfrm>
          <a:prstGeom prst="rect">
            <a:avLst/>
          </a:prstGeom>
          <a:noFill/>
          <a:ln>
            <a:noFill/>
          </a:ln>
        </p:spPr>
      </p:pic>
      <p:pic>
        <p:nvPicPr>
          <p:cNvPr id="366" name="Google Shape;366;p14"/>
          <p:cNvPicPr preferRelativeResize="0"/>
          <p:nvPr/>
        </p:nvPicPr>
        <p:blipFill rotWithShape="1">
          <a:blip r:embed="rId5">
            <a:alphaModFix/>
          </a:blip>
          <a:srcRect b="0" l="0" r="0" t="0"/>
          <a:stretch/>
        </p:blipFill>
        <p:spPr>
          <a:xfrm>
            <a:off x="7962900" y="1914524"/>
            <a:ext cx="1181100" cy="1371600"/>
          </a:xfrm>
          <a:prstGeom prst="rect">
            <a:avLst/>
          </a:prstGeom>
          <a:noFill/>
          <a:ln>
            <a:noFill/>
          </a:ln>
        </p:spPr>
      </p:pic>
      <p:sp>
        <p:nvSpPr>
          <p:cNvPr id="367" name="Google Shape;367;p1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14"/>
          <p:cNvSpPr txBox="1"/>
          <p:nvPr/>
        </p:nvSpPr>
        <p:spPr>
          <a:xfrm>
            <a:off x="3428992" y="142852"/>
            <a:ext cx="3500462" cy="624786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Hexadecimal Code: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010FA210FB</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IAS code length: 20 bits</a:t>
            </a:r>
            <a:endParaRPr/>
          </a:p>
          <a:p>
            <a:pPr indent="0" lvl="0" marL="0" marR="0" rtl="0" algn="l">
              <a:spcBef>
                <a:spcPts val="0"/>
              </a:spcBef>
              <a:spcAft>
                <a:spcPts val="0"/>
              </a:spcAft>
              <a:buNone/>
            </a:pPr>
            <a:r>
              <a:rPr b="1" lang="en-US" sz="2000" u="sng">
                <a:solidFill>
                  <a:schemeClr val="dk1"/>
                </a:solidFill>
                <a:latin typeface="Times New Roman"/>
                <a:ea typeface="Times New Roman"/>
                <a:cs typeface="Times New Roman"/>
                <a:sym typeface="Times New Roman"/>
              </a:rPr>
              <a:t>Left instruction: 010FA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Opcode: 01(h)</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Address: 0FA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01(h) 🡪 0000 0001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Load data in the 0FA memory word to AC</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AC = [0FA]</a:t>
            </a:r>
            <a:endParaRPr/>
          </a:p>
          <a:p>
            <a:pPr indent="0" lvl="0" marL="0" marR="0" rtl="0" algn="l">
              <a:spcBef>
                <a:spcPts val="0"/>
              </a:spcBef>
              <a:spcAft>
                <a:spcPts val="0"/>
              </a:spcAft>
              <a:buNone/>
            </a:pPr>
            <a:r>
              <a:rPr b="1" lang="en-US" sz="2000" u="sng">
                <a:solidFill>
                  <a:schemeClr val="dk1"/>
                </a:solidFill>
                <a:latin typeface="Times New Roman"/>
                <a:ea typeface="Times New Roman"/>
                <a:cs typeface="Times New Roman"/>
                <a:sym typeface="Times New Roman"/>
              </a:rPr>
              <a:t>Right instruction: 210FB</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Opcode: 21(h)</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Address: 0FB</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21(h) 🡪 0010 0001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Store AC to the 0FB memory word  </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[0FB] = AC</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 [0FB] = [0FA]</a:t>
            </a:r>
            <a:endParaRPr sz="20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cxnSp>
        <p:nvCxnSpPr>
          <p:cNvPr id="369" name="Google Shape;369;p14"/>
          <p:cNvCxnSpPr/>
          <p:nvPr/>
        </p:nvCxnSpPr>
        <p:spPr>
          <a:xfrm flipH="1" rot="-5400000">
            <a:off x="2928926" y="1500174"/>
            <a:ext cx="642942" cy="500066"/>
          </a:xfrm>
          <a:prstGeom prst="straightConnector1">
            <a:avLst/>
          </a:prstGeom>
          <a:noFill/>
          <a:ln cap="flat" cmpd="sng" w="25400">
            <a:solidFill>
              <a:schemeClr val="accent1"/>
            </a:solidFill>
            <a:prstDash val="solid"/>
            <a:round/>
            <a:headEnd len="sm" w="sm" type="none"/>
            <a:tailEnd len="med" w="med" type="stealth"/>
          </a:ln>
        </p:spPr>
      </p:cxnSp>
      <p:cxnSp>
        <p:nvCxnSpPr>
          <p:cNvPr id="370" name="Google Shape;370;p14"/>
          <p:cNvCxnSpPr/>
          <p:nvPr/>
        </p:nvCxnSpPr>
        <p:spPr>
          <a:xfrm flipH="1" rot="-5400000">
            <a:off x="1714480" y="2428868"/>
            <a:ext cx="3000396" cy="714380"/>
          </a:xfrm>
          <a:prstGeom prst="straightConnector1">
            <a:avLst/>
          </a:prstGeom>
          <a:noFill/>
          <a:ln cap="flat" cmpd="sng" w="25400">
            <a:solidFill>
              <a:schemeClr val="accent1"/>
            </a:solidFill>
            <a:prstDash val="solid"/>
            <a:round/>
            <a:headEnd len="sm" w="sm" type="none"/>
            <a:tailEnd len="med" w="med" type="stealth"/>
          </a:ln>
        </p:spPr>
      </p:cxnSp>
      <p:sp>
        <p:nvSpPr>
          <p:cNvPr id="371" name="Google Shape;371;p14"/>
          <p:cNvSpPr/>
          <p:nvPr/>
        </p:nvSpPr>
        <p:spPr>
          <a:xfrm>
            <a:off x="7215206" y="5429264"/>
            <a:ext cx="1071570"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7</a:t>
            </a:r>
            <a:endParaRPr/>
          </a:p>
        </p:txBody>
      </p:sp>
      <p:sp>
        <p:nvSpPr>
          <p:cNvPr id="372" name="Google Shape;372;p14"/>
          <p:cNvSpPr/>
          <p:nvPr/>
        </p:nvSpPr>
        <p:spPr>
          <a:xfrm>
            <a:off x="7215206" y="5857892"/>
            <a:ext cx="1071570"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7</a:t>
            </a:r>
            <a:endParaRPr/>
          </a:p>
        </p:txBody>
      </p:sp>
      <p:sp>
        <p:nvSpPr>
          <p:cNvPr id="373" name="Google Shape;373;p14"/>
          <p:cNvSpPr/>
          <p:nvPr/>
        </p:nvSpPr>
        <p:spPr>
          <a:xfrm>
            <a:off x="8358214" y="5500702"/>
            <a:ext cx="714348" cy="285752"/>
          </a:xfrm>
          <a:prstGeom prst="rect">
            <a:avLst/>
          </a:prstGeom>
          <a:solidFill>
            <a:schemeClr val="lt1"/>
          </a:solid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OFA</a:t>
            </a:r>
            <a:endParaRPr/>
          </a:p>
        </p:txBody>
      </p:sp>
      <p:sp>
        <p:nvSpPr>
          <p:cNvPr id="374" name="Google Shape;374;p14"/>
          <p:cNvSpPr/>
          <p:nvPr/>
        </p:nvSpPr>
        <p:spPr>
          <a:xfrm>
            <a:off x="8358214" y="5929330"/>
            <a:ext cx="714348" cy="285752"/>
          </a:xfrm>
          <a:prstGeom prst="rect">
            <a:avLst/>
          </a:prstGeom>
          <a:solidFill>
            <a:schemeClr val="lt1"/>
          </a:solid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OFB</a:t>
            </a:r>
            <a:endParaRPr/>
          </a:p>
        </p:txBody>
      </p:sp>
      <p:sp>
        <p:nvSpPr>
          <p:cNvPr id="375" name="Google Shape;375;p14"/>
          <p:cNvSpPr/>
          <p:nvPr/>
        </p:nvSpPr>
        <p:spPr>
          <a:xfrm>
            <a:off x="5715008" y="5572140"/>
            <a:ext cx="1071570"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AC:    7    </a:t>
            </a:r>
            <a:endParaRPr/>
          </a:p>
        </p:txBody>
      </p:sp>
      <p:cxnSp>
        <p:nvCxnSpPr>
          <p:cNvPr id="376" name="Google Shape;376;p14"/>
          <p:cNvCxnSpPr>
            <a:stCxn id="371" idx="1"/>
            <a:endCxn id="375" idx="3"/>
          </p:cNvCxnSpPr>
          <p:nvPr/>
        </p:nvCxnSpPr>
        <p:spPr>
          <a:xfrm flipH="1">
            <a:off x="6786506" y="5643578"/>
            <a:ext cx="428700" cy="142800"/>
          </a:xfrm>
          <a:prstGeom prst="straightConnector1">
            <a:avLst/>
          </a:prstGeom>
          <a:noFill/>
          <a:ln cap="flat" cmpd="sng" w="25400">
            <a:solidFill>
              <a:schemeClr val="accent1"/>
            </a:solidFill>
            <a:prstDash val="solid"/>
            <a:round/>
            <a:headEnd len="sm" w="sm" type="none"/>
            <a:tailEnd len="med" w="med" type="stealth"/>
          </a:ln>
        </p:spPr>
      </p:cxnSp>
      <p:cxnSp>
        <p:nvCxnSpPr>
          <p:cNvPr id="377" name="Google Shape;377;p14"/>
          <p:cNvCxnSpPr>
            <a:stCxn id="375" idx="3"/>
            <a:endCxn id="372" idx="1"/>
          </p:cNvCxnSpPr>
          <p:nvPr/>
        </p:nvCxnSpPr>
        <p:spPr>
          <a:xfrm>
            <a:off x="6786578" y="5786454"/>
            <a:ext cx="428700" cy="285900"/>
          </a:xfrm>
          <a:prstGeom prst="straightConnector1">
            <a:avLst/>
          </a:prstGeom>
          <a:noFill/>
          <a:ln cap="flat" cmpd="sng" w="25400">
            <a:solidFill>
              <a:schemeClr val="accent1"/>
            </a:solidFill>
            <a:prstDash val="solid"/>
            <a:round/>
            <a:headEnd len="sm" w="sm" type="none"/>
            <a:tailEnd len="med" w="med" type="stealth"/>
          </a:ln>
        </p:spPr>
      </p:cxnSp>
      <p:sp>
        <p:nvSpPr>
          <p:cNvPr id="378" name="Google Shape;378;p14"/>
          <p:cNvSpPr/>
          <p:nvPr/>
        </p:nvSpPr>
        <p:spPr>
          <a:xfrm>
            <a:off x="3428992" y="6143644"/>
            <a:ext cx="3357586" cy="428628"/>
          </a:xfrm>
          <a:prstGeom prst="rect">
            <a:avLst/>
          </a:prstGeom>
          <a:solidFill>
            <a:srgbClr val="FFFC74"/>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 part of the exercise 2.7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5"/>
          <p:cNvSpPr txBox="1"/>
          <p:nvPr>
            <p:ph type="title"/>
          </p:nvPr>
        </p:nvSpPr>
        <p:spPr>
          <a:xfrm>
            <a:off x="357158"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Commercial Computers: UNIVAC</a:t>
            </a:r>
            <a:br>
              <a:rPr lang="en-US"/>
            </a:br>
            <a:r>
              <a:rPr lang="en-US"/>
              <a:t> (Read by yourself)</a:t>
            </a:r>
            <a:endParaRPr/>
          </a:p>
        </p:txBody>
      </p:sp>
      <p:sp>
        <p:nvSpPr>
          <p:cNvPr id="385" name="Google Shape;385;p15"/>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lang="en-US">
                <a:solidFill>
                  <a:schemeClr val="dk1"/>
                </a:solidFill>
              </a:rPr>
              <a:t>1947 – Eckert and Mauchly formed the Eckert-Mauchly Computer Corporation to manufacture computers commercially</a:t>
            </a:r>
            <a:endParaRPr/>
          </a:p>
          <a:p>
            <a:pPr indent="-228600" lvl="0" marL="228600" rtl="0" algn="l">
              <a:spcBef>
                <a:spcPts val="2000"/>
              </a:spcBef>
              <a:spcAft>
                <a:spcPts val="0"/>
              </a:spcAft>
              <a:buSzPct val="75000"/>
              <a:buChar char="■"/>
            </a:pPr>
            <a:r>
              <a:rPr lang="en-US">
                <a:solidFill>
                  <a:schemeClr val="dk1"/>
                </a:solidFill>
              </a:rPr>
              <a:t>UNIVAC I (Universal Automatic Computer)</a:t>
            </a:r>
            <a:endParaRPr/>
          </a:p>
          <a:p>
            <a:pPr indent="-228600" lvl="1" marL="457200" rtl="0" algn="l">
              <a:spcBef>
                <a:spcPts val="600"/>
              </a:spcBef>
              <a:spcAft>
                <a:spcPts val="0"/>
              </a:spcAft>
              <a:buSzPct val="75000"/>
              <a:buChar char="■"/>
            </a:pPr>
            <a:r>
              <a:rPr lang="en-US">
                <a:solidFill>
                  <a:schemeClr val="dk1"/>
                </a:solidFill>
              </a:rPr>
              <a:t>First successful commercial computer</a:t>
            </a:r>
            <a:endParaRPr/>
          </a:p>
          <a:p>
            <a:pPr indent="-228600" lvl="1" marL="457200" rtl="0" algn="l">
              <a:spcBef>
                <a:spcPts val="600"/>
              </a:spcBef>
              <a:spcAft>
                <a:spcPts val="0"/>
              </a:spcAft>
              <a:buSzPct val="75000"/>
              <a:buChar char="■"/>
            </a:pPr>
            <a:r>
              <a:rPr lang="en-US">
                <a:solidFill>
                  <a:schemeClr val="dk1"/>
                </a:solidFill>
              </a:rPr>
              <a:t>Was intended for both scientific and commercial applications</a:t>
            </a:r>
            <a:endParaRPr/>
          </a:p>
          <a:p>
            <a:pPr indent="-228600" lvl="1" marL="457200" rtl="0" algn="l">
              <a:spcBef>
                <a:spcPts val="600"/>
              </a:spcBef>
              <a:spcAft>
                <a:spcPts val="0"/>
              </a:spcAft>
              <a:buSzPct val="75000"/>
              <a:buChar char="■"/>
            </a:pPr>
            <a:r>
              <a:rPr lang="en-US">
                <a:solidFill>
                  <a:schemeClr val="dk1"/>
                </a:solidFill>
              </a:rPr>
              <a:t>Commissioned by the US Bureau of Census for 1950 calculations</a:t>
            </a:r>
            <a:endParaRPr/>
          </a:p>
          <a:p>
            <a:pPr indent="-228600" lvl="0" marL="228600" rtl="0" algn="l">
              <a:spcBef>
                <a:spcPts val="2000"/>
              </a:spcBef>
              <a:spcAft>
                <a:spcPts val="0"/>
              </a:spcAft>
              <a:buSzPct val="75000"/>
              <a:buChar char="■"/>
            </a:pPr>
            <a:r>
              <a:rPr lang="en-US">
                <a:solidFill>
                  <a:schemeClr val="dk1"/>
                </a:solidFill>
              </a:rPr>
              <a:t>The Eckert-Mauchly Computer Corporation became part of the UNIVAC division of the Sperry-Rand Corporation</a:t>
            </a:r>
            <a:endParaRPr/>
          </a:p>
          <a:p>
            <a:pPr indent="-228600" lvl="0" marL="228600" rtl="0" algn="l">
              <a:spcBef>
                <a:spcPts val="2000"/>
              </a:spcBef>
              <a:spcAft>
                <a:spcPts val="0"/>
              </a:spcAft>
              <a:buSzPct val="75000"/>
              <a:buChar char="■"/>
            </a:pPr>
            <a:r>
              <a:rPr lang="en-US">
                <a:solidFill>
                  <a:schemeClr val="dk1"/>
                </a:solidFill>
              </a:rPr>
              <a:t>UNIVAC II – delivered in the late 1950’s</a:t>
            </a:r>
            <a:endParaRPr/>
          </a:p>
          <a:p>
            <a:pPr indent="-228600" lvl="1" marL="457200" rtl="0" algn="l">
              <a:spcBef>
                <a:spcPts val="600"/>
              </a:spcBef>
              <a:spcAft>
                <a:spcPts val="0"/>
              </a:spcAft>
              <a:buSzPct val="75000"/>
              <a:buChar char="■"/>
            </a:pPr>
            <a:r>
              <a:rPr lang="en-US">
                <a:solidFill>
                  <a:schemeClr val="dk1"/>
                </a:solidFill>
              </a:rPr>
              <a:t>Had greater memory capacity and higher performance</a:t>
            </a:r>
            <a:endParaRPr/>
          </a:p>
          <a:p>
            <a:pPr indent="-228645" lvl="1" marL="228600" rtl="0" algn="l">
              <a:spcBef>
                <a:spcPts val="2000"/>
              </a:spcBef>
              <a:spcAft>
                <a:spcPts val="0"/>
              </a:spcAft>
              <a:buClr>
                <a:schemeClr val="accent1"/>
              </a:buClr>
              <a:buSzPct val="75000"/>
              <a:buChar char="■"/>
            </a:pPr>
            <a:r>
              <a:rPr lang="en-US" sz="2054">
                <a:solidFill>
                  <a:schemeClr val="dk1"/>
                </a:solidFill>
              </a:rPr>
              <a:t>Backward compatible</a:t>
            </a:r>
            <a:endParaRPr/>
          </a:p>
        </p:txBody>
      </p:sp>
      <p:pic>
        <p:nvPicPr>
          <p:cNvPr id="386" name="Google Shape;386;p15"/>
          <p:cNvPicPr preferRelativeResize="0"/>
          <p:nvPr/>
        </p:nvPicPr>
        <p:blipFill rotWithShape="1">
          <a:blip r:embed="rId3">
            <a:alphaModFix/>
          </a:blip>
          <a:srcRect b="0" l="0" r="0" t="0"/>
          <a:stretch/>
        </p:blipFill>
        <p:spPr>
          <a:xfrm>
            <a:off x="7560425" y="228600"/>
            <a:ext cx="1583575" cy="2057400"/>
          </a:xfrm>
          <a:prstGeom prst="rect">
            <a:avLst/>
          </a:prstGeom>
          <a:noFill/>
          <a:ln>
            <a:noFill/>
          </a:ln>
        </p:spPr>
      </p:pic>
      <p:pic>
        <p:nvPicPr>
          <p:cNvPr id="387" name="Google Shape;387;p15"/>
          <p:cNvPicPr preferRelativeResize="0"/>
          <p:nvPr/>
        </p:nvPicPr>
        <p:blipFill rotWithShape="1">
          <a:blip r:embed="rId4">
            <a:alphaModFix/>
          </a:blip>
          <a:srcRect b="0" l="0" r="0" t="0"/>
          <a:stretch/>
        </p:blipFill>
        <p:spPr>
          <a:xfrm>
            <a:off x="7962900" y="2486028"/>
            <a:ext cx="1181100" cy="1371600"/>
          </a:xfrm>
          <a:prstGeom prst="rect">
            <a:avLst/>
          </a:prstGeom>
          <a:noFill/>
          <a:ln>
            <a:noFill/>
          </a:ln>
        </p:spPr>
      </p:pic>
      <p:sp>
        <p:nvSpPr>
          <p:cNvPr id="388" name="Google Shape;388;p1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6"/>
          <p:cNvSpPr txBox="1"/>
          <p:nvPr>
            <p:ph type="title"/>
          </p:nvPr>
        </p:nvSpPr>
        <p:spPr>
          <a:xfrm>
            <a:off x="5638800" y="2590800"/>
            <a:ext cx="2286000" cy="116205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2"/>
              </a:buClr>
              <a:buSzPts val="6000"/>
              <a:buFont typeface="Rockwell"/>
              <a:buNone/>
            </a:pPr>
            <a:r>
              <a:rPr lang="en-US" sz="6000">
                <a:solidFill>
                  <a:schemeClr val="accent2"/>
                </a:solidFill>
              </a:rPr>
              <a:t>IBM</a:t>
            </a:r>
            <a:endParaRPr/>
          </a:p>
        </p:txBody>
      </p:sp>
      <p:sp>
        <p:nvSpPr>
          <p:cNvPr id="395" name="Google Shape;395;p16"/>
          <p:cNvSpPr txBox="1"/>
          <p:nvPr>
            <p:ph idx="1" type="body"/>
          </p:nvPr>
        </p:nvSpPr>
        <p:spPr>
          <a:xfrm>
            <a:off x="381094" y="1219200"/>
            <a:ext cx="4015304"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425"/>
              <a:buFont typeface="Noto Sans Symbols"/>
              <a:buChar char="■"/>
            </a:pPr>
            <a:r>
              <a:rPr lang="en-US" sz="1900"/>
              <a:t>Was the major manufacturer of punched-card processing equipment</a:t>
            </a:r>
            <a:endParaRPr/>
          </a:p>
          <a:p>
            <a:pPr indent="-228600" lvl="0" marL="228600" rtl="0" algn="l">
              <a:lnSpc>
                <a:spcPct val="90000"/>
              </a:lnSpc>
              <a:spcBef>
                <a:spcPts val="2000"/>
              </a:spcBef>
              <a:spcAft>
                <a:spcPts val="0"/>
              </a:spcAft>
              <a:buClr>
                <a:schemeClr val="lt1"/>
              </a:buClr>
              <a:buSzPts val="1425"/>
              <a:buFont typeface="Noto Sans Symbols"/>
              <a:buChar char="■"/>
            </a:pPr>
            <a:r>
              <a:rPr lang="en-US" sz="1900"/>
              <a:t>Delivered its first electronic stored-program computer (701) in 1953</a:t>
            </a:r>
            <a:endParaRPr/>
          </a:p>
          <a:p>
            <a:pPr indent="-228600" lvl="1" marL="685800" rtl="0" algn="l">
              <a:lnSpc>
                <a:spcPct val="90000"/>
              </a:lnSpc>
              <a:spcBef>
                <a:spcPts val="600"/>
              </a:spcBef>
              <a:spcAft>
                <a:spcPts val="0"/>
              </a:spcAft>
              <a:buClr>
                <a:schemeClr val="lt1"/>
              </a:buClr>
              <a:buSzPts val="1275"/>
              <a:buFont typeface="Noto Sans Symbols"/>
              <a:buChar char="■"/>
            </a:pPr>
            <a:r>
              <a:rPr lang="en-US" sz="1700">
                <a:solidFill>
                  <a:srgbClr val="FFFFFF"/>
                </a:solidFill>
              </a:rPr>
              <a:t>Intended primarily for scientific applications</a:t>
            </a:r>
            <a:endParaRPr/>
          </a:p>
          <a:p>
            <a:pPr indent="-228600" lvl="1" marL="228600" rtl="0" algn="l">
              <a:lnSpc>
                <a:spcPct val="90000"/>
              </a:lnSpc>
              <a:spcBef>
                <a:spcPts val="2000"/>
              </a:spcBef>
              <a:spcAft>
                <a:spcPts val="0"/>
              </a:spcAft>
              <a:buClr>
                <a:schemeClr val="lt1"/>
              </a:buClr>
              <a:buSzPts val="1425"/>
              <a:buFont typeface="Noto Sans Symbols"/>
              <a:buChar char="■"/>
            </a:pPr>
            <a:r>
              <a:rPr lang="en-US" sz="1900">
                <a:solidFill>
                  <a:schemeClr val="lt1"/>
                </a:solidFill>
              </a:rPr>
              <a:t>Introduced 702 product in 1955</a:t>
            </a:r>
            <a:endParaRPr/>
          </a:p>
          <a:p>
            <a:pPr indent="-228600" lvl="1" marL="685800" rtl="0" algn="l">
              <a:spcBef>
                <a:spcPts val="600"/>
              </a:spcBef>
              <a:spcAft>
                <a:spcPts val="0"/>
              </a:spcAft>
              <a:buClr>
                <a:schemeClr val="lt1"/>
              </a:buClr>
              <a:buSzPts val="1275"/>
              <a:buFont typeface="Noto Sans Symbols"/>
              <a:buChar char="■"/>
            </a:pPr>
            <a:r>
              <a:rPr lang="en-US" sz="1700">
                <a:solidFill>
                  <a:srgbClr val="FFFFFF"/>
                </a:solidFill>
              </a:rPr>
              <a:t>Hardware features made it suitable to business applications</a:t>
            </a:r>
            <a:endParaRPr/>
          </a:p>
          <a:p>
            <a:pPr indent="-228600" lvl="1" marL="228600" rtl="0" algn="l">
              <a:lnSpc>
                <a:spcPct val="90000"/>
              </a:lnSpc>
              <a:spcBef>
                <a:spcPts val="2000"/>
              </a:spcBef>
              <a:spcAft>
                <a:spcPts val="0"/>
              </a:spcAft>
              <a:buClr>
                <a:schemeClr val="lt1"/>
              </a:buClr>
              <a:buSzPts val="1459"/>
              <a:buFont typeface="Noto Sans Symbols"/>
              <a:buChar char="■"/>
            </a:pPr>
            <a:r>
              <a:rPr lang="en-US" sz="1945">
                <a:solidFill>
                  <a:schemeClr val="lt1"/>
                </a:solidFill>
              </a:rPr>
              <a:t>Series of 700/7000 computers established IBM as the overwhelmingly dominant computer manufacturer</a:t>
            </a:r>
            <a:endParaRPr/>
          </a:p>
          <a:p>
            <a:pPr indent="-147637" lvl="1" marL="685800" rtl="0" algn="l">
              <a:lnSpc>
                <a:spcPct val="90000"/>
              </a:lnSpc>
              <a:spcBef>
                <a:spcPts val="600"/>
              </a:spcBef>
              <a:spcAft>
                <a:spcPts val="0"/>
              </a:spcAft>
              <a:buClr>
                <a:schemeClr val="lt1"/>
              </a:buClr>
              <a:buSzPts val="1275"/>
              <a:buFont typeface="Noto Sans Symbols"/>
              <a:buNone/>
            </a:pPr>
            <a:r>
              <a:t/>
            </a:r>
            <a:endParaRPr sz="1700">
              <a:solidFill>
                <a:srgbClr val="FFFFFF"/>
              </a:solidFill>
            </a:endParaRPr>
          </a:p>
        </p:txBody>
      </p:sp>
      <p:pic>
        <p:nvPicPr>
          <p:cNvPr id="396" name="Google Shape;396;p16"/>
          <p:cNvPicPr preferRelativeResize="0"/>
          <p:nvPr>
            <p:ph idx="4" type="pic"/>
          </p:nvPr>
        </p:nvPicPr>
        <p:blipFill rotWithShape="1">
          <a:blip r:embed="rId3">
            <a:alphaModFix/>
          </a:blip>
          <a:srcRect b="5000" l="0" r="0" t="-22599"/>
          <a:stretch/>
        </p:blipFill>
        <p:spPr>
          <a:xfrm>
            <a:off x="7010400" y="0"/>
            <a:ext cx="1676400" cy="2200275"/>
          </a:xfrm>
          <a:prstGeom prst="rect">
            <a:avLst/>
          </a:prstGeom>
          <a:noFill/>
          <a:ln>
            <a:noFill/>
          </a:ln>
        </p:spPr>
      </p:pic>
      <p:pic>
        <p:nvPicPr>
          <p:cNvPr id="397" name="Google Shape;397;p16"/>
          <p:cNvPicPr preferRelativeResize="0"/>
          <p:nvPr/>
        </p:nvPicPr>
        <p:blipFill rotWithShape="1">
          <a:blip r:embed="rId4">
            <a:alphaModFix/>
          </a:blip>
          <a:srcRect b="0" l="0" r="0" t="0"/>
          <a:stretch/>
        </p:blipFill>
        <p:spPr>
          <a:xfrm>
            <a:off x="4724400" y="4800600"/>
            <a:ext cx="1861899" cy="1773237"/>
          </a:xfrm>
          <a:prstGeom prst="rect">
            <a:avLst/>
          </a:prstGeom>
          <a:noFill/>
          <a:ln>
            <a:noFill/>
          </a:ln>
        </p:spPr>
      </p:pic>
      <p:pic>
        <p:nvPicPr>
          <p:cNvPr id="398" name="Google Shape;398;p16"/>
          <p:cNvPicPr preferRelativeResize="0"/>
          <p:nvPr/>
        </p:nvPicPr>
        <p:blipFill rotWithShape="1">
          <a:blip r:embed="rId5">
            <a:alphaModFix/>
          </a:blip>
          <a:srcRect b="0" l="0" r="0" t="0"/>
          <a:stretch/>
        </p:blipFill>
        <p:spPr>
          <a:xfrm>
            <a:off x="7962900" y="2700342"/>
            <a:ext cx="1181100" cy="1371600"/>
          </a:xfrm>
          <a:prstGeom prst="rect">
            <a:avLst/>
          </a:prstGeom>
          <a:noFill/>
          <a:ln>
            <a:noFill/>
          </a:ln>
        </p:spPr>
      </p:pic>
      <p:sp>
        <p:nvSpPr>
          <p:cNvPr id="399" name="Google Shape;399;p1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0" name="Google Shape;400;p16"/>
          <p:cNvSpPr/>
          <p:nvPr/>
        </p:nvSpPr>
        <p:spPr>
          <a:xfrm>
            <a:off x="5214942" y="3786190"/>
            <a:ext cx="24913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(Read by yourself)</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Second Generation:  Transistors</a:t>
            </a:r>
            <a:endParaRPr/>
          </a:p>
        </p:txBody>
      </p:sp>
      <p:sp>
        <p:nvSpPr>
          <p:cNvPr id="407" name="Google Shape;407;p17"/>
          <p:cNvSpPr txBox="1"/>
          <p:nvPr>
            <p:ph idx="1" type="body"/>
          </p:nvPr>
        </p:nvSpPr>
        <p:spPr>
          <a:xfrm>
            <a:off x="214282" y="1357298"/>
            <a:ext cx="7556313" cy="5119702"/>
          </a:xfrm>
          <a:prstGeom prst="rect">
            <a:avLst/>
          </a:prstGeom>
          <a:noFill/>
          <a:ln>
            <a:noFill/>
          </a:ln>
        </p:spPr>
        <p:txBody>
          <a:bodyPr anchorCtr="0" anchor="t" bIns="45700" lIns="91425" spcFirstLastPara="1" rIns="91425" wrap="square" tIns="45700">
            <a:normAutofit fontScale="85000" lnSpcReduction="20000"/>
          </a:bodyPr>
          <a:lstStyle/>
          <a:p>
            <a:pPr indent="-228600" lvl="1" marL="228600" rtl="0" algn="l">
              <a:spcBef>
                <a:spcPts val="0"/>
              </a:spcBef>
              <a:spcAft>
                <a:spcPts val="0"/>
              </a:spcAft>
              <a:buClr>
                <a:schemeClr val="accent1"/>
              </a:buClr>
              <a:buSzPct val="75000"/>
              <a:buChar char="■"/>
            </a:pPr>
            <a:r>
              <a:rPr lang="en-US" sz="2400">
                <a:solidFill>
                  <a:schemeClr val="dk1"/>
                </a:solidFill>
              </a:rPr>
              <a:t>Transistor = Transfer – resistor (vật có thể truyền-cản điện)</a:t>
            </a:r>
            <a:endParaRPr/>
          </a:p>
          <a:p>
            <a:pPr indent="-228600" lvl="1" marL="228600" rtl="0" algn="l">
              <a:spcBef>
                <a:spcPts val="2000"/>
              </a:spcBef>
              <a:spcAft>
                <a:spcPts val="0"/>
              </a:spcAft>
              <a:buClr>
                <a:schemeClr val="accent1"/>
              </a:buClr>
              <a:buSzPct val="75000"/>
              <a:buChar char="■"/>
            </a:pPr>
            <a:r>
              <a:rPr lang="en-US" sz="2400">
                <a:solidFill>
                  <a:srgbClr val="8000FF"/>
                </a:solidFill>
              </a:rPr>
              <a:t>Building block:  Composition and operating of transistor</a:t>
            </a:r>
            <a:endParaRPr/>
          </a:p>
          <a:p>
            <a:pPr indent="-228600" lvl="1" marL="228600" rtl="0" algn="l">
              <a:spcBef>
                <a:spcPts val="2000"/>
              </a:spcBef>
              <a:spcAft>
                <a:spcPts val="0"/>
              </a:spcAft>
              <a:buClr>
                <a:schemeClr val="accent1"/>
              </a:buClr>
              <a:buSzPct val="75000"/>
              <a:buNone/>
            </a:pPr>
            <a:r>
              <a:rPr lang="en-US" sz="2400">
                <a:solidFill>
                  <a:srgbClr val="8000FF"/>
                </a:solidFill>
              </a:rPr>
              <a:t>      </a:t>
            </a:r>
            <a:r>
              <a:rPr lang="en-US" sz="2400">
                <a:solidFill>
                  <a:schemeClr val="dk1"/>
                </a:solidFill>
              </a:rPr>
              <a:t>More details: </a:t>
            </a:r>
            <a:r>
              <a:rPr lang="en-US" sz="2400" u="sng">
                <a:solidFill>
                  <a:schemeClr val="dk1"/>
                </a:solidFill>
                <a:hlinkClick r:id="rId3">
                  <a:extLst>
                    <a:ext uri="{A12FA001-AC4F-418D-AE19-62706E023703}">
                      <ahyp:hlinkClr val="tx"/>
                    </a:ext>
                  </a:extLst>
                </a:hlinkClick>
              </a:rPr>
              <a:t>https://en.wikipedia.org/wiki/Transistor</a:t>
            </a:r>
            <a:endParaRPr sz="2400">
              <a:solidFill>
                <a:schemeClr val="dk1"/>
              </a:solidFill>
            </a:endParaRPr>
          </a:p>
          <a:p>
            <a:pPr indent="-228600" lvl="1" marL="228600" rtl="0" algn="l">
              <a:spcBef>
                <a:spcPts val="2000"/>
              </a:spcBef>
              <a:spcAft>
                <a:spcPts val="0"/>
              </a:spcAft>
              <a:buClr>
                <a:schemeClr val="accent1"/>
              </a:buClr>
              <a:buSzPct val="75000"/>
              <a:buChar char="■"/>
            </a:pPr>
            <a:r>
              <a:rPr lang="en-US" sz="2400">
                <a:solidFill>
                  <a:schemeClr val="dk1"/>
                </a:solidFill>
              </a:rPr>
              <a:t>It’s activity is similar to those in vacuum tube</a:t>
            </a:r>
            <a:endParaRPr/>
          </a:p>
          <a:p>
            <a:pPr indent="-228600" lvl="1" marL="228600" rtl="0" algn="l">
              <a:spcBef>
                <a:spcPts val="2000"/>
              </a:spcBef>
              <a:spcAft>
                <a:spcPts val="0"/>
              </a:spcAft>
              <a:buClr>
                <a:schemeClr val="accent1"/>
              </a:buClr>
              <a:buSzPct val="75000"/>
              <a:buChar char="■"/>
            </a:pPr>
            <a:r>
              <a:rPr lang="en-US" sz="2400">
                <a:solidFill>
                  <a:schemeClr val="dk1"/>
                </a:solidFill>
              </a:rPr>
              <a:t>Smaller, Cheaper</a:t>
            </a:r>
            <a:endParaRPr/>
          </a:p>
          <a:p>
            <a:pPr indent="-228600" lvl="1" marL="228600" rtl="0" algn="l">
              <a:spcBef>
                <a:spcPts val="2000"/>
              </a:spcBef>
              <a:spcAft>
                <a:spcPts val="0"/>
              </a:spcAft>
              <a:buClr>
                <a:schemeClr val="accent1"/>
              </a:buClr>
              <a:buSzPct val="75000"/>
              <a:buChar char="■"/>
            </a:pPr>
            <a:r>
              <a:rPr lang="en-US" sz="2400">
                <a:solidFill>
                  <a:schemeClr val="dk1"/>
                </a:solidFill>
              </a:rPr>
              <a:t>Dissipates (phát tán) less heat than a vacuum tube</a:t>
            </a:r>
            <a:endParaRPr/>
          </a:p>
          <a:p>
            <a:pPr indent="-228600" lvl="1" marL="228600" rtl="0" algn="l">
              <a:spcBef>
                <a:spcPts val="2000"/>
              </a:spcBef>
              <a:spcAft>
                <a:spcPts val="0"/>
              </a:spcAft>
              <a:buClr>
                <a:schemeClr val="accent1"/>
              </a:buClr>
              <a:buSzPct val="75000"/>
              <a:buChar char="■"/>
            </a:pPr>
            <a:r>
              <a:rPr lang="en-US" sz="2400">
                <a:solidFill>
                  <a:schemeClr val="dk1"/>
                </a:solidFill>
              </a:rPr>
              <a:t>Is a </a:t>
            </a:r>
            <a:r>
              <a:rPr i="1" lang="en-US" sz="2400">
                <a:solidFill>
                  <a:schemeClr val="dk1"/>
                </a:solidFill>
              </a:rPr>
              <a:t>solid state device </a:t>
            </a:r>
            <a:r>
              <a:rPr lang="en-US" sz="2400">
                <a:solidFill>
                  <a:schemeClr val="dk1"/>
                </a:solidFill>
              </a:rPr>
              <a:t>made from silicon</a:t>
            </a:r>
            <a:endParaRPr/>
          </a:p>
          <a:p>
            <a:pPr indent="-228600" lvl="1" marL="228600" rtl="0" algn="l">
              <a:spcBef>
                <a:spcPts val="2000"/>
              </a:spcBef>
              <a:spcAft>
                <a:spcPts val="0"/>
              </a:spcAft>
              <a:buClr>
                <a:schemeClr val="accent1"/>
              </a:buClr>
              <a:buSzPct val="75000"/>
              <a:buChar char="■"/>
            </a:pPr>
            <a:r>
              <a:rPr lang="en-US" sz="2400">
                <a:solidFill>
                  <a:schemeClr val="dk1"/>
                </a:solidFill>
              </a:rPr>
              <a:t>Was invented at Bell Labs in 1947</a:t>
            </a:r>
            <a:endParaRPr/>
          </a:p>
          <a:p>
            <a:pPr indent="-228600" lvl="1" marL="228600" rtl="0" algn="l">
              <a:spcBef>
                <a:spcPts val="2000"/>
              </a:spcBef>
              <a:spcAft>
                <a:spcPts val="0"/>
              </a:spcAft>
              <a:buClr>
                <a:schemeClr val="accent1"/>
              </a:buClr>
              <a:buSzPct val="75000"/>
              <a:buChar char="■"/>
            </a:pPr>
            <a:r>
              <a:rPr lang="en-US" sz="2400">
                <a:solidFill>
                  <a:schemeClr val="dk1"/>
                </a:solidFill>
              </a:rPr>
              <a:t>It was not until the late 1950’s that fully transistorized computers were commercially available</a:t>
            </a:r>
            <a:endParaRPr/>
          </a:p>
          <a:p>
            <a:pPr indent="-228600" lvl="1" marL="228600" rtl="0" algn="l">
              <a:spcBef>
                <a:spcPts val="2000"/>
              </a:spcBef>
              <a:spcAft>
                <a:spcPts val="0"/>
              </a:spcAft>
              <a:buClr>
                <a:schemeClr val="accent1"/>
              </a:buClr>
              <a:buSzPct val="75000"/>
              <a:buChar char="■"/>
            </a:pPr>
            <a:r>
              <a:rPr lang="en-US" sz="2400">
                <a:solidFill>
                  <a:schemeClr val="dk1"/>
                </a:solidFill>
              </a:rPr>
              <a:t>Typical computers: IBM 700/7000 series</a:t>
            </a:r>
            <a:endParaRPr/>
          </a:p>
        </p:txBody>
      </p:sp>
      <p:pic>
        <p:nvPicPr>
          <p:cNvPr id="408" name="Google Shape;408;p17"/>
          <p:cNvPicPr preferRelativeResize="0"/>
          <p:nvPr/>
        </p:nvPicPr>
        <p:blipFill rotWithShape="1">
          <a:blip r:embed="rId4">
            <a:alphaModFix/>
          </a:blip>
          <a:srcRect b="0" l="0" r="0" t="0"/>
          <a:stretch/>
        </p:blipFill>
        <p:spPr>
          <a:xfrm>
            <a:off x="6572264" y="3295658"/>
            <a:ext cx="2381250" cy="1419226"/>
          </a:xfrm>
          <a:prstGeom prst="rect">
            <a:avLst/>
          </a:prstGeom>
          <a:noFill/>
          <a:ln>
            <a:noFill/>
          </a:ln>
        </p:spPr>
      </p:pic>
      <p:sp>
        <p:nvSpPr>
          <p:cNvPr id="409" name="Google Shape;409;p1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0" name="Google Shape;410;p17"/>
          <p:cNvPicPr preferRelativeResize="0"/>
          <p:nvPr/>
        </p:nvPicPr>
        <p:blipFill rotWithShape="1">
          <a:blip r:embed="rId5">
            <a:alphaModFix/>
          </a:blip>
          <a:srcRect b="0" l="0" r="0" t="0"/>
          <a:stretch/>
        </p:blipFill>
        <p:spPr>
          <a:xfrm>
            <a:off x="7448581" y="1109661"/>
            <a:ext cx="1552575" cy="210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8"/>
          <p:cNvSpPr txBox="1"/>
          <p:nvPr>
            <p:ph type="title"/>
          </p:nvPr>
        </p:nvSpPr>
        <p:spPr>
          <a:xfrm>
            <a:off x="6096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Second Generation Computers</a:t>
            </a:r>
            <a:endParaRPr/>
          </a:p>
        </p:txBody>
      </p:sp>
      <p:sp>
        <p:nvSpPr>
          <p:cNvPr id="417" name="Google Shape;417;p18"/>
          <p:cNvSpPr txBox="1"/>
          <p:nvPr>
            <p:ph idx="1" type="body"/>
          </p:nvPr>
        </p:nvSpPr>
        <p:spPr>
          <a:xfrm>
            <a:off x="497541" y="1785926"/>
            <a:ext cx="3657600" cy="4105835"/>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350"/>
              <a:buChar char="■"/>
            </a:pPr>
            <a:r>
              <a:rPr lang="en-US">
                <a:solidFill>
                  <a:schemeClr val="dk1"/>
                </a:solidFill>
              </a:rPr>
              <a:t>Introduced:</a:t>
            </a:r>
            <a:endParaRPr/>
          </a:p>
          <a:p>
            <a:pPr indent="-228600" lvl="1" marL="457200" rtl="0" algn="l">
              <a:spcBef>
                <a:spcPts val="600"/>
              </a:spcBef>
              <a:spcAft>
                <a:spcPts val="0"/>
              </a:spcAft>
              <a:buSzPts val="1350"/>
              <a:buChar char="■"/>
            </a:pPr>
            <a:r>
              <a:rPr lang="en-US">
                <a:solidFill>
                  <a:schemeClr val="dk1"/>
                </a:solidFill>
              </a:rPr>
              <a:t>More complex arithmetic and logic units and control units</a:t>
            </a:r>
            <a:endParaRPr/>
          </a:p>
          <a:p>
            <a:pPr indent="-228600" lvl="1" marL="457200" rtl="0" algn="l">
              <a:spcBef>
                <a:spcPts val="600"/>
              </a:spcBef>
              <a:spcAft>
                <a:spcPts val="0"/>
              </a:spcAft>
              <a:buSzPts val="1350"/>
              <a:buChar char="■"/>
            </a:pPr>
            <a:r>
              <a:rPr lang="en-US">
                <a:solidFill>
                  <a:schemeClr val="dk1"/>
                </a:solidFill>
              </a:rPr>
              <a:t>The use of high-level programming languages</a:t>
            </a:r>
            <a:endParaRPr/>
          </a:p>
          <a:p>
            <a:pPr indent="-228600" lvl="1" marL="457200" rtl="0" algn="l">
              <a:spcBef>
                <a:spcPts val="600"/>
              </a:spcBef>
              <a:spcAft>
                <a:spcPts val="0"/>
              </a:spcAft>
              <a:buSzPts val="1350"/>
              <a:buChar char="■"/>
            </a:pPr>
            <a:r>
              <a:rPr lang="en-US">
                <a:solidFill>
                  <a:schemeClr val="dk1"/>
                </a:solidFill>
              </a:rPr>
              <a:t>Provision of </a:t>
            </a:r>
            <a:r>
              <a:rPr i="1" lang="en-US">
                <a:solidFill>
                  <a:schemeClr val="dk1"/>
                </a:solidFill>
              </a:rPr>
              <a:t>system software </a:t>
            </a:r>
            <a:r>
              <a:rPr lang="en-US">
                <a:solidFill>
                  <a:schemeClr val="dk1"/>
                </a:solidFill>
              </a:rPr>
              <a:t>which provided the ability to:</a:t>
            </a:r>
            <a:endParaRPr/>
          </a:p>
          <a:p>
            <a:pPr indent="-228600" lvl="2" marL="685800" rtl="0" algn="l">
              <a:spcBef>
                <a:spcPts val="600"/>
              </a:spcBef>
              <a:spcAft>
                <a:spcPts val="0"/>
              </a:spcAft>
              <a:buSzPts val="1350"/>
              <a:buChar char="■"/>
            </a:pPr>
            <a:r>
              <a:rPr lang="en-US">
                <a:solidFill>
                  <a:schemeClr val="dk1"/>
                </a:solidFill>
              </a:rPr>
              <a:t>load programs </a:t>
            </a:r>
            <a:endParaRPr/>
          </a:p>
          <a:p>
            <a:pPr indent="-228600" lvl="2" marL="685800" rtl="0" algn="l">
              <a:spcBef>
                <a:spcPts val="600"/>
              </a:spcBef>
              <a:spcAft>
                <a:spcPts val="0"/>
              </a:spcAft>
              <a:buSzPts val="1350"/>
              <a:buChar char="■"/>
            </a:pPr>
            <a:r>
              <a:rPr lang="en-US">
                <a:solidFill>
                  <a:schemeClr val="dk1"/>
                </a:solidFill>
              </a:rPr>
              <a:t>move data to peripherals and libraries</a:t>
            </a:r>
            <a:endParaRPr/>
          </a:p>
          <a:p>
            <a:pPr indent="-228600" lvl="2" marL="685800" rtl="0" algn="l">
              <a:spcBef>
                <a:spcPts val="600"/>
              </a:spcBef>
              <a:spcAft>
                <a:spcPts val="0"/>
              </a:spcAft>
              <a:buSzPts val="1350"/>
              <a:buChar char="■"/>
            </a:pPr>
            <a:r>
              <a:rPr lang="en-US">
                <a:solidFill>
                  <a:schemeClr val="dk1"/>
                </a:solidFill>
              </a:rPr>
              <a:t>perform common computations</a:t>
            </a:r>
            <a:endParaRPr/>
          </a:p>
        </p:txBody>
      </p:sp>
      <p:sp>
        <p:nvSpPr>
          <p:cNvPr id="418" name="Google Shape;418;p18"/>
          <p:cNvSpPr txBox="1"/>
          <p:nvPr>
            <p:ph idx="2" type="body"/>
          </p:nvPr>
        </p:nvSpPr>
        <p:spPr>
          <a:xfrm>
            <a:off x="4419600" y="1857364"/>
            <a:ext cx="3581424" cy="3877235"/>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solidFill>
                  <a:schemeClr val="dk1"/>
                </a:solidFill>
              </a:rPr>
              <a:t> Appearance of the Digital Equipment Corporation (DEC) in 1957</a:t>
            </a:r>
            <a:endParaRPr/>
          </a:p>
          <a:p>
            <a:pPr indent="-228600" lvl="0" marL="228600" rtl="0" algn="l">
              <a:spcBef>
                <a:spcPts val="2000"/>
              </a:spcBef>
              <a:spcAft>
                <a:spcPts val="0"/>
              </a:spcAft>
              <a:buSzPts val="1350"/>
              <a:buChar char="■"/>
            </a:pPr>
            <a:r>
              <a:rPr lang="en-US">
                <a:solidFill>
                  <a:schemeClr val="dk1"/>
                </a:solidFill>
              </a:rPr>
              <a:t>PDP-1 (programmed data processor) was DEC’s first computer</a:t>
            </a:r>
            <a:endParaRPr/>
          </a:p>
          <a:p>
            <a:pPr indent="-228600" lvl="0" marL="228600" rtl="0" algn="l">
              <a:spcBef>
                <a:spcPts val="2000"/>
              </a:spcBef>
              <a:spcAft>
                <a:spcPts val="0"/>
              </a:spcAft>
              <a:buSzPts val="1350"/>
              <a:buChar char="■"/>
            </a:pPr>
            <a:r>
              <a:rPr lang="en-US">
                <a:solidFill>
                  <a:schemeClr val="dk1"/>
                </a:solidFill>
              </a:rPr>
              <a:t>This began the mini-computer phenomenon that would become so prominent (leading) in the third generation</a:t>
            </a:r>
            <a:endParaRPr/>
          </a:p>
        </p:txBody>
      </p:sp>
      <p:sp>
        <p:nvSpPr>
          <p:cNvPr id="419" name="Google Shape;419;p18"/>
          <p:cNvSpPr txBox="1"/>
          <p:nvPr>
            <p:ph idx="3" type="body"/>
          </p:nvPr>
        </p:nvSpPr>
        <p:spPr>
          <a:xfrm>
            <a:off x="497541" y="1428736"/>
            <a:ext cx="3657600" cy="322729"/>
          </a:xfrm>
          <a:prstGeom prst="rect">
            <a:avLst/>
          </a:prstGeom>
          <a:solidFill>
            <a:schemeClr val="accent3"/>
          </a:solidFill>
          <a:ln>
            <a:noFill/>
          </a:ln>
        </p:spPr>
        <p:txBody>
          <a:bodyPr anchorCtr="0" anchor="ctr" bIns="0" lIns="91425" spcFirstLastPara="1" rIns="91425" wrap="square" tIns="0">
            <a:noAutofit/>
          </a:bodyPr>
          <a:lstStyle/>
          <a:p>
            <a:pPr indent="0" lvl="0" marL="0" rtl="0" algn="ctr">
              <a:spcBef>
                <a:spcPts val="0"/>
              </a:spcBef>
              <a:spcAft>
                <a:spcPts val="0"/>
              </a:spcAft>
              <a:buSzPts val="1350"/>
              <a:buNone/>
            </a:pPr>
            <a:r>
              <a:t/>
            </a:r>
            <a:endParaRPr/>
          </a:p>
        </p:txBody>
      </p:sp>
      <p:sp>
        <p:nvSpPr>
          <p:cNvPr id="420" name="Google Shape;420;p18"/>
          <p:cNvSpPr txBox="1"/>
          <p:nvPr>
            <p:ph idx="4" type="body"/>
          </p:nvPr>
        </p:nvSpPr>
        <p:spPr>
          <a:xfrm>
            <a:off x="4399878" y="1428736"/>
            <a:ext cx="3657600" cy="322729"/>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1350"/>
              <a:buNone/>
            </a:pPr>
            <a:r>
              <a:t/>
            </a:r>
            <a:endParaRPr/>
          </a:p>
        </p:txBody>
      </p:sp>
      <p:sp>
        <p:nvSpPr>
          <p:cNvPr id="421" name="Google Shape;421;p18"/>
          <p:cNvSpPr txBox="1"/>
          <p:nvPr/>
        </p:nvSpPr>
        <p:spPr>
          <a:xfrm>
            <a:off x="4876800" y="44534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22" name="Google Shape;422;p18"/>
          <p:cNvPicPr preferRelativeResize="0"/>
          <p:nvPr/>
        </p:nvPicPr>
        <p:blipFill rotWithShape="1">
          <a:blip r:embed="rId3">
            <a:alphaModFix/>
          </a:blip>
          <a:srcRect b="0" l="0" r="0" t="0"/>
          <a:stretch/>
        </p:blipFill>
        <p:spPr>
          <a:xfrm rot="384418">
            <a:off x="7563844" y="5255078"/>
            <a:ext cx="1499809" cy="1524000"/>
          </a:xfrm>
          <a:prstGeom prst="rect">
            <a:avLst/>
          </a:prstGeom>
          <a:noFill/>
          <a:ln>
            <a:noFill/>
          </a:ln>
        </p:spPr>
      </p:pic>
      <p:sp>
        <p:nvSpPr>
          <p:cNvPr id="423" name="Google Shape;423;p18"/>
          <p:cNvSpPr txBox="1"/>
          <p:nvPr/>
        </p:nvSpPr>
        <p:spPr>
          <a:xfrm>
            <a:off x="8001000" y="838200"/>
            <a:ext cx="864858" cy="1143000"/>
          </a:xfrm>
          <a:prstGeom prst="rect">
            <a:avLst/>
          </a:prstGeom>
          <a:blipFill rotWithShape="1">
            <a:blip r:embed="rId4">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24" name="Google Shape;424;p18"/>
          <p:cNvPicPr preferRelativeResize="0"/>
          <p:nvPr/>
        </p:nvPicPr>
        <p:blipFill rotWithShape="1">
          <a:blip r:embed="rId5">
            <a:alphaModFix/>
          </a:blip>
          <a:srcRect b="0" l="0" r="0" t="0"/>
          <a:stretch/>
        </p:blipFill>
        <p:spPr>
          <a:xfrm>
            <a:off x="4857752" y="5438798"/>
            <a:ext cx="2381250" cy="1419226"/>
          </a:xfrm>
          <a:prstGeom prst="rect">
            <a:avLst/>
          </a:prstGeom>
          <a:noFill/>
          <a:ln>
            <a:noFill/>
          </a:ln>
        </p:spPr>
      </p:pic>
      <p:sp>
        <p:nvSpPr>
          <p:cNvPr id="425" name="Google Shape;425;p1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9"/>
          <p:cNvSpPr txBox="1"/>
          <p:nvPr>
            <p:ph idx="4294967295" type="title"/>
          </p:nvPr>
        </p:nvSpPr>
        <p:spPr>
          <a:xfrm>
            <a:off x="32" y="228600"/>
            <a:ext cx="8929686" cy="120013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Table 2.3 : Example Members of the </a:t>
            </a:r>
            <a:br>
              <a:rPr lang="en-US"/>
            </a:br>
            <a:r>
              <a:rPr lang="en-US"/>
              <a:t>IBM 700/7000 Series</a:t>
            </a:r>
            <a:br>
              <a:rPr lang="en-US"/>
            </a:br>
            <a:r>
              <a:rPr lang="en-US"/>
              <a:t> </a:t>
            </a:r>
            <a:br>
              <a:rPr lang="en-US"/>
            </a:br>
            <a:endParaRPr/>
          </a:p>
        </p:txBody>
      </p:sp>
      <p:sp>
        <p:nvSpPr>
          <p:cNvPr id="432" name="Google Shape;432;p19"/>
          <p:cNvSpPr txBox="1"/>
          <p:nvPr/>
        </p:nvSpPr>
        <p:spPr>
          <a:xfrm>
            <a:off x="8839200" y="2667000"/>
            <a:ext cx="304799" cy="30480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33" name="Google Shape;433;p19"/>
          <p:cNvPicPr preferRelativeResize="0"/>
          <p:nvPr/>
        </p:nvPicPr>
        <p:blipFill rotWithShape="1">
          <a:blip r:embed="rId4">
            <a:alphaModFix/>
          </a:blip>
          <a:srcRect b="0" l="0" r="0" t="0"/>
          <a:stretch/>
        </p:blipFill>
        <p:spPr>
          <a:xfrm>
            <a:off x="428596" y="1099748"/>
            <a:ext cx="1518935" cy="1543434"/>
          </a:xfrm>
          <a:prstGeom prst="rect">
            <a:avLst/>
          </a:prstGeom>
          <a:noFill/>
          <a:ln>
            <a:noFill/>
          </a:ln>
        </p:spPr>
      </p:pic>
      <p:sp>
        <p:nvSpPr>
          <p:cNvPr id="434" name="Google Shape;434;p19"/>
          <p:cNvSpPr txBox="1"/>
          <p:nvPr/>
        </p:nvSpPr>
        <p:spPr>
          <a:xfrm>
            <a:off x="1440672" y="1402880"/>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35" name="Google Shape;435;p19"/>
          <p:cNvPicPr preferRelativeResize="0"/>
          <p:nvPr/>
        </p:nvPicPr>
        <p:blipFill rotWithShape="1">
          <a:blip r:embed="rId5">
            <a:alphaModFix/>
          </a:blip>
          <a:srcRect b="0" l="0" r="0" t="0"/>
          <a:stretch/>
        </p:blipFill>
        <p:spPr>
          <a:xfrm>
            <a:off x="17026" y="2843190"/>
            <a:ext cx="9109950" cy="3086140"/>
          </a:xfrm>
          <a:prstGeom prst="rect">
            <a:avLst/>
          </a:prstGeom>
          <a:noFill/>
          <a:ln>
            <a:noFill/>
          </a:ln>
        </p:spPr>
      </p:pic>
      <p:pic>
        <p:nvPicPr>
          <p:cNvPr id="436" name="Google Shape;436;p19"/>
          <p:cNvPicPr preferRelativeResize="0"/>
          <p:nvPr/>
        </p:nvPicPr>
        <p:blipFill rotWithShape="1">
          <a:blip r:embed="rId6">
            <a:alphaModFix/>
          </a:blip>
          <a:srcRect b="0" l="0" r="0" t="0"/>
          <a:stretch/>
        </p:blipFill>
        <p:spPr>
          <a:xfrm>
            <a:off x="6762750" y="1152518"/>
            <a:ext cx="2381250" cy="1419226"/>
          </a:xfrm>
          <a:prstGeom prst="rect">
            <a:avLst/>
          </a:prstGeom>
          <a:noFill/>
          <a:ln>
            <a:noFill/>
          </a:ln>
        </p:spPr>
      </p:pic>
      <p:sp>
        <p:nvSpPr>
          <p:cNvPr id="437" name="Google Shape;437;p1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Objectives</a:t>
            </a:r>
            <a:endParaRPr/>
          </a:p>
        </p:txBody>
      </p:sp>
      <p:sp>
        <p:nvSpPr>
          <p:cNvPr id="222" name="Google Shape;222;p2"/>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spcBef>
                <a:spcPts val="0"/>
              </a:spcBef>
              <a:spcAft>
                <a:spcPts val="0"/>
              </a:spcAft>
              <a:buSzPct val="75000"/>
              <a:buNone/>
            </a:pPr>
            <a:r>
              <a:rPr lang="en-US" sz="3200">
                <a:solidFill>
                  <a:schemeClr val="dk1"/>
                </a:solidFill>
              </a:rPr>
              <a:t>Why should we study this chapter?</a:t>
            </a:r>
            <a:endParaRPr/>
          </a:p>
          <a:p>
            <a:pPr indent="-228600" lvl="0" marL="228600" rtl="0" algn="l">
              <a:spcBef>
                <a:spcPts val="2000"/>
              </a:spcBef>
              <a:spcAft>
                <a:spcPts val="0"/>
              </a:spcAft>
              <a:buSzPct val="75000"/>
              <a:buChar char="■"/>
            </a:pPr>
            <a:r>
              <a:rPr lang="en-US" sz="2800">
                <a:solidFill>
                  <a:schemeClr val="dk1"/>
                </a:solidFill>
              </a:rPr>
              <a:t>How are computers developed? 🡪 generations</a:t>
            </a:r>
            <a:endParaRPr/>
          </a:p>
          <a:p>
            <a:pPr indent="-228600" lvl="0" marL="228600" rtl="0" algn="l">
              <a:spcBef>
                <a:spcPts val="2000"/>
              </a:spcBef>
              <a:spcAft>
                <a:spcPts val="0"/>
              </a:spcAft>
              <a:buSzPct val="75000"/>
              <a:buChar char="■"/>
            </a:pPr>
            <a:r>
              <a:rPr lang="en-US" sz="2800">
                <a:solidFill>
                  <a:schemeClr val="dk1"/>
                </a:solidFill>
              </a:rPr>
              <a:t>What applications require great power computers?</a:t>
            </a:r>
            <a:endParaRPr/>
          </a:p>
          <a:p>
            <a:pPr indent="-228600" lvl="0" marL="228600" rtl="0" algn="l">
              <a:spcBef>
                <a:spcPts val="2000"/>
              </a:spcBef>
              <a:spcAft>
                <a:spcPts val="0"/>
              </a:spcAft>
              <a:buSzPct val="75000"/>
              <a:buChar char="■"/>
            </a:pPr>
            <a:r>
              <a:rPr lang="en-US" sz="2800">
                <a:solidFill>
                  <a:schemeClr val="dk1"/>
                </a:solidFill>
              </a:rPr>
              <a:t>What are Multicore, MICs (many integrated cores), and GPGPUs (general purpose graphical processing unit)?</a:t>
            </a:r>
            <a:endParaRPr sz="2800">
              <a:solidFill>
                <a:schemeClr val="dk1"/>
              </a:solidFill>
            </a:endParaRPr>
          </a:p>
          <a:p>
            <a:pPr indent="-228600" lvl="0" marL="228600" rtl="0" algn="l">
              <a:spcBef>
                <a:spcPts val="2000"/>
              </a:spcBef>
              <a:spcAft>
                <a:spcPts val="0"/>
              </a:spcAft>
              <a:buSzPct val="75000"/>
              <a:buChar char="■"/>
            </a:pPr>
            <a:r>
              <a:rPr lang="en-US" sz="2800">
                <a:solidFill>
                  <a:schemeClr val="dk1"/>
                </a:solidFill>
              </a:rPr>
              <a:t>How to assess computer performance?</a:t>
            </a:r>
            <a:endParaRPr/>
          </a:p>
          <a:p>
            <a:pPr indent="-105251" lvl="0" marL="228600" rtl="0" algn="l">
              <a:spcBef>
                <a:spcPts val="2000"/>
              </a:spcBef>
              <a:spcAft>
                <a:spcPts val="0"/>
              </a:spcAft>
              <a:buSzPct val="75000"/>
              <a:buNone/>
            </a:pPr>
            <a:r>
              <a:t/>
            </a:r>
            <a:endParaRPr sz="2800">
              <a:solidFill>
                <a:schemeClr val="dk1"/>
              </a:solidFill>
            </a:endParaRPr>
          </a:p>
        </p:txBody>
      </p:sp>
      <p:sp>
        <p:nvSpPr>
          <p:cNvPr id="223" name="Google Shape;223;p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descr="f5.pdf" id="443" name="Google Shape;443;p20"/>
          <p:cNvPicPr preferRelativeResize="0"/>
          <p:nvPr/>
        </p:nvPicPr>
        <p:blipFill rotWithShape="1">
          <a:blip r:embed="rId3">
            <a:alphaModFix/>
          </a:blip>
          <a:srcRect b="11817" l="11765" r="14117" t="20909"/>
          <a:stretch/>
        </p:blipFill>
        <p:spPr>
          <a:xfrm>
            <a:off x="0" y="0"/>
            <a:ext cx="5865443" cy="6889756"/>
          </a:xfrm>
          <a:prstGeom prst="rect">
            <a:avLst/>
          </a:prstGeom>
          <a:noFill/>
          <a:ln>
            <a:noFill/>
          </a:ln>
        </p:spPr>
      </p:pic>
      <p:sp>
        <p:nvSpPr>
          <p:cNvPr id="444" name="Google Shape;444;p20"/>
          <p:cNvSpPr txBox="1"/>
          <p:nvPr>
            <p:ph idx="4294967295" type="title"/>
          </p:nvPr>
        </p:nvSpPr>
        <p:spPr>
          <a:xfrm>
            <a:off x="5562600" y="785794"/>
            <a:ext cx="3581400" cy="2057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IBM</a:t>
            </a:r>
            <a:br>
              <a:rPr lang="en-US"/>
            </a:br>
            <a:r>
              <a:rPr lang="en-US"/>
              <a:t>7094</a:t>
            </a:r>
            <a:br>
              <a:rPr lang="en-US"/>
            </a:br>
            <a:r>
              <a:rPr lang="en-US"/>
              <a:t>Configuration</a:t>
            </a:r>
            <a:br>
              <a:rPr lang="en-US"/>
            </a:br>
            <a:r>
              <a:rPr lang="en-US" sz="2800"/>
              <a:t>Read by yourself</a:t>
            </a:r>
            <a:endParaRPr/>
          </a:p>
        </p:txBody>
      </p:sp>
      <p:pic>
        <p:nvPicPr>
          <p:cNvPr id="445" name="Google Shape;445;p20"/>
          <p:cNvPicPr preferRelativeResize="0"/>
          <p:nvPr/>
        </p:nvPicPr>
        <p:blipFill rotWithShape="1">
          <a:blip r:embed="rId4">
            <a:alphaModFix/>
          </a:blip>
          <a:srcRect b="0" l="0" r="0" t="0"/>
          <a:stretch/>
        </p:blipFill>
        <p:spPr>
          <a:xfrm>
            <a:off x="6072198" y="3500438"/>
            <a:ext cx="2381250" cy="1419226"/>
          </a:xfrm>
          <a:prstGeom prst="rect">
            <a:avLst/>
          </a:prstGeom>
          <a:noFill/>
          <a:ln>
            <a:noFill/>
          </a:ln>
        </p:spPr>
      </p:pic>
      <p:sp>
        <p:nvSpPr>
          <p:cNvPr id="446" name="Google Shape;446;p20"/>
          <p:cNvSpPr/>
          <p:nvPr/>
        </p:nvSpPr>
        <p:spPr>
          <a:xfrm>
            <a:off x="5643570" y="5214950"/>
            <a:ext cx="3357586" cy="1143008"/>
          </a:xfrm>
          <a:prstGeom prst="rect">
            <a:avLst/>
          </a:prstGeom>
          <a:noFill/>
          <a:ln cap="flat" cmpd="sng" w="12700">
            <a:solidFill>
              <a:srgbClr val="642F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Multiplexer (mạch đa hợp) manages centrally some devices.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Mag: magnetic</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Drum: magnetic drum for storing data</a:t>
            </a:r>
            <a:endParaRPr/>
          </a:p>
        </p:txBody>
      </p:sp>
      <p:sp>
        <p:nvSpPr>
          <p:cNvPr id="447" name="Google Shape;447;p2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1"/>
          <p:cNvSpPr txBox="1"/>
          <p:nvPr>
            <p:ph idx="4294967295" type="title"/>
          </p:nvPr>
        </p:nvSpPr>
        <p:spPr>
          <a:xfrm>
            <a:off x="142844" y="381000"/>
            <a:ext cx="86106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Third Generation:  Integrated Circuits</a:t>
            </a:r>
            <a:br>
              <a:rPr lang="en-US"/>
            </a:br>
            <a:r>
              <a:rPr lang="en-US"/>
              <a:t>IC</a:t>
            </a:r>
            <a:endParaRPr/>
          </a:p>
        </p:txBody>
      </p:sp>
      <p:sp>
        <p:nvSpPr>
          <p:cNvPr id="454" name="Google Shape;454;p21"/>
          <p:cNvSpPr txBox="1"/>
          <p:nvPr>
            <p:ph idx="4294967295" type="body"/>
          </p:nvPr>
        </p:nvSpPr>
        <p:spPr>
          <a:xfrm>
            <a:off x="515962" y="2076472"/>
            <a:ext cx="7556500" cy="44958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lang="en-US" sz="2400">
                <a:solidFill>
                  <a:schemeClr val="dk1"/>
                </a:solidFill>
              </a:rPr>
              <a:t>1958 – the invention of the integrated circuit </a:t>
            </a:r>
            <a:endParaRPr/>
          </a:p>
          <a:p>
            <a:pPr indent="-228600" lvl="0" marL="228600" rtl="0" algn="l">
              <a:spcBef>
                <a:spcPts val="2000"/>
              </a:spcBef>
              <a:spcAft>
                <a:spcPts val="0"/>
              </a:spcAft>
              <a:buSzPct val="75000"/>
              <a:buChar char="■"/>
            </a:pPr>
            <a:r>
              <a:rPr lang="en-US" sz="2400">
                <a:solidFill>
                  <a:schemeClr val="dk1"/>
                </a:solidFill>
              </a:rPr>
              <a:t>All components of a circuit are minimize to micro size. So, all of them are packed in a chip </a:t>
            </a:r>
            <a:endParaRPr/>
          </a:p>
          <a:p>
            <a:pPr indent="-228600" lvl="0" marL="228600" rtl="0" algn="l">
              <a:spcBef>
                <a:spcPts val="2000"/>
              </a:spcBef>
              <a:spcAft>
                <a:spcPts val="0"/>
              </a:spcAft>
              <a:buSzPct val="75000"/>
              <a:buChar char="■"/>
            </a:pPr>
            <a:r>
              <a:rPr i="1" lang="en-US" sz="2400">
                <a:solidFill>
                  <a:schemeClr val="dk1"/>
                </a:solidFill>
              </a:rPr>
              <a:t>Discrete component</a:t>
            </a:r>
            <a:endParaRPr/>
          </a:p>
          <a:p>
            <a:pPr indent="-228600" lvl="1" marL="457200" rtl="0" algn="l">
              <a:spcBef>
                <a:spcPts val="600"/>
              </a:spcBef>
              <a:spcAft>
                <a:spcPts val="0"/>
              </a:spcAft>
              <a:buSzPct val="75000"/>
              <a:buChar char="■"/>
            </a:pPr>
            <a:r>
              <a:rPr lang="en-US" sz="2000">
                <a:solidFill>
                  <a:schemeClr val="dk1"/>
                </a:solidFill>
              </a:rPr>
              <a:t>Single, self-contained transistor</a:t>
            </a:r>
            <a:endParaRPr/>
          </a:p>
          <a:p>
            <a:pPr indent="-228600" lvl="1" marL="457200" rtl="0" algn="l">
              <a:spcBef>
                <a:spcPts val="600"/>
              </a:spcBef>
              <a:spcAft>
                <a:spcPts val="0"/>
              </a:spcAft>
              <a:buSzPct val="75000"/>
              <a:buChar char="■"/>
            </a:pPr>
            <a:r>
              <a:rPr lang="en-US" sz="2000">
                <a:solidFill>
                  <a:schemeClr val="dk1"/>
                </a:solidFill>
              </a:rPr>
              <a:t>Manufactured separately, packaged in their own containers, and soldered or wired together onto masonite (like circuit boards)</a:t>
            </a:r>
            <a:endParaRPr/>
          </a:p>
          <a:p>
            <a:pPr indent="-228600" lvl="1" marL="457200" rtl="0" algn="l">
              <a:spcBef>
                <a:spcPts val="600"/>
              </a:spcBef>
              <a:spcAft>
                <a:spcPts val="0"/>
              </a:spcAft>
              <a:buSzPct val="75000"/>
              <a:buChar char="■"/>
            </a:pPr>
            <a:r>
              <a:rPr lang="en-US" sz="2000">
                <a:solidFill>
                  <a:schemeClr val="dk1"/>
                </a:solidFill>
              </a:rPr>
              <a:t>Manufacturing process was expensive and cumbersome (complex)</a:t>
            </a:r>
            <a:endParaRPr/>
          </a:p>
          <a:p>
            <a:pPr indent="-228600" lvl="1" marL="228600" rtl="0" algn="l">
              <a:spcBef>
                <a:spcPts val="2000"/>
              </a:spcBef>
              <a:spcAft>
                <a:spcPts val="0"/>
              </a:spcAft>
              <a:buClr>
                <a:schemeClr val="accent1"/>
              </a:buClr>
              <a:buSzPct val="75000"/>
              <a:buChar char="■"/>
            </a:pPr>
            <a:r>
              <a:rPr lang="en-US" sz="2400">
                <a:solidFill>
                  <a:schemeClr val="dk1"/>
                </a:solidFill>
              </a:rPr>
              <a:t>The two most important members of the third generation were the IBM System/360 and the DEC PDP-8 </a:t>
            </a:r>
            <a:endParaRPr/>
          </a:p>
          <a:p>
            <a:pPr indent="-140493" lvl="1" marL="457200" rtl="0" algn="l">
              <a:spcBef>
                <a:spcPts val="600"/>
              </a:spcBef>
              <a:spcAft>
                <a:spcPts val="0"/>
              </a:spcAft>
              <a:buSzPct val="75000"/>
              <a:buNone/>
            </a:pPr>
            <a:r>
              <a:t/>
            </a:r>
            <a:endParaRPr sz="2000">
              <a:solidFill>
                <a:schemeClr val="dk1"/>
              </a:solidFill>
            </a:endParaRPr>
          </a:p>
        </p:txBody>
      </p:sp>
      <p:pic>
        <p:nvPicPr>
          <p:cNvPr id="455" name="Google Shape;455;p21"/>
          <p:cNvPicPr preferRelativeResize="0"/>
          <p:nvPr/>
        </p:nvPicPr>
        <p:blipFill rotWithShape="1">
          <a:blip r:embed="rId3">
            <a:alphaModFix/>
          </a:blip>
          <a:srcRect b="0" l="0" r="0" t="0"/>
          <a:stretch/>
        </p:blipFill>
        <p:spPr>
          <a:xfrm>
            <a:off x="6858016" y="1142984"/>
            <a:ext cx="1817408" cy="1323996"/>
          </a:xfrm>
          <a:prstGeom prst="rect">
            <a:avLst/>
          </a:prstGeom>
          <a:noFill/>
          <a:ln>
            <a:noFill/>
          </a:ln>
        </p:spPr>
      </p:pic>
      <p:sp>
        <p:nvSpPr>
          <p:cNvPr id="456" name="Google Shape;456;p2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2"/>
          <p:cNvSpPr txBox="1"/>
          <p:nvPr>
            <p:ph type="title"/>
          </p:nvPr>
        </p:nvSpPr>
        <p:spPr>
          <a:xfrm>
            <a:off x="1295400" y="533400"/>
            <a:ext cx="7556313"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Microelectronics</a:t>
            </a:r>
            <a:endParaRPr/>
          </a:p>
        </p:txBody>
      </p:sp>
      <p:pic>
        <p:nvPicPr>
          <p:cNvPr descr="f6.pdf" id="463" name="Google Shape;463;p22"/>
          <p:cNvPicPr preferRelativeResize="0"/>
          <p:nvPr/>
        </p:nvPicPr>
        <p:blipFill rotWithShape="1">
          <a:blip r:embed="rId3">
            <a:alphaModFix/>
          </a:blip>
          <a:srcRect b="31817" l="0" r="0" t="29091"/>
          <a:stretch/>
        </p:blipFill>
        <p:spPr>
          <a:xfrm>
            <a:off x="0" y="1828800"/>
            <a:ext cx="9144000" cy="4724400"/>
          </a:xfrm>
          <a:prstGeom prst="rect">
            <a:avLst/>
          </a:prstGeom>
          <a:noFill/>
          <a:ln>
            <a:noFill/>
          </a:ln>
        </p:spPr>
      </p:pic>
      <p:pic>
        <p:nvPicPr>
          <p:cNvPr id="464" name="Google Shape;464;p22"/>
          <p:cNvPicPr preferRelativeResize="0"/>
          <p:nvPr/>
        </p:nvPicPr>
        <p:blipFill rotWithShape="1">
          <a:blip r:embed="rId4">
            <a:alphaModFix/>
          </a:blip>
          <a:srcRect b="0" l="0" r="0" t="0"/>
          <a:stretch/>
        </p:blipFill>
        <p:spPr>
          <a:xfrm>
            <a:off x="6215074" y="1000108"/>
            <a:ext cx="1817408" cy="1323996"/>
          </a:xfrm>
          <a:prstGeom prst="rect">
            <a:avLst/>
          </a:prstGeom>
          <a:noFill/>
          <a:ln>
            <a:noFill/>
          </a:ln>
        </p:spPr>
      </p:pic>
      <p:sp>
        <p:nvSpPr>
          <p:cNvPr id="465" name="Google Shape;465;p2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3"/>
          <p:cNvSpPr txBox="1"/>
          <p:nvPr>
            <p:ph type="title"/>
          </p:nvPr>
        </p:nvSpPr>
        <p:spPr>
          <a:xfrm>
            <a:off x="990600" y="4572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Integrated </a:t>
            </a:r>
            <a:br>
              <a:rPr lang="en-US"/>
            </a:br>
            <a:r>
              <a:rPr lang="en-US"/>
              <a:t>Circuits</a:t>
            </a:r>
            <a:endParaRPr/>
          </a:p>
        </p:txBody>
      </p:sp>
      <p:sp>
        <p:nvSpPr>
          <p:cNvPr id="472" name="Google Shape;472;p23"/>
          <p:cNvSpPr txBox="1"/>
          <p:nvPr>
            <p:ph idx="1" type="body"/>
          </p:nvPr>
        </p:nvSpPr>
        <p:spPr>
          <a:xfrm>
            <a:off x="4343400" y="381000"/>
            <a:ext cx="3657600" cy="288512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solidFill>
                  <a:schemeClr val="dk1"/>
                </a:solidFill>
              </a:rPr>
              <a:t>A </a:t>
            </a:r>
            <a:r>
              <a:rPr b="1" lang="en-US">
                <a:solidFill>
                  <a:schemeClr val="dk1"/>
                </a:solidFill>
              </a:rPr>
              <a:t>computer consists of</a:t>
            </a:r>
            <a:r>
              <a:rPr lang="en-US">
                <a:solidFill>
                  <a:schemeClr val="dk1"/>
                </a:solidFill>
              </a:rPr>
              <a:t> gates, memory cells, and interconnections among these elements</a:t>
            </a:r>
            <a:endParaRPr/>
          </a:p>
          <a:p>
            <a:pPr indent="-228600" lvl="0" marL="228600" rtl="0" algn="l">
              <a:spcBef>
                <a:spcPts val="2000"/>
              </a:spcBef>
              <a:spcAft>
                <a:spcPts val="0"/>
              </a:spcAft>
              <a:buSzPts val="1350"/>
              <a:buChar char="■"/>
            </a:pPr>
            <a:r>
              <a:rPr lang="en-US">
                <a:solidFill>
                  <a:schemeClr val="dk1"/>
                </a:solidFill>
              </a:rPr>
              <a:t>The gates and memory cells are constructed of simple digital electronic components</a:t>
            </a:r>
            <a:endParaRPr/>
          </a:p>
        </p:txBody>
      </p:sp>
      <p:sp>
        <p:nvSpPr>
          <p:cNvPr id="473" name="Google Shape;473;p23"/>
          <p:cNvSpPr txBox="1"/>
          <p:nvPr>
            <p:ph idx="2" type="body"/>
          </p:nvPr>
        </p:nvSpPr>
        <p:spPr>
          <a:xfrm>
            <a:off x="498518" y="1785926"/>
            <a:ext cx="3657600" cy="4140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350"/>
              <a:buChar char="■"/>
            </a:pPr>
            <a:r>
              <a:rPr b="1" lang="en-US">
                <a:solidFill>
                  <a:schemeClr val="dk1"/>
                </a:solidFill>
              </a:rPr>
              <a:t>Data storage </a:t>
            </a:r>
            <a:r>
              <a:rPr lang="en-US">
                <a:solidFill>
                  <a:schemeClr val="dk1"/>
                </a:solidFill>
              </a:rPr>
              <a:t>– provided by memory cells</a:t>
            </a:r>
            <a:endParaRPr/>
          </a:p>
          <a:p>
            <a:pPr indent="-228600" lvl="0" marL="228600" rtl="0" algn="l">
              <a:spcBef>
                <a:spcPts val="2000"/>
              </a:spcBef>
              <a:spcAft>
                <a:spcPts val="0"/>
              </a:spcAft>
              <a:buSzPts val="1350"/>
              <a:buChar char="■"/>
            </a:pPr>
            <a:r>
              <a:rPr b="1" lang="en-US">
                <a:solidFill>
                  <a:schemeClr val="dk1"/>
                </a:solidFill>
              </a:rPr>
              <a:t>Data processing </a:t>
            </a:r>
            <a:r>
              <a:rPr lang="en-US">
                <a:solidFill>
                  <a:schemeClr val="dk1"/>
                </a:solidFill>
              </a:rPr>
              <a:t>– provided by gates</a:t>
            </a:r>
            <a:endParaRPr/>
          </a:p>
          <a:p>
            <a:pPr indent="-228600" lvl="0" marL="228600" rtl="0" algn="l">
              <a:spcBef>
                <a:spcPts val="2000"/>
              </a:spcBef>
              <a:spcAft>
                <a:spcPts val="0"/>
              </a:spcAft>
              <a:buSzPts val="1350"/>
              <a:buChar char="■"/>
            </a:pPr>
            <a:r>
              <a:rPr b="1" lang="en-US">
                <a:solidFill>
                  <a:schemeClr val="dk1"/>
                </a:solidFill>
              </a:rPr>
              <a:t>Data movement </a:t>
            </a:r>
            <a:r>
              <a:rPr lang="en-US">
                <a:solidFill>
                  <a:schemeClr val="dk1"/>
                </a:solidFill>
              </a:rPr>
              <a:t>– the paths among components are used to move data from memory to memory and from memory through gates to memory</a:t>
            </a:r>
            <a:endParaRPr/>
          </a:p>
          <a:p>
            <a:pPr indent="-228600" lvl="0" marL="228600" rtl="0" algn="l">
              <a:spcBef>
                <a:spcPts val="2000"/>
              </a:spcBef>
              <a:spcAft>
                <a:spcPts val="0"/>
              </a:spcAft>
              <a:buSzPts val="1350"/>
              <a:buChar char="■"/>
            </a:pPr>
            <a:r>
              <a:rPr b="1" lang="en-US">
                <a:solidFill>
                  <a:schemeClr val="dk1"/>
                </a:solidFill>
              </a:rPr>
              <a:t>Control </a:t>
            </a:r>
            <a:r>
              <a:rPr lang="en-US">
                <a:solidFill>
                  <a:schemeClr val="dk1"/>
                </a:solidFill>
              </a:rPr>
              <a:t>– the paths among components can carry control signals</a:t>
            </a:r>
            <a:endParaRPr/>
          </a:p>
        </p:txBody>
      </p:sp>
      <p:sp>
        <p:nvSpPr>
          <p:cNvPr id="474" name="Google Shape;474;p23"/>
          <p:cNvSpPr txBox="1"/>
          <p:nvPr>
            <p:ph idx="3" type="body"/>
          </p:nvPr>
        </p:nvSpPr>
        <p:spPr>
          <a:xfrm>
            <a:off x="4410074" y="2895600"/>
            <a:ext cx="4376767" cy="3240024"/>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350"/>
              <a:buChar char="■"/>
            </a:pPr>
            <a:r>
              <a:rPr lang="en-US">
                <a:solidFill>
                  <a:schemeClr val="dk1"/>
                </a:solidFill>
              </a:rPr>
              <a:t>Exploits the fact that such components as transistors, resistors, and conductors can be fabricated from a semiconductor such as silicon</a:t>
            </a:r>
            <a:endParaRPr/>
          </a:p>
          <a:p>
            <a:pPr indent="-228600" lvl="0" marL="228600" rtl="0" algn="l">
              <a:spcBef>
                <a:spcPts val="2000"/>
              </a:spcBef>
              <a:spcAft>
                <a:spcPts val="0"/>
              </a:spcAft>
              <a:buSzPts val="1350"/>
              <a:buChar char="■"/>
            </a:pPr>
            <a:r>
              <a:rPr lang="en-US">
                <a:solidFill>
                  <a:schemeClr val="dk1"/>
                </a:solidFill>
              </a:rPr>
              <a:t>Many transistors can be produced at the same time on a single wafer(thin piece) of silicon</a:t>
            </a:r>
            <a:endParaRPr/>
          </a:p>
          <a:p>
            <a:pPr indent="-228600" lvl="0" marL="228600" rtl="0" algn="l">
              <a:spcBef>
                <a:spcPts val="2000"/>
              </a:spcBef>
              <a:spcAft>
                <a:spcPts val="0"/>
              </a:spcAft>
              <a:buSzPts val="1350"/>
              <a:buChar char="■"/>
            </a:pPr>
            <a:r>
              <a:rPr lang="en-US">
                <a:solidFill>
                  <a:schemeClr val="dk1"/>
                </a:solidFill>
              </a:rPr>
              <a:t>Transistors can be connected with a processor metallization (cover using metal) to form circuits</a:t>
            </a:r>
            <a:endParaRPr/>
          </a:p>
        </p:txBody>
      </p:sp>
      <p:pic>
        <p:nvPicPr>
          <p:cNvPr id="475" name="Google Shape;475;p23"/>
          <p:cNvPicPr preferRelativeResize="0"/>
          <p:nvPr/>
        </p:nvPicPr>
        <p:blipFill rotWithShape="1">
          <a:blip r:embed="rId3">
            <a:alphaModFix/>
          </a:blip>
          <a:srcRect b="0" l="0" r="0" t="0"/>
          <a:stretch/>
        </p:blipFill>
        <p:spPr>
          <a:xfrm>
            <a:off x="1785918" y="5357826"/>
            <a:ext cx="1817408" cy="1323996"/>
          </a:xfrm>
          <a:prstGeom prst="rect">
            <a:avLst/>
          </a:prstGeom>
          <a:noFill/>
          <a:ln>
            <a:noFill/>
          </a:ln>
        </p:spPr>
      </p:pic>
      <p:sp>
        <p:nvSpPr>
          <p:cNvPr id="476" name="Google Shape;476;p2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animEffect filter="fade" transition="in">
                                      <p:cBhvr>
                                        <p:cTn dur="2000"/>
                                        <p:tgtEl>
                                          <p:spTgt spid="47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animEffect filter="fade" transition="in">
                                      <p:cBhvr>
                                        <p:cTn dur="2000"/>
                                        <p:tgtEl>
                                          <p:spTgt spid="47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animEffect filter="fade" transition="in">
                                      <p:cBhvr>
                                        <p:cTn dur="2000"/>
                                        <p:tgtEl>
                                          <p:spTgt spid="47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animEffect filter="fade" transition="in">
                                      <p:cBhvr>
                                        <p:cTn dur="2000"/>
                                        <p:tgtEl>
                                          <p:spTgt spid="473">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animEffect filter="fade" transition="in">
                                      <p:cBhvr>
                                        <p:cTn dur="1000"/>
                                        <p:tgtEl>
                                          <p:spTgt spid="472">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animEffect filter="fade" transition="in">
                                      <p:cBhvr>
                                        <p:cTn dur="1000"/>
                                        <p:tgtEl>
                                          <p:spTgt spid="472">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animEffect filter="fade" transition="in">
                                      <p:cBhvr>
                                        <p:cTn dur="1000"/>
                                        <p:tgtEl>
                                          <p:spTgt spid="474">
                                            <p:txEl>
                                              <p:pRg end="0" st="0"/>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animEffect filter="fade" transition="in">
                                      <p:cBhvr>
                                        <p:cTn dur="1000"/>
                                        <p:tgtEl>
                                          <p:spTgt spid="474">
                                            <p:txEl>
                                              <p:pRg end="1" st="1"/>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74">
                                            <p:txEl>
                                              <p:pRg end="2" st="2"/>
                                            </p:txEl>
                                          </p:spTgt>
                                        </p:tgtEl>
                                        <p:attrNameLst>
                                          <p:attrName>style.visibility</p:attrName>
                                        </p:attrNameLst>
                                      </p:cBhvr>
                                      <p:to>
                                        <p:strVal val="visible"/>
                                      </p:to>
                                    </p:set>
                                    <p:animEffect filter="fade" transition="in">
                                      <p:cBhvr>
                                        <p:cTn dur="1000"/>
                                        <p:tgtEl>
                                          <p:spTgt spid="4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4"/>
          <p:cNvSpPr txBox="1"/>
          <p:nvPr>
            <p:ph type="title"/>
          </p:nvPr>
        </p:nvSpPr>
        <p:spPr>
          <a:xfrm>
            <a:off x="381000" y="914400"/>
            <a:ext cx="2819400" cy="416410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Wafer, </a:t>
            </a:r>
            <a:br>
              <a:rPr lang="en-US"/>
            </a:br>
            <a:r>
              <a:rPr lang="en-US"/>
              <a:t>Chip,</a:t>
            </a:r>
            <a:br>
              <a:rPr lang="en-US"/>
            </a:br>
            <a:r>
              <a:rPr lang="en-US"/>
              <a:t>and </a:t>
            </a:r>
            <a:br>
              <a:rPr lang="en-US"/>
            </a:br>
            <a:r>
              <a:rPr lang="en-US"/>
              <a:t>Gate</a:t>
            </a:r>
            <a:br>
              <a:rPr lang="en-US"/>
            </a:br>
            <a:r>
              <a:rPr lang="en-US"/>
              <a:t>Relationship</a:t>
            </a:r>
            <a:endParaRPr/>
          </a:p>
        </p:txBody>
      </p:sp>
      <p:pic>
        <p:nvPicPr>
          <p:cNvPr descr="f7.pdf" id="483" name="Google Shape;483;p24"/>
          <p:cNvPicPr preferRelativeResize="0"/>
          <p:nvPr/>
        </p:nvPicPr>
        <p:blipFill rotWithShape="1">
          <a:blip r:embed="rId3">
            <a:alphaModFix/>
          </a:blip>
          <a:srcRect b="12727" l="8235" r="10588" t="28182"/>
          <a:stretch/>
        </p:blipFill>
        <p:spPr>
          <a:xfrm>
            <a:off x="1600200" y="304800"/>
            <a:ext cx="7279923" cy="6857999"/>
          </a:xfrm>
          <a:prstGeom prst="rect">
            <a:avLst/>
          </a:prstGeom>
          <a:noFill/>
          <a:ln>
            <a:noFill/>
          </a:ln>
        </p:spPr>
      </p:pic>
      <p:pic>
        <p:nvPicPr>
          <p:cNvPr id="484" name="Google Shape;484;p24"/>
          <p:cNvPicPr preferRelativeResize="0"/>
          <p:nvPr/>
        </p:nvPicPr>
        <p:blipFill rotWithShape="1">
          <a:blip r:embed="rId4">
            <a:alphaModFix/>
          </a:blip>
          <a:srcRect b="0" l="0" r="0" t="0"/>
          <a:stretch/>
        </p:blipFill>
        <p:spPr>
          <a:xfrm>
            <a:off x="7326592" y="2071678"/>
            <a:ext cx="1817408" cy="1323996"/>
          </a:xfrm>
          <a:prstGeom prst="rect">
            <a:avLst/>
          </a:prstGeom>
          <a:noFill/>
          <a:ln>
            <a:noFill/>
          </a:ln>
        </p:spPr>
      </p:pic>
      <p:sp>
        <p:nvSpPr>
          <p:cNvPr id="485" name="Google Shape;485;p24"/>
          <p:cNvSpPr txBox="1"/>
          <p:nvPr/>
        </p:nvSpPr>
        <p:spPr>
          <a:xfrm>
            <a:off x="5500694" y="1282471"/>
            <a:ext cx="22145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Wafer: a thin piece of silicon (&lt; 1 mm)</a:t>
            </a:r>
            <a:endParaRPr/>
          </a:p>
        </p:txBody>
      </p:sp>
      <p:sp>
        <p:nvSpPr>
          <p:cNvPr id="486" name="Google Shape;486;p2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7" name="Google Shape;487;p24"/>
          <p:cNvSpPr/>
          <p:nvPr/>
        </p:nvSpPr>
        <p:spPr>
          <a:xfrm>
            <a:off x="857224" y="142852"/>
            <a:ext cx="70009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More details: https://en.wikipedia.org/wiki/Silicon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25"/>
          <p:cNvPicPr preferRelativeResize="0"/>
          <p:nvPr/>
        </p:nvPicPr>
        <p:blipFill rotWithShape="1">
          <a:blip r:embed="rId3">
            <a:alphaModFix/>
          </a:blip>
          <a:srcRect b="0" l="0" r="0" t="0"/>
          <a:stretch/>
        </p:blipFill>
        <p:spPr>
          <a:xfrm>
            <a:off x="-32" y="1928802"/>
            <a:ext cx="9068362" cy="4193616"/>
          </a:xfrm>
          <a:prstGeom prst="rect">
            <a:avLst/>
          </a:prstGeom>
          <a:noFill/>
          <a:ln>
            <a:noFill/>
          </a:ln>
        </p:spPr>
      </p:pic>
      <p:sp>
        <p:nvSpPr>
          <p:cNvPr id="494" name="Google Shape;494;p25"/>
          <p:cNvSpPr txBox="1"/>
          <p:nvPr>
            <p:ph type="title"/>
          </p:nvPr>
        </p:nvSpPr>
        <p:spPr>
          <a:xfrm>
            <a:off x="785786" y="195258"/>
            <a:ext cx="6597487" cy="519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Chip Growth</a:t>
            </a:r>
            <a:endParaRPr/>
          </a:p>
        </p:txBody>
      </p:sp>
      <p:sp>
        <p:nvSpPr>
          <p:cNvPr id="495" name="Google Shape;495;p25"/>
          <p:cNvSpPr/>
          <p:nvPr/>
        </p:nvSpPr>
        <p:spPr>
          <a:xfrm>
            <a:off x="6858016" y="6143668"/>
            <a:ext cx="1285884" cy="57148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m: million</a:t>
            </a:r>
            <a:endParaRPr/>
          </a:p>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bn: billion</a:t>
            </a:r>
            <a:endParaRPr/>
          </a:p>
        </p:txBody>
      </p:sp>
      <p:sp>
        <p:nvSpPr>
          <p:cNvPr id="496" name="Google Shape;496;p25"/>
          <p:cNvSpPr/>
          <p:nvPr/>
        </p:nvSpPr>
        <p:spPr>
          <a:xfrm>
            <a:off x="3643306" y="6143644"/>
            <a:ext cx="1000132" cy="35719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Year</a:t>
            </a:r>
            <a:endParaRPr/>
          </a:p>
        </p:txBody>
      </p:sp>
      <p:sp>
        <p:nvSpPr>
          <p:cNvPr id="497" name="Google Shape;497;p25"/>
          <p:cNvSpPr/>
          <p:nvPr/>
        </p:nvSpPr>
        <p:spPr>
          <a:xfrm>
            <a:off x="7929554" y="2214554"/>
            <a:ext cx="1214446" cy="71438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Number of transistors</a:t>
            </a:r>
            <a:endParaRPr/>
          </a:p>
        </p:txBody>
      </p:sp>
      <p:sp>
        <p:nvSpPr>
          <p:cNvPr id="498" name="Google Shape;498;p25"/>
          <p:cNvSpPr/>
          <p:nvPr/>
        </p:nvSpPr>
        <p:spPr>
          <a:xfrm>
            <a:off x="71406" y="1357298"/>
            <a:ext cx="77867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Figure 2.8 Growth in Transistor Count on Integrated Circuits</a:t>
            </a:r>
            <a:endParaRPr/>
          </a:p>
        </p:txBody>
      </p:sp>
      <p:pic>
        <p:nvPicPr>
          <p:cNvPr id="499" name="Google Shape;499;p25"/>
          <p:cNvPicPr preferRelativeResize="0"/>
          <p:nvPr/>
        </p:nvPicPr>
        <p:blipFill rotWithShape="1">
          <a:blip r:embed="rId4">
            <a:alphaModFix/>
          </a:blip>
          <a:srcRect b="0" l="0" r="0" t="0"/>
          <a:stretch/>
        </p:blipFill>
        <p:spPr>
          <a:xfrm>
            <a:off x="4214810" y="2285992"/>
            <a:ext cx="1817408" cy="1323996"/>
          </a:xfrm>
          <a:prstGeom prst="rect">
            <a:avLst/>
          </a:prstGeom>
          <a:noFill/>
          <a:ln>
            <a:noFill/>
          </a:ln>
        </p:spPr>
      </p:pic>
      <p:sp>
        <p:nvSpPr>
          <p:cNvPr id="500" name="Google Shape;500;p2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6"/>
          <p:cNvSpPr txBox="1"/>
          <p:nvPr>
            <p:ph idx="4294967295" type="title"/>
          </p:nvPr>
        </p:nvSpPr>
        <p:spPr>
          <a:xfrm>
            <a:off x="228600" y="0"/>
            <a:ext cx="3048000"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3"/>
              </a:buClr>
              <a:buSzPts val="3600"/>
              <a:buFont typeface="Rockwell"/>
              <a:buNone/>
            </a:pPr>
            <a:r>
              <a:rPr lang="en-US">
                <a:solidFill>
                  <a:schemeClr val="accent3"/>
                </a:solidFill>
              </a:rPr>
              <a:t>Moore’s Law</a:t>
            </a:r>
            <a:endParaRPr/>
          </a:p>
        </p:txBody>
      </p:sp>
      <p:grpSp>
        <p:nvGrpSpPr>
          <p:cNvPr id="507" name="Google Shape;507;p26"/>
          <p:cNvGrpSpPr/>
          <p:nvPr/>
        </p:nvGrpSpPr>
        <p:grpSpPr>
          <a:xfrm>
            <a:off x="571528" y="1000108"/>
            <a:ext cx="8001000" cy="5791200"/>
            <a:chOff x="0" y="0"/>
            <a:chExt cx="8001000" cy="5791200"/>
          </a:xfrm>
        </p:grpSpPr>
        <p:sp>
          <p:nvSpPr>
            <p:cNvPr id="508" name="Google Shape;508;p26"/>
            <p:cNvSpPr/>
            <p:nvPr/>
          </p:nvSpPr>
          <p:spPr>
            <a:xfrm>
              <a:off x="0" y="0"/>
              <a:ext cx="8001000" cy="5791200"/>
            </a:xfrm>
            <a:prstGeom prst="roundRect">
              <a:avLst>
                <a:gd fmla="val 8500" name="adj"/>
              </a:avLst>
            </a:prstGeom>
            <a:solidFill>
              <a:schemeClr val="accent1"/>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txBox="1"/>
            <p:nvPr/>
          </p:nvSpPr>
          <p:spPr>
            <a:xfrm>
              <a:off x="144176" y="144176"/>
              <a:ext cx="7712648" cy="5502848"/>
            </a:xfrm>
            <a:prstGeom prst="rect">
              <a:avLst/>
            </a:prstGeom>
            <a:noFill/>
            <a:ln>
              <a:noFill/>
            </a:ln>
          </p:spPr>
          <p:txBody>
            <a:bodyPr anchorCtr="0" anchor="t" bIns="4494600"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Times New Roman"/>
                <a:buNone/>
              </a:pPr>
              <a:r>
                <a:rPr lang="en-US" sz="2800">
                  <a:solidFill>
                    <a:schemeClr val="lt1"/>
                  </a:solidFill>
                  <a:latin typeface="Times New Roman"/>
                  <a:ea typeface="Times New Roman"/>
                  <a:cs typeface="Times New Roman"/>
                  <a:sym typeface="Times New Roman"/>
                </a:rPr>
                <a:t>1965, Gordon Moore</a:t>
              </a:r>
              <a:endParaRPr/>
            </a:p>
            <a:p>
              <a:pPr indent="0" lvl="0" marL="0" marR="0" rtl="0" algn="l">
                <a:lnSpc>
                  <a:spcPct val="90000"/>
                </a:lnSpc>
                <a:spcBef>
                  <a:spcPts val="980"/>
                </a:spcBef>
                <a:spcAft>
                  <a:spcPts val="0"/>
                </a:spcAft>
                <a:buClr>
                  <a:schemeClr val="lt1"/>
                </a:buClr>
                <a:buSzPts val="2800"/>
                <a:buFont typeface="Times New Roman"/>
                <a:buNone/>
              </a:pPr>
              <a:r>
                <a:rPr lang="en-US" sz="2800">
                  <a:solidFill>
                    <a:schemeClr val="lt1"/>
                  </a:solidFill>
                  <a:latin typeface="Times New Roman"/>
                  <a:ea typeface="Times New Roman"/>
                  <a:cs typeface="Times New Roman"/>
                  <a:sym typeface="Times New Roman"/>
                </a:rPr>
                <a:t>(co-founder of Intel)</a:t>
              </a:r>
              <a:endParaRPr sz="2800">
                <a:solidFill>
                  <a:schemeClr val="lt1"/>
                </a:solidFill>
                <a:latin typeface="Times New Roman"/>
                <a:ea typeface="Times New Roman"/>
                <a:cs typeface="Times New Roman"/>
                <a:sym typeface="Times New Roman"/>
              </a:endParaRPr>
            </a:p>
          </p:txBody>
        </p:sp>
        <p:sp>
          <p:nvSpPr>
            <p:cNvPr id="510" name="Google Shape;510;p26"/>
            <p:cNvSpPr/>
            <p:nvPr/>
          </p:nvSpPr>
          <p:spPr>
            <a:xfrm>
              <a:off x="200025" y="1447800"/>
              <a:ext cx="7600950" cy="4053840"/>
            </a:xfrm>
            <a:prstGeom prst="roundRect">
              <a:avLst>
                <a:gd fmla="val 10500" name="adj"/>
              </a:avLst>
            </a:prstGeom>
            <a:solidFill>
              <a:schemeClr val="accent4"/>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txBox="1"/>
            <p:nvPr/>
          </p:nvSpPr>
          <p:spPr>
            <a:xfrm>
              <a:off x="324695" y="1572470"/>
              <a:ext cx="7351610" cy="3804500"/>
            </a:xfrm>
            <a:prstGeom prst="rect">
              <a:avLst/>
            </a:prstGeom>
            <a:noFill/>
            <a:ln>
              <a:noFill/>
            </a:ln>
          </p:spPr>
          <p:txBody>
            <a:bodyPr anchorCtr="0" anchor="t" bIns="257417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Observed number of transistors that could be put on a single chip was doubling every year</a:t>
              </a:r>
              <a:endParaRPr/>
            </a:p>
          </p:txBody>
        </p:sp>
        <p:sp>
          <p:nvSpPr>
            <p:cNvPr id="512" name="Google Shape;512;p26"/>
            <p:cNvSpPr/>
            <p:nvPr/>
          </p:nvSpPr>
          <p:spPr>
            <a:xfrm>
              <a:off x="390048" y="2866644"/>
              <a:ext cx="1520190" cy="2330958"/>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txBox="1"/>
            <p:nvPr/>
          </p:nvSpPr>
          <p:spPr>
            <a:xfrm>
              <a:off x="436799" y="2913395"/>
              <a:ext cx="1426688" cy="2237456"/>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chemeClr val="dk1"/>
                </a:buClr>
                <a:buSzPts val="1100"/>
                <a:buFont typeface="Times New Roman"/>
                <a:buNone/>
              </a:pPr>
              <a:r>
                <a:rPr b="1" lang="en-US" sz="1100">
                  <a:solidFill>
                    <a:schemeClr val="dk1"/>
                  </a:solidFill>
                  <a:latin typeface="Times New Roman"/>
                  <a:ea typeface="Times New Roman"/>
                  <a:cs typeface="Times New Roman"/>
                  <a:sym typeface="Times New Roman"/>
                </a:rPr>
                <a:t>The pace slowed to a doubling every 18 months in the 1970’s but has sustained that rate ever since</a:t>
              </a:r>
              <a:endParaRPr/>
            </a:p>
          </p:txBody>
        </p:sp>
        <p:sp>
          <p:nvSpPr>
            <p:cNvPr id="514" name="Google Shape;514;p26"/>
            <p:cNvSpPr/>
            <p:nvPr/>
          </p:nvSpPr>
          <p:spPr>
            <a:xfrm>
              <a:off x="2080260" y="2895600"/>
              <a:ext cx="5520690" cy="2316480"/>
            </a:xfrm>
            <a:prstGeom prst="roundRect">
              <a:avLst>
                <a:gd fmla="val 10500" name="adj"/>
              </a:avLst>
            </a:prstGeom>
            <a:solidFill>
              <a:schemeClr val="accent3"/>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txBox="1"/>
            <p:nvPr/>
          </p:nvSpPr>
          <p:spPr>
            <a:xfrm>
              <a:off x="2151500" y="2966840"/>
              <a:ext cx="5378210" cy="2174000"/>
            </a:xfrm>
            <a:prstGeom prst="rect">
              <a:avLst/>
            </a:prstGeom>
            <a:noFill/>
            <a:ln>
              <a:noFill/>
            </a:ln>
          </p:spPr>
          <p:txBody>
            <a:bodyPr anchorCtr="0" anchor="t" bIns="1307500"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Times New Roman"/>
                <a:buNone/>
              </a:pPr>
              <a:r>
                <a:rPr lang="en-US" sz="2800">
                  <a:solidFill>
                    <a:schemeClr val="lt1"/>
                  </a:solidFill>
                  <a:latin typeface="Times New Roman"/>
                  <a:ea typeface="Times New Roman"/>
                  <a:cs typeface="Times New Roman"/>
                  <a:sym typeface="Times New Roman"/>
                </a:rPr>
                <a:t>Consequences of Moore’s law: </a:t>
              </a:r>
              <a:endParaRPr/>
            </a:p>
          </p:txBody>
        </p:sp>
        <p:sp>
          <p:nvSpPr>
            <p:cNvPr id="516" name="Google Shape;516;p26"/>
            <p:cNvSpPr/>
            <p:nvPr/>
          </p:nvSpPr>
          <p:spPr>
            <a:xfrm>
              <a:off x="2218277"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txBox="1"/>
            <p:nvPr/>
          </p:nvSpPr>
          <p:spPr>
            <a:xfrm>
              <a:off x="2249937" y="3969676"/>
              <a:ext cx="966148" cy="97909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1000"/>
                <a:buFont typeface="Times New Roman"/>
                <a:buNone/>
              </a:pPr>
              <a:r>
                <a:rPr b="1" lang="en-US" sz="1000">
                  <a:solidFill>
                    <a:schemeClr val="dk1"/>
                  </a:solidFill>
                  <a:latin typeface="Times New Roman"/>
                  <a:ea typeface="Times New Roman"/>
                  <a:cs typeface="Times New Roman"/>
                  <a:sym typeface="Times New Roman"/>
                </a:rPr>
                <a:t>The cost of computer logic and memory circuitry has fallen at a dramatic rate</a:t>
              </a:r>
              <a:endParaRPr/>
            </a:p>
          </p:txBody>
        </p:sp>
        <p:sp>
          <p:nvSpPr>
            <p:cNvPr id="518" name="Google Shape;518;p26"/>
            <p:cNvSpPr/>
            <p:nvPr/>
          </p:nvSpPr>
          <p:spPr>
            <a:xfrm>
              <a:off x="3271303"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txBox="1"/>
            <p:nvPr/>
          </p:nvSpPr>
          <p:spPr>
            <a:xfrm>
              <a:off x="3302963" y="3969676"/>
              <a:ext cx="966148" cy="97909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1000"/>
                <a:buFont typeface="Times New Roman"/>
                <a:buNone/>
              </a:pPr>
              <a:r>
                <a:rPr b="1" lang="en-US" sz="1000">
                  <a:solidFill>
                    <a:schemeClr val="dk1"/>
                  </a:solidFill>
                  <a:latin typeface="Times New Roman"/>
                  <a:ea typeface="Times New Roman"/>
                  <a:cs typeface="Times New Roman"/>
                  <a:sym typeface="Times New Roman"/>
                </a:rPr>
                <a:t>The electrical path length is shortened, increasing operating speed</a:t>
              </a:r>
              <a:endParaRPr/>
            </a:p>
          </p:txBody>
        </p:sp>
        <p:sp>
          <p:nvSpPr>
            <p:cNvPr id="520" name="Google Shape;520;p26"/>
            <p:cNvSpPr/>
            <p:nvPr/>
          </p:nvSpPr>
          <p:spPr>
            <a:xfrm>
              <a:off x="4324329"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txBox="1"/>
            <p:nvPr/>
          </p:nvSpPr>
          <p:spPr>
            <a:xfrm>
              <a:off x="4355989" y="3969676"/>
              <a:ext cx="966148" cy="97909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dk1"/>
                </a:buClr>
                <a:buSzPts val="900"/>
                <a:buFont typeface="Times New Roman"/>
                <a:buNone/>
              </a:pPr>
              <a:r>
                <a:rPr b="1" lang="en-US" sz="900">
                  <a:solidFill>
                    <a:schemeClr val="dk1"/>
                  </a:solidFill>
                  <a:latin typeface="Times New Roman"/>
                  <a:ea typeface="Times New Roman"/>
                  <a:cs typeface="Times New Roman"/>
                  <a:sym typeface="Times New Roman"/>
                </a:rPr>
                <a:t>Computer becomes smaller and is more convenient to use in a variety of environments</a:t>
              </a:r>
              <a:endParaRPr/>
            </a:p>
          </p:txBody>
        </p:sp>
        <p:sp>
          <p:nvSpPr>
            <p:cNvPr id="522" name="Google Shape;522;p26"/>
            <p:cNvSpPr/>
            <p:nvPr/>
          </p:nvSpPr>
          <p:spPr>
            <a:xfrm>
              <a:off x="5377355"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txBox="1"/>
            <p:nvPr/>
          </p:nvSpPr>
          <p:spPr>
            <a:xfrm>
              <a:off x="5409015" y="3969676"/>
              <a:ext cx="966148" cy="97909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1000"/>
                <a:buFont typeface="Times New Roman"/>
                <a:buNone/>
              </a:pPr>
              <a:r>
                <a:rPr b="1" lang="en-US" sz="1000">
                  <a:solidFill>
                    <a:schemeClr val="dk1"/>
                  </a:solidFill>
                  <a:latin typeface="Times New Roman"/>
                  <a:ea typeface="Times New Roman"/>
                  <a:cs typeface="Times New Roman"/>
                  <a:sym typeface="Times New Roman"/>
                </a:rPr>
                <a:t>Reduction in power and cooling requirements</a:t>
              </a:r>
              <a:endParaRPr/>
            </a:p>
          </p:txBody>
        </p:sp>
        <p:sp>
          <p:nvSpPr>
            <p:cNvPr id="524" name="Google Shape;524;p26"/>
            <p:cNvSpPr/>
            <p:nvPr/>
          </p:nvSpPr>
          <p:spPr>
            <a:xfrm>
              <a:off x="6430381"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txBox="1"/>
            <p:nvPr/>
          </p:nvSpPr>
          <p:spPr>
            <a:xfrm>
              <a:off x="6462041" y="3969676"/>
              <a:ext cx="966148" cy="97909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1000"/>
                <a:buFont typeface="Times New Roman"/>
                <a:buNone/>
              </a:pPr>
              <a:r>
                <a:rPr b="1" lang="en-US" sz="1000">
                  <a:solidFill>
                    <a:schemeClr val="dk1"/>
                  </a:solidFill>
                  <a:latin typeface="Times New Roman"/>
                  <a:ea typeface="Times New Roman"/>
                  <a:cs typeface="Times New Roman"/>
                  <a:sym typeface="Times New Roman"/>
                </a:rPr>
                <a:t>Fewer interchip connections</a:t>
              </a:r>
              <a:endParaRPr/>
            </a:p>
          </p:txBody>
        </p:sp>
      </p:grpSp>
      <p:pic>
        <p:nvPicPr>
          <p:cNvPr id="526" name="Google Shape;526;p26"/>
          <p:cNvPicPr preferRelativeResize="0"/>
          <p:nvPr/>
        </p:nvPicPr>
        <p:blipFill rotWithShape="1">
          <a:blip r:embed="rId3">
            <a:alphaModFix/>
          </a:blip>
          <a:srcRect b="0" l="0" r="0" t="0"/>
          <a:stretch/>
        </p:blipFill>
        <p:spPr>
          <a:xfrm>
            <a:off x="5000628" y="1000108"/>
            <a:ext cx="1817408" cy="1323996"/>
          </a:xfrm>
          <a:prstGeom prst="rect">
            <a:avLst/>
          </a:prstGeom>
          <a:noFill/>
          <a:ln>
            <a:noFill/>
          </a:ln>
        </p:spPr>
      </p:pic>
      <p:sp>
        <p:nvSpPr>
          <p:cNvPr id="527" name="Google Shape;527;p2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Table 2.4: Characteristics of the </a:t>
            </a:r>
            <a:br>
              <a:rPr lang="en-US"/>
            </a:br>
            <a:r>
              <a:rPr lang="en-US"/>
              <a:t>System/360 Family</a:t>
            </a:r>
            <a:endParaRPr/>
          </a:p>
        </p:txBody>
      </p:sp>
      <p:sp>
        <p:nvSpPr>
          <p:cNvPr id="534" name="Google Shape;534;p27"/>
          <p:cNvSpPr txBox="1"/>
          <p:nvPr/>
        </p:nvSpPr>
        <p:spPr>
          <a:xfrm>
            <a:off x="0" y="6019800"/>
            <a:ext cx="9144000" cy="107973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5" name="Google Shape;535;p27"/>
          <p:cNvSpPr/>
          <p:nvPr/>
        </p:nvSpPr>
        <p:spPr>
          <a:xfrm>
            <a:off x="23530" y="3075405"/>
            <a:ext cx="9120470" cy="3782595"/>
          </a:xfrm>
          <a:prstGeom prst="rect">
            <a:avLst/>
          </a:prstGeom>
          <a:noFill/>
          <a:ln>
            <a:noFill/>
          </a:ln>
        </p:spPr>
      </p:sp>
      <p:sp>
        <p:nvSpPr>
          <p:cNvPr id="536" name="Google Shape;536;p27"/>
          <p:cNvSpPr txBox="1"/>
          <p:nvPr/>
        </p:nvSpPr>
        <p:spPr>
          <a:xfrm>
            <a:off x="0" y="6324600"/>
            <a:ext cx="9144000" cy="584776"/>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Rockwell"/>
                <a:ea typeface="Rockwell"/>
                <a:cs typeface="Rockwell"/>
                <a:sym typeface="Rockwell"/>
              </a:rPr>
              <a:t>Table 2.4 Characteristics of the System/360 Family</a:t>
            </a:r>
            <a:endParaRPr/>
          </a:p>
          <a:p>
            <a:pPr indent="0" lvl="0" marL="0" marR="0" rtl="0" algn="ctr">
              <a:spcBef>
                <a:spcPts val="0"/>
              </a:spcBef>
              <a:spcAft>
                <a:spcPts val="0"/>
              </a:spcAft>
              <a:buNone/>
            </a:pPr>
            <a:r>
              <a:t/>
            </a:r>
            <a:endParaRPr sz="1600">
              <a:solidFill>
                <a:schemeClr val="dk1"/>
              </a:solidFill>
              <a:latin typeface="Rockwell"/>
              <a:ea typeface="Rockwell"/>
              <a:cs typeface="Rockwell"/>
              <a:sym typeface="Rockwell"/>
            </a:endParaRPr>
          </a:p>
        </p:txBody>
      </p:sp>
      <p:pic>
        <p:nvPicPr>
          <p:cNvPr id="537" name="Google Shape;537;p27"/>
          <p:cNvPicPr preferRelativeResize="0"/>
          <p:nvPr/>
        </p:nvPicPr>
        <p:blipFill rotWithShape="1">
          <a:blip r:embed="rId4">
            <a:alphaModFix/>
          </a:blip>
          <a:srcRect b="0" l="0" r="0" t="0"/>
          <a:stretch/>
        </p:blipFill>
        <p:spPr>
          <a:xfrm>
            <a:off x="-20307" y="3214686"/>
            <a:ext cx="9184616" cy="3000396"/>
          </a:xfrm>
          <a:prstGeom prst="rect">
            <a:avLst/>
          </a:prstGeom>
          <a:noFill/>
          <a:ln>
            <a:noFill/>
          </a:ln>
        </p:spPr>
      </p:pic>
      <p:pic>
        <p:nvPicPr>
          <p:cNvPr id="538" name="Google Shape;538;p27"/>
          <p:cNvPicPr preferRelativeResize="0"/>
          <p:nvPr/>
        </p:nvPicPr>
        <p:blipFill rotWithShape="1">
          <a:blip r:embed="rId5">
            <a:alphaModFix/>
          </a:blip>
          <a:srcRect b="0" l="0" r="0" t="0"/>
          <a:stretch/>
        </p:blipFill>
        <p:spPr>
          <a:xfrm>
            <a:off x="7215206" y="1643050"/>
            <a:ext cx="1817408" cy="1323996"/>
          </a:xfrm>
          <a:prstGeom prst="rect">
            <a:avLst/>
          </a:prstGeom>
          <a:noFill/>
          <a:ln>
            <a:noFill/>
          </a:ln>
        </p:spPr>
      </p:pic>
      <p:sp>
        <p:nvSpPr>
          <p:cNvPr id="539" name="Google Shape;539;p2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8"/>
          <p:cNvSpPr txBox="1"/>
          <p:nvPr>
            <p:ph idx="4294967295" type="title"/>
          </p:nvPr>
        </p:nvSpPr>
        <p:spPr>
          <a:xfrm>
            <a:off x="0" y="457200"/>
            <a:ext cx="7937500" cy="8286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	Table 2.5: Evolution of the PDP-8</a:t>
            </a:r>
            <a:br>
              <a:rPr lang="en-US"/>
            </a:br>
            <a:r>
              <a:rPr lang="en-US" sz="2800"/>
              <a:t>(Read by yourself)</a:t>
            </a:r>
            <a:endParaRPr/>
          </a:p>
        </p:txBody>
      </p:sp>
      <p:sp>
        <p:nvSpPr>
          <p:cNvPr id="546" name="Google Shape;546;p28"/>
          <p:cNvSpPr txBox="1"/>
          <p:nvPr/>
        </p:nvSpPr>
        <p:spPr>
          <a:xfrm>
            <a:off x="9013907" y="1446575"/>
            <a:ext cx="130093" cy="510662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7" name="Google Shape;547;p28"/>
          <p:cNvSpPr/>
          <p:nvPr/>
        </p:nvSpPr>
        <p:spPr>
          <a:xfrm>
            <a:off x="1" y="2286000"/>
            <a:ext cx="9144000" cy="4010069"/>
          </a:xfrm>
          <a:prstGeom prst="rect">
            <a:avLst/>
          </a:prstGeom>
          <a:noFill/>
          <a:ln>
            <a:noFill/>
          </a:ln>
        </p:spPr>
      </p:sp>
      <p:pic>
        <p:nvPicPr>
          <p:cNvPr id="548" name="Google Shape;548;p28"/>
          <p:cNvPicPr preferRelativeResize="0"/>
          <p:nvPr/>
        </p:nvPicPr>
        <p:blipFill rotWithShape="1">
          <a:blip r:embed="rId4">
            <a:alphaModFix/>
          </a:blip>
          <a:srcRect b="0" l="0" r="0" t="0"/>
          <a:stretch/>
        </p:blipFill>
        <p:spPr>
          <a:xfrm>
            <a:off x="2" y="3172856"/>
            <a:ext cx="9143998" cy="2542160"/>
          </a:xfrm>
          <a:prstGeom prst="rect">
            <a:avLst/>
          </a:prstGeom>
          <a:noFill/>
          <a:ln>
            <a:noFill/>
          </a:ln>
        </p:spPr>
      </p:pic>
      <p:pic>
        <p:nvPicPr>
          <p:cNvPr id="549" name="Google Shape;549;p28"/>
          <p:cNvPicPr preferRelativeResize="0"/>
          <p:nvPr/>
        </p:nvPicPr>
        <p:blipFill rotWithShape="1">
          <a:blip r:embed="rId5">
            <a:alphaModFix/>
          </a:blip>
          <a:srcRect b="0" l="0" r="0" t="0"/>
          <a:stretch/>
        </p:blipFill>
        <p:spPr>
          <a:xfrm>
            <a:off x="7326592" y="1285860"/>
            <a:ext cx="1817408" cy="1323996"/>
          </a:xfrm>
          <a:prstGeom prst="rect">
            <a:avLst/>
          </a:prstGeom>
          <a:noFill/>
          <a:ln>
            <a:noFill/>
          </a:ln>
        </p:spPr>
      </p:pic>
      <p:sp>
        <p:nvSpPr>
          <p:cNvPr id="550" name="Google Shape;550;p28"/>
          <p:cNvSpPr txBox="1"/>
          <p:nvPr/>
        </p:nvSpPr>
        <p:spPr>
          <a:xfrm>
            <a:off x="0" y="1743006"/>
            <a:ext cx="557213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PDP: Programmed Data Processor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Produced by </a:t>
            </a:r>
            <a:r>
              <a:rPr lang="en-US" sz="20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Digital Equipment Corporation (DEC)</a:t>
            </a:r>
            <a:endParaRPr sz="2000">
              <a:solidFill>
                <a:schemeClr val="dk1"/>
              </a:solidFill>
              <a:latin typeface="Times New Roman"/>
              <a:ea typeface="Times New Roman"/>
              <a:cs typeface="Times New Roman"/>
              <a:sym typeface="Times New Roman"/>
            </a:endParaRPr>
          </a:p>
        </p:txBody>
      </p:sp>
      <p:sp>
        <p:nvSpPr>
          <p:cNvPr id="551" name="Google Shape;551;p2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9"/>
          <p:cNvSpPr txBox="1"/>
          <p:nvPr>
            <p:ph type="title"/>
          </p:nvPr>
        </p:nvSpPr>
        <p:spPr>
          <a:xfrm>
            <a:off x="990600" y="7620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DEC - PDP-8 Bus Structure</a:t>
            </a:r>
            <a:endParaRPr/>
          </a:p>
        </p:txBody>
      </p:sp>
      <p:pic>
        <p:nvPicPr>
          <p:cNvPr id="558" name="Google Shape;558;p29"/>
          <p:cNvPicPr preferRelativeResize="0"/>
          <p:nvPr/>
        </p:nvPicPr>
        <p:blipFill rotWithShape="1">
          <a:blip r:embed="rId3">
            <a:alphaModFix/>
          </a:blip>
          <a:srcRect b="0" l="0" r="0" t="0"/>
          <a:stretch/>
        </p:blipFill>
        <p:spPr>
          <a:xfrm>
            <a:off x="7326592" y="2000240"/>
            <a:ext cx="1817408" cy="1323996"/>
          </a:xfrm>
          <a:prstGeom prst="rect">
            <a:avLst/>
          </a:prstGeom>
          <a:noFill/>
          <a:ln>
            <a:noFill/>
          </a:ln>
        </p:spPr>
      </p:pic>
      <p:pic>
        <p:nvPicPr>
          <p:cNvPr id="559" name="Google Shape;559;p29"/>
          <p:cNvPicPr preferRelativeResize="0"/>
          <p:nvPr/>
        </p:nvPicPr>
        <p:blipFill rotWithShape="1">
          <a:blip r:embed="rId4">
            <a:alphaModFix/>
          </a:blip>
          <a:srcRect b="0" l="0" r="0" t="0"/>
          <a:stretch/>
        </p:blipFill>
        <p:spPr>
          <a:xfrm>
            <a:off x="276225" y="3538554"/>
            <a:ext cx="8591550" cy="2247900"/>
          </a:xfrm>
          <a:prstGeom prst="rect">
            <a:avLst/>
          </a:prstGeom>
          <a:noFill/>
          <a:ln>
            <a:noFill/>
          </a:ln>
        </p:spPr>
      </p:pic>
      <p:sp>
        <p:nvSpPr>
          <p:cNvPr id="560" name="Google Shape;560;p29"/>
          <p:cNvSpPr txBox="1"/>
          <p:nvPr/>
        </p:nvSpPr>
        <p:spPr>
          <a:xfrm>
            <a:off x="285720" y="1714488"/>
            <a:ext cx="492922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DEC: Digital Equipment Corporation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PDP: Programmed Data Processor</a:t>
            </a:r>
            <a:endParaRPr/>
          </a:p>
        </p:txBody>
      </p:sp>
      <p:sp>
        <p:nvSpPr>
          <p:cNvPr id="561" name="Google Shape;561;p29"/>
          <p:cNvSpPr txBox="1"/>
          <p:nvPr/>
        </p:nvSpPr>
        <p:spPr>
          <a:xfrm>
            <a:off x="428596" y="6072207"/>
            <a:ext cx="37862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Omni (Latin) = for all</a:t>
            </a:r>
            <a:endParaRPr/>
          </a:p>
        </p:txBody>
      </p:sp>
      <p:sp>
        <p:nvSpPr>
          <p:cNvPr id="562" name="Google Shape;562;p2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Objectives</a:t>
            </a:r>
            <a:endParaRPr/>
          </a:p>
        </p:txBody>
      </p:sp>
      <p:sp>
        <p:nvSpPr>
          <p:cNvPr id="230" name="Google Shape;230;p3"/>
          <p:cNvSpPr txBox="1"/>
          <p:nvPr>
            <p:ph idx="1" type="body"/>
          </p:nvPr>
        </p:nvSpPr>
        <p:spPr>
          <a:xfrm>
            <a:off x="357158" y="1357298"/>
            <a:ext cx="7859740" cy="476886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spcBef>
                <a:spcPts val="0"/>
              </a:spcBef>
              <a:spcAft>
                <a:spcPts val="0"/>
              </a:spcAft>
              <a:buSzPct val="75000"/>
              <a:buNone/>
            </a:pPr>
            <a:r>
              <a:rPr lang="en-US" sz="2800">
                <a:solidFill>
                  <a:srgbClr val="002060"/>
                </a:solidFill>
              </a:rPr>
              <a:t>After studying this chapter, you should be able to: </a:t>
            </a:r>
            <a:endParaRPr/>
          </a:p>
          <a:p>
            <a:pPr indent="-228600" lvl="0" marL="228600" rtl="0" algn="l">
              <a:spcBef>
                <a:spcPts val="2000"/>
              </a:spcBef>
              <a:spcAft>
                <a:spcPts val="0"/>
              </a:spcAft>
              <a:buSzPct val="75000"/>
              <a:buChar char="■"/>
            </a:pPr>
            <a:r>
              <a:rPr lang="en-US" sz="2800">
                <a:solidFill>
                  <a:srgbClr val="002060"/>
                </a:solidFill>
              </a:rPr>
              <a:t>Present an overview of the evolution of computer technology from early digital computers to the latest microprocessors. </a:t>
            </a:r>
            <a:endParaRPr/>
          </a:p>
          <a:p>
            <a:pPr indent="-228600" lvl="0" marL="228600" rtl="0" algn="l">
              <a:spcBef>
                <a:spcPts val="2000"/>
              </a:spcBef>
              <a:spcAft>
                <a:spcPts val="0"/>
              </a:spcAft>
              <a:buSzPct val="75000"/>
              <a:buChar char="■"/>
            </a:pPr>
            <a:r>
              <a:rPr lang="en-US" sz="2800">
                <a:solidFill>
                  <a:srgbClr val="002060"/>
                </a:solidFill>
              </a:rPr>
              <a:t>Understand the key performance issues that relate to computer design. </a:t>
            </a:r>
            <a:endParaRPr/>
          </a:p>
          <a:p>
            <a:pPr indent="-228600" lvl="0" marL="228600" rtl="0" algn="l">
              <a:spcBef>
                <a:spcPts val="2000"/>
              </a:spcBef>
              <a:spcAft>
                <a:spcPts val="0"/>
              </a:spcAft>
              <a:buSzPct val="75000"/>
              <a:buChar char="■"/>
            </a:pPr>
            <a:r>
              <a:rPr lang="en-US" sz="2800">
                <a:solidFill>
                  <a:srgbClr val="002060"/>
                </a:solidFill>
              </a:rPr>
              <a:t>Explain the reasons for the move to multicore organization, and understand the trade-off between cache and processor resources on a single chip. </a:t>
            </a:r>
            <a:endParaRPr sz="2800">
              <a:solidFill>
                <a:srgbClr val="002060"/>
              </a:solidFill>
            </a:endParaRPr>
          </a:p>
        </p:txBody>
      </p:sp>
      <p:sp>
        <p:nvSpPr>
          <p:cNvPr id="231" name="Google Shape;231;p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0"/>
          <p:cNvSpPr txBox="1"/>
          <p:nvPr>
            <p:ph idx="4" type="body"/>
          </p:nvPr>
        </p:nvSpPr>
        <p:spPr>
          <a:xfrm>
            <a:off x="685800" y="1371600"/>
            <a:ext cx="3429000" cy="2296399"/>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3450"/>
              <a:buNone/>
            </a:pPr>
            <a:r>
              <a:rPr lang="en-US"/>
              <a:t>Later</a:t>
            </a:r>
            <a:endParaRPr/>
          </a:p>
          <a:p>
            <a:pPr indent="0" lvl="0" marL="0" rtl="0" algn="ctr">
              <a:spcBef>
                <a:spcPts val="0"/>
              </a:spcBef>
              <a:spcAft>
                <a:spcPts val="0"/>
              </a:spcAft>
              <a:buSzPts val="3450"/>
              <a:buNone/>
            </a:pPr>
            <a:r>
              <a:rPr lang="en-US"/>
              <a:t>Generations</a:t>
            </a:r>
            <a:endParaRPr/>
          </a:p>
        </p:txBody>
      </p:sp>
      <p:sp>
        <p:nvSpPr>
          <p:cNvPr id="569" name="Google Shape;569;p30"/>
          <p:cNvSpPr txBox="1"/>
          <p:nvPr/>
        </p:nvSpPr>
        <p:spPr>
          <a:xfrm>
            <a:off x="7086600" y="533400"/>
            <a:ext cx="15240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LSI</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Large </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Scale Integration</a:t>
            </a:r>
            <a:endParaRPr/>
          </a:p>
        </p:txBody>
      </p:sp>
      <p:sp>
        <p:nvSpPr>
          <p:cNvPr id="570" name="Google Shape;570;p30"/>
          <p:cNvSpPr txBox="1"/>
          <p:nvPr/>
        </p:nvSpPr>
        <p:spPr>
          <a:xfrm>
            <a:off x="4800600" y="2667000"/>
            <a:ext cx="16764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VLSI</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Very Large Scale Integration</a:t>
            </a:r>
            <a:endParaRPr/>
          </a:p>
        </p:txBody>
      </p:sp>
      <p:sp>
        <p:nvSpPr>
          <p:cNvPr id="571" name="Google Shape;571;p30"/>
          <p:cNvSpPr txBox="1"/>
          <p:nvPr/>
        </p:nvSpPr>
        <p:spPr>
          <a:xfrm>
            <a:off x="6781800" y="4495800"/>
            <a:ext cx="2133600" cy="2133600"/>
          </a:xfrm>
          <a:prstGeom prst="rect">
            <a:avLst/>
          </a:prstGeom>
          <a:solidFill>
            <a:srgbClr val="660066">
              <a:alpha val="80000"/>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ULSI</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Ultra Large</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 Scale </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Integration</a:t>
            </a:r>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572" name="Google Shape;572;p30"/>
          <p:cNvSpPr txBox="1"/>
          <p:nvPr>
            <p:ph type="ctrTitle"/>
          </p:nvPr>
        </p:nvSpPr>
        <p:spPr>
          <a:xfrm>
            <a:off x="1752600" y="5105400"/>
            <a:ext cx="4038600" cy="11430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B142D"/>
              </a:buClr>
              <a:buSzPct val="100000"/>
              <a:buFont typeface="Rockwell"/>
              <a:buNone/>
            </a:pPr>
            <a:r>
              <a:rPr lang="en-US">
                <a:solidFill>
                  <a:srgbClr val="2B142D"/>
                </a:solidFill>
              </a:rPr>
              <a:t>Semiconductor Memory</a:t>
            </a:r>
            <a:br>
              <a:rPr lang="en-US">
                <a:solidFill>
                  <a:srgbClr val="2B142D"/>
                </a:solidFill>
              </a:rPr>
            </a:br>
            <a:r>
              <a:rPr lang="en-US">
                <a:solidFill>
                  <a:srgbClr val="2B142D"/>
                </a:solidFill>
              </a:rPr>
              <a:t>Microprocessors</a:t>
            </a:r>
            <a:endParaRPr/>
          </a:p>
        </p:txBody>
      </p:sp>
      <p:pic>
        <p:nvPicPr>
          <p:cNvPr id="573" name="Google Shape;573;p30"/>
          <p:cNvPicPr preferRelativeResize="0"/>
          <p:nvPr/>
        </p:nvPicPr>
        <p:blipFill rotWithShape="1">
          <a:blip r:embed="rId3">
            <a:alphaModFix/>
          </a:blip>
          <a:srcRect b="0" l="0" r="0" t="0"/>
          <a:stretch/>
        </p:blipFill>
        <p:spPr>
          <a:xfrm rot="-1503203">
            <a:off x="389684" y="4619341"/>
            <a:ext cx="1548749" cy="1104900"/>
          </a:xfrm>
          <a:prstGeom prst="rect">
            <a:avLst/>
          </a:prstGeom>
          <a:noFill/>
          <a:ln>
            <a:noFill/>
          </a:ln>
        </p:spPr>
      </p:pic>
      <p:pic>
        <p:nvPicPr>
          <p:cNvPr id="574" name="Google Shape;574;p30"/>
          <p:cNvPicPr preferRelativeResize="0"/>
          <p:nvPr/>
        </p:nvPicPr>
        <p:blipFill rotWithShape="1">
          <a:blip r:embed="rId4">
            <a:alphaModFix/>
          </a:blip>
          <a:srcRect b="0" l="0" r="0" t="0"/>
          <a:stretch/>
        </p:blipFill>
        <p:spPr>
          <a:xfrm>
            <a:off x="1500166" y="2857496"/>
            <a:ext cx="1817408" cy="132399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1"/>
          <p:cNvSpPr txBox="1"/>
          <p:nvPr>
            <p:ph type="title"/>
          </p:nvPr>
        </p:nvSpPr>
        <p:spPr>
          <a:xfrm>
            <a:off x="762000" y="304800"/>
            <a:ext cx="8382000" cy="8113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3"/>
              </a:buClr>
              <a:buSzPts val="3600"/>
              <a:buFont typeface="Rockwell"/>
              <a:buNone/>
            </a:pPr>
            <a:r>
              <a:rPr b="1" lang="en-US">
                <a:solidFill>
                  <a:schemeClr val="accent3"/>
                </a:solidFill>
              </a:rPr>
              <a:t>Semiconductor Memory</a:t>
            </a:r>
            <a:endParaRPr/>
          </a:p>
        </p:txBody>
      </p:sp>
      <p:grpSp>
        <p:nvGrpSpPr>
          <p:cNvPr id="581" name="Google Shape;581;p31"/>
          <p:cNvGrpSpPr/>
          <p:nvPr/>
        </p:nvGrpSpPr>
        <p:grpSpPr>
          <a:xfrm>
            <a:off x="228600" y="1143956"/>
            <a:ext cx="8610599" cy="5409243"/>
            <a:chOff x="0" y="956"/>
            <a:chExt cx="8610599" cy="5409243"/>
          </a:xfrm>
        </p:grpSpPr>
        <p:sp>
          <p:nvSpPr>
            <p:cNvPr id="582" name="Google Shape;582;p31"/>
            <p:cNvSpPr/>
            <p:nvPr/>
          </p:nvSpPr>
          <p:spPr>
            <a:xfrm>
              <a:off x="0" y="4073500"/>
              <a:ext cx="8610599" cy="1336699"/>
            </a:xfrm>
            <a:prstGeom prst="rect">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txBox="1"/>
            <p:nvPr/>
          </p:nvSpPr>
          <p:spPr>
            <a:xfrm>
              <a:off x="0" y="4073500"/>
              <a:ext cx="8610599" cy="721817"/>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Times New Roman"/>
                <a:buNone/>
              </a:pPr>
              <a:r>
                <a:rPr lang="en-US" sz="1700">
                  <a:solidFill>
                    <a:schemeClr val="lt1"/>
                  </a:solidFill>
                  <a:latin typeface="Times New Roman"/>
                  <a:ea typeface="Times New Roman"/>
                  <a:cs typeface="Times New Roman"/>
                  <a:sym typeface="Times New Roman"/>
                </a:rPr>
                <a:t>Since 1970 semiconductor memory has been through 13 generations</a:t>
              </a:r>
              <a:endParaRPr/>
            </a:p>
          </p:txBody>
        </p:sp>
        <p:sp>
          <p:nvSpPr>
            <p:cNvPr id="584" name="Google Shape;584;p31"/>
            <p:cNvSpPr/>
            <p:nvPr/>
          </p:nvSpPr>
          <p:spPr>
            <a:xfrm>
              <a:off x="0" y="4767627"/>
              <a:ext cx="8610599" cy="614881"/>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txBox="1"/>
            <p:nvPr/>
          </p:nvSpPr>
          <p:spPr>
            <a:xfrm>
              <a:off x="0" y="4767627"/>
              <a:ext cx="8610599" cy="614881"/>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Each generation has provided four times the storage density of the previous generation, accompanied by declining cost per bit and declining access time</a:t>
              </a:r>
              <a:endParaRPr/>
            </a:p>
          </p:txBody>
        </p:sp>
        <p:sp>
          <p:nvSpPr>
            <p:cNvPr id="586" name="Google Shape;586;p31"/>
            <p:cNvSpPr/>
            <p:nvPr/>
          </p:nvSpPr>
          <p:spPr>
            <a:xfrm rot="10800000">
              <a:off x="0" y="2036750"/>
              <a:ext cx="8610599" cy="2055844"/>
            </a:xfrm>
            <a:prstGeom prst="upArrowCallout">
              <a:avLst>
                <a:gd fmla="val 25000" name="adj1"/>
                <a:gd fmla="val 25000" name="adj2"/>
                <a:gd fmla="val 25000" name="adj3"/>
                <a:gd fmla="val 64977" name="adj4"/>
              </a:avLst>
            </a:prstGeom>
            <a:gradFill>
              <a:gsLst>
                <a:gs pos="0">
                  <a:srgbClr val="47174B"/>
                </a:gs>
                <a:gs pos="100000">
                  <a:srgbClr val="AC90AE"/>
                </a:gs>
              </a:gsLst>
              <a:lin ang="5400000" scaled="0"/>
            </a:gradFill>
            <a:ln cap="flat" cmpd="sng" w="9525">
              <a:solidFill>
                <a:srgbClr val="8000FF"/>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txBox="1"/>
            <p:nvPr/>
          </p:nvSpPr>
          <p:spPr>
            <a:xfrm>
              <a:off x="0" y="2036750"/>
              <a:ext cx="8610599" cy="721601"/>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Times New Roman"/>
                <a:buNone/>
              </a:pPr>
              <a:r>
                <a:rPr lang="en-US" sz="1700">
                  <a:solidFill>
                    <a:schemeClr val="lt1"/>
                  </a:solidFill>
                  <a:latin typeface="Times New Roman"/>
                  <a:ea typeface="Times New Roman"/>
                  <a:cs typeface="Times New Roman"/>
                  <a:sym typeface="Times New Roman"/>
                </a:rPr>
                <a:t>In 1974 the price per bit of semiconductor memory dropped below the price per bit of core memory</a:t>
              </a:r>
              <a:endParaRPr/>
            </a:p>
          </p:txBody>
        </p:sp>
        <p:sp>
          <p:nvSpPr>
            <p:cNvPr id="588" name="Google Shape;588;p31"/>
            <p:cNvSpPr/>
            <p:nvPr/>
          </p:nvSpPr>
          <p:spPr>
            <a:xfrm>
              <a:off x="0" y="2758351"/>
              <a:ext cx="430529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txBox="1"/>
            <p:nvPr/>
          </p:nvSpPr>
          <p:spPr>
            <a:xfrm>
              <a:off x="0" y="2758351"/>
              <a:ext cx="430529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There has been a continuing and rapid decline in memory cost accompanied by a corresponding increase in physical memory density</a:t>
              </a:r>
              <a:endParaRPr/>
            </a:p>
          </p:txBody>
        </p:sp>
        <p:sp>
          <p:nvSpPr>
            <p:cNvPr id="590" name="Google Shape;590;p31"/>
            <p:cNvSpPr/>
            <p:nvPr/>
          </p:nvSpPr>
          <p:spPr>
            <a:xfrm>
              <a:off x="4305299" y="2758351"/>
              <a:ext cx="430529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txBox="1"/>
            <p:nvPr/>
          </p:nvSpPr>
          <p:spPr>
            <a:xfrm>
              <a:off x="4305299" y="2758351"/>
              <a:ext cx="430529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Developments in memory and processor technologies changed the nature of computers in less than a decade</a:t>
              </a:r>
              <a:endParaRPr/>
            </a:p>
          </p:txBody>
        </p:sp>
        <p:sp>
          <p:nvSpPr>
            <p:cNvPr id="592" name="Google Shape;592;p31"/>
            <p:cNvSpPr/>
            <p:nvPr/>
          </p:nvSpPr>
          <p:spPr>
            <a:xfrm rot="10800000">
              <a:off x="0" y="956"/>
              <a:ext cx="8610599" cy="2055844"/>
            </a:xfrm>
            <a:prstGeom prst="upArrowCallout">
              <a:avLst>
                <a:gd fmla="val 25000" name="adj1"/>
                <a:gd fmla="val 25000" name="adj2"/>
                <a:gd fmla="val 25000" name="adj3"/>
                <a:gd fmla="val 64977" name="adj4"/>
              </a:avLst>
            </a:prstGeom>
            <a:gradFill>
              <a:gsLst>
                <a:gs pos="0">
                  <a:srgbClr val="47174B"/>
                </a:gs>
                <a:gs pos="100000">
                  <a:srgbClr val="AC90AE"/>
                </a:gs>
              </a:gsLst>
              <a:lin ang="5400000" scaled="0"/>
            </a:gradFill>
            <a:ln cap="flat" cmpd="sng" w="9525">
              <a:solidFill>
                <a:srgbClr val="8000FF"/>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txBox="1"/>
            <p:nvPr/>
          </p:nvSpPr>
          <p:spPr>
            <a:xfrm>
              <a:off x="0" y="956"/>
              <a:ext cx="8610599" cy="721601"/>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Times New Roman"/>
                <a:buNone/>
              </a:pPr>
              <a:r>
                <a:rPr lang="en-US" sz="1700">
                  <a:solidFill>
                    <a:schemeClr val="lt1"/>
                  </a:solidFill>
                  <a:latin typeface="Times New Roman"/>
                  <a:ea typeface="Times New Roman"/>
                  <a:cs typeface="Times New Roman"/>
                  <a:sym typeface="Times New Roman"/>
                </a:rPr>
                <a:t>In 1970 Fairchild produced the first relatively capacious semiconductor memory</a:t>
              </a:r>
              <a:endParaRPr/>
            </a:p>
          </p:txBody>
        </p:sp>
        <p:sp>
          <p:nvSpPr>
            <p:cNvPr id="594" name="Google Shape;594;p31"/>
            <p:cNvSpPr/>
            <p:nvPr/>
          </p:nvSpPr>
          <p:spPr>
            <a:xfrm>
              <a:off x="0" y="722557"/>
              <a:ext cx="215264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txBox="1"/>
            <p:nvPr/>
          </p:nvSpPr>
          <p:spPr>
            <a:xfrm>
              <a:off x="0" y="722557"/>
              <a:ext cx="215264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Chip was about the size of a single core</a:t>
              </a:r>
              <a:endParaRPr/>
            </a:p>
          </p:txBody>
        </p:sp>
        <p:sp>
          <p:nvSpPr>
            <p:cNvPr id="596" name="Google Shape;596;p31"/>
            <p:cNvSpPr/>
            <p:nvPr/>
          </p:nvSpPr>
          <p:spPr>
            <a:xfrm>
              <a:off x="2152649" y="722557"/>
              <a:ext cx="215264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txBox="1"/>
            <p:nvPr/>
          </p:nvSpPr>
          <p:spPr>
            <a:xfrm>
              <a:off x="2152649" y="722557"/>
              <a:ext cx="215264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Could hold 256 bits of memory</a:t>
              </a:r>
              <a:endParaRPr/>
            </a:p>
          </p:txBody>
        </p:sp>
        <p:sp>
          <p:nvSpPr>
            <p:cNvPr id="598" name="Google Shape;598;p31"/>
            <p:cNvSpPr/>
            <p:nvPr/>
          </p:nvSpPr>
          <p:spPr>
            <a:xfrm>
              <a:off x="4305299" y="722557"/>
              <a:ext cx="215264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txBox="1"/>
            <p:nvPr/>
          </p:nvSpPr>
          <p:spPr>
            <a:xfrm>
              <a:off x="4305299" y="722557"/>
              <a:ext cx="215264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Non-destructive</a:t>
              </a:r>
              <a:endParaRPr/>
            </a:p>
          </p:txBody>
        </p:sp>
        <p:sp>
          <p:nvSpPr>
            <p:cNvPr id="600" name="Google Shape;600;p31"/>
            <p:cNvSpPr/>
            <p:nvPr/>
          </p:nvSpPr>
          <p:spPr>
            <a:xfrm>
              <a:off x="6457949" y="722557"/>
              <a:ext cx="215264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txBox="1"/>
            <p:nvPr/>
          </p:nvSpPr>
          <p:spPr>
            <a:xfrm>
              <a:off x="6457949" y="722557"/>
              <a:ext cx="215264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Much faster than core </a:t>
              </a:r>
              <a:endParaRPr/>
            </a:p>
          </p:txBody>
        </p:sp>
      </p:grpSp>
      <p:sp>
        <p:nvSpPr>
          <p:cNvPr id="602" name="Google Shape;602;p31"/>
          <p:cNvSpPr txBox="1"/>
          <p:nvPr/>
        </p:nvSpPr>
        <p:spPr>
          <a:xfrm>
            <a:off x="6959600" y="7958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3" name="Google Shape;603;p31"/>
          <p:cNvSpPr txBox="1"/>
          <p:nvPr/>
        </p:nvSpPr>
        <p:spPr>
          <a:xfrm>
            <a:off x="7924800" y="228600"/>
            <a:ext cx="990600" cy="914399"/>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4" name="Google Shape;604;p3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2"/>
          <p:cNvSpPr txBox="1"/>
          <p:nvPr>
            <p:ph type="title"/>
          </p:nvPr>
        </p:nvSpPr>
        <p:spPr>
          <a:xfrm>
            <a:off x="685800" y="484094"/>
            <a:ext cx="7368987"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Microprocessors</a:t>
            </a:r>
            <a:endParaRPr/>
          </a:p>
        </p:txBody>
      </p:sp>
      <p:sp>
        <p:nvSpPr>
          <p:cNvPr id="611" name="Google Shape;611;p32"/>
          <p:cNvSpPr txBox="1"/>
          <p:nvPr>
            <p:ph idx="1" type="body"/>
          </p:nvPr>
        </p:nvSpPr>
        <p:spPr>
          <a:xfrm>
            <a:off x="498474" y="1447800"/>
            <a:ext cx="7556313" cy="5181600"/>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500"/>
              <a:buChar char="■"/>
            </a:pPr>
            <a:r>
              <a:rPr lang="en-US">
                <a:solidFill>
                  <a:schemeClr val="dk1"/>
                </a:solidFill>
              </a:rPr>
              <a:t>The density of elements on processor chips continued to rise</a:t>
            </a:r>
            <a:endParaRPr/>
          </a:p>
          <a:p>
            <a:pPr indent="-228600" lvl="1" marL="457200" rtl="0" algn="l">
              <a:spcBef>
                <a:spcPts val="600"/>
              </a:spcBef>
              <a:spcAft>
                <a:spcPts val="0"/>
              </a:spcAft>
              <a:buSzPts val="1350"/>
              <a:buChar char="■"/>
            </a:pPr>
            <a:r>
              <a:rPr lang="en-US">
                <a:solidFill>
                  <a:schemeClr val="dk1"/>
                </a:solidFill>
              </a:rPr>
              <a:t>More and more elements were placed on each chip so that fewer and fewer chips were needed to construct a single computer processor</a:t>
            </a:r>
            <a:endParaRPr/>
          </a:p>
          <a:p>
            <a:pPr indent="-228600" lvl="0" marL="228600" rtl="0" algn="l">
              <a:spcBef>
                <a:spcPts val="2000"/>
              </a:spcBef>
              <a:spcAft>
                <a:spcPts val="0"/>
              </a:spcAft>
              <a:buSzPts val="1500"/>
              <a:buChar char="■"/>
            </a:pPr>
            <a:r>
              <a:rPr lang="en-US">
                <a:solidFill>
                  <a:schemeClr val="dk1"/>
                </a:solidFill>
              </a:rPr>
              <a:t>1971 Intel developed 4004</a:t>
            </a:r>
            <a:endParaRPr/>
          </a:p>
          <a:p>
            <a:pPr indent="-228600" lvl="1" marL="457200" rtl="0" algn="l">
              <a:spcBef>
                <a:spcPts val="600"/>
              </a:spcBef>
              <a:spcAft>
                <a:spcPts val="0"/>
              </a:spcAft>
              <a:buSzPts val="1350"/>
              <a:buChar char="■"/>
            </a:pPr>
            <a:r>
              <a:rPr lang="en-US">
                <a:solidFill>
                  <a:schemeClr val="dk1"/>
                </a:solidFill>
              </a:rPr>
              <a:t>First chip to contain all of the components of a CPU on a single chip</a:t>
            </a:r>
            <a:endParaRPr/>
          </a:p>
          <a:p>
            <a:pPr indent="-228600" lvl="1" marL="457200" rtl="0" algn="l">
              <a:spcBef>
                <a:spcPts val="600"/>
              </a:spcBef>
              <a:spcAft>
                <a:spcPts val="0"/>
              </a:spcAft>
              <a:buSzPts val="1350"/>
              <a:buChar char="■"/>
            </a:pPr>
            <a:r>
              <a:rPr lang="en-US">
                <a:solidFill>
                  <a:schemeClr val="dk1"/>
                </a:solidFill>
              </a:rPr>
              <a:t>Birth of microprocessor</a:t>
            </a:r>
            <a:endParaRPr/>
          </a:p>
          <a:p>
            <a:pPr indent="-228600" lvl="0" marL="228600" rtl="0" algn="l">
              <a:spcBef>
                <a:spcPts val="2000"/>
              </a:spcBef>
              <a:spcAft>
                <a:spcPts val="0"/>
              </a:spcAft>
              <a:buSzPts val="1500"/>
              <a:buChar char="■"/>
            </a:pPr>
            <a:r>
              <a:rPr lang="en-US">
                <a:solidFill>
                  <a:schemeClr val="dk1"/>
                </a:solidFill>
              </a:rPr>
              <a:t>1972 Intel developed 8008</a:t>
            </a:r>
            <a:endParaRPr/>
          </a:p>
          <a:p>
            <a:pPr indent="-228600" lvl="1" marL="457200" rtl="0" algn="l">
              <a:spcBef>
                <a:spcPts val="600"/>
              </a:spcBef>
              <a:spcAft>
                <a:spcPts val="0"/>
              </a:spcAft>
              <a:buSzPts val="1350"/>
              <a:buChar char="■"/>
            </a:pPr>
            <a:r>
              <a:rPr lang="en-US">
                <a:solidFill>
                  <a:schemeClr val="dk1"/>
                </a:solidFill>
              </a:rPr>
              <a:t>First 8-bit microprocessor</a:t>
            </a:r>
            <a:endParaRPr/>
          </a:p>
          <a:p>
            <a:pPr indent="-228600" lvl="0" marL="228600" rtl="0" algn="l">
              <a:spcBef>
                <a:spcPts val="2000"/>
              </a:spcBef>
              <a:spcAft>
                <a:spcPts val="0"/>
              </a:spcAft>
              <a:buSzPts val="1500"/>
              <a:buChar char="■"/>
            </a:pPr>
            <a:r>
              <a:rPr lang="en-US">
                <a:solidFill>
                  <a:schemeClr val="dk1"/>
                </a:solidFill>
              </a:rPr>
              <a:t>1974 Intel developed 8080</a:t>
            </a:r>
            <a:endParaRPr/>
          </a:p>
          <a:p>
            <a:pPr indent="-228600" lvl="1" marL="457200" rtl="0" algn="l">
              <a:spcBef>
                <a:spcPts val="600"/>
              </a:spcBef>
              <a:spcAft>
                <a:spcPts val="0"/>
              </a:spcAft>
              <a:buSzPts val="1350"/>
              <a:buChar char="■"/>
            </a:pPr>
            <a:r>
              <a:rPr lang="en-US">
                <a:solidFill>
                  <a:schemeClr val="dk1"/>
                </a:solidFill>
              </a:rPr>
              <a:t>First general purpose microprocessor</a:t>
            </a:r>
            <a:endParaRPr/>
          </a:p>
          <a:p>
            <a:pPr indent="-228600" lvl="1" marL="457200" rtl="0" algn="l">
              <a:spcBef>
                <a:spcPts val="600"/>
              </a:spcBef>
              <a:spcAft>
                <a:spcPts val="0"/>
              </a:spcAft>
              <a:buSzPts val="1350"/>
              <a:buChar char="■"/>
            </a:pPr>
            <a:r>
              <a:rPr lang="en-US">
                <a:solidFill>
                  <a:schemeClr val="dk1"/>
                </a:solidFill>
              </a:rPr>
              <a:t>Faster, has a richer instruction set, has a large addressing capability</a:t>
            </a:r>
            <a:endParaRPr/>
          </a:p>
          <a:p>
            <a:pPr indent="-133350" lvl="0" marL="228600" rtl="0" algn="l">
              <a:spcBef>
                <a:spcPts val="2000"/>
              </a:spcBef>
              <a:spcAft>
                <a:spcPts val="0"/>
              </a:spcAft>
              <a:buSzPts val="1500"/>
              <a:buNone/>
            </a:pPr>
            <a:r>
              <a:t/>
            </a:r>
            <a:endParaRPr>
              <a:solidFill>
                <a:schemeClr val="dk1"/>
              </a:solidFill>
            </a:endParaRPr>
          </a:p>
        </p:txBody>
      </p:sp>
      <p:pic>
        <p:nvPicPr>
          <p:cNvPr id="612" name="Google Shape;612;p32"/>
          <p:cNvPicPr preferRelativeResize="0"/>
          <p:nvPr/>
        </p:nvPicPr>
        <p:blipFill rotWithShape="1">
          <a:blip r:embed="rId3">
            <a:alphaModFix/>
          </a:blip>
          <a:srcRect b="0" l="0" r="0" t="0"/>
          <a:stretch/>
        </p:blipFill>
        <p:spPr>
          <a:xfrm rot="657724">
            <a:off x="6310058" y="3994177"/>
            <a:ext cx="2095500" cy="1651000"/>
          </a:xfrm>
          <a:prstGeom prst="rect">
            <a:avLst/>
          </a:prstGeom>
          <a:noFill/>
          <a:ln>
            <a:noFill/>
          </a:ln>
        </p:spPr>
      </p:pic>
      <p:sp>
        <p:nvSpPr>
          <p:cNvPr id="613" name="Google Shape;613;p3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3"/>
          <p:cNvSpPr txBox="1"/>
          <p:nvPr>
            <p:ph idx="4294967295" type="title"/>
          </p:nvPr>
        </p:nvSpPr>
        <p:spPr>
          <a:xfrm>
            <a:off x="0" y="134938"/>
            <a:ext cx="8077200" cy="9953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Rockwell"/>
              <a:buNone/>
            </a:pPr>
            <a:r>
              <a:rPr lang="en-US"/>
              <a:t>Evolution of Intel Microprocessors</a:t>
            </a:r>
            <a:endParaRPr/>
          </a:p>
        </p:txBody>
      </p:sp>
      <p:graphicFrame>
        <p:nvGraphicFramePr>
          <p:cNvPr id="620" name="Google Shape;620;p33"/>
          <p:cNvGraphicFramePr/>
          <p:nvPr/>
        </p:nvGraphicFramePr>
        <p:xfrm>
          <a:off x="228600" y="1066800"/>
          <a:ext cx="8686800" cy="2410345"/>
        </p:xfrm>
        <a:graphic>
          <a:graphicData uri="http://schemas.openxmlformats.org/presentationml/2006/ole">
            <mc:AlternateContent>
              <mc:Choice Requires="v">
                <p:oleObj r:id="rId4" imgH="2410345" imgW="8686800" progId="Word.Document.12" spid="_x0000_s1">
                  <p:embed/>
                </p:oleObj>
              </mc:Choice>
              <mc:Fallback>
                <p:oleObj r:id="rId5" imgH="2410345" imgW="8686800" progId="Word.Document.12">
                  <p:embed/>
                </p:oleObj>
              </mc:Fallback>
            </mc:AlternateContent>
          </a:graphicData>
        </a:graphic>
      </p:graphicFrame>
      <p:graphicFrame>
        <p:nvGraphicFramePr>
          <p:cNvPr id="621" name="Google Shape;621;p33"/>
          <p:cNvGraphicFramePr/>
          <p:nvPr/>
        </p:nvGraphicFramePr>
        <p:xfrm>
          <a:off x="228600" y="3733800"/>
          <a:ext cx="8686800" cy="3124200"/>
        </p:xfrm>
        <a:graphic>
          <a:graphicData uri="http://schemas.openxmlformats.org/presentationml/2006/ole">
            <mc:AlternateContent>
              <mc:Choice Requires="v">
                <p:oleObj r:id="rId6" imgH="3124200" imgW="8686800" progId="Word.Document.12" spid="_x0000_s2">
                  <p:embed/>
                </p:oleObj>
              </mc:Choice>
              <mc:Fallback>
                <p:oleObj r:id="rId7" imgH="3124200" imgW="8686800" progId="Word.Document.12">
                  <p:embed/>
                </p:oleObj>
              </mc:Fallback>
            </mc:AlternateContent>
          </a:graphicData>
        </a:graphic>
      </p:graphicFrame>
      <p:pic>
        <p:nvPicPr>
          <p:cNvPr id="622" name="Google Shape;622;p33"/>
          <p:cNvPicPr preferRelativeResize="0"/>
          <p:nvPr/>
        </p:nvPicPr>
        <p:blipFill rotWithShape="1">
          <a:blip r:embed="rId8">
            <a:alphaModFix/>
          </a:blip>
          <a:srcRect b="0" l="0" r="0" t="0"/>
          <a:stretch/>
        </p:blipFill>
        <p:spPr>
          <a:xfrm>
            <a:off x="235491" y="1071546"/>
            <a:ext cx="8673020" cy="5286412"/>
          </a:xfrm>
          <a:prstGeom prst="rect">
            <a:avLst/>
          </a:prstGeom>
          <a:noFill/>
          <a:ln>
            <a:noFill/>
          </a:ln>
        </p:spPr>
      </p:pic>
      <p:sp>
        <p:nvSpPr>
          <p:cNvPr id="623" name="Google Shape;623;p3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4"/>
          <p:cNvSpPr txBox="1"/>
          <p:nvPr>
            <p:ph idx="4294967295" type="title"/>
          </p:nvPr>
        </p:nvSpPr>
        <p:spPr>
          <a:xfrm>
            <a:off x="0" y="134938"/>
            <a:ext cx="8077200" cy="9953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Rockwell"/>
              <a:buNone/>
            </a:pPr>
            <a:r>
              <a:rPr lang="en-US"/>
              <a:t>Evolution of Intel Microprocessors</a:t>
            </a:r>
            <a:endParaRPr/>
          </a:p>
        </p:txBody>
      </p:sp>
      <p:sp>
        <p:nvSpPr>
          <p:cNvPr id="630" name="Google Shape;630;p34"/>
          <p:cNvSpPr/>
          <p:nvPr/>
        </p:nvSpPr>
        <p:spPr>
          <a:xfrm>
            <a:off x="304800" y="1066800"/>
            <a:ext cx="8610600" cy="2654300"/>
          </a:xfrm>
          <a:prstGeom prst="rect">
            <a:avLst/>
          </a:prstGeom>
          <a:noFill/>
          <a:ln>
            <a:noFill/>
          </a:ln>
        </p:spPr>
      </p:sp>
      <p:sp>
        <p:nvSpPr>
          <p:cNvPr id="631" name="Google Shape;631;p34"/>
          <p:cNvSpPr/>
          <p:nvPr/>
        </p:nvSpPr>
        <p:spPr>
          <a:xfrm>
            <a:off x="304800" y="4038600"/>
            <a:ext cx="8610600" cy="2438400"/>
          </a:xfrm>
          <a:prstGeom prst="rect">
            <a:avLst/>
          </a:prstGeom>
          <a:noFill/>
          <a:ln>
            <a:noFill/>
          </a:ln>
        </p:spPr>
      </p:sp>
      <p:pic>
        <p:nvPicPr>
          <p:cNvPr id="632" name="Google Shape;632;p34"/>
          <p:cNvPicPr preferRelativeResize="0"/>
          <p:nvPr/>
        </p:nvPicPr>
        <p:blipFill rotWithShape="1">
          <a:blip r:embed="rId3">
            <a:alphaModFix/>
          </a:blip>
          <a:srcRect b="0" l="0" r="0" t="0"/>
          <a:stretch/>
        </p:blipFill>
        <p:spPr>
          <a:xfrm>
            <a:off x="71406" y="785794"/>
            <a:ext cx="8979206" cy="6087804"/>
          </a:xfrm>
          <a:prstGeom prst="rect">
            <a:avLst/>
          </a:prstGeom>
          <a:noFill/>
          <a:ln>
            <a:noFill/>
          </a:ln>
        </p:spPr>
      </p:pic>
      <p:sp>
        <p:nvSpPr>
          <p:cNvPr id="633" name="Google Shape;633;p3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2.2- Designing for Performance </a:t>
            </a:r>
            <a:endParaRPr/>
          </a:p>
        </p:txBody>
      </p:sp>
      <p:sp>
        <p:nvSpPr>
          <p:cNvPr id="639" name="Google Shape;639;p35"/>
          <p:cNvSpPr txBox="1"/>
          <p:nvPr>
            <p:ph idx="1" type="body"/>
          </p:nvPr>
        </p:nvSpPr>
        <p:spPr>
          <a:xfrm>
            <a:off x="498474" y="1785926"/>
            <a:ext cx="7556313" cy="4144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sz="2400">
                <a:solidFill>
                  <a:schemeClr val="dk1"/>
                </a:solidFill>
              </a:rPr>
              <a:t>Desktop applications that require the great power of today’s microprocessor-based systems include </a:t>
            </a:r>
            <a:endParaRPr/>
          </a:p>
          <a:p>
            <a:pPr indent="-228600" lvl="0" marL="228600" rtl="0" algn="l">
              <a:spcBef>
                <a:spcPts val="2000"/>
              </a:spcBef>
              <a:spcAft>
                <a:spcPts val="0"/>
              </a:spcAft>
              <a:buSzPts val="1800"/>
              <a:buNone/>
            </a:pPr>
            <a:r>
              <a:rPr lang="en-US" sz="2400">
                <a:solidFill>
                  <a:schemeClr val="dk1"/>
                </a:solidFill>
              </a:rPr>
              <a:t>• Image processing </a:t>
            </a:r>
            <a:endParaRPr/>
          </a:p>
          <a:p>
            <a:pPr indent="-228600" lvl="0" marL="228600" rtl="0" algn="l">
              <a:spcBef>
                <a:spcPts val="2000"/>
              </a:spcBef>
              <a:spcAft>
                <a:spcPts val="0"/>
              </a:spcAft>
              <a:buSzPts val="1800"/>
              <a:buNone/>
            </a:pPr>
            <a:r>
              <a:rPr lang="en-US" sz="2400">
                <a:solidFill>
                  <a:schemeClr val="dk1"/>
                </a:solidFill>
              </a:rPr>
              <a:t>• Speech recognition </a:t>
            </a:r>
            <a:endParaRPr/>
          </a:p>
          <a:p>
            <a:pPr indent="-228600" lvl="0" marL="228600" rtl="0" algn="l">
              <a:spcBef>
                <a:spcPts val="2000"/>
              </a:spcBef>
              <a:spcAft>
                <a:spcPts val="0"/>
              </a:spcAft>
              <a:buSzPts val="1800"/>
              <a:buNone/>
            </a:pPr>
            <a:r>
              <a:rPr lang="en-US" sz="2400">
                <a:solidFill>
                  <a:schemeClr val="dk1"/>
                </a:solidFill>
              </a:rPr>
              <a:t>• Videoconferencing </a:t>
            </a:r>
            <a:endParaRPr/>
          </a:p>
          <a:p>
            <a:pPr indent="-228600" lvl="0" marL="228600" rtl="0" algn="l">
              <a:spcBef>
                <a:spcPts val="2000"/>
              </a:spcBef>
              <a:spcAft>
                <a:spcPts val="0"/>
              </a:spcAft>
              <a:buSzPts val="1800"/>
              <a:buNone/>
            </a:pPr>
            <a:r>
              <a:rPr lang="en-US" sz="2400">
                <a:solidFill>
                  <a:schemeClr val="dk1"/>
                </a:solidFill>
              </a:rPr>
              <a:t>• Multimedia authoring </a:t>
            </a:r>
            <a:endParaRPr/>
          </a:p>
          <a:p>
            <a:pPr indent="-228600" lvl="0" marL="228600" rtl="0" algn="l">
              <a:spcBef>
                <a:spcPts val="2000"/>
              </a:spcBef>
              <a:spcAft>
                <a:spcPts val="0"/>
              </a:spcAft>
              <a:buSzPts val="1800"/>
              <a:buNone/>
            </a:pPr>
            <a:r>
              <a:rPr lang="en-US" sz="2400">
                <a:solidFill>
                  <a:schemeClr val="dk1"/>
                </a:solidFill>
              </a:rPr>
              <a:t>• Voice and video annotation of files </a:t>
            </a:r>
            <a:endParaRPr/>
          </a:p>
          <a:p>
            <a:pPr indent="-228600" lvl="0" marL="228600" rtl="0" algn="l">
              <a:spcBef>
                <a:spcPts val="2000"/>
              </a:spcBef>
              <a:spcAft>
                <a:spcPts val="0"/>
              </a:spcAft>
              <a:buSzPts val="1800"/>
              <a:buNone/>
            </a:pPr>
            <a:r>
              <a:rPr lang="en-US" sz="2400">
                <a:solidFill>
                  <a:schemeClr val="dk1"/>
                </a:solidFill>
              </a:rPr>
              <a:t>• Simulation modeling</a:t>
            </a:r>
            <a:endParaRPr/>
          </a:p>
        </p:txBody>
      </p:sp>
      <p:sp>
        <p:nvSpPr>
          <p:cNvPr id="640" name="Google Shape;640;p3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6"/>
          <p:cNvSpPr txBox="1"/>
          <p:nvPr>
            <p:ph type="title"/>
          </p:nvPr>
        </p:nvSpPr>
        <p:spPr>
          <a:xfrm>
            <a:off x="498474" y="71414"/>
            <a:ext cx="7556313" cy="8017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Microprocessor Speed</a:t>
            </a:r>
            <a:endParaRPr/>
          </a:p>
        </p:txBody>
      </p:sp>
      <p:sp>
        <p:nvSpPr>
          <p:cNvPr id="646" name="Google Shape;646;p36"/>
          <p:cNvSpPr/>
          <p:nvPr/>
        </p:nvSpPr>
        <p:spPr>
          <a:xfrm>
            <a:off x="-32" y="1752733"/>
            <a:ext cx="4533787" cy="4533787"/>
          </a:xfrm>
          <a:prstGeom prst="pie">
            <a:avLst>
              <a:gd fmla="val 5400000" name="adj1"/>
              <a:gd fmla="val 1620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6"/>
          <p:cNvSpPr/>
          <p:nvPr/>
        </p:nvSpPr>
        <p:spPr>
          <a:xfrm>
            <a:off x="595027" y="2716163"/>
            <a:ext cx="3343668" cy="3343668"/>
          </a:xfrm>
          <a:prstGeom prst="pie">
            <a:avLst>
              <a:gd fmla="val 5400000" name="adj1"/>
              <a:gd fmla="val 1620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1190087" y="3679592"/>
            <a:ext cx="2153549" cy="2153549"/>
          </a:xfrm>
          <a:prstGeom prst="pie">
            <a:avLst>
              <a:gd fmla="val 5400000" name="adj1"/>
              <a:gd fmla="val 1620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1785146" y="4643022"/>
            <a:ext cx="963429" cy="963429"/>
          </a:xfrm>
          <a:prstGeom prst="pie">
            <a:avLst>
              <a:gd fmla="val 5400000" name="adj1"/>
              <a:gd fmla="val 1620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50" name="Google Shape;650;p36"/>
          <p:cNvGraphicFramePr/>
          <p:nvPr/>
        </p:nvGraphicFramePr>
        <p:xfrm>
          <a:off x="2190776" y="1243670"/>
          <a:ext cx="3000000" cy="3000000"/>
        </p:xfrm>
        <a:graphic>
          <a:graphicData uri="http://schemas.openxmlformats.org/drawingml/2006/table">
            <a:tbl>
              <a:tblPr bandRow="1" firstRow="1">
                <a:noFill/>
                <a:tableStyleId>{9ADFDDD2-45F6-43AB-BB41-75B806937B23}</a:tableStyleId>
              </a:tblPr>
              <a:tblGrid>
                <a:gridCol w="1500200"/>
                <a:gridCol w="5310175"/>
              </a:tblGrid>
              <a:tr h="370850">
                <a:tc>
                  <a:txBody>
                    <a:bodyPr/>
                    <a:lstStyle/>
                    <a:p>
                      <a:pPr indent="0" lvl="0" marL="0" marR="0" rtl="0" algn="l">
                        <a:spcBef>
                          <a:spcPts val="0"/>
                        </a:spcBef>
                        <a:spcAft>
                          <a:spcPts val="0"/>
                        </a:spcAft>
                        <a:buNone/>
                      </a:pPr>
                      <a:r>
                        <a:rPr lang="en-US" sz="1800" u="none" cap="none" strike="noStrike"/>
                        <a:t>Technique</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Pipelining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Processor moves data or instructions into a conceptual pipe with all stages of the pipe processing simultaneously</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Rockwell"/>
                        <a:buNone/>
                      </a:pPr>
                      <a:r>
                        <a:rPr lang="en-US" sz="1800"/>
                        <a:t>Branch prediction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Processor looks ahead in the instruction code fetched from memory and predicts which branches, or groups of instructions, are likely to be processed next</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Rockwell"/>
                        <a:buNone/>
                      </a:pPr>
                      <a:r>
                        <a:rPr lang="en-US" sz="1800"/>
                        <a:t>Data flow analysis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Processor analyzes which instructions are dependent on each other’s results, or data, to create an optimized schedule of instructions</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Rockwell"/>
                        <a:buNone/>
                      </a:pPr>
                      <a:r>
                        <a:rPr lang="en-US" sz="1800"/>
                        <a:t>Speculative (suy đoán)</a:t>
                      </a:r>
                      <a:endParaRPr/>
                    </a:p>
                    <a:p>
                      <a:pPr indent="0" lvl="0" marL="0" marR="0" rtl="0" algn="l">
                        <a:lnSpc>
                          <a:spcPct val="100000"/>
                        </a:lnSpc>
                        <a:spcBef>
                          <a:spcPts val="0"/>
                        </a:spcBef>
                        <a:spcAft>
                          <a:spcPts val="0"/>
                        </a:spcAft>
                        <a:buClr>
                          <a:schemeClr val="dk1"/>
                        </a:buClr>
                        <a:buSzPts val="1800"/>
                        <a:buFont typeface="Rockwell"/>
                        <a:buNone/>
                      </a:pPr>
                      <a:r>
                        <a:rPr lang="en-US" sz="1800"/>
                        <a:t>execution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Using branch prediction and data flow analysis, some processors speculatively execute instructions ahead of their actual appearance in the program execution, holding the results in temporary locations, keeping execution engines as busy as possible</a:t>
                      </a:r>
                      <a:endParaRPr/>
                    </a:p>
                  </a:txBody>
                  <a:tcPr marT="45725" marB="45725" marR="91450" marL="91450"/>
                </a:tc>
              </a:tr>
            </a:tbl>
          </a:graphicData>
        </a:graphic>
      </p:graphicFrame>
      <p:sp>
        <p:nvSpPr>
          <p:cNvPr id="651" name="Google Shape;651;p36"/>
          <p:cNvSpPr txBox="1"/>
          <p:nvPr/>
        </p:nvSpPr>
        <p:spPr>
          <a:xfrm>
            <a:off x="228600" y="819136"/>
            <a:ext cx="7559675" cy="609600"/>
          </a:xfrm>
          <a:prstGeom prst="rect">
            <a:avLst/>
          </a:prstGeom>
          <a:noFill/>
          <a:ln>
            <a:noFill/>
          </a:ln>
        </p:spPr>
        <p:txBody>
          <a:bodyPr anchorCtr="0" anchor="t" bIns="45700" lIns="91425" spcFirstLastPara="1" rIns="91425" wrap="square" tIns="45700">
            <a:normAutofit fontScale="92500"/>
          </a:bodyPr>
          <a:lstStyle/>
          <a:p>
            <a:pPr indent="-228600" lvl="0" marL="228600" marR="0" rtl="0" algn="l">
              <a:lnSpc>
                <a:spcPct val="100000"/>
              </a:lnSpc>
              <a:spcBef>
                <a:spcPts val="0"/>
              </a:spcBef>
              <a:spcAft>
                <a:spcPts val="0"/>
              </a:spcAft>
              <a:buClr>
                <a:schemeClr val="accent1"/>
              </a:buClr>
              <a:buSzPct val="75000"/>
              <a:buFont typeface="Noto Sans Symbols"/>
              <a:buNone/>
            </a:pPr>
            <a:r>
              <a:rPr b="0" i="0" lang="en-US" sz="2000" u="none" cap="none" strike="noStrike">
                <a:solidFill>
                  <a:schemeClr val="dk1"/>
                </a:solidFill>
                <a:latin typeface="Rockwell"/>
                <a:ea typeface="Rockwell"/>
                <a:cs typeface="Rockwell"/>
                <a:sym typeface="Rockwell"/>
              </a:rPr>
              <a:t>Techniques built into contemporary (current) processors include:</a:t>
            </a:r>
            <a:endParaRPr/>
          </a:p>
        </p:txBody>
      </p:sp>
      <p:sp>
        <p:nvSpPr>
          <p:cNvPr id="652" name="Google Shape;652;p3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7"/>
          <p:cNvSpPr txBox="1"/>
          <p:nvPr>
            <p:ph type="title"/>
          </p:nvPr>
        </p:nvSpPr>
        <p:spPr>
          <a:xfrm>
            <a:off x="498475" y="484094"/>
            <a:ext cx="4759325" cy="13447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Performance </a:t>
            </a:r>
            <a:br>
              <a:rPr lang="en-US"/>
            </a:br>
            <a:r>
              <a:rPr lang="en-US"/>
              <a:t>Balance</a:t>
            </a:r>
            <a:endParaRPr/>
          </a:p>
        </p:txBody>
      </p:sp>
      <p:grpSp>
        <p:nvGrpSpPr>
          <p:cNvPr id="659" name="Google Shape;659;p37"/>
          <p:cNvGrpSpPr/>
          <p:nvPr/>
        </p:nvGrpSpPr>
        <p:grpSpPr>
          <a:xfrm>
            <a:off x="2171694" y="0"/>
            <a:ext cx="6934210" cy="6858000"/>
            <a:chOff x="1333494" y="0"/>
            <a:chExt cx="6934210" cy="6858000"/>
          </a:xfrm>
        </p:grpSpPr>
        <p:sp>
          <p:nvSpPr>
            <p:cNvPr id="660" name="Google Shape;660;p37"/>
            <p:cNvSpPr/>
            <p:nvPr/>
          </p:nvSpPr>
          <p:spPr>
            <a:xfrm>
              <a:off x="3047994" y="0"/>
              <a:ext cx="3429000" cy="3429000"/>
            </a:xfrm>
            <a:prstGeom prst="triangle">
              <a:avLst>
                <a:gd fmla="val 5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txBox="1"/>
            <p:nvPr/>
          </p:nvSpPr>
          <p:spPr>
            <a:xfrm>
              <a:off x="3905244" y="1714500"/>
              <a:ext cx="1714500" cy="17145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Increase the number of bits that are retrieved at one time by making DRAMs “</a:t>
              </a:r>
              <a:r>
                <a:rPr b="1" lang="en-US" sz="1200">
                  <a:solidFill>
                    <a:srgbClr val="FFFC2D"/>
                  </a:solidFill>
                  <a:latin typeface="Times New Roman"/>
                  <a:ea typeface="Times New Roman"/>
                  <a:cs typeface="Times New Roman"/>
                  <a:sym typeface="Times New Roman"/>
                </a:rPr>
                <a:t>wider</a:t>
              </a:r>
              <a:r>
                <a:rPr b="1" lang="en-US" sz="1200">
                  <a:solidFill>
                    <a:schemeClr val="lt1"/>
                  </a:solidFill>
                  <a:latin typeface="Times New Roman"/>
                  <a:ea typeface="Times New Roman"/>
                  <a:cs typeface="Times New Roman"/>
                  <a:sym typeface="Times New Roman"/>
                </a:rPr>
                <a:t>” rather than “deeper” and by using </a:t>
              </a:r>
              <a:r>
                <a:rPr b="1" lang="en-US" sz="1200">
                  <a:solidFill>
                    <a:srgbClr val="FFFC2D"/>
                  </a:solidFill>
                  <a:latin typeface="Times New Roman"/>
                  <a:ea typeface="Times New Roman"/>
                  <a:cs typeface="Times New Roman"/>
                  <a:sym typeface="Times New Roman"/>
                </a:rPr>
                <a:t>wide bus data paths</a:t>
              </a:r>
              <a:endParaRPr/>
            </a:p>
          </p:txBody>
        </p:sp>
        <p:sp>
          <p:nvSpPr>
            <p:cNvPr id="662" name="Google Shape;662;p37"/>
            <p:cNvSpPr/>
            <p:nvPr/>
          </p:nvSpPr>
          <p:spPr>
            <a:xfrm>
              <a:off x="1333494" y="3429000"/>
              <a:ext cx="3429000" cy="3429000"/>
            </a:xfrm>
            <a:prstGeom prst="triangle">
              <a:avLst>
                <a:gd fmla="val 5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txBox="1"/>
            <p:nvPr/>
          </p:nvSpPr>
          <p:spPr>
            <a:xfrm>
              <a:off x="2190744" y="5143500"/>
              <a:ext cx="1714500" cy="17145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Change the DRAM interface to make it more efficient by including a </a:t>
              </a:r>
              <a:r>
                <a:rPr b="1" lang="en-US" sz="1400" u="sng">
                  <a:solidFill>
                    <a:srgbClr val="FFFC2D"/>
                  </a:solidFill>
                  <a:latin typeface="Times New Roman"/>
                  <a:ea typeface="Times New Roman"/>
                  <a:cs typeface="Times New Roman"/>
                  <a:sym typeface="Times New Roman"/>
                </a:rPr>
                <a:t>cache</a:t>
              </a:r>
              <a:r>
                <a:rPr b="1" lang="en-US" sz="1200">
                  <a:solidFill>
                    <a:schemeClr val="lt1"/>
                  </a:solidFill>
                  <a:latin typeface="Times New Roman"/>
                  <a:ea typeface="Times New Roman"/>
                  <a:cs typeface="Times New Roman"/>
                  <a:sym typeface="Times New Roman"/>
                </a:rPr>
                <a:t> or other buffering scheme on the DRAM chip</a:t>
              </a:r>
              <a:endParaRPr/>
            </a:p>
          </p:txBody>
        </p:sp>
        <p:sp>
          <p:nvSpPr>
            <p:cNvPr id="664" name="Google Shape;664;p37"/>
            <p:cNvSpPr/>
            <p:nvPr/>
          </p:nvSpPr>
          <p:spPr>
            <a:xfrm rot="10800000">
              <a:off x="3047994" y="3429000"/>
              <a:ext cx="3429000" cy="3429000"/>
            </a:xfrm>
            <a:prstGeom prst="triangle">
              <a:avLst>
                <a:gd fmla="val 5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txBox="1"/>
            <p:nvPr/>
          </p:nvSpPr>
          <p:spPr>
            <a:xfrm>
              <a:off x="3905244" y="3429000"/>
              <a:ext cx="1714500" cy="17145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Reduce the frequency of memory access by incorporating increasingly complex and </a:t>
              </a:r>
              <a:r>
                <a:rPr b="1" lang="en-US" sz="1200">
                  <a:solidFill>
                    <a:srgbClr val="FFFC2D"/>
                  </a:solidFill>
                  <a:latin typeface="Times New Roman"/>
                  <a:ea typeface="Times New Roman"/>
                  <a:cs typeface="Times New Roman"/>
                  <a:sym typeface="Times New Roman"/>
                </a:rPr>
                <a:t>efficient cache structures between the processor and main memory</a:t>
              </a:r>
              <a:endParaRPr/>
            </a:p>
          </p:txBody>
        </p:sp>
        <p:sp>
          <p:nvSpPr>
            <p:cNvPr id="666" name="Google Shape;666;p37"/>
            <p:cNvSpPr/>
            <p:nvPr/>
          </p:nvSpPr>
          <p:spPr>
            <a:xfrm>
              <a:off x="4686285" y="3429000"/>
              <a:ext cx="3581419" cy="3429000"/>
            </a:xfrm>
            <a:prstGeom prst="triangle">
              <a:avLst>
                <a:gd fmla="val 5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txBox="1"/>
            <p:nvPr/>
          </p:nvSpPr>
          <p:spPr>
            <a:xfrm>
              <a:off x="5581640" y="5143500"/>
              <a:ext cx="1790709" cy="17145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Increase the interconnect bandwidth between processors and memory by using </a:t>
              </a:r>
              <a:r>
                <a:rPr b="1" lang="en-US" sz="1200" u="sng">
                  <a:solidFill>
                    <a:srgbClr val="FFFC2D"/>
                  </a:solidFill>
                  <a:latin typeface="Times New Roman"/>
                  <a:ea typeface="Times New Roman"/>
                  <a:cs typeface="Times New Roman"/>
                  <a:sym typeface="Times New Roman"/>
                </a:rPr>
                <a:t>higher speed buses </a:t>
              </a:r>
              <a:r>
                <a:rPr b="1" lang="en-US" sz="1200">
                  <a:solidFill>
                    <a:schemeClr val="lt1"/>
                  </a:solidFill>
                  <a:latin typeface="Times New Roman"/>
                  <a:ea typeface="Times New Roman"/>
                  <a:cs typeface="Times New Roman"/>
                  <a:sym typeface="Times New Roman"/>
                </a:rPr>
                <a:t>and a hierarchy of buses to buffer and structure data flow</a:t>
              </a:r>
              <a:endParaRPr/>
            </a:p>
          </p:txBody>
        </p:sp>
      </p:grpSp>
      <p:sp>
        <p:nvSpPr>
          <p:cNvPr id="668" name="Google Shape;668;p37"/>
          <p:cNvSpPr txBox="1"/>
          <p:nvPr/>
        </p:nvSpPr>
        <p:spPr>
          <a:xfrm>
            <a:off x="-9525" y="2019300"/>
            <a:ext cx="4419600" cy="2755200"/>
          </a:xfrm>
          <a:prstGeom prst="rect">
            <a:avLst/>
          </a:prstGeom>
          <a:noFill/>
          <a:ln>
            <a:noFill/>
          </a:ln>
        </p:spPr>
        <p:txBody>
          <a:bodyPr anchorCtr="0" anchor="t" bIns="45700" lIns="91425" spcFirstLastPara="1" rIns="91425" wrap="square" tIns="45700">
            <a:spAutoFit/>
          </a:bodyPr>
          <a:lstStyle/>
          <a:p>
            <a:pPr indent="-228600" lvl="1" marL="457200" marR="0" rtl="0" algn="l">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Adjust the organization and</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architecture to compensate</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for the mismatch among the</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capabilities of the various</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components</a:t>
            </a:r>
            <a:endParaRPr/>
          </a:p>
          <a:p>
            <a:pPr indent="-228600" lvl="1" marL="457200" marR="0" rtl="0" algn="l">
              <a:spcBef>
                <a:spcPts val="12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Architectural examples </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include:</a:t>
            </a:r>
            <a:endParaRPr/>
          </a:p>
          <a:p>
            <a:pPr indent="-142875" lvl="1" marL="457200" marR="0" rtl="0" algn="l">
              <a:spcBef>
                <a:spcPts val="600"/>
              </a:spcBef>
              <a:spcAft>
                <a:spcPts val="0"/>
              </a:spcAft>
              <a:buClr>
                <a:srgbClr val="B86EB8"/>
              </a:buClr>
              <a:buSzPts val="1350"/>
              <a:buFont typeface="Noto Sans Symbols"/>
              <a:buNone/>
            </a:pPr>
            <a:r>
              <a:t/>
            </a:r>
            <a:endParaRPr b="0" i="0" sz="1800" u="none" cap="none" strike="noStrike">
              <a:solidFill>
                <a:srgbClr val="595959"/>
              </a:solidFill>
              <a:latin typeface="Rockwell"/>
              <a:ea typeface="Rockwell"/>
              <a:cs typeface="Rockwell"/>
              <a:sym typeface="Rockwell"/>
            </a:endParaRPr>
          </a:p>
        </p:txBody>
      </p:sp>
      <p:sp>
        <p:nvSpPr>
          <p:cNvPr id="669" name="Google Shape;669;p3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8"/>
          <p:cNvSpPr txBox="1"/>
          <p:nvPr>
            <p:ph idx="4294967295" type="title"/>
          </p:nvPr>
        </p:nvSpPr>
        <p:spPr>
          <a:xfrm>
            <a:off x="381000" y="0"/>
            <a:ext cx="77724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Typical I/O Device Data Rates</a:t>
            </a:r>
            <a:endParaRPr/>
          </a:p>
        </p:txBody>
      </p:sp>
      <p:pic>
        <p:nvPicPr>
          <p:cNvPr id="676" name="Google Shape;676;p38"/>
          <p:cNvPicPr preferRelativeResize="0"/>
          <p:nvPr/>
        </p:nvPicPr>
        <p:blipFill rotWithShape="1">
          <a:blip r:embed="rId3">
            <a:alphaModFix/>
          </a:blip>
          <a:srcRect b="0" l="0" r="0" t="0"/>
          <a:stretch/>
        </p:blipFill>
        <p:spPr>
          <a:xfrm>
            <a:off x="214282" y="861672"/>
            <a:ext cx="8715436" cy="5853476"/>
          </a:xfrm>
          <a:prstGeom prst="rect">
            <a:avLst/>
          </a:prstGeom>
          <a:noFill/>
          <a:ln>
            <a:noFill/>
          </a:ln>
        </p:spPr>
      </p:pic>
      <p:sp>
        <p:nvSpPr>
          <p:cNvPr id="677" name="Google Shape;677;p3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Improvements in Chip Organization and Architecture</a:t>
            </a:r>
            <a:endParaRPr/>
          </a:p>
        </p:txBody>
      </p:sp>
      <p:sp>
        <p:nvSpPr>
          <p:cNvPr id="684" name="Google Shape;684;p39"/>
          <p:cNvSpPr txBox="1"/>
          <p:nvPr>
            <p:ph idx="1" type="body"/>
          </p:nvPr>
        </p:nvSpPr>
        <p:spPr>
          <a:xfrm>
            <a:off x="498474" y="1981200"/>
            <a:ext cx="8145492"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b="1" lang="en-US" sz="2400">
                <a:solidFill>
                  <a:schemeClr val="dk1"/>
                </a:solidFill>
              </a:rPr>
              <a:t>Increase hardware speed of processor</a:t>
            </a:r>
            <a:endParaRPr/>
          </a:p>
          <a:p>
            <a:pPr indent="-228600" lvl="1" marL="457200" rtl="0" algn="l">
              <a:spcBef>
                <a:spcPts val="600"/>
              </a:spcBef>
              <a:spcAft>
                <a:spcPts val="0"/>
              </a:spcAft>
              <a:buSzPts val="1500"/>
              <a:buChar char="■"/>
            </a:pPr>
            <a:r>
              <a:rPr lang="en-US" sz="2000">
                <a:solidFill>
                  <a:schemeClr val="dk1"/>
                </a:solidFill>
              </a:rPr>
              <a:t>Fundamentally due to shrinking logic gate size</a:t>
            </a:r>
            <a:endParaRPr/>
          </a:p>
          <a:p>
            <a:pPr indent="-228600" lvl="2" marL="685800" rtl="0" algn="l">
              <a:spcBef>
                <a:spcPts val="600"/>
              </a:spcBef>
              <a:spcAft>
                <a:spcPts val="0"/>
              </a:spcAft>
              <a:buSzPts val="1500"/>
              <a:buChar char="■"/>
            </a:pPr>
            <a:r>
              <a:rPr lang="en-US" sz="2000">
                <a:solidFill>
                  <a:schemeClr val="dk1"/>
                </a:solidFill>
              </a:rPr>
              <a:t>More gates, packed more tightly, increasing clock rate</a:t>
            </a:r>
            <a:endParaRPr/>
          </a:p>
          <a:p>
            <a:pPr indent="-228600" lvl="2" marL="685800" rtl="0" algn="l">
              <a:spcBef>
                <a:spcPts val="600"/>
              </a:spcBef>
              <a:spcAft>
                <a:spcPts val="0"/>
              </a:spcAft>
              <a:buSzPts val="1500"/>
              <a:buChar char="■"/>
            </a:pPr>
            <a:r>
              <a:rPr lang="en-US" sz="2000">
                <a:solidFill>
                  <a:schemeClr val="dk1"/>
                </a:solidFill>
              </a:rPr>
              <a:t>Propagation time for signals reduced</a:t>
            </a:r>
            <a:endParaRPr/>
          </a:p>
          <a:p>
            <a:pPr indent="-228600" lvl="0" marL="228600" rtl="0" algn="l">
              <a:spcBef>
                <a:spcPts val="2000"/>
              </a:spcBef>
              <a:spcAft>
                <a:spcPts val="0"/>
              </a:spcAft>
              <a:buSzPts val="1800"/>
              <a:buChar char="■"/>
            </a:pPr>
            <a:r>
              <a:rPr b="1" lang="en-US" sz="2400">
                <a:solidFill>
                  <a:schemeClr val="dk1"/>
                </a:solidFill>
              </a:rPr>
              <a:t>Increase size and speed of caches</a:t>
            </a:r>
            <a:endParaRPr/>
          </a:p>
          <a:p>
            <a:pPr indent="-228600" lvl="1" marL="457200" rtl="0" algn="l">
              <a:spcBef>
                <a:spcPts val="600"/>
              </a:spcBef>
              <a:spcAft>
                <a:spcPts val="0"/>
              </a:spcAft>
              <a:buSzPts val="1500"/>
              <a:buChar char="■"/>
            </a:pPr>
            <a:r>
              <a:rPr lang="en-US" sz="2000">
                <a:solidFill>
                  <a:schemeClr val="dk1"/>
                </a:solidFill>
              </a:rPr>
              <a:t>Dedicating part of processor chip </a:t>
            </a:r>
            <a:endParaRPr/>
          </a:p>
          <a:p>
            <a:pPr indent="-228600" lvl="2" marL="685800" rtl="0" algn="l">
              <a:spcBef>
                <a:spcPts val="600"/>
              </a:spcBef>
              <a:spcAft>
                <a:spcPts val="0"/>
              </a:spcAft>
              <a:buSzPts val="1500"/>
              <a:buChar char="■"/>
            </a:pPr>
            <a:r>
              <a:rPr lang="en-US" sz="2000">
                <a:solidFill>
                  <a:schemeClr val="dk1"/>
                </a:solidFill>
              </a:rPr>
              <a:t>Cache access times drop significantly</a:t>
            </a:r>
            <a:endParaRPr/>
          </a:p>
          <a:p>
            <a:pPr indent="-228600" lvl="0" marL="228600" rtl="0" algn="l">
              <a:spcBef>
                <a:spcPts val="2000"/>
              </a:spcBef>
              <a:spcAft>
                <a:spcPts val="0"/>
              </a:spcAft>
              <a:buSzPts val="1800"/>
              <a:buChar char="■"/>
            </a:pPr>
            <a:r>
              <a:rPr b="1" lang="en-US" sz="2400">
                <a:solidFill>
                  <a:schemeClr val="dk1"/>
                </a:solidFill>
              </a:rPr>
              <a:t>Change processor organization and architecture</a:t>
            </a:r>
            <a:endParaRPr/>
          </a:p>
          <a:p>
            <a:pPr indent="-228600" lvl="1" marL="457200" rtl="0" algn="l">
              <a:spcBef>
                <a:spcPts val="600"/>
              </a:spcBef>
              <a:spcAft>
                <a:spcPts val="0"/>
              </a:spcAft>
              <a:buSzPts val="1500"/>
              <a:buChar char="■"/>
            </a:pPr>
            <a:r>
              <a:rPr lang="en-US" sz="2000">
                <a:solidFill>
                  <a:schemeClr val="dk1"/>
                </a:solidFill>
              </a:rPr>
              <a:t>Increase effective speed of instruction execution</a:t>
            </a:r>
            <a:endParaRPr/>
          </a:p>
          <a:p>
            <a:pPr indent="-228600" lvl="1" marL="457200" rtl="0" algn="l">
              <a:spcBef>
                <a:spcPts val="600"/>
              </a:spcBef>
              <a:spcAft>
                <a:spcPts val="0"/>
              </a:spcAft>
              <a:buSzPts val="1500"/>
              <a:buChar char="■"/>
            </a:pPr>
            <a:r>
              <a:rPr lang="en-US" sz="2000">
                <a:solidFill>
                  <a:schemeClr val="dk1"/>
                </a:solidFill>
              </a:rPr>
              <a:t>Parallelism</a:t>
            </a:r>
            <a:endParaRPr/>
          </a:p>
          <a:p>
            <a:pPr indent="-228600" lvl="0" marL="228600" rtl="0" algn="l">
              <a:spcBef>
                <a:spcPts val="2000"/>
              </a:spcBef>
              <a:spcAft>
                <a:spcPts val="0"/>
              </a:spcAft>
              <a:buSzPts val="1800"/>
              <a:buFont typeface="Rockwell"/>
              <a:buNone/>
            </a:pPr>
            <a:r>
              <a:t/>
            </a:r>
            <a:endParaRPr sz="2400">
              <a:solidFill>
                <a:schemeClr val="dk1"/>
              </a:solidFill>
            </a:endParaRPr>
          </a:p>
        </p:txBody>
      </p:sp>
      <p:sp>
        <p:nvSpPr>
          <p:cNvPr id="685" name="Google Shape;685;p3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b="1" lang="en-US" sz="4000"/>
              <a:t>Contents</a:t>
            </a:r>
            <a:endParaRPr b="1" sz="4000"/>
          </a:p>
        </p:txBody>
      </p:sp>
      <p:sp>
        <p:nvSpPr>
          <p:cNvPr id="238" name="Google Shape;238;p4"/>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chemeClr val="dk1"/>
                </a:solidFill>
              </a:rPr>
              <a:t>2.1- A Brief History of Computers </a:t>
            </a:r>
            <a:endParaRPr/>
          </a:p>
          <a:p>
            <a:pPr indent="-228600" lvl="0" marL="228600" rtl="0" algn="l">
              <a:spcBef>
                <a:spcPts val="2000"/>
              </a:spcBef>
              <a:spcAft>
                <a:spcPts val="0"/>
              </a:spcAft>
              <a:buSzPts val="2100"/>
              <a:buChar char="■"/>
            </a:pPr>
            <a:r>
              <a:rPr lang="en-US" sz="2800">
                <a:solidFill>
                  <a:schemeClr val="dk1"/>
                </a:solidFill>
              </a:rPr>
              <a:t>2.2- Designing for Performance</a:t>
            </a:r>
            <a:endParaRPr/>
          </a:p>
          <a:p>
            <a:pPr indent="-228600" lvl="0" marL="228600" rtl="0" algn="l">
              <a:spcBef>
                <a:spcPts val="2000"/>
              </a:spcBef>
              <a:spcAft>
                <a:spcPts val="0"/>
              </a:spcAft>
              <a:buSzPts val="2100"/>
              <a:buChar char="■"/>
            </a:pPr>
            <a:r>
              <a:rPr lang="en-US" sz="2800">
                <a:solidFill>
                  <a:schemeClr val="dk1"/>
                </a:solidFill>
              </a:rPr>
              <a:t>2.3- Multicore, MICs, and GPGPUs</a:t>
            </a:r>
            <a:endParaRPr/>
          </a:p>
          <a:p>
            <a:pPr indent="-228600" lvl="0" marL="228600" rtl="0" algn="l">
              <a:spcBef>
                <a:spcPts val="2000"/>
              </a:spcBef>
              <a:spcAft>
                <a:spcPts val="0"/>
              </a:spcAft>
              <a:buSzPts val="2100"/>
              <a:buChar char="■"/>
            </a:pPr>
            <a:r>
              <a:rPr lang="en-US" sz="2800">
                <a:solidFill>
                  <a:schemeClr val="dk1"/>
                </a:solidFill>
              </a:rPr>
              <a:t>2.6- Performance Assessment</a:t>
            </a:r>
            <a:endParaRPr/>
          </a:p>
        </p:txBody>
      </p:sp>
      <p:sp>
        <p:nvSpPr>
          <p:cNvPr id="239" name="Google Shape;239;p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Problems with Clock Speed and Login Density</a:t>
            </a:r>
            <a:endParaRPr/>
          </a:p>
        </p:txBody>
      </p:sp>
      <p:sp>
        <p:nvSpPr>
          <p:cNvPr id="692" name="Google Shape;692;p40"/>
          <p:cNvSpPr txBox="1"/>
          <p:nvPr>
            <p:ph idx="1" type="body"/>
          </p:nvPr>
        </p:nvSpPr>
        <p:spPr>
          <a:xfrm>
            <a:off x="498474" y="1857364"/>
            <a:ext cx="8288368" cy="43434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Power</a:t>
            </a:r>
            <a:endParaRPr/>
          </a:p>
          <a:p>
            <a:pPr indent="-228600" lvl="1" marL="457200" rtl="0" algn="l">
              <a:spcBef>
                <a:spcPts val="600"/>
              </a:spcBef>
              <a:spcAft>
                <a:spcPts val="0"/>
              </a:spcAft>
              <a:buSzPts val="1500"/>
              <a:buChar char="■"/>
            </a:pPr>
            <a:r>
              <a:rPr lang="en-US" sz="2000">
                <a:solidFill>
                  <a:schemeClr val="dk1"/>
                </a:solidFill>
              </a:rPr>
              <a:t>Power density increases with density of logic and clock speed</a:t>
            </a:r>
            <a:endParaRPr/>
          </a:p>
          <a:p>
            <a:pPr indent="-228600" lvl="1" marL="457200" rtl="0" algn="l">
              <a:spcBef>
                <a:spcPts val="600"/>
              </a:spcBef>
              <a:spcAft>
                <a:spcPts val="0"/>
              </a:spcAft>
              <a:buSzPts val="1500"/>
              <a:buChar char="■"/>
            </a:pPr>
            <a:r>
              <a:rPr lang="en-US" sz="2000">
                <a:solidFill>
                  <a:schemeClr val="dk1"/>
                </a:solidFill>
              </a:rPr>
              <a:t>Dissipating heat</a:t>
            </a:r>
            <a:endParaRPr/>
          </a:p>
          <a:p>
            <a:pPr indent="-228600" lvl="0" marL="228600" rtl="0" algn="l">
              <a:spcBef>
                <a:spcPts val="2000"/>
              </a:spcBef>
              <a:spcAft>
                <a:spcPts val="0"/>
              </a:spcAft>
              <a:buSzPts val="1800"/>
              <a:buChar char="■"/>
            </a:pPr>
            <a:r>
              <a:rPr lang="en-US" sz="2400">
                <a:solidFill>
                  <a:schemeClr val="dk1"/>
                </a:solidFill>
              </a:rPr>
              <a:t>RC (Resistance and Capacitance) delay</a:t>
            </a:r>
            <a:endParaRPr/>
          </a:p>
          <a:p>
            <a:pPr indent="-228600" lvl="1" marL="457200" rtl="0" algn="l">
              <a:spcBef>
                <a:spcPts val="600"/>
              </a:spcBef>
              <a:spcAft>
                <a:spcPts val="0"/>
              </a:spcAft>
              <a:buSzPts val="1500"/>
              <a:buChar char="■"/>
            </a:pPr>
            <a:r>
              <a:rPr lang="en-US" sz="2000">
                <a:solidFill>
                  <a:schemeClr val="dk1"/>
                </a:solidFill>
              </a:rPr>
              <a:t>Speed at which electrons flow limited by resistance and capacitance of metal wires connecting them</a:t>
            </a:r>
            <a:endParaRPr/>
          </a:p>
          <a:p>
            <a:pPr indent="-228600" lvl="1" marL="457200" rtl="0" algn="l">
              <a:spcBef>
                <a:spcPts val="600"/>
              </a:spcBef>
              <a:spcAft>
                <a:spcPts val="0"/>
              </a:spcAft>
              <a:buSzPts val="1500"/>
              <a:buChar char="■"/>
            </a:pPr>
            <a:r>
              <a:rPr lang="en-US" sz="2000">
                <a:solidFill>
                  <a:schemeClr val="dk1"/>
                </a:solidFill>
              </a:rPr>
              <a:t>Delay increases as RC product increases</a:t>
            </a:r>
            <a:endParaRPr/>
          </a:p>
          <a:p>
            <a:pPr indent="-228600" lvl="1" marL="457200" rtl="0" algn="l">
              <a:spcBef>
                <a:spcPts val="600"/>
              </a:spcBef>
              <a:spcAft>
                <a:spcPts val="0"/>
              </a:spcAft>
              <a:buSzPts val="1500"/>
              <a:buChar char="■"/>
            </a:pPr>
            <a:r>
              <a:rPr b="1" lang="en-US" sz="2000">
                <a:solidFill>
                  <a:srgbClr val="FF0000"/>
                </a:solidFill>
              </a:rPr>
              <a:t>Wire interconnects thinner, increasing resistance</a:t>
            </a:r>
            <a:endParaRPr/>
          </a:p>
          <a:p>
            <a:pPr indent="-228600" lvl="1" marL="457200" rtl="0" algn="l">
              <a:spcBef>
                <a:spcPts val="600"/>
              </a:spcBef>
              <a:spcAft>
                <a:spcPts val="0"/>
              </a:spcAft>
              <a:buSzPts val="1500"/>
              <a:buChar char="■"/>
            </a:pPr>
            <a:r>
              <a:rPr b="1" lang="en-US" sz="2000">
                <a:solidFill>
                  <a:srgbClr val="FF0000"/>
                </a:solidFill>
              </a:rPr>
              <a:t>Wires closer together, increasing capacitance</a:t>
            </a:r>
            <a:endParaRPr/>
          </a:p>
          <a:p>
            <a:pPr indent="-228600" lvl="0" marL="228600" rtl="0" algn="l">
              <a:spcBef>
                <a:spcPts val="2000"/>
              </a:spcBef>
              <a:spcAft>
                <a:spcPts val="0"/>
              </a:spcAft>
              <a:buSzPts val="1800"/>
              <a:buChar char="■"/>
            </a:pPr>
            <a:r>
              <a:rPr lang="en-US" sz="2400">
                <a:solidFill>
                  <a:schemeClr val="dk1"/>
                </a:solidFill>
              </a:rPr>
              <a:t>Memory latency</a:t>
            </a:r>
            <a:endParaRPr/>
          </a:p>
          <a:p>
            <a:pPr indent="-228600" lvl="1" marL="457200" rtl="0" algn="l">
              <a:spcBef>
                <a:spcPts val="600"/>
              </a:spcBef>
              <a:spcAft>
                <a:spcPts val="0"/>
              </a:spcAft>
              <a:buSzPts val="1500"/>
              <a:buChar char="■"/>
            </a:pPr>
            <a:r>
              <a:rPr lang="en-US" sz="2000">
                <a:solidFill>
                  <a:schemeClr val="dk1"/>
                </a:solidFill>
              </a:rPr>
              <a:t>Memory speeds lag (slow down) processor speeds</a:t>
            </a:r>
            <a:endParaRPr/>
          </a:p>
        </p:txBody>
      </p:sp>
      <p:sp>
        <p:nvSpPr>
          <p:cNvPr id="693" name="Google Shape;693;p4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41"/>
          <p:cNvSpPr txBox="1"/>
          <p:nvPr>
            <p:ph type="title"/>
          </p:nvPr>
        </p:nvSpPr>
        <p:spPr>
          <a:xfrm>
            <a:off x="428596" y="71414"/>
            <a:ext cx="4557714" cy="83818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3200"/>
              <a:buFont typeface="Rockwell"/>
              <a:buNone/>
            </a:pPr>
            <a:r>
              <a:rPr lang="en-US" sz="3200"/>
              <a:t>Processor Trends</a:t>
            </a:r>
            <a:endParaRPr/>
          </a:p>
        </p:txBody>
      </p:sp>
      <p:pic>
        <p:nvPicPr>
          <p:cNvPr descr="f11.pdf" id="700" name="Google Shape;700;p41"/>
          <p:cNvPicPr preferRelativeResize="0"/>
          <p:nvPr/>
        </p:nvPicPr>
        <p:blipFill rotWithShape="1">
          <a:blip r:embed="rId3">
            <a:alphaModFix/>
          </a:blip>
          <a:srcRect b="30000" l="8235" r="3528" t="20000"/>
          <a:stretch/>
        </p:blipFill>
        <p:spPr>
          <a:xfrm>
            <a:off x="71438" y="714356"/>
            <a:ext cx="9072594" cy="6000768"/>
          </a:xfrm>
          <a:prstGeom prst="rect">
            <a:avLst/>
          </a:prstGeom>
          <a:noFill/>
          <a:ln>
            <a:noFill/>
          </a:ln>
        </p:spPr>
      </p:pic>
      <p:sp>
        <p:nvSpPr>
          <p:cNvPr id="701" name="Google Shape;701;p41"/>
          <p:cNvSpPr txBox="1"/>
          <p:nvPr/>
        </p:nvSpPr>
        <p:spPr>
          <a:xfrm>
            <a:off x="8720667" y="10498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702" name="Google Shape;702;p41"/>
          <p:cNvCxnSpPr/>
          <p:nvPr/>
        </p:nvCxnSpPr>
        <p:spPr>
          <a:xfrm flipH="1" rot="-5400000">
            <a:off x="1821637" y="3393281"/>
            <a:ext cx="2071702" cy="1428760"/>
          </a:xfrm>
          <a:prstGeom prst="straightConnector1">
            <a:avLst/>
          </a:prstGeom>
          <a:noFill/>
          <a:ln cap="flat" cmpd="sng" w="9525">
            <a:solidFill>
              <a:srgbClr val="00B050"/>
            </a:solidFill>
            <a:prstDash val="dash"/>
            <a:round/>
            <a:headEnd len="sm" w="sm" type="none"/>
            <a:tailEnd len="med" w="med" type="stealth"/>
          </a:ln>
        </p:spPr>
      </p:cxnSp>
      <p:cxnSp>
        <p:nvCxnSpPr>
          <p:cNvPr id="703" name="Google Shape;703;p41"/>
          <p:cNvCxnSpPr/>
          <p:nvPr/>
        </p:nvCxnSpPr>
        <p:spPr>
          <a:xfrm flipH="1" rot="-5400000">
            <a:off x="2500297" y="3071809"/>
            <a:ext cx="2000264" cy="1428761"/>
          </a:xfrm>
          <a:prstGeom prst="straightConnector1">
            <a:avLst/>
          </a:prstGeom>
          <a:noFill/>
          <a:ln cap="flat" cmpd="sng" w="9525">
            <a:solidFill>
              <a:srgbClr val="762299"/>
            </a:solidFill>
            <a:prstDash val="dash"/>
            <a:round/>
            <a:headEnd len="sm" w="sm" type="none"/>
            <a:tailEnd len="med" w="med" type="stealth"/>
          </a:ln>
        </p:spPr>
      </p:cxnSp>
      <p:cxnSp>
        <p:nvCxnSpPr>
          <p:cNvPr id="704" name="Google Shape;704;p41"/>
          <p:cNvCxnSpPr/>
          <p:nvPr/>
        </p:nvCxnSpPr>
        <p:spPr>
          <a:xfrm flipH="1" rot="-5400000">
            <a:off x="3679024" y="2750339"/>
            <a:ext cx="1500199" cy="1000134"/>
          </a:xfrm>
          <a:prstGeom prst="straightConnector1">
            <a:avLst/>
          </a:prstGeom>
          <a:noFill/>
          <a:ln cap="flat" cmpd="sng" w="9525">
            <a:solidFill>
              <a:srgbClr val="FF0000"/>
            </a:solidFill>
            <a:prstDash val="dash"/>
            <a:round/>
            <a:headEnd len="sm" w="sm" type="none"/>
            <a:tailEnd len="med" w="med" type="stealth"/>
          </a:ln>
        </p:spPr>
      </p:cxnSp>
      <p:cxnSp>
        <p:nvCxnSpPr>
          <p:cNvPr id="705" name="Google Shape;705;p41"/>
          <p:cNvCxnSpPr/>
          <p:nvPr/>
        </p:nvCxnSpPr>
        <p:spPr>
          <a:xfrm flipH="1" rot="-5400000">
            <a:off x="4571999" y="2357430"/>
            <a:ext cx="928695" cy="642944"/>
          </a:xfrm>
          <a:prstGeom prst="straightConnector1">
            <a:avLst/>
          </a:prstGeom>
          <a:noFill/>
          <a:ln cap="flat" cmpd="sng" w="9525">
            <a:solidFill>
              <a:srgbClr val="002060"/>
            </a:solidFill>
            <a:prstDash val="dash"/>
            <a:round/>
            <a:headEnd len="sm" w="sm" type="none"/>
            <a:tailEnd len="med" w="med" type="stealth"/>
          </a:ln>
        </p:spPr>
      </p:cxnSp>
      <p:sp>
        <p:nvSpPr>
          <p:cNvPr id="706" name="Google Shape;706;p4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2"/>
          <p:cNvSpPr txBox="1"/>
          <p:nvPr>
            <p:ph type="title"/>
          </p:nvPr>
        </p:nvSpPr>
        <p:spPr>
          <a:xfrm>
            <a:off x="374833" y="428604"/>
            <a:ext cx="7769067" cy="8017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2.3- Multicore, MICs, and GPGPUs</a:t>
            </a:r>
            <a:endParaRPr/>
          </a:p>
        </p:txBody>
      </p:sp>
      <p:sp>
        <p:nvSpPr>
          <p:cNvPr id="713" name="Google Shape;713;p42"/>
          <p:cNvSpPr txBox="1"/>
          <p:nvPr>
            <p:ph idx="1" type="body"/>
          </p:nvPr>
        </p:nvSpPr>
        <p:spPr>
          <a:xfrm>
            <a:off x="497540" y="2447365"/>
            <a:ext cx="8074987" cy="2696147"/>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2100"/>
              <a:buChar char="■"/>
            </a:pPr>
            <a:r>
              <a:rPr lang="en-US" sz="2800">
                <a:solidFill>
                  <a:schemeClr val="dk1"/>
                </a:solidFill>
              </a:rPr>
              <a:t>Multicore CPU: CPU has some cores running concurrently.</a:t>
            </a:r>
            <a:endParaRPr/>
          </a:p>
          <a:p>
            <a:pPr indent="-228600" lvl="0" marL="228600" rtl="0" algn="l">
              <a:spcBef>
                <a:spcPts val="2000"/>
              </a:spcBef>
              <a:spcAft>
                <a:spcPts val="0"/>
              </a:spcAft>
              <a:buSzPts val="2100"/>
              <a:buChar char="■"/>
            </a:pPr>
            <a:r>
              <a:rPr lang="en-US" sz="2800">
                <a:solidFill>
                  <a:schemeClr val="dk1"/>
                </a:solidFill>
              </a:rPr>
              <a:t>MIC: Many integrated core</a:t>
            </a:r>
            <a:endParaRPr/>
          </a:p>
          <a:p>
            <a:pPr indent="-228600" lvl="0" marL="228600" rtl="0" algn="l">
              <a:spcBef>
                <a:spcPts val="2000"/>
              </a:spcBef>
              <a:spcAft>
                <a:spcPts val="0"/>
              </a:spcAft>
              <a:buSzPts val="2100"/>
              <a:buChar char="■"/>
            </a:pPr>
            <a:r>
              <a:rPr lang="en-US" sz="2800">
                <a:solidFill>
                  <a:schemeClr val="dk1"/>
                </a:solidFill>
              </a:rPr>
              <a:t>GPGPU: General Purpose Graphical Processing Unit</a:t>
            </a:r>
            <a:endParaRPr/>
          </a:p>
        </p:txBody>
      </p:sp>
      <p:sp>
        <p:nvSpPr>
          <p:cNvPr id="714" name="Google Shape;714;p4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9" name="Shape 719"/>
        <p:cNvGrpSpPr/>
        <p:nvPr/>
      </p:nvGrpSpPr>
      <p:grpSpPr>
        <a:xfrm>
          <a:off x="0" y="0"/>
          <a:ext cx="0" cy="0"/>
          <a:chOff x="0" y="0"/>
          <a:chExt cx="0" cy="0"/>
        </a:xfrm>
      </p:grpSpPr>
      <p:grpSp>
        <p:nvGrpSpPr>
          <p:cNvPr id="720" name="Google Shape;720;p43"/>
          <p:cNvGrpSpPr/>
          <p:nvPr/>
        </p:nvGrpSpPr>
        <p:grpSpPr>
          <a:xfrm>
            <a:off x="742950" y="381000"/>
            <a:ext cx="7810500" cy="6248400"/>
            <a:chOff x="209550" y="0"/>
            <a:chExt cx="7810500" cy="6248400"/>
          </a:xfrm>
        </p:grpSpPr>
        <p:sp>
          <p:nvSpPr>
            <p:cNvPr id="721" name="Google Shape;721;p43"/>
            <p:cNvSpPr/>
            <p:nvPr/>
          </p:nvSpPr>
          <p:spPr>
            <a:xfrm>
              <a:off x="209550" y="1562100"/>
              <a:ext cx="4686300" cy="4686300"/>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3"/>
            <p:cNvSpPr/>
            <p:nvPr/>
          </p:nvSpPr>
          <p:spPr>
            <a:xfrm>
              <a:off x="879300" y="2231850"/>
              <a:ext cx="3346799" cy="3346799"/>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p:nvPr/>
          </p:nvSpPr>
          <p:spPr>
            <a:xfrm>
              <a:off x="1548660" y="2901210"/>
              <a:ext cx="2008079" cy="2008079"/>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3"/>
            <p:cNvSpPr/>
            <p:nvPr/>
          </p:nvSpPr>
          <p:spPr>
            <a:xfrm>
              <a:off x="2218020" y="3570570"/>
              <a:ext cx="669359" cy="669359"/>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3"/>
            <p:cNvSpPr/>
            <p:nvPr/>
          </p:nvSpPr>
          <p:spPr>
            <a:xfrm>
              <a:off x="5676900" y="0"/>
              <a:ext cx="2343150" cy="11208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txBox="1"/>
            <p:nvPr/>
          </p:nvSpPr>
          <p:spPr>
            <a:xfrm>
              <a:off x="5676900" y="0"/>
              <a:ext cx="2343150" cy="1120806"/>
            </a:xfrm>
            <a:prstGeom prst="rect">
              <a:avLst/>
            </a:prstGeom>
            <a:noFill/>
            <a:ln>
              <a:noFill/>
            </a:ln>
          </p:spPr>
          <p:txBody>
            <a:bodyPr anchorCtr="0" anchor="ctr" bIns="16500" lIns="92450" spcFirstLastPara="1" rIns="16500" wrap="square" tIns="16500">
              <a:noAutofit/>
            </a:bodyPr>
            <a:lstStyle/>
            <a:p>
              <a:pPr indent="0" lvl="0" marL="0" marR="0" rtl="0" algn="l">
                <a:lnSpc>
                  <a:spcPct val="90000"/>
                </a:lnSpc>
                <a:spcBef>
                  <a:spcPts val="0"/>
                </a:spcBef>
                <a:spcAft>
                  <a:spcPts val="0"/>
                </a:spcAft>
                <a:buClr>
                  <a:schemeClr val="dk1"/>
                </a:buClr>
                <a:buSzPts val="1300"/>
                <a:buFont typeface="Times New Roman"/>
                <a:buNone/>
              </a:pPr>
              <a:r>
                <a:rPr lang="en-US" sz="1300">
                  <a:solidFill>
                    <a:schemeClr val="dk1"/>
                  </a:solidFill>
                  <a:latin typeface="Times New Roman"/>
                  <a:ea typeface="Times New Roman"/>
                  <a:cs typeface="Times New Roman"/>
                  <a:sym typeface="Times New Roman"/>
                </a:rPr>
                <a:t>The use of multiple processors on the same chip provides the potential to increase performance without increasing the clock rate</a:t>
              </a:r>
              <a:endParaRPr/>
            </a:p>
          </p:txBody>
        </p:sp>
        <p:cxnSp>
          <p:nvCxnSpPr>
            <p:cNvPr id="727" name="Google Shape;727;p43"/>
            <p:cNvCxnSpPr/>
            <p:nvPr/>
          </p:nvCxnSpPr>
          <p:spPr>
            <a:xfrm>
              <a:off x="5091112" y="560403"/>
              <a:ext cx="585787" cy="0"/>
            </a:xfrm>
            <a:prstGeom prst="straightConnector1">
              <a:avLst/>
            </a:prstGeom>
            <a:solidFill>
              <a:srgbClr val="643366"/>
            </a:solidFill>
            <a:ln cap="flat" cmpd="sng" w="25400">
              <a:solidFill>
                <a:schemeClr val="accent4"/>
              </a:solidFill>
              <a:prstDash val="solid"/>
              <a:round/>
              <a:headEnd len="sm" w="sm" type="none"/>
              <a:tailEnd len="sm" w="sm" type="none"/>
            </a:ln>
          </p:spPr>
        </p:cxnSp>
        <p:cxnSp>
          <p:nvCxnSpPr>
            <p:cNvPr id="728" name="Google Shape;728;p43"/>
            <p:cNvCxnSpPr/>
            <p:nvPr/>
          </p:nvCxnSpPr>
          <p:spPr>
            <a:xfrm rot="5400000">
              <a:off x="2146554" y="929449"/>
              <a:ext cx="3311652" cy="2577465"/>
            </a:xfrm>
            <a:prstGeom prst="straightConnector1">
              <a:avLst/>
            </a:prstGeom>
            <a:solidFill>
              <a:srgbClr val="643366"/>
            </a:solidFill>
            <a:ln cap="flat" cmpd="sng" w="25400">
              <a:solidFill>
                <a:schemeClr val="accent4"/>
              </a:solidFill>
              <a:prstDash val="solid"/>
              <a:round/>
              <a:headEnd len="sm" w="sm" type="none"/>
              <a:tailEnd len="sm" w="sm" type="none"/>
            </a:ln>
          </p:spPr>
        </p:cxnSp>
        <p:sp>
          <p:nvSpPr>
            <p:cNvPr id="729" name="Google Shape;729;p43"/>
            <p:cNvSpPr/>
            <p:nvPr/>
          </p:nvSpPr>
          <p:spPr>
            <a:xfrm>
              <a:off x="5676900" y="1120806"/>
              <a:ext cx="2343150" cy="11208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txBox="1"/>
            <p:nvPr/>
          </p:nvSpPr>
          <p:spPr>
            <a:xfrm>
              <a:off x="5676900" y="1120806"/>
              <a:ext cx="2343150" cy="1120806"/>
            </a:xfrm>
            <a:prstGeom prst="rect">
              <a:avLst/>
            </a:prstGeom>
            <a:noFill/>
            <a:ln>
              <a:noFill/>
            </a:ln>
          </p:spPr>
          <p:txBody>
            <a:bodyPr anchorCtr="0" anchor="ctr" bIns="16500" lIns="92450" spcFirstLastPara="1" rIns="16500" wrap="square" tIns="16500">
              <a:noAutofit/>
            </a:bodyPr>
            <a:lstStyle/>
            <a:p>
              <a:pPr indent="0" lvl="0" marL="0" marR="0" rtl="0" algn="l">
                <a:lnSpc>
                  <a:spcPct val="90000"/>
                </a:lnSpc>
                <a:spcBef>
                  <a:spcPts val="0"/>
                </a:spcBef>
                <a:spcAft>
                  <a:spcPts val="0"/>
                </a:spcAft>
                <a:buClr>
                  <a:schemeClr val="dk1"/>
                </a:buClr>
                <a:buSzPts val="1300"/>
                <a:buFont typeface="Times New Roman"/>
                <a:buNone/>
              </a:pPr>
              <a:r>
                <a:rPr b="1" lang="en-US" sz="1300">
                  <a:solidFill>
                    <a:schemeClr val="dk1"/>
                  </a:solidFill>
                  <a:latin typeface="Times New Roman"/>
                  <a:ea typeface="Times New Roman"/>
                  <a:cs typeface="Times New Roman"/>
                  <a:sym typeface="Times New Roman"/>
                </a:rPr>
                <a:t>Strategy is to use two simpler processors on the chip rather than one more complex processor</a:t>
              </a:r>
              <a:endParaRPr/>
            </a:p>
          </p:txBody>
        </p:sp>
        <p:cxnSp>
          <p:nvCxnSpPr>
            <p:cNvPr id="731" name="Google Shape;731;p43"/>
            <p:cNvCxnSpPr/>
            <p:nvPr/>
          </p:nvCxnSpPr>
          <p:spPr>
            <a:xfrm>
              <a:off x="5091112" y="1681210"/>
              <a:ext cx="585787" cy="0"/>
            </a:xfrm>
            <a:prstGeom prst="straightConnector1">
              <a:avLst/>
            </a:prstGeom>
            <a:solidFill>
              <a:srgbClr val="643366"/>
            </a:solidFill>
            <a:ln cap="flat" cmpd="sng" w="25400">
              <a:solidFill>
                <a:schemeClr val="accent4"/>
              </a:solidFill>
              <a:prstDash val="solid"/>
              <a:round/>
              <a:headEnd len="sm" w="sm" type="none"/>
              <a:tailEnd len="sm" w="sm" type="none"/>
            </a:ln>
          </p:spPr>
        </p:cxnSp>
        <p:cxnSp>
          <p:nvCxnSpPr>
            <p:cNvPr id="732" name="Google Shape;732;p43"/>
            <p:cNvCxnSpPr/>
            <p:nvPr/>
          </p:nvCxnSpPr>
          <p:spPr>
            <a:xfrm rot="5400000">
              <a:off x="2719844" y="2031901"/>
              <a:ext cx="2719616" cy="2019014"/>
            </a:xfrm>
            <a:prstGeom prst="straightConnector1">
              <a:avLst/>
            </a:prstGeom>
            <a:solidFill>
              <a:srgbClr val="643366"/>
            </a:solidFill>
            <a:ln cap="flat" cmpd="sng" w="25400">
              <a:solidFill>
                <a:schemeClr val="accent4"/>
              </a:solidFill>
              <a:prstDash val="solid"/>
              <a:round/>
              <a:headEnd len="sm" w="sm" type="none"/>
              <a:tailEnd len="sm" w="sm" type="none"/>
            </a:ln>
          </p:spPr>
        </p:cxnSp>
        <p:sp>
          <p:nvSpPr>
            <p:cNvPr id="733" name="Google Shape;733;p43"/>
            <p:cNvSpPr/>
            <p:nvPr/>
          </p:nvSpPr>
          <p:spPr>
            <a:xfrm>
              <a:off x="5676900" y="2241613"/>
              <a:ext cx="2343150" cy="11208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txBox="1"/>
            <p:nvPr/>
          </p:nvSpPr>
          <p:spPr>
            <a:xfrm>
              <a:off x="5676900" y="2241613"/>
              <a:ext cx="2343150" cy="1120806"/>
            </a:xfrm>
            <a:prstGeom prst="rect">
              <a:avLst/>
            </a:prstGeom>
            <a:noFill/>
            <a:ln>
              <a:noFill/>
            </a:ln>
          </p:spPr>
          <p:txBody>
            <a:bodyPr anchorCtr="0" anchor="ctr" bIns="16500" lIns="92450" spcFirstLastPara="1" rIns="16500" wrap="square" tIns="16500">
              <a:noAutofit/>
            </a:bodyPr>
            <a:lstStyle/>
            <a:p>
              <a:pPr indent="0" lvl="0" marL="0" marR="0" rtl="0" algn="l">
                <a:lnSpc>
                  <a:spcPct val="90000"/>
                </a:lnSpc>
                <a:spcBef>
                  <a:spcPts val="0"/>
                </a:spcBef>
                <a:spcAft>
                  <a:spcPts val="0"/>
                </a:spcAft>
                <a:buClr>
                  <a:schemeClr val="dk1"/>
                </a:buClr>
                <a:buSzPts val="1300"/>
                <a:buFont typeface="Times New Roman"/>
                <a:buNone/>
              </a:pPr>
              <a:r>
                <a:rPr lang="en-US" sz="1300">
                  <a:solidFill>
                    <a:schemeClr val="dk1"/>
                  </a:solidFill>
                  <a:latin typeface="Times New Roman"/>
                  <a:ea typeface="Times New Roman"/>
                  <a:cs typeface="Times New Roman"/>
                  <a:sym typeface="Times New Roman"/>
                </a:rPr>
                <a:t>With two processors larger caches are justified</a:t>
              </a:r>
              <a:endParaRPr/>
            </a:p>
          </p:txBody>
        </p:sp>
        <p:cxnSp>
          <p:nvCxnSpPr>
            <p:cNvPr id="735" name="Google Shape;735;p43"/>
            <p:cNvCxnSpPr/>
            <p:nvPr/>
          </p:nvCxnSpPr>
          <p:spPr>
            <a:xfrm>
              <a:off x="5091112" y="2802016"/>
              <a:ext cx="585787" cy="0"/>
            </a:xfrm>
            <a:prstGeom prst="straightConnector1">
              <a:avLst/>
            </a:prstGeom>
            <a:solidFill>
              <a:srgbClr val="643366"/>
            </a:solidFill>
            <a:ln cap="flat" cmpd="sng" w="25400">
              <a:solidFill>
                <a:schemeClr val="accent4"/>
              </a:solidFill>
              <a:prstDash val="solid"/>
              <a:round/>
              <a:headEnd len="sm" w="sm" type="none"/>
              <a:tailEnd len="sm" w="sm" type="none"/>
            </a:ln>
          </p:spPr>
        </p:cxnSp>
        <p:cxnSp>
          <p:nvCxnSpPr>
            <p:cNvPr id="736" name="Google Shape;736;p43"/>
            <p:cNvCxnSpPr/>
            <p:nvPr/>
          </p:nvCxnSpPr>
          <p:spPr>
            <a:xfrm rot="5400000">
              <a:off x="3274780" y="3059372"/>
              <a:ext cx="2074468" cy="1558194"/>
            </a:xfrm>
            <a:prstGeom prst="straightConnector1">
              <a:avLst/>
            </a:prstGeom>
            <a:solidFill>
              <a:srgbClr val="643366"/>
            </a:solidFill>
            <a:ln cap="flat" cmpd="sng" w="25400">
              <a:solidFill>
                <a:schemeClr val="accent4"/>
              </a:solidFill>
              <a:prstDash val="solid"/>
              <a:round/>
              <a:headEnd len="sm" w="sm" type="none"/>
              <a:tailEnd len="sm" w="sm" type="none"/>
            </a:ln>
          </p:spPr>
        </p:cxnSp>
        <p:sp>
          <p:nvSpPr>
            <p:cNvPr id="737" name="Google Shape;737;p43"/>
            <p:cNvSpPr/>
            <p:nvPr/>
          </p:nvSpPr>
          <p:spPr>
            <a:xfrm>
              <a:off x="5676900" y="3362420"/>
              <a:ext cx="2343150" cy="11208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3"/>
            <p:cNvSpPr txBox="1"/>
            <p:nvPr/>
          </p:nvSpPr>
          <p:spPr>
            <a:xfrm>
              <a:off x="5676900" y="3362420"/>
              <a:ext cx="2343150" cy="1120806"/>
            </a:xfrm>
            <a:prstGeom prst="rect">
              <a:avLst/>
            </a:prstGeom>
            <a:noFill/>
            <a:ln>
              <a:noFill/>
            </a:ln>
          </p:spPr>
          <p:txBody>
            <a:bodyPr anchorCtr="0" anchor="ctr" bIns="16500" lIns="92450" spcFirstLastPara="1" rIns="16500" wrap="square" tIns="16500">
              <a:noAutofit/>
            </a:bodyPr>
            <a:lstStyle/>
            <a:p>
              <a:pPr indent="0" lvl="0" marL="0" marR="0" rtl="0" algn="l">
                <a:lnSpc>
                  <a:spcPct val="90000"/>
                </a:lnSpc>
                <a:spcBef>
                  <a:spcPts val="0"/>
                </a:spcBef>
                <a:spcAft>
                  <a:spcPts val="0"/>
                </a:spcAft>
                <a:buClr>
                  <a:schemeClr val="dk1"/>
                </a:buClr>
                <a:buSzPts val="1300"/>
                <a:buFont typeface="Times New Roman"/>
                <a:buNone/>
              </a:pPr>
              <a:r>
                <a:rPr b="1" lang="en-US" sz="1300">
                  <a:solidFill>
                    <a:schemeClr val="dk1"/>
                  </a:solidFill>
                  <a:latin typeface="Times New Roman"/>
                  <a:ea typeface="Times New Roman"/>
                  <a:cs typeface="Times New Roman"/>
                  <a:sym typeface="Times New Roman"/>
                </a:rPr>
                <a:t>As caches became larger it made performance sense to create two and then three levels of cache on a chip</a:t>
              </a:r>
              <a:endParaRPr/>
            </a:p>
          </p:txBody>
        </p:sp>
        <p:cxnSp>
          <p:nvCxnSpPr>
            <p:cNvPr id="739" name="Google Shape;739;p43"/>
            <p:cNvCxnSpPr/>
            <p:nvPr/>
          </p:nvCxnSpPr>
          <p:spPr>
            <a:xfrm>
              <a:off x="5091112" y="3922823"/>
              <a:ext cx="585787" cy="0"/>
            </a:xfrm>
            <a:prstGeom prst="straightConnector1">
              <a:avLst/>
            </a:prstGeom>
            <a:solidFill>
              <a:srgbClr val="643366"/>
            </a:solidFill>
            <a:ln cap="flat" cmpd="sng" w="25400">
              <a:solidFill>
                <a:schemeClr val="accent4"/>
              </a:solidFill>
              <a:prstDash val="solid"/>
              <a:round/>
              <a:headEnd len="sm" w="sm" type="none"/>
              <a:tailEnd len="sm" w="sm" type="none"/>
            </a:ln>
          </p:spPr>
        </p:cxnSp>
        <p:cxnSp>
          <p:nvCxnSpPr>
            <p:cNvPr id="740" name="Google Shape;740;p43"/>
            <p:cNvCxnSpPr/>
            <p:nvPr/>
          </p:nvCxnSpPr>
          <p:spPr>
            <a:xfrm rot="5400000">
              <a:off x="3831044" y="4090905"/>
              <a:ext cx="1425884" cy="1088783"/>
            </a:xfrm>
            <a:prstGeom prst="straightConnector1">
              <a:avLst/>
            </a:prstGeom>
            <a:solidFill>
              <a:srgbClr val="643366"/>
            </a:solidFill>
            <a:ln cap="flat" cmpd="sng" w="25400">
              <a:solidFill>
                <a:schemeClr val="accent4"/>
              </a:solidFill>
              <a:prstDash val="solid"/>
              <a:round/>
              <a:headEnd len="sm" w="sm" type="none"/>
              <a:tailEnd len="sm" w="sm" type="none"/>
            </a:ln>
          </p:spPr>
        </p:cxnSp>
      </p:grpSp>
      <p:sp>
        <p:nvSpPr>
          <p:cNvPr id="741" name="Google Shape;741;p43"/>
          <p:cNvSpPr txBox="1"/>
          <p:nvPr>
            <p:ph idx="4294967295" type="title"/>
          </p:nvPr>
        </p:nvSpPr>
        <p:spPr>
          <a:xfrm>
            <a:off x="533400" y="4572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Multicore</a:t>
            </a:r>
            <a:endParaRPr/>
          </a:p>
        </p:txBody>
      </p:sp>
      <p:sp>
        <p:nvSpPr>
          <p:cNvPr id="742" name="Google Shape;742;p43"/>
          <p:cNvSpPr txBox="1"/>
          <p:nvPr/>
        </p:nvSpPr>
        <p:spPr>
          <a:xfrm>
            <a:off x="186267" y="18118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43" name="Google Shape;743;p43"/>
          <p:cNvSpPr txBox="1"/>
          <p:nvPr/>
        </p:nvSpPr>
        <p:spPr>
          <a:xfrm>
            <a:off x="321733" y="7958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44" name="Google Shape;744;p4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4"/>
          <p:cNvSpPr txBox="1"/>
          <p:nvPr>
            <p:ph type="title"/>
          </p:nvPr>
        </p:nvSpPr>
        <p:spPr>
          <a:xfrm>
            <a:off x="498474" y="484094"/>
            <a:ext cx="7556313" cy="13447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Many Integrated Core (MIC)</a:t>
            </a:r>
            <a:br>
              <a:rPr lang="en-US"/>
            </a:br>
            <a:r>
              <a:rPr lang="en-US"/>
              <a:t>Graphics Processing Unit (GPU)</a:t>
            </a:r>
            <a:br>
              <a:rPr lang="en-US"/>
            </a:br>
            <a:endParaRPr/>
          </a:p>
        </p:txBody>
      </p:sp>
      <p:sp>
        <p:nvSpPr>
          <p:cNvPr id="751" name="Google Shape;751;p44"/>
          <p:cNvSpPr txBox="1"/>
          <p:nvPr>
            <p:ph idx="1" type="body"/>
          </p:nvPr>
        </p:nvSpPr>
        <p:spPr>
          <a:xfrm>
            <a:off x="202545" y="2571744"/>
            <a:ext cx="4155141" cy="3357586"/>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lang="en-US" sz="2000">
                <a:solidFill>
                  <a:schemeClr val="dk1"/>
                </a:solidFill>
              </a:rPr>
              <a:t>Leap (fast growth) in performance as well as the challenges in developing software to exploit such a large number of cores</a:t>
            </a:r>
            <a:endParaRPr/>
          </a:p>
          <a:p>
            <a:pPr indent="-228600" lvl="0" marL="228600" rtl="0" algn="l">
              <a:spcBef>
                <a:spcPts val="2000"/>
              </a:spcBef>
              <a:spcAft>
                <a:spcPts val="0"/>
              </a:spcAft>
              <a:buSzPts val="1500"/>
              <a:buChar char="■"/>
            </a:pPr>
            <a:r>
              <a:rPr lang="en-US" sz="2000">
                <a:solidFill>
                  <a:schemeClr val="dk1"/>
                </a:solidFill>
              </a:rPr>
              <a:t>The multicore and MIC strategy involves a homogeneous (same kind)  collection of general purpose processors on a single chip</a:t>
            </a:r>
            <a:endParaRPr/>
          </a:p>
        </p:txBody>
      </p:sp>
      <p:sp>
        <p:nvSpPr>
          <p:cNvPr id="752" name="Google Shape;752;p44"/>
          <p:cNvSpPr txBox="1"/>
          <p:nvPr>
            <p:ph idx="2" type="body"/>
          </p:nvPr>
        </p:nvSpPr>
        <p:spPr>
          <a:xfrm>
            <a:off x="4429124" y="2500306"/>
            <a:ext cx="4714876" cy="3500462"/>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lang="en-US" sz="2000">
                <a:solidFill>
                  <a:schemeClr val="dk1"/>
                </a:solidFill>
              </a:rPr>
              <a:t>Core designed to perform parallel operations on graphics data</a:t>
            </a:r>
            <a:endParaRPr/>
          </a:p>
          <a:p>
            <a:pPr indent="-228600" lvl="0" marL="228600" rtl="0" algn="l">
              <a:spcBef>
                <a:spcPts val="2000"/>
              </a:spcBef>
              <a:spcAft>
                <a:spcPts val="0"/>
              </a:spcAft>
              <a:buSzPts val="1500"/>
              <a:buChar char="■"/>
            </a:pPr>
            <a:r>
              <a:rPr lang="en-US" sz="2000">
                <a:solidFill>
                  <a:schemeClr val="dk1"/>
                </a:solidFill>
              </a:rPr>
              <a:t>Traditionally found on a plug-in graphics card, it is used to encode and render 2D and 3D graphics as well as process video</a:t>
            </a:r>
            <a:endParaRPr/>
          </a:p>
          <a:p>
            <a:pPr indent="-228600" lvl="0" marL="228600" rtl="0" algn="l">
              <a:spcBef>
                <a:spcPts val="2000"/>
              </a:spcBef>
              <a:spcAft>
                <a:spcPts val="0"/>
              </a:spcAft>
              <a:buSzPts val="1500"/>
              <a:buChar char="■"/>
            </a:pPr>
            <a:r>
              <a:rPr lang="en-US" sz="2000">
                <a:solidFill>
                  <a:schemeClr val="dk1"/>
                </a:solidFill>
              </a:rPr>
              <a:t>Used as vector processors for a variety of applications that require repetitive computations</a:t>
            </a:r>
            <a:endParaRPr/>
          </a:p>
        </p:txBody>
      </p:sp>
      <p:sp>
        <p:nvSpPr>
          <p:cNvPr id="753" name="Google Shape;753;p44"/>
          <p:cNvSpPr txBox="1"/>
          <p:nvPr>
            <p:ph idx="3" type="body"/>
          </p:nvPr>
        </p:nvSpPr>
        <p:spPr>
          <a:xfrm>
            <a:off x="285720" y="2214554"/>
            <a:ext cx="3657600" cy="322729"/>
          </a:xfrm>
          <a:prstGeom prst="rect">
            <a:avLst/>
          </a:prstGeom>
          <a:solidFill>
            <a:schemeClr val="accent3"/>
          </a:solidFill>
          <a:ln>
            <a:noFill/>
          </a:ln>
        </p:spPr>
        <p:txBody>
          <a:bodyPr anchorCtr="0" anchor="ctr" bIns="0" lIns="91425" spcFirstLastPara="1" rIns="91425" wrap="square" tIns="0">
            <a:noAutofit/>
          </a:bodyPr>
          <a:lstStyle/>
          <a:p>
            <a:pPr indent="0" lvl="0" marL="0" rtl="0" algn="ctr">
              <a:spcBef>
                <a:spcPts val="0"/>
              </a:spcBef>
              <a:spcAft>
                <a:spcPts val="0"/>
              </a:spcAft>
              <a:buSzPts val="1350"/>
              <a:buNone/>
            </a:pPr>
            <a:r>
              <a:rPr b="1" lang="en-US"/>
              <a:t>MIC	</a:t>
            </a:r>
            <a:endParaRPr b="1" sz="3000">
              <a:solidFill>
                <a:schemeClr val="accent1"/>
              </a:solidFill>
            </a:endParaRPr>
          </a:p>
        </p:txBody>
      </p:sp>
      <p:sp>
        <p:nvSpPr>
          <p:cNvPr id="754" name="Google Shape;754;p44"/>
          <p:cNvSpPr txBox="1"/>
          <p:nvPr>
            <p:ph idx="4" type="body"/>
          </p:nvPr>
        </p:nvSpPr>
        <p:spPr>
          <a:xfrm>
            <a:off x="4572000" y="2177577"/>
            <a:ext cx="3657600" cy="322729"/>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1350"/>
              <a:buNone/>
            </a:pPr>
            <a:r>
              <a:rPr b="1" lang="en-US"/>
              <a:t>GPU</a:t>
            </a:r>
            <a:endParaRPr/>
          </a:p>
        </p:txBody>
      </p:sp>
      <p:sp>
        <p:nvSpPr>
          <p:cNvPr id="755" name="Google Shape;755;p4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5"/>
          <p:cNvSpPr txBox="1"/>
          <p:nvPr>
            <p:ph idx="4294967295" type="title"/>
          </p:nvPr>
        </p:nvSpPr>
        <p:spPr>
          <a:xfrm>
            <a:off x="428596" y="214290"/>
            <a:ext cx="78613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b="1" lang="en-US" sz="3200"/>
              <a:t>Read by Yourself</a:t>
            </a:r>
            <a:endParaRPr b="1" sz="3200"/>
          </a:p>
        </p:txBody>
      </p:sp>
      <p:sp>
        <p:nvSpPr>
          <p:cNvPr id="762" name="Google Shape;762;p45"/>
          <p:cNvSpPr/>
          <p:nvPr/>
        </p:nvSpPr>
        <p:spPr>
          <a:xfrm>
            <a:off x="714348" y="2000240"/>
            <a:ext cx="750099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2.4- The Evolution of The Intel x86 Architecture</a:t>
            </a:r>
            <a:endParaRPr/>
          </a:p>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2.5- Embedded Systems and the ARM</a:t>
            </a:r>
            <a:endParaRPr/>
          </a:p>
        </p:txBody>
      </p:sp>
      <p:sp>
        <p:nvSpPr>
          <p:cNvPr id="763" name="Google Shape;763;p45"/>
          <p:cNvSpPr/>
          <p:nvPr/>
        </p:nvSpPr>
        <p:spPr>
          <a:xfrm>
            <a:off x="428596" y="3835320"/>
            <a:ext cx="835824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CISC</a:t>
            </a:r>
            <a:r>
              <a:rPr lang="en-US" sz="2400">
                <a:solidFill>
                  <a:schemeClr val="dk1"/>
                </a:solidFill>
                <a:latin typeface="Times New Roman"/>
                <a:ea typeface="Times New Roman"/>
                <a:cs typeface="Times New Roman"/>
                <a:sym typeface="Times New Roman"/>
              </a:rPr>
              <a:t>: Complex Instruction Set Computer, CPU is equipped a large set of instructions </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RISC</a:t>
            </a:r>
            <a:r>
              <a:rPr lang="en-US" sz="2400">
                <a:solidFill>
                  <a:schemeClr val="dk1"/>
                </a:solidFill>
                <a:latin typeface="Times New Roman"/>
                <a:ea typeface="Times New Roman"/>
                <a:cs typeface="Times New Roman"/>
                <a:sym typeface="Times New Roman"/>
              </a:rPr>
              <a:t>: Reduced Instruction Set Computer, CPU is equipped basic instructions only based on the thinking: A high instruction is created using some basic instructions. </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ARM</a:t>
            </a:r>
            <a:r>
              <a:rPr lang="en-US" sz="2400">
                <a:solidFill>
                  <a:schemeClr val="dk1"/>
                </a:solidFill>
                <a:latin typeface="Times New Roman"/>
                <a:ea typeface="Times New Roman"/>
                <a:cs typeface="Times New Roman"/>
                <a:sym typeface="Times New Roman"/>
              </a:rPr>
              <a:t>: Advanced RISC Machine</a:t>
            </a:r>
            <a:endParaRPr/>
          </a:p>
        </p:txBody>
      </p:sp>
      <p:sp>
        <p:nvSpPr>
          <p:cNvPr id="764" name="Google Shape;764;p45"/>
          <p:cNvSpPr/>
          <p:nvPr/>
        </p:nvSpPr>
        <p:spPr>
          <a:xfrm>
            <a:off x="71406" y="3357562"/>
            <a:ext cx="3214710"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Some definitions:</a:t>
            </a:r>
            <a:endParaRPr/>
          </a:p>
        </p:txBody>
      </p:sp>
      <p:sp>
        <p:nvSpPr>
          <p:cNvPr id="765" name="Google Shape;765;p4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6"/>
          <p:cNvSpPr txBox="1"/>
          <p:nvPr>
            <p:ph type="title"/>
          </p:nvPr>
        </p:nvSpPr>
        <p:spPr>
          <a:xfrm>
            <a:off x="285720" y="457200"/>
            <a:ext cx="7970679"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2.6- Performance Assessment</a:t>
            </a:r>
            <a:endParaRPr/>
          </a:p>
        </p:txBody>
      </p:sp>
      <p:sp>
        <p:nvSpPr>
          <p:cNvPr id="772" name="Google Shape;772;p46"/>
          <p:cNvSpPr/>
          <p:nvPr/>
        </p:nvSpPr>
        <p:spPr>
          <a:xfrm>
            <a:off x="580996" y="2571744"/>
            <a:ext cx="8358300" cy="26778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Factors</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Clock Speed and Instructions per Second</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Instruction execution rate</a:t>
            </a:r>
            <a:endParaRPr/>
          </a:p>
          <a:p>
            <a:pPr indent="-457200" lvl="0" marL="45720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Methods</a:t>
            </a:r>
            <a:r>
              <a:rPr lang="en-US" sz="2400">
                <a:solidFill>
                  <a:schemeClr val="dk1"/>
                </a:solidFill>
                <a:latin typeface="Times New Roman"/>
                <a:ea typeface="Times New Roman"/>
                <a:cs typeface="Times New Roman"/>
                <a:sym typeface="Times New Roman"/>
              </a:rPr>
              <a:t>: Benchmarks</a:t>
            </a:r>
            <a:endParaRPr/>
          </a:p>
          <a:p>
            <a:pPr indent="-457200" lvl="0" marL="45720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Some laws</a:t>
            </a:r>
            <a:r>
              <a:rPr lang="en-US" sz="2400">
                <a:solidFill>
                  <a:schemeClr val="dk1"/>
                </a:solidFill>
                <a:latin typeface="Times New Roman"/>
                <a:ea typeface="Times New Roman"/>
                <a:cs typeface="Times New Roman"/>
                <a:sym typeface="Times New Roman"/>
              </a:rPr>
              <a:t>: Read by yourself</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Amdahl’s Law</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Little’s Law</a:t>
            </a:r>
            <a:endParaRPr/>
          </a:p>
        </p:txBody>
      </p:sp>
      <p:sp>
        <p:nvSpPr>
          <p:cNvPr id="773" name="Google Shape;773;p46"/>
          <p:cNvSpPr/>
          <p:nvPr/>
        </p:nvSpPr>
        <p:spPr>
          <a:xfrm>
            <a:off x="214282" y="1643050"/>
            <a:ext cx="628654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Factors affect on computer performance:</a:t>
            </a:r>
            <a:endParaRPr/>
          </a:p>
        </p:txBody>
      </p:sp>
      <p:sp>
        <p:nvSpPr>
          <p:cNvPr id="774" name="Google Shape;774;p4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47"/>
          <p:cNvSpPr txBox="1"/>
          <p:nvPr>
            <p:ph type="title"/>
          </p:nvPr>
        </p:nvSpPr>
        <p:spPr>
          <a:xfrm>
            <a:off x="914400" y="4572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System Clock</a:t>
            </a:r>
            <a:endParaRPr/>
          </a:p>
        </p:txBody>
      </p:sp>
      <p:sp>
        <p:nvSpPr>
          <p:cNvPr id="781" name="Google Shape;781;p47"/>
          <p:cNvSpPr/>
          <p:nvPr/>
        </p:nvSpPr>
        <p:spPr>
          <a:xfrm>
            <a:off x="285720" y="1845784"/>
            <a:ext cx="8643998" cy="4154984"/>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Digital devices need pulses to operate. Pulses are created by a clock generator (a hardware using crystal oscillator)</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The rate of pulses is known as the </a:t>
            </a:r>
            <a:r>
              <a:rPr b="1" lang="en-US" sz="2400">
                <a:solidFill>
                  <a:schemeClr val="dk1"/>
                </a:solidFill>
                <a:latin typeface="Times New Roman"/>
                <a:ea typeface="Times New Roman"/>
                <a:cs typeface="Times New Roman"/>
                <a:sym typeface="Times New Roman"/>
              </a:rPr>
              <a:t>clock rate, or clock speed. </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The time between pulses is the </a:t>
            </a:r>
            <a:r>
              <a:rPr b="1" lang="en-US" sz="2400">
                <a:solidFill>
                  <a:schemeClr val="dk1"/>
                </a:solidFill>
                <a:latin typeface="Times New Roman"/>
                <a:ea typeface="Times New Roman"/>
                <a:cs typeface="Times New Roman"/>
                <a:sym typeface="Times New Roman"/>
              </a:rPr>
              <a:t>cycle time.</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One increment, or pulse, of the clock is referred to as a clock cycle, or a clock tick. </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Unit: cycles per second, Hertz (Hz)</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Operations performed by a processor, such as fetching an instruction, decoding the instruction, performing an arithmetic operation, and so on, are governed by a system clock.</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High clock rate 🡪 High performance. </a:t>
            </a:r>
            <a:endParaRPr sz="2400">
              <a:solidFill>
                <a:schemeClr val="dk1"/>
              </a:solidFill>
              <a:latin typeface="Times New Roman"/>
              <a:ea typeface="Times New Roman"/>
              <a:cs typeface="Times New Roman"/>
              <a:sym typeface="Times New Roman"/>
            </a:endParaRPr>
          </a:p>
        </p:txBody>
      </p:sp>
      <p:sp>
        <p:nvSpPr>
          <p:cNvPr id="782" name="Google Shape;782;p4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8"/>
          <p:cNvSpPr txBox="1"/>
          <p:nvPr>
            <p:ph type="title"/>
          </p:nvPr>
        </p:nvSpPr>
        <p:spPr>
          <a:xfrm>
            <a:off x="500034" y="457200"/>
            <a:ext cx="7970679"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Instruction Execution Rate</a:t>
            </a:r>
            <a:endParaRPr/>
          </a:p>
        </p:txBody>
      </p:sp>
      <p:sp>
        <p:nvSpPr>
          <p:cNvPr id="789" name="Google Shape;789;p48"/>
          <p:cNvSpPr/>
          <p:nvPr/>
        </p:nvSpPr>
        <p:spPr>
          <a:xfrm>
            <a:off x="285720" y="1930778"/>
            <a:ext cx="8643998" cy="2062103"/>
          </a:xfrm>
          <a:prstGeom prst="rect">
            <a:avLst/>
          </a:prstGeom>
          <a:noFill/>
          <a:ln>
            <a:noFill/>
          </a:ln>
        </p:spPr>
        <p:txBody>
          <a:bodyPr anchorCtr="0" anchor="t" bIns="45700" lIns="91425" spcFirstLastPara="1" rIns="91425" wrap="square" tIns="45700">
            <a:spAutoFit/>
          </a:bodyPr>
          <a:lstStyle/>
          <a:p>
            <a:pPr indent="-203200" lvl="0" marL="0" marR="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Unit: MIPS (millions of instructions per second)</a:t>
            </a:r>
            <a:endParaRPr/>
          </a:p>
          <a:p>
            <a:pPr indent="-203200" lvl="0" marL="0" marR="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 Unit: MFLOPs (Floating-point performance is expressed as millions of floating-point operations per second)</a:t>
            </a:r>
            <a:endParaRPr/>
          </a:p>
        </p:txBody>
      </p:sp>
      <p:pic>
        <p:nvPicPr>
          <p:cNvPr id="790" name="Google Shape;790;p48"/>
          <p:cNvPicPr preferRelativeResize="0"/>
          <p:nvPr/>
        </p:nvPicPr>
        <p:blipFill rotWithShape="1">
          <a:blip r:embed="rId3">
            <a:alphaModFix/>
          </a:blip>
          <a:srcRect b="0" l="0" r="0" t="0"/>
          <a:stretch/>
        </p:blipFill>
        <p:spPr>
          <a:xfrm>
            <a:off x="642910" y="4643446"/>
            <a:ext cx="7439025" cy="619125"/>
          </a:xfrm>
          <a:prstGeom prst="rect">
            <a:avLst/>
          </a:prstGeom>
          <a:noFill/>
          <a:ln>
            <a:noFill/>
          </a:ln>
        </p:spPr>
      </p:pic>
      <p:sp>
        <p:nvSpPr>
          <p:cNvPr id="791" name="Google Shape;791;p4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9"/>
          <p:cNvSpPr txBox="1"/>
          <p:nvPr>
            <p:ph type="title"/>
          </p:nvPr>
        </p:nvSpPr>
        <p:spPr>
          <a:xfrm>
            <a:off x="500034" y="457200"/>
            <a:ext cx="7970679"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Benchmark</a:t>
            </a:r>
            <a:endParaRPr/>
          </a:p>
        </p:txBody>
      </p:sp>
      <p:sp>
        <p:nvSpPr>
          <p:cNvPr id="798" name="Google Shape;798;p49"/>
          <p:cNvSpPr/>
          <p:nvPr/>
        </p:nvSpPr>
        <p:spPr>
          <a:xfrm>
            <a:off x="285720" y="1959012"/>
            <a:ext cx="8643998" cy="4401205"/>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A test used to measure hardware or software performance. </a:t>
            </a:r>
            <a:endParaRPr/>
          </a:p>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Benchmarks for hardware use programs that test the capabilities of the equipment</a:t>
            </a:r>
            <a:endParaRPr/>
          </a:p>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 Benchmarks for software determine the efficiency, accuracy, or speed of a program in performing a particular task, such as recalculating data in a spreadsheet. </a:t>
            </a:r>
            <a:endParaRPr/>
          </a:p>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The same data is used with each program tested, so the resulting scores can be compared to see which programs perform well and in what areas. </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(MS Computer Dictionary)</a:t>
            </a:r>
            <a:endParaRPr/>
          </a:p>
        </p:txBody>
      </p:sp>
      <p:sp>
        <p:nvSpPr>
          <p:cNvPr id="799" name="Google Shape;799;p4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5"/>
          <p:cNvPicPr preferRelativeResize="0"/>
          <p:nvPr/>
        </p:nvPicPr>
        <p:blipFill rotWithShape="1">
          <a:blip r:embed="rId3">
            <a:alphaModFix/>
          </a:blip>
          <a:srcRect b="0" l="0" r="0" t="0"/>
          <a:stretch/>
        </p:blipFill>
        <p:spPr>
          <a:xfrm>
            <a:off x="142336" y="1500174"/>
            <a:ext cx="8858820" cy="2676556"/>
          </a:xfrm>
          <a:prstGeom prst="rect">
            <a:avLst/>
          </a:prstGeom>
          <a:noFill/>
          <a:ln>
            <a:noFill/>
          </a:ln>
        </p:spPr>
      </p:pic>
      <p:sp>
        <p:nvSpPr>
          <p:cNvPr id="246" name="Google Shape;246;p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2.1- History of Computers</a:t>
            </a:r>
            <a:endParaRPr/>
          </a:p>
        </p:txBody>
      </p:sp>
      <p:pic>
        <p:nvPicPr>
          <p:cNvPr id="247" name="Google Shape;247;p5"/>
          <p:cNvPicPr preferRelativeResize="0"/>
          <p:nvPr/>
        </p:nvPicPr>
        <p:blipFill rotWithShape="1">
          <a:blip r:embed="rId4">
            <a:alphaModFix/>
          </a:blip>
          <a:srcRect b="0" l="0" r="0" t="0"/>
          <a:stretch/>
        </p:blipFill>
        <p:spPr>
          <a:xfrm>
            <a:off x="500034" y="4286256"/>
            <a:ext cx="1181100" cy="1371600"/>
          </a:xfrm>
          <a:prstGeom prst="rect">
            <a:avLst/>
          </a:prstGeom>
          <a:noFill/>
          <a:ln>
            <a:noFill/>
          </a:ln>
        </p:spPr>
      </p:pic>
      <p:pic>
        <p:nvPicPr>
          <p:cNvPr id="248" name="Google Shape;248;p5"/>
          <p:cNvPicPr preferRelativeResize="0"/>
          <p:nvPr/>
        </p:nvPicPr>
        <p:blipFill rotWithShape="1">
          <a:blip r:embed="rId5">
            <a:alphaModFix/>
          </a:blip>
          <a:srcRect b="0" l="0" r="0" t="0"/>
          <a:stretch/>
        </p:blipFill>
        <p:spPr>
          <a:xfrm>
            <a:off x="1976436" y="4357694"/>
            <a:ext cx="2381250" cy="1419225"/>
          </a:xfrm>
          <a:prstGeom prst="rect">
            <a:avLst/>
          </a:prstGeom>
          <a:noFill/>
          <a:ln>
            <a:noFill/>
          </a:ln>
        </p:spPr>
      </p:pic>
      <p:pic>
        <p:nvPicPr>
          <p:cNvPr id="249" name="Google Shape;249;p5"/>
          <p:cNvPicPr preferRelativeResize="0"/>
          <p:nvPr/>
        </p:nvPicPr>
        <p:blipFill rotWithShape="1">
          <a:blip r:embed="rId6">
            <a:alphaModFix/>
          </a:blip>
          <a:srcRect b="0" l="0" r="0" t="0"/>
          <a:stretch/>
        </p:blipFill>
        <p:spPr>
          <a:xfrm>
            <a:off x="4643438" y="4357694"/>
            <a:ext cx="1781194" cy="1571642"/>
          </a:xfrm>
          <a:prstGeom prst="rect">
            <a:avLst/>
          </a:prstGeom>
          <a:noFill/>
          <a:ln>
            <a:noFill/>
          </a:ln>
        </p:spPr>
      </p:pic>
      <p:pic>
        <p:nvPicPr>
          <p:cNvPr id="250" name="Google Shape;250;p5"/>
          <p:cNvPicPr preferRelativeResize="0"/>
          <p:nvPr/>
        </p:nvPicPr>
        <p:blipFill rotWithShape="1">
          <a:blip r:embed="rId7">
            <a:alphaModFix/>
          </a:blip>
          <a:srcRect b="0" l="0" r="0" t="0"/>
          <a:stretch/>
        </p:blipFill>
        <p:spPr>
          <a:xfrm>
            <a:off x="6643702" y="4286256"/>
            <a:ext cx="2105025" cy="1533525"/>
          </a:xfrm>
          <a:prstGeom prst="rect">
            <a:avLst/>
          </a:prstGeom>
          <a:noFill/>
          <a:ln>
            <a:noFill/>
          </a:ln>
        </p:spPr>
      </p:pic>
      <p:cxnSp>
        <p:nvCxnSpPr>
          <p:cNvPr id="251" name="Google Shape;251;p5"/>
          <p:cNvCxnSpPr/>
          <p:nvPr/>
        </p:nvCxnSpPr>
        <p:spPr>
          <a:xfrm flipH="1">
            <a:off x="1643042" y="2357430"/>
            <a:ext cx="2214578" cy="2000264"/>
          </a:xfrm>
          <a:prstGeom prst="straightConnector1">
            <a:avLst/>
          </a:prstGeom>
          <a:noFill/>
          <a:ln cap="flat" cmpd="sng" w="9525">
            <a:solidFill>
              <a:srgbClr val="762299"/>
            </a:solidFill>
            <a:prstDash val="solid"/>
            <a:round/>
            <a:headEnd len="sm" w="sm" type="none"/>
            <a:tailEnd len="med" w="med" type="stealth"/>
          </a:ln>
        </p:spPr>
      </p:cxnSp>
      <p:cxnSp>
        <p:nvCxnSpPr>
          <p:cNvPr id="252" name="Google Shape;252;p5"/>
          <p:cNvCxnSpPr/>
          <p:nvPr/>
        </p:nvCxnSpPr>
        <p:spPr>
          <a:xfrm rot="5400000">
            <a:off x="2678893" y="3321843"/>
            <a:ext cx="1785950" cy="571504"/>
          </a:xfrm>
          <a:prstGeom prst="straightConnector1">
            <a:avLst/>
          </a:prstGeom>
          <a:noFill/>
          <a:ln cap="flat" cmpd="sng" w="9525">
            <a:solidFill>
              <a:srgbClr val="762299"/>
            </a:solidFill>
            <a:prstDash val="solid"/>
            <a:round/>
            <a:headEnd len="sm" w="sm" type="none"/>
            <a:tailEnd len="med" w="med" type="stealth"/>
          </a:ln>
        </p:spPr>
      </p:cxnSp>
      <p:cxnSp>
        <p:nvCxnSpPr>
          <p:cNvPr id="253" name="Google Shape;253;p5"/>
          <p:cNvCxnSpPr/>
          <p:nvPr/>
        </p:nvCxnSpPr>
        <p:spPr>
          <a:xfrm flipH="1" rot="-5400000">
            <a:off x="4750595" y="3679033"/>
            <a:ext cx="1285884" cy="71438"/>
          </a:xfrm>
          <a:prstGeom prst="straightConnector1">
            <a:avLst/>
          </a:prstGeom>
          <a:noFill/>
          <a:ln cap="flat" cmpd="sng" w="9525">
            <a:solidFill>
              <a:srgbClr val="762299"/>
            </a:solidFill>
            <a:prstDash val="solid"/>
            <a:round/>
            <a:headEnd len="sm" w="sm" type="none"/>
            <a:tailEnd len="med" w="med" type="stealth"/>
          </a:ln>
        </p:spPr>
      </p:cxnSp>
      <p:sp>
        <p:nvSpPr>
          <p:cNvPr id="254" name="Google Shape;254;p5"/>
          <p:cNvSpPr/>
          <p:nvPr/>
        </p:nvSpPr>
        <p:spPr>
          <a:xfrm>
            <a:off x="5429256" y="6072206"/>
            <a:ext cx="2500330" cy="35719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IC: Integrated Circuit</a:t>
            </a:r>
            <a:endParaRPr/>
          </a:p>
        </p:txBody>
      </p:sp>
      <p:sp>
        <p:nvSpPr>
          <p:cNvPr id="255" name="Google Shape;255;p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5"/>
          <p:cNvSpPr/>
          <p:nvPr/>
        </p:nvSpPr>
        <p:spPr>
          <a:xfrm>
            <a:off x="285720" y="5929330"/>
            <a:ext cx="4286280" cy="71438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 generation is engraved based on an event/essential invention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50"/>
          <p:cNvSpPr txBox="1"/>
          <p:nvPr>
            <p:ph idx="4294967295" type="title"/>
          </p:nvPr>
        </p:nvSpPr>
        <p:spPr>
          <a:xfrm>
            <a:off x="642910" y="228600"/>
            <a:ext cx="5757890" cy="83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Benchmarks …</a:t>
            </a:r>
            <a:endParaRPr/>
          </a:p>
        </p:txBody>
      </p:sp>
      <p:sp>
        <p:nvSpPr>
          <p:cNvPr id="806" name="Google Shape;806;p50"/>
          <p:cNvSpPr txBox="1"/>
          <p:nvPr>
            <p:ph idx="4294967295" type="body"/>
          </p:nvPr>
        </p:nvSpPr>
        <p:spPr>
          <a:xfrm>
            <a:off x="142844" y="1219200"/>
            <a:ext cx="7924800" cy="3048000"/>
          </a:xfrm>
          <a:prstGeom prst="rect">
            <a:avLst/>
          </a:prstGeom>
          <a:noFill/>
          <a:ln cap="flat" cmpd="thinThick" w="5715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spcBef>
                <a:spcPts val="0"/>
              </a:spcBef>
              <a:spcAft>
                <a:spcPts val="0"/>
              </a:spcAft>
              <a:buSzPts val="1350"/>
              <a:buNone/>
            </a:pPr>
            <a:r>
              <a:rPr lang="en-US" sz="1800">
                <a:solidFill>
                  <a:schemeClr val="dk1"/>
                </a:solidFill>
              </a:rPr>
              <a:t>For example, consider this high-level language statement:</a:t>
            </a:r>
            <a:endParaRPr/>
          </a:p>
          <a:p>
            <a:pPr indent="-228600" lvl="0" marL="228600" rtl="0" algn="l">
              <a:spcBef>
                <a:spcPts val="2000"/>
              </a:spcBef>
              <a:spcAft>
                <a:spcPts val="0"/>
              </a:spcAft>
              <a:buSzPts val="1350"/>
              <a:buNone/>
            </a:pPr>
            <a:r>
              <a:rPr lang="en-US" sz="1800">
                <a:solidFill>
                  <a:schemeClr val="dk1"/>
                </a:solidFill>
              </a:rPr>
              <a:t>A = B + C /* assume all quantities in main memory */</a:t>
            </a:r>
            <a:endParaRPr sz="1000">
              <a:solidFill>
                <a:schemeClr val="dk1"/>
              </a:solidFill>
            </a:endParaRPr>
          </a:p>
          <a:p>
            <a:pPr indent="-228600" lvl="0" marL="228600" rtl="0" algn="l">
              <a:spcBef>
                <a:spcPts val="2000"/>
              </a:spcBef>
              <a:spcAft>
                <a:spcPts val="0"/>
              </a:spcAft>
              <a:buSzPts val="600"/>
              <a:buNone/>
            </a:pPr>
            <a:r>
              <a:t/>
            </a:r>
            <a:endParaRPr sz="800">
              <a:solidFill>
                <a:schemeClr val="dk1"/>
              </a:solidFill>
            </a:endParaRPr>
          </a:p>
          <a:p>
            <a:pPr indent="-228600" lvl="0" marL="228600" rtl="0" algn="l">
              <a:lnSpc>
                <a:spcPct val="120000"/>
              </a:lnSpc>
              <a:spcBef>
                <a:spcPts val="0"/>
              </a:spcBef>
              <a:spcAft>
                <a:spcPts val="0"/>
              </a:spcAft>
              <a:buSzPts val="1350"/>
              <a:buNone/>
            </a:pPr>
            <a:r>
              <a:rPr lang="en-US" sz="1800">
                <a:solidFill>
                  <a:schemeClr val="dk1"/>
                </a:solidFill>
              </a:rPr>
              <a:t>With a traditional instruction set architecture, referred to as a complex instruction set computer (CISC), this instruction can be compiled into one processor instruction:</a:t>
            </a:r>
            <a:endParaRPr/>
          </a:p>
          <a:p>
            <a:pPr indent="-228600" lvl="0" marL="228600" rtl="0" algn="ctr">
              <a:lnSpc>
                <a:spcPct val="120000"/>
              </a:lnSpc>
              <a:spcBef>
                <a:spcPts val="0"/>
              </a:spcBef>
              <a:spcAft>
                <a:spcPts val="0"/>
              </a:spcAft>
              <a:buSzPts val="600"/>
              <a:buNone/>
            </a:pPr>
            <a:r>
              <a:t/>
            </a:r>
            <a:endParaRPr sz="800">
              <a:solidFill>
                <a:schemeClr val="dk1"/>
              </a:solidFill>
            </a:endParaRPr>
          </a:p>
          <a:p>
            <a:pPr indent="-228600" lvl="0" marL="228600" rtl="0" algn="ctr">
              <a:lnSpc>
                <a:spcPct val="120000"/>
              </a:lnSpc>
              <a:spcBef>
                <a:spcPts val="0"/>
              </a:spcBef>
              <a:spcAft>
                <a:spcPts val="0"/>
              </a:spcAft>
              <a:buSzPts val="1350"/>
              <a:buNone/>
            </a:pPr>
            <a:r>
              <a:rPr lang="en-US" sz="1800">
                <a:solidFill>
                  <a:schemeClr val="dk1"/>
                </a:solidFill>
              </a:rPr>
              <a:t>add mem(B), mem(C), mem (A)</a:t>
            </a:r>
            <a:endParaRPr/>
          </a:p>
        </p:txBody>
      </p:sp>
      <p:sp>
        <p:nvSpPr>
          <p:cNvPr id="807" name="Google Shape;807;p50"/>
          <p:cNvSpPr txBox="1"/>
          <p:nvPr>
            <p:ph idx="4294967295" type="body"/>
          </p:nvPr>
        </p:nvSpPr>
        <p:spPr>
          <a:xfrm>
            <a:off x="142844" y="4267200"/>
            <a:ext cx="7620000" cy="2286000"/>
          </a:xfrm>
          <a:prstGeom prst="rect">
            <a:avLst/>
          </a:prstGeom>
          <a:noFill/>
          <a:ln cap="flat" cmpd="thickThin" w="730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500"/>
              <a:buNone/>
            </a:pPr>
            <a:r>
              <a:rPr lang="en-US">
                <a:solidFill>
                  <a:schemeClr val="dk1"/>
                </a:solidFill>
              </a:rPr>
              <a:t>On a typical RISC machine, the compilation would look something like this:</a:t>
            </a:r>
            <a:endParaRPr/>
          </a:p>
          <a:p>
            <a:pPr indent="-228600" lvl="0" marL="228600" rtl="0" algn="ctr">
              <a:lnSpc>
                <a:spcPct val="110000"/>
              </a:lnSpc>
              <a:spcBef>
                <a:spcPts val="0"/>
              </a:spcBef>
              <a:spcAft>
                <a:spcPts val="0"/>
              </a:spcAft>
              <a:buSzPts val="1500"/>
              <a:buNone/>
            </a:pPr>
            <a:r>
              <a:rPr lang="en-US">
                <a:solidFill>
                  <a:schemeClr val="dk1"/>
                </a:solidFill>
              </a:rPr>
              <a:t>load mem(B), reg(1);</a:t>
            </a:r>
            <a:endParaRPr/>
          </a:p>
          <a:p>
            <a:pPr indent="-228600" lvl="0" marL="228600" rtl="0" algn="ctr">
              <a:lnSpc>
                <a:spcPct val="110000"/>
              </a:lnSpc>
              <a:spcBef>
                <a:spcPts val="0"/>
              </a:spcBef>
              <a:spcAft>
                <a:spcPts val="0"/>
              </a:spcAft>
              <a:buSzPts val="1500"/>
              <a:buNone/>
            </a:pPr>
            <a:r>
              <a:rPr lang="en-US">
                <a:solidFill>
                  <a:schemeClr val="dk1"/>
                </a:solidFill>
              </a:rPr>
              <a:t>load mem(C), reg(2);</a:t>
            </a:r>
            <a:endParaRPr/>
          </a:p>
          <a:p>
            <a:pPr indent="-228600" lvl="0" marL="228600" rtl="0" algn="ctr">
              <a:lnSpc>
                <a:spcPct val="110000"/>
              </a:lnSpc>
              <a:spcBef>
                <a:spcPts val="0"/>
              </a:spcBef>
              <a:spcAft>
                <a:spcPts val="0"/>
              </a:spcAft>
              <a:buSzPts val="1500"/>
              <a:buNone/>
            </a:pPr>
            <a:r>
              <a:rPr lang="en-US">
                <a:solidFill>
                  <a:schemeClr val="dk1"/>
                </a:solidFill>
              </a:rPr>
              <a:t>add reg(1), reg(2), reg(3);</a:t>
            </a:r>
            <a:endParaRPr/>
          </a:p>
          <a:p>
            <a:pPr indent="-228600" lvl="0" marL="228600" rtl="0" algn="ctr">
              <a:lnSpc>
                <a:spcPct val="110000"/>
              </a:lnSpc>
              <a:spcBef>
                <a:spcPts val="0"/>
              </a:spcBef>
              <a:spcAft>
                <a:spcPts val="0"/>
              </a:spcAft>
              <a:buSzPts val="1500"/>
              <a:buNone/>
            </a:pPr>
            <a:r>
              <a:rPr lang="en-US">
                <a:solidFill>
                  <a:schemeClr val="dk1"/>
                </a:solidFill>
              </a:rPr>
              <a:t>store reg(3), mem (A)</a:t>
            </a:r>
            <a:endParaRPr/>
          </a:p>
        </p:txBody>
      </p:sp>
      <p:pic>
        <p:nvPicPr>
          <p:cNvPr id="808" name="Google Shape;808;p50"/>
          <p:cNvPicPr preferRelativeResize="0"/>
          <p:nvPr/>
        </p:nvPicPr>
        <p:blipFill rotWithShape="1">
          <a:blip r:embed="rId3">
            <a:alphaModFix/>
          </a:blip>
          <a:srcRect b="0" l="0" r="0" t="0"/>
          <a:stretch/>
        </p:blipFill>
        <p:spPr>
          <a:xfrm rot="1420986">
            <a:off x="7357165" y="594008"/>
            <a:ext cx="1321596" cy="1244858"/>
          </a:xfrm>
          <a:prstGeom prst="rect">
            <a:avLst/>
          </a:prstGeom>
          <a:noFill/>
          <a:ln>
            <a:noFill/>
          </a:ln>
        </p:spPr>
      </p:pic>
      <p:sp>
        <p:nvSpPr>
          <p:cNvPr id="809" name="Google Shape;809;p50"/>
          <p:cNvSpPr/>
          <p:nvPr/>
        </p:nvSpPr>
        <p:spPr>
          <a:xfrm>
            <a:off x="7000892" y="3286124"/>
            <a:ext cx="2143108" cy="2308324"/>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codes may  need the same amount of time when they execute on 2 machines.</a:t>
            </a:r>
            <a:endParaRPr/>
          </a:p>
        </p:txBody>
      </p:sp>
      <p:sp>
        <p:nvSpPr>
          <p:cNvPr id="810" name="Google Shape;810;p5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51"/>
          <p:cNvSpPr txBox="1"/>
          <p:nvPr>
            <p:ph type="title"/>
          </p:nvPr>
        </p:nvSpPr>
        <p:spPr>
          <a:xfrm>
            <a:off x="500034" y="457200"/>
            <a:ext cx="7970679"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Benchmark</a:t>
            </a:r>
            <a:endParaRPr/>
          </a:p>
        </p:txBody>
      </p:sp>
      <p:sp>
        <p:nvSpPr>
          <p:cNvPr id="817" name="Google Shape;817;p51"/>
          <p:cNvSpPr/>
          <p:nvPr/>
        </p:nvSpPr>
        <p:spPr>
          <a:xfrm>
            <a:off x="285720" y="1749217"/>
            <a:ext cx="8643998" cy="4832092"/>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 Beginning in the late 1980s and early 1990s, industry and academic interest shifted to measuring the performance of systems using a set of benchmark programs</a:t>
            </a:r>
            <a:endParaRPr/>
          </a:p>
        </p:txBody>
      </p:sp>
      <p:sp>
        <p:nvSpPr>
          <p:cNvPr id="818" name="Google Shape;818;p5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52"/>
          <p:cNvSpPr txBox="1"/>
          <p:nvPr>
            <p:ph type="title"/>
          </p:nvPr>
        </p:nvSpPr>
        <p:spPr>
          <a:xfrm>
            <a:off x="214282" y="738190"/>
            <a:ext cx="8858280" cy="69054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Desirable Benchmark Characteristics</a:t>
            </a:r>
            <a:endParaRPr/>
          </a:p>
        </p:txBody>
      </p:sp>
      <p:sp>
        <p:nvSpPr>
          <p:cNvPr id="825" name="Google Shape;825;p52"/>
          <p:cNvSpPr/>
          <p:nvPr/>
        </p:nvSpPr>
        <p:spPr>
          <a:xfrm>
            <a:off x="428596" y="1714488"/>
            <a:ext cx="8072494" cy="403187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It is written in a high-level language, making it portable across different machines. </a:t>
            </a:r>
            <a:endParaRPr/>
          </a:p>
          <a:p>
            <a:pPr indent="-457200" lvl="0" marL="45720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It is representative of a particular kind of programming style, such as system programming, numerical programming, or commercial programming. </a:t>
            </a:r>
            <a:endParaRPr/>
          </a:p>
          <a:p>
            <a:pPr indent="-457200" lvl="0" marL="45720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It can be measured easily. </a:t>
            </a:r>
            <a:endParaRPr/>
          </a:p>
          <a:p>
            <a:pPr indent="-457200" lvl="0" marL="45720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It has wide distribution.</a:t>
            </a:r>
            <a:endParaRPr/>
          </a:p>
        </p:txBody>
      </p:sp>
      <p:sp>
        <p:nvSpPr>
          <p:cNvPr id="826" name="Google Shape;826;p5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53"/>
          <p:cNvSpPr txBox="1"/>
          <p:nvPr>
            <p:ph type="title"/>
          </p:nvPr>
        </p:nvSpPr>
        <p:spPr>
          <a:xfrm>
            <a:off x="498474" y="484094"/>
            <a:ext cx="7556313" cy="12685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System Performance Evaluation Corporation (SPEC)</a:t>
            </a:r>
            <a:endParaRPr/>
          </a:p>
        </p:txBody>
      </p:sp>
      <p:sp>
        <p:nvSpPr>
          <p:cNvPr id="833" name="Google Shape;833;p53"/>
          <p:cNvSpPr txBox="1"/>
          <p:nvPr>
            <p:ph idx="1" type="body"/>
          </p:nvPr>
        </p:nvSpPr>
        <p:spPr>
          <a:xfrm>
            <a:off x="285720" y="1857364"/>
            <a:ext cx="8572560"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100"/>
              <a:buChar char="■"/>
            </a:pPr>
            <a:r>
              <a:rPr lang="en-US" sz="2800">
                <a:solidFill>
                  <a:schemeClr val="dk1"/>
                </a:solidFill>
              </a:rPr>
              <a:t>Benchmark suite</a:t>
            </a:r>
            <a:endParaRPr/>
          </a:p>
          <a:p>
            <a:pPr indent="-228600" lvl="1" marL="457200" rtl="0" algn="l">
              <a:spcBef>
                <a:spcPts val="600"/>
              </a:spcBef>
              <a:spcAft>
                <a:spcPts val="0"/>
              </a:spcAft>
              <a:buSzPts val="1800"/>
              <a:buChar char="■"/>
            </a:pPr>
            <a:r>
              <a:rPr lang="en-US" sz="2400">
                <a:solidFill>
                  <a:schemeClr val="dk1"/>
                </a:solidFill>
              </a:rPr>
              <a:t>A collection of programs, defined in a high-level language</a:t>
            </a:r>
            <a:endParaRPr/>
          </a:p>
          <a:p>
            <a:pPr indent="-228600" lvl="1" marL="457200" rtl="0" algn="l">
              <a:spcBef>
                <a:spcPts val="600"/>
              </a:spcBef>
              <a:spcAft>
                <a:spcPts val="0"/>
              </a:spcAft>
              <a:buSzPts val="1800"/>
              <a:buChar char="■"/>
            </a:pPr>
            <a:r>
              <a:rPr lang="en-US" sz="2400">
                <a:solidFill>
                  <a:schemeClr val="dk1"/>
                </a:solidFill>
              </a:rPr>
              <a:t>Attempts to provide a representative test of a computer in a particular application or system programming area</a:t>
            </a:r>
            <a:endParaRPr/>
          </a:p>
          <a:p>
            <a:pPr indent="-228600" lvl="1" marL="228600" rtl="0" algn="l">
              <a:spcBef>
                <a:spcPts val="2000"/>
              </a:spcBef>
              <a:spcAft>
                <a:spcPts val="0"/>
              </a:spcAft>
              <a:buClr>
                <a:schemeClr val="accent1"/>
              </a:buClr>
              <a:buSzPts val="2100"/>
              <a:buChar char="■"/>
            </a:pPr>
            <a:r>
              <a:rPr lang="en-US" sz="2800">
                <a:solidFill>
                  <a:schemeClr val="dk1"/>
                </a:solidFill>
              </a:rPr>
              <a:t>SPEC</a:t>
            </a:r>
            <a:endParaRPr/>
          </a:p>
          <a:p>
            <a:pPr indent="-228600" lvl="1" marL="457200" rtl="0" algn="l">
              <a:spcBef>
                <a:spcPts val="600"/>
              </a:spcBef>
              <a:spcAft>
                <a:spcPts val="0"/>
              </a:spcAft>
              <a:buSzPts val="1800"/>
              <a:buChar char="■"/>
            </a:pPr>
            <a:r>
              <a:rPr lang="en-US" sz="2400">
                <a:solidFill>
                  <a:schemeClr val="dk1"/>
                </a:solidFill>
              </a:rPr>
              <a:t>An industry consortium</a:t>
            </a:r>
            <a:endParaRPr/>
          </a:p>
          <a:p>
            <a:pPr indent="-228600" lvl="1" marL="457200" rtl="0" algn="l">
              <a:spcBef>
                <a:spcPts val="600"/>
              </a:spcBef>
              <a:spcAft>
                <a:spcPts val="0"/>
              </a:spcAft>
              <a:buSzPts val="1800"/>
              <a:buChar char="■"/>
            </a:pPr>
            <a:r>
              <a:rPr lang="en-US" sz="2400">
                <a:solidFill>
                  <a:schemeClr val="dk1"/>
                </a:solidFill>
              </a:rPr>
              <a:t>Defines and maintains the best known collection of benchmark suites</a:t>
            </a:r>
            <a:endParaRPr/>
          </a:p>
          <a:p>
            <a:pPr indent="-228600" lvl="1" marL="457200" rtl="0" algn="l">
              <a:spcBef>
                <a:spcPts val="600"/>
              </a:spcBef>
              <a:spcAft>
                <a:spcPts val="0"/>
              </a:spcAft>
              <a:buSzPts val="1800"/>
              <a:buChar char="■"/>
            </a:pPr>
            <a:r>
              <a:rPr lang="en-US" sz="2400">
                <a:solidFill>
                  <a:schemeClr val="dk1"/>
                </a:solidFill>
              </a:rPr>
              <a:t>Performance measurements are widely used for comparison and research purposes</a:t>
            </a:r>
            <a:endParaRPr sz="2800">
              <a:solidFill>
                <a:schemeClr val="dk1"/>
              </a:solidFill>
            </a:endParaRPr>
          </a:p>
        </p:txBody>
      </p:sp>
      <p:sp>
        <p:nvSpPr>
          <p:cNvPr id="834" name="Google Shape;834;p5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54"/>
          <p:cNvSpPr txBox="1"/>
          <p:nvPr>
            <p:ph type="title"/>
          </p:nvPr>
        </p:nvSpPr>
        <p:spPr>
          <a:xfrm>
            <a:off x="381000" y="2362200"/>
            <a:ext cx="3255264" cy="11620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400"/>
              <a:buFont typeface="Rockwell"/>
              <a:buNone/>
            </a:pPr>
            <a:r>
              <a:rPr lang="en-US" sz="4400"/>
              <a:t>SPEC </a:t>
            </a:r>
            <a:br>
              <a:rPr lang="en-US" sz="4400"/>
            </a:br>
            <a:br>
              <a:rPr lang="en-US" sz="4400"/>
            </a:br>
            <a:r>
              <a:rPr lang="en-US" sz="4400"/>
              <a:t>CPU2006</a:t>
            </a:r>
            <a:endParaRPr/>
          </a:p>
        </p:txBody>
      </p:sp>
      <p:sp>
        <p:nvSpPr>
          <p:cNvPr id="841" name="Google Shape;841;p54"/>
          <p:cNvSpPr txBox="1"/>
          <p:nvPr>
            <p:ph idx="1" type="body"/>
          </p:nvPr>
        </p:nvSpPr>
        <p:spPr>
          <a:xfrm>
            <a:off x="3857620" y="285728"/>
            <a:ext cx="5072098" cy="6100785"/>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650"/>
              <a:buChar char="■"/>
            </a:pPr>
            <a:r>
              <a:rPr lang="en-US" sz="2200">
                <a:solidFill>
                  <a:schemeClr val="dk1"/>
                </a:solidFill>
              </a:rPr>
              <a:t>Best known SPEC benchmark suite</a:t>
            </a:r>
            <a:endParaRPr/>
          </a:p>
          <a:p>
            <a:pPr indent="-228600" lvl="0" marL="228600" rtl="0" algn="l">
              <a:spcBef>
                <a:spcPts val="2000"/>
              </a:spcBef>
              <a:spcAft>
                <a:spcPts val="0"/>
              </a:spcAft>
              <a:buSzPts val="1650"/>
              <a:buChar char="■"/>
            </a:pPr>
            <a:r>
              <a:rPr lang="en-US" sz="2200">
                <a:solidFill>
                  <a:schemeClr val="dk1"/>
                </a:solidFill>
              </a:rPr>
              <a:t>Industry standard suite for processor intensive applications</a:t>
            </a:r>
            <a:endParaRPr/>
          </a:p>
          <a:p>
            <a:pPr indent="-228600" lvl="0" marL="228600" rtl="0" algn="l">
              <a:spcBef>
                <a:spcPts val="2000"/>
              </a:spcBef>
              <a:spcAft>
                <a:spcPts val="0"/>
              </a:spcAft>
              <a:buSzPts val="1650"/>
              <a:buChar char="■"/>
            </a:pPr>
            <a:r>
              <a:rPr lang="en-US" sz="2200">
                <a:solidFill>
                  <a:schemeClr val="dk1"/>
                </a:solidFill>
              </a:rPr>
              <a:t>Appropriate for measuring performance for applications that spend most of their time doing computation rather than I/O</a:t>
            </a:r>
            <a:endParaRPr/>
          </a:p>
          <a:p>
            <a:pPr indent="-228600" lvl="0" marL="228600" rtl="0" algn="l">
              <a:spcBef>
                <a:spcPts val="2000"/>
              </a:spcBef>
              <a:spcAft>
                <a:spcPts val="0"/>
              </a:spcAft>
              <a:buSzPts val="1650"/>
              <a:buChar char="■"/>
            </a:pPr>
            <a:r>
              <a:rPr lang="en-US" sz="2200">
                <a:solidFill>
                  <a:schemeClr val="dk1"/>
                </a:solidFill>
              </a:rPr>
              <a:t>Consists of 17 floating point programs written in C, C++, and Fortran and 12 integer programs written in C and C++</a:t>
            </a:r>
            <a:endParaRPr/>
          </a:p>
          <a:p>
            <a:pPr indent="-228600" lvl="0" marL="228600" rtl="0" algn="l">
              <a:spcBef>
                <a:spcPts val="2000"/>
              </a:spcBef>
              <a:spcAft>
                <a:spcPts val="0"/>
              </a:spcAft>
              <a:buSzPts val="1650"/>
              <a:buChar char="■"/>
            </a:pPr>
            <a:r>
              <a:rPr lang="en-US" sz="2200">
                <a:solidFill>
                  <a:schemeClr val="dk1"/>
                </a:solidFill>
              </a:rPr>
              <a:t>Suite contains over 3 million lines of code</a:t>
            </a:r>
            <a:endParaRPr/>
          </a:p>
          <a:p>
            <a:pPr indent="-228600" lvl="0" marL="228600" rtl="0" algn="l">
              <a:spcBef>
                <a:spcPts val="2000"/>
              </a:spcBef>
              <a:spcAft>
                <a:spcPts val="0"/>
              </a:spcAft>
              <a:buSzPts val="1650"/>
              <a:buChar char="■"/>
            </a:pPr>
            <a:r>
              <a:rPr lang="en-US" sz="2200">
                <a:solidFill>
                  <a:schemeClr val="dk1"/>
                </a:solidFill>
              </a:rPr>
              <a:t>Fifth generation of processor intensive suites from SPEC</a:t>
            </a:r>
            <a:endParaRPr/>
          </a:p>
        </p:txBody>
      </p:sp>
      <p:pic>
        <p:nvPicPr>
          <p:cNvPr id="842" name="Google Shape;842;p54"/>
          <p:cNvPicPr preferRelativeResize="0"/>
          <p:nvPr/>
        </p:nvPicPr>
        <p:blipFill rotWithShape="1">
          <a:blip r:embed="rId3">
            <a:alphaModFix/>
          </a:blip>
          <a:srcRect b="0" l="0" r="0" t="0"/>
          <a:stretch/>
        </p:blipFill>
        <p:spPr>
          <a:xfrm>
            <a:off x="1066800" y="4191000"/>
            <a:ext cx="2082800" cy="20447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5"/>
          <p:cNvSpPr txBox="1"/>
          <p:nvPr>
            <p:ph type="title"/>
          </p:nvPr>
        </p:nvSpPr>
        <p:spPr>
          <a:xfrm>
            <a:off x="304800" y="1905000"/>
            <a:ext cx="3255264" cy="11620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400"/>
              <a:buFont typeface="Rockwell"/>
              <a:buNone/>
            </a:pPr>
            <a:r>
              <a:rPr lang="en-US" sz="4400"/>
              <a:t>Amdahl’s Law</a:t>
            </a:r>
            <a:br>
              <a:rPr lang="en-US" sz="4400"/>
            </a:br>
            <a:r>
              <a:rPr lang="en-US" sz="4400"/>
              <a:t>(Read by yourself)</a:t>
            </a:r>
            <a:endParaRPr sz="4400"/>
          </a:p>
        </p:txBody>
      </p:sp>
      <p:sp>
        <p:nvSpPr>
          <p:cNvPr id="849" name="Google Shape;849;p55"/>
          <p:cNvSpPr txBox="1"/>
          <p:nvPr>
            <p:ph idx="1" type="body"/>
          </p:nvPr>
        </p:nvSpPr>
        <p:spPr>
          <a:xfrm>
            <a:off x="3857620" y="71414"/>
            <a:ext cx="5072097" cy="60960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Gene Amdahl [AMDA67]</a:t>
            </a:r>
            <a:endParaRPr/>
          </a:p>
          <a:p>
            <a:pPr indent="-228600" lvl="0" marL="228600" rtl="0" algn="l">
              <a:spcBef>
                <a:spcPts val="2000"/>
              </a:spcBef>
              <a:spcAft>
                <a:spcPts val="0"/>
              </a:spcAft>
              <a:buSzPts val="1800"/>
              <a:buChar char="■"/>
            </a:pPr>
            <a:r>
              <a:rPr lang="en-US" sz="2400">
                <a:solidFill>
                  <a:schemeClr val="dk1"/>
                </a:solidFill>
              </a:rPr>
              <a:t>Deals with the </a:t>
            </a:r>
            <a:r>
              <a:rPr b="1" lang="en-US" sz="2400" u="sng">
                <a:solidFill>
                  <a:schemeClr val="dk1"/>
                </a:solidFill>
              </a:rPr>
              <a:t>potential speedup of a program using multiple processors</a:t>
            </a:r>
            <a:r>
              <a:rPr lang="en-US" sz="2400">
                <a:solidFill>
                  <a:schemeClr val="dk1"/>
                </a:solidFill>
              </a:rPr>
              <a:t> compared to a single processor</a:t>
            </a:r>
            <a:endParaRPr/>
          </a:p>
          <a:p>
            <a:pPr indent="-228600" lvl="0" marL="228600" rtl="0" algn="l">
              <a:spcBef>
                <a:spcPts val="2000"/>
              </a:spcBef>
              <a:spcAft>
                <a:spcPts val="0"/>
              </a:spcAft>
              <a:buSzPts val="1800"/>
              <a:buChar char="■"/>
            </a:pPr>
            <a:r>
              <a:rPr lang="en-US" sz="2400">
                <a:solidFill>
                  <a:schemeClr val="dk1"/>
                </a:solidFill>
              </a:rPr>
              <a:t>Illustrates the problems facing industry in the development of multi-core machines</a:t>
            </a:r>
            <a:endParaRPr/>
          </a:p>
          <a:p>
            <a:pPr indent="-228600" lvl="1" marL="457200" rtl="0" algn="l">
              <a:spcBef>
                <a:spcPts val="600"/>
              </a:spcBef>
              <a:spcAft>
                <a:spcPts val="0"/>
              </a:spcAft>
              <a:buSzPts val="1800"/>
              <a:buChar char="■"/>
            </a:pPr>
            <a:r>
              <a:rPr lang="en-US" sz="2400" u="sng">
                <a:solidFill>
                  <a:schemeClr val="dk1"/>
                </a:solidFill>
              </a:rPr>
              <a:t>Software must be adapted to a highly parallel execution environment to exploit the power of parallel processing</a:t>
            </a:r>
            <a:endParaRPr/>
          </a:p>
          <a:p>
            <a:pPr indent="-228600" lvl="0" marL="228600" rtl="0" algn="l">
              <a:spcBef>
                <a:spcPts val="2000"/>
              </a:spcBef>
              <a:spcAft>
                <a:spcPts val="0"/>
              </a:spcAft>
              <a:buSzPts val="1800"/>
              <a:buChar char="■"/>
            </a:pPr>
            <a:r>
              <a:rPr lang="en-US" sz="2400">
                <a:solidFill>
                  <a:schemeClr val="dk1"/>
                </a:solidFill>
              </a:rPr>
              <a:t>Can be generalized to evaluate and design technical improvement in a computer system</a:t>
            </a:r>
            <a:endParaRPr/>
          </a:p>
        </p:txBody>
      </p:sp>
      <p:pic>
        <p:nvPicPr>
          <p:cNvPr id="850" name="Google Shape;850;p55"/>
          <p:cNvPicPr preferRelativeResize="0"/>
          <p:nvPr/>
        </p:nvPicPr>
        <p:blipFill rotWithShape="1">
          <a:blip r:embed="rId3">
            <a:alphaModFix/>
          </a:blip>
          <a:srcRect b="0" l="0" r="0" t="0"/>
          <a:stretch/>
        </p:blipFill>
        <p:spPr>
          <a:xfrm>
            <a:off x="914400" y="4267200"/>
            <a:ext cx="2010551" cy="1981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56"/>
          <p:cNvSpPr txBox="1"/>
          <p:nvPr>
            <p:ph type="title"/>
          </p:nvPr>
        </p:nvSpPr>
        <p:spPr>
          <a:xfrm>
            <a:off x="762000" y="171448"/>
            <a:ext cx="7556400" cy="6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Amdahl’s Law </a:t>
            </a:r>
            <a:r>
              <a:rPr lang="en-US"/>
              <a:t>(Read by yourself)</a:t>
            </a:r>
            <a:endParaRPr b="1"/>
          </a:p>
        </p:txBody>
      </p:sp>
      <p:pic>
        <p:nvPicPr>
          <p:cNvPr descr="f14.pdf" id="857" name="Google Shape;857;p56"/>
          <p:cNvPicPr preferRelativeResize="0"/>
          <p:nvPr/>
        </p:nvPicPr>
        <p:blipFill rotWithShape="1">
          <a:blip r:embed="rId3">
            <a:alphaModFix/>
          </a:blip>
          <a:srcRect b="15455" l="-4705" r="0" t="21818"/>
          <a:stretch/>
        </p:blipFill>
        <p:spPr>
          <a:xfrm>
            <a:off x="762000" y="1362202"/>
            <a:ext cx="7088912" cy="5495823"/>
          </a:xfrm>
          <a:prstGeom prst="rect">
            <a:avLst/>
          </a:prstGeom>
          <a:noFill/>
          <a:ln>
            <a:noFill/>
          </a:ln>
        </p:spPr>
      </p:pic>
      <p:pic>
        <p:nvPicPr>
          <p:cNvPr id="858" name="Google Shape;858;p56"/>
          <p:cNvPicPr preferRelativeResize="0"/>
          <p:nvPr/>
        </p:nvPicPr>
        <p:blipFill rotWithShape="1">
          <a:blip r:embed="rId4">
            <a:alphaModFix/>
          </a:blip>
          <a:srcRect b="0" l="-940" r="940" t="0"/>
          <a:stretch/>
        </p:blipFill>
        <p:spPr>
          <a:xfrm>
            <a:off x="538086" y="946682"/>
            <a:ext cx="8105880" cy="697402"/>
          </a:xfrm>
          <a:prstGeom prst="rect">
            <a:avLst/>
          </a:prstGeom>
          <a:noFill/>
          <a:ln>
            <a:noFill/>
          </a:ln>
        </p:spPr>
      </p:pic>
      <p:sp>
        <p:nvSpPr>
          <p:cNvPr id="859" name="Google Shape;859;p56"/>
          <p:cNvSpPr txBox="1"/>
          <p:nvPr>
            <p:ph idx="12" type="sldNum"/>
          </p:nvPr>
        </p:nvSpPr>
        <p:spPr>
          <a:xfrm>
            <a:off x="8305800" y="242234"/>
            <a:ext cx="55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57"/>
          <p:cNvSpPr txBox="1"/>
          <p:nvPr>
            <p:ph type="title"/>
          </p:nvPr>
        </p:nvSpPr>
        <p:spPr>
          <a:xfrm>
            <a:off x="609600" y="457200"/>
            <a:ext cx="5105400" cy="111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Little’s Law </a:t>
            </a:r>
            <a:r>
              <a:rPr lang="en-US" sz="2000"/>
              <a:t> (Read by yourself)</a:t>
            </a:r>
            <a:endParaRPr b="1" sz="2400"/>
          </a:p>
        </p:txBody>
      </p:sp>
      <p:sp>
        <p:nvSpPr>
          <p:cNvPr id="866" name="Google Shape;866;p57"/>
          <p:cNvSpPr txBox="1"/>
          <p:nvPr>
            <p:ph idx="1" type="body"/>
          </p:nvPr>
        </p:nvSpPr>
        <p:spPr>
          <a:xfrm>
            <a:off x="500034" y="1071546"/>
            <a:ext cx="7554753" cy="5481654"/>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200"/>
              <a:buChar char="■"/>
            </a:pPr>
            <a:r>
              <a:rPr lang="en-US" sz="1600">
                <a:solidFill>
                  <a:schemeClr val="dk1"/>
                </a:solidFill>
              </a:rPr>
              <a:t>The general setup is that we have a steady state system to which items arrive at an average rate of  </a:t>
            </a:r>
            <a:r>
              <a:rPr lang="en-US" sz="1600">
                <a:solidFill>
                  <a:schemeClr val="dk1"/>
                </a:solidFill>
                <a:latin typeface="Arimo"/>
                <a:ea typeface="Arimo"/>
                <a:cs typeface="Arimo"/>
                <a:sym typeface="Arimo"/>
              </a:rPr>
              <a:t>λ</a:t>
            </a:r>
            <a:r>
              <a:rPr lang="en-US" sz="1600">
                <a:solidFill>
                  <a:schemeClr val="dk1"/>
                </a:solidFill>
              </a:rPr>
              <a:t> items per unit time. The items stay in the system an average of W units of time. Finally, there is an average of L units in the system at any one time. Little’s Law relates these three variables as L = </a:t>
            </a:r>
            <a:r>
              <a:rPr lang="en-US" sz="1600">
                <a:solidFill>
                  <a:schemeClr val="dk1"/>
                </a:solidFill>
                <a:latin typeface="Arimo"/>
                <a:ea typeface="Arimo"/>
                <a:cs typeface="Arimo"/>
                <a:sym typeface="Arimo"/>
              </a:rPr>
              <a:t>λ </a:t>
            </a:r>
            <a:r>
              <a:rPr lang="en-US" sz="1600">
                <a:solidFill>
                  <a:schemeClr val="dk1"/>
                </a:solidFill>
              </a:rPr>
              <a:t>W.</a:t>
            </a:r>
            <a:endParaRPr/>
          </a:p>
          <a:p>
            <a:pPr indent="-228600" lvl="0" marL="228600" rtl="0" algn="l">
              <a:spcBef>
                <a:spcPts val="2000"/>
              </a:spcBef>
              <a:spcAft>
                <a:spcPts val="0"/>
              </a:spcAft>
              <a:buSzPts val="1200"/>
              <a:buChar char="■"/>
            </a:pPr>
            <a:r>
              <a:rPr lang="en-US" sz="1600">
                <a:solidFill>
                  <a:schemeClr val="dk1"/>
                </a:solidFill>
              </a:rPr>
              <a:t>Fundamental and simple relation with broad applications</a:t>
            </a:r>
            <a:endParaRPr/>
          </a:p>
          <a:p>
            <a:pPr indent="-228600" lvl="0" marL="228600" rtl="0" algn="l">
              <a:spcBef>
                <a:spcPts val="2000"/>
              </a:spcBef>
              <a:spcAft>
                <a:spcPts val="0"/>
              </a:spcAft>
              <a:buSzPts val="1200"/>
              <a:buChar char="■"/>
            </a:pPr>
            <a:r>
              <a:rPr lang="en-US" sz="1600">
                <a:solidFill>
                  <a:schemeClr val="dk1"/>
                </a:solidFill>
              </a:rPr>
              <a:t>Can be applied to almost any system that is statistically in steady state, and in which there is no leakage</a:t>
            </a:r>
            <a:endParaRPr/>
          </a:p>
          <a:p>
            <a:pPr indent="-228600" lvl="0" marL="228600" rtl="0" algn="l">
              <a:spcBef>
                <a:spcPts val="2000"/>
              </a:spcBef>
              <a:spcAft>
                <a:spcPts val="0"/>
              </a:spcAft>
              <a:buSzPts val="1200"/>
              <a:buChar char="■"/>
            </a:pPr>
            <a:r>
              <a:rPr lang="en-US" sz="1600">
                <a:solidFill>
                  <a:schemeClr val="dk1"/>
                </a:solidFill>
              </a:rPr>
              <a:t>Queuing system</a:t>
            </a:r>
            <a:endParaRPr/>
          </a:p>
          <a:p>
            <a:pPr indent="-228600" lvl="1" marL="457200" rtl="0" algn="l">
              <a:spcBef>
                <a:spcPts val="600"/>
              </a:spcBef>
              <a:spcAft>
                <a:spcPts val="0"/>
              </a:spcAft>
              <a:buSzPts val="1200"/>
              <a:buChar char="■"/>
            </a:pPr>
            <a:r>
              <a:rPr lang="en-US" sz="1600">
                <a:solidFill>
                  <a:schemeClr val="dk1"/>
                </a:solidFill>
              </a:rPr>
              <a:t>If server is idle an item is served immediately, otherwise an arriving item joins a queue</a:t>
            </a:r>
            <a:endParaRPr/>
          </a:p>
          <a:p>
            <a:pPr indent="-228600" lvl="1" marL="457200" rtl="0" algn="l">
              <a:spcBef>
                <a:spcPts val="600"/>
              </a:spcBef>
              <a:spcAft>
                <a:spcPts val="0"/>
              </a:spcAft>
              <a:buSzPts val="1200"/>
              <a:buChar char="■"/>
            </a:pPr>
            <a:r>
              <a:rPr lang="en-US" sz="1600">
                <a:solidFill>
                  <a:schemeClr val="dk1"/>
                </a:solidFill>
              </a:rPr>
              <a:t>There can be a single queue for a single server or for multiple servers, or multiples queues with one being for each of multiple servers</a:t>
            </a:r>
            <a:endParaRPr/>
          </a:p>
          <a:p>
            <a:pPr indent="-228600" lvl="0" marL="228600" rtl="0" algn="l">
              <a:spcBef>
                <a:spcPts val="2000"/>
              </a:spcBef>
              <a:spcAft>
                <a:spcPts val="0"/>
              </a:spcAft>
              <a:buSzPts val="1200"/>
              <a:buChar char="■"/>
            </a:pPr>
            <a:r>
              <a:rPr lang="en-US" sz="1600">
                <a:solidFill>
                  <a:schemeClr val="dk1"/>
                </a:solidFill>
              </a:rPr>
              <a:t>Average number of items in a queuing system equals the average rate at which items arrive multiplied by the  time that an item spends in the system</a:t>
            </a:r>
            <a:endParaRPr/>
          </a:p>
          <a:p>
            <a:pPr indent="-228600" lvl="1" marL="457200" rtl="0" algn="l">
              <a:spcBef>
                <a:spcPts val="600"/>
              </a:spcBef>
              <a:spcAft>
                <a:spcPts val="0"/>
              </a:spcAft>
              <a:buSzPts val="1200"/>
              <a:buChar char="■"/>
            </a:pPr>
            <a:r>
              <a:rPr lang="en-US" sz="1600">
                <a:solidFill>
                  <a:schemeClr val="dk1"/>
                </a:solidFill>
              </a:rPr>
              <a:t>Relationship requires very few assumptions</a:t>
            </a:r>
            <a:endParaRPr/>
          </a:p>
          <a:p>
            <a:pPr indent="-228600" lvl="1" marL="457200" rtl="0" algn="l">
              <a:spcBef>
                <a:spcPts val="600"/>
              </a:spcBef>
              <a:spcAft>
                <a:spcPts val="0"/>
              </a:spcAft>
              <a:buSzPts val="1200"/>
              <a:buChar char="■"/>
            </a:pPr>
            <a:r>
              <a:rPr lang="en-US" sz="1600">
                <a:solidFill>
                  <a:schemeClr val="dk1"/>
                </a:solidFill>
              </a:rPr>
              <a:t>Because of its simplicity and generality it is extremely useful</a:t>
            </a:r>
            <a:endParaRPr/>
          </a:p>
        </p:txBody>
      </p:sp>
      <p:pic>
        <p:nvPicPr>
          <p:cNvPr id="867" name="Google Shape;867;p57"/>
          <p:cNvPicPr preferRelativeResize="0"/>
          <p:nvPr/>
        </p:nvPicPr>
        <p:blipFill rotWithShape="1">
          <a:blip r:embed="rId3">
            <a:alphaModFix/>
          </a:blip>
          <a:srcRect b="0" l="0" r="0" t="0"/>
          <a:stretch/>
        </p:blipFill>
        <p:spPr>
          <a:xfrm>
            <a:off x="5748340" y="214290"/>
            <a:ext cx="2181246" cy="706602"/>
          </a:xfrm>
          <a:prstGeom prst="rect">
            <a:avLst/>
          </a:prstGeom>
          <a:noFill/>
          <a:ln>
            <a:noFill/>
          </a:ln>
        </p:spPr>
      </p:pic>
      <p:sp>
        <p:nvSpPr>
          <p:cNvPr id="868" name="Google Shape;868;p5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58"/>
          <p:cNvSpPr txBox="1"/>
          <p:nvPr>
            <p:ph type="title"/>
          </p:nvPr>
        </p:nvSpPr>
        <p:spPr>
          <a:xfrm>
            <a:off x="498474" y="71414"/>
            <a:ext cx="7556313" cy="7858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Questions </a:t>
            </a:r>
            <a:r>
              <a:rPr lang="en-US" sz="2400"/>
              <a:t>(Use your notebook)</a:t>
            </a:r>
            <a:endParaRPr/>
          </a:p>
        </p:txBody>
      </p:sp>
      <p:sp>
        <p:nvSpPr>
          <p:cNvPr id="874" name="Google Shape;874;p58"/>
          <p:cNvSpPr txBox="1"/>
          <p:nvPr>
            <p:ph idx="1" type="body"/>
          </p:nvPr>
        </p:nvSpPr>
        <p:spPr>
          <a:xfrm>
            <a:off x="498474" y="714356"/>
            <a:ext cx="7573988" cy="3571899"/>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200"/>
              <a:buNone/>
            </a:pPr>
            <a:r>
              <a:rPr lang="en-US" sz="1600">
                <a:solidFill>
                  <a:srgbClr val="8000FF"/>
                </a:solidFill>
              </a:rPr>
              <a:t>Building blocks:  Composition and operating of vacuum tube/transistor</a:t>
            </a:r>
            <a:endParaRPr sz="1600">
              <a:solidFill>
                <a:schemeClr val="dk1"/>
              </a:solidFill>
            </a:endParaRPr>
          </a:p>
          <a:p>
            <a:pPr indent="-228600" lvl="0" marL="228600" rtl="0" algn="l">
              <a:spcBef>
                <a:spcPts val="2000"/>
              </a:spcBef>
              <a:spcAft>
                <a:spcPts val="0"/>
              </a:spcAft>
              <a:buSzPts val="1200"/>
              <a:buNone/>
            </a:pPr>
            <a:r>
              <a:rPr lang="en-US" sz="1600">
                <a:solidFill>
                  <a:schemeClr val="dk1"/>
                </a:solidFill>
              </a:rPr>
              <a:t>2.1 What is a stored program computer?</a:t>
            </a:r>
            <a:endParaRPr/>
          </a:p>
          <a:p>
            <a:pPr indent="-228600" lvl="0" marL="228600" rtl="0" algn="l">
              <a:spcBef>
                <a:spcPts val="2000"/>
              </a:spcBef>
              <a:spcAft>
                <a:spcPts val="0"/>
              </a:spcAft>
              <a:buSzPts val="1200"/>
              <a:buNone/>
            </a:pPr>
            <a:r>
              <a:rPr lang="en-US" sz="1600">
                <a:solidFill>
                  <a:schemeClr val="dk1"/>
                </a:solidFill>
              </a:rPr>
              <a:t>2.2 What are the four main components of any general-purpose computer? </a:t>
            </a:r>
            <a:endParaRPr/>
          </a:p>
          <a:p>
            <a:pPr indent="-228600" lvl="0" marL="228600" rtl="0" algn="l">
              <a:spcBef>
                <a:spcPts val="2000"/>
              </a:spcBef>
              <a:spcAft>
                <a:spcPts val="0"/>
              </a:spcAft>
              <a:buSzPts val="1200"/>
              <a:buNone/>
            </a:pPr>
            <a:r>
              <a:rPr lang="en-US" sz="1600">
                <a:solidFill>
                  <a:schemeClr val="dk1"/>
                </a:solidFill>
              </a:rPr>
              <a:t>2.3 At the integrated circuit level, what are the three principal constituents of a computer system? </a:t>
            </a:r>
            <a:endParaRPr/>
          </a:p>
          <a:p>
            <a:pPr indent="-228600" lvl="0" marL="228600" rtl="0" algn="l">
              <a:spcBef>
                <a:spcPts val="2000"/>
              </a:spcBef>
              <a:spcAft>
                <a:spcPts val="0"/>
              </a:spcAft>
              <a:buSzPts val="1200"/>
              <a:buNone/>
            </a:pPr>
            <a:r>
              <a:rPr lang="en-US" sz="1600">
                <a:solidFill>
                  <a:schemeClr val="dk1"/>
                </a:solidFill>
              </a:rPr>
              <a:t>2.4 Explain Moore’s law. </a:t>
            </a:r>
            <a:endParaRPr/>
          </a:p>
          <a:p>
            <a:pPr indent="-228600" lvl="0" marL="228600" rtl="0" algn="l">
              <a:spcBef>
                <a:spcPts val="2000"/>
              </a:spcBef>
              <a:spcAft>
                <a:spcPts val="0"/>
              </a:spcAft>
              <a:buSzPts val="1200"/>
              <a:buNone/>
            </a:pPr>
            <a:r>
              <a:rPr lang="en-US" sz="1600">
                <a:solidFill>
                  <a:schemeClr val="dk1"/>
                </a:solidFill>
              </a:rPr>
              <a:t>2.5 List and explain the key characteristics of a computer family. </a:t>
            </a:r>
            <a:endParaRPr/>
          </a:p>
          <a:p>
            <a:pPr indent="-228600" lvl="0" marL="228600" rtl="0" algn="l">
              <a:spcBef>
                <a:spcPts val="2000"/>
              </a:spcBef>
              <a:spcAft>
                <a:spcPts val="0"/>
              </a:spcAft>
              <a:buSzPts val="1200"/>
              <a:buNone/>
            </a:pPr>
            <a:r>
              <a:rPr lang="en-US" sz="1600">
                <a:solidFill>
                  <a:schemeClr val="dk1"/>
                </a:solidFill>
              </a:rPr>
              <a:t>2.6 What is the key distinguishing feature of a microprocessor?</a:t>
            </a:r>
            <a:endParaRPr/>
          </a:p>
          <a:p>
            <a:pPr indent="-228600" lvl="0" marL="228600" rtl="0" algn="l">
              <a:spcBef>
                <a:spcPts val="2000"/>
              </a:spcBef>
              <a:spcAft>
                <a:spcPts val="0"/>
              </a:spcAft>
              <a:buSzPts val="1200"/>
              <a:buNone/>
            </a:pPr>
            <a:r>
              <a:rPr b="1" lang="en-US" sz="1600" u="sng">
                <a:solidFill>
                  <a:schemeClr val="dk1"/>
                </a:solidFill>
              </a:rPr>
              <a:t>2.7- Refer to the table 2.1</a:t>
            </a:r>
            <a:endParaRPr/>
          </a:p>
        </p:txBody>
      </p:sp>
      <p:pic>
        <p:nvPicPr>
          <p:cNvPr id="875" name="Google Shape;875;p58"/>
          <p:cNvPicPr preferRelativeResize="0"/>
          <p:nvPr/>
        </p:nvPicPr>
        <p:blipFill rotWithShape="1">
          <a:blip r:embed="rId3">
            <a:alphaModFix/>
          </a:blip>
          <a:srcRect b="0" l="0" r="0" t="0"/>
          <a:stretch/>
        </p:blipFill>
        <p:spPr>
          <a:xfrm>
            <a:off x="571472" y="4786322"/>
            <a:ext cx="5895975" cy="1781175"/>
          </a:xfrm>
          <a:prstGeom prst="rect">
            <a:avLst/>
          </a:prstGeom>
          <a:noFill/>
          <a:ln>
            <a:noFill/>
          </a:ln>
        </p:spPr>
      </p:pic>
      <p:sp>
        <p:nvSpPr>
          <p:cNvPr id="876" name="Google Shape;876;p5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9"/>
          <p:cNvSpPr txBox="1"/>
          <p:nvPr>
            <p:ph type="title"/>
          </p:nvPr>
        </p:nvSpPr>
        <p:spPr>
          <a:xfrm>
            <a:off x="762000" y="228600"/>
            <a:ext cx="3428999"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a:p>
        </p:txBody>
      </p:sp>
      <p:sp>
        <p:nvSpPr>
          <p:cNvPr id="883" name="Google Shape;883;p59"/>
          <p:cNvSpPr txBox="1"/>
          <p:nvPr>
            <p:ph idx="1" type="body"/>
          </p:nvPr>
        </p:nvSpPr>
        <p:spPr>
          <a:xfrm>
            <a:off x="457200" y="2514600"/>
            <a:ext cx="3657600" cy="4343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t>First generation computers</a:t>
            </a:r>
            <a:endParaRPr/>
          </a:p>
          <a:p>
            <a:pPr indent="-228600" lvl="1" marL="457200" rtl="0" algn="l">
              <a:spcBef>
                <a:spcPts val="600"/>
              </a:spcBef>
              <a:spcAft>
                <a:spcPts val="0"/>
              </a:spcAft>
              <a:buSzPts val="1350"/>
              <a:buChar char="■"/>
            </a:pPr>
            <a:r>
              <a:rPr lang="en-US"/>
              <a:t>Vacuum tubes</a:t>
            </a:r>
            <a:endParaRPr/>
          </a:p>
          <a:p>
            <a:pPr indent="-228600" lvl="1" marL="228600" rtl="0" algn="l">
              <a:spcBef>
                <a:spcPts val="600"/>
              </a:spcBef>
              <a:spcAft>
                <a:spcPts val="0"/>
              </a:spcAft>
              <a:buClr>
                <a:schemeClr val="accent1"/>
              </a:buClr>
              <a:buSzPts val="1350"/>
              <a:buChar char="■"/>
            </a:pPr>
            <a:r>
              <a:rPr lang="en-US"/>
              <a:t>Second generation computers</a:t>
            </a:r>
            <a:endParaRPr/>
          </a:p>
          <a:p>
            <a:pPr indent="-228600" lvl="1" marL="457200" rtl="0" algn="l">
              <a:spcBef>
                <a:spcPts val="600"/>
              </a:spcBef>
              <a:spcAft>
                <a:spcPts val="0"/>
              </a:spcAft>
              <a:buSzPts val="1350"/>
              <a:buChar char="■"/>
            </a:pPr>
            <a:r>
              <a:rPr lang="en-US"/>
              <a:t>Transistors</a:t>
            </a:r>
            <a:endParaRPr/>
          </a:p>
          <a:p>
            <a:pPr indent="-228600" lvl="1" marL="228600" rtl="0" algn="l">
              <a:spcBef>
                <a:spcPts val="600"/>
              </a:spcBef>
              <a:spcAft>
                <a:spcPts val="0"/>
              </a:spcAft>
              <a:buClr>
                <a:schemeClr val="accent1"/>
              </a:buClr>
              <a:buSzPts val="1350"/>
              <a:buChar char="■"/>
            </a:pPr>
            <a:r>
              <a:rPr lang="en-US"/>
              <a:t>Third generation computers</a:t>
            </a:r>
            <a:endParaRPr/>
          </a:p>
          <a:p>
            <a:pPr indent="-228600" lvl="1" marL="457200" rtl="0" algn="l">
              <a:spcBef>
                <a:spcPts val="600"/>
              </a:spcBef>
              <a:spcAft>
                <a:spcPts val="0"/>
              </a:spcAft>
              <a:buSzPts val="1350"/>
              <a:buChar char="■"/>
            </a:pPr>
            <a:r>
              <a:rPr lang="en-US"/>
              <a:t>Integrated circuits</a:t>
            </a:r>
            <a:endParaRPr/>
          </a:p>
          <a:p>
            <a:pPr indent="-228600" lvl="1" marL="228600" rtl="0" algn="l">
              <a:spcBef>
                <a:spcPts val="1800"/>
              </a:spcBef>
              <a:spcAft>
                <a:spcPts val="0"/>
              </a:spcAft>
              <a:buClr>
                <a:schemeClr val="accent1"/>
              </a:buClr>
              <a:buSzPts val="1350"/>
              <a:buChar char="■"/>
            </a:pPr>
            <a:r>
              <a:rPr lang="en-US"/>
              <a:t>Performance designs</a:t>
            </a:r>
            <a:endParaRPr/>
          </a:p>
          <a:p>
            <a:pPr indent="-228600" lvl="1" marL="457200" rtl="0" algn="l">
              <a:spcBef>
                <a:spcPts val="600"/>
              </a:spcBef>
              <a:spcAft>
                <a:spcPts val="0"/>
              </a:spcAft>
              <a:buSzPts val="1350"/>
              <a:buChar char="■"/>
            </a:pPr>
            <a:r>
              <a:rPr lang="en-US"/>
              <a:t>Microprocessor speed</a:t>
            </a:r>
            <a:endParaRPr/>
          </a:p>
          <a:p>
            <a:pPr indent="-228600" lvl="1" marL="457200" rtl="0" algn="l">
              <a:spcBef>
                <a:spcPts val="600"/>
              </a:spcBef>
              <a:spcAft>
                <a:spcPts val="0"/>
              </a:spcAft>
              <a:buSzPts val="1350"/>
              <a:buChar char="■"/>
            </a:pPr>
            <a:r>
              <a:rPr lang="en-US"/>
              <a:t>Performance balance</a:t>
            </a:r>
            <a:endParaRPr/>
          </a:p>
          <a:p>
            <a:pPr indent="-228600" lvl="1" marL="457200" rtl="0" algn="l">
              <a:spcBef>
                <a:spcPts val="600"/>
              </a:spcBef>
              <a:spcAft>
                <a:spcPts val="0"/>
              </a:spcAft>
              <a:buSzPts val="1350"/>
              <a:buChar char="■"/>
            </a:pPr>
            <a:r>
              <a:rPr lang="en-US"/>
              <a:t>Chip organization and architecture</a:t>
            </a:r>
            <a:endParaRPr/>
          </a:p>
        </p:txBody>
      </p:sp>
      <p:sp>
        <p:nvSpPr>
          <p:cNvPr id="884" name="Google Shape;884;p59"/>
          <p:cNvSpPr txBox="1"/>
          <p:nvPr>
            <p:ph idx="2" type="body"/>
          </p:nvPr>
        </p:nvSpPr>
        <p:spPr>
          <a:xfrm>
            <a:off x="4495800" y="2133600"/>
            <a:ext cx="3810000" cy="4724400"/>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350"/>
              <a:buChar char="■"/>
            </a:pPr>
            <a:r>
              <a:rPr lang="en-US"/>
              <a:t>Multi-core</a:t>
            </a:r>
            <a:endParaRPr/>
          </a:p>
          <a:p>
            <a:pPr indent="-228600" lvl="1" marL="228600" rtl="0" algn="l">
              <a:spcBef>
                <a:spcPts val="1800"/>
              </a:spcBef>
              <a:spcAft>
                <a:spcPts val="0"/>
              </a:spcAft>
              <a:buClr>
                <a:schemeClr val="accent1"/>
              </a:buClr>
              <a:buSzPts val="1350"/>
              <a:buChar char="■"/>
            </a:pPr>
            <a:r>
              <a:rPr lang="en-US"/>
              <a:t>MICs</a:t>
            </a:r>
            <a:endParaRPr/>
          </a:p>
          <a:p>
            <a:pPr indent="-228600" lvl="1" marL="228600" rtl="0" algn="l">
              <a:spcBef>
                <a:spcPts val="1800"/>
              </a:spcBef>
              <a:spcAft>
                <a:spcPts val="0"/>
              </a:spcAft>
              <a:buClr>
                <a:schemeClr val="accent1"/>
              </a:buClr>
              <a:buSzPts val="1350"/>
              <a:buChar char="■"/>
            </a:pPr>
            <a:r>
              <a:rPr lang="en-US"/>
              <a:t>GPGPUs</a:t>
            </a:r>
            <a:endParaRPr/>
          </a:p>
          <a:p>
            <a:pPr indent="-228600" lvl="1" marL="228600" rtl="0" algn="l">
              <a:spcBef>
                <a:spcPts val="1800"/>
              </a:spcBef>
              <a:spcAft>
                <a:spcPts val="0"/>
              </a:spcAft>
              <a:buClr>
                <a:schemeClr val="accent1"/>
              </a:buClr>
              <a:buSzPts val="1350"/>
              <a:buChar char="■"/>
            </a:pPr>
            <a:r>
              <a:rPr lang="en-US"/>
              <a:t>Performance assessment</a:t>
            </a:r>
            <a:endParaRPr/>
          </a:p>
          <a:p>
            <a:pPr indent="-228600" lvl="1" marL="457200" rtl="0" algn="l">
              <a:spcBef>
                <a:spcPts val="600"/>
              </a:spcBef>
              <a:spcAft>
                <a:spcPts val="0"/>
              </a:spcAft>
              <a:buSzPts val="1350"/>
              <a:buChar char="■"/>
            </a:pPr>
            <a:r>
              <a:rPr lang="en-US"/>
              <a:t>Clock speed and instructions per second</a:t>
            </a:r>
            <a:endParaRPr/>
          </a:p>
          <a:p>
            <a:pPr indent="-228600" lvl="1" marL="457200" rtl="0" algn="l">
              <a:spcBef>
                <a:spcPts val="600"/>
              </a:spcBef>
              <a:spcAft>
                <a:spcPts val="0"/>
              </a:spcAft>
              <a:buSzPts val="1350"/>
              <a:buChar char="■"/>
            </a:pPr>
            <a:r>
              <a:rPr lang="en-US"/>
              <a:t>Benchmarks</a:t>
            </a:r>
            <a:endParaRPr/>
          </a:p>
          <a:p>
            <a:pPr indent="-228600" lvl="1" marL="457200" rtl="0" algn="l">
              <a:spcBef>
                <a:spcPts val="600"/>
              </a:spcBef>
              <a:spcAft>
                <a:spcPts val="0"/>
              </a:spcAft>
              <a:buSzPts val="1350"/>
              <a:buChar char="■"/>
            </a:pPr>
            <a:r>
              <a:rPr lang="en-US"/>
              <a:t>Amdahl’s Law</a:t>
            </a:r>
            <a:endParaRPr/>
          </a:p>
          <a:p>
            <a:pPr indent="-228600" lvl="1" marL="457200" rtl="0" algn="l">
              <a:spcBef>
                <a:spcPts val="600"/>
              </a:spcBef>
              <a:spcAft>
                <a:spcPts val="0"/>
              </a:spcAft>
              <a:buSzPts val="1350"/>
              <a:buChar char="■"/>
            </a:pPr>
            <a:r>
              <a:rPr lang="en-US"/>
              <a:t>Little’s Law</a:t>
            </a:r>
            <a:endParaRPr/>
          </a:p>
        </p:txBody>
      </p:sp>
      <p:sp>
        <p:nvSpPr>
          <p:cNvPr id="885" name="Google Shape;885;p59"/>
          <p:cNvSpPr txBox="1"/>
          <p:nvPr>
            <p:ph idx="3" type="body"/>
          </p:nvPr>
        </p:nvSpPr>
        <p:spPr>
          <a:xfrm>
            <a:off x="533400" y="12192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2</a:t>
            </a:r>
            <a:endParaRPr/>
          </a:p>
          <a:p>
            <a:pPr indent="0" lvl="0" marL="0" rtl="0" algn="ctr">
              <a:spcBef>
                <a:spcPts val="0"/>
              </a:spcBef>
              <a:spcAft>
                <a:spcPts val="0"/>
              </a:spcAft>
              <a:buSzPts val="1350"/>
              <a:buNone/>
            </a:pPr>
            <a:r>
              <a:t/>
            </a:r>
            <a:endParaRPr/>
          </a:p>
        </p:txBody>
      </p:sp>
      <p:sp>
        <p:nvSpPr>
          <p:cNvPr id="886" name="Google Shape;886;p59"/>
          <p:cNvSpPr txBox="1"/>
          <p:nvPr>
            <p:ph idx="4" type="body"/>
          </p:nvPr>
        </p:nvSpPr>
        <p:spPr>
          <a:xfrm>
            <a:off x="4343400" y="2286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Computer Evolution and Performance</a:t>
            </a:r>
            <a:endParaRPr sz="2800">
              <a:solidFill>
                <a:schemeClr val="dk2"/>
              </a:solidFill>
            </a:endParaRPr>
          </a:p>
        </p:txBody>
      </p:sp>
      <p:sp>
        <p:nvSpPr>
          <p:cNvPr id="887" name="Google Shape;887;p5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
          <p:cNvSpPr txBox="1"/>
          <p:nvPr>
            <p:ph type="title"/>
          </p:nvPr>
        </p:nvSpPr>
        <p:spPr>
          <a:xfrm>
            <a:off x="71406" y="98316"/>
            <a:ext cx="8501090"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First Generation:  Vacuum Tubes</a:t>
            </a:r>
            <a:br>
              <a:rPr lang="en-US"/>
            </a:br>
            <a:endParaRPr/>
          </a:p>
        </p:txBody>
      </p:sp>
      <p:sp>
        <p:nvSpPr>
          <p:cNvPr id="263" name="Google Shape;263;p6"/>
          <p:cNvSpPr txBox="1"/>
          <p:nvPr>
            <p:ph idx="1" type="body"/>
          </p:nvPr>
        </p:nvSpPr>
        <p:spPr>
          <a:xfrm>
            <a:off x="214282" y="1643050"/>
            <a:ext cx="8286808" cy="3929089"/>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Basic technology: Vacuum tubes</a:t>
            </a:r>
            <a:endParaRPr/>
          </a:p>
          <a:p>
            <a:pPr indent="-228600" lvl="0" marL="228600" rtl="0" algn="l">
              <a:spcBef>
                <a:spcPts val="2000"/>
              </a:spcBef>
              <a:spcAft>
                <a:spcPts val="0"/>
              </a:spcAft>
              <a:buSzPts val="1800"/>
              <a:buChar char="■"/>
            </a:pPr>
            <a:r>
              <a:rPr lang="en-US" sz="2400">
                <a:solidFill>
                  <a:srgbClr val="8000FF"/>
                </a:solidFill>
              </a:rPr>
              <a:t>Building block:  Composition and operating of vacuum tube (</a:t>
            </a:r>
            <a:r>
              <a:rPr lang="en-US" sz="2400">
                <a:solidFill>
                  <a:srgbClr val="6666FF"/>
                </a:solidFill>
              </a:rPr>
              <a:t>https://en.wikipedia.org/wiki/Vacuum_tube)</a:t>
            </a:r>
            <a:endParaRPr/>
          </a:p>
          <a:p>
            <a:pPr indent="-228600" lvl="0" marL="228600" rtl="0" algn="l">
              <a:spcBef>
                <a:spcPts val="2000"/>
              </a:spcBef>
              <a:spcAft>
                <a:spcPts val="0"/>
              </a:spcAft>
              <a:buSzPts val="1800"/>
              <a:buChar char="■"/>
            </a:pPr>
            <a:r>
              <a:rPr lang="en-US" sz="2400">
                <a:solidFill>
                  <a:schemeClr val="dk1"/>
                </a:solidFill>
              </a:rPr>
              <a:t>Typical computers:</a:t>
            </a:r>
            <a:endParaRPr/>
          </a:p>
          <a:p>
            <a:pPr indent="-228600" lvl="1" marL="457200" rtl="0" algn="l">
              <a:spcBef>
                <a:spcPts val="600"/>
              </a:spcBef>
              <a:spcAft>
                <a:spcPts val="0"/>
              </a:spcAft>
              <a:buSzPts val="1500"/>
              <a:buChar char="■"/>
            </a:pPr>
            <a:r>
              <a:rPr lang="en-US" sz="2000">
                <a:solidFill>
                  <a:schemeClr val="dk1"/>
                </a:solidFill>
              </a:rPr>
              <a:t>ENIAC (</a:t>
            </a:r>
            <a:r>
              <a:rPr lang="en-US" sz="2000" u="sng">
                <a:solidFill>
                  <a:schemeClr val="dk1"/>
                </a:solidFill>
              </a:rPr>
              <a:t>E</a:t>
            </a:r>
            <a:r>
              <a:rPr lang="en-US" sz="2000">
                <a:solidFill>
                  <a:schemeClr val="dk1"/>
                </a:solidFill>
              </a:rPr>
              <a:t>lectronic </a:t>
            </a:r>
            <a:r>
              <a:rPr lang="en-US" sz="2000" u="sng">
                <a:solidFill>
                  <a:schemeClr val="dk1"/>
                </a:solidFill>
              </a:rPr>
              <a:t>N</a:t>
            </a:r>
            <a:r>
              <a:rPr lang="en-US" sz="2000">
                <a:solidFill>
                  <a:schemeClr val="dk1"/>
                </a:solidFill>
              </a:rPr>
              <a:t>umerical </a:t>
            </a:r>
            <a:r>
              <a:rPr lang="en-US" sz="2000" u="sng">
                <a:solidFill>
                  <a:schemeClr val="dk1"/>
                </a:solidFill>
              </a:rPr>
              <a:t>I</a:t>
            </a:r>
            <a:r>
              <a:rPr lang="en-US" sz="2000">
                <a:solidFill>
                  <a:schemeClr val="dk1"/>
                </a:solidFill>
              </a:rPr>
              <a:t>ntegrator </a:t>
            </a:r>
            <a:r>
              <a:rPr lang="en-US" sz="2000" u="sng">
                <a:solidFill>
                  <a:schemeClr val="dk1"/>
                </a:solidFill>
              </a:rPr>
              <a:t>A</a:t>
            </a:r>
            <a:r>
              <a:rPr lang="en-US" sz="2000">
                <a:solidFill>
                  <a:schemeClr val="dk1"/>
                </a:solidFill>
              </a:rPr>
              <a:t>nd </a:t>
            </a:r>
            <a:r>
              <a:rPr lang="en-US" sz="2000" u="sng">
                <a:solidFill>
                  <a:schemeClr val="dk1"/>
                </a:solidFill>
              </a:rPr>
              <a:t>C</a:t>
            </a:r>
            <a:r>
              <a:rPr lang="en-US" sz="2000">
                <a:solidFill>
                  <a:schemeClr val="dk1"/>
                </a:solidFill>
              </a:rPr>
              <a:t>omputer)</a:t>
            </a:r>
            <a:endParaRPr/>
          </a:p>
          <a:p>
            <a:pPr indent="-228600" lvl="1" marL="457200" rtl="0" algn="l">
              <a:spcBef>
                <a:spcPts val="600"/>
              </a:spcBef>
              <a:spcAft>
                <a:spcPts val="0"/>
              </a:spcAft>
              <a:buSzPts val="1500"/>
              <a:buChar char="■"/>
            </a:pPr>
            <a:r>
              <a:rPr lang="en-US" sz="2000">
                <a:solidFill>
                  <a:schemeClr val="dk1"/>
                </a:solidFill>
              </a:rPr>
              <a:t>EDVAC (Electronic Discrete Variable Computer) and John Von Neumann</a:t>
            </a:r>
            <a:endParaRPr/>
          </a:p>
          <a:p>
            <a:pPr indent="-228600" lvl="1" marL="457200" rtl="0" algn="l">
              <a:spcBef>
                <a:spcPts val="600"/>
              </a:spcBef>
              <a:spcAft>
                <a:spcPts val="0"/>
              </a:spcAft>
              <a:buSzPts val="1500"/>
              <a:buChar char="■"/>
            </a:pPr>
            <a:r>
              <a:rPr lang="en-US" sz="2000">
                <a:solidFill>
                  <a:schemeClr val="dk1"/>
                </a:solidFill>
              </a:rPr>
              <a:t>IAS computer (Princeton </a:t>
            </a:r>
            <a:r>
              <a:rPr lang="en-US" sz="2000" u="sng">
                <a:solidFill>
                  <a:schemeClr val="dk1"/>
                </a:solidFill>
              </a:rPr>
              <a:t>I</a:t>
            </a:r>
            <a:r>
              <a:rPr lang="en-US" sz="2000">
                <a:solidFill>
                  <a:schemeClr val="dk1"/>
                </a:solidFill>
              </a:rPr>
              <a:t>nstitute for </a:t>
            </a:r>
            <a:r>
              <a:rPr lang="en-US" sz="2000" u="sng">
                <a:solidFill>
                  <a:schemeClr val="dk1"/>
                </a:solidFill>
              </a:rPr>
              <a:t>A</a:t>
            </a:r>
            <a:r>
              <a:rPr lang="en-US" sz="2000">
                <a:solidFill>
                  <a:schemeClr val="dk1"/>
                </a:solidFill>
              </a:rPr>
              <a:t>dvanced </a:t>
            </a:r>
            <a:r>
              <a:rPr lang="en-US" sz="2000" u="sng">
                <a:solidFill>
                  <a:schemeClr val="dk1"/>
                </a:solidFill>
              </a:rPr>
              <a:t>S</a:t>
            </a:r>
            <a:r>
              <a:rPr lang="en-US" sz="2000">
                <a:solidFill>
                  <a:schemeClr val="dk1"/>
                </a:solidFill>
              </a:rPr>
              <a:t>tudies)</a:t>
            </a:r>
            <a:endParaRPr/>
          </a:p>
          <a:p>
            <a:pPr indent="-228600" lvl="1" marL="457200" rtl="0" algn="l">
              <a:spcBef>
                <a:spcPts val="600"/>
              </a:spcBef>
              <a:spcAft>
                <a:spcPts val="0"/>
              </a:spcAft>
              <a:buSzPts val="1500"/>
              <a:buChar char="■"/>
            </a:pPr>
            <a:r>
              <a:rPr lang="en-US" sz="2000">
                <a:solidFill>
                  <a:schemeClr val="dk1"/>
                </a:solidFill>
              </a:rPr>
              <a:t>Commercial Computers: UNIVAC ((Universal Automatic Computer)</a:t>
            </a:r>
            <a:endParaRPr/>
          </a:p>
          <a:p>
            <a:pPr indent="-228600" lvl="1" marL="457200" rtl="0" algn="l">
              <a:spcBef>
                <a:spcPts val="600"/>
              </a:spcBef>
              <a:spcAft>
                <a:spcPts val="0"/>
              </a:spcAft>
              <a:buSzPts val="1500"/>
              <a:buChar char="■"/>
            </a:pPr>
            <a:r>
              <a:rPr lang="en-US" sz="2000">
                <a:solidFill>
                  <a:schemeClr val="dk1"/>
                </a:solidFill>
              </a:rPr>
              <a:t>IBM Computers ( International Business Machines)</a:t>
            </a:r>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p:txBody>
      </p:sp>
      <p:pic>
        <p:nvPicPr>
          <p:cNvPr id="264" name="Google Shape;264;p6"/>
          <p:cNvPicPr preferRelativeResize="0"/>
          <p:nvPr/>
        </p:nvPicPr>
        <p:blipFill rotWithShape="1">
          <a:blip r:embed="rId3">
            <a:alphaModFix/>
          </a:blip>
          <a:srcRect b="0" l="0" r="0" t="0"/>
          <a:stretch/>
        </p:blipFill>
        <p:spPr>
          <a:xfrm>
            <a:off x="6357950" y="928670"/>
            <a:ext cx="1181100" cy="1371600"/>
          </a:xfrm>
          <a:prstGeom prst="rect">
            <a:avLst/>
          </a:prstGeom>
          <a:noFill/>
          <a:ln>
            <a:noFill/>
          </a:ln>
        </p:spPr>
      </p:pic>
      <p:sp>
        <p:nvSpPr>
          <p:cNvPr id="265" name="Google Shape;265;p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7"/>
          <p:cNvSpPr txBox="1"/>
          <p:nvPr>
            <p:ph type="title"/>
          </p:nvPr>
        </p:nvSpPr>
        <p:spPr>
          <a:xfrm>
            <a:off x="428596" y="98316"/>
            <a:ext cx="7858180" cy="9017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First Generation:   ENIAC Computer</a:t>
            </a:r>
            <a:br>
              <a:rPr lang="en-US"/>
            </a:br>
            <a:r>
              <a:rPr lang="en-US"/>
              <a:t> (Read by yourself) </a:t>
            </a:r>
            <a:br>
              <a:rPr lang="en-US"/>
            </a:br>
            <a:endParaRPr/>
          </a:p>
        </p:txBody>
      </p:sp>
      <p:sp>
        <p:nvSpPr>
          <p:cNvPr id="272" name="Google Shape;272;p7"/>
          <p:cNvSpPr txBox="1"/>
          <p:nvPr>
            <p:ph idx="1" type="body"/>
          </p:nvPr>
        </p:nvSpPr>
        <p:spPr>
          <a:xfrm>
            <a:off x="214282" y="1214422"/>
            <a:ext cx="8286808" cy="5286411"/>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b="1" lang="en-US" sz="2400" u="sng">
                <a:solidFill>
                  <a:schemeClr val="dk1"/>
                </a:solidFill>
              </a:rPr>
              <a:t>E</a:t>
            </a:r>
            <a:r>
              <a:rPr lang="en-US" sz="2400">
                <a:solidFill>
                  <a:schemeClr val="dk1"/>
                </a:solidFill>
              </a:rPr>
              <a:t>lectronic </a:t>
            </a:r>
            <a:r>
              <a:rPr b="1" lang="en-US" sz="2400" u="sng">
                <a:solidFill>
                  <a:schemeClr val="dk1"/>
                </a:solidFill>
              </a:rPr>
              <a:t>N</a:t>
            </a:r>
            <a:r>
              <a:rPr lang="en-US" sz="2400">
                <a:solidFill>
                  <a:schemeClr val="dk1"/>
                </a:solidFill>
              </a:rPr>
              <a:t>umerical </a:t>
            </a:r>
            <a:r>
              <a:rPr b="1" lang="en-US" sz="2400" u="sng">
                <a:solidFill>
                  <a:schemeClr val="dk1"/>
                </a:solidFill>
              </a:rPr>
              <a:t>I</a:t>
            </a:r>
            <a:r>
              <a:rPr lang="en-US" sz="2400">
                <a:solidFill>
                  <a:schemeClr val="dk1"/>
                </a:solidFill>
              </a:rPr>
              <a:t>ntegrator </a:t>
            </a:r>
            <a:r>
              <a:rPr b="1" lang="en-US" sz="2400" u="sng">
                <a:solidFill>
                  <a:schemeClr val="dk1"/>
                </a:solidFill>
              </a:rPr>
              <a:t>A</a:t>
            </a:r>
            <a:r>
              <a:rPr lang="en-US" sz="2400">
                <a:solidFill>
                  <a:schemeClr val="dk1"/>
                </a:solidFill>
              </a:rPr>
              <a:t>nd </a:t>
            </a:r>
            <a:r>
              <a:rPr b="1" lang="en-US" sz="2400" u="sng">
                <a:solidFill>
                  <a:schemeClr val="dk1"/>
                </a:solidFill>
              </a:rPr>
              <a:t>C</a:t>
            </a:r>
            <a:r>
              <a:rPr lang="en-US" sz="2400">
                <a:solidFill>
                  <a:schemeClr val="dk1"/>
                </a:solidFill>
              </a:rPr>
              <a:t>omputer</a:t>
            </a:r>
            <a:endParaRPr/>
          </a:p>
          <a:p>
            <a:pPr indent="-228600" lvl="0" marL="228600" rtl="0" algn="l">
              <a:spcBef>
                <a:spcPts val="1200"/>
              </a:spcBef>
              <a:spcAft>
                <a:spcPts val="0"/>
              </a:spcAft>
              <a:buSzPts val="1500"/>
              <a:buChar char="■"/>
            </a:pPr>
            <a:r>
              <a:rPr lang="en-US">
                <a:solidFill>
                  <a:schemeClr val="dk1"/>
                </a:solidFill>
              </a:rPr>
              <a:t>Designed and constructed at the University of Pennsylvania</a:t>
            </a:r>
            <a:endParaRPr/>
          </a:p>
          <a:p>
            <a:pPr indent="-228600" lvl="1" marL="457200" rtl="0" algn="l">
              <a:spcBef>
                <a:spcPts val="600"/>
              </a:spcBef>
              <a:spcAft>
                <a:spcPts val="0"/>
              </a:spcAft>
              <a:buSzPts val="1350"/>
              <a:buChar char="■"/>
            </a:pPr>
            <a:r>
              <a:rPr lang="en-US">
                <a:solidFill>
                  <a:schemeClr val="dk1"/>
                </a:solidFill>
              </a:rPr>
              <a:t>Started in 1943 – completed in 1946, by John Mauchly and John Eckert</a:t>
            </a:r>
            <a:endParaRPr/>
          </a:p>
          <a:p>
            <a:pPr indent="-228600" lvl="0" marL="228600" rtl="0" algn="l">
              <a:spcBef>
                <a:spcPts val="2000"/>
              </a:spcBef>
              <a:spcAft>
                <a:spcPts val="0"/>
              </a:spcAft>
              <a:buSzPts val="1500"/>
              <a:buChar char="■"/>
            </a:pPr>
            <a:r>
              <a:rPr lang="en-US">
                <a:solidFill>
                  <a:schemeClr val="dk1"/>
                </a:solidFill>
              </a:rPr>
              <a:t>World’s first general purpose electronic digital computer</a:t>
            </a:r>
            <a:endParaRPr/>
          </a:p>
          <a:p>
            <a:pPr indent="-228600" lvl="1" marL="457200" rtl="0" algn="l">
              <a:lnSpc>
                <a:spcPct val="120000"/>
              </a:lnSpc>
              <a:spcBef>
                <a:spcPts val="600"/>
              </a:spcBef>
              <a:spcAft>
                <a:spcPts val="0"/>
              </a:spcAft>
              <a:buSzPts val="1350"/>
              <a:buChar char="■"/>
            </a:pPr>
            <a:r>
              <a:rPr lang="en-US">
                <a:solidFill>
                  <a:schemeClr val="dk1"/>
                </a:solidFill>
              </a:rPr>
              <a:t>Army’s Ballistics Research Laboratory (BRL) needed a way to supply trajectory tables for new weapons accurately and within a reasonable time frame</a:t>
            </a:r>
            <a:endParaRPr/>
          </a:p>
          <a:p>
            <a:pPr indent="-228600" lvl="1" marL="457200" rtl="0" algn="l">
              <a:lnSpc>
                <a:spcPct val="120000"/>
              </a:lnSpc>
              <a:spcBef>
                <a:spcPts val="600"/>
              </a:spcBef>
              <a:spcAft>
                <a:spcPts val="0"/>
              </a:spcAft>
              <a:buSzPts val="1350"/>
              <a:buChar char="■"/>
            </a:pPr>
            <a:r>
              <a:rPr lang="en-US">
                <a:solidFill>
                  <a:schemeClr val="dk1"/>
                </a:solidFill>
              </a:rPr>
              <a:t>Was not finished in time to be used in the war effort</a:t>
            </a:r>
            <a:endParaRPr/>
          </a:p>
          <a:p>
            <a:pPr indent="-228600" lvl="1" marL="228600" rtl="0" algn="l">
              <a:lnSpc>
                <a:spcPct val="120000"/>
              </a:lnSpc>
              <a:spcBef>
                <a:spcPts val="2000"/>
              </a:spcBef>
              <a:spcAft>
                <a:spcPts val="0"/>
              </a:spcAft>
              <a:buClr>
                <a:schemeClr val="accent1"/>
              </a:buClr>
              <a:buSzPts val="1500"/>
              <a:buChar char="■"/>
            </a:pPr>
            <a:r>
              <a:rPr lang="en-US" sz="2000">
                <a:solidFill>
                  <a:schemeClr val="dk1"/>
                </a:solidFill>
              </a:rPr>
              <a:t>Its first task was to perform a series of calculations that were used to help determine the feasibility of the hydrogen bomb</a:t>
            </a:r>
            <a:endParaRPr/>
          </a:p>
          <a:p>
            <a:pPr indent="-228600" lvl="1" marL="228600" rtl="0" algn="l">
              <a:lnSpc>
                <a:spcPct val="120000"/>
              </a:lnSpc>
              <a:spcBef>
                <a:spcPts val="2000"/>
              </a:spcBef>
              <a:spcAft>
                <a:spcPts val="0"/>
              </a:spcAft>
              <a:buClr>
                <a:schemeClr val="accent1"/>
              </a:buClr>
              <a:buSzPts val="1500"/>
              <a:buChar char="■"/>
            </a:pPr>
            <a:r>
              <a:rPr lang="en-US" sz="2000">
                <a:solidFill>
                  <a:schemeClr val="dk1"/>
                </a:solidFill>
              </a:rPr>
              <a:t>Continued to operate under BRL management until 1955 when it was disassembled (</a:t>
            </a:r>
            <a:r>
              <a:rPr lang="en-US" sz="2000">
                <a:solidFill>
                  <a:schemeClr val="dk1"/>
                </a:solidFill>
                <a:latin typeface="Times New Roman"/>
                <a:ea typeface="Times New Roman"/>
                <a:cs typeface="Times New Roman"/>
                <a:sym typeface="Times New Roman"/>
              </a:rPr>
              <a:t>Army’s </a:t>
            </a:r>
            <a:r>
              <a:rPr b="1" lang="en-US" sz="2000" u="sng">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allistics </a:t>
            </a:r>
            <a:r>
              <a:rPr b="1" lang="en-US" sz="2000" u="sng">
                <a:solidFill>
                  <a:schemeClr val="dk1"/>
                </a:solidFill>
                <a:latin typeface="Times New Roman"/>
                <a:ea typeface="Times New Roman"/>
                <a:cs typeface="Times New Roman"/>
                <a:sym typeface="Times New Roman"/>
              </a:rPr>
              <a:t>R</a:t>
            </a:r>
            <a:r>
              <a:rPr lang="en-US" sz="2000">
                <a:solidFill>
                  <a:schemeClr val="dk1"/>
                </a:solidFill>
                <a:latin typeface="Times New Roman"/>
                <a:ea typeface="Times New Roman"/>
                <a:cs typeface="Times New Roman"/>
                <a:sym typeface="Times New Roman"/>
              </a:rPr>
              <a:t>esearch </a:t>
            </a:r>
            <a:r>
              <a:rPr b="1" lang="en-US" sz="2000" u="sng">
                <a:solidFill>
                  <a:schemeClr val="dk1"/>
                </a:solidFill>
                <a:latin typeface="Times New Roman"/>
                <a:ea typeface="Times New Roman"/>
                <a:cs typeface="Times New Roman"/>
                <a:sym typeface="Times New Roman"/>
              </a:rPr>
              <a:t>L</a:t>
            </a:r>
            <a:r>
              <a:rPr lang="en-US" sz="2000">
                <a:solidFill>
                  <a:schemeClr val="dk1"/>
                </a:solidFill>
                <a:latin typeface="Times New Roman"/>
                <a:ea typeface="Times New Roman"/>
                <a:cs typeface="Times New Roman"/>
                <a:sym typeface="Times New Roman"/>
              </a:rPr>
              <a:t>aboratory </a:t>
            </a:r>
            <a:r>
              <a:rPr lang="en-US" sz="2000">
                <a:solidFill>
                  <a:schemeClr val="dk1"/>
                </a:solidFill>
              </a:rPr>
              <a:t>)</a:t>
            </a:r>
            <a:endParaRPr/>
          </a:p>
        </p:txBody>
      </p:sp>
      <p:pic>
        <p:nvPicPr>
          <p:cNvPr id="273" name="Google Shape;273;p7"/>
          <p:cNvPicPr preferRelativeResize="0"/>
          <p:nvPr/>
        </p:nvPicPr>
        <p:blipFill rotWithShape="1">
          <a:blip r:embed="rId3">
            <a:alphaModFix/>
          </a:blip>
          <a:srcRect b="0" l="0" r="0" t="0"/>
          <a:stretch/>
        </p:blipFill>
        <p:spPr>
          <a:xfrm>
            <a:off x="7962900" y="785794"/>
            <a:ext cx="1181100" cy="1371600"/>
          </a:xfrm>
          <a:prstGeom prst="rect">
            <a:avLst/>
          </a:prstGeom>
          <a:noFill/>
          <a:ln>
            <a:noFill/>
          </a:ln>
        </p:spPr>
      </p:pic>
      <p:sp>
        <p:nvSpPr>
          <p:cNvPr id="274" name="Google Shape;274;p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
          <p:cNvSpPr txBox="1"/>
          <p:nvPr>
            <p:ph idx="4294967295" type="title"/>
          </p:nvPr>
        </p:nvSpPr>
        <p:spPr>
          <a:xfrm>
            <a:off x="762000" y="228600"/>
            <a:ext cx="7556500" cy="8874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800"/>
              <a:buFont typeface="Rockwell"/>
              <a:buNone/>
            </a:pPr>
            <a:r>
              <a:rPr lang="en-US" sz="4800"/>
              <a:t>ENIAC: Characteristics</a:t>
            </a:r>
            <a:endParaRPr sz="4800"/>
          </a:p>
        </p:txBody>
      </p:sp>
      <p:grpSp>
        <p:nvGrpSpPr>
          <p:cNvPr id="281" name="Google Shape;281;p8"/>
          <p:cNvGrpSpPr/>
          <p:nvPr/>
        </p:nvGrpSpPr>
        <p:grpSpPr>
          <a:xfrm>
            <a:off x="1463" y="1142999"/>
            <a:ext cx="8836273" cy="5486401"/>
            <a:chOff x="1463" y="-1"/>
            <a:chExt cx="8836273" cy="5486401"/>
          </a:xfrm>
        </p:grpSpPr>
        <p:sp>
          <p:nvSpPr>
            <p:cNvPr id="282" name="Google Shape;282;p8"/>
            <p:cNvSpPr/>
            <p:nvPr/>
          </p:nvSpPr>
          <p:spPr>
            <a:xfrm rot="-5400000">
              <a:off x="-2323897" y="2325360"/>
              <a:ext cx="5486400" cy="835679"/>
            </a:xfrm>
            <a:prstGeom prst="flowChartManualOperation">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txBox="1"/>
            <p:nvPr/>
          </p:nvSpPr>
          <p:spPr>
            <a:xfrm>
              <a:off x="1463" y="1097280"/>
              <a:ext cx="835679"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Weighed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30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tons</a:t>
              </a:r>
              <a:endParaRPr/>
            </a:p>
          </p:txBody>
        </p:sp>
        <p:sp>
          <p:nvSpPr>
            <p:cNvPr id="284" name="Google Shape;284;p8"/>
            <p:cNvSpPr/>
            <p:nvPr/>
          </p:nvSpPr>
          <p:spPr>
            <a:xfrm rot="-5400000">
              <a:off x="-1327818" y="2240384"/>
              <a:ext cx="5486400" cy="1005631"/>
            </a:xfrm>
            <a:prstGeom prst="flowChartManualOperation">
              <a:avLst/>
            </a:prstGeom>
            <a:gradFill>
              <a:gsLst>
                <a:gs pos="0">
                  <a:srgbClr val="47174B"/>
                </a:gs>
                <a:gs pos="100000">
                  <a:srgbClr val="AC90AE"/>
                </a:gs>
              </a:gsLst>
              <a:lin ang="54000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txBox="1"/>
            <p:nvPr/>
          </p:nvSpPr>
          <p:spPr>
            <a:xfrm>
              <a:off x="912566"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Occupied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1500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square</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feet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of</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floor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space</a:t>
              </a:r>
              <a:endParaRPr/>
            </a:p>
          </p:txBody>
        </p:sp>
        <p:sp>
          <p:nvSpPr>
            <p:cNvPr id="286" name="Google Shape;286;p8"/>
            <p:cNvSpPr/>
            <p:nvPr/>
          </p:nvSpPr>
          <p:spPr>
            <a:xfrm rot="-5400000">
              <a:off x="-246764" y="2240384"/>
              <a:ext cx="5486400" cy="1005631"/>
            </a:xfrm>
            <a:prstGeom prst="flowChartManualOperation">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txBox="1"/>
            <p:nvPr/>
          </p:nvSpPr>
          <p:spPr>
            <a:xfrm>
              <a:off x="1993620"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Contained</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more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than</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18,000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vacuum</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tubes</a:t>
              </a:r>
              <a:endParaRPr/>
            </a:p>
          </p:txBody>
        </p:sp>
        <p:sp>
          <p:nvSpPr>
            <p:cNvPr id="288" name="Google Shape;288;p8"/>
            <p:cNvSpPr/>
            <p:nvPr/>
          </p:nvSpPr>
          <p:spPr>
            <a:xfrm rot="-5400000">
              <a:off x="834289" y="2240384"/>
              <a:ext cx="5486400" cy="1005631"/>
            </a:xfrm>
            <a:prstGeom prst="flowChartManualOperation">
              <a:avLst/>
            </a:prstGeom>
            <a:gradFill>
              <a:gsLst>
                <a:gs pos="0">
                  <a:srgbClr val="47174B"/>
                </a:gs>
                <a:gs pos="100000">
                  <a:srgbClr val="AC90AE"/>
                </a:gs>
              </a:gsLst>
              <a:lin ang="54000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txBox="1"/>
            <p:nvPr/>
          </p:nvSpPr>
          <p:spPr>
            <a:xfrm>
              <a:off x="3074673"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140 kW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Power</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consumption</a:t>
              </a:r>
              <a:endParaRPr/>
            </a:p>
          </p:txBody>
        </p:sp>
        <p:sp>
          <p:nvSpPr>
            <p:cNvPr id="290" name="Google Shape;290;p8"/>
            <p:cNvSpPr/>
            <p:nvPr/>
          </p:nvSpPr>
          <p:spPr>
            <a:xfrm rot="-5400000">
              <a:off x="1915343" y="2240384"/>
              <a:ext cx="5486400" cy="1005631"/>
            </a:xfrm>
            <a:prstGeom prst="flowChartManualOperation">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txBox="1"/>
            <p:nvPr/>
          </p:nvSpPr>
          <p:spPr>
            <a:xfrm>
              <a:off x="4155727"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Capable</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of</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5000</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additions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per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second</a:t>
              </a:r>
              <a:endParaRPr/>
            </a:p>
          </p:txBody>
        </p:sp>
        <p:sp>
          <p:nvSpPr>
            <p:cNvPr id="292" name="Google Shape;292;p8"/>
            <p:cNvSpPr/>
            <p:nvPr/>
          </p:nvSpPr>
          <p:spPr>
            <a:xfrm rot="-5400000">
              <a:off x="2996397" y="2240384"/>
              <a:ext cx="5486400" cy="1005631"/>
            </a:xfrm>
            <a:prstGeom prst="flowChartManualOperation">
              <a:avLst/>
            </a:prstGeom>
            <a:gradFill>
              <a:gsLst>
                <a:gs pos="0">
                  <a:srgbClr val="47174B"/>
                </a:gs>
                <a:gs pos="100000">
                  <a:srgbClr val="AC90AE"/>
                </a:gs>
              </a:gsLst>
              <a:lin ang="54000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txBox="1"/>
            <p:nvPr/>
          </p:nvSpPr>
          <p:spPr>
            <a:xfrm>
              <a:off x="5236781"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Decimal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rather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than</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binary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machine</a:t>
              </a:r>
              <a:endParaRPr/>
            </a:p>
          </p:txBody>
        </p:sp>
        <p:sp>
          <p:nvSpPr>
            <p:cNvPr id="294" name="Google Shape;294;p8"/>
            <p:cNvSpPr/>
            <p:nvPr/>
          </p:nvSpPr>
          <p:spPr>
            <a:xfrm rot="-5400000">
              <a:off x="4201083" y="2116751"/>
              <a:ext cx="5486400" cy="1252896"/>
            </a:xfrm>
            <a:prstGeom prst="flowChartManualOperation">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txBox="1"/>
            <p:nvPr/>
          </p:nvSpPr>
          <p:spPr>
            <a:xfrm>
              <a:off x="6317835" y="1097279"/>
              <a:ext cx="1252896"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Memory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consisted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of  20 accumulators,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each</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capable</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of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holding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a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10 digit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number</a:t>
              </a:r>
              <a:endParaRPr/>
            </a:p>
          </p:txBody>
        </p:sp>
        <p:sp>
          <p:nvSpPr>
            <p:cNvPr id="296" name="Google Shape;296;p8"/>
            <p:cNvSpPr/>
            <p:nvPr/>
          </p:nvSpPr>
          <p:spPr>
            <a:xfrm rot="-5400000">
              <a:off x="5498745" y="2147408"/>
              <a:ext cx="5486400" cy="1191582"/>
            </a:xfrm>
            <a:prstGeom prst="flowChartManualOperation">
              <a:avLst/>
            </a:prstGeom>
            <a:gradFill>
              <a:gsLst>
                <a:gs pos="0">
                  <a:srgbClr val="47174B"/>
                </a:gs>
                <a:gs pos="100000">
                  <a:srgbClr val="AC90AE"/>
                </a:gs>
              </a:gsLst>
              <a:lin ang="54000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txBox="1"/>
            <p:nvPr/>
          </p:nvSpPr>
          <p:spPr>
            <a:xfrm>
              <a:off x="7646154" y="1097279"/>
              <a:ext cx="1191582"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Major</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drawback </a:t>
              </a:r>
              <a:endParaRPr/>
            </a:p>
            <a:p>
              <a:pPr indent="0" lvl="0" marL="0" marR="0" rtl="0" algn="ctr">
                <a:lnSpc>
                  <a:spcPct val="15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was the need</a:t>
              </a:r>
              <a:endParaRPr/>
            </a:p>
            <a:p>
              <a:pPr indent="0" lvl="0" marL="0" marR="0" rtl="0" algn="ctr">
                <a:lnSpc>
                  <a:spcPct val="150000"/>
                </a:lnSpc>
                <a:spcBef>
                  <a:spcPts val="60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for manual programming</a:t>
              </a:r>
              <a:endParaRPr/>
            </a:p>
            <a:p>
              <a:pPr indent="0" lvl="0" marL="0" marR="0" rtl="0" algn="ctr">
                <a:lnSpc>
                  <a:spcPct val="90000"/>
                </a:lnSpc>
                <a:spcBef>
                  <a:spcPts val="60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by setting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switches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and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plugging/</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unplugging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cables</a:t>
              </a:r>
              <a:endParaRPr b="1" sz="1050">
                <a:solidFill>
                  <a:schemeClr val="lt1"/>
                </a:solidFill>
                <a:latin typeface="Times New Roman"/>
                <a:ea typeface="Times New Roman"/>
                <a:cs typeface="Times New Roman"/>
                <a:sym typeface="Times New Roman"/>
              </a:endParaRPr>
            </a:p>
          </p:txBody>
        </p:sp>
      </p:grpSp>
      <p:sp>
        <p:nvSpPr>
          <p:cNvPr id="298" name="Google Shape;298;p8"/>
          <p:cNvSpPr txBox="1"/>
          <p:nvPr/>
        </p:nvSpPr>
        <p:spPr>
          <a:xfrm>
            <a:off x="3295859" y="241125"/>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9" name="Google Shape;299;p8"/>
          <p:cNvSpPr txBox="1"/>
          <p:nvPr/>
        </p:nvSpPr>
        <p:spPr>
          <a:xfrm>
            <a:off x="8305800" y="914400"/>
            <a:ext cx="883064" cy="4382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00" name="Google Shape;300;p8"/>
          <p:cNvPicPr preferRelativeResize="0"/>
          <p:nvPr/>
        </p:nvPicPr>
        <p:blipFill rotWithShape="1">
          <a:blip r:embed="rId3">
            <a:alphaModFix/>
          </a:blip>
          <a:srcRect b="0" l="0" r="0" t="0"/>
          <a:stretch/>
        </p:blipFill>
        <p:spPr>
          <a:xfrm>
            <a:off x="7962900" y="714356"/>
            <a:ext cx="1181100" cy="1371600"/>
          </a:xfrm>
          <a:prstGeom prst="rect">
            <a:avLst/>
          </a:prstGeom>
          <a:noFill/>
          <a:ln>
            <a:noFill/>
          </a:ln>
        </p:spPr>
      </p:pic>
      <p:sp>
        <p:nvSpPr>
          <p:cNvPr id="301" name="Google Shape;301;p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John von Neumann</a:t>
            </a:r>
            <a:endParaRPr/>
          </a:p>
        </p:txBody>
      </p:sp>
      <p:sp>
        <p:nvSpPr>
          <p:cNvPr id="308" name="Google Shape;308;p9"/>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First publication of the idea was in 1945</a:t>
            </a:r>
            <a:endParaRPr/>
          </a:p>
          <a:p>
            <a:pPr indent="-228600" lvl="0" marL="228600" rtl="0" algn="l">
              <a:spcBef>
                <a:spcPts val="2000"/>
              </a:spcBef>
              <a:spcAft>
                <a:spcPts val="0"/>
              </a:spcAft>
              <a:buSzPts val="1800"/>
              <a:buChar char="■"/>
            </a:pPr>
            <a:r>
              <a:rPr lang="en-US" sz="2400">
                <a:solidFill>
                  <a:srgbClr val="FF0000"/>
                </a:solidFill>
              </a:rPr>
              <a:t>Stored program concept</a:t>
            </a:r>
            <a:endParaRPr/>
          </a:p>
          <a:p>
            <a:pPr indent="-228600" lvl="1" marL="457200" rtl="0" algn="l">
              <a:spcBef>
                <a:spcPts val="600"/>
              </a:spcBef>
              <a:spcAft>
                <a:spcPts val="0"/>
              </a:spcAft>
              <a:buSzPts val="1500"/>
              <a:buChar char="■"/>
            </a:pPr>
            <a:r>
              <a:rPr lang="en-US" sz="2000">
                <a:solidFill>
                  <a:schemeClr val="dk1"/>
                </a:solidFill>
              </a:rPr>
              <a:t>Attributed to ENIAC designers, most notably the mathematician John von Neumann</a:t>
            </a:r>
            <a:endParaRPr/>
          </a:p>
          <a:p>
            <a:pPr indent="-228600" lvl="1" marL="457200" rtl="0" algn="l">
              <a:spcBef>
                <a:spcPts val="600"/>
              </a:spcBef>
              <a:spcAft>
                <a:spcPts val="0"/>
              </a:spcAft>
              <a:buSzPts val="1500"/>
              <a:buChar char="■"/>
            </a:pPr>
            <a:r>
              <a:rPr lang="en-US" sz="2000">
                <a:solidFill>
                  <a:schemeClr val="dk1"/>
                </a:solidFill>
              </a:rPr>
              <a:t>Program represented in a form suitable for storing in memory alongside the data (</a:t>
            </a:r>
            <a:r>
              <a:rPr b="1" lang="en-US" sz="2000">
                <a:solidFill>
                  <a:schemeClr val="dk1"/>
                </a:solidFill>
              </a:rPr>
              <a:t>program= data + instructions</a:t>
            </a:r>
            <a:r>
              <a:rPr lang="en-US" sz="2000">
                <a:solidFill>
                  <a:schemeClr val="dk1"/>
                </a:solidFill>
              </a:rPr>
              <a:t>)</a:t>
            </a:r>
            <a:endParaRPr/>
          </a:p>
          <a:p>
            <a:pPr indent="-228600" lvl="1" marL="228600" rtl="0" algn="l">
              <a:spcBef>
                <a:spcPts val="2000"/>
              </a:spcBef>
              <a:spcAft>
                <a:spcPts val="0"/>
              </a:spcAft>
              <a:buClr>
                <a:schemeClr val="accent1"/>
              </a:buClr>
              <a:buSzPts val="1800"/>
              <a:buChar char="■"/>
            </a:pPr>
            <a:r>
              <a:rPr lang="en-US" sz="2400">
                <a:solidFill>
                  <a:schemeClr val="dk1"/>
                </a:solidFill>
              </a:rPr>
              <a:t>IAS computer</a:t>
            </a:r>
            <a:endParaRPr/>
          </a:p>
          <a:p>
            <a:pPr indent="-228600" lvl="1" marL="457200" rtl="0" algn="l">
              <a:spcBef>
                <a:spcPts val="600"/>
              </a:spcBef>
              <a:spcAft>
                <a:spcPts val="0"/>
              </a:spcAft>
              <a:buSzPts val="1500"/>
              <a:buChar char="■"/>
            </a:pPr>
            <a:r>
              <a:rPr lang="en-US" sz="2000">
                <a:solidFill>
                  <a:schemeClr val="dk1"/>
                </a:solidFill>
              </a:rPr>
              <a:t>Princeton </a:t>
            </a:r>
            <a:r>
              <a:rPr b="1" lang="en-US" sz="2000" u="sng">
                <a:solidFill>
                  <a:schemeClr val="dk1"/>
                </a:solidFill>
              </a:rPr>
              <a:t>I</a:t>
            </a:r>
            <a:r>
              <a:rPr lang="en-US" sz="2000">
                <a:solidFill>
                  <a:schemeClr val="dk1"/>
                </a:solidFill>
              </a:rPr>
              <a:t>nstitute for </a:t>
            </a:r>
            <a:r>
              <a:rPr b="1" lang="en-US" sz="2000" u="sng">
                <a:solidFill>
                  <a:schemeClr val="dk1"/>
                </a:solidFill>
              </a:rPr>
              <a:t>A</a:t>
            </a:r>
            <a:r>
              <a:rPr lang="en-US" sz="2000">
                <a:solidFill>
                  <a:schemeClr val="dk1"/>
                </a:solidFill>
              </a:rPr>
              <a:t>dvanced </a:t>
            </a:r>
            <a:r>
              <a:rPr b="1" lang="en-US" sz="2000" u="sng">
                <a:solidFill>
                  <a:schemeClr val="dk1"/>
                </a:solidFill>
              </a:rPr>
              <a:t>S</a:t>
            </a:r>
            <a:r>
              <a:rPr lang="en-US" sz="2000">
                <a:solidFill>
                  <a:schemeClr val="dk1"/>
                </a:solidFill>
              </a:rPr>
              <a:t>tudies</a:t>
            </a:r>
            <a:endParaRPr/>
          </a:p>
          <a:p>
            <a:pPr indent="-228600" lvl="1" marL="457200" rtl="0" algn="l">
              <a:spcBef>
                <a:spcPts val="600"/>
              </a:spcBef>
              <a:spcAft>
                <a:spcPts val="0"/>
              </a:spcAft>
              <a:buSzPts val="1500"/>
              <a:buChar char="■"/>
            </a:pPr>
            <a:r>
              <a:rPr lang="en-US" sz="2000">
                <a:solidFill>
                  <a:schemeClr val="dk1"/>
                </a:solidFill>
              </a:rPr>
              <a:t>Prototype of all subsequent general-purpose computers</a:t>
            </a:r>
            <a:endParaRPr/>
          </a:p>
          <a:p>
            <a:pPr indent="-228600" lvl="1" marL="457200" rtl="0" algn="l">
              <a:spcBef>
                <a:spcPts val="600"/>
              </a:spcBef>
              <a:spcAft>
                <a:spcPts val="0"/>
              </a:spcAft>
              <a:buSzPts val="1500"/>
              <a:buChar char="■"/>
            </a:pPr>
            <a:r>
              <a:rPr lang="en-US" sz="2000">
                <a:solidFill>
                  <a:schemeClr val="dk1"/>
                </a:solidFill>
              </a:rPr>
              <a:t>Completed in 1952</a:t>
            </a:r>
            <a:endParaRPr/>
          </a:p>
        </p:txBody>
      </p:sp>
      <p:sp>
        <p:nvSpPr>
          <p:cNvPr id="309" name="Google Shape;309;p9"/>
          <p:cNvSpPr txBox="1"/>
          <p:nvPr>
            <p:ph idx="4294967295" type="body"/>
          </p:nvPr>
        </p:nvSpPr>
        <p:spPr>
          <a:xfrm>
            <a:off x="609600" y="1219200"/>
            <a:ext cx="7559675" cy="774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950"/>
              <a:buNone/>
            </a:pPr>
            <a:r>
              <a:rPr lang="en-US" sz="2600">
                <a:solidFill>
                  <a:schemeClr val="accent1"/>
                </a:solidFill>
              </a:rPr>
              <a:t>EDVAC (Electronic Discrete Variable Computer)</a:t>
            </a:r>
            <a:endParaRPr/>
          </a:p>
        </p:txBody>
      </p:sp>
      <p:pic>
        <p:nvPicPr>
          <p:cNvPr id="310" name="Google Shape;310;p9"/>
          <p:cNvPicPr preferRelativeResize="0"/>
          <p:nvPr/>
        </p:nvPicPr>
        <p:blipFill rotWithShape="1">
          <a:blip r:embed="rId3">
            <a:alphaModFix/>
          </a:blip>
          <a:srcRect b="0" l="0" r="0" t="0"/>
          <a:stretch/>
        </p:blipFill>
        <p:spPr>
          <a:xfrm>
            <a:off x="7929586" y="1985962"/>
            <a:ext cx="1181100" cy="1371600"/>
          </a:xfrm>
          <a:prstGeom prst="rect">
            <a:avLst/>
          </a:prstGeom>
          <a:noFill/>
          <a:ln>
            <a:noFill/>
          </a:ln>
        </p:spPr>
      </p:pic>
      <p:sp>
        <p:nvSpPr>
          <p:cNvPr id="311" name="Google Shape;311;p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2012-06-10T04:05:19Z</dcterms:created>
  <dc:creator>Adrian J Pullin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