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6" roundtripDataSignature="AMtx7mgkWijZFxujKklHvHtKgmVOGkQ3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6800" lIns="90000" spcFirstLastPara="1" rIns="90000" wrap="square" tIns="468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Lecture slides prepared for “Computer Organization and Architecture”, 9/e, by William Stallings, Chapter 4 “Cache Memory”.</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a:latin typeface="Times New Roman"/>
                <a:ea typeface="Times New Roman"/>
                <a:cs typeface="Times New Roman"/>
                <a:sym typeface="Times New Roman"/>
              </a:rPr>
              <a:t>Adapted</a:t>
            </a:r>
            <a:r>
              <a:rPr lang="en-US"/>
              <a:t> by Thân Văn Sử</a:t>
            </a:r>
            <a:endParaRPr/>
          </a:p>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48" name="Google Shape;3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1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From a user’s point of view, the two most important characteristics of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capacity and </a:t>
            </a:r>
            <a:r>
              <a:rPr b="1" lang="en-US" sz="1200">
                <a:solidFill>
                  <a:schemeClr val="dk1"/>
                </a:solidFill>
                <a:latin typeface="Times New Roman"/>
                <a:ea typeface="Times New Roman"/>
                <a:cs typeface="Times New Roman"/>
                <a:sym typeface="Times New Roman"/>
              </a:rPr>
              <a:t>performance. </a:t>
            </a:r>
            <a:r>
              <a:rPr b="0" lang="en-US" sz="1200">
                <a:solidFill>
                  <a:schemeClr val="dk1"/>
                </a:solidFill>
                <a:latin typeface="Times New Roman"/>
                <a:ea typeface="Times New Roman"/>
                <a:cs typeface="Times New Roman"/>
                <a:sym typeface="Times New Roman"/>
              </a:rPr>
              <a:t>Three performance parameters are used: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Access time (latency): </a:t>
            </a:r>
            <a:r>
              <a:rPr b="0" lang="en-US" sz="1200">
                <a:solidFill>
                  <a:schemeClr val="dk1"/>
                </a:solidFill>
                <a:latin typeface="Times New Roman"/>
                <a:ea typeface="Times New Roman"/>
                <a:cs typeface="Times New Roman"/>
                <a:sym typeface="Times New Roman"/>
              </a:rPr>
              <a:t>For random-access memory, this is the time it takes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perform a read or write operation, that is, the time from the instant that an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address is presented to the memory to the instant that data have been stored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 made available for use. For non-random-access memory, access time is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time it takes to position the read–write mechanism at the desired location.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Memory cycle time: </a:t>
            </a:r>
            <a:r>
              <a:rPr b="0" lang="en-US" sz="1200">
                <a:solidFill>
                  <a:schemeClr val="dk1"/>
                </a:solidFill>
                <a:latin typeface="Times New Roman"/>
                <a:ea typeface="Times New Roman"/>
                <a:cs typeface="Times New Roman"/>
                <a:sym typeface="Times New Roman"/>
              </a:rPr>
              <a:t>This concept is primarily applied to random-access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consists of the access time plus any additional time required before a second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access can commence. This additional time may be required for transients to die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out on signal lines or to regenerate data if they are read destructively. Note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cycle time is concerned with the system bus, not the processor.</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Transfer rate: </a:t>
            </a:r>
            <a:r>
              <a:rPr b="0" lang="en-US" sz="1200">
                <a:solidFill>
                  <a:schemeClr val="dk1"/>
                </a:solidFill>
                <a:latin typeface="Times New Roman"/>
                <a:ea typeface="Times New Roman"/>
                <a:cs typeface="Times New Roman"/>
                <a:sym typeface="Times New Roman"/>
              </a:rPr>
              <a:t>This is the rate at which data can be transferred into or out of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unit. For random-access memory, it is equal to 1/(cycle time).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5" name="Google Shape;365;p1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A variety of </a:t>
            </a:r>
            <a:r>
              <a:rPr b="1" lang="en-US" sz="1110">
                <a:solidFill>
                  <a:schemeClr val="dk1"/>
                </a:solidFill>
                <a:latin typeface="Times New Roman"/>
                <a:ea typeface="Times New Roman"/>
                <a:cs typeface="Times New Roman"/>
                <a:sym typeface="Times New Roman"/>
              </a:rPr>
              <a:t>physical types of memory have been employed. The most common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today are semiconductor memory, magnetic surface memory, used for disk and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tape, and optical and magneto-optical.</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Several </a:t>
            </a:r>
            <a:r>
              <a:rPr b="1" lang="en-US" sz="1110">
                <a:solidFill>
                  <a:schemeClr val="dk1"/>
                </a:solidFill>
                <a:latin typeface="Times New Roman"/>
                <a:ea typeface="Times New Roman"/>
                <a:cs typeface="Times New Roman"/>
                <a:sym typeface="Times New Roman"/>
              </a:rPr>
              <a:t>physical characteristics </a:t>
            </a:r>
            <a:r>
              <a:rPr b="0" lang="en-US" sz="1110">
                <a:solidFill>
                  <a:schemeClr val="dk1"/>
                </a:solidFill>
                <a:latin typeface="Times New Roman"/>
                <a:ea typeface="Times New Roman"/>
                <a:cs typeface="Times New Roman"/>
                <a:sym typeface="Times New Roman"/>
              </a:rPr>
              <a:t>of data storage are important. In a volatile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memory, information decays naturally or is lost when electrical power is switched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off. In a nonvolatile memory, information once recorded remains without deterioration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until deliberately changed; no electrical power is needed to retain information.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Magnetic-surface memories are nonvolatile. Semiconductor memory (memory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on integrated circuits) may be either volatile or nonvolatile. Nonerasable memory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cannot be altered, except by destroying the storage unit. Semiconductor memory of</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this type is known as </a:t>
            </a:r>
            <a:r>
              <a:rPr i="1" lang="en-US" sz="1110">
                <a:solidFill>
                  <a:schemeClr val="dk1"/>
                </a:solidFill>
                <a:latin typeface="Times New Roman"/>
                <a:ea typeface="Times New Roman"/>
                <a:cs typeface="Times New Roman"/>
                <a:sym typeface="Times New Roman"/>
              </a:rPr>
              <a:t>read-only memory (ROM). </a:t>
            </a:r>
            <a:r>
              <a:rPr i="0" lang="en-US" sz="1110">
                <a:solidFill>
                  <a:schemeClr val="dk1"/>
                </a:solidFill>
                <a:latin typeface="Times New Roman"/>
                <a:ea typeface="Times New Roman"/>
                <a:cs typeface="Times New Roman"/>
                <a:sym typeface="Times New Roman"/>
              </a:rPr>
              <a:t>Of necessity, a practical nonerasable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memory must also be nonvolatile.</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For random-access memory, the </a:t>
            </a:r>
            <a:r>
              <a:rPr b="1" lang="en-US" sz="1110">
                <a:solidFill>
                  <a:schemeClr val="dk1"/>
                </a:solidFill>
                <a:latin typeface="Times New Roman"/>
                <a:ea typeface="Times New Roman"/>
                <a:cs typeface="Times New Roman"/>
                <a:sym typeface="Times New Roman"/>
              </a:rPr>
              <a:t>organization </a:t>
            </a:r>
            <a:r>
              <a:rPr b="0" lang="en-US" sz="1110">
                <a:solidFill>
                  <a:schemeClr val="dk1"/>
                </a:solidFill>
                <a:latin typeface="Times New Roman"/>
                <a:ea typeface="Times New Roman"/>
                <a:cs typeface="Times New Roman"/>
                <a:sym typeface="Times New Roman"/>
              </a:rPr>
              <a:t>is a key design issue. In this context,</a:t>
            </a:r>
            <a:endParaRPr/>
          </a:p>
          <a:p>
            <a:pPr indent="0" lvl="0" marL="0" rtl="0" algn="l">
              <a:spcBef>
                <a:spcPts val="333"/>
              </a:spcBef>
              <a:spcAft>
                <a:spcPts val="0"/>
              </a:spcAft>
              <a:buNone/>
            </a:pPr>
            <a:r>
              <a:rPr b="0" i="1" lang="en-US" sz="1110">
                <a:solidFill>
                  <a:schemeClr val="dk1"/>
                </a:solidFill>
                <a:latin typeface="Times New Roman"/>
                <a:ea typeface="Times New Roman"/>
                <a:cs typeface="Times New Roman"/>
                <a:sym typeface="Times New Roman"/>
              </a:rPr>
              <a:t>organization refers to the physical arrangement of bits to form words. The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obvious arrangement is not always used, as is explained in Chapter 5.</a:t>
            </a:r>
            <a:endParaRPr sz="1110"/>
          </a:p>
        </p:txBody>
      </p:sp>
      <p:sp>
        <p:nvSpPr>
          <p:cNvPr id="366" name="Google Shape;366;p1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3" name="Google Shape;373;p1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The design constraints on a computer’s memory can be summed up by three questions: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How much? How fast? How expensive?</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question of how much is somewhat open ended. If the capacity is there,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applications will likely be developed to use it. The question of how fast is, in a sense,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easier to answer. To achieve greatest performance, the memory must be able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keep up with the processor. That is, as the processor is executing instructions, we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would not want it to have to pause waiting for instructions or operands. The final</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question must also be considered. For a practical system, the cost of memory must</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be reasonable in relationship to other components.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As might be expected, there is a trade-off among the three key characteristics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of memory: capacity, access time, and cost. A variety of technologies are used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implement memory systems, and across this spectrum of technologies, the following</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relationships hold:</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Faster access time, greater cost per bit</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Greater capacity, smaller cost per bit</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Greater capacity, slower access time</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dilemma facing the designer is clear. The designer would like to use memory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technologies that provide for large-capacity memory, both because the capacity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is needed and because the cost per bit is low. However, to meet performance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requirements, the designer needs to use expensive, relatively lower-capacity memories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with short access times.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way out of this dilemma is not to rely on a single memory component or</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technology, but to employ a </a:t>
            </a:r>
            <a:r>
              <a:rPr b="1" lang="en-US" sz="1020">
                <a:solidFill>
                  <a:schemeClr val="dk1"/>
                </a:solidFill>
                <a:latin typeface="Times New Roman"/>
                <a:ea typeface="Times New Roman"/>
                <a:cs typeface="Times New Roman"/>
                <a:sym typeface="Times New Roman"/>
              </a:rPr>
              <a:t>memory hierarchy.</a:t>
            </a:r>
            <a:endParaRPr sz="1020"/>
          </a:p>
        </p:txBody>
      </p:sp>
      <p:sp>
        <p:nvSpPr>
          <p:cNvPr id="374" name="Google Shape;374;p1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2" name="Google Shape;382;p1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1020">
                <a:solidFill>
                  <a:schemeClr val="dk1"/>
                </a:solidFill>
                <a:latin typeface="Times New Roman"/>
                <a:ea typeface="Times New Roman"/>
                <a:cs typeface="Times New Roman"/>
                <a:sym typeface="Times New Roman"/>
              </a:rPr>
              <a:t>The design constraints on a computer’s memory can be summed up by three questions: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How much? How fast? How expensive?</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question of how much is somewhat open ended. If the capacity is there,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applications will likely be developed to use it. The question of how fast is, in a sense,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easier to answer. To achieve greatest performance, the memory must be able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keep up with the processor. That is, as the processor is executing instructions, we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would not want it to have to pause waiting for instructions or operands. The final</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question must also be considered. For a practical system, the cost of memory must</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be reasonable in relationship to other components.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As might be expected, there is a trade-off among the three key characteristics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of memory: capacity, access time, and cost. A variety of technologies are used to</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implement memory systems, and across this spectrum of technologies, the following</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relationships hold:</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Faster access time, greater cost per bit</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Greater capacity, smaller cost per bit</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 Greater capacity, slower access time</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dilemma facing the designer is clear. The designer would like to use memory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technologies that provide for large-capacity memory, both because the capacity</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is needed and because the cost per bit is low. However, to meet performance</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requirements, the designer needs to use expensive, relatively lower-capacity memories</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with short access times.</a:t>
            </a:r>
            <a:endParaRPr/>
          </a:p>
          <a:p>
            <a:pPr indent="0" lvl="0" marL="0" rtl="0" algn="l">
              <a:lnSpc>
                <a:spcPct val="80000"/>
              </a:lnSpc>
              <a:spcBef>
                <a:spcPts val="306"/>
              </a:spcBef>
              <a:spcAft>
                <a:spcPts val="0"/>
              </a:spcAft>
              <a:buNone/>
            </a:pPr>
            <a:r>
              <a:t/>
            </a:r>
            <a:endParaRPr sz="1020">
              <a:solidFill>
                <a:schemeClr val="dk1"/>
              </a:solidFill>
              <a:latin typeface="Times New Roman"/>
              <a:ea typeface="Times New Roman"/>
              <a:cs typeface="Times New Roman"/>
              <a:sym typeface="Times New Roman"/>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The way out of this dilemma is not to rely on a single memory component or</a:t>
            </a:r>
            <a:endParaRPr/>
          </a:p>
          <a:p>
            <a:pPr indent="0" lvl="0" marL="0" rtl="0" algn="l">
              <a:lnSpc>
                <a:spcPct val="80000"/>
              </a:lnSpc>
              <a:spcBef>
                <a:spcPts val="306"/>
              </a:spcBef>
              <a:spcAft>
                <a:spcPts val="0"/>
              </a:spcAft>
              <a:buNone/>
            </a:pPr>
            <a:r>
              <a:rPr lang="en-US" sz="1020">
                <a:solidFill>
                  <a:schemeClr val="dk1"/>
                </a:solidFill>
                <a:latin typeface="Times New Roman"/>
                <a:ea typeface="Times New Roman"/>
                <a:cs typeface="Times New Roman"/>
                <a:sym typeface="Times New Roman"/>
              </a:rPr>
              <a:t>technology, but to employ a </a:t>
            </a:r>
            <a:r>
              <a:rPr b="1" lang="en-US" sz="1020">
                <a:solidFill>
                  <a:schemeClr val="dk1"/>
                </a:solidFill>
                <a:latin typeface="Times New Roman"/>
                <a:ea typeface="Times New Roman"/>
                <a:cs typeface="Times New Roman"/>
                <a:sym typeface="Times New Roman"/>
              </a:rPr>
              <a:t>memory hierarchy.</a:t>
            </a:r>
            <a:endParaRPr sz="1020"/>
          </a:p>
        </p:txBody>
      </p:sp>
      <p:sp>
        <p:nvSpPr>
          <p:cNvPr id="383" name="Google Shape;383;p1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89" name="Google Shape;38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1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6" name="Google Shape;396;p1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Cache memory is designed to combine the memory access time of expensive, high-speed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memory combined with the large memory size of less expensive, lower-speed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memory.</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concept is illustrated in Figure 4.3a. There is a relatively large and slow</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main memory together with a smaller, faster cache memory. The cache contains a</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copy of portions of main memory. When the processor attempts to read a word of</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memory, a check is made to determine if the word is in the cache. If so, the word is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delivered to the processor. If not, a block of main memory, consisting of some fixed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number of words, is read into the cache and then the word is delivered to the processor.</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Because of the phenomenon of locality of reference, when a block of data is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fetched into the cache to satisfy a single memory reference, it is likely that there will</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be future references to that same memory location or to other words in the block.</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Figure 4.3b depicts the use of multiple levels of cache. The L2 cache is slower</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and typically larger than the L1 cache, and the L3 cache is slower and typically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larger than the L2 cache.</a:t>
            </a:r>
            <a:endParaRPr sz="1110"/>
          </a:p>
        </p:txBody>
      </p:sp>
      <p:sp>
        <p:nvSpPr>
          <p:cNvPr id="397" name="Google Shape;397;p1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06" name="Google Shape;406;p1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b="1" lang="en-US" sz="1200" u="sng">
                <a:solidFill>
                  <a:schemeClr val="dk1"/>
                </a:solidFill>
                <a:latin typeface="Times New Roman"/>
                <a:ea typeface="Times New Roman"/>
                <a:cs typeface="Times New Roman"/>
                <a:sym typeface="Times New Roman"/>
              </a:rPr>
              <a:t>Mapping</a:t>
            </a:r>
            <a:r>
              <a:rPr lang="en-US" sz="1200">
                <a:solidFill>
                  <a:schemeClr val="dk1"/>
                </a:solidFill>
                <a:latin typeface="Times New Roman"/>
                <a:ea typeface="Times New Roman"/>
                <a:cs typeface="Times New Roman"/>
                <a:sym typeface="Times New Roman"/>
              </a:rPr>
              <a:t>- ánh xạ: Cách gán ghép chủ quan, cố tính </a:t>
            </a:r>
            <a:r>
              <a:rPr b="1" lang="en-US" sz="1200" u="sng">
                <a:solidFill>
                  <a:schemeClr val="dk1"/>
                </a:solidFill>
                <a:latin typeface="Times New Roman"/>
                <a:ea typeface="Times New Roman"/>
                <a:cs typeface="Times New Roman"/>
                <a:sym typeface="Times New Roman"/>
              </a:rPr>
              <a:t>mỗi</a:t>
            </a:r>
            <a:r>
              <a:rPr lang="en-US" sz="1200">
                <a:solidFill>
                  <a:schemeClr val="dk1"/>
                </a:solidFill>
                <a:latin typeface="Times New Roman"/>
                <a:ea typeface="Times New Roman"/>
                <a:cs typeface="Times New Roman"/>
                <a:sym typeface="Times New Roman"/>
              </a:rPr>
              <a:t> phần tử trong tập hợp A sẽ </a:t>
            </a:r>
            <a:r>
              <a:rPr b="1" lang="en-US" sz="1200" u="sng">
                <a:solidFill>
                  <a:schemeClr val="dk1"/>
                </a:solidFill>
                <a:latin typeface="Times New Roman"/>
                <a:ea typeface="Times New Roman"/>
                <a:cs typeface="Times New Roman"/>
                <a:sym typeface="Times New Roman"/>
              </a:rPr>
              <a:t>tương ứng với một phần tử duy nhất</a:t>
            </a:r>
            <a:r>
              <a:rPr lang="en-US" sz="1200">
                <a:solidFill>
                  <a:schemeClr val="dk1"/>
                </a:solidFill>
                <a:latin typeface="Times New Roman"/>
                <a:ea typeface="Times New Roman"/>
                <a:cs typeface="Times New Roman"/>
                <a:sym typeface="Times New Roman"/>
              </a:rPr>
              <a:t> trong tập hợp B</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Trong trường hợp này: A = tập các lines của cache, B: tập các blocks trong main memory. Mỗi line sẽ chứa nội dung của một block.</a:t>
            </a:r>
            <a:endParaRPr/>
          </a:p>
          <a:p>
            <a:pPr indent="0" lvl="0" marL="0" rtl="0" algn="l">
              <a:spcBef>
                <a:spcPts val="360"/>
              </a:spcBef>
              <a:spcAft>
                <a:spcPts val="0"/>
              </a:spcAft>
              <a:buNone/>
            </a:pPr>
            <a:r>
              <a:rPr b="1" lang="en-US" sz="1200" u="sng">
                <a:solidFill>
                  <a:schemeClr val="dk1"/>
                </a:solidFill>
                <a:latin typeface="Times New Roman"/>
                <a:ea typeface="Times New Roman"/>
                <a:cs typeface="Times New Roman"/>
                <a:sym typeface="Times New Roman"/>
              </a:rPr>
              <a:t>Tag là gì:</a:t>
            </a:r>
            <a:r>
              <a:rPr b="0" lang="en-US" sz="1200" u="none">
                <a:solidFill>
                  <a:schemeClr val="dk1"/>
                </a:solidFill>
                <a:latin typeface="Times New Roman"/>
                <a:ea typeface="Times New Roman"/>
                <a:cs typeface="Times New Roman"/>
                <a:sym typeface="Times New Roman"/>
              </a:rPr>
              <a:t> Tag là dữ liệu, thông tin được đính kèm. Tag của mỗi line chứa dữ liệu cho biết nội dung của line này ứng với block nào trong main memory. Data trong tag mô tả ánh xạ từ Cache sang Memory</a:t>
            </a:r>
            <a:endParaRPr b="1" sz="1200" u="sng">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u="sng">
                <a:solidFill>
                  <a:schemeClr val="dk1"/>
                </a:solidFill>
                <a:latin typeface="Times New Roman"/>
                <a:ea typeface="Times New Roman"/>
                <a:cs typeface="Times New Roman"/>
                <a:sym typeface="Times New Roman"/>
              </a:rPr>
              <a:t>Tại sao mỗi line phải có phần tag?</a:t>
            </a:r>
            <a:r>
              <a:rPr lang="en-US" sz="1200">
                <a:solidFill>
                  <a:schemeClr val="dk1"/>
                </a:solidFill>
                <a:latin typeface="Times New Roman"/>
                <a:ea typeface="Times New Roman"/>
                <a:cs typeface="Times New Roman"/>
                <a:sym typeface="Times New Roman"/>
              </a:rPr>
              <a:t>: Một line có thể chứa cả data lẫn intructions. Cache có dung lượng nhỏ nên chúng ta có thể hiểu việc chạy chương trình giống như cơ chế làm theo từng mẻ. Data trong cache chỉ mang tính tạm thời, data trong main memory mới là data chính thức. Như vậy, những data đã bị modified trong cache cần phải được cập nhật về main memory. Chính dữ liệu trong tag giúp việc cập nhật này được thực thi chình xác, dúng chỗ</a:t>
            </a:r>
            <a:endParaRPr/>
          </a:p>
          <a:p>
            <a:pPr indent="0" lvl="0" marL="0" rtl="0" algn="l">
              <a:spcBef>
                <a:spcPts val="360"/>
              </a:spcBef>
              <a:spcAft>
                <a:spcPts val="0"/>
              </a:spcAft>
              <a:buNone/>
            </a:pPr>
            <a:r>
              <a:t/>
            </a:r>
            <a:endParaRPr/>
          </a:p>
        </p:txBody>
      </p:sp>
      <p:sp>
        <p:nvSpPr>
          <p:cNvPr id="407" name="Google Shape;407;p1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19" name="Google Shape;419;p1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This section provides an overview of cache design parameters and reports some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typical results. We occasionally refer to the use of caches in high-performance computing</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(HPC). HPC deals with supercomputers and their software, especially for</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scientific applications that involve large amounts of data, vector and matrix computation,</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and the use of parallel algorithms. Cache design for HPC is quite different</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than for other hardware platforms and applications. Indeed, many researchers</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have found that HPC applications perform poorly on computer architectures that</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employ caches [BAIL93]. Other researchers have since shown that a cache hierarchy</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can be useful in improving performance if the application software is tuned to</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exploit the cache [WANG99, PRES01].</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Although there are a large number of cache implementations, there are a few</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basic design elements that serve to classify and differentiate cache architectures.</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Table 4.2 lists key elements.</a:t>
            </a:r>
            <a:endParaRPr/>
          </a:p>
        </p:txBody>
      </p:sp>
      <p:sp>
        <p:nvSpPr>
          <p:cNvPr id="420" name="Google Shape;420;p1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7" name="Google Shape;427;p1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76200" lvl="0" marL="0" rtl="0" algn="l">
              <a:spcBef>
                <a:spcPts val="0"/>
              </a:spcBef>
              <a:spcAft>
                <a:spcPts val="0"/>
              </a:spcAft>
              <a:buClr>
                <a:schemeClr val="dk1"/>
              </a:buClr>
              <a:buSzPts val="1200"/>
              <a:buFont typeface="Times New Roman"/>
              <a:buChar char="-"/>
            </a:pPr>
            <a:r>
              <a:rPr lang="en-US"/>
              <a:t>Memory for application is announced (3000 bytes if theis example).</a:t>
            </a:r>
            <a:endParaRPr/>
          </a:p>
          <a:p>
            <a:pPr indent="-76200" lvl="0" marL="0" rtl="0" algn="l">
              <a:spcBef>
                <a:spcPts val="360"/>
              </a:spcBef>
              <a:spcAft>
                <a:spcPts val="0"/>
              </a:spcAft>
              <a:buClr>
                <a:schemeClr val="dk1"/>
              </a:buClr>
              <a:buSzPts val="1200"/>
              <a:buFont typeface="Times New Roman"/>
              <a:buChar char="-"/>
            </a:pPr>
            <a:r>
              <a:rPr lang="en-US"/>
              <a:t>Compiler will dertermine addresses in an application accordingly</a:t>
            </a:r>
            <a:endParaRPr/>
          </a:p>
          <a:p>
            <a:pPr indent="-76200" lvl="0" marL="0" rtl="0" algn="l">
              <a:spcBef>
                <a:spcPts val="360"/>
              </a:spcBef>
              <a:spcAft>
                <a:spcPts val="0"/>
              </a:spcAft>
              <a:buClr>
                <a:schemeClr val="dk1"/>
              </a:buClr>
              <a:buSzPts val="1200"/>
              <a:buFont typeface="Times New Roman"/>
              <a:buChar char="-"/>
            </a:pPr>
            <a:r>
              <a:rPr lang="en-US"/>
              <a:t>All application content is loaded to the main memory</a:t>
            </a:r>
            <a:endParaRPr/>
          </a:p>
          <a:p>
            <a:pPr indent="-76200" lvl="0" marL="0" rtl="0" algn="l">
              <a:spcBef>
                <a:spcPts val="360"/>
              </a:spcBef>
              <a:spcAft>
                <a:spcPts val="0"/>
              </a:spcAft>
              <a:buClr>
                <a:schemeClr val="dk1"/>
              </a:buClr>
              <a:buSzPts val="1200"/>
              <a:buFont typeface="Times New Roman"/>
              <a:buChar char="-"/>
            </a:pPr>
            <a:r>
              <a:rPr lang="en-US"/>
              <a:t>At a time, only one process runs.  </a:t>
            </a:r>
            <a:endParaRPr/>
          </a:p>
        </p:txBody>
      </p:sp>
      <p:sp>
        <p:nvSpPr>
          <p:cNvPr id="428" name="Google Shape;428;p1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4" name="Google Shape;474;p19: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76200" lvl="0" marL="0" rtl="0" algn="l">
              <a:spcBef>
                <a:spcPts val="0"/>
              </a:spcBef>
              <a:spcAft>
                <a:spcPts val="0"/>
              </a:spcAft>
              <a:buClr>
                <a:schemeClr val="dk1"/>
              </a:buClr>
              <a:buSzPts val="1200"/>
              <a:buFont typeface="Times New Roman"/>
              <a:buChar char="-"/>
            </a:pPr>
            <a:r>
              <a:rPr lang="en-US"/>
              <a:t>Memory for application is announced (3000 bytes in this example).</a:t>
            </a:r>
            <a:endParaRPr/>
          </a:p>
          <a:p>
            <a:pPr indent="-76200" lvl="0" marL="0" rtl="0" algn="l">
              <a:spcBef>
                <a:spcPts val="360"/>
              </a:spcBef>
              <a:spcAft>
                <a:spcPts val="0"/>
              </a:spcAft>
              <a:buClr>
                <a:schemeClr val="dk1"/>
              </a:buClr>
              <a:buSzPts val="1200"/>
              <a:buFont typeface="Times New Roman"/>
              <a:buChar char="-"/>
            </a:pPr>
            <a:r>
              <a:rPr lang="en-US"/>
              <a:t>Compiler will dertermine addresses in an application accordingly</a:t>
            </a:r>
            <a:endParaRPr/>
          </a:p>
          <a:p>
            <a:pPr indent="-76200" lvl="0" marL="0" rtl="0" algn="l">
              <a:spcBef>
                <a:spcPts val="360"/>
              </a:spcBef>
              <a:spcAft>
                <a:spcPts val="0"/>
              </a:spcAft>
              <a:buClr>
                <a:schemeClr val="dk1"/>
              </a:buClr>
              <a:buSzPts val="1200"/>
              <a:buFont typeface="Times New Roman"/>
              <a:buChar char="-"/>
            </a:pPr>
            <a:r>
              <a:rPr lang="en-US"/>
              <a:t>All application contents are loaded to the main memory</a:t>
            </a:r>
            <a:endParaRPr/>
          </a:p>
          <a:p>
            <a:pPr indent="-76200" lvl="0" marL="0" rtl="0" algn="l">
              <a:spcBef>
                <a:spcPts val="360"/>
              </a:spcBef>
              <a:spcAft>
                <a:spcPts val="0"/>
              </a:spcAft>
              <a:buClr>
                <a:schemeClr val="dk1"/>
              </a:buClr>
              <a:buSzPts val="1200"/>
              <a:buFont typeface="Times New Roman"/>
              <a:buChar char="-"/>
            </a:pPr>
            <a:r>
              <a:rPr lang="en-US"/>
              <a:t>At a time, only one process runs.  </a:t>
            </a:r>
            <a:endParaRPr/>
          </a:p>
        </p:txBody>
      </p:sp>
      <p:sp>
        <p:nvSpPr>
          <p:cNvPr id="475" name="Google Shape;475;p1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term </a:t>
            </a:r>
            <a:r>
              <a:rPr b="1" lang="en-US" sz="1200">
                <a:solidFill>
                  <a:schemeClr val="dk1"/>
                </a:solidFill>
                <a:latin typeface="Times New Roman"/>
                <a:ea typeface="Times New Roman"/>
                <a:cs typeface="Times New Roman"/>
                <a:sym typeface="Times New Roman"/>
              </a:rPr>
              <a:t>location </a:t>
            </a:r>
            <a:r>
              <a:rPr b="0" lang="en-US" sz="1200">
                <a:solidFill>
                  <a:schemeClr val="dk1"/>
                </a:solidFill>
                <a:latin typeface="Times New Roman"/>
                <a:ea typeface="Times New Roman"/>
                <a:cs typeface="Times New Roman"/>
                <a:sym typeface="Times New Roman"/>
              </a:rPr>
              <a:t>in Table 4.1 refers to whether memory is internal and external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computer. Internal memory is often equated with main memory. But there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other forms of internal memory. The processor requires its own local memory,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form of registers (e.g., see Figure 2.3). Further, as we shall see, the control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portion of the processor may also require its own internal memory. We will defer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discussion of these latter two types of internal memory to later chapters. Cache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form of internal memory. External memory consists of peripheral storage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devices, such as disk and tape, that are accessible to the processor via I/O controllers.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obvious characteristic of memory is its </a:t>
            </a:r>
            <a:r>
              <a:rPr b="1" lang="en-US" sz="1200">
                <a:solidFill>
                  <a:schemeClr val="dk1"/>
                </a:solidFill>
                <a:latin typeface="Times New Roman"/>
                <a:ea typeface="Times New Roman"/>
                <a:cs typeface="Times New Roman"/>
                <a:sym typeface="Times New Roman"/>
              </a:rPr>
              <a:t>capacity. </a:t>
            </a:r>
            <a:r>
              <a:rPr b="0" lang="en-US" sz="1200">
                <a:solidFill>
                  <a:schemeClr val="dk1"/>
                </a:solidFill>
                <a:latin typeface="Times New Roman"/>
                <a:ea typeface="Times New Roman"/>
                <a:cs typeface="Times New Roman"/>
                <a:sym typeface="Times New Roman"/>
              </a:rPr>
              <a:t>For internal memory, this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typically expressed in terms of bytes (1 byte = 8 bits) or words. Common word lengths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8, 16, and 32 bits. External memory capacity is typically expressed in terms of bytes.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related concept is the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internal memory, the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transfer is equal to the number of electrical lines into and out of the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module. This may be equal to the word length, but is often larger, such as 64, 128,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256 bits. To clarify this point, consider three related concepts for internal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Word: </a:t>
            </a:r>
            <a:r>
              <a:rPr b="0" lang="en-US" sz="1200">
                <a:solidFill>
                  <a:schemeClr val="dk1"/>
                </a:solidFill>
                <a:latin typeface="Times New Roman"/>
                <a:ea typeface="Times New Roman"/>
                <a:cs typeface="Times New Roman"/>
                <a:sym typeface="Times New Roman"/>
              </a:rPr>
              <a:t>The “natural” unit of organization of memory. The size of a word is typically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equal to the number of bits used to represent an integer and to the instruction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length. Unfortunately, there are many exceptions. For example, the CRAY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C90 (an older model CRAY supercomputer) has a 64-bit word length but uses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46-bit integer representation. The Intel x86 architecture has a wide variety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instruction lengths, expressed as multiples of bytes, and a word size of 32 bits.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Addressable units: </a:t>
            </a:r>
            <a:r>
              <a:rPr b="0" lang="en-US" sz="1200">
                <a:solidFill>
                  <a:schemeClr val="dk1"/>
                </a:solidFill>
                <a:latin typeface="Times New Roman"/>
                <a:ea typeface="Times New Roman"/>
                <a:cs typeface="Times New Roman"/>
                <a:sym typeface="Times New Roman"/>
              </a:rPr>
              <a:t>In some systems, the addressable unit is the word. However,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many systems allow addressing at the byte level. In any case, the relationship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between the length in bits </a:t>
            </a:r>
            <a:r>
              <a:rPr i="1" lang="en-US" sz="1200">
                <a:solidFill>
                  <a:schemeClr val="dk1"/>
                </a:solidFill>
                <a:latin typeface="Times New Roman"/>
                <a:ea typeface="Times New Roman"/>
                <a:cs typeface="Times New Roman"/>
                <a:sym typeface="Times New Roman"/>
              </a:rPr>
              <a:t>A of an address and the number N of addressable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units is 2</a:t>
            </a:r>
            <a:r>
              <a:rPr i="1" lang="en-US" sz="1200">
                <a:solidFill>
                  <a:schemeClr val="dk1"/>
                </a:solidFill>
                <a:latin typeface="Times New Roman"/>
                <a:ea typeface="Times New Roman"/>
                <a:cs typeface="Times New Roman"/>
                <a:sym typeface="Times New Roman"/>
              </a:rPr>
              <a:t>A = 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main memory, this is the number of bits read out of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written into memory at a time. The unit of transfer need not equal a word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addressable unit. For external memory, data are often transferred in much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larger units than a word, and these are referred to as blocks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2" name="Google Shape;502;p2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76200" lvl="0" marL="0" rtl="0" algn="l">
              <a:spcBef>
                <a:spcPts val="0"/>
              </a:spcBef>
              <a:spcAft>
                <a:spcPts val="0"/>
              </a:spcAft>
              <a:buClr>
                <a:schemeClr val="dk1"/>
              </a:buClr>
              <a:buSzPts val="1200"/>
              <a:buFont typeface="Times New Roman"/>
              <a:buChar char="-"/>
            </a:pPr>
            <a:r>
              <a:rPr lang="en-US"/>
              <a:t>An application can be loaded to any position of main memory</a:t>
            </a:r>
            <a:endParaRPr/>
          </a:p>
          <a:p>
            <a:pPr indent="-76200" lvl="0" marL="0" rtl="0" algn="l">
              <a:spcBef>
                <a:spcPts val="360"/>
              </a:spcBef>
              <a:spcAft>
                <a:spcPts val="0"/>
              </a:spcAft>
              <a:buClr>
                <a:schemeClr val="dk1"/>
              </a:buClr>
              <a:buSzPts val="1200"/>
              <a:buFont typeface="Times New Roman"/>
              <a:buChar char="-"/>
            </a:pPr>
            <a:r>
              <a:rPr lang="en-US"/>
              <a:t>Suppose that a process is swapped to then swapped in, it can be loaded to a position which is different from initial position</a:t>
            </a:r>
            <a:endParaRPr/>
          </a:p>
          <a:p>
            <a:pPr indent="-76200" lvl="0" marL="0" rtl="0" algn="l">
              <a:spcBef>
                <a:spcPts val="360"/>
              </a:spcBef>
              <a:spcAft>
                <a:spcPts val="0"/>
              </a:spcAft>
              <a:buClr>
                <a:schemeClr val="dk1"/>
              </a:buClr>
              <a:buSzPts val="1200"/>
              <a:buFont typeface="Times New Roman"/>
              <a:buChar char="-"/>
            </a:pPr>
            <a:r>
              <a:rPr lang="en-US"/>
              <a:t>Whwn an application is allowed to run, all it’s content must be loaded to main memory</a:t>
            </a:r>
            <a:endParaRPr/>
          </a:p>
        </p:txBody>
      </p:sp>
      <p:sp>
        <p:nvSpPr>
          <p:cNvPr id="503" name="Google Shape;503;p2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9" name="Google Shape;539;p2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4.4 depicts the structure of a cache/main-memory system.</a:t>
            </a:r>
            <a:endParaRPr/>
          </a:p>
        </p:txBody>
      </p:sp>
      <p:sp>
        <p:nvSpPr>
          <p:cNvPr id="540" name="Google Shape;540;p2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4" name="Google Shape;584;p2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4.4 depicts the structure of a cache/main-memory system.</a:t>
            </a:r>
            <a:endParaRPr/>
          </a:p>
        </p:txBody>
      </p:sp>
      <p:sp>
        <p:nvSpPr>
          <p:cNvPr id="585" name="Google Shape;585;p2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5" name="Google Shape;595;p2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4.4 depicts the structure of a cache/main-memory system.</a:t>
            </a:r>
            <a:endParaRPr/>
          </a:p>
        </p:txBody>
      </p:sp>
      <p:sp>
        <p:nvSpPr>
          <p:cNvPr id="596" name="Google Shape;596;p2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5" name="Google Shape;605;p2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Almost all non-embedded processors, and many embedded processors, support virtual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a concept discussed in Chapter 8. In essence, virtual memory is a facility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allows programs to address memory from a logical point of view, without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regard to the amount of main memory physically available. When virtual memory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used, the address fields of machine instructions contain virtual addresses. For reads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and writes from main memory, a hardware memory management unit (MMU)</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translates each virtual address into a physical address in main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606" name="Google Shape;606;p2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3" name="Google Shape;613;p2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When virtual addresses are used, the system designer may choose to place the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cache between the processor and the MMU or between the MMU and main memory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(Figure 4.7). A </a:t>
            </a:r>
            <a:r>
              <a:rPr b="1" lang="en-US" sz="1110">
                <a:solidFill>
                  <a:schemeClr val="dk1"/>
                </a:solidFill>
                <a:latin typeface="Times New Roman"/>
                <a:ea typeface="Times New Roman"/>
                <a:cs typeface="Times New Roman"/>
                <a:sym typeface="Times New Roman"/>
              </a:rPr>
              <a:t>logical cache, </a:t>
            </a:r>
            <a:r>
              <a:rPr b="0" lang="en-US" sz="1110">
                <a:solidFill>
                  <a:schemeClr val="dk1"/>
                </a:solidFill>
                <a:latin typeface="Times New Roman"/>
                <a:ea typeface="Times New Roman"/>
                <a:cs typeface="Times New Roman"/>
                <a:sym typeface="Times New Roman"/>
              </a:rPr>
              <a:t>also known as a</a:t>
            </a:r>
            <a:r>
              <a:rPr b="1" lang="en-US" sz="1110">
                <a:solidFill>
                  <a:schemeClr val="dk1"/>
                </a:solidFill>
                <a:latin typeface="Times New Roman"/>
                <a:ea typeface="Times New Roman"/>
                <a:cs typeface="Times New Roman"/>
                <a:sym typeface="Times New Roman"/>
              </a:rPr>
              <a:t> virtual cache, </a:t>
            </a:r>
            <a:r>
              <a:rPr b="0" lang="en-US" sz="1110">
                <a:solidFill>
                  <a:schemeClr val="dk1"/>
                </a:solidFill>
                <a:latin typeface="Times New Roman"/>
                <a:ea typeface="Times New Roman"/>
                <a:cs typeface="Times New Roman"/>
                <a:sym typeface="Times New Roman"/>
              </a:rPr>
              <a:t>stores data using</a:t>
            </a:r>
            <a:endParaRPr/>
          </a:p>
          <a:p>
            <a:pPr indent="0" lvl="0" marL="0" rtl="0" algn="l">
              <a:spcBef>
                <a:spcPts val="333"/>
              </a:spcBef>
              <a:spcAft>
                <a:spcPts val="0"/>
              </a:spcAft>
              <a:buNone/>
            </a:pPr>
            <a:r>
              <a:rPr b="1" lang="en-US" sz="1110">
                <a:solidFill>
                  <a:schemeClr val="dk1"/>
                </a:solidFill>
                <a:latin typeface="Times New Roman"/>
                <a:ea typeface="Times New Roman"/>
                <a:cs typeface="Times New Roman"/>
                <a:sym typeface="Times New Roman"/>
              </a:rPr>
              <a:t>virtual addresses. </a:t>
            </a:r>
            <a:r>
              <a:rPr b="0" lang="en-US" sz="1110">
                <a:solidFill>
                  <a:schemeClr val="dk1"/>
                </a:solidFill>
                <a:latin typeface="Times New Roman"/>
                <a:ea typeface="Times New Roman"/>
                <a:cs typeface="Times New Roman"/>
                <a:sym typeface="Times New Roman"/>
              </a:rPr>
              <a:t>The processor accesses the cache directly, without going through</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MMU. A physical cache stores data using main memory </a:t>
            </a:r>
            <a:r>
              <a:rPr b="1" lang="en-US" sz="1110">
                <a:solidFill>
                  <a:schemeClr val="dk1"/>
                </a:solidFill>
                <a:latin typeface="Times New Roman"/>
                <a:ea typeface="Times New Roman"/>
                <a:cs typeface="Times New Roman"/>
                <a:sym typeface="Times New Roman"/>
              </a:rPr>
              <a:t>physical addresses.</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One obvious advantage of the logical cache is that cache access speed is faster</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than for a physical cache, because the cache can respond before the MMU performs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an address translation. The disadvantage has to do with the fact that most virtual</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memory systems supply each application with the same virtual memory address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space. That is, each application sees a virtual memory that starts at address 0. Thus,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same virtual address in two different applications refers to two different physical</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addresses. The cache memory must therefore be completely flushed with each</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application context switch, or extra bits must be added to each line of the cache to</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identify which virtual address space this address refers to.</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p:txBody>
      </p:sp>
      <p:sp>
        <p:nvSpPr>
          <p:cNvPr id="614" name="Google Shape;614;p2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2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22" name="Google Shape;62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3" name="Google Shape;623;p2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Because there are fewer cache lines than main memory blocks, an algorithm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for mapping main memory blocks into cache lines. Further, a means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for determining which main memory block currently occupies a cache line.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choice of the mapping function dictates how the cache is organized. Three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techniques can be used: direct, associative, and set associative.</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i="0" lang="en-US" sz="1200">
                <a:solidFill>
                  <a:schemeClr val="dk1"/>
                </a:solidFill>
                <a:latin typeface="Times New Roman"/>
                <a:ea typeface="Times New Roman"/>
                <a:cs typeface="Times New Roman"/>
                <a:sym typeface="Times New Roman"/>
              </a:rPr>
              <a:t>Direct mapping: </a:t>
            </a:r>
            <a:r>
              <a:rPr b="0" i="0" lang="en-US" sz="1200">
                <a:solidFill>
                  <a:schemeClr val="dk1"/>
                </a:solidFill>
                <a:latin typeface="Times New Roman"/>
                <a:ea typeface="Times New Roman"/>
                <a:cs typeface="Times New Roman"/>
                <a:sym typeface="Times New Roman"/>
              </a:rPr>
              <a:t>The simplest technique, known as </a:t>
            </a:r>
            <a:r>
              <a:rPr b="1" i="0" lang="en-US" sz="1200">
                <a:solidFill>
                  <a:schemeClr val="dk1"/>
                </a:solidFill>
                <a:latin typeface="Times New Roman"/>
                <a:ea typeface="Times New Roman"/>
                <a:cs typeface="Times New Roman"/>
                <a:sym typeface="Times New Roman"/>
              </a:rPr>
              <a:t>direct mapping</a:t>
            </a:r>
            <a:r>
              <a:rPr b="0" i="0" lang="en-US" sz="1200">
                <a:solidFill>
                  <a:schemeClr val="dk1"/>
                </a:solidFill>
                <a:latin typeface="Times New Roman"/>
                <a:ea typeface="Times New Roman"/>
                <a:cs typeface="Times New Roman"/>
                <a:sym typeface="Times New Roman"/>
              </a:rPr>
              <a:t>, maps each</a:t>
            </a:r>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block of main memory into only one possible cache line</a:t>
            </a:r>
            <a:r>
              <a:rPr lang="en-US" sz="1200">
                <a:solidFill>
                  <a:schemeClr val="dk1"/>
                </a:solidFill>
                <a:latin typeface="Times New Roman"/>
                <a:ea typeface="Times New Roman"/>
                <a:cs typeface="Times New Roman"/>
                <a:sym typeface="Times New Roman"/>
              </a:rPr>
              <a: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i="0" lang="en-US" sz="1200">
                <a:solidFill>
                  <a:schemeClr val="dk1"/>
                </a:solidFill>
                <a:latin typeface="Times New Roman"/>
                <a:ea typeface="Times New Roman"/>
                <a:cs typeface="Times New Roman"/>
                <a:sym typeface="Times New Roman"/>
              </a:rPr>
              <a:t>Associative mapping: Associative mapping </a:t>
            </a:r>
            <a:r>
              <a:rPr b="0" i="0" lang="en-US" sz="1200">
                <a:solidFill>
                  <a:schemeClr val="dk1"/>
                </a:solidFill>
                <a:latin typeface="Times New Roman"/>
                <a:ea typeface="Times New Roman"/>
                <a:cs typeface="Times New Roman"/>
                <a:sym typeface="Times New Roman"/>
              </a:rPr>
              <a:t>overcomes the disadvantage of direct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mapping by permitting each main memory block to be loaded into any line of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a:t>
            </a:r>
            <a:endParaRPr/>
          </a:p>
          <a:p>
            <a:pPr indent="0" lvl="0" marL="0" rtl="0" algn="l">
              <a:spcBef>
                <a:spcPts val="360"/>
              </a:spcBef>
              <a:spcAft>
                <a:spcPts val="0"/>
              </a:spcAft>
              <a:buNone/>
            </a:pPr>
            <a:r>
              <a:t/>
            </a:r>
            <a:endParaRPr i="0"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i="0" lang="en-US" sz="1200">
                <a:solidFill>
                  <a:schemeClr val="dk1"/>
                </a:solidFill>
                <a:latin typeface="Times New Roman"/>
                <a:ea typeface="Times New Roman"/>
                <a:cs typeface="Times New Roman"/>
                <a:sym typeface="Times New Roman"/>
              </a:rPr>
              <a:t>Set-associative mapping</a:t>
            </a:r>
            <a:r>
              <a:rPr b="1" i="1" lang="en-US" sz="1200">
                <a:solidFill>
                  <a:schemeClr val="dk1"/>
                </a:solidFill>
                <a:latin typeface="Times New Roman"/>
                <a:ea typeface="Times New Roman"/>
                <a:cs typeface="Times New Roman"/>
                <a:sym typeface="Times New Roman"/>
              </a:rPr>
              <a:t>: </a:t>
            </a:r>
            <a:r>
              <a:rPr b="1" i="0" lang="en-US" sz="1200">
                <a:solidFill>
                  <a:schemeClr val="dk1"/>
                </a:solidFill>
                <a:latin typeface="Times New Roman"/>
                <a:ea typeface="Times New Roman"/>
                <a:cs typeface="Times New Roman"/>
                <a:sym typeface="Times New Roman"/>
              </a:rPr>
              <a:t>Set-associative </a:t>
            </a:r>
            <a:r>
              <a:rPr b="0" i="0" lang="en-US" sz="1200">
                <a:solidFill>
                  <a:schemeClr val="dk1"/>
                </a:solidFill>
                <a:latin typeface="Times New Roman"/>
                <a:ea typeface="Times New Roman"/>
                <a:cs typeface="Times New Roman"/>
                <a:sym typeface="Times New Roman"/>
              </a:rPr>
              <a:t>mapping is a compromise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exhibits the strengths of both the direct and associative approaches while reducing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their disadvantages.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42" name="Google Shape;64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3" name="Google Shape;643;p2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mapping is expressed as</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i = j modulo 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where</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i = cache line number</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j = main memory block number</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m = number of lines in the cache</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4.8a shows the mapping for the first </a:t>
            </a:r>
            <a:r>
              <a:rPr i="1" lang="en-US" sz="1200">
                <a:solidFill>
                  <a:schemeClr val="dk1"/>
                </a:solidFill>
                <a:latin typeface="Times New Roman"/>
                <a:ea typeface="Times New Roman"/>
                <a:cs typeface="Times New Roman"/>
                <a:sym typeface="Times New Roman"/>
              </a:rPr>
              <a:t>m blocks of main memory. Each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block of main memory maps into one unique line of the cache. The next </a:t>
            </a:r>
            <a:r>
              <a:rPr i="1" lang="en-US" sz="1200">
                <a:solidFill>
                  <a:schemeClr val="dk1"/>
                </a:solidFill>
                <a:latin typeface="Times New Roman"/>
                <a:ea typeface="Times New Roman"/>
                <a:cs typeface="Times New Roman"/>
                <a:sym typeface="Times New Roman"/>
              </a:rPr>
              <a:t>m blocks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main memory map into the cache in the same fashion; that is, block B</a:t>
            </a:r>
            <a:r>
              <a:rPr baseline="-25000" i="1" lang="en-US" sz="1200">
                <a:solidFill>
                  <a:schemeClr val="dk1"/>
                </a:solidFill>
                <a:latin typeface="Times New Roman"/>
                <a:ea typeface="Times New Roman"/>
                <a:cs typeface="Times New Roman"/>
                <a:sym typeface="Times New Roman"/>
              </a:rPr>
              <a:t>m</a:t>
            </a:r>
            <a:r>
              <a:rPr i="1" lang="en-US" sz="1200">
                <a:solidFill>
                  <a:schemeClr val="dk1"/>
                </a:solidFill>
                <a:latin typeface="Times New Roman"/>
                <a:ea typeface="Times New Roman"/>
                <a:cs typeface="Times New Roman"/>
                <a:sym typeface="Times New Roman"/>
              </a:rPr>
              <a:t> of main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maps into line L</a:t>
            </a:r>
            <a:r>
              <a:rPr baseline="-25000" i="1" lang="en-US" sz="1200">
                <a:solidFill>
                  <a:schemeClr val="dk1"/>
                </a:solidFill>
                <a:latin typeface="Times New Roman"/>
                <a:ea typeface="Times New Roman"/>
                <a:cs typeface="Times New Roman"/>
                <a:sym typeface="Times New Roman"/>
              </a:rPr>
              <a:t>0</a:t>
            </a:r>
            <a:r>
              <a:rPr lang="en-US" sz="1200">
                <a:solidFill>
                  <a:schemeClr val="dk1"/>
                </a:solidFill>
                <a:latin typeface="Times New Roman"/>
                <a:ea typeface="Times New Roman"/>
                <a:cs typeface="Times New Roman"/>
                <a:sym typeface="Times New Roman"/>
              </a:rPr>
              <a:t> of cache, block </a:t>
            </a:r>
            <a:r>
              <a:rPr baseline="-25000" i="1" lang="en-US" sz="1200">
                <a:solidFill>
                  <a:schemeClr val="dk1"/>
                </a:solidFill>
                <a:latin typeface="Times New Roman"/>
                <a:ea typeface="Times New Roman"/>
                <a:cs typeface="Times New Roman"/>
                <a:sym typeface="Times New Roman"/>
              </a:rPr>
              <a:t>Bm+1</a:t>
            </a:r>
            <a:r>
              <a:rPr i="1" lang="en-US" sz="1200">
                <a:solidFill>
                  <a:schemeClr val="dk1"/>
                </a:solidFill>
                <a:latin typeface="Times New Roman"/>
                <a:ea typeface="Times New Roman"/>
                <a:cs typeface="Times New Roman"/>
                <a:sym typeface="Times New Roman"/>
              </a:rPr>
              <a:t> maps into line L</a:t>
            </a:r>
            <a:r>
              <a:rPr baseline="-25000" i="1" lang="en-US" sz="1200">
                <a:solidFill>
                  <a:schemeClr val="dk1"/>
                </a:solidFill>
                <a:latin typeface="Times New Roman"/>
                <a:ea typeface="Times New Roman"/>
                <a:cs typeface="Times New Roman"/>
                <a:sym typeface="Times New Roman"/>
              </a:rPr>
              <a:t>1</a:t>
            </a:r>
            <a:r>
              <a:rPr i="1" lang="en-US" sz="1200">
                <a:solidFill>
                  <a:schemeClr val="dk1"/>
                </a:solidFill>
                <a:latin typeface="Times New Roman"/>
                <a:ea typeface="Times New Roman"/>
                <a:cs typeface="Times New Roman"/>
                <a:sym typeface="Times New Roman"/>
              </a:rPr>
              <a:t>, and so 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Yếu điểm chính của kỹ thuật direct mapping (cà ri dê nguyên tô) là khi có cache miss </a:t>
            </a:r>
            <a:endParaRPr/>
          </a:p>
          <a:p>
            <a:pPr indent="0" lvl="0" marL="0" rtl="0" algn="l">
              <a:spcBef>
                <a:spcPts val="360"/>
              </a:spcBef>
              <a:spcAft>
                <a:spcPts val="0"/>
              </a:spcAft>
              <a:buNone/>
            </a:pPr>
            <a:r>
              <a:rPr lang="en-US"/>
              <a:t>(thí dụ cần truy xuất một biến ở khối m trong hình (a)), </a:t>
            </a:r>
            <a:endParaRPr/>
          </a:p>
          <a:p>
            <a:pPr indent="0" lvl="0" marL="0" rtl="0" algn="l">
              <a:spcBef>
                <a:spcPts val="360"/>
              </a:spcBef>
              <a:spcAft>
                <a:spcPts val="0"/>
              </a:spcAft>
              <a:buNone/>
            </a:pPr>
            <a:r>
              <a:rPr lang="en-US"/>
              <a:t>phải đổ hết cache về bộ nhớ rồi lại chép cả một khới lớn các blocks từ mem và cache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Để giảm chi phí chép qua qua lại mem-cache quá nhiều, kỹ thuật associative được dùng.</a:t>
            </a:r>
            <a:endParaRPr/>
          </a:p>
          <a:p>
            <a:pPr indent="0" lvl="0" marL="0" rtl="0" algn="l">
              <a:spcBef>
                <a:spcPts val="360"/>
              </a:spcBef>
              <a:spcAft>
                <a:spcPts val="0"/>
              </a:spcAft>
              <a:buNone/>
            </a:pPr>
            <a:r>
              <a:rPr lang="en-US"/>
              <a:t>Khi gặp cahe miss, phải chép 1 block vào cache nhưng không có line nào trống. Bài toán ở </a:t>
            </a:r>
            <a:endParaRPr/>
          </a:p>
          <a:p>
            <a:pPr indent="0" lvl="0" marL="0" rtl="0" algn="l">
              <a:spcBef>
                <a:spcPts val="360"/>
              </a:spcBef>
              <a:spcAft>
                <a:spcPts val="0"/>
              </a:spcAft>
              <a:buNone/>
            </a:pPr>
            <a:r>
              <a:rPr lang="en-US"/>
              <a:t>đây là line nào phải hi sinh, được chuyển về mem, nhường chỗ cho block mới. Việc này sẽ được</a:t>
            </a:r>
            <a:endParaRPr/>
          </a:p>
          <a:p>
            <a:pPr indent="0" lvl="0" marL="0" rtl="0" algn="l">
              <a:spcBef>
                <a:spcPts val="360"/>
              </a:spcBef>
              <a:spcAft>
                <a:spcPts val="0"/>
              </a:spcAft>
              <a:buNone/>
            </a:pPr>
            <a:r>
              <a:rPr lang="en-US"/>
              <a:t>Giải quyết trong phần replacement algorithms – các slide sau.</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2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53" name="Google Shape;65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2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1200">
                <a:solidFill>
                  <a:schemeClr val="dk1"/>
                </a:solidFill>
                <a:latin typeface="Times New Roman"/>
                <a:ea typeface="Times New Roman"/>
                <a:cs typeface="Times New Roman"/>
                <a:sym typeface="Times New Roman"/>
              </a:rPr>
              <a:t>Cache hit</a:t>
            </a:r>
            <a:r>
              <a:rPr lang="en-US" sz="1200">
                <a:solidFill>
                  <a:schemeClr val="dk1"/>
                </a:solidFill>
                <a:latin typeface="Times New Roman"/>
                <a:ea typeface="Times New Roman"/>
                <a:cs typeface="Times New Roman"/>
                <a:sym typeface="Times New Roman"/>
              </a:rPr>
              <a:t>: an address of read word is in cache</a:t>
            </a:r>
            <a:endParaRPr/>
          </a:p>
          <a:p>
            <a:pPr indent="0" lvl="0" marL="0" marR="0" rtl="0" algn="l">
              <a:lnSpc>
                <a:spcPct val="100000"/>
              </a:lnSpc>
              <a:spcBef>
                <a:spcPts val="360"/>
              </a:spcBef>
              <a:spcAft>
                <a:spcPts val="0"/>
              </a:spcAft>
              <a:buClr>
                <a:schemeClr val="dk1"/>
              </a:buClr>
              <a:buSzPts val="1200"/>
              <a:buFont typeface="Times New Roman"/>
              <a:buNone/>
            </a:pPr>
            <a:r>
              <a:rPr b="1" lang="en-US" sz="1200">
                <a:solidFill>
                  <a:schemeClr val="dk1"/>
                </a:solidFill>
                <a:latin typeface="Times New Roman"/>
                <a:ea typeface="Times New Roman"/>
                <a:cs typeface="Times New Roman"/>
                <a:sym typeface="Times New Roman"/>
              </a:rPr>
              <a:t>Cache miss</a:t>
            </a:r>
            <a:r>
              <a:rPr lang="en-US" sz="1200">
                <a:solidFill>
                  <a:schemeClr val="dk1"/>
                </a:solidFill>
                <a:latin typeface="Times New Roman"/>
                <a:ea typeface="Times New Roman"/>
                <a:cs typeface="Times New Roman"/>
                <a:sym typeface="Times New Roman"/>
              </a:rPr>
              <a:t>: an address of read word is not in cache</a:t>
            </a:r>
            <a:endParaRPr/>
          </a:p>
          <a:p>
            <a:pPr indent="0" lvl="0" marL="0" marR="0" rtl="0" algn="l">
              <a:lnSpc>
                <a:spcPct val="100000"/>
              </a:lnSpc>
              <a:spcBef>
                <a:spcPts val="360"/>
              </a:spcBef>
              <a:spcAft>
                <a:spcPts val="0"/>
              </a:spcAft>
              <a:buClr>
                <a:schemeClr val="dk1"/>
              </a:buClr>
              <a:buSzPts val="1200"/>
              <a:buFont typeface="Times New Roman"/>
              <a:buNone/>
            </a:pPr>
            <a:r>
              <a:rPr b="1" lang="en-US" sz="1200">
                <a:solidFill>
                  <a:schemeClr val="dk1"/>
                </a:solidFill>
                <a:latin typeface="Times New Roman"/>
                <a:ea typeface="Times New Roman"/>
                <a:cs typeface="Times New Roman"/>
                <a:sym typeface="Times New Roman"/>
              </a:rPr>
              <a:t>Cấu trúc một địa chỉ bộ nhớ được truy xuất dùng cache: &lt;Tag, Line, Word&gt; </a:t>
            </a:r>
            <a:r>
              <a:rPr b="0" lang="en-US" sz="1200">
                <a:solidFill>
                  <a:schemeClr val="dk1"/>
                </a:solidFill>
                <a:latin typeface="Times New Roman"/>
                <a:ea typeface="Times New Roman"/>
                <a:cs typeface="Times New Roman"/>
                <a:sym typeface="Times New Roman"/>
              </a:rPr>
              <a:t>mang nghĩa là địa chỉ này thuộc về block nào trên bộ nhớ chính (tag), </a:t>
            </a:r>
            <a:endParaRPr b="0"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b="0" lang="en-US" sz="1200">
                <a:solidFill>
                  <a:schemeClr val="dk1"/>
                </a:solidFill>
                <a:latin typeface="Times New Roman"/>
                <a:ea typeface="Times New Roman"/>
                <a:cs typeface="Times New Roman"/>
                <a:sym typeface="Times New Roman"/>
              </a:rPr>
              <a:t>        dòng thứ mấy của cache, từ thứ mấy trong dòng này</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Bước 1: Đọ (Compare) 2 giá trị Tag (đường mầu blue)</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Bước 2: Nếu 2 trị này bằng nhau (</a:t>
            </a:r>
            <a:r>
              <a:rPr b="1" lang="en-US" sz="1200">
                <a:solidFill>
                  <a:schemeClr val="dk1"/>
                </a:solidFill>
                <a:latin typeface="Times New Roman"/>
                <a:ea typeface="Times New Roman"/>
                <a:cs typeface="Times New Roman"/>
                <a:sym typeface="Times New Roman"/>
              </a:rPr>
              <a:t>hit</a:t>
            </a:r>
            <a:r>
              <a:rPr lang="en-US" sz="1200">
                <a:solidFill>
                  <a:schemeClr val="dk1"/>
                </a:solidFill>
                <a:latin typeface="Times New Roman"/>
                <a:ea typeface="Times New Roman"/>
                <a:cs typeface="Times New Roman"/>
                <a:sym typeface="Times New Roman"/>
              </a:rPr>
              <a:t>), địa chỉ này có trong cache rồi, dựa vào Line (mầu green) để xác định line trong cache và Word (mầu tím) xác định được địa chỉ (word thứ mất trong line này) của ô nhớ cần đọc</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Bước 3: Ngược lại, địa chỉ cần truy xuất chưa nằm trong cache (mầu đỏ) mà nằm trong bộ nhớ, thông qua Tag, đến bộ nhớ để mang block này vào cache sau khi đã đẩy 1 line ra khỏi cache (victim line) – </a:t>
            </a:r>
            <a:r>
              <a:rPr b="1" lang="en-US" sz="1200">
                <a:solidFill>
                  <a:schemeClr val="dk1"/>
                </a:solidFill>
                <a:latin typeface="Times New Roman"/>
                <a:ea typeface="Times New Roman"/>
                <a:cs typeface="Times New Roman"/>
                <a:sym typeface="Times New Roman"/>
              </a:rPr>
              <a:t>Replacement algorithms (cuối chương)</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5" name="Google Shape;665;p29: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a:t>Figure 4.10  Direct Mapping Example.</a:t>
            </a:r>
            <a:endParaRPr/>
          </a:p>
        </p:txBody>
      </p:sp>
      <p:sp>
        <p:nvSpPr>
          <p:cNvPr id="666" name="Google Shape;666;p2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25" name="Google Shape;2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term </a:t>
            </a:r>
            <a:r>
              <a:rPr b="1" lang="en-US" sz="1200">
                <a:solidFill>
                  <a:schemeClr val="dk1"/>
                </a:solidFill>
                <a:latin typeface="Times New Roman"/>
                <a:ea typeface="Times New Roman"/>
                <a:cs typeface="Times New Roman"/>
                <a:sym typeface="Times New Roman"/>
              </a:rPr>
              <a:t>location </a:t>
            </a:r>
            <a:r>
              <a:rPr b="0" lang="en-US" sz="1200">
                <a:solidFill>
                  <a:schemeClr val="dk1"/>
                </a:solidFill>
                <a:latin typeface="Times New Roman"/>
                <a:ea typeface="Times New Roman"/>
                <a:cs typeface="Times New Roman"/>
                <a:sym typeface="Times New Roman"/>
              </a:rPr>
              <a:t>in Table 4.1 refers to whether memory is internal and external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computer. Internal memory is often equated with main memory. But there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other forms of internal memory. The processor requires its own local memory,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form of registers (e.g., see Figure 2.3). Further, as we shall see, the control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portion of the processor may also require its own internal memory. We will defer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discussion of these latter two types of internal memory to later chapters. Cache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form of internal memory. External memory consists of peripheral storage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devices, such as disk and tape, that are accessible to the processor via I/O controllers.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obvious characteristic of memory is its </a:t>
            </a:r>
            <a:r>
              <a:rPr b="1" lang="en-US" sz="1200">
                <a:solidFill>
                  <a:schemeClr val="dk1"/>
                </a:solidFill>
                <a:latin typeface="Times New Roman"/>
                <a:ea typeface="Times New Roman"/>
                <a:cs typeface="Times New Roman"/>
                <a:sym typeface="Times New Roman"/>
              </a:rPr>
              <a:t>capacity. </a:t>
            </a:r>
            <a:r>
              <a:rPr b="0" lang="en-US" sz="1200">
                <a:solidFill>
                  <a:schemeClr val="dk1"/>
                </a:solidFill>
                <a:latin typeface="Times New Roman"/>
                <a:ea typeface="Times New Roman"/>
                <a:cs typeface="Times New Roman"/>
                <a:sym typeface="Times New Roman"/>
              </a:rPr>
              <a:t>For internal memory, this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typically expressed in terms of bytes (1 byte = 8 bits) or words. Common word lengths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8, 16, and 32 bits. External memory capacity is typically expressed in terms of bytes.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related concept is the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internal memory, the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transfer is equal to the number of electrical lines into and out of the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module. This may be equal to the word length, but is often larger, such as 64, 128,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256 bits. To clarify this point, consider three related concepts for internal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Word: </a:t>
            </a:r>
            <a:r>
              <a:rPr b="0" lang="en-US" sz="1200">
                <a:solidFill>
                  <a:schemeClr val="dk1"/>
                </a:solidFill>
                <a:latin typeface="Times New Roman"/>
                <a:ea typeface="Times New Roman"/>
                <a:cs typeface="Times New Roman"/>
                <a:sym typeface="Times New Roman"/>
              </a:rPr>
              <a:t>The “natural” unit of organization of memory. The size of a word is typically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equal to the number of bits used to represent an integer and to the instruction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length. Unfortunately, there are many exceptions. For example, the CRAY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C90 (an older model CRAY supercomputer) has a 64-bit word length but uses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46-bit integer representation. The Intel x86 architecture has a wide variety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instruction lengths, expressed as multiples of bytes, and a word size of 32 bits.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Addressable units: </a:t>
            </a:r>
            <a:r>
              <a:rPr b="0" lang="en-US" sz="1200">
                <a:solidFill>
                  <a:schemeClr val="dk1"/>
                </a:solidFill>
                <a:latin typeface="Times New Roman"/>
                <a:ea typeface="Times New Roman"/>
                <a:cs typeface="Times New Roman"/>
                <a:sym typeface="Times New Roman"/>
              </a:rPr>
              <a:t>In some systems, the addressable unit is the word. However,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many systems allow addressing at the byte level. In any case, the relationship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between the length in bits </a:t>
            </a:r>
            <a:r>
              <a:rPr i="1" lang="en-US" sz="1200">
                <a:solidFill>
                  <a:schemeClr val="dk1"/>
                </a:solidFill>
                <a:latin typeface="Times New Roman"/>
                <a:ea typeface="Times New Roman"/>
                <a:cs typeface="Times New Roman"/>
                <a:sym typeface="Times New Roman"/>
              </a:rPr>
              <a:t>A of an address and the number N of addressable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units is 2</a:t>
            </a:r>
            <a:r>
              <a:rPr i="1" lang="en-US" sz="1200">
                <a:solidFill>
                  <a:schemeClr val="dk1"/>
                </a:solidFill>
                <a:latin typeface="Times New Roman"/>
                <a:ea typeface="Times New Roman"/>
                <a:cs typeface="Times New Roman"/>
                <a:sym typeface="Times New Roman"/>
              </a:rPr>
              <a:t>A = 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main memory, this is the number of bits read out of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written into memory at a time. The unit of transfer need not equal a word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addressable unit. For external memory, data are often transferred in much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larger units than a word, and these are referred to as blocks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73" name="Google Shape;673;p3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direct mapping technique is simple and inexpensive to implement. Its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main disadvantage is that there is a fixed cache location for any given block. Thus,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if a program happens to reference words repeatedly from two different blocks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map into the same line, then the blocks will be continually swapped in the cache,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the hit ratio will be low (a phenomenon known as </a:t>
            </a:r>
            <a:r>
              <a:rPr i="1" lang="en-US" sz="1200">
                <a:solidFill>
                  <a:schemeClr val="dk1"/>
                </a:solidFill>
                <a:latin typeface="Times New Roman"/>
                <a:ea typeface="Times New Roman"/>
                <a:cs typeface="Times New Roman"/>
                <a:sym typeface="Times New Roman"/>
              </a:rPr>
              <a:t>thrashing).</a:t>
            </a:r>
            <a:endParaRPr/>
          </a:p>
          <a:p>
            <a:pPr indent="0" lvl="0" marL="0" rtl="0" algn="l">
              <a:spcBef>
                <a:spcPts val="360"/>
              </a:spcBef>
              <a:spcAft>
                <a:spcPts val="0"/>
              </a:spcAft>
              <a:buNone/>
            </a:pPr>
            <a:r>
              <a:t/>
            </a:r>
            <a:endParaRPr/>
          </a:p>
        </p:txBody>
      </p:sp>
      <p:sp>
        <p:nvSpPr>
          <p:cNvPr id="674" name="Google Shape;674;p3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2" name="Google Shape;682;p3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One approach to lower the miss penalty is to remember what was discarded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case it is needed again. Since the discarded data has already been fetched, it can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 used again at a small cost. Such recycling is possible using a victim cache. Victim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was originally proposed as an approach to reduce the conflict misses of direct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mapped caches without affecting its fast access time. Victim cache is a fully associative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whose size is typically 4 to 16 cache lines, residing between a direct mapped L1</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and the next level of memory. This concept is explored in Appendix D.</a:t>
            </a:r>
            <a:endParaRPr/>
          </a:p>
        </p:txBody>
      </p:sp>
      <p:sp>
        <p:nvSpPr>
          <p:cNvPr id="683" name="Google Shape;683;p3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3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91" name="Google Shape;69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2" name="Google Shape;692;p3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Associative mapping overcomes the disadvantage of direct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mapping by permitting each main memory block to be loaded into any line of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(Figure 4.8b). In this case, the cache control logic interprets a memory address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simply as a Tag and a Word field. The Tag field uniquely identifies a block of main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To determine whether a block is in the cache, the cache control logic must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simultaneously examine every line’s tag for a match. Figure 4.11 illustrates the logic.</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3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01" name="Google Shape;70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p3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a:t>Figure 4.12 Associative Mapping Example.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09" name="Google Shape;709;p3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With associative mapping, there is flexibility as to which block to replace when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new block is read into the cache. Replacement algorithms, discussed later in this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section, are designed to maximize the hit ratio. The principal disadvantage of associative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mapping is the complex circuitry required to examine the tags of all cache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lines in parallel.</a:t>
            </a:r>
            <a:endParaRPr/>
          </a:p>
        </p:txBody>
      </p:sp>
      <p:sp>
        <p:nvSpPr>
          <p:cNvPr id="710" name="Google Shape;710;p3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3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18" name="Google Shape;71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9" name="Google Shape;719;p3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Set-associative mapping is a compromise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exhibits the strengths of both the direct and associative approaches while reducing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their disadvantages.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this case, the cache consists of a number sets, each of which consists of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number of lines. The relationships are</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m = </a:t>
            </a:r>
            <a:r>
              <a:rPr i="0" lang="en-US" sz="1200">
                <a:solidFill>
                  <a:schemeClr val="dk1"/>
                </a:solidFill>
                <a:latin typeface="Times New Roman"/>
                <a:ea typeface="Times New Roman"/>
                <a:cs typeface="Times New Roman"/>
                <a:sym typeface="Times New Roman"/>
              </a:rPr>
              <a:t>v</a:t>
            </a:r>
            <a:r>
              <a:rPr i="1" lang="en-US" sz="1200">
                <a:solidFill>
                  <a:schemeClr val="dk1"/>
                </a:solidFill>
                <a:latin typeface="Times New Roman"/>
                <a:ea typeface="Times New Roman"/>
                <a:cs typeface="Times New Roman"/>
                <a:sym typeface="Times New Roman"/>
              </a:rPr>
              <a:t>* k</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i = j modulo v</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where</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i = cache set number</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j = main memory block number</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m = number of lines in the cache</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v = number of sets</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k = number of lines in each set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is referred to as </a:t>
            </a:r>
            <a:r>
              <a:rPr i="1" lang="en-US" sz="1200">
                <a:solidFill>
                  <a:schemeClr val="dk1"/>
                </a:solidFill>
                <a:latin typeface="Times New Roman"/>
                <a:ea typeface="Times New Roman"/>
                <a:cs typeface="Times New Roman"/>
                <a:sym typeface="Times New Roman"/>
              </a:rPr>
              <a:t>k-way set-associative mapping.</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27" name="Google Shape;727;p3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Figure 4.13a illustrates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this mapping for the first v blocks of main memory. As with associative mapping,</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each word maps into multiple cache lines. For set-associative mapping, each word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maps into all the cache lines in a specific set, so that main memory block B</a:t>
            </a:r>
            <a:r>
              <a:rPr baseline="-25000" lang="en-US" sz="1110">
                <a:solidFill>
                  <a:schemeClr val="dk1"/>
                </a:solidFill>
                <a:latin typeface="Times New Roman"/>
                <a:ea typeface="Times New Roman"/>
                <a:cs typeface="Times New Roman"/>
                <a:sym typeface="Times New Roman"/>
              </a:rPr>
              <a:t>0</a:t>
            </a:r>
            <a:r>
              <a:rPr lang="en-US" sz="1110">
                <a:solidFill>
                  <a:schemeClr val="dk1"/>
                </a:solidFill>
                <a:latin typeface="Times New Roman"/>
                <a:ea typeface="Times New Roman"/>
                <a:cs typeface="Times New Roman"/>
                <a:sym typeface="Times New Roman"/>
              </a:rPr>
              <a:t> maps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into set 0, and so on. Thus, the set-associative cache can be physically implemented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as n associative caches. It is also possible to implement the set-associative cache as</a:t>
            </a:r>
            <a:endParaRPr/>
          </a:p>
          <a:p>
            <a:pPr indent="0" lvl="0" marL="0" rtl="0" algn="l">
              <a:spcBef>
                <a:spcPts val="333"/>
              </a:spcBef>
              <a:spcAft>
                <a:spcPts val="0"/>
              </a:spcAft>
              <a:buNone/>
            </a:pPr>
            <a:r>
              <a:rPr i="1" lang="en-US" sz="1110">
                <a:solidFill>
                  <a:schemeClr val="dk1"/>
                </a:solidFill>
                <a:latin typeface="Times New Roman"/>
                <a:ea typeface="Times New Roman"/>
                <a:cs typeface="Times New Roman"/>
                <a:sym typeface="Times New Roman"/>
              </a:rPr>
              <a:t>k direct mapping caches, as shown in Figure 4.13b. Each direct-mapped cache is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referred to as a </a:t>
            </a:r>
            <a:r>
              <a:rPr i="1" lang="en-US" sz="1110">
                <a:solidFill>
                  <a:schemeClr val="dk1"/>
                </a:solidFill>
                <a:latin typeface="Times New Roman"/>
                <a:ea typeface="Times New Roman"/>
                <a:cs typeface="Times New Roman"/>
                <a:sym typeface="Times New Roman"/>
              </a:rPr>
              <a:t>way, consisting of v lines. The first v lines of main memory are direct</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mapped into the v lines of each way; the next group of v lines of main memory are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similarly mapped, and so on. The direct-mapped implementation is typically used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for small degrees of associativity (small values of </a:t>
            </a:r>
            <a:r>
              <a:rPr i="1" lang="en-US" sz="1110">
                <a:solidFill>
                  <a:schemeClr val="dk1"/>
                </a:solidFill>
                <a:latin typeface="Times New Roman"/>
                <a:ea typeface="Times New Roman"/>
                <a:cs typeface="Times New Roman"/>
                <a:sym typeface="Times New Roman"/>
              </a:rPr>
              <a:t>k) while the associative-mapped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implementation is typically used for higher degrees of associativity [JACO08].</a:t>
            </a:r>
            <a:endParaRPr sz="1110"/>
          </a:p>
        </p:txBody>
      </p:sp>
      <p:sp>
        <p:nvSpPr>
          <p:cNvPr id="728" name="Google Shape;728;p3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3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35" name="Google Shape;73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6" name="Google Shape;736;p3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For set-associative mapping, the cache control logic interprets a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address as three fields: Tag, Set, and Word. The </a:t>
            </a:r>
            <a:r>
              <a:rPr i="1" lang="en-US" sz="1200">
                <a:solidFill>
                  <a:schemeClr val="dk1"/>
                </a:solidFill>
                <a:latin typeface="Times New Roman"/>
                <a:ea typeface="Times New Roman"/>
                <a:cs typeface="Times New Roman"/>
                <a:sym typeface="Times New Roman"/>
              </a:rPr>
              <a:t>d set bits specify one of v = 2</a:t>
            </a:r>
            <a:r>
              <a:rPr baseline="30000" i="1" lang="en-US" sz="1200">
                <a:solidFill>
                  <a:schemeClr val="dk1"/>
                </a:solidFill>
                <a:latin typeface="Times New Roman"/>
                <a:ea typeface="Times New Roman"/>
                <a:cs typeface="Times New Roman"/>
                <a:sym typeface="Times New Roman"/>
              </a:rPr>
              <a:t>d</a:t>
            </a:r>
            <a:r>
              <a:rPr i="1" lang="en-US" sz="1200">
                <a:solidFill>
                  <a:schemeClr val="dk1"/>
                </a:solidFill>
                <a:latin typeface="Times New Roman"/>
                <a:ea typeface="Times New Roman"/>
                <a:cs typeface="Times New Roman"/>
                <a:sym typeface="Times New Roman"/>
              </a:rPr>
              <a:t> sets.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t>
            </a:r>
            <a:r>
              <a:rPr i="1" lang="en-US" sz="1200">
                <a:solidFill>
                  <a:schemeClr val="dk1"/>
                </a:solidFill>
                <a:latin typeface="Times New Roman"/>
                <a:ea typeface="Times New Roman"/>
                <a:cs typeface="Times New Roman"/>
                <a:sym typeface="Times New Roman"/>
              </a:rPr>
              <a:t>s bits of the Tag and Set fields specify one of the 2</a:t>
            </a:r>
            <a:r>
              <a:rPr baseline="30000" i="1" lang="en-US" sz="1200">
                <a:solidFill>
                  <a:schemeClr val="dk1"/>
                </a:solidFill>
                <a:latin typeface="Times New Roman"/>
                <a:ea typeface="Times New Roman"/>
                <a:cs typeface="Times New Roman"/>
                <a:sym typeface="Times New Roman"/>
              </a:rPr>
              <a:t>s</a:t>
            </a:r>
            <a:r>
              <a:rPr i="1" lang="en-US" sz="1200">
                <a:solidFill>
                  <a:schemeClr val="dk1"/>
                </a:solidFill>
                <a:latin typeface="Times New Roman"/>
                <a:ea typeface="Times New Roman"/>
                <a:cs typeface="Times New Roman"/>
                <a:sym typeface="Times New Roman"/>
              </a:rPr>
              <a:t> blocks of main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4.14 illustrates the cache control logic. With fully associative mapping,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tag in a memory address is quite large and must be compared to the tag of every line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the cache. With </a:t>
            </a:r>
            <a:r>
              <a:rPr i="1" lang="en-US" sz="1200">
                <a:solidFill>
                  <a:schemeClr val="dk1"/>
                </a:solidFill>
                <a:latin typeface="Times New Roman"/>
                <a:ea typeface="Times New Roman"/>
                <a:cs typeface="Times New Roman"/>
                <a:sym typeface="Times New Roman"/>
              </a:rPr>
              <a:t>k-way set-associative mapping, the tag in a memory address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much smaller and is only compared to the </a:t>
            </a:r>
            <a:r>
              <a:rPr i="1" lang="en-US" sz="1200">
                <a:solidFill>
                  <a:schemeClr val="dk1"/>
                </a:solidFill>
                <a:latin typeface="Times New Roman"/>
                <a:ea typeface="Times New Roman"/>
                <a:cs typeface="Times New Roman"/>
                <a:sym typeface="Times New Roman"/>
              </a:rPr>
              <a:t>k tags within a single set.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43" name="Google Shape;743;p3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a:t>Set Associative Mapping Summary.</a:t>
            </a:r>
            <a:endParaRPr/>
          </a:p>
        </p:txBody>
      </p:sp>
      <p:sp>
        <p:nvSpPr>
          <p:cNvPr id="744" name="Google Shape;744;p3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3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52" name="Google Shape;75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3" name="Google Shape;753;p39: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4.15 shows an example using set-associative mapping with two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lines in each set, referred to as two-way set-associative.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32" name="Google Shape;23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term </a:t>
            </a:r>
            <a:r>
              <a:rPr b="1" lang="en-US" sz="1200">
                <a:solidFill>
                  <a:schemeClr val="dk1"/>
                </a:solidFill>
                <a:latin typeface="Times New Roman"/>
                <a:ea typeface="Times New Roman"/>
                <a:cs typeface="Times New Roman"/>
                <a:sym typeface="Times New Roman"/>
              </a:rPr>
              <a:t>location </a:t>
            </a:r>
            <a:r>
              <a:rPr b="0" lang="en-US" sz="1200">
                <a:solidFill>
                  <a:schemeClr val="dk1"/>
                </a:solidFill>
                <a:latin typeface="Times New Roman"/>
                <a:ea typeface="Times New Roman"/>
                <a:cs typeface="Times New Roman"/>
                <a:sym typeface="Times New Roman"/>
              </a:rPr>
              <a:t>in Table 4.1 refers to whether memory is internal and external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computer. Internal memory is often equated with main memory. But there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other forms of internal memory. The processor requires its own local memory,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form of registers (e.g., see Figure 2.3). Further, as we shall see, the control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portion of the processor may also require its own internal memory. We will defer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discussion of these latter two types of internal memory to later chapters. Cache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form of internal memory. External memory consists of peripheral storage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devices, such as disk and tape, that are accessible to the processor via I/O controllers.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obvious characteristic of memory is its </a:t>
            </a:r>
            <a:r>
              <a:rPr b="1" lang="en-US" sz="1200">
                <a:solidFill>
                  <a:schemeClr val="dk1"/>
                </a:solidFill>
                <a:latin typeface="Times New Roman"/>
                <a:ea typeface="Times New Roman"/>
                <a:cs typeface="Times New Roman"/>
                <a:sym typeface="Times New Roman"/>
              </a:rPr>
              <a:t>capacity. </a:t>
            </a:r>
            <a:r>
              <a:rPr b="0" lang="en-US" sz="1200">
                <a:solidFill>
                  <a:schemeClr val="dk1"/>
                </a:solidFill>
                <a:latin typeface="Times New Roman"/>
                <a:ea typeface="Times New Roman"/>
                <a:cs typeface="Times New Roman"/>
                <a:sym typeface="Times New Roman"/>
              </a:rPr>
              <a:t>For internal memory, this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typically expressed in terms of bytes (1 byte = 8 bits) or words. Common word lengths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8, 16, and 32 bits. External memory capacity is typically expressed in terms of bytes.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related concept is the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internal memory, the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transfer is equal to the number of electrical lines into and out of the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module. This may be equal to the word length, but is often larger, such as 64, 128,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256 bits. To clarify this point, consider three related concepts for internal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Word: </a:t>
            </a:r>
            <a:r>
              <a:rPr b="0" lang="en-US" sz="1200">
                <a:solidFill>
                  <a:schemeClr val="dk1"/>
                </a:solidFill>
                <a:latin typeface="Times New Roman"/>
                <a:ea typeface="Times New Roman"/>
                <a:cs typeface="Times New Roman"/>
                <a:sym typeface="Times New Roman"/>
              </a:rPr>
              <a:t>The “natural” unit of organization of memory. The size of a word is typically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equal to the number of bits used to represent an integer and to the instruction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length. Unfortunately, there are many exceptions. For example, the CRAY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C90 (an older model CRAY supercomputer) has a 64-bit word length but uses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46-bit integer representation. The Intel x86 architecture has a wide variety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instruction lengths, expressed as multiples of bytes, and a word size of 32 bits.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Addressable units: </a:t>
            </a:r>
            <a:r>
              <a:rPr b="0" lang="en-US" sz="1200">
                <a:solidFill>
                  <a:schemeClr val="dk1"/>
                </a:solidFill>
                <a:latin typeface="Times New Roman"/>
                <a:ea typeface="Times New Roman"/>
                <a:cs typeface="Times New Roman"/>
                <a:sym typeface="Times New Roman"/>
              </a:rPr>
              <a:t>In some systems, the addressable unit is the word. However,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many systems allow addressing at the byte level. In any case, the relationship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between the length in bits </a:t>
            </a:r>
            <a:r>
              <a:rPr i="1" lang="en-US" sz="1200">
                <a:solidFill>
                  <a:schemeClr val="dk1"/>
                </a:solidFill>
                <a:latin typeface="Times New Roman"/>
                <a:ea typeface="Times New Roman"/>
                <a:cs typeface="Times New Roman"/>
                <a:sym typeface="Times New Roman"/>
              </a:rPr>
              <a:t>A of an address and the number N of addressable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units is 2</a:t>
            </a:r>
            <a:r>
              <a:rPr i="1" lang="en-US" sz="1200">
                <a:solidFill>
                  <a:schemeClr val="dk1"/>
                </a:solidFill>
                <a:latin typeface="Times New Roman"/>
                <a:ea typeface="Times New Roman"/>
                <a:cs typeface="Times New Roman"/>
                <a:sym typeface="Times New Roman"/>
              </a:rPr>
              <a:t>A = 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main memory, this is the number of bits read out of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written into memory at a time. The unit of transfer need not equal a word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addressable unit. For external memory, data are often transferred in much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larger units than a word, and these are referred to as blocks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9" name="Google Shape;759;p4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Figure 4.16 shows the results of one simulation study of set-associative cache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performance as a function of cache size [GENU04]. The difference in performance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between direct and two-way set associative is significant up to at least a cache size of</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64 kB. Note also that the difference between two-way and four-way at 4 kB is much</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less than the difference in going from for 4 kB to 8 kB in cache size. The complexity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of the cache increases in proportion to the associativity, and in this case would not</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be justifiable against increasing cache size to 8 or even 16 Kbytes. A final point to</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note is that beyond about 32 kB, increase in cache size brings no significant increase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in performance.</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results of Figure 4.16 are based on simulating the execution of a GCC</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compiler. Different applications may yield different results. For example, [CANT01]</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reports on the results for cache performance using many of the CPU2000 SPEC</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benchmarks. The results of [CANT01] in comparing hit ratio to cache size follow</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same pattern as Figure 4.16, but the specific values are somewhat different.</a:t>
            </a:r>
            <a:endParaRPr sz="1110"/>
          </a:p>
        </p:txBody>
      </p:sp>
      <p:sp>
        <p:nvSpPr>
          <p:cNvPr id="760" name="Google Shape;760;p4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4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67" name="Google Shape;76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8" name="Google Shape;768;p4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Once the cache has been filled, when a new block is brought into the cache, one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existing blocks must be replaced. For direct mapping, there is only one possible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line for any particular block, and no choice is possible. For the associative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set-associative techniques, a replacement algorithm is needed. To achieve high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speed, such an algorithm must be implemented in hardware.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4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75" name="Google Shape;77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6" name="Google Shape;776;p4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number of algorithms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have been tried. We mention four of the most common. Probably the most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effective is least recently used (LRU): Replace that block in the set that has been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cache longest with no reference to it. For two-way set associative, this is easily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implemented. Each line includes a USE bit. When a line is referenced, its USE bit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set to 1 and the USE bit of the other line in that set is set to 0. When a block is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 read into the set, the line whose USE bit is 0 is used. Because we are assuming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more recently used memory locations are more likely to be referenced, LRU</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should give the best hit ratio. LRU is also relatively easy to implement for a fully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associative cache. The cache mechanism maintains a separate list of indexes to all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lines in the cache. When a line is referenced, it moves to the front of the list.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replacement, the line at the back of the list is used. Because of its simplicity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implementation, LRU is the most popular replacement algorithm.</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possibility is first-in-first-out (FIFO): Replace that block in the set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that has been in the cache longest. FIFO is easily implemented as a round-robin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 circular buffer technique. Still another possibility is least frequently used (LFU):</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Replace that block in the set that has experienced the fewest references. LFU could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 implemented by associating a counter with each line. A technique not based 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usage (i.e., not LRU, LFU, FIFO, or some variant) is to pick a line at random from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among the candidate lines. Simulation studies have shown that random replacement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provides only slightly inferior performance to an algorithm based on usage [SMIT82].</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4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783" name="Google Shape;78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4" name="Google Shape;784;p4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When a block that is resident in the cache is to be replaced, there are two cases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consider. If the old block in the cache has not been altered, then it may be overwritten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a new block without first writing out the old block. If at least one write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operation has been performed on a word in that line of the cache, then main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must be updated by writing the line of cache out to the block of memory before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bringing in the new block. A variety of write policies, with performance and economic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trade-offs, is possible. There are two problems to contend with. First,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one device may have access to main memory. For example, an I/O module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may be able to read-write directly to memory. If a word has been altered only in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then the corresponding memory word is invalid. Further, if the I/O device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has altered main memory, then the cache word is invalid. A more complex problem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occurs when multiple processors are attached to the same bus and each processor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has its own local cache. Then, if a word is altered in one cache, it could conceivably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invalidate a word in other caches.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4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806" name="Google Shape;80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7" name="Google Shape;807;p4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simplest technique is called </a:t>
            </a:r>
            <a:r>
              <a:rPr b="1" lang="en-US" sz="1200">
                <a:solidFill>
                  <a:schemeClr val="dk1"/>
                </a:solidFill>
                <a:latin typeface="Times New Roman"/>
                <a:ea typeface="Times New Roman"/>
                <a:cs typeface="Times New Roman"/>
                <a:sym typeface="Times New Roman"/>
              </a:rPr>
              <a:t>write through. </a:t>
            </a:r>
            <a:r>
              <a:rPr b="0" lang="en-US" sz="1200">
                <a:solidFill>
                  <a:schemeClr val="dk1"/>
                </a:solidFill>
                <a:latin typeface="Times New Roman"/>
                <a:ea typeface="Times New Roman"/>
                <a:cs typeface="Times New Roman"/>
                <a:sym typeface="Times New Roman"/>
              </a:rPr>
              <a:t>Using this technique, all write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operations are made to main memory as well as to the cache, ensuring that main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is always valid. Any other processor–cache module can monitor traffic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main memory to maintain consistency within its own cache. The main disadvantage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this technique is that it generates substantial memory traffic and may create a bottleneck.</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alternative technique, known as </a:t>
            </a:r>
            <a:r>
              <a:rPr b="1" lang="en-US" sz="1200">
                <a:solidFill>
                  <a:schemeClr val="dk1"/>
                </a:solidFill>
                <a:latin typeface="Times New Roman"/>
                <a:ea typeface="Times New Roman"/>
                <a:cs typeface="Times New Roman"/>
                <a:sym typeface="Times New Roman"/>
              </a:rPr>
              <a:t>write back, </a:t>
            </a:r>
            <a:r>
              <a:rPr b="0" lang="en-US" sz="1200">
                <a:solidFill>
                  <a:schemeClr val="dk1"/>
                </a:solidFill>
                <a:latin typeface="Times New Roman"/>
                <a:ea typeface="Times New Roman"/>
                <a:cs typeface="Times New Roman"/>
                <a:sym typeface="Times New Roman"/>
              </a:rPr>
              <a:t>minimizes memory writes.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write back, updates are made only in the cache. When an update occurs, a</a:t>
            </a:r>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dirty bit, </a:t>
            </a:r>
            <a:r>
              <a:rPr b="0" lang="en-US" sz="1200">
                <a:solidFill>
                  <a:schemeClr val="dk1"/>
                </a:solidFill>
                <a:latin typeface="Times New Roman"/>
                <a:ea typeface="Times New Roman"/>
                <a:cs typeface="Times New Roman"/>
                <a:sym typeface="Times New Roman"/>
              </a:rPr>
              <a:t>or use bit, associated with the line is set. Then, when a block is replaced, 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written back to main memory if and only if the dirty bit is set. The problem with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write back is that portions of main memory are invalid, and hence accesses by I/O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modules can be allowed only through the cache. This makes for complex circuitry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a potential bottleneck. Experience has shown that the percentage of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references that are writes is on the order of 15% [SMIT82]. However, for HPC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applications, this number may approach 33% (vector-vector multiplication) and can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go as high as 50% (matrix transposition).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a bus organization in which more than one device (typically a processor)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has a cache and main memory is shared, a new problem is introduced. If data in one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cache are altered, this invalidates not only the corresponding word in main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but also that same word in other caches (if any other cache happens to have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same word). Even if a write-through policy is used, the other caches may contain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invalid data. A system that prevents this problem is said to maintain cache coherency.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Possible approaches to cache coherency include the following:</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Bus watching with write through: </a:t>
            </a:r>
            <a:r>
              <a:rPr b="0" lang="en-US" sz="1200">
                <a:solidFill>
                  <a:schemeClr val="dk1"/>
                </a:solidFill>
                <a:latin typeface="Times New Roman"/>
                <a:ea typeface="Times New Roman"/>
                <a:cs typeface="Times New Roman"/>
                <a:sym typeface="Times New Roman"/>
              </a:rPr>
              <a:t>Each cache controller monitors the address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lines to detect write operations to memory by other bus masters. If another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master writes to a location in shared memory that also resides in the cache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the cache controller invalidates that cache entry. This strategy depends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 the use of a write-through policy by all cache controllers.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Hardware transparency: </a:t>
            </a:r>
            <a:r>
              <a:rPr b="0" lang="en-US" sz="1200">
                <a:solidFill>
                  <a:schemeClr val="dk1"/>
                </a:solidFill>
                <a:latin typeface="Times New Roman"/>
                <a:ea typeface="Times New Roman"/>
                <a:cs typeface="Times New Roman"/>
                <a:sym typeface="Times New Roman"/>
              </a:rPr>
              <a:t>Additional hardware is used to ensure that all updates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main memory via cache are reflected in all caches. Thus, if one processor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modifies a word in its cache, this update is written to main memory. In addition,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any matching words in other caches are similarly updated.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Non-cacheable memory: </a:t>
            </a:r>
            <a:r>
              <a:rPr b="0" lang="en-US" sz="1200">
                <a:solidFill>
                  <a:schemeClr val="dk1"/>
                </a:solidFill>
                <a:latin typeface="Times New Roman"/>
                <a:ea typeface="Times New Roman"/>
                <a:cs typeface="Times New Roman"/>
                <a:sym typeface="Times New Roman"/>
              </a:rPr>
              <a:t>Only a portion of main memory is shared by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one processor, and this is designated as non-cacheable. In such a system,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all accesses to shared memory are cache misses, because the shared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never copied into the cache. The non-cacheable memory can be identified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using chip-select logic or high-address bits.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3" name="Google Shape;813;p4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90000"/>
              </a:lnSpc>
              <a:spcBef>
                <a:spcPts val="0"/>
              </a:spcBef>
              <a:spcAft>
                <a:spcPts val="0"/>
              </a:spcAft>
              <a:buNone/>
            </a:pPr>
            <a:r>
              <a:rPr lang="en-US" sz="1110">
                <a:solidFill>
                  <a:schemeClr val="dk1"/>
                </a:solidFill>
                <a:latin typeface="Times New Roman"/>
                <a:ea typeface="Times New Roman"/>
                <a:cs typeface="Times New Roman"/>
                <a:sym typeface="Times New Roman"/>
              </a:rPr>
              <a:t>Another design element is the line size. When a block of data is retrieved and placed</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in the cache, not only the desired word but also some number of adjacent words are</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retrieved. As the block size increases from very small to larger sizes, the hit ratio</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will at first increase because of the principle of locality, which states that data in the</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vicinity of a referenced word are likely to be referenced in the near future. As the</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block size increases, more useful data are brought into the cache. The hit ratio will</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begin to decrease, however, as the block becomes even bigger and the probability</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of using the newly fetched information becomes less than the probability of reusing</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the information that has to be replaced. Two specific effects come into play:</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 Larger blocks reduce the number of blocks that fit into a cache. Because each</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block fetch overwrites older cache contents, a small number of blocks results</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in data being overwritten shortly after they are fetched.</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 As a block becomes larger, each additional word is farther from the requested</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word and therefore less likely to be needed in the near future.</a:t>
            </a:r>
            <a:endParaRPr/>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The relationship between block size and hit ratio is complex, depending on</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the locality characteristics of a particular program, and no definitive optimum value</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has been found. A size of from 8 to 64 bytes seems reasonably close to optimum</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[SMIT87, PRZY88, PRZY90, HAND98]. For HPC systems, 64- and 128-byte cache</a:t>
            </a:r>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line sizes are most frequently used.</a:t>
            </a:r>
            <a:endParaRPr sz="1110"/>
          </a:p>
        </p:txBody>
      </p:sp>
      <p:sp>
        <p:nvSpPr>
          <p:cNvPr id="814" name="Google Shape;814;p4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37" name="Google Shape;837;p4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As logic density has increased, it has become possible to</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have a cache on the same chip as the processor: the on-chip cache. Compared with</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 cache reachable via an external bus, the on-chip cache reduces the processor’s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external bus activity and therefore speeds up execution times and increases overall</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system performance. When the requested instruction or data is found in the on-chip</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cache, the bus access is eliminated. Because of the short data paths internal to</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processor, compared with bus lengths, on-chip cache accesses will complete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appreciably faster than would even zero-wait state bus cycles. Furthermore, during</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this period the bus is free to support other transfers.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inclusion of an on-chip cache leaves open the question of whether an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off-chip, or external, cache is still desirable. Typically, the answer is yes, and most contemporary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designs include both on-chip and external caches. The simplest such organization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is known as a two-level cache, with the internal cache designated as level 1 (L1)</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and the external cache designated as level 2 (L2). The reason for including an L2 cache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is the following: If there is no L2 cache and the processor makes an access request</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for a memory location not in the L1 cache, then the processor must access DRAM or</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ROM memory across the bus. Due to the typically slow bus speed and slow memory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access time, this results in poor performance. On the other hand, if an L2 SRAM (static</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RAM) cache is used, then frequently the missing information can be quickly retrieved.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If the SRAM is fast enough to match the bus speed, then the data can be accessed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using a zero-wait state transaction, the fastest type of bus transfer.</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Two features of contemporary cache design for multilevel caches are noteworthy.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First, for an off-chip L2 cache, many designs do not use the system bus as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path for transfer between the L2 cache and the processor, but use a separate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data path, so as to reduce the burden on the system bus. Second, with the continued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shrinkage of processor components, a number of processors now incorporate the L2</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cache on the processor chip, improving performance.</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potential savings due to the use of an L2 cache depends on the hit rates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in both the L1 and L2 caches. Several studies have shown that, in general, the use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of a second-level cache does improve performance (e.g., see [AZIM92], [NOVI93],</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[HAND98]). However, the use of multilevel caches does complicate all of the design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issues related to caches, including size, replacement algorithm, and write policy; see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[HAND98] and [PEIR99] for discussions.</a:t>
            </a:r>
            <a:endParaRPr sz="1110"/>
          </a:p>
        </p:txBody>
      </p:sp>
      <p:sp>
        <p:nvSpPr>
          <p:cNvPr id="838" name="Google Shape;838;p4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44" name="Google Shape;844;p4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Figure 4.17 shows the results of one simulation study of two-level cache performance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as a function of cache size [GENU04]. The figure assumes that both</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caches have the same line size and shows the total hit ratio. That is, a hit is counted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if the desired data appears in either the L1 or the L2 cache. The figure shows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impact of L2 on total hits with respect to L1 size. L2 has little effect on the total</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number of cache hits until it is at least double the L1 cache size. Note that the steepest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part of the slope for an L1 cache of 8 Kbytes is for an L2 cache of 16 Kbytes.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Again for an L1 cache of 16 Kbytes, the steepest part of the curve is for an L2 cache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size of 32 Kbytes. Prior to that point, the L2 cache has little, if any, impact on total</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cache performance. The need for the L2 cache to be larger than the L1 cache to</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affect performance makes sense. If the L2 cache has the same line size and capacity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as the L1 cache, its contents will more or less mirror those of the L1 cache.</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With the increasing availability of on-chip area available for cache, most contemporary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microprocessors have moved the L2 cache onto the processor chip and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added an L3 cache. Originally, the L3 cache was accessible over the external bus.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More recently, most microprocessors have incorporated an on-chip L3 cache. In</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either case, there appears to be a performance advantage to adding the third level</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(e.g., see [GHAI98]). Further, large systems, such as the IBM mainframe zEnterprise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systems, now incorporate 3 on-chip cache levels and a fourth level of cache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shared across multiple chips [CURR11].</a:t>
            </a:r>
            <a:endParaRPr sz="1110"/>
          </a:p>
        </p:txBody>
      </p:sp>
      <p:sp>
        <p:nvSpPr>
          <p:cNvPr id="845" name="Google Shape;845;p4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51" name="Google Shape;851;p4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839">
                <a:solidFill>
                  <a:schemeClr val="dk1"/>
                </a:solidFill>
                <a:latin typeface="Times New Roman"/>
                <a:ea typeface="Times New Roman"/>
                <a:cs typeface="Times New Roman"/>
                <a:sym typeface="Times New Roman"/>
              </a:rPr>
              <a:t>When the on-chip cache first made an appearance,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many of the designs consisted of a single cache used to store references to both data</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and instructions. More recently, it has become common to split the cache into two:</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one dedicated to instructions and one dedicated to data. These two caches both exist</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at the same level, typically as two L1 caches. When the processor attempts to fetch an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instruction from main memory, it first consults the instruction L1 cache, and when the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processor attempts to fetch data from main memory, it first consults the data L1 cache.</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There are two potential advantages of a unified cache:</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For a given cache size, a unified cache has a higher hit rate than split caches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because it balances the load between instruction and data fetches automatically.</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That is, if an execution pattern involves many more instruction fetches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than data fetches, then the cache will tend to fill up with instructions, and if an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execution pattern involves relatively more data fetches, the opposite will occur.</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 Only one cache needs to be designed and implemented.</a:t>
            </a:r>
            <a:endParaRPr/>
          </a:p>
          <a:p>
            <a:pPr indent="0" lvl="0" marL="0" rtl="0" algn="l">
              <a:lnSpc>
                <a:spcPct val="80000"/>
              </a:lnSpc>
              <a:spcBef>
                <a:spcPts val="252"/>
              </a:spcBef>
              <a:spcAft>
                <a:spcPts val="0"/>
              </a:spcAft>
              <a:buNone/>
            </a:pPr>
            <a:r>
              <a:t/>
            </a:r>
            <a:endParaRPr sz="839">
              <a:solidFill>
                <a:schemeClr val="dk1"/>
              </a:solidFill>
              <a:latin typeface="Times New Roman"/>
              <a:ea typeface="Times New Roman"/>
              <a:cs typeface="Times New Roman"/>
              <a:sym typeface="Times New Roman"/>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 trend is toward split caches at the L1 and unified caches for higher levels,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particularly for superscalar machines, which emphasize parallel instruction execution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and the prefetching of predicted future instructions. The key advantage of the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split cache design is that it eliminates contention for the cache between the instruction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fetch/decode unit and the execution unit. This is important in any design that</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relies on the pipelining of instructions. Typically, the processor will fetch instructions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ahead of time and fill a buffer, or pipeline, with instructions to be executed. Suppose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now that we have a unified instruction/data cache. When the execution unit performs</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 memory access to load and store data, the request is submitted to the unified cache.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If, at the same time, the instruction prefetcher issues a read request to the cache for</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an instruction, that request will be temporarily blocked so that the cache can service</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 execution unit first, enabling it to complete the currently executing instruction.</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This cache contention can degrade performance by interfering with efficient use of</a:t>
            </a:r>
            <a:endParaRPr/>
          </a:p>
          <a:p>
            <a:pPr indent="0" lvl="0" marL="0" rtl="0" algn="l">
              <a:lnSpc>
                <a:spcPct val="80000"/>
              </a:lnSpc>
              <a:spcBef>
                <a:spcPts val="252"/>
              </a:spcBef>
              <a:spcAft>
                <a:spcPts val="0"/>
              </a:spcAft>
              <a:buNone/>
            </a:pPr>
            <a:r>
              <a:rPr lang="en-US" sz="839">
                <a:solidFill>
                  <a:schemeClr val="dk1"/>
                </a:solidFill>
                <a:latin typeface="Times New Roman"/>
                <a:ea typeface="Times New Roman"/>
                <a:cs typeface="Times New Roman"/>
                <a:sym typeface="Times New Roman"/>
              </a:rPr>
              <a:t>the instruction pipeline. The split cache structure overcomes this difficulty.</a:t>
            </a:r>
            <a:endParaRPr sz="839"/>
          </a:p>
        </p:txBody>
      </p:sp>
      <p:sp>
        <p:nvSpPr>
          <p:cNvPr id="852" name="Google Shape;852;p4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49: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858" name="Google Shape;85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0" name="Google Shape;240;p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complex subject of computer memory is made more manageable if we classify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systems according to their key characteristics. The most important of these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listed in Table 4.1.</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5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864" name="Google Shape;86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5" name="Google Shape;865;p5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a:t>Chapter 4 summary.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term </a:t>
            </a:r>
            <a:r>
              <a:rPr b="1" lang="en-US" sz="1200">
                <a:solidFill>
                  <a:schemeClr val="dk1"/>
                </a:solidFill>
                <a:latin typeface="Times New Roman"/>
                <a:ea typeface="Times New Roman"/>
                <a:cs typeface="Times New Roman"/>
                <a:sym typeface="Times New Roman"/>
              </a:rPr>
              <a:t>location </a:t>
            </a:r>
            <a:r>
              <a:rPr b="0" lang="en-US" sz="1200">
                <a:solidFill>
                  <a:schemeClr val="dk1"/>
                </a:solidFill>
                <a:latin typeface="Times New Roman"/>
                <a:ea typeface="Times New Roman"/>
                <a:cs typeface="Times New Roman"/>
                <a:sym typeface="Times New Roman"/>
              </a:rPr>
              <a:t>in Table 4.1 refers to whether memory is internal and external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computer. Internal memory is often equated with main memory. But there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other forms of internal memory. The processor requires its own local memory,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form of registers (e.g., see Figure 2.3). Further, as we shall see, the control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portion of the processor may also require its own internal memory. We will defer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discussion of these latter two types of internal memory to later chapters. Cache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another form of internal memory. External memory consists of peripheral storage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devices, such as disk and tape, that are accessible to the processor via I/O controllers.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obvious characteristic of memory is its </a:t>
            </a:r>
            <a:r>
              <a:rPr b="1" lang="en-US" sz="1200">
                <a:solidFill>
                  <a:schemeClr val="dk1"/>
                </a:solidFill>
                <a:latin typeface="Times New Roman"/>
                <a:ea typeface="Times New Roman"/>
                <a:cs typeface="Times New Roman"/>
                <a:sym typeface="Times New Roman"/>
              </a:rPr>
              <a:t>capacity. </a:t>
            </a:r>
            <a:r>
              <a:rPr b="0" lang="en-US" sz="1200">
                <a:solidFill>
                  <a:schemeClr val="dk1"/>
                </a:solidFill>
                <a:latin typeface="Times New Roman"/>
                <a:ea typeface="Times New Roman"/>
                <a:cs typeface="Times New Roman"/>
                <a:sym typeface="Times New Roman"/>
              </a:rPr>
              <a:t>For internal memory, this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typically expressed in terms of bytes (1 byte = 8 bits) or words. Common word lengths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8, 16, and 32 bits. External memory capacity is typically expressed in terms of bytes.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related concept is the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internal memory, the unit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transfer is equal to the number of electrical lines into and out of the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module. This may be equal to the word length, but is often larger, such as 64, 128,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256 bits. To clarify this point, consider three related concepts for internal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Word: </a:t>
            </a:r>
            <a:r>
              <a:rPr b="0" lang="en-US" sz="1200">
                <a:solidFill>
                  <a:schemeClr val="dk1"/>
                </a:solidFill>
                <a:latin typeface="Times New Roman"/>
                <a:ea typeface="Times New Roman"/>
                <a:cs typeface="Times New Roman"/>
                <a:sym typeface="Times New Roman"/>
              </a:rPr>
              <a:t>The “natural” unit of organization of memory. The size of a word is typically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equal to the number of bits used to represent an integer and to the instruction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length. Unfortunately, there are many exceptions. For example, the CRAY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C90 (an older model CRAY supercomputer) has a 64-bit word length but uses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46-bit integer representation. The Intel x86 architecture has a wide variety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instruction lengths, expressed as multiples of bytes, and a word size of 32 bits.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Addressable units: </a:t>
            </a:r>
            <a:r>
              <a:rPr b="0" lang="en-US" sz="1200">
                <a:solidFill>
                  <a:schemeClr val="dk1"/>
                </a:solidFill>
                <a:latin typeface="Times New Roman"/>
                <a:ea typeface="Times New Roman"/>
                <a:cs typeface="Times New Roman"/>
                <a:sym typeface="Times New Roman"/>
              </a:rPr>
              <a:t>In some systems, the addressable unit is the word. However,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many systems allow addressing at the byte level. In any case, the relationship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between the length in bits </a:t>
            </a:r>
            <a:r>
              <a:rPr i="1" lang="en-US" sz="1200">
                <a:solidFill>
                  <a:schemeClr val="dk1"/>
                </a:solidFill>
                <a:latin typeface="Times New Roman"/>
                <a:ea typeface="Times New Roman"/>
                <a:cs typeface="Times New Roman"/>
                <a:sym typeface="Times New Roman"/>
              </a:rPr>
              <a:t>A of an address and the number N of addressable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units is 2</a:t>
            </a:r>
            <a:r>
              <a:rPr i="1" lang="en-US" sz="1200">
                <a:solidFill>
                  <a:schemeClr val="dk1"/>
                </a:solidFill>
                <a:latin typeface="Times New Roman"/>
                <a:ea typeface="Times New Roman"/>
                <a:cs typeface="Times New Roman"/>
                <a:sym typeface="Times New Roman"/>
              </a:rPr>
              <a:t>A = 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Unit of transfer: </a:t>
            </a:r>
            <a:r>
              <a:rPr b="0" lang="en-US" sz="1200">
                <a:solidFill>
                  <a:schemeClr val="dk1"/>
                </a:solidFill>
                <a:latin typeface="Times New Roman"/>
                <a:ea typeface="Times New Roman"/>
                <a:cs typeface="Times New Roman"/>
                <a:sym typeface="Times New Roman"/>
              </a:rPr>
              <a:t>For main memory, this is the number of bits read out of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written into memory at a time. The unit of transfer need not equal a word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addressable unit. For external memory, data are often transferred in much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larger units than a word, and these are referred to as blocks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Another distinction among memory types is the </a:t>
            </a:r>
            <a:r>
              <a:rPr b="1" lang="en-US" sz="1200">
                <a:solidFill>
                  <a:schemeClr val="dk1"/>
                </a:solidFill>
                <a:latin typeface="Times New Roman"/>
                <a:ea typeface="Times New Roman"/>
                <a:cs typeface="Times New Roman"/>
                <a:sym typeface="Times New Roman"/>
              </a:rPr>
              <a:t>method of accessing </a:t>
            </a:r>
            <a:r>
              <a:rPr b="0" lang="en-US" sz="1200">
                <a:solidFill>
                  <a:schemeClr val="dk1"/>
                </a:solidFill>
                <a:latin typeface="Times New Roman"/>
                <a:ea typeface="Times New Roman"/>
                <a:cs typeface="Times New Roman"/>
                <a:sym typeface="Times New Roman"/>
              </a:rPr>
              <a:t>units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data. These include the following:</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Sequential access</a:t>
            </a:r>
            <a:r>
              <a:rPr b="0" lang="en-US" sz="1200">
                <a:solidFill>
                  <a:schemeClr val="dk1"/>
                </a:solidFill>
                <a:latin typeface="Times New Roman"/>
                <a:ea typeface="Times New Roman"/>
                <a:cs typeface="Times New Roman"/>
                <a:sym typeface="Times New Roman"/>
              </a:rPr>
              <a:t>:  Memory is organized into units of data, called records.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Access must be made in a specific linear sequence. Stored addressing information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used to separate records and assist in the retrieval process. A shared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read–write mechanism is used, and this must be moved from its current location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desired location, passing and rejecting each intermediate record.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Thus, the time to access an arbitrary record is highly variable. Tape units, discussed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Chapter 6, are sequential access.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Direct access: </a:t>
            </a:r>
            <a:r>
              <a:rPr b="0" lang="en-US" sz="1200">
                <a:solidFill>
                  <a:schemeClr val="dk1"/>
                </a:solidFill>
                <a:latin typeface="Times New Roman"/>
                <a:ea typeface="Times New Roman"/>
                <a:cs typeface="Times New Roman"/>
                <a:sym typeface="Times New Roman"/>
              </a:rPr>
              <a:t>As with sequential access, direct access involves a shared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read–write mechanism. However, individual blocks or records have a unique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address based on physical location. Access is accomplished by direct access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reach a general vicinity plus sequential searching, counting, or waiting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reach the final location. Again, access time is variable. Disk units, discussed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Chapter 6, are direct access.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Random access: </a:t>
            </a:r>
            <a:r>
              <a:rPr b="0" lang="en-US" sz="1200">
                <a:solidFill>
                  <a:schemeClr val="dk1"/>
                </a:solidFill>
                <a:latin typeface="Times New Roman"/>
                <a:ea typeface="Times New Roman"/>
                <a:cs typeface="Times New Roman"/>
                <a:sym typeface="Times New Roman"/>
              </a:rPr>
              <a:t>Each addressable location in memory has a unique, physically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wired-in addressing mechanism. The time to access a given location is independent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sequence of prior accesses and is constant. Thus, any location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can be selected at random and directly addressed and accessed. Main memory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some cache systems are random access.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Associative: </a:t>
            </a:r>
            <a:r>
              <a:rPr b="0" lang="en-US" sz="1200">
                <a:solidFill>
                  <a:schemeClr val="dk1"/>
                </a:solidFill>
                <a:latin typeface="Times New Roman"/>
                <a:ea typeface="Times New Roman"/>
                <a:cs typeface="Times New Roman"/>
                <a:sym typeface="Times New Roman"/>
              </a:rPr>
              <a:t>This is a random access type of memory that enables one to make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comparison of desired bit locations within a word for a specified match,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do this for all words simultaneously. Thus, a word is retrieved based on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portion of its contents rather than its address. As with ordinary random-access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each location has its own addressing mechanism, and retrieval time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constant independent of location or prior access patterns. Cache memories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may employ associative access.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8: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308" name="Google Shape;30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9: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320" name="Google Shape;32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2"/>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2"/>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2"/>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2"/>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2"/>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1" name="Google Shape;21;p52"/>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 name="Google Shape;22;p52"/>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 name="Google Shape;23;p52"/>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5400" u="none" cap="none" strike="noStrike">
                <a:solidFill>
                  <a:srgbClr val="B86EB8"/>
                </a:solidFill>
                <a:latin typeface="Times New Roman"/>
                <a:ea typeface="Times New Roman"/>
                <a:cs typeface="Times New Roman"/>
                <a:sym typeface="Times New Roman"/>
              </a:rPr>
              <a:t>+</a:t>
            </a:r>
            <a:endParaRPr/>
          </a:p>
        </p:txBody>
      </p:sp>
      <p:sp>
        <p:nvSpPr>
          <p:cNvPr id="24" name="Google Shape;24;p52"/>
          <p:cNvSpPr/>
          <p:nvPr/>
        </p:nvSpPr>
        <p:spPr>
          <a:xfrm>
            <a:off x="4624388" y="228600"/>
            <a:ext cx="2057400" cy="203911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 name="Google Shape;25;p52"/>
          <p:cNvSpPr/>
          <p:nvPr/>
        </p:nvSpPr>
        <p:spPr>
          <a:xfrm>
            <a:off x="6802438" y="2377440"/>
            <a:ext cx="2057400" cy="2039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99" name="Shape 99"/>
        <p:cNvGrpSpPr/>
        <p:nvPr/>
      </p:nvGrpSpPr>
      <p:grpSpPr>
        <a:xfrm>
          <a:off x="0" y="0"/>
          <a:ext cx="0" cy="0"/>
          <a:chOff x="0" y="0"/>
          <a:chExt cx="0" cy="0"/>
        </a:xfrm>
      </p:grpSpPr>
      <p:sp>
        <p:nvSpPr>
          <p:cNvPr id="100" name="Google Shape;100;p61"/>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01" name="Google Shape;101;p6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61"/>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3" name="Google Shape;103;p6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6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61"/>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6" name="Google Shape;106;p61"/>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7" name="Google Shape;107;p6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108" name="Shape 108"/>
        <p:cNvGrpSpPr/>
        <p:nvPr/>
      </p:nvGrpSpPr>
      <p:grpSpPr>
        <a:xfrm>
          <a:off x="0" y="0"/>
          <a:ext cx="0" cy="0"/>
          <a:chOff x="0" y="0"/>
          <a:chExt cx="0" cy="0"/>
        </a:xfrm>
      </p:grpSpPr>
      <p:sp>
        <p:nvSpPr>
          <p:cNvPr id="109" name="Google Shape;109;p62"/>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0" name="Google Shape;110;p62"/>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11" name="Google Shape;111;p6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62"/>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3" name="Google Shape;113;p6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6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6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62"/>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7" name="Google Shape;117;p62"/>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18" name="Shape 118"/>
        <p:cNvGrpSpPr/>
        <p:nvPr/>
      </p:nvGrpSpPr>
      <p:grpSpPr>
        <a:xfrm>
          <a:off x="0" y="0"/>
          <a:ext cx="0" cy="0"/>
          <a:chOff x="0" y="0"/>
          <a:chExt cx="0" cy="0"/>
        </a:xfrm>
      </p:grpSpPr>
      <p:sp>
        <p:nvSpPr>
          <p:cNvPr id="119" name="Google Shape;119;p63"/>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0" name="Google Shape;120;p63"/>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21" name="Google Shape;121;p6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6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6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63"/>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6" name="Google Shape;126;p63"/>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7" name="Google Shape;127;p63"/>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8" name="Google Shape;128;p63"/>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9" name="Shape 129"/>
        <p:cNvGrpSpPr/>
        <p:nvPr/>
      </p:nvGrpSpPr>
      <p:grpSpPr>
        <a:xfrm>
          <a:off x="0" y="0"/>
          <a:ext cx="0" cy="0"/>
          <a:chOff x="0" y="0"/>
          <a:chExt cx="0" cy="0"/>
        </a:xfrm>
      </p:grpSpPr>
      <p:sp>
        <p:nvSpPr>
          <p:cNvPr id="130" name="Google Shape;130;p64"/>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1" name="Google Shape;131;p64"/>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32" name="Google Shape;132;p6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6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6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65"/>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8" name="Google Shape;138;p65"/>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65"/>
          <p:cNvSpPr/>
          <p:nvPr>
            <p:ph idx="2" type="pic"/>
          </p:nvPr>
        </p:nvSpPr>
        <p:spPr>
          <a:xfrm>
            <a:off x="277906" y="228600"/>
            <a:ext cx="3460658" cy="6345238"/>
          </a:xfrm>
          <a:prstGeom prst="rect">
            <a:avLst/>
          </a:prstGeom>
          <a:noFill/>
          <a:ln>
            <a:noFill/>
          </a:ln>
        </p:spPr>
      </p:sp>
      <p:sp>
        <p:nvSpPr>
          <p:cNvPr id="140" name="Google Shape;140;p65"/>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1" name="Google Shape;141;p65"/>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65"/>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6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44" name="Google Shape;144;p65"/>
          <p:cNvSpPr txBox="1"/>
          <p:nvPr/>
        </p:nvSpPr>
        <p:spPr>
          <a:xfrm>
            <a:off x="3990110"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p:cSld name="Picture above Caption">
    <p:spTree>
      <p:nvGrpSpPr>
        <p:cNvPr id="145" name="Shape 145"/>
        <p:cNvGrpSpPr/>
        <p:nvPr/>
      </p:nvGrpSpPr>
      <p:grpSpPr>
        <a:xfrm>
          <a:off x="0" y="0"/>
          <a:ext cx="0" cy="0"/>
          <a:chOff x="0" y="0"/>
          <a:chExt cx="0" cy="0"/>
        </a:xfrm>
      </p:grpSpPr>
      <p:sp>
        <p:nvSpPr>
          <p:cNvPr id="146" name="Google Shape;146;p66"/>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66"/>
          <p:cNvSpPr/>
          <p:nvPr>
            <p:ph idx="2" type="pic"/>
          </p:nvPr>
        </p:nvSpPr>
        <p:spPr>
          <a:xfrm>
            <a:off x="277905" y="228600"/>
            <a:ext cx="6378389" cy="4187952"/>
          </a:xfrm>
          <a:prstGeom prst="rect">
            <a:avLst/>
          </a:prstGeom>
          <a:noFill/>
          <a:ln>
            <a:noFill/>
          </a:ln>
        </p:spPr>
      </p:sp>
      <p:sp>
        <p:nvSpPr>
          <p:cNvPr id="148" name="Google Shape;148;p66"/>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9" name="Google Shape;149;p66"/>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66"/>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6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66"/>
          <p:cNvSpPr/>
          <p:nvPr/>
        </p:nvSpPr>
        <p:spPr>
          <a:xfrm>
            <a:off x="6802438" y="22860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3" name="Google Shape;153;p66"/>
          <p:cNvSpPr/>
          <p:nvPr/>
        </p:nvSpPr>
        <p:spPr>
          <a:xfrm>
            <a:off x="6802438" y="2377440"/>
            <a:ext cx="2057400" cy="2039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4" name="Google Shape;154;p66"/>
          <p:cNvSpPr txBox="1"/>
          <p:nvPr/>
        </p:nvSpPr>
        <p:spPr>
          <a:xfrm>
            <a:off x="327212" y="4632792"/>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p:cSld name="2 Pictures with Caption">
    <p:spTree>
      <p:nvGrpSpPr>
        <p:cNvPr id="155" name="Shape 155"/>
        <p:cNvGrpSpPr/>
        <p:nvPr/>
      </p:nvGrpSpPr>
      <p:grpSpPr>
        <a:xfrm>
          <a:off x="0" y="0"/>
          <a:ext cx="0" cy="0"/>
          <a:chOff x="0" y="0"/>
          <a:chExt cx="0" cy="0"/>
        </a:xfrm>
      </p:grpSpPr>
      <p:sp>
        <p:nvSpPr>
          <p:cNvPr id="156" name="Google Shape;156;p67"/>
          <p:cNvSpPr/>
          <p:nvPr/>
        </p:nvSpPr>
        <p:spPr>
          <a:xfrm>
            <a:off x="282574" y="228600"/>
            <a:ext cx="6387167"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7" name="Google Shape;157;p67"/>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67"/>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9" name="Google Shape;159;p67"/>
          <p:cNvSpPr txBox="1"/>
          <p:nvPr>
            <p:ph idx="10" type="dt"/>
          </p:nvPr>
        </p:nvSpPr>
        <p:spPr>
          <a:xfrm>
            <a:off x="5212262"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67"/>
          <p:cNvSpPr txBox="1"/>
          <p:nvPr>
            <p:ph idx="11" type="ftr"/>
          </p:nvPr>
        </p:nvSpPr>
        <p:spPr>
          <a:xfrm>
            <a:off x="381095" y="6235607"/>
            <a:ext cx="46481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6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67"/>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63" name="Google Shape;163;p67"/>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4" name="Google Shape;164;p67"/>
          <p:cNvSpPr/>
          <p:nvPr>
            <p:ph idx="2" type="pic"/>
          </p:nvPr>
        </p:nvSpPr>
        <p:spPr>
          <a:xfrm>
            <a:off x="6802438" y="2374940"/>
            <a:ext cx="2057400" cy="2039112"/>
          </a:xfrm>
          <a:prstGeom prst="rect">
            <a:avLst/>
          </a:prstGeom>
          <a:noFill/>
          <a:ln>
            <a:noFill/>
          </a:ln>
        </p:spPr>
      </p:sp>
      <p:sp>
        <p:nvSpPr>
          <p:cNvPr id="165" name="Google Shape;165;p67"/>
          <p:cNvSpPr/>
          <p:nvPr>
            <p:ph idx="3" type="pic"/>
          </p:nvPr>
        </p:nvSpPr>
        <p:spPr>
          <a:xfrm>
            <a:off x="6802438" y="4535424"/>
            <a:ext cx="2057400" cy="2039112"/>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166" name="Shape 166"/>
        <p:cNvGrpSpPr/>
        <p:nvPr/>
      </p:nvGrpSpPr>
      <p:grpSpPr>
        <a:xfrm>
          <a:off x="0" y="0"/>
          <a:ext cx="0" cy="0"/>
          <a:chOff x="0" y="0"/>
          <a:chExt cx="0" cy="0"/>
        </a:xfrm>
      </p:grpSpPr>
      <p:sp>
        <p:nvSpPr>
          <p:cNvPr id="167" name="Google Shape;167;p68"/>
          <p:cNvSpPr/>
          <p:nvPr/>
        </p:nvSpPr>
        <p:spPr>
          <a:xfrm>
            <a:off x="282575" y="228600"/>
            <a:ext cx="423545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8" name="Google Shape;168;p68"/>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68"/>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0" name="Google Shape;170;p68"/>
          <p:cNvSpPr txBox="1"/>
          <p:nvPr>
            <p:ph idx="10" type="dt"/>
          </p:nvPr>
        </p:nvSpPr>
        <p:spPr>
          <a:xfrm>
            <a:off x="3048000"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68"/>
          <p:cNvSpPr txBox="1"/>
          <p:nvPr>
            <p:ph idx="11" type="ftr"/>
          </p:nvPr>
        </p:nvSpPr>
        <p:spPr>
          <a:xfrm>
            <a:off x="381095" y="6235607"/>
            <a:ext cx="25907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6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73" name="Google Shape;173;p68"/>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74" name="Google Shape;174;p68"/>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5" name="Google Shape;175;p68"/>
          <p:cNvSpPr/>
          <p:nvPr/>
        </p:nvSpPr>
        <p:spPr>
          <a:xfrm>
            <a:off x="4624388" y="4534726"/>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6" name="Google Shape;176;p68"/>
          <p:cNvSpPr/>
          <p:nvPr>
            <p:ph idx="2" type="pic"/>
          </p:nvPr>
        </p:nvSpPr>
        <p:spPr>
          <a:xfrm>
            <a:off x="4624388" y="228600"/>
            <a:ext cx="2057400" cy="2039112"/>
          </a:xfrm>
          <a:prstGeom prst="rect">
            <a:avLst/>
          </a:prstGeom>
          <a:noFill/>
          <a:ln>
            <a:noFill/>
          </a:ln>
        </p:spPr>
      </p:sp>
      <p:sp>
        <p:nvSpPr>
          <p:cNvPr id="177" name="Google Shape;177;p68"/>
          <p:cNvSpPr/>
          <p:nvPr>
            <p:ph idx="3" type="pic"/>
          </p:nvPr>
        </p:nvSpPr>
        <p:spPr>
          <a:xfrm>
            <a:off x="4624388" y="2381663"/>
            <a:ext cx="2057400" cy="2039112"/>
          </a:xfrm>
          <a:prstGeom prst="rect">
            <a:avLst/>
          </a:prstGeom>
          <a:noFill/>
          <a:ln>
            <a:noFill/>
          </a:ln>
        </p:spPr>
      </p:sp>
      <p:sp>
        <p:nvSpPr>
          <p:cNvPr id="178" name="Google Shape;178;p68"/>
          <p:cNvSpPr/>
          <p:nvPr>
            <p:ph idx="4" type="pic"/>
          </p:nvPr>
        </p:nvSpPr>
        <p:spPr>
          <a:xfrm>
            <a:off x="6803136" y="2381662"/>
            <a:ext cx="2057400" cy="4187952"/>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Alt.">
  <p:cSld name="3 Pictures with Caption, Alt.">
    <p:spTree>
      <p:nvGrpSpPr>
        <p:cNvPr id="179" name="Shape 179"/>
        <p:cNvGrpSpPr/>
        <p:nvPr/>
      </p:nvGrpSpPr>
      <p:grpSpPr>
        <a:xfrm>
          <a:off x="0" y="0"/>
          <a:ext cx="0" cy="0"/>
          <a:chOff x="0" y="0"/>
          <a:chExt cx="0" cy="0"/>
        </a:xfrm>
      </p:grpSpPr>
      <p:sp>
        <p:nvSpPr>
          <p:cNvPr id="180" name="Google Shape;180;p69"/>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1" name="Google Shape;181;p69"/>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69"/>
          <p:cNvSpPr/>
          <p:nvPr>
            <p:ph idx="2" type="pic"/>
          </p:nvPr>
        </p:nvSpPr>
        <p:spPr>
          <a:xfrm>
            <a:off x="277905" y="2365248"/>
            <a:ext cx="4240119" cy="4187952"/>
          </a:xfrm>
          <a:prstGeom prst="rect">
            <a:avLst/>
          </a:prstGeom>
          <a:noFill/>
          <a:ln>
            <a:noFill/>
          </a:ln>
        </p:spPr>
      </p:sp>
      <p:sp>
        <p:nvSpPr>
          <p:cNvPr id="183" name="Google Shape;183;p69"/>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4" name="Google Shape;184;p69"/>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69"/>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6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69"/>
          <p:cNvSpPr txBox="1"/>
          <p:nvPr/>
        </p:nvSpPr>
        <p:spPr>
          <a:xfrm>
            <a:off x="4750361"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
        <p:nvSpPr>
          <p:cNvPr id="188" name="Google Shape;188;p69"/>
          <p:cNvSpPr/>
          <p:nvPr>
            <p:ph idx="3" type="pic"/>
          </p:nvPr>
        </p:nvSpPr>
        <p:spPr>
          <a:xfrm>
            <a:off x="277905" y="228600"/>
            <a:ext cx="2057400" cy="2039112"/>
          </a:xfrm>
          <a:prstGeom prst="rect">
            <a:avLst/>
          </a:prstGeom>
          <a:noFill/>
          <a:ln>
            <a:noFill/>
          </a:ln>
        </p:spPr>
      </p:sp>
      <p:sp>
        <p:nvSpPr>
          <p:cNvPr id="189" name="Google Shape;189;p69"/>
          <p:cNvSpPr/>
          <p:nvPr>
            <p:ph idx="4" type="pic"/>
          </p:nvPr>
        </p:nvSpPr>
        <p:spPr>
          <a:xfrm>
            <a:off x="2460625" y="228600"/>
            <a:ext cx="2057400" cy="2039112"/>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90" name="Shape 190"/>
        <p:cNvGrpSpPr/>
        <p:nvPr/>
      </p:nvGrpSpPr>
      <p:grpSpPr>
        <a:xfrm>
          <a:off x="0" y="0"/>
          <a:ext cx="0" cy="0"/>
          <a:chOff x="0" y="0"/>
          <a:chExt cx="0" cy="0"/>
        </a:xfrm>
      </p:grpSpPr>
      <p:sp>
        <p:nvSpPr>
          <p:cNvPr id="191" name="Google Shape;191;p70"/>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2" name="Google Shape;192;p70"/>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93" name="Google Shape;193;p7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70"/>
          <p:cNvSpPr txBox="1"/>
          <p:nvPr>
            <p:ph idx="1" type="body"/>
          </p:nvPr>
        </p:nvSpPr>
        <p:spPr>
          <a:xfrm rot="5400000">
            <a:off x="2204149" y="275525"/>
            <a:ext cx="4144963" cy="75563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7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7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7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53"/>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8" name="Google Shape;28;p5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3"/>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5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53"/>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34" name="Google Shape;34;p53"/>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98" name="Shape 198"/>
        <p:cNvGrpSpPr/>
        <p:nvPr/>
      </p:nvGrpSpPr>
      <p:grpSpPr>
        <a:xfrm>
          <a:off x="0" y="0"/>
          <a:ext cx="0" cy="0"/>
          <a:chOff x="0" y="0"/>
          <a:chExt cx="0" cy="0"/>
        </a:xfrm>
      </p:grpSpPr>
      <p:sp>
        <p:nvSpPr>
          <p:cNvPr id="199" name="Google Shape;199;p71"/>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0" name="Google Shape;200;p71"/>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71"/>
          <p:cNvSpPr txBox="1"/>
          <p:nvPr>
            <p:ph idx="1" type="body"/>
          </p:nvPr>
        </p:nvSpPr>
        <p:spPr>
          <a:xfrm rot="5400000">
            <a:off x="1293765" y="122190"/>
            <a:ext cx="5184869" cy="68580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7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7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7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71"/>
          <p:cNvSpPr txBox="1"/>
          <p:nvPr/>
        </p:nvSpPr>
        <p:spPr>
          <a:xfrm rot="-5400000">
            <a:off x="8593111" y="561668"/>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54"/>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 name="Google Shape;37;p5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40" name="Shape 40"/>
        <p:cNvGrpSpPr/>
        <p:nvPr/>
      </p:nvGrpSpPr>
      <p:grpSpPr>
        <a:xfrm>
          <a:off x="0" y="0"/>
          <a:ext cx="0" cy="0"/>
          <a:chOff x="0" y="0"/>
          <a:chExt cx="0" cy="0"/>
        </a:xfrm>
      </p:grpSpPr>
      <p:sp>
        <p:nvSpPr>
          <p:cNvPr id="41" name="Google Shape;41;p55"/>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2" name="Google Shape;42;p55"/>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5"/>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4" name="Google Shape;44;p5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55"/>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48" name="Google Shape;48;p55"/>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spcBef>
                <a:spcPts val="2000"/>
              </a:spcBef>
              <a:spcAft>
                <a:spcPts val="0"/>
              </a:spcAft>
              <a:buSzPts val="1800"/>
              <a:buNone/>
              <a:defRPr b="0" i="0" sz="2400" u="none" cap="none" strike="noStrike">
                <a:solidFill>
                  <a:schemeClr val="accent3"/>
                </a:solidFill>
                <a:latin typeface="Rockwell"/>
                <a:ea typeface="Rockwell"/>
                <a:cs typeface="Rockwell"/>
                <a:sym typeface="Rockwe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56"/>
          <p:cNvSpPr/>
          <p:nvPr/>
        </p:nvSpPr>
        <p:spPr>
          <a:xfrm>
            <a:off x="282575" y="228600"/>
            <a:ext cx="3451225"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 name="Google Shape;51;p56"/>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6"/>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3" name="Google Shape;53;p56"/>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4" name="Google Shape;54;p56"/>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6"/>
          <p:cNvSpPr txBox="1"/>
          <p:nvPr>
            <p:ph idx="11" type="ftr"/>
          </p:nvPr>
        </p:nvSpPr>
        <p:spPr>
          <a:xfrm>
            <a:off x="3859305" y="6423585"/>
            <a:ext cx="331694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6"/>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7" name="Shape 57"/>
        <p:cNvGrpSpPr/>
        <p:nvPr/>
      </p:nvGrpSpPr>
      <p:grpSpPr>
        <a:xfrm>
          <a:off x="0" y="0"/>
          <a:ext cx="0" cy="0"/>
          <a:chOff x="0" y="0"/>
          <a:chExt cx="0" cy="0"/>
        </a:xfrm>
      </p:grpSpPr>
      <p:sp>
        <p:nvSpPr>
          <p:cNvPr id="58" name="Google Shape;58;p57"/>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9" name="Google Shape;59;p57"/>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60" name="Google Shape;60;p57"/>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7"/>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57"/>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3" name="Google Shape;63;p5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57"/>
          <p:cNvSpPr txBox="1"/>
          <p:nvPr>
            <p:ph idx="3" type="body"/>
          </p:nvPr>
        </p:nvSpPr>
        <p:spPr>
          <a:xfrm>
            <a:off x="497541" y="2070847"/>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57"/>
          <p:cNvSpPr txBox="1"/>
          <p:nvPr>
            <p:ph idx="4" type="body"/>
          </p:nvPr>
        </p:nvSpPr>
        <p:spPr>
          <a:xfrm>
            <a:off x="4399878" y="2070847"/>
            <a:ext cx="3657600" cy="322729"/>
          </a:xfrm>
          <a:prstGeom prst="rect">
            <a:avLst/>
          </a:prstGeom>
          <a:solidFill>
            <a:srgbClr val="A2A2C1"/>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2 Pictures">
  <p:cSld name="Title Slide with 2 Pictures">
    <p:spTree>
      <p:nvGrpSpPr>
        <p:cNvPr id="68" name="Shape 68"/>
        <p:cNvGrpSpPr/>
        <p:nvPr/>
      </p:nvGrpSpPr>
      <p:grpSpPr>
        <a:xfrm>
          <a:off x="0" y="0"/>
          <a:ext cx="0" cy="0"/>
          <a:chOff x="0" y="0"/>
          <a:chExt cx="0" cy="0"/>
        </a:xfrm>
      </p:grpSpPr>
      <p:sp>
        <p:nvSpPr>
          <p:cNvPr id="69" name="Google Shape;69;p58"/>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8"/>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1" name="Google Shape;71;p58"/>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8"/>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8"/>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4" name="Google Shape;74;p58"/>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5" name="Google Shape;75;p58"/>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6" name="Google Shape;76;p58"/>
          <p:cNvSpPr/>
          <p:nvPr>
            <p:ph idx="2" type="pic"/>
          </p:nvPr>
        </p:nvSpPr>
        <p:spPr>
          <a:xfrm>
            <a:off x="4624388" y="228600"/>
            <a:ext cx="2057400" cy="2039112"/>
          </a:xfrm>
          <a:prstGeom prst="rect">
            <a:avLst/>
          </a:prstGeom>
          <a:noFill/>
          <a:ln>
            <a:noFill/>
          </a:ln>
        </p:spPr>
      </p:sp>
      <p:sp>
        <p:nvSpPr>
          <p:cNvPr id="77" name="Google Shape;77;p58"/>
          <p:cNvSpPr/>
          <p:nvPr>
            <p:ph idx="3" type="pic"/>
          </p:nvPr>
        </p:nvSpPr>
        <p:spPr>
          <a:xfrm>
            <a:off x="6802438" y="2377440"/>
            <a:ext cx="2057400" cy="2039112"/>
          </a:xfrm>
          <a:prstGeom prst="rect">
            <a:avLst/>
          </a:prstGeom>
          <a:noFill/>
          <a:ln>
            <a:noFill/>
          </a:ln>
        </p:spPr>
      </p:sp>
      <p:sp>
        <p:nvSpPr>
          <p:cNvPr id="78" name="Google Shape;78;p58"/>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algn="ctr">
              <a:spcBef>
                <a:spcPts val="2000"/>
              </a:spcBef>
              <a:spcAft>
                <a:spcPts val="0"/>
              </a:spcAft>
              <a:buSzPts val="3450"/>
              <a:buNone/>
              <a:defRPr sz="4600">
                <a:solidFill>
                  <a:schemeClr val="lt1"/>
                </a:solidFill>
              </a:defRPr>
            </a:lvl1pPr>
            <a:lvl2pPr indent="-285750" lvl="1" marL="914400" algn="l">
              <a:spcBef>
                <a:spcPts val="600"/>
              </a:spcBef>
              <a:spcAft>
                <a:spcPts val="0"/>
              </a:spcAft>
              <a:buSzPts val="900"/>
              <a:buChar char="■"/>
              <a:defRPr sz="1200"/>
            </a:lvl2pPr>
            <a:lvl3pPr indent="-276225" lvl="2" marL="1371600" algn="l">
              <a:spcBef>
                <a:spcPts val="600"/>
              </a:spcBef>
              <a:spcAft>
                <a:spcPts val="0"/>
              </a:spcAft>
              <a:buSzPts val="750"/>
              <a:buChar char="■"/>
              <a:defRPr sz="1000"/>
            </a:lvl3pPr>
            <a:lvl4pPr indent="-271462" lvl="3" marL="1828800" algn="l">
              <a:spcBef>
                <a:spcPts val="600"/>
              </a:spcBef>
              <a:spcAft>
                <a:spcPts val="0"/>
              </a:spcAft>
              <a:buSzPts val="675"/>
              <a:buChar char="■"/>
              <a:defRPr sz="900"/>
            </a:lvl4pPr>
            <a:lvl5pPr indent="-271462" lvl="4" marL="2286000" algn="l">
              <a:spcBef>
                <a:spcPts val="600"/>
              </a:spcBef>
              <a:spcAft>
                <a:spcPts val="0"/>
              </a:spcAft>
              <a:buSzPts val="675"/>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58"/>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59"/>
          <p:cNvSpPr/>
          <p:nvPr/>
        </p:nvSpPr>
        <p:spPr>
          <a:xfrm>
            <a:off x="658907" y="228600"/>
            <a:ext cx="820093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2" name="Google Shape;82;p59"/>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Rockwell"/>
              <a:buNone/>
              <a:defRPr b="0"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59"/>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cap="none">
                <a:solidFill>
                  <a:schemeClr val="lt1"/>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4" name="Google Shape;84;p59"/>
          <p:cNvSpPr txBox="1"/>
          <p:nvPr>
            <p:ph idx="10" type="dt"/>
          </p:nvPr>
        </p:nvSpPr>
        <p:spPr>
          <a:xfrm>
            <a:off x="658906" y="6248774"/>
            <a:ext cx="14746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9"/>
          <p:cNvSpPr txBox="1"/>
          <p:nvPr>
            <p:ph idx="11" type="ftr"/>
          </p:nvPr>
        </p:nvSpPr>
        <p:spPr>
          <a:xfrm>
            <a:off x="2286000" y="6248774"/>
            <a:ext cx="5638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9"/>
          <p:cNvSpPr txBox="1"/>
          <p:nvPr>
            <p:ph idx="12" type="sldNum"/>
          </p:nvPr>
        </p:nvSpPr>
        <p:spPr>
          <a:xfrm>
            <a:off x="8305800" y="624877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59"/>
          <p:cNvSpPr txBox="1"/>
          <p:nvPr/>
        </p:nvSpPr>
        <p:spPr>
          <a:xfrm>
            <a:off x="2003612" y="3110754"/>
            <a:ext cx="260909"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000">
                <a:solidFill>
                  <a:srgbClr val="B86EB8"/>
                </a:solidFill>
                <a:latin typeface="Times New Roman"/>
                <a:ea typeface="Times New Roman"/>
                <a:cs typeface="Times New Roman"/>
                <a:sym typeface="Times New Roman"/>
              </a:rPr>
              <a:t>+</a:t>
            </a:r>
            <a:endParaRPr/>
          </a:p>
        </p:txBody>
      </p:sp>
      <p:sp>
        <p:nvSpPr>
          <p:cNvPr id="88" name="Google Shape;88;p59"/>
          <p:cNvSpPr/>
          <p:nvPr/>
        </p:nvSpPr>
        <p:spPr>
          <a:xfrm>
            <a:off x="285750" y="228600"/>
            <a:ext cx="212725" cy="6345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9" name="Shape 89"/>
        <p:cNvGrpSpPr/>
        <p:nvPr/>
      </p:nvGrpSpPr>
      <p:grpSpPr>
        <a:xfrm>
          <a:off x="0" y="0"/>
          <a:ext cx="0" cy="0"/>
          <a:chOff x="0" y="0"/>
          <a:chExt cx="0" cy="0"/>
        </a:xfrm>
      </p:grpSpPr>
      <p:sp>
        <p:nvSpPr>
          <p:cNvPr id="90" name="Google Shape;90;p60"/>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1" name="Google Shape;91;p60"/>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2" name="Google Shape;92;p60"/>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93" name="Google Shape;93;p6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60"/>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5" name="Google Shape;95;p60"/>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6" name="Google Shape;96;p6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1"/>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9pPr>
          </a:lstStyle>
          <a:p/>
        </p:txBody>
      </p:sp>
      <p:sp>
        <p:nvSpPr>
          <p:cNvPr id="12" name="Google Shape;12;p5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5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5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gi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slide" Target="/ppt/slides/slide4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
          <p:cNvSpPr txBox="1"/>
          <p:nvPr>
            <p:ph type="ctrTitle"/>
          </p:nvPr>
        </p:nvSpPr>
        <p:spPr>
          <a:xfrm>
            <a:off x="214282" y="6371956"/>
            <a:ext cx="8553480" cy="343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1600"/>
              <a:buFont typeface="Rockwell"/>
              <a:buNone/>
            </a:pPr>
            <a:r>
              <a:rPr lang="en-US" sz="1600"/>
              <a:t>William Stallings,  Computer Organization  and Architecture, 9</a:t>
            </a:r>
            <a:r>
              <a:rPr baseline="30000" lang="en-US" sz="1600"/>
              <a:t>th</a:t>
            </a:r>
            <a:r>
              <a:rPr lang="en-US" sz="1600"/>
              <a:t> Edition</a:t>
            </a:r>
            <a:endParaRPr sz="1600"/>
          </a:p>
        </p:txBody>
      </p:sp>
      <p:pic>
        <p:nvPicPr>
          <p:cNvPr descr="Snapshot 2012-06-08 00-57-47.jpg" id="212" name="Google Shape;212;p1"/>
          <p:cNvPicPr preferRelativeResize="0"/>
          <p:nvPr/>
        </p:nvPicPr>
        <p:blipFill rotWithShape="1">
          <a:blip r:embed="rId3">
            <a:alphaModFix/>
          </a:blip>
          <a:srcRect b="0" l="0" r="0" t="0"/>
          <a:stretch/>
        </p:blipFill>
        <p:spPr>
          <a:xfrm>
            <a:off x="609600" y="990600"/>
            <a:ext cx="3649579" cy="2667000"/>
          </a:xfrm>
          <a:prstGeom prst="rect">
            <a:avLst/>
          </a:prstGeom>
          <a:noFill/>
          <a:ln>
            <a:noFill/>
          </a:ln>
          <a:effectLst>
            <a:outerShdw blurRad="50800" rotWithShape="0" algn="tl" dir="2700000" dist="38100">
              <a:schemeClr val="dk1">
                <a:alpha val="42745"/>
              </a:schemeClr>
            </a:outerShdw>
            <a:reflection blurRad="0" dir="5400000" dist="12700" endA="0" endPos="75000" kx="0" rotWithShape="0" algn="bl" stA="50000" stPos="0" sy="-100000" ky="0"/>
          </a:effectLst>
        </p:spPr>
      </p:pic>
      <p:sp>
        <p:nvSpPr>
          <p:cNvPr id="213" name="Google Shape;213;p1"/>
          <p:cNvSpPr txBox="1"/>
          <p:nvPr/>
        </p:nvSpPr>
        <p:spPr>
          <a:xfrm>
            <a:off x="-1534472" y="1786024"/>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 name="Google Shape;214;p1"/>
          <p:cNvSpPr txBox="1"/>
          <p:nvPr/>
        </p:nvSpPr>
        <p:spPr>
          <a:xfrm>
            <a:off x="533401" y="5167050"/>
            <a:ext cx="4038600" cy="8337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5400"/>
              <a:buFont typeface="Rockwell"/>
              <a:buNone/>
            </a:pPr>
            <a:r>
              <a:rPr b="0" i="0" lang="en-US" sz="5400" u="none" cap="none" strike="noStrike">
                <a:solidFill>
                  <a:schemeClr val="accent1"/>
                </a:solidFill>
                <a:latin typeface="Rockwell"/>
                <a:ea typeface="Rockwell"/>
                <a:cs typeface="Rockwell"/>
                <a:sym typeface="Rockwell"/>
              </a:rPr>
              <a:t>Chapter 4</a:t>
            </a:r>
            <a:endParaRPr b="0" i="0" sz="5400" u="none" cap="none" strike="noStrike">
              <a:solidFill>
                <a:schemeClr val="accent1"/>
              </a:solidFill>
              <a:latin typeface="Rockwell"/>
              <a:ea typeface="Rockwell"/>
              <a:cs typeface="Rockwell"/>
              <a:sym typeface="Rockwell"/>
            </a:endParaRPr>
          </a:p>
        </p:txBody>
      </p:sp>
      <p:sp>
        <p:nvSpPr>
          <p:cNvPr id="215" name="Google Shape;215;p1"/>
          <p:cNvSpPr txBox="1"/>
          <p:nvPr/>
        </p:nvSpPr>
        <p:spPr>
          <a:xfrm>
            <a:off x="4500562" y="5305444"/>
            <a:ext cx="4429124" cy="838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accent1"/>
              </a:buClr>
              <a:buSzPts val="3000"/>
              <a:buFont typeface="Noto Sans Symbols"/>
              <a:buChar char="■"/>
            </a:pPr>
            <a:r>
              <a:rPr b="1" i="0" lang="en-US" sz="4000" u="none" cap="none" strike="noStrike">
                <a:solidFill>
                  <a:schemeClr val="dk1"/>
                </a:solidFill>
                <a:latin typeface="Rockwell"/>
                <a:ea typeface="Rockwell"/>
                <a:cs typeface="Rockwell"/>
                <a:sym typeface="Rockwell"/>
              </a:rPr>
              <a:t>Cache Memory</a:t>
            </a:r>
            <a:endParaRPr b="1" i="0" sz="4000" u="none" cap="none" strike="noStrike">
              <a:solidFill>
                <a:schemeClr val="dk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0"/>
          <p:cNvSpPr txBox="1"/>
          <p:nvPr>
            <p:ph idx="4294967295" type="title"/>
          </p:nvPr>
        </p:nvSpPr>
        <p:spPr>
          <a:xfrm>
            <a:off x="3048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Capacity and Performance:</a:t>
            </a:r>
            <a:endParaRPr/>
          </a:p>
        </p:txBody>
      </p:sp>
      <p:grpSp>
        <p:nvGrpSpPr>
          <p:cNvPr id="352" name="Google Shape;352;p10"/>
          <p:cNvGrpSpPr/>
          <p:nvPr/>
        </p:nvGrpSpPr>
        <p:grpSpPr>
          <a:xfrm>
            <a:off x="228600" y="1143000"/>
            <a:ext cx="8686800" cy="5486400"/>
            <a:chOff x="0" y="0"/>
            <a:chExt cx="8686800" cy="5486400"/>
          </a:xfrm>
        </p:grpSpPr>
        <p:sp>
          <p:nvSpPr>
            <p:cNvPr id="353" name="Google Shape;353;p10"/>
            <p:cNvSpPr/>
            <p:nvPr/>
          </p:nvSpPr>
          <p:spPr>
            <a:xfrm>
              <a:off x="0" y="0"/>
              <a:ext cx="8686800" cy="5486400"/>
            </a:xfrm>
            <a:prstGeom prst="roundRect">
              <a:avLst>
                <a:gd fmla="val 85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0"/>
            <p:cNvSpPr txBox="1"/>
            <p:nvPr/>
          </p:nvSpPr>
          <p:spPr>
            <a:xfrm>
              <a:off x="0" y="0"/>
              <a:ext cx="8686800" cy="5486400"/>
            </a:xfrm>
            <a:prstGeom prst="rect">
              <a:avLst/>
            </a:prstGeom>
            <a:noFill/>
            <a:ln>
              <a:noFill/>
            </a:ln>
          </p:spPr>
          <p:txBody>
            <a:bodyPr anchorCtr="0" anchor="t" bIns="4258050" lIns="114300" spcFirstLastPara="1" rIns="114300" wrap="square" tIns="114300">
              <a:noAutofit/>
            </a:bodyPr>
            <a:lstStyle/>
            <a:p>
              <a:pPr indent="0" lvl="0" marL="0" marR="0" rtl="0" algn="l">
                <a:lnSpc>
                  <a:spcPct val="90000"/>
                </a:lnSpc>
                <a:spcBef>
                  <a:spcPts val="0"/>
                </a:spcBef>
                <a:spcAft>
                  <a:spcPts val="0"/>
                </a:spcAft>
                <a:buNone/>
              </a:pPr>
              <a:r>
                <a:rPr lang="en-US" sz="3000">
                  <a:solidFill>
                    <a:schemeClr val="lt1"/>
                  </a:solidFill>
                  <a:latin typeface="Times New Roman"/>
                  <a:ea typeface="Times New Roman"/>
                  <a:cs typeface="Times New Roman"/>
                  <a:sym typeface="Times New Roman"/>
                </a:rPr>
                <a:t>The two most important characteristics of memory</a:t>
              </a:r>
              <a:endParaRPr sz="3000">
                <a:solidFill>
                  <a:schemeClr val="lt1"/>
                </a:solidFill>
                <a:latin typeface="Times New Roman"/>
                <a:ea typeface="Times New Roman"/>
                <a:cs typeface="Times New Roman"/>
                <a:sym typeface="Times New Roman"/>
              </a:endParaRPr>
            </a:p>
          </p:txBody>
        </p:sp>
        <p:sp>
          <p:nvSpPr>
            <p:cNvPr id="355" name="Google Shape;355;p10"/>
            <p:cNvSpPr/>
            <p:nvPr/>
          </p:nvSpPr>
          <p:spPr>
            <a:xfrm>
              <a:off x="217170" y="1371600"/>
              <a:ext cx="8252460" cy="3840480"/>
            </a:xfrm>
            <a:prstGeom prst="roundRect">
              <a:avLst>
                <a:gd fmla="val 105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0"/>
            <p:cNvSpPr txBox="1"/>
            <p:nvPr/>
          </p:nvSpPr>
          <p:spPr>
            <a:xfrm>
              <a:off x="217170" y="1371600"/>
              <a:ext cx="8252460" cy="3840480"/>
            </a:xfrm>
            <a:prstGeom prst="rect">
              <a:avLst/>
            </a:prstGeom>
            <a:noFill/>
            <a:ln>
              <a:noFill/>
            </a:ln>
          </p:spPr>
          <p:txBody>
            <a:bodyPr anchorCtr="0" anchor="t" bIns="2438700" lIns="76200" spcFirstLastPara="1" rIns="76200" wrap="square" tIns="76200">
              <a:noAutofit/>
            </a:bodyPr>
            <a:lstStyle/>
            <a:p>
              <a:pPr indent="0" lvl="0" marL="0" marR="0" rtl="0" algn="l">
                <a:lnSpc>
                  <a:spcPct val="90000"/>
                </a:lnSpc>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0" lvl="0" marL="0" marR="0" rtl="0" algn="l">
                <a:lnSpc>
                  <a:spcPct val="90000"/>
                </a:lnSpc>
                <a:spcBef>
                  <a:spcPts val="700"/>
                </a:spcBef>
                <a:spcAft>
                  <a:spcPts val="0"/>
                </a:spcAft>
                <a:buNone/>
              </a:pPr>
              <a:r>
                <a:rPr lang="en-US" sz="3000">
                  <a:solidFill>
                    <a:schemeClr val="lt1"/>
                  </a:solidFill>
                  <a:latin typeface="Times New Roman"/>
                  <a:ea typeface="Times New Roman"/>
                  <a:cs typeface="Times New Roman"/>
                  <a:sym typeface="Times New Roman"/>
                </a:rPr>
                <a:t>Three performance parameters are used:</a:t>
              </a:r>
              <a:endParaRPr sz="3000">
                <a:solidFill>
                  <a:schemeClr val="lt1"/>
                </a:solidFill>
                <a:latin typeface="Times New Roman"/>
                <a:ea typeface="Times New Roman"/>
                <a:cs typeface="Times New Roman"/>
                <a:sym typeface="Times New Roman"/>
              </a:endParaRPr>
            </a:p>
          </p:txBody>
        </p:sp>
        <p:sp>
          <p:nvSpPr>
            <p:cNvPr id="357" name="Google Shape;357;p10"/>
            <p:cNvSpPr/>
            <p:nvPr/>
          </p:nvSpPr>
          <p:spPr>
            <a:xfrm>
              <a:off x="423481" y="3099816"/>
              <a:ext cx="2583930" cy="17282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0"/>
            <p:cNvSpPr txBox="1"/>
            <p:nvPr/>
          </p:nvSpPr>
          <p:spPr>
            <a:xfrm>
              <a:off x="423481" y="3099816"/>
              <a:ext cx="2583930" cy="1728216"/>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n-US" sz="1400">
                  <a:solidFill>
                    <a:schemeClr val="dk1"/>
                  </a:solidFill>
                  <a:latin typeface="Times New Roman"/>
                  <a:ea typeface="Times New Roman"/>
                  <a:cs typeface="Times New Roman"/>
                  <a:sym typeface="Times New Roman"/>
                </a:rPr>
                <a:t>Access time (latency)</a:t>
              </a:r>
              <a:endParaRPr sz="1400">
                <a:solidFill>
                  <a:schemeClr val="dk1"/>
                </a:solidFill>
                <a:latin typeface="Times New Roman"/>
                <a:ea typeface="Times New Roman"/>
                <a:cs typeface="Times New Roman"/>
                <a:sym typeface="Times New Roman"/>
              </a:endParaRPr>
            </a:p>
            <a:p>
              <a:pPr indent="-69850" lvl="1" marL="57150" marR="0" rtl="0" algn="l">
                <a:lnSpc>
                  <a:spcPct val="90000"/>
                </a:lnSpc>
                <a:spcBef>
                  <a:spcPts val="490"/>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For random-access memory it is the time it takes to perform a read or write operation</a:t>
              </a:r>
              <a:endParaRPr b="0" i="0" sz="1100" u="none" cap="none" strike="noStrike">
                <a:solidFill>
                  <a:schemeClr val="dk1"/>
                </a:solidFill>
                <a:latin typeface="Times New Roman"/>
                <a:ea typeface="Times New Roman"/>
                <a:cs typeface="Times New Roman"/>
                <a:sym typeface="Times New Roman"/>
              </a:endParaRPr>
            </a:p>
            <a:p>
              <a:pPr indent="-69850" lvl="1" marL="57150" marR="0" rtl="0" algn="l">
                <a:lnSpc>
                  <a:spcPct val="90000"/>
                </a:lnSpc>
                <a:spcBef>
                  <a:spcPts val="165"/>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For non-random-access memory it is the time it takes to position the read-write mechanism at the desired location</a:t>
              </a:r>
              <a:endParaRPr b="0" i="0" sz="1100" u="none" cap="none" strike="noStrike">
                <a:solidFill>
                  <a:schemeClr val="dk1"/>
                </a:solidFill>
                <a:latin typeface="Times New Roman"/>
                <a:ea typeface="Times New Roman"/>
                <a:cs typeface="Times New Roman"/>
                <a:sym typeface="Times New Roman"/>
              </a:endParaRPr>
            </a:p>
          </p:txBody>
        </p:sp>
        <p:sp>
          <p:nvSpPr>
            <p:cNvPr id="359" name="Google Shape;359;p10"/>
            <p:cNvSpPr/>
            <p:nvPr/>
          </p:nvSpPr>
          <p:spPr>
            <a:xfrm>
              <a:off x="3050358" y="2971798"/>
              <a:ext cx="2583930" cy="1984251"/>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0"/>
            <p:cNvSpPr txBox="1"/>
            <p:nvPr/>
          </p:nvSpPr>
          <p:spPr>
            <a:xfrm>
              <a:off x="3050358" y="2971798"/>
              <a:ext cx="2583930" cy="1984251"/>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n-US" sz="1400">
                  <a:solidFill>
                    <a:schemeClr val="dk1"/>
                  </a:solidFill>
                  <a:latin typeface="Times New Roman"/>
                  <a:ea typeface="Times New Roman"/>
                  <a:cs typeface="Times New Roman"/>
                  <a:sym typeface="Times New Roman"/>
                </a:rPr>
                <a:t>Memory cycle time</a:t>
              </a:r>
              <a:endParaRPr sz="1400">
                <a:solidFill>
                  <a:schemeClr val="dk1"/>
                </a:solidFill>
                <a:latin typeface="Times New Roman"/>
                <a:ea typeface="Times New Roman"/>
                <a:cs typeface="Times New Roman"/>
                <a:sym typeface="Times New Roman"/>
              </a:endParaRPr>
            </a:p>
            <a:p>
              <a:pPr indent="-69850" lvl="1" marL="57150" marR="0" rtl="0" algn="l">
                <a:lnSpc>
                  <a:spcPct val="90000"/>
                </a:lnSpc>
                <a:spcBef>
                  <a:spcPts val="490"/>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Access time plus any additional time required before second access can commence</a:t>
              </a:r>
              <a:endParaRPr b="0" i="0" sz="1100" u="none" cap="none" strike="noStrike">
                <a:solidFill>
                  <a:schemeClr val="dk1"/>
                </a:solidFill>
                <a:latin typeface="Times New Roman"/>
                <a:ea typeface="Times New Roman"/>
                <a:cs typeface="Times New Roman"/>
                <a:sym typeface="Times New Roman"/>
              </a:endParaRPr>
            </a:p>
            <a:p>
              <a:pPr indent="-69850" lvl="1" marL="57150" marR="0" rtl="0" algn="l">
                <a:lnSpc>
                  <a:spcPct val="90000"/>
                </a:lnSpc>
                <a:spcBef>
                  <a:spcPts val="165"/>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Additional time may be required for transients to die out on signal lines or to regenerate data if they are read destructively</a:t>
              </a:r>
              <a:endParaRPr b="0" i="0" sz="1100" u="none" cap="none" strike="noStrike">
                <a:solidFill>
                  <a:schemeClr val="dk1"/>
                </a:solidFill>
                <a:latin typeface="Times New Roman"/>
                <a:ea typeface="Times New Roman"/>
                <a:cs typeface="Times New Roman"/>
                <a:sym typeface="Times New Roman"/>
              </a:endParaRPr>
            </a:p>
            <a:p>
              <a:pPr indent="-69850" lvl="1" marL="57150" marR="0" rtl="0" algn="l">
                <a:lnSpc>
                  <a:spcPct val="90000"/>
                </a:lnSpc>
                <a:spcBef>
                  <a:spcPts val="165"/>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Concerned with the system bus, not the processor</a:t>
              </a:r>
              <a:endParaRPr b="0" i="0" sz="1100" u="none" cap="none" strike="noStrike">
                <a:solidFill>
                  <a:schemeClr val="dk1"/>
                </a:solidFill>
                <a:latin typeface="Times New Roman"/>
                <a:ea typeface="Times New Roman"/>
                <a:cs typeface="Times New Roman"/>
                <a:sym typeface="Times New Roman"/>
              </a:endParaRPr>
            </a:p>
          </p:txBody>
        </p:sp>
        <p:sp>
          <p:nvSpPr>
            <p:cNvPr id="361" name="Google Shape;361;p10"/>
            <p:cNvSpPr/>
            <p:nvPr/>
          </p:nvSpPr>
          <p:spPr>
            <a:xfrm>
              <a:off x="5677235" y="3099816"/>
              <a:ext cx="2583930" cy="1728216"/>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0"/>
            <p:cNvSpPr txBox="1"/>
            <p:nvPr/>
          </p:nvSpPr>
          <p:spPr>
            <a:xfrm>
              <a:off x="5677235" y="3099816"/>
              <a:ext cx="2583930" cy="1728216"/>
            </a:xfrm>
            <a:prstGeom prst="rect">
              <a:avLst/>
            </a:prstGeom>
            <a:noFill/>
            <a:ln>
              <a:noFill/>
            </a:ln>
          </p:spPr>
          <p:txBody>
            <a:bodyPr anchorCtr="0" anchor="t" bIns="53325" lIns="53325" spcFirstLastPara="1" rIns="53325" wrap="square" tIns="53325">
              <a:noAutofit/>
            </a:bodyPr>
            <a:lstStyle/>
            <a:p>
              <a:pPr indent="0" lvl="0" marL="0" marR="0" rtl="0" algn="l">
                <a:lnSpc>
                  <a:spcPct val="90000"/>
                </a:lnSpc>
                <a:spcBef>
                  <a:spcPts val="0"/>
                </a:spcBef>
                <a:spcAft>
                  <a:spcPts val="0"/>
                </a:spcAft>
                <a:buNone/>
              </a:pPr>
              <a:r>
                <a:rPr lang="en-US" sz="1400">
                  <a:solidFill>
                    <a:schemeClr val="dk1"/>
                  </a:solidFill>
                  <a:latin typeface="Times New Roman"/>
                  <a:ea typeface="Times New Roman"/>
                  <a:cs typeface="Times New Roman"/>
                  <a:sym typeface="Times New Roman"/>
                </a:rPr>
                <a:t>Transfer rate</a:t>
              </a:r>
              <a:endParaRPr sz="1400">
                <a:solidFill>
                  <a:schemeClr val="dk1"/>
                </a:solidFill>
                <a:latin typeface="Times New Roman"/>
                <a:ea typeface="Times New Roman"/>
                <a:cs typeface="Times New Roman"/>
                <a:sym typeface="Times New Roman"/>
              </a:endParaRPr>
            </a:p>
            <a:p>
              <a:pPr indent="-69850" lvl="1" marL="57150" marR="0" rtl="0" algn="l">
                <a:lnSpc>
                  <a:spcPct val="90000"/>
                </a:lnSpc>
                <a:spcBef>
                  <a:spcPts val="490"/>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The rate at which data can be transferred into or out of a memory unit</a:t>
              </a:r>
              <a:endParaRPr b="0" i="0" sz="1100" u="none" cap="none" strike="noStrike">
                <a:solidFill>
                  <a:schemeClr val="dk1"/>
                </a:solidFill>
                <a:latin typeface="Times New Roman"/>
                <a:ea typeface="Times New Roman"/>
                <a:cs typeface="Times New Roman"/>
                <a:sym typeface="Times New Roman"/>
              </a:endParaRPr>
            </a:p>
            <a:p>
              <a:pPr indent="-69850" lvl="1" marL="57150" marR="0" rtl="0" algn="l">
                <a:lnSpc>
                  <a:spcPct val="90000"/>
                </a:lnSpc>
                <a:spcBef>
                  <a:spcPts val="165"/>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For random-access memory it is equal to 1/(cycle time)</a:t>
              </a:r>
              <a:endParaRPr b="0" i="0" sz="11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1"/>
          <p:cNvSpPr txBox="1"/>
          <p:nvPr>
            <p:ph type="title"/>
          </p:nvPr>
        </p:nvSpPr>
        <p:spPr>
          <a:xfrm>
            <a:off x="838200" y="381000"/>
            <a:ext cx="7368987"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Memory</a:t>
            </a:r>
            <a:endParaRPr/>
          </a:p>
        </p:txBody>
      </p:sp>
      <p:sp>
        <p:nvSpPr>
          <p:cNvPr id="369" name="Google Shape;369;p11"/>
          <p:cNvSpPr txBox="1"/>
          <p:nvPr>
            <p:ph idx="1" type="body"/>
          </p:nvPr>
        </p:nvSpPr>
        <p:spPr>
          <a:xfrm>
            <a:off x="457200" y="1219200"/>
            <a:ext cx="7848600" cy="5410200"/>
          </a:xfrm>
          <a:prstGeom prst="rect">
            <a:avLst/>
          </a:prstGeom>
          <a:noFill/>
          <a:ln>
            <a:noFill/>
          </a:ln>
        </p:spPr>
        <p:txBody>
          <a:bodyPr anchorCtr="0" anchor="t" bIns="45700" lIns="91425" spcFirstLastPara="1" rIns="91425" wrap="square" tIns="45700">
            <a:normAutofit fontScale="85000" lnSpcReduction="20000"/>
          </a:bodyPr>
          <a:lstStyle/>
          <a:p>
            <a:pPr indent="-228633" lvl="1" marL="228600" rtl="0" algn="l">
              <a:spcBef>
                <a:spcPts val="0"/>
              </a:spcBef>
              <a:spcAft>
                <a:spcPts val="0"/>
              </a:spcAft>
              <a:buClr>
                <a:schemeClr val="accent1"/>
              </a:buClr>
              <a:buSzPct val="75000"/>
              <a:buChar char="■"/>
            </a:pPr>
            <a:r>
              <a:rPr lang="en-US" sz="2162">
                <a:solidFill>
                  <a:schemeClr val="dk1"/>
                </a:solidFill>
              </a:rPr>
              <a:t>The most common forms are: </a:t>
            </a:r>
            <a:endParaRPr/>
          </a:p>
          <a:p>
            <a:pPr indent="-228611" lvl="1" marL="457200" rtl="0" algn="l">
              <a:spcBef>
                <a:spcPts val="600"/>
              </a:spcBef>
              <a:spcAft>
                <a:spcPts val="0"/>
              </a:spcAft>
              <a:buSzPct val="75000"/>
              <a:buChar char="■"/>
            </a:pPr>
            <a:r>
              <a:rPr lang="en-US" sz="1765">
                <a:solidFill>
                  <a:schemeClr val="dk1"/>
                </a:solidFill>
              </a:rPr>
              <a:t>Semiconductor memory</a:t>
            </a:r>
            <a:endParaRPr/>
          </a:p>
          <a:p>
            <a:pPr indent="-228611" lvl="1" marL="457200" rtl="0" algn="l">
              <a:spcBef>
                <a:spcPts val="600"/>
              </a:spcBef>
              <a:spcAft>
                <a:spcPts val="0"/>
              </a:spcAft>
              <a:buSzPct val="75000"/>
              <a:buChar char="■"/>
            </a:pPr>
            <a:r>
              <a:rPr lang="en-US" sz="1765">
                <a:solidFill>
                  <a:schemeClr val="dk1"/>
                </a:solidFill>
              </a:rPr>
              <a:t>Magnetic surface memory </a:t>
            </a:r>
            <a:endParaRPr/>
          </a:p>
          <a:p>
            <a:pPr indent="-228611" lvl="1" marL="457200" rtl="0" algn="l">
              <a:spcBef>
                <a:spcPts val="600"/>
              </a:spcBef>
              <a:spcAft>
                <a:spcPts val="0"/>
              </a:spcAft>
              <a:buSzPct val="75000"/>
              <a:buChar char="■"/>
            </a:pPr>
            <a:r>
              <a:rPr lang="en-US" sz="1765">
                <a:solidFill>
                  <a:schemeClr val="dk1"/>
                </a:solidFill>
              </a:rPr>
              <a:t>Optical</a:t>
            </a:r>
            <a:endParaRPr/>
          </a:p>
          <a:p>
            <a:pPr indent="-228611" lvl="1" marL="457200" rtl="0" algn="l">
              <a:spcBef>
                <a:spcPts val="600"/>
              </a:spcBef>
              <a:spcAft>
                <a:spcPts val="0"/>
              </a:spcAft>
              <a:buSzPct val="75000"/>
              <a:buChar char="■"/>
            </a:pPr>
            <a:r>
              <a:rPr lang="en-US" sz="1765">
                <a:solidFill>
                  <a:schemeClr val="dk1"/>
                </a:solidFill>
              </a:rPr>
              <a:t>Magneto-optical</a:t>
            </a:r>
            <a:endParaRPr/>
          </a:p>
          <a:p>
            <a:pPr indent="-228614" lvl="1" marL="228600" rtl="0" algn="l">
              <a:spcBef>
                <a:spcPts val="2000"/>
              </a:spcBef>
              <a:spcAft>
                <a:spcPts val="0"/>
              </a:spcAft>
              <a:buClr>
                <a:schemeClr val="accent1"/>
              </a:buClr>
              <a:buSzPct val="75000"/>
              <a:buChar char="■"/>
            </a:pPr>
            <a:r>
              <a:rPr lang="en-US" sz="2118">
                <a:solidFill>
                  <a:schemeClr val="dk1"/>
                </a:solidFill>
              </a:rPr>
              <a:t>Several physical characteristics of data storage are important:</a:t>
            </a:r>
            <a:endParaRPr/>
          </a:p>
          <a:p>
            <a:pPr indent="-228600" lvl="1" marL="457200" rtl="0" algn="l">
              <a:spcBef>
                <a:spcPts val="600"/>
              </a:spcBef>
              <a:spcAft>
                <a:spcPts val="0"/>
              </a:spcAft>
              <a:buSzPct val="75000"/>
              <a:buChar char="■"/>
            </a:pPr>
            <a:r>
              <a:rPr lang="en-US">
                <a:solidFill>
                  <a:schemeClr val="dk1"/>
                </a:solidFill>
              </a:rPr>
              <a:t>Volatile memory </a:t>
            </a:r>
            <a:endParaRPr/>
          </a:p>
          <a:p>
            <a:pPr indent="-228600" lvl="2" marL="685800" rtl="0" algn="l">
              <a:spcBef>
                <a:spcPts val="600"/>
              </a:spcBef>
              <a:spcAft>
                <a:spcPts val="0"/>
              </a:spcAft>
              <a:buSzPct val="75000"/>
              <a:buChar char="■"/>
            </a:pPr>
            <a:r>
              <a:rPr lang="en-US">
                <a:solidFill>
                  <a:schemeClr val="dk1"/>
                </a:solidFill>
              </a:rPr>
              <a:t>Information decays naturally or is lost when electrical power is switched off</a:t>
            </a:r>
            <a:endParaRPr/>
          </a:p>
          <a:p>
            <a:pPr indent="-228600" lvl="1" marL="457200" rtl="0" algn="l">
              <a:spcBef>
                <a:spcPts val="600"/>
              </a:spcBef>
              <a:spcAft>
                <a:spcPts val="0"/>
              </a:spcAft>
              <a:buSzPct val="75000"/>
              <a:buChar char="■"/>
            </a:pPr>
            <a:r>
              <a:rPr lang="en-US">
                <a:solidFill>
                  <a:schemeClr val="dk1"/>
                </a:solidFill>
              </a:rPr>
              <a:t>Nonvolatile memory </a:t>
            </a:r>
            <a:endParaRPr/>
          </a:p>
          <a:p>
            <a:pPr indent="-228600" lvl="2" marL="685800" rtl="0" algn="l">
              <a:spcBef>
                <a:spcPts val="600"/>
              </a:spcBef>
              <a:spcAft>
                <a:spcPts val="0"/>
              </a:spcAft>
              <a:buSzPct val="75000"/>
              <a:buChar char="■"/>
            </a:pPr>
            <a:r>
              <a:rPr lang="en-US">
                <a:solidFill>
                  <a:schemeClr val="dk1"/>
                </a:solidFill>
              </a:rPr>
              <a:t>Once recorded, information remains without deterioration until deliberately changed</a:t>
            </a:r>
            <a:endParaRPr/>
          </a:p>
          <a:p>
            <a:pPr indent="-228600" lvl="2" marL="685800" rtl="0" algn="l">
              <a:spcBef>
                <a:spcPts val="600"/>
              </a:spcBef>
              <a:spcAft>
                <a:spcPts val="0"/>
              </a:spcAft>
              <a:buSzPct val="75000"/>
              <a:buChar char="■"/>
            </a:pPr>
            <a:r>
              <a:rPr lang="en-US">
                <a:solidFill>
                  <a:schemeClr val="dk1"/>
                </a:solidFill>
              </a:rPr>
              <a:t>No electrical power is needed to retain information</a:t>
            </a:r>
            <a:endParaRPr/>
          </a:p>
          <a:p>
            <a:pPr indent="-228600" lvl="1" marL="457200" rtl="0" algn="l">
              <a:spcBef>
                <a:spcPts val="600"/>
              </a:spcBef>
              <a:spcAft>
                <a:spcPts val="0"/>
              </a:spcAft>
              <a:buSzPct val="75000"/>
              <a:buChar char="■"/>
            </a:pPr>
            <a:r>
              <a:rPr lang="en-US">
                <a:solidFill>
                  <a:schemeClr val="dk1"/>
                </a:solidFill>
              </a:rPr>
              <a:t>Magnetic-surface memories : Are nonvolatile</a:t>
            </a:r>
            <a:endParaRPr/>
          </a:p>
          <a:p>
            <a:pPr indent="-228600" lvl="1" marL="457200" rtl="0" algn="l">
              <a:spcBef>
                <a:spcPts val="600"/>
              </a:spcBef>
              <a:spcAft>
                <a:spcPts val="0"/>
              </a:spcAft>
              <a:buSzPct val="75000"/>
              <a:buChar char="■"/>
            </a:pPr>
            <a:r>
              <a:rPr lang="en-US">
                <a:solidFill>
                  <a:schemeClr val="dk1"/>
                </a:solidFill>
              </a:rPr>
              <a:t>Semiconductor memory : May be either volatile or nonvolatile</a:t>
            </a:r>
            <a:endParaRPr/>
          </a:p>
          <a:p>
            <a:pPr indent="-228600" lvl="1" marL="457200" rtl="0" algn="l">
              <a:spcBef>
                <a:spcPts val="600"/>
              </a:spcBef>
              <a:spcAft>
                <a:spcPts val="0"/>
              </a:spcAft>
              <a:buSzPct val="75000"/>
              <a:buChar char="■"/>
            </a:pPr>
            <a:r>
              <a:rPr lang="en-US">
                <a:solidFill>
                  <a:schemeClr val="dk1"/>
                </a:solidFill>
              </a:rPr>
              <a:t>Nonerasable memory</a:t>
            </a:r>
            <a:endParaRPr/>
          </a:p>
          <a:p>
            <a:pPr indent="-228600" lvl="2" marL="685800" rtl="0" algn="l">
              <a:spcBef>
                <a:spcPts val="600"/>
              </a:spcBef>
              <a:spcAft>
                <a:spcPts val="0"/>
              </a:spcAft>
              <a:buSzPct val="75000"/>
              <a:buChar char="■"/>
            </a:pPr>
            <a:r>
              <a:rPr lang="en-US">
                <a:solidFill>
                  <a:schemeClr val="dk1"/>
                </a:solidFill>
              </a:rPr>
              <a:t>Cannot be altered, except by destroying the storage unit</a:t>
            </a:r>
            <a:endParaRPr/>
          </a:p>
          <a:p>
            <a:pPr indent="-228600" lvl="2" marL="685800" rtl="0" algn="l">
              <a:spcBef>
                <a:spcPts val="600"/>
              </a:spcBef>
              <a:spcAft>
                <a:spcPts val="0"/>
              </a:spcAft>
              <a:buSzPct val="75000"/>
              <a:buChar char="■"/>
            </a:pPr>
            <a:r>
              <a:rPr lang="en-US">
                <a:solidFill>
                  <a:schemeClr val="dk1"/>
                </a:solidFill>
              </a:rPr>
              <a:t>Semiconductor memory of this type is known as read-only memory (ROM)</a:t>
            </a:r>
            <a:endParaRPr/>
          </a:p>
          <a:p>
            <a:pPr indent="-228611" lvl="1" marL="228600" rtl="0" algn="l">
              <a:spcBef>
                <a:spcPts val="2000"/>
              </a:spcBef>
              <a:spcAft>
                <a:spcPts val="0"/>
              </a:spcAft>
              <a:buClr>
                <a:schemeClr val="accent1"/>
              </a:buClr>
              <a:buSzPct val="75000"/>
              <a:buChar char="■"/>
            </a:pPr>
            <a:r>
              <a:rPr lang="en-US" sz="2065">
                <a:solidFill>
                  <a:schemeClr val="dk1"/>
                </a:solidFill>
              </a:rPr>
              <a:t>For random-access memory the organization is a key design issue</a:t>
            </a:r>
            <a:endParaRPr/>
          </a:p>
          <a:p>
            <a:pPr indent="-228604" lvl="1" marL="457200" rtl="0" algn="l">
              <a:spcBef>
                <a:spcPts val="600"/>
              </a:spcBef>
              <a:spcAft>
                <a:spcPts val="0"/>
              </a:spcAft>
              <a:buSzPct val="75000"/>
              <a:buChar char="■"/>
            </a:pPr>
            <a:r>
              <a:rPr lang="en-US" sz="1806">
                <a:solidFill>
                  <a:schemeClr val="dk1"/>
                </a:solidFill>
              </a:rPr>
              <a:t>Organization refers to the physical arrangement of bits to form words</a:t>
            </a:r>
            <a:endParaRPr sz="1806">
              <a:solidFill>
                <a:schemeClr val="dk1"/>
              </a:solidFill>
            </a:endParaRPr>
          </a:p>
        </p:txBody>
      </p:sp>
      <p:pic>
        <p:nvPicPr>
          <p:cNvPr id="370" name="Google Shape;370;p11"/>
          <p:cNvPicPr preferRelativeResize="0"/>
          <p:nvPr/>
        </p:nvPicPr>
        <p:blipFill rotWithShape="1">
          <a:blip r:embed="rId3">
            <a:alphaModFix/>
          </a:blip>
          <a:srcRect b="0" l="0" r="0" t="0"/>
          <a:stretch/>
        </p:blipFill>
        <p:spPr>
          <a:xfrm>
            <a:off x="4953000" y="381000"/>
            <a:ext cx="2438400" cy="19060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2"/>
          <p:cNvSpPr txBox="1"/>
          <p:nvPr>
            <p:ph type="title"/>
          </p:nvPr>
        </p:nvSpPr>
        <p:spPr>
          <a:xfrm>
            <a:off x="498474" y="142852"/>
            <a:ext cx="7556313" cy="658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Memory Hierarchy</a:t>
            </a:r>
            <a:endParaRPr/>
          </a:p>
        </p:txBody>
      </p:sp>
      <p:sp>
        <p:nvSpPr>
          <p:cNvPr id="377" name="Google Shape;377;p12"/>
          <p:cNvSpPr txBox="1"/>
          <p:nvPr>
            <p:ph idx="1" type="body"/>
          </p:nvPr>
        </p:nvSpPr>
        <p:spPr>
          <a:xfrm>
            <a:off x="457200" y="928670"/>
            <a:ext cx="7556313" cy="47244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800"/>
              <a:buChar char="■"/>
            </a:pPr>
            <a:r>
              <a:rPr lang="en-US" sz="2400">
                <a:solidFill>
                  <a:schemeClr val="dk1"/>
                </a:solidFill>
              </a:rPr>
              <a:t>Design constraints on a computer’s memory can be summed up by three questions:</a:t>
            </a:r>
            <a:endParaRPr/>
          </a:p>
          <a:p>
            <a:pPr indent="-228600" lvl="1" marL="457200" rtl="0" algn="l">
              <a:spcBef>
                <a:spcPts val="600"/>
              </a:spcBef>
              <a:spcAft>
                <a:spcPts val="0"/>
              </a:spcAft>
              <a:buSzPts val="1500"/>
              <a:buChar char="■"/>
            </a:pPr>
            <a:r>
              <a:rPr lang="en-US" sz="2000">
                <a:solidFill>
                  <a:schemeClr val="dk1"/>
                </a:solidFill>
              </a:rPr>
              <a:t>How much, how fast, how </a:t>
            </a:r>
            <a:r>
              <a:rPr b="1" lang="en-US" sz="2000">
                <a:solidFill>
                  <a:schemeClr val="dk1"/>
                </a:solidFill>
              </a:rPr>
              <a:t>expensive</a:t>
            </a:r>
            <a:endParaRPr/>
          </a:p>
          <a:p>
            <a:pPr indent="-228600" lvl="0" marL="228600" rtl="0" algn="l">
              <a:spcBef>
                <a:spcPts val="2000"/>
              </a:spcBef>
              <a:spcAft>
                <a:spcPts val="0"/>
              </a:spcAft>
              <a:buSzPts val="1800"/>
              <a:buChar char="■"/>
            </a:pPr>
            <a:r>
              <a:rPr lang="en-US" sz="2400">
                <a:solidFill>
                  <a:schemeClr val="dk1"/>
                </a:solidFill>
              </a:rPr>
              <a:t>There is a trade-off among capacity, access time, and cost</a:t>
            </a:r>
            <a:endParaRPr/>
          </a:p>
          <a:p>
            <a:pPr indent="-228600" lvl="1" marL="457200" rtl="0" algn="l">
              <a:spcBef>
                <a:spcPts val="600"/>
              </a:spcBef>
              <a:spcAft>
                <a:spcPts val="0"/>
              </a:spcAft>
              <a:buSzPts val="1500"/>
              <a:buChar char="■"/>
            </a:pPr>
            <a:r>
              <a:rPr lang="en-US" sz="2000">
                <a:solidFill>
                  <a:schemeClr val="dk1"/>
                </a:solidFill>
              </a:rPr>
              <a:t>Faster access time, greater cost per bit</a:t>
            </a:r>
            <a:endParaRPr/>
          </a:p>
          <a:p>
            <a:pPr indent="-228600" lvl="1" marL="457200" rtl="0" algn="l">
              <a:spcBef>
                <a:spcPts val="600"/>
              </a:spcBef>
              <a:spcAft>
                <a:spcPts val="0"/>
              </a:spcAft>
              <a:buSzPts val="1500"/>
              <a:buChar char="■"/>
            </a:pPr>
            <a:r>
              <a:rPr lang="en-US" sz="2000">
                <a:solidFill>
                  <a:schemeClr val="dk1"/>
                </a:solidFill>
              </a:rPr>
              <a:t>Greater capacity, smaller cost per bit</a:t>
            </a:r>
            <a:endParaRPr/>
          </a:p>
          <a:p>
            <a:pPr indent="-228600" lvl="1" marL="457200" rtl="0" algn="l">
              <a:spcBef>
                <a:spcPts val="600"/>
              </a:spcBef>
              <a:spcAft>
                <a:spcPts val="0"/>
              </a:spcAft>
              <a:buSzPts val="1500"/>
              <a:buChar char="■"/>
            </a:pPr>
            <a:r>
              <a:rPr lang="en-US" sz="2000">
                <a:solidFill>
                  <a:schemeClr val="dk1"/>
                </a:solidFill>
              </a:rPr>
              <a:t>Greater capacity, slower access time</a:t>
            </a:r>
            <a:endParaRPr/>
          </a:p>
          <a:p>
            <a:pPr indent="-228600" lvl="0" marL="228600" rtl="0" algn="l">
              <a:spcBef>
                <a:spcPts val="2000"/>
              </a:spcBef>
              <a:spcAft>
                <a:spcPts val="0"/>
              </a:spcAft>
              <a:buSzPts val="1800"/>
              <a:buChar char="■"/>
            </a:pPr>
            <a:r>
              <a:rPr lang="en-US" sz="2400">
                <a:solidFill>
                  <a:schemeClr val="dk1"/>
                </a:solidFill>
              </a:rPr>
              <a:t>The way out of the memory dilemma is not to rely on a single memory component or technology, but to employ a memory hierarchy</a:t>
            </a:r>
            <a:endParaRPr sz="2400">
              <a:solidFill>
                <a:schemeClr val="dk1"/>
              </a:solidFill>
            </a:endParaRPr>
          </a:p>
        </p:txBody>
      </p:sp>
      <p:sp>
        <p:nvSpPr>
          <p:cNvPr id="378" name="Google Shape;378;p12"/>
          <p:cNvSpPr/>
          <p:nvPr/>
        </p:nvSpPr>
        <p:spPr>
          <a:xfrm>
            <a:off x="500034" y="5643578"/>
            <a:ext cx="8143932" cy="78579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 great capacity memory but cheap and low speed + one or some small capacity memory but  fast and more expensive (cache) .</a:t>
            </a:r>
            <a:endParaRPr sz="1800">
              <a:solidFill>
                <a:schemeClr val="lt1"/>
              </a:solidFill>
              <a:latin typeface="Times New Roman"/>
              <a:ea typeface="Times New Roman"/>
              <a:cs typeface="Times New Roman"/>
              <a:sym typeface="Times New Roman"/>
            </a:endParaRPr>
          </a:p>
        </p:txBody>
      </p:sp>
      <p:cxnSp>
        <p:nvCxnSpPr>
          <p:cNvPr id="379" name="Google Shape;379;p12"/>
          <p:cNvCxnSpPr/>
          <p:nvPr/>
        </p:nvCxnSpPr>
        <p:spPr>
          <a:xfrm rot="5400000">
            <a:off x="5250661" y="5464983"/>
            <a:ext cx="357190" cy="1588"/>
          </a:xfrm>
          <a:prstGeom prst="straightConnector1">
            <a:avLst/>
          </a:prstGeom>
          <a:noFill/>
          <a:ln cap="flat" cmpd="sng" w="57150">
            <a:solidFill>
              <a:schemeClr val="accent1"/>
            </a:solidFill>
            <a:prstDash val="solid"/>
            <a:round/>
            <a:headEnd len="sm" w="sm"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3"/>
          <p:cNvSpPr txBox="1"/>
          <p:nvPr>
            <p:ph type="title"/>
          </p:nvPr>
        </p:nvSpPr>
        <p:spPr>
          <a:xfrm>
            <a:off x="498474" y="142852"/>
            <a:ext cx="7556313" cy="658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Memory Hierarchy…</a:t>
            </a:r>
            <a:endParaRPr/>
          </a:p>
        </p:txBody>
      </p:sp>
      <p:pic>
        <p:nvPicPr>
          <p:cNvPr id="386" name="Google Shape;386;p13"/>
          <p:cNvPicPr preferRelativeResize="0"/>
          <p:nvPr/>
        </p:nvPicPr>
        <p:blipFill rotWithShape="1">
          <a:blip r:embed="rId3">
            <a:alphaModFix/>
          </a:blip>
          <a:srcRect b="0" l="0" r="0" t="0"/>
          <a:stretch/>
        </p:blipFill>
        <p:spPr>
          <a:xfrm>
            <a:off x="1571605" y="928670"/>
            <a:ext cx="6000792" cy="56787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4"/>
          <p:cNvSpPr txBox="1"/>
          <p:nvPr>
            <p:ph type="title"/>
          </p:nvPr>
        </p:nvSpPr>
        <p:spPr>
          <a:xfrm>
            <a:off x="498474" y="484094"/>
            <a:ext cx="7556313"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4.2- Cache Memory Principles</a:t>
            </a:r>
            <a:endParaRPr/>
          </a:p>
        </p:txBody>
      </p:sp>
      <p:sp>
        <p:nvSpPr>
          <p:cNvPr id="393" name="Google Shape;393;p14"/>
          <p:cNvSpPr txBox="1"/>
          <p:nvPr>
            <p:ph idx="1" type="body"/>
          </p:nvPr>
        </p:nvSpPr>
        <p:spPr>
          <a:xfrm>
            <a:off x="498474" y="2338391"/>
            <a:ext cx="8288368" cy="1733551"/>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100"/>
              <a:buChar char="■"/>
            </a:pPr>
            <a:r>
              <a:rPr lang="en-US" sz="2800">
                <a:solidFill>
                  <a:schemeClr val="dk1"/>
                </a:solidFill>
              </a:rPr>
              <a:t>What is cache?</a:t>
            </a:r>
            <a:endParaRPr/>
          </a:p>
          <a:p>
            <a:pPr indent="-228600" lvl="0" marL="228600" rtl="0" algn="l">
              <a:spcBef>
                <a:spcPts val="2000"/>
              </a:spcBef>
              <a:spcAft>
                <a:spcPts val="0"/>
              </a:spcAft>
              <a:buSzPts val="2100"/>
              <a:buChar char="■"/>
            </a:pPr>
            <a:r>
              <a:rPr lang="en-US" sz="2800">
                <a:solidFill>
                  <a:schemeClr val="dk1"/>
                </a:solidFill>
              </a:rPr>
              <a:t>Cache and Main Memory</a:t>
            </a:r>
            <a:endParaRPr sz="2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5"/>
          <p:cNvSpPr txBox="1"/>
          <p:nvPr>
            <p:ph idx="4294967295" type="title"/>
          </p:nvPr>
        </p:nvSpPr>
        <p:spPr>
          <a:xfrm>
            <a:off x="457200" y="3048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What is a Cache?</a:t>
            </a:r>
            <a:endParaRPr/>
          </a:p>
        </p:txBody>
      </p:sp>
      <p:pic>
        <p:nvPicPr>
          <p:cNvPr id="400" name="Google Shape;400;p15"/>
          <p:cNvPicPr preferRelativeResize="0"/>
          <p:nvPr/>
        </p:nvPicPr>
        <p:blipFill rotWithShape="1">
          <a:blip r:embed="rId3">
            <a:alphaModFix/>
          </a:blip>
          <a:srcRect b="0" l="0" r="0" t="0"/>
          <a:stretch/>
        </p:blipFill>
        <p:spPr>
          <a:xfrm>
            <a:off x="2923014" y="1242968"/>
            <a:ext cx="6088782" cy="4972114"/>
          </a:xfrm>
          <a:prstGeom prst="rect">
            <a:avLst/>
          </a:prstGeom>
          <a:noFill/>
          <a:ln>
            <a:noFill/>
          </a:ln>
        </p:spPr>
      </p:pic>
      <p:sp>
        <p:nvSpPr>
          <p:cNvPr id="401" name="Google Shape;401;p15"/>
          <p:cNvSpPr/>
          <p:nvPr/>
        </p:nvSpPr>
        <p:spPr>
          <a:xfrm>
            <a:off x="428596" y="1428736"/>
            <a:ext cx="2214578" cy="41549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Cache</a:t>
            </a:r>
            <a:r>
              <a:rPr lang="en-US" sz="2400">
                <a:solidFill>
                  <a:schemeClr val="dk1"/>
                </a:solidFill>
                <a:latin typeface="Times New Roman"/>
                <a:ea typeface="Times New Roman"/>
                <a:cs typeface="Times New Roman"/>
                <a:sym typeface="Times New Roman"/>
              </a:rPr>
              <a:t>: A small size, expensive,  memory which has high-speed access is located between CPU and RAM (large memory size, cheaper, and lower-speed</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Memory).</a:t>
            </a:r>
            <a:endParaRPr sz="2400">
              <a:solidFill>
                <a:schemeClr val="dk1"/>
              </a:solidFill>
              <a:latin typeface="Times New Roman"/>
              <a:ea typeface="Times New Roman"/>
              <a:cs typeface="Times New Roman"/>
              <a:sym typeface="Times New Roman"/>
            </a:endParaRPr>
          </a:p>
        </p:txBody>
      </p:sp>
      <p:sp>
        <p:nvSpPr>
          <p:cNvPr id="402" name="Google Shape;402;p15"/>
          <p:cNvSpPr/>
          <p:nvPr/>
        </p:nvSpPr>
        <p:spPr>
          <a:xfrm>
            <a:off x="0" y="5715016"/>
            <a:ext cx="2857488" cy="78581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L0: cache in CPU, working with CPU rate. It is not usually implemented.</a:t>
            </a:r>
            <a:endParaRPr sz="1600">
              <a:solidFill>
                <a:schemeClr val="lt1"/>
              </a:solidFill>
              <a:latin typeface="Times New Roman"/>
              <a:ea typeface="Times New Roman"/>
              <a:cs typeface="Times New Roman"/>
              <a:sym typeface="Times New Roman"/>
            </a:endParaRPr>
          </a:p>
        </p:txBody>
      </p:sp>
      <p:sp>
        <p:nvSpPr>
          <p:cNvPr id="403" name="Google Shape;403;p15"/>
          <p:cNvSpPr/>
          <p:nvPr/>
        </p:nvSpPr>
        <p:spPr>
          <a:xfrm>
            <a:off x="5429256" y="714356"/>
            <a:ext cx="2571768" cy="500066"/>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Memory Management Unit - MMU</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16"/>
          <p:cNvPicPr preferRelativeResize="0"/>
          <p:nvPr/>
        </p:nvPicPr>
        <p:blipFill rotWithShape="1">
          <a:blip r:embed="rId3">
            <a:alphaModFix/>
          </a:blip>
          <a:srcRect b="0" l="0" r="0" t="0"/>
          <a:stretch/>
        </p:blipFill>
        <p:spPr>
          <a:xfrm>
            <a:off x="285720" y="1071546"/>
            <a:ext cx="5824354" cy="5572164"/>
          </a:xfrm>
          <a:prstGeom prst="rect">
            <a:avLst/>
          </a:prstGeom>
          <a:noFill/>
          <a:ln>
            <a:noFill/>
          </a:ln>
        </p:spPr>
      </p:pic>
      <p:sp>
        <p:nvSpPr>
          <p:cNvPr id="410" name="Google Shape;410;p16"/>
          <p:cNvSpPr txBox="1"/>
          <p:nvPr>
            <p:ph idx="4294967295" type="title"/>
          </p:nvPr>
        </p:nvSpPr>
        <p:spPr>
          <a:xfrm>
            <a:off x="3810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Cache/Main Memory Structure</a:t>
            </a:r>
            <a:endParaRPr/>
          </a:p>
        </p:txBody>
      </p:sp>
      <p:sp>
        <p:nvSpPr>
          <p:cNvPr id="411" name="Google Shape;411;p16"/>
          <p:cNvSpPr/>
          <p:nvPr/>
        </p:nvSpPr>
        <p:spPr>
          <a:xfrm>
            <a:off x="428596" y="3714752"/>
            <a:ext cx="2214578"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Each line includes a </a:t>
            </a:r>
            <a:r>
              <a:rPr b="1" lang="en-US" sz="2400" u="sng">
                <a:solidFill>
                  <a:schemeClr val="dk1"/>
                </a:solidFill>
                <a:latin typeface="Times New Roman"/>
                <a:ea typeface="Times New Roman"/>
                <a:cs typeface="Times New Roman"/>
                <a:sym typeface="Times New Roman"/>
              </a:rPr>
              <a:t>tag</a:t>
            </a:r>
            <a:r>
              <a:rPr lang="en-US" sz="2400">
                <a:solidFill>
                  <a:schemeClr val="dk1"/>
                </a:solidFill>
                <a:latin typeface="Times New Roman"/>
                <a:ea typeface="Times New Roman"/>
                <a:cs typeface="Times New Roman"/>
                <a:sym typeface="Times New Roman"/>
              </a:rPr>
              <a:t> that identifies which particular block is currently being stored</a:t>
            </a:r>
            <a:endParaRPr sz="2400">
              <a:solidFill>
                <a:schemeClr val="dk1"/>
              </a:solidFill>
              <a:latin typeface="Times New Roman"/>
              <a:ea typeface="Times New Roman"/>
              <a:cs typeface="Times New Roman"/>
              <a:sym typeface="Times New Roman"/>
            </a:endParaRPr>
          </a:p>
        </p:txBody>
      </p:sp>
      <p:cxnSp>
        <p:nvCxnSpPr>
          <p:cNvPr id="412" name="Google Shape;412;p16"/>
          <p:cNvCxnSpPr/>
          <p:nvPr/>
        </p:nvCxnSpPr>
        <p:spPr>
          <a:xfrm flipH="1" rot="5400000">
            <a:off x="785786" y="3071810"/>
            <a:ext cx="1285884" cy="1000132"/>
          </a:xfrm>
          <a:prstGeom prst="straightConnector1">
            <a:avLst/>
          </a:prstGeom>
          <a:noFill/>
          <a:ln cap="flat" cmpd="sng" w="9525">
            <a:solidFill>
              <a:schemeClr val="accent1"/>
            </a:solidFill>
            <a:prstDash val="solid"/>
            <a:round/>
            <a:headEnd len="sm" w="sm" type="none"/>
            <a:tailEnd len="med" w="med" type="stealth"/>
          </a:ln>
        </p:spPr>
      </p:cxnSp>
      <p:cxnSp>
        <p:nvCxnSpPr>
          <p:cNvPr id="413" name="Google Shape;413;p16"/>
          <p:cNvCxnSpPr/>
          <p:nvPr/>
        </p:nvCxnSpPr>
        <p:spPr>
          <a:xfrm>
            <a:off x="2285984" y="4357694"/>
            <a:ext cx="3500462" cy="571504"/>
          </a:xfrm>
          <a:prstGeom prst="straightConnector1">
            <a:avLst/>
          </a:prstGeom>
          <a:noFill/>
          <a:ln cap="flat" cmpd="sng" w="9525">
            <a:solidFill>
              <a:schemeClr val="accent1"/>
            </a:solidFill>
            <a:prstDash val="solid"/>
            <a:round/>
            <a:headEnd len="sm" w="sm" type="none"/>
            <a:tailEnd len="med" w="med" type="stealth"/>
          </a:ln>
        </p:spPr>
      </p:cxnSp>
      <p:sp>
        <p:nvSpPr>
          <p:cNvPr id="414" name="Google Shape;414;p16"/>
          <p:cNvSpPr/>
          <p:nvPr/>
        </p:nvSpPr>
        <p:spPr>
          <a:xfrm>
            <a:off x="6429388" y="3763882"/>
            <a:ext cx="2428892" cy="2308324"/>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Address in cache is different from those in main memory 🡪 A mapping is needed.</a:t>
            </a:r>
            <a:endParaRPr sz="2400">
              <a:solidFill>
                <a:schemeClr val="dk1"/>
              </a:solidFill>
              <a:latin typeface="Times New Roman"/>
              <a:ea typeface="Times New Roman"/>
              <a:cs typeface="Times New Roman"/>
              <a:sym typeface="Times New Roman"/>
            </a:endParaRPr>
          </a:p>
        </p:txBody>
      </p:sp>
      <p:sp>
        <p:nvSpPr>
          <p:cNvPr id="415" name="Google Shape;415;p16"/>
          <p:cNvSpPr/>
          <p:nvPr/>
        </p:nvSpPr>
        <p:spPr>
          <a:xfrm>
            <a:off x="5429192" y="6143644"/>
            <a:ext cx="3714808" cy="369332"/>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Cache Addr 🡪 Main Mem Addr</a:t>
            </a:r>
            <a:endParaRPr b="1" sz="1800">
              <a:solidFill>
                <a:schemeClr val="lt1"/>
              </a:solidFill>
              <a:latin typeface="Times New Roman"/>
              <a:ea typeface="Times New Roman"/>
              <a:cs typeface="Times New Roman"/>
              <a:sym typeface="Times New Roman"/>
            </a:endParaRPr>
          </a:p>
        </p:txBody>
      </p:sp>
      <p:sp>
        <p:nvSpPr>
          <p:cNvPr id="416" name="Google Shape;416;p16"/>
          <p:cNvSpPr/>
          <p:nvPr/>
        </p:nvSpPr>
        <p:spPr>
          <a:xfrm>
            <a:off x="6357950" y="928670"/>
            <a:ext cx="2500330" cy="2308324"/>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Main memory is divided into the same size blocks. Some blocks  will be loaded to cache.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7"/>
          <p:cNvSpPr txBox="1"/>
          <p:nvPr>
            <p:ph idx="4294967295" type="title"/>
          </p:nvPr>
        </p:nvSpPr>
        <p:spPr>
          <a:xfrm>
            <a:off x="838200" y="214290"/>
            <a:ext cx="7556500" cy="6810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4.3- Elements of Cache Design</a:t>
            </a:r>
            <a:endParaRPr/>
          </a:p>
        </p:txBody>
      </p:sp>
      <p:pic>
        <p:nvPicPr>
          <p:cNvPr id="423" name="Google Shape;423;p17"/>
          <p:cNvPicPr preferRelativeResize="0"/>
          <p:nvPr/>
        </p:nvPicPr>
        <p:blipFill rotWithShape="1">
          <a:blip r:embed="rId3">
            <a:alphaModFix/>
          </a:blip>
          <a:srcRect b="0" l="0" r="0" t="0"/>
          <a:stretch/>
        </p:blipFill>
        <p:spPr>
          <a:xfrm>
            <a:off x="2035136" y="1071546"/>
            <a:ext cx="7108896" cy="5681928"/>
          </a:xfrm>
          <a:prstGeom prst="rect">
            <a:avLst/>
          </a:prstGeom>
          <a:noFill/>
          <a:ln>
            <a:noFill/>
          </a:ln>
        </p:spPr>
      </p:pic>
      <p:sp>
        <p:nvSpPr>
          <p:cNvPr id="424" name="Google Shape;424;p17"/>
          <p:cNvSpPr/>
          <p:nvPr/>
        </p:nvSpPr>
        <p:spPr>
          <a:xfrm>
            <a:off x="214282" y="2714620"/>
            <a:ext cx="214314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Overview of cache design parameters</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8"/>
          <p:cNvSpPr txBox="1"/>
          <p:nvPr>
            <p:ph idx="4294967295" type="title"/>
          </p:nvPr>
        </p:nvSpPr>
        <p:spPr>
          <a:xfrm>
            <a:off x="381000" y="228600"/>
            <a:ext cx="7556500" cy="7715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Main Memory Address Specifications</a:t>
            </a:r>
            <a:endParaRPr sz="3200"/>
          </a:p>
        </p:txBody>
      </p:sp>
      <p:sp>
        <p:nvSpPr>
          <p:cNvPr id="431" name="Google Shape;431;p18"/>
          <p:cNvSpPr/>
          <p:nvPr/>
        </p:nvSpPr>
        <p:spPr>
          <a:xfrm>
            <a:off x="2285984" y="1585729"/>
            <a:ext cx="2857520" cy="120032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Times New Roman"/>
              <a:buAutoNum type="arabicParenBoth"/>
            </a:pPr>
            <a:r>
              <a:rPr lang="en-US" sz="2400">
                <a:solidFill>
                  <a:schemeClr val="dk1"/>
                </a:solidFill>
                <a:latin typeface="Times New Roman"/>
                <a:ea typeface="Times New Roman"/>
                <a:cs typeface="Times New Roman"/>
                <a:sym typeface="Times New Roman"/>
              </a:rPr>
              <a:t>Physical Address</a:t>
            </a:r>
            <a:endParaRPr/>
          </a:p>
          <a:p>
            <a:pPr indent="-457200" lvl="0" marL="457200" marR="0" rtl="0" algn="l">
              <a:spcBef>
                <a:spcPts val="0"/>
              </a:spcBef>
              <a:spcAft>
                <a:spcPts val="0"/>
              </a:spcAft>
              <a:buClr>
                <a:schemeClr val="dk1"/>
              </a:buClr>
              <a:buSzPts val="2400"/>
              <a:buFont typeface="Times New Roman"/>
              <a:buAutoNum type="arabicParenBoth"/>
            </a:pPr>
            <a:r>
              <a:rPr lang="en-US" sz="2400">
                <a:solidFill>
                  <a:schemeClr val="dk1"/>
                </a:solidFill>
                <a:latin typeface="Times New Roman"/>
                <a:ea typeface="Times New Roman"/>
                <a:cs typeface="Times New Roman"/>
                <a:sym typeface="Times New Roman"/>
              </a:rPr>
              <a:t>Abtract Address</a:t>
            </a:r>
            <a:endParaRPr/>
          </a:p>
          <a:p>
            <a:pPr indent="-457200" lvl="0" marL="457200" marR="0" rtl="0" algn="l">
              <a:spcBef>
                <a:spcPts val="0"/>
              </a:spcBef>
              <a:spcAft>
                <a:spcPts val="0"/>
              </a:spcAft>
              <a:buClr>
                <a:schemeClr val="dk1"/>
              </a:buClr>
              <a:buSzPts val="2400"/>
              <a:buFont typeface="Times New Roman"/>
              <a:buAutoNum type="arabicParenBoth"/>
            </a:pPr>
            <a:r>
              <a:rPr lang="en-US" sz="2400">
                <a:solidFill>
                  <a:schemeClr val="dk1"/>
                </a:solidFill>
                <a:latin typeface="Times New Roman"/>
                <a:ea typeface="Times New Roman"/>
                <a:cs typeface="Times New Roman"/>
                <a:sym typeface="Times New Roman"/>
              </a:rPr>
              <a:t>Virtual Address</a:t>
            </a:r>
            <a:endParaRPr sz="2400">
              <a:solidFill>
                <a:schemeClr val="dk1"/>
              </a:solidFill>
              <a:latin typeface="Times New Roman"/>
              <a:ea typeface="Times New Roman"/>
              <a:cs typeface="Times New Roman"/>
              <a:sym typeface="Times New Roman"/>
            </a:endParaRPr>
          </a:p>
        </p:txBody>
      </p:sp>
      <p:sp>
        <p:nvSpPr>
          <p:cNvPr id="432" name="Google Shape;432;p18"/>
          <p:cNvSpPr/>
          <p:nvPr/>
        </p:nvSpPr>
        <p:spPr>
          <a:xfrm>
            <a:off x="214282" y="1071546"/>
            <a:ext cx="1857388"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Opcode</a:t>
            </a:r>
            <a:endParaRPr sz="2400">
              <a:solidFill>
                <a:schemeClr val="lt1"/>
              </a:solidFill>
              <a:latin typeface="Times New Roman"/>
              <a:ea typeface="Times New Roman"/>
              <a:cs typeface="Times New Roman"/>
              <a:sym typeface="Times New Roman"/>
            </a:endParaRPr>
          </a:p>
        </p:txBody>
      </p:sp>
      <p:sp>
        <p:nvSpPr>
          <p:cNvPr id="433" name="Google Shape;433;p18"/>
          <p:cNvSpPr/>
          <p:nvPr/>
        </p:nvSpPr>
        <p:spPr>
          <a:xfrm>
            <a:off x="2071670" y="1071546"/>
            <a:ext cx="3000396"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Memory Add.</a:t>
            </a:r>
            <a:endParaRPr sz="2400">
              <a:solidFill>
                <a:schemeClr val="lt1"/>
              </a:solidFill>
              <a:latin typeface="Times New Roman"/>
              <a:ea typeface="Times New Roman"/>
              <a:cs typeface="Times New Roman"/>
              <a:sym typeface="Times New Roman"/>
            </a:endParaRPr>
          </a:p>
        </p:txBody>
      </p:sp>
      <p:sp>
        <p:nvSpPr>
          <p:cNvPr id="434" name="Google Shape;434;p18"/>
          <p:cNvSpPr/>
          <p:nvPr/>
        </p:nvSpPr>
        <p:spPr>
          <a:xfrm>
            <a:off x="6286512" y="185736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35" name="Google Shape;435;p18"/>
          <p:cNvSpPr/>
          <p:nvPr/>
        </p:nvSpPr>
        <p:spPr>
          <a:xfrm>
            <a:off x="6286512" y="207167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36" name="Google Shape;436;p18"/>
          <p:cNvSpPr/>
          <p:nvPr/>
        </p:nvSpPr>
        <p:spPr>
          <a:xfrm>
            <a:off x="6286512" y="228599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37" name="Google Shape;437;p18"/>
          <p:cNvSpPr/>
          <p:nvPr/>
        </p:nvSpPr>
        <p:spPr>
          <a:xfrm>
            <a:off x="6286512" y="2500306"/>
            <a:ext cx="50006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38" name="Google Shape;438;p18"/>
          <p:cNvSpPr/>
          <p:nvPr/>
        </p:nvSpPr>
        <p:spPr>
          <a:xfrm>
            <a:off x="6286512" y="271462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39" name="Google Shape;439;p18"/>
          <p:cNvSpPr/>
          <p:nvPr/>
        </p:nvSpPr>
        <p:spPr>
          <a:xfrm>
            <a:off x="6286512" y="292893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0" name="Google Shape;440;p18"/>
          <p:cNvSpPr/>
          <p:nvPr/>
        </p:nvSpPr>
        <p:spPr>
          <a:xfrm>
            <a:off x="6286512" y="314324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1" name="Google Shape;441;p18"/>
          <p:cNvSpPr/>
          <p:nvPr/>
        </p:nvSpPr>
        <p:spPr>
          <a:xfrm>
            <a:off x="6286512" y="335756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2" name="Google Shape;442;p18"/>
          <p:cNvSpPr/>
          <p:nvPr/>
        </p:nvSpPr>
        <p:spPr>
          <a:xfrm>
            <a:off x="6286512" y="3571876"/>
            <a:ext cx="1714512" cy="214314"/>
          </a:xfrm>
          <a:prstGeom prst="rect">
            <a:avLst/>
          </a:prstGeom>
          <a:solidFill>
            <a:srgbClr val="0000CC"/>
          </a:solidFill>
          <a:ln cap="flat" cmpd="sng" w="12700">
            <a:solidFill>
              <a:srgbClr val="0000CC"/>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3" name="Google Shape;443;p18"/>
          <p:cNvSpPr/>
          <p:nvPr/>
        </p:nvSpPr>
        <p:spPr>
          <a:xfrm>
            <a:off x="6286512" y="378619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4" name="Google Shape;444;p18"/>
          <p:cNvSpPr/>
          <p:nvPr/>
        </p:nvSpPr>
        <p:spPr>
          <a:xfrm>
            <a:off x="6286512" y="400050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5" name="Google Shape;445;p18"/>
          <p:cNvSpPr/>
          <p:nvPr/>
        </p:nvSpPr>
        <p:spPr>
          <a:xfrm>
            <a:off x="6286512" y="421481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6" name="Google Shape;446;p18"/>
          <p:cNvSpPr/>
          <p:nvPr/>
        </p:nvSpPr>
        <p:spPr>
          <a:xfrm>
            <a:off x="6286512" y="442913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47" name="Google Shape;447;p18"/>
          <p:cNvSpPr/>
          <p:nvPr/>
        </p:nvSpPr>
        <p:spPr>
          <a:xfrm>
            <a:off x="6286512" y="464344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448" name="Google Shape;448;p18"/>
          <p:cNvCxnSpPr/>
          <p:nvPr/>
        </p:nvCxnSpPr>
        <p:spPr>
          <a:xfrm rot="5400000">
            <a:off x="3750463" y="3679033"/>
            <a:ext cx="5072098" cy="1588"/>
          </a:xfrm>
          <a:prstGeom prst="straightConnector1">
            <a:avLst/>
          </a:prstGeom>
          <a:noFill/>
          <a:ln cap="flat" cmpd="sng" w="25400">
            <a:solidFill>
              <a:schemeClr val="accent1"/>
            </a:solidFill>
            <a:prstDash val="solid"/>
            <a:round/>
            <a:headEnd len="sm" w="sm" type="none"/>
            <a:tailEnd len="sm" w="sm" type="none"/>
          </a:ln>
        </p:spPr>
      </p:cxnSp>
      <p:cxnSp>
        <p:nvCxnSpPr>
          <p:cNvPr id="449" name="Google Shape;449;p18"/>
          <p:cNvCxnSpPr/>
          <p:nvPr/>
        </p:nvCxnSpPr>
        <p:spPr>
          <a:xfrm rot="5400000">
            <a:off x="5465769" y="3678239"/>
            <a:ext cx="5072098" cy="1588"/>
          </a:xfrm>
          <a:prstGeom prst="straightConnector1">
            <a:avLst/>
          </a:prstGeom>
          <a:noFill/>
          <a:ln cap="flat" cmpd="sng" w="25400">
            <a:solidFill>
              <a:schemeClr val="accent1"/>
            </a:solidFill>
            <a:prstDash val="solid"/>
            <a:round/>
            <a:headEnd len="sm" w="sm" type="none"/>
            <a:tailEnd len="sm" w="sm" type="none"/>
          </a:ln>
        </p:spPr>
      </p:cxnSp>
      <p:sp>
        <p:nvSpPr>
          <p:cNvPr id="450" name="Google Shape;450;p18"/>
          <p:cNvSpPr/>
          <p:nvPr/>
        </p:nvSpPr>
        <p:spPr>
          <a:xfrm>
            <a:off x="4714876" y="4857760"/>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3000</a:t>
            </a:r>
            <a:endParaRPr sz="1800">
              <a:solidFill>
                <a:schemeClr val="lt1"/>
              </a:solidFill>
              <a:latin typeface="Times New Roman"/>
              <a:ea typeface="Times New Roman"/>
              <a:cs typeface="Times New Roman"/>
              <a:sym typeface="Times New Roman"/>
            </a:endParaRPr>
          </a:p>
        </p:txBody>
      </p:sp>
      <p:sp>
        <p:nvSpPr>
          <p:cNvPr id="451" name="Google Shape;451;p18"/>
          <p:cNvSpPr/>
          <p:nvPr/>
        </p:nvSpPr>
        <p:spPr>
          <a:xfrm>
            <a:off x="5429256" y="3571876"/>
            <a:ext cx="785818" cy="285752"/>
          </a:xfrm>
          <a:prstGeom prst="rect">
            <a:avLst/>
          </a:prstGeom>
          <a:solidFill>
            <a:srgbClr val="0000CC"/>
          </a:solidFill>
          <a:ln cap="flat" cmpd="sng" w="12700">
            <a:solidFill>
              <a:srgbClr val="0000CC"/>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3005</a:t>
            </a:r>
            <a:endParaRPr sz="1800">
              <a:solidFill>
                <a:schemeClr val="lt1"/>
              </a:solidFill>
              <a:latin typeface="Times New Roman"/>
              <a:ea typeface="Times New Roman"/>
              <a:cs typeface="Times New Roman"/>
              <a:sym typeface="Times New Roman"/>
            </a:endParaRPr>
          </a:p>
        </p:txBody>
      </p:sp>
      <p:cxnSp>
        <p:nvCxnSpPr>
          <p:cNvPr id="452" name="Google Shape;452;p18"/>
          <p:cNvCxnSpPr>
            <a:stCxn id="450" idx="3"/>
          </p:cNvCxnSpPr>
          <p:nvPr/>
        </p:nvCxnSpPr>
        <p:spPr>
          <a:xfrm flipH="1" rot="10800000">
            <a:off x="5500694" y="4857836"/>
            <a:ext cx="785700" cy="142800"/>
          </a:xfrm>
          <a:prstGeom prst="straightConnector1">
            <a:avLst/>
          </a:prstGeom>
          <a:noFill/>
          <a:ln cap="flat" cmpd="sng" w="25400">
            <a:solidFill>
              <a:schemeClr val="accent1"/>
            </a:solidFill>
            <a:prstDash val="solid"/>
            <a:round/>
            <a:headEnd len="sm" w="sm" type="none"/>
            <a:tailEnd len="med" w="med" type="stealth"/>
          </a:ln>
        </p:spPr>
      </p:cxnSp>
      <p:cxnSp>
        <p:nvCxnSpPr>
          <p:cNvPr id="453" name="Google Shape;453;p18"/>
          <p:cNvCxnSpPr>
            <a:stCxn id="454" idx="2"/>
            <a:endCxn id="442" idx="0"/>
          </p:cNvCxnSpPr>
          <p:nvPr/>
        </p:nvCxnSpPr>
        <p:spPr>
          <a:xfrm flipH="1">
            <a:off x="7143901" y="2714620"/>
            <a:ext cx="249900" cy="857400"/>
          </a:xfrm>
          <a:prstGeom prst="straightConnector1">
            <a:avLst/>
          </a:prstGeom>
          <a:noFill/>
          <a:ln cap="flat" cmpd="sng" w="25400">
            <a:solidFill>
              <a:srgbClr val="FFFF00"/>
            </a:solidFill>
            <a:prstDash val="solid"/>
            <a:round/>
            <a:headEnd len="sm" w="sm" type="none"/>
            <a:tailEnd len="med" w="med" type="stealth"/>
          </a:ln>
        </p:spPr>
      </p:cxnSp>
      <p:sp>
        <p:nvSpPr>
          <p:cNvPr id="455" name="Google Shape;455;p18"/>
          <p:cNvSpPr/>
          <p:nvPr/>
        </p:nvSpPr>
        <p:spPr>
          <a:xfrm>
            <a:off x="6357950" y="4929198"/>
            <a:ext cx="1571636" cy="1214446"/>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Mem. Of Operating System</a:t>
            </a:r>
            <a:endParaRPr b="1" sz="1800">
              <a:solidFill>
                <a:srgbClr val="FF0000"/>
              </a:solidFill>
              <a:latin typeface="Times New Roman"/>
              <a:ea typeface="Times New Roman"/>
              <a:cs typeface="Times New Roman"/>
              <a:sym typeface="Times New Roman"/>
            </a:endParaRPr>
          </a:p>
        </p:txBody>
      </p:sp>
      <p:sp>
        <p:nvSpPr>
          <p:cNvPr id="454" name="Google Shape;454;p18"/>
          <p:cNvSpPr/>
          <p:nvPr/>
        </p:nvSpPr>
        <p:spPr>
          <a:xfrm>
            <a:off x="6786578" y="2500306"/>
            <a:ext cx="121444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3005</a:t>
            </a:r>
            <a:endParaRPr sz="1800">
              <a:solidFill>
                <a:schemeClr val="dk1"/>
              </a:solidFill>
              <a:latin typeface="Times New Roman"/>
              <a:ea typeface="Times New Roman"/>
              <a:cs typeface="Times New Roman"/>
              <a:sym typeface="Times New Roman"/>
            </a:endParaRPr>
          </a:p>
        </p:txBody>
      </p:sp>
      <p:sp>
        <p:nvSpPr>
          <p:cNvPr id="456" name="Google Shape;456;p18"/>
          <p:cNvSpPr/>
          <p:nvPr/>
        </p:nvSpPr>
        <p:spPr>
          <a:xfrm>
            <a:off x="357158" y="3143248"/>
            <a:ext cx="3286148"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Physical Addresses</a:t>
            </a:r>
            <a:endParaRPr sz="2400">
              <a:solidFill>
                <a:schemeClr val="lt1"/>
              </a:solidFill>
              <a:latin typeface="Times New Roman"/>
              <a:ea typeface="Times New Roman"/>
              <a:cs typeface="Times New Roman"/>
              <a:sym typeface="Times New Roman"/>
            </a:endParaRPr>
          </a:p>
        </p:txBody>
      </p:sp>
      <p:sp>
        <p:nvSpPr>
          <p:cNvPr id="457" name="Google Shape;457;p18"/>
          <p:cNvSpPr/>
          <p:nvPr/>
        </p:nvSpPr>
        <p:spPr>
          <a:xfrm>
            <a:off x="428596" y="4214818"/>
            <a:ext cx="2643206" cy="200026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CPU</a:t>
            </a:r>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58" name="Google Shape;458;p18"/>
          <p:cNvSpPr/>
          <p:nvPr/>
        </p:nvSpPr>
        <p:spPr>
          <a:xfrm>
            <a:off x="857224" y="5857892"/>
            <a:ext cx="50006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59" name="Google Shape;459;p18"/>
          <p:cNvSpPr/>
          <p:nvPr/>
        </p:nvSpPr>
        <p:spPr>
          <a:xfrm>
            <a:off x="1357290" y="5857892"/>
            <a:ext cx="121444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3005</a:t>
            </a:r>
            <a:endParaRPr b="1" sz="1800">
              <a:solidFill>
                <a:schemeClr val="dk1"/>
              </a:solidFill>
              <a:latin typeface="Times New Roman"/>
              <a:ea typeface="Times New Roman"/>
              <a:cs typeface="Times New Roman"/>
              <a:sym typeface="Times New Roman"/>
            </a:endParaRPr>
          </a:p>
        </p:txBody>
      </p:sp>
      <p:sp>
        <p:nvSpPr>
          <p:cNvPr id="460" name="Google Shape;460;p18"/>
          <p:cNvSpPr/>
          <p:nvPr/>
        </p:nvSpPr>
        <p:spPr>
          <a:xfrm>
            <a:off x="5429256" y="2500306"/>
            <a:ext cx="785818" cy="285752"/>
          </a:xfrm>
          <a:prstGeom prst="rect">
            <a:avLst/>
          </a:prstGeom>
          <a:solidFill>
            <a:srgbClr val="0000CC"/>
          </a:solidFill>
          <a:ln cap="flat" cmpd="sng" w="12700">
            <a:solidFill>
              <a:srgbClr val="0000CC"/>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3010</a:t>
            </a:r>
            <a:endParaRPr sz="1800">
              <a:solidFill>
                <a:schemeClr val="lt1"/>
              </a:solidFill>
              <a:latin typeface="Times New Roman"/>
              <a:ea typeface="Times New Roman"/>
              <a:cs typeface="Times New Roman"/>
              <a:sym typeface="Times New Roman"/>
            </a:endParaRPr>
          </a:p>
        </p:txBody>
      </p:sp>
      <p:sp>
        <p:nvSpPr>
          <p:cNvPr id="461" name="Google Shape;461;p18"/>
          <p:cNvSpPr/>
          <p:nvPr/>
        </p:nvSpPr>
        <p:spPr>
          <a:xfrm>
            <a:off x="928662" y="4786322"/>
            <a:ext cx="1500198" cy="285752"/>
          </a:xfrm>
          <a:prstGeom prst="rect">
            <a:avLst/>
          </a:prstGeom>
          <a:solidFill>
            <a:srgbClr val="0000CC"/>
          </a:solidFill>
          <a:ln cap="flat" cmpd="sng" w="12700">
            <a:solidFill>
              <a:srgbClr val="0000CC"/>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PC=3010</a:t>
            </a:r>
            <a:endParaRPr sz="1800">
              <a:solidFill>
                <a:schemeClr val="lt1"/>
              </a:solidFill>
              <a:latin typeface="Times New Roman"/>
              <a:ea typeface="Times New Roman"/>
              <a:cs typeface="Times New Roman"/>
              <a:sym typeface="Times New Roman"/>
            </a:endParaRPr>
          </a:p>
        </p:txBody>
      </p:sp>
      <p:cxnSp>
        <p:nvCxnSpPr>
          <p:cNvPr id="462" name="Google Shape;462;p18"/>
          <p:cNvCxnSpPr/>
          <p:nvPr/>
        </p:nvCxnSpPr>
        <p:spPr>
          <a:xfrm flipH="1">
            <a:off x="2428860" y="2571744"/>
            <a:ext cx="4000528" cy="3214710"/>
          </a:xfrm>
          <a:prstGeom prst="straightConnector1">
            <a:avLst/>
          </a:prstGeom>
          <a:noFill/>
          <a:ln cap="flat" cmpd="sng" w="25400">
            <a:solidFill>
              <a:schemeClr val="accent1"/>
            </a:solidFill>
            <a:prstDash val="solid"/>
            <a:round/>
            <a:headEnd len="sm" w="sm" type="none"/>
            <a:tailEnd len="med" w="med" type="stealth"/>
          </a:ln>
        </p:spPr>
      </p:cxnSp>
      <p:sp>
        <p:nvSpPr>
          <p:cNvPr id="463" name="Google Shape;463;p18"/>
          <p:cNvSpPr/>
          <p:nvPr/>
        </p:nvSpPr>
        <p:spPr>
          <a:xfrm>
            <a:off x="4286248" y="5500702"/>
            <a:ext cx="1500198" cy="107157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Mem. Decoder</a:t>
            </a:r>
            <a:endParaRPr sz="2400">
              <a:solidFill>
                <a:schemeClr val="lt1"/>
              </a:solidFill>
              <a:latin typeface="Times New Roman"/>
              <a:ea typeface="Times New Roman"/>
              <a:cs typeface="Times New Roman"/>
              <a:sym typeface="Times New Roman"/>
            </a:endParaRPr>
          </a:p>
        </p:txBody>
      </p:sp>
      <p:cxnSp>
        <p:nvCxnSpPr>
          <p:cNvPr id="464" name="Google Shape;464;p18"/>
          <p:cNvCxnSpPr/>
          <p:nvPr/>
        </p:nvCxnSpPr>
        <p:spPr>
          <a:xfrm>
            <a:off x="3071802" y="5643578"/>
            <a:ext cx="1214446" cy="1588"/>
          </a:xfrm>
          <a:prstGeom prst="straightConnector1">
            <a:avLst/>
          </a:prstGeom>
          <a:noFill/>
          <a:ln cap="flat" cmpd="sng" w="25400">
            <a:solidFill>
              <a:schemeClr val="accent1"/>
            </a:solidFill>
            <a:prstDash val="solid"/>
            <a:round/>
            <a:headEnd len="sm" w="sm" type="none"/>
            <a:tailEnd len="sm" w="sm" type="none"/>
          </a:ln>
        </p:spPr>
      </p:cxnSp>
      <p:cxnSp>
        <p:nvCxnSpPr>
          <p:cNvPr id="465" name="Google Shape;465;p18"/>
          <p:cNvCxnSpPr/>
          <p:nvPr/>
        </p:nvCxnSpPr>
        <p:spPr>
          <a:xfrm>
            <a:off x="3071802" y="5795978"/>
            <a:ext cx="1214446" cy="1588"/>
          </a:xfrm>
          <a:prstGeom prst="straightConnector1">
            <a:avLst/>
          </a:prstGeom>
          <a:noFill/>
          <a:ln cap="flat" cmpd="sng" w="25400">
            <a:solidFill>
              <a:schemeClr val="accent1"/>
            </a:solidFill>
            <a:prstDash val="solid"/>
            <a:round/>
            <a:headEnd len="sm" w="sm" type="none"/>
            <a:tailEnd len="sm" w="sm" type="none"/>
          </a:ln>
        </p:spPr>
      </p:cxnSp>
      <p:cxnSp>
        <p:nvCxnSpPr>
          <p:cNvPr id="466" name="Google Shape;466;p18"/>
          <p:cNvCxnSpPr/>
          <p:nvPr/>
        </p:nvCxnSpPr>
        <p:spPr>
          <a:xfrm>
            <a:off x="3071802" y="5948378"/>
            <a:ext cx="1214446" cy="1588"/>
          </a:xfrm>
          <a:prstGeom prst="straightConnector1">
            <a:avLst/>
          </a:prstGeom>
          <a:noFill/>
          <a:ln cap="flat" cmpd="sng" w="25400">
            <a:solidFill>
              <a:schemeClr val="accent1"/>
            </a:solidFill>
            <a:prstDash val="solid"/>
            <a:round/>
            <a:headEnd len="sm" w="sm" type="none"/>
            <a:tailEnd len="sm" w="sm" type="none"/>
          </a:ln>
        </p:spPr>
      </p:cxnSp>
      <p:cxnSp>
        <p:nvCxnSpPr>
          <p:cNvPr id="467" name="Google Shape;467;p18"/>
          <p:cNvCxnSpPr/>
          <p:nvPr/>
        </p:nvCxnSpPr>
        <p:spPr>
          <a:xfrm>
            <a:off x="3071802" y="6143644"/>
            <a:ext cx="1214446" cy="1588"/>
          </a:xfrm>
          <a:prstGeom prst="straightConnector1">
            <a:avLst/>
          </a:prstGeom>
          <a:noFill/>
          <a:ln cap="flat" cmpd="sng" w="25400">
            <a:solidFill>
              <a:schemeClr val="accent1"/>
            </a:solidFill>
            <a:prstDash val="solid"/>
            <a:round/>
            <a:headEnd len="sm" w="sm" type="none"/>
            <a:tailEnd len="sm" w="sm" type="none"/>
          </a:ln>
        </p:spPr>
      </p:cxnSp>
      <p:cxnSp>
        <p:nvCxnSpPr>
          <p:cNvPr id="468" name="Google Shape;468;p18"/>
          <p:cNvCxnSpPr>
            <a:stCxn id="459" idx="3"/>
          </p:cNvCxnSpPr>
          <p:nvPr/>
        </p:nvCxnSpPr>
        <p:spPr>
          <a:xfrm flipH="1" rot="10800000">
            <a:off x="2571736" y="5857949"/>
            <a:ext cx="714300" cy="107100"/>
          </a:xfrm>
          <a:prstGeom prst="straightConnector1">
            <a:avLst/>
          </a:prstGeom>
          <a:noFill/>
          <a:ln cap="flat" cmpd="sng" w="25400">
            <a:solidFill>
              <a:srgbClr val="FF0000"/>
            </a:solidFill>
            <a:prstDash val="solid"/>
            <a:round/>
            <a:headEnd len="sm" w="sm" type="none"/>
            <a:tailEnd len="med" w="med" type="stealth"/>
          </a:ln>
        </p:spPr>
      </p:cxnSp>
      <p:cxnSp>
        <p:nvCxnSpPr>
          <p:cNvPr id="469" name="Google Shape;469;p18"/>
          <p:cNvCxnSpPr>
            <a:stCxn id="463" idx="0"/>
          </p:cNvCxnSpPr>
          <p:nvPr/>
        </p:nvCxnSpPr>
        <p:spPr>
          <a:xfrm flipH="1" rot="10800000">
            <a:off x="5036347" y="3786202"/>
            <a:ext cx="1321500" cy="1714500"/>
          </a:xfrm>
          <a:prstGeom prst="straightConnector1">
            <a:avLst/>
          </a:prstGeom>
          <a:noFill/>
          <a:ln cap="flat" cmpd="sng" w="25400">
            <a:solidFill>
              <a:srgbClr val="FF0000"/>
            </a:solidFill>
            <a:prstDash val="solid"/>
            <a:round/>
            <a:headEnd len="sm" w="sm" type="none"/>
            <a:tailEnd len="med" w="med" type="triangle"/>
          </a:ln>
        </p:spPr>
      </p:cxnSp>
      <p:sp>
        <p:nvSpPr>
          <p:cNvPr id="470" name="Google Shape;470;p18"/>
          <p:cNvSpPr/>
          <p:nvPr/>
        </p:nvSpPr>
        <p:spPr>
          <a:xfrm>
            <a:off x="8072462" y="1857364"/>
            <a:ext cx="500066" cy="3000396"/>
          </a:xfrm>
          <a:prstGeom prst="rightBrace">
            <a:avLst>
              <a:gd fmla="val 8333" name="adj1"/>
              <a:gd fmla="val 50000" name="adj2"/>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71" name="Google Shape;471;p18"/>
          <p:cNvSpPr txBox="1"/>
          <p:nvPr/>
        </p:nvSpPr>
        <p:spPr>
          <a:xfrm>
            <a:off x="8286776" y="2895897"/>
            <a:ext cx="7858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App</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9"/>
          <p:cNvSpPr/>
          <p:nvPr/>
        </p:nvSpPr>
        <p:spPr>
          <a:xfrm>
            <a:off x="6357950" y="3786190"/>
            <a:ext cx="1571636" cy="235745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Mem. Of Operating System</a:t>
            </a:r>
            <a:endParaRPr b="1" sz="1800">
              <a:solidFill>
                <a:srgbClr val="FF0000"/>
              </a:solidFill>
              <a:latin typeface="Times New Roman"/>
              <a:ea typeface="Times New Roman"/>
              <a:cs typeface="Times New Roman"/>
              <a:sym typeface="Times New Roman"/>
            </a:endParaRPr>
          </a:p>
        </p:txBody>
      </p:sp>
      <p:sp>
        <p:nvSpPr>
          <p:cNvPr id="478" name="Google Shape;478;p19"/>
          <p:cNvSpPr txBox="1"/>
          <p:nvPr>
            <p:ph idx="4294967295" type="title"/>
          </p:nvPr>
        </p:nvSpPr>
        <p:spPr>
          <a:xfrm>
            <a:off x="381000" y="228600"/>
            <a:ext cx="7556500" cy="7715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Main Memory Address Specifications</a:t>
            </a:r>
            <a:endParaRPr sz="3200"/>
          </a:p>
        </p:txBody>
      </p:sp>
      <p:sp>
        <p:nvSpPr>
          <p:cNvPr id="479" name="Google Shape;479;p19"/>
          <p:cNvSpPr/>
          <p:nvPr/>
        </p:nvSpPr>
        <p:spPr>
          <a:xfrm>
            <a:off x="6286512" y="142873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0" name="Google Shape;480;p19"/>
          <p:cNvSpPr/>
          <p:nvPr/>
        </p:nvSpPr>
        <p:spPr>
          <a:xfrm>
            <a:off x="6286512" y="164305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1" name="Google Shape;481;p19"/>
          <p:cNvSpPr/>
          <p:nvPr/>
        </p:nvSpPr>
        <p:spPr>
          <a:xfrm>
            <a:off x="6286512" y="185736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2" name="Google Shape;482;p19"/>
          <p:cNvSpPr/>
          <p:nvPr/>
        </p:nvSpPr>
        <p:spPr>
          <a:xfrm>
            <a:off x="6286512" y="2071678"/>
            <a:ext cx="50006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3" name="Google Shape;483;p19"/>
          <p:cNvSpPr/>
          <p:nvPr/>
        </p:nvSpPr>
        <p:spPr>
          <a:xfrm>
            <a:off x="6286512" y="228599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4" name="Google Shape;484;p19"/>
          <p:cNvSpPr/>
          <p:nvPr/>
        </p:nvSpPr>
        <p:spPr>
          <a:xfrm>
            <a:off x="6286512" y="292893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5" name="Google Shape;485;p19"/>
          <p:cNvSpPr/>
          <p:nvPr/>
        </p:nvSpPr>
        <p:spPr>
          <a:xfrm>
            <a:off x="6286512" y="314324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6" name="Google Shape;486;p19"/>
          <p:cNvSpPr/>
          <p:nvPr/>
        </p:nvSpPr>
        <p:spPr>
          <a:xfrm>
            <a:off x="6286512" y="335756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7" name="Google Shape;487;p19"/>
          <p:cNvSpPr/>
          <p:nvPr/>
        </p:nvSpPr>
        <p:spPr>
          <a:xfrm>
            <a:off x="6286512" y="357187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88" name="Google Shape;488;p19"/>
          <p:cNvSpPr/>
          <p:nvPr/>
        </p:nvSpPr>
        <p:spPr>
          <a:xfrm>
            <a:off x="6429388" y="4143380"/>
            <a:ext cx="1428760" cy="214314"/>
          </a:xfrm>
          <a:prstGeom prst="rect">
            <a:avLst/>
          </a:prstGeom>
          <a:solidFill>
            <a:srgbClr val="FF0000"/>
          </a:solidFill>
          <a:ln cap="flat" cmpd="sng" w="12700">
            <a:solidFill>
              <a:srgbClr val="FF0000"/>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489" name="Google Shape;489;p19"/>
          <p:cNvCxnSpPr/>
          <p:nvPr/>
        </p:nvCxnSpPr>
        <p:spPr>
          <a:xfrm rot="5400000">
            <a:off x="3750463" y="3679033"/>
            <a:ext cx="5072098" cy="1588"/>
          </a:xfrm>
          <a:prstGeom prst="straightConnector1">
            <a:avLst/>
          </a:prstGeom>
          <a:noFill/>
          <a:ln cap="flat" cmpd="sng" w="25400">
            <a:solidFill>
              <a:schemeClr val="accent1"/>
            </a:solidFill>
            <a:prstDash val="solid"/>
            <a:round/>
            <a:headEnd len="sm" w="sm" type="none"/>
            <a:tailEnd len="sm" w="sm" type="none"/>
          </a:ln>
        </p:spPr>
      </p:cxnSp>
      <p:cxnSp>
        <p:nvCxnSpPr>
          <p:cNvPr id="490" name="Google Shape;490;p19"/>
          <p:cNvCxnSpPr/>
          <p:nvPr/>
        </p:nvCxnSpPr>
        <p:spPr>
          <a:xfrm rot="5400000">
            <a:off x="5465769" y="3678239"/>
            <a:ext cx="5072098" cy="1588"/>
          </a:xfrm>
          <a:prstGeom prst="straightConnector1">
            <a:avLst/>
          </a:prstGeom>
          <a:noFill/>
          <a:ln cap="flat" cmpd="sng" w="25400">
            <a:solidFill>
              <a:schemeClr val="accent1"/>
            </a:solidFill>
            <a:prstDash val="solid"/>
            <a:round/>
            <a:headEnd len="sm" w="sm" type="none"/>
            <a:tailEnd len="sm" w="sm" type="none"/>
          </a:ln>
        </p:spPr>
      </p:cxnSp>
      <p:sp>
        <p:nvSpPr>
          <p:cNvPr id="491" name="Google Shape;491;p19"/>
          <p:cNvSpPr/>
          <p:nvPr/>
        </p:nvSpPr>
        <p:spPr>
          <a:xfrm>
            <a:off x="5429256" y="3571876"/>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4000</a:t>
            </a:r>
            <a:endParaRPr sz="1800">
              <a:solidFill>
                <a:schemeClr val="lt1"/>
              </a:solidFill>
              <a:latin typeface="Times New Roman"/>
              <a:ea typeface="Times New Roman"/>
              <a:cs typeface="Times New Roman"/>
              <a:sym typeface="Times New Roman"/>
            </a:endParaRPr>
          </a:p>
        </p:txBody>
      </p:sp>
      <p:sp>
        <p:nvSpPr>
          <p:cNvPr id="492" name="Google Shape;492;p19"/>
          <p:cNvSpPr/>
          <p:nvPr/>
        </p:nvSpPr>
        <p:spPr>
          <a:xfrm>
            <a:off x="6786578" y="2071678"/>
            <a:ext cx="121444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3005</a:t>
            </a:r>
            <a:endParaRPr sz="1800">
              <a:solidFill>
                <a:schemeClr val="dk1"/>
              </a:solidFill>
              <a:latin typeface="Times New Roman"/>
              <a:ea typeface="Times New Roman"/>
              <a:cs typeface="Times New Roman"/>
              <a:sym typeface="Times New Roman"/>
            </a:endParaRPr>
          </a:p>
        </p:txBody>
      </p:sp>
      <p:sp>
        <p:nvSpPr>
          <p:cNvPr id="493" name="Google Shape;493;p19"/>
          <p:cNvSpPr/>
          <p:nvPr/>
        </p:nvSpPr>
        <p:spPr>
          <a:xfrm>
            <a:off x="357158" y="1000108"/>
            <a:ext cx="3286148"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Physical Addresses</a:t>
            </a:r>
            <a:endParaRPr sz="2400">
              <a:solidFill>
                <a:schemeClr val="lt1"/>
              </a:solidFill>
              <a:latin typeface="Times New Roman"/>
              <a:ea typeface="Times New Roman"/>
              <a:cs typeface="Times New Roman"/>
              <a:sym typeface="Times New Roman"/>
            </a:endParaRPr>
          </a:p>
        </p:txBody>
      </p:sp>
      <p:sp>
        <p:nvSpPr>
          <p:cNvPr id="494" name="Google Shape;494;p19"/>
          <p:cNvSpPr txBox="1"/>
          <p:nvPr/>
        </p:nvSpPr>
        <p:spPr>
          <a:xfrm>
            <a:off x="285720" y="2143116"/>
            <a:ext cx="464347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When the operating system is upgraded, the OS needs more memory ( ex: 4000 bytes),  old applications are not compatible.</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Address must be specified by an other way to ensure that old programs can be run in new OS.</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Abstract addresses</a:t>
            </a:r>
            <a:endParaRPr sz="2400">
              <a:solidFill>
                <a:schemeClr val="dk1"/>
              </a:solidFill>
              <a:latin typeface="Times New Roman"/>
              <a:ea typeface="Times New Roman"/>
              <a:cs typeface="Times New Roman"/>
              <a:sym typeface="Times New Roman"/>
            </a:endParaRPr>
          </a:p>
        </p:txBody>
      </p:sp>
      <p:sp>
        <p:nvSpPr>
          <p:cNvPr id="495" name="Google Shape;495;p19"/>
          <p:cNvSpPr txBox="1"/>
          <p:nvPr/>
        </p:nvSpPr>
        <p:spPr>
          <a:xfrm>
            <a:off x="8143900" y="2681583"/>
            <a:ext cx="78581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OldApp.</a:t>
            </a:r>
            <a:endParaRPr sz="2400">
              <a:solidFill>
                <a:schemeClr val="dk1"/>
              </a:solidFill>
              <a:latin typeface="Times New Roman"/>
              <a:ea typeface="Times New Roman"/>
              <a:cs typeface="Times New Roman"/>
              <a:sym typeface="Times New Roman"/>
            </a:endParaRPr>
          </a:p>
        </p:txBody>
      </p:sp>
      <p:sp>
        <p:nvSpPr>
          <p:cNvPr id="496" name="Google Shape;496;p19"/>
          <p:cNvSpPr/>
          <p:nvPr/>
        </p:nvSpPr>
        <p:spPr>
          <a:xfrm>
            <a:off x="5429256" y="4143380"/>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3005</a:t>
            </a:r>
            <a:endParaRPr sz="1800">
              <a:solidFill>
                <a:schemeClr val="lt1"/>
              </a:solidFill>
              <a:latin typeface="Times New Roman"/>
              <a:ea typeface="Times New Roman"/>
              <a:cs typeface="Times New Roman"/>
              <a:sym typeface="Times New Roman"/>
            </a:endParaRPr>
          </a:p>
        </p:txBody>
      </p:sp>
      <p:sp>
        <p:nvSpPr>
          <p:cNvPr id="497" name="Google Shape;497;p19"/>
          <p:cNvSpPr/>
          <p:nvPr/>
        </p:nvSpPr>
        <p:spPr>
          <a:xfrm>
            <a:off x="6286512" y="271462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98" name="Google Shape;498;p19"/>
          <p:cNvSpPr/>
          <p:nvPr/>
        </p:nvSpPr>
        <p:spPr>
          <a:xfrm>
            <a:off x="6286512" y="250030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499" name="Google Shape;499;p19"/>
          <p:cNvCxnSpPr>
            <a:stCxn id="492" idx="2"/>
            <a:endCxn id="488" idx="0"/>
          </p:cNvCxnSpPr>
          <p:nvPr/>
        </p:nvCxnSpPr>
        <p:spPr>
          <a:xfrm flipH="1">
            <a:off x="7143901" y="2285992"/>
            <a:ext cx="249900" cy="1857300"/>
          </a:xfrm>
          <a:prstGeom prst="straightConnector1">
            <a:avLst/>
          </a:prstGeom>
          <a:noFill/>
          <a:ln cap="flat" cmpd="sng" w="25400">
            <a:solidFill>
              <a:srgbClr val="FFFF00"/>
            </a:solidFill>
            <a:prstDash val="solid"/>
            <a:round/>
            <a:headEnd len="sm" w="sm" type="none"/>
            <a:tailEnd len="med" w="med" type="stealth"/>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
          <p:cNvSpPr txBox="1"/>
          <p:nvPr>
            <p:ph type="title"/>
          </p:nvPr>
        </p:nvSpPr>
        <p:spPr>
          <a:xfrm>
            <a:off x="498474" y="484094"/>
            <a:ext cx="7556313"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Objectives</a:t>
            </a:r>
            <a:endParaRPr/>
          </a:p>
        </p:txBody>
      </p:sp>
      <p:sp>
        <p:nvSpPr>
          <p:cNvPr id="222" name="Google Shape;222;p2"/>
          <p:cNvSpPr txBox="1"/>
          <p:nvPr>
            <p:ph idx="1" type="body"/>
          </p:nvPr>
        </p:nvSpPr>
        <p:spPr>
          <a:xfrm>
            <a:off x="498474" y="1857364"/>
            <a:ext cx="8288368" cy="471490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spcBef>
                <a:spcPts val="0"/>
              </a:spcBef>
              <a:spcAft>
                <a:spcPts val="0"/>
              </a:spcAft>
              <a:buSzPct val="75000"/>
              <a:buChar char="■"/>
            </a:pPr>
            <a:r>
              <a:rPr lang="en-US" sz="2800">
                <a:solidFill>
                  <a:srgbClr val="002060"/>
                </a:solidFill>
              </a:rPr>
              <a:t>How are internal memory elements of a computer structured? </a:t>
            </a:r>
            <a:endParaRPr/>
          </a:p>
          <a:p>
            <a:pPr indent="-228600" lvl="0" marL="228600" rtl="0" algn="l">
              <a:spcBef>
                <a:spcPts val="2000"/>
              </a:spcBef>
              <a:spcAft>
                <a:spcPts val="0"/>
              </a:spcAft>
              <a:buSzPct val="75000"/>
              <a:buChar char="■"/>
            </a:pPr>
            <a:r>
              <a:rPr lang="en-US" sz="2800">
                <a:solidFill>
                  <a:srgbClr val="002060"/>
                </a:solidFill>
              </a:rPr>
              <a:t>After studying this chapter, you should be able to: </a:t>
            </a:r>
            <a:endParaRPr/>
          </a:p>
          <a:p>
            <a:pPr indent="-228600" lvl="1" marL="457200" rtl="0" algn="l">
              <a:spcBef>
                <a:spcPts val="600"/>
              </a:spcBef>
              <a:spcAft>
                <a:spcPts val="0"/>
              </a:spcAft>
              <a:buSzPct val="75000"/>
              <a:buChar char="■"/>
            </a:pPr>
            <a:r>
              <a:rPr lang="en-US" sz="2600">
                <a:solidFill>
                  <a:srgbClr val="002060"/>
                </a:solidFill>
              </a:rPr>
              <a:t>Present an overview of the main characteristics of computer memory systems and the use of a memory hierarchy. </a:t>
            </a:r>
            <a:endParaRPr/>
          </a:p>
          <a:p>
            <a:pPr indent="-228600" lvl="1" marL="457200" rtl="0" algn="l">
              <a:spcBef>
                <a:spcPts val="600"/>
              </a:spcBef>
              <a:spcAft>
                <a:spcPts val="0"/>
              </a:spcAft>
              <a:buSzPct val="75000"/>
              <a:buChar char="■"/>
            </a:pPr>
            <a:r>
              <a:rPr lang="en-US" sz="2600">
                <a:solidFill>
                  <a:srgbClr val="002060"/>
                </a:solidFill>
              </a:rPr>
              <a:t>Describe the basic concepts and intent of cache memory. Discuss the key elements of cache design. </a:t>
            </a:r>
            <a:endParaRPr/>
          </a:p>
          <a:p>
            <a:pPr indent="-228600" lvl="1" marL="457200" rtl="0" algn="l">
              <a:spcBef>
                <a:spcPts val="600"/>
              </a:spcBef>
              <a:spcAft>
                <a:spcPts val="0"/>
              </a:spcAft>
              <a:buSzPct val="75000"/>
              <a:buChar char="■"/>
            </a:pPr>
            <a:r>
              <a:rPr lang="en-US" sz="2600">
                <a:solidFill>
                  <a:srgbClr val="002060"/>
                </a:solidFill>
              </a:rPr>
              <a:t>Distinguish among direct mapping, associative mapping, and set-associative mapping. </a:t>
            </a:r>
            <a:endParaRPr/>
          </a:p>
          <a:p>
            <a:pPr indent="-228600" lvl="1" marL="457200" rtl="0" algn="l">
              <a:spcBef>
                <a:spcPts val="600"/>
              </a:spcBef>
              <a:spcAft>
                <a:spcPts val="0"/>
              </a:spcAft>
              <a:buSzPct val="75000"/>
              <a:buChar char="■"/>
            </a:pPr>
            <a:r>
              <a:rPr lang="en-US" sz="2600">
                <a:solidFill>
                  <a:srgbClr val="002060"/>
                </a:solidFill>
              </a:rPr>
              <a:t>Explain the reasons for using multiple levels of cache. </a:t>
            </a:r>
            <a:endParaRPr/>
          </a:p>
          <a:p>
            <a:pPr indent="-228600" lvl="1" marL="457200" rtl="0" algn="l">
              <a:spcBef>
                <a:spcPts val="600"/>
              </a:spcBef>
              <a:spcAft>
                <a:spcPts val="0"/>
              </a:spcAft>
              <a:buSzPct val="75000"/>
              <a:buChar char="■"/>
            </a:pPr>
            <a:r>
              <a:rPr lang="en-US" sz="2600">
                <a:solidFill>
                  <a:srgbClr val="002060"/>
                </a:solidFill>
              </a:rPr>
              <a:t>Understand the performance implications of multiple levels of memory. </a:t>
            </a:r>
            <a:endParaRPr sz="260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0"/>
          <p:cNvSpPr/>
          <p:nvPr/>
        </p:nvSpPr>
        <p:spPr>
          <a:xfrm>
            <a:off x="6357950" y="3786190"/>
            <a:ext cx="1571636" cy="235745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Mem. Of Operating System</a:t>
            </a:r>
            <a:endParaRPr b="1" sz="1800">
              <a:solidFill>
                <a:srgbClr val="FF0000"/>
              </a:solidFill>
              <a:latin typeface="Times New Roman"/>
              <a:ea typeface="Times New Roman"/>
              <a:cs typeface="Times New Roman"/>
              <a:sym typeface="Times New Roman"/>
            </a:endParaRPr>
          </a:p>
        </p:txBody>
      </p:sp>
      <p:sp>
        <p:nvSpPr>
          <p:cNvPr id="506" name="Google Shape;506;p20"/>
          <p:cNvSpPr txBox="1"/>
          <p:nvPr>
            <p:ph idx="4294967295" type="title"/>
          </p:nvPr>
        </p:nvSpPr>
        <p:spPr>
          <a:xfrm>
            <a:off x="381000" y="228600"/>
            <a:ext cx="7556500" cy="7715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Main Memory Address Specifications</a:t>
            </a:r>
            <a:endParaRPr sz="3200"/>
          </a:p>
        </p:txBody>
      </p:sp>
      <p:sp>
        <p:nvSpPr>
          <p:cNvPr id="507" name="Google Shape;507;p20"/>
          <p:cNvSpPr/>
          <p:nvPr/>
        </p:nvSpPr>
        <p:spPr>
          <a:xfrm>
            <a:off x="6286512" y="142873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08" name="Google Shape;508;p20"/>
          <p:cNvSpPr/>
          <p:nvPr/>
        </p:nvSpPr>
        <p:spPr>
          <a:xfrm>
            <a:off x="6286512" y="164305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09" name="Google Shape;509;p20"/>
          <p:cNvSpPr/>
          <p:nvPr/>
        </p:nvSpPr>
        <p:spPr>
          <a:xfrm>
            <a:off x="6286512" y="185736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0" name="Google Shape;510;p20"/>
          <p:cNvSpPr/>
          <p:nvPr/>
        </p:nvSpPr>
        <p:spPr>
          <a:xfrm>
            <a:off x="6286512" y="2071678"/>
            <a:ext cx="50006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1" name="Google Shape;511;p20"/>
          <p:cNvSpPr/>
          <p:nvPr/>
        </p:nvSpPr>
        <p:spPr>
          <a:xfrm>
            <a:off x="6286512" y="228599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2" name="Google Shape;512;p20"/>
          <p:cNvSpPr/>
          <p:nvPr/>
        </p:nvSpPr>
        <p:spPr>
          <a:xfrm>
            <a:off x="6286512" y="292893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3" name="Google Shape;513;p20"/>
          <p:cNvSpPr/>
          <p:nvPr/>
        </p:nvSpPr>
        <p:spPr>
          <a:xfrm>
            <a:off x="6286512" y="314324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4" name="Google Shape;514;p20"/>
          <p:cNvSpPr/>
          <p:nvPr/>
        </p:nvSpPr>
        <p:spPr>
          <a:xfrm>
            <a:off x="6286512" y="335756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15" name="Google Shape;515;p20"/>
          <p:cNvSpPr/>
          <p:nvPr/>
        </p:nvSpPr>
        <p:spPr>
          <a:xfrm>
            <a:off x="6286512" y="357187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516" name="Google Shape;516;p20"/>
          <p:cNvCxnSpPr/>
          <p:nvPr/>
        </p:nvCxnSpPr>
        <p:spPr>
          <a:xfrm rot="5400000">
            <a:off x="3750463" y="3679033"/>
            <a:ext cx="5072098" cy="1588"/>
          </a:xfrm>
          <a:prstGeom prst="straightConnector1">
            <a:avLst/>
          </a:prstGeom>
          <a:noFill/>
          <a:ln cap="flat" cmpd="sng" w="25400">
            <a:solidFill>
              <a:schemeClr val="accent1"/>
            </a:solidFill>
            <a:prstDash val="solid"/>
            <a:round/>
            <a:headEnd len="sm" w="sm" type="none"/>
            <a:tailEnd len="sm" w="sm" type="none"/>
          </a:ln>
        </p:spPr>
      </p:cxnSp>
      <p:cxnSp>
        <p:nvCxnSpPr>
          <p:cNvPr id="517" name="Google Shape;517;p20"/>
          <p:cNvCxnSpPr/>
          <p:nvPr/>
        </p:nvCxnSpPr>
        <p:spPr>
          <a:xfrm rot="5400000">
            <a:off x="5465769" y="3678239"/>
            <a:ext cx="5072098" cy="1588"/>
          </a:xfrm>
          <a:prstGeom prst="straightConnector1">
            <a:avLst/>
          </a:prstGeom>
          <a:noFill/>
          <a:ln cap="flat" cmpd="sng" w="25400">
            <a:solidFill>
              <a:schemeClr val="accent1"/>
            </a:solidFill>
            <a:prstDash val="solid"/>
            <a:round/>
            <a:headEnd len="sm" w="sm" type="none"/>
            <a:tailEnd len="sm" w="sm" type="none"/>
          </a:ln>
        </p:spPr>
      </p:cxnSp>
      <p:sp>
        <p:nvSpPr>
          <p:cNvPr id="518" name="Google Shape;518;p20"/>
          <p:cNvSpPr/>
          <p:nvPr/>
        </p:nvSpPr>
        <p:spPr>
          <a:xfrm>
            <a:off x="5429256" y="3571876"/>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4000</a:t>
            </a:r>
            <a:endParaRPr sz="1800">
              <a:solidFill>
                <a:schemeClr val="lt1"/>
              </a:solidFill>
              <a:latin typeface="Times New Roman"/>
              <a:ea typeface="Times New Roman"/>
              <a:cs typeface="Times New Roman"/>
              <a:sym typeface="Times New Roman"/>
            </a:endParaRPr>
          </a:p>
        </p:txBody>
      </p:sp>
      <p:sp>
        <p:nvSpPr>
          <p:cNvPr id="519" name="Google Shape;519;p20"/>
          <p:cNvSpPr/>
          <p:nvPr/>
        </p:nvSpPr>
        <p:spPr>
          <a:xfrm>
            <a:off x="6786578" y="2071678"/>
            <a:ext cx="121444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5</a:t>
            </a:r>
            <a:endParaRPr sz="1800">
              <a:solidFill>
                <a:schemeClr val="dk1"/>
              </a:solidFill>
              <a:latin typeface="Times New Roman"/>
              <a:ea typeface="Times New Roman"/>
              <a:cs typeface="Times New Roman"/>
              <a:sym typeface="Times New Roman"/>
            </a:endParaRPr>
          </a:p>
        </p:txBody>
      </p:sp>
      <p:sp>
        <p:nvSpPr>
          <p:cNvPr id="520" name="Google Shape;520;p20"/>
          <p:cNvSpPr/>
          <p:nvPr/>
        </p:nvSpPr>
        <p:spPr>
          <a:xfrm>
            <a:off x="357158" y="1000108"/>
            <a:ext cx="3286148"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Abstract Addresses</a:t>
            </a:r>
            <a:endParaRPr sz="2400">
              <a:solidFill>
                <a:schemeClr val="lt1"/>
              </a:solidFill>
              <a:latin typeface="Times New Roman"/>
              <a:ea typeface="Times New Roman"/>
              <a:cs typeface="Times New Roman"/>
              <a:sym typeface="Times New Roman"/>
            </a:endParaRPr>
          </a:p>
        </p:txBody>
      </p:sp>
      <p:sp>
        <p:nvSpPr>
          <p:cNvPr id="521" name="Google Shape;521;p20"/>
          <p:cNvSpPr txBox="1"/>
          <p:nvPr/>
        </p:nvSpPr>
        <p:spPr>
          <a:xfrm>
            <a:off x="285720" y="1571612"/>
            <a:ext cx="5072098"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All addresses in an application will be specified by compilers using an offset (difference) from the base address (position at which the app. is loaded)</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 register (base register) must be added to maintain the base address of the process</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An address is specified by &lt;base, offset)</a:t>
            </a:r>
            <a:endParaRPr sz="2400">
              <a:solidFill>
                <a:schemeClr val="dk1"/>
              </a:solidFill>
              <a:latin typeface="Times New Roman"/>
              <a:ea typeface="Times New Roman"/>
              <a:cs typeface="Times New Roman"/>
              <a:sym typeface="Times New Roman"/>
            </a:endParaRPr>
          </a:p>
        </p:txBody>
      </p:sp>
      <p:sp>
        <p:nvSpPr>
          <p:cNvPr id="522" name="Google Shape;522;p20"/>
          <p:cNvSpPr txBox="1"/>
          <p:nvPr/>
        </p:nvSpPr>
        <p:spPr>
          <a:xfrm>
            <a:off x="8143900" y="2681583"/>
            <a:ext cx="78581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pp.</a:t>
            </a:r>
            <a:endParaRPr sz="2400">
              <a:solidFill>
                <a:schemeClr val="dk1"/>
              </a:solidFill>
              <a:latin typeface="Times New Roman"/>
              <a:ea typeface="Times New Roman"/>
              <a:cs typeface="Times New Roman"/>
              <a:sym typeface="Times New Roman"/>
            </a:endParaRPr>
          </a:p>
        </p:txBody>
      </p:sp>
      <p:sp>
        <p:nvSpPr>
          <p:cNvPr id="523" name="Google Shape;523;p20"/>
          <p:cNvSpPr/>
          <p:nvPr/>
        </p:nvSpPr>
        <p:spPr>
          <a:xfrm>
            <a:off x="6286512" y="271462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24" name="Google Shape;524;p20"/>
          <p:cNvSpPr/>
          <p:nvPr/>
        </p:nvSpPr>
        <p:spPr>
          <a:xfrm>
            <a:off x="6286512" y="250030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525" name="Google Shape;525;p20"/>
          <p:cNvCxnSpPr>
            <a:stCxn id="519" idx="2"/>
          </p:cNvCxnSpPr>
          <p:nvPr/>
        </p:nvCxnSpPr>
        <p:spPr>
          <a:xfrm flipH="1">
            <a:off x="7072201" y="2285992"/>
            <a:ext cx="321600" cy="357300"/>
          </a:xfrm>
          <a:prstGeom prst="straightConnector1">
            <a:avLst/>
          </a:prstGeom>
          <a:noFill/>
          <a:ln cap="flat" cmpd="sng" w="25400">
            <a:solidFill>
              <a:srgbClr val="FFFF00"/>
            </a:solidFill>
            <a:prstDash val="solid"/>
            <a:round/>
            <a:headEnd len="sm" w="sm" type="none"/>
            <a:tailEnd len="med" w="med" type="stealth"/>
          </a:ln>
        </p:spPr>
      </p:cxnSp>
      <p:sp>
        <p:nvSpPr>
          <p:cNvPr id="526" name="Google Shape;526;p20"/>
          <p:cNvSpPr/>
          <p:nvPr/>
        </p:nvSpPr>
        <p:spPr>
          <a:xfrm>
            <a:off x="285720" y="5000636"/>
            <a:ext cx="1857388" cy="1571636"/>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CPU</a:t>
            </a:r>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27" name="Google Shape;527;p20"/>
          <p:cNvSpPr/>
          <p:nvPr/>
        </p:nvSpPr>
        <p:spPr>
          <a:xfrm>
            <a:off x="428596" y="5500702"/>
            <a:ext cx="1428760" cy="285752"/>
          </a:xfrm>
          <a:prstGeom prst="rect">
            <a:avLst/>
          </a:prstGeom>
          <a:solidFill>
            <a:srgbClr val="0000CC"/>
          </a:solidFill>
          <a:ln cap="flat" cmpd="sng" w="12700">
            <a:solidFill>
              <a:srgbClr val="0000CC"/>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Base:4000</a:t>
            </a:r>
            <a:endParaRPr sz="1800">
              <a:solidFill>
                <a:schemeClr val="lt1"/>
              </a:solidFill>
              <a:latin typeface="Times New Roman"/>
              <a:ea typeface="Times New Roman"/>
              <a:cs typeface="Times New Roman"/>
              <a:sym typeface="Times New Roman"/>
            </a:endParaRPr>
          </a:p>
        </p:txBody>
      </p:sp>
      <p:sp>
        <p:nvSpPr>
          <p:cNvPr id="528" name="Google Shape;528;p20"/>
          <p:cNvSpPr/>
          <p:nvPr/>
        </p:nvSpPr>
        <p:spPr>
          <a:xfrm>
            <a:off x="357158" y="6000768"/>
            <a:ext cx="50006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29" name="Google Shape;529;p20"/>
          <p:cNvSpPr/>
          <p:nvPr/>
        </p:nvSpPr>
        <p:spPr>
          <a:xfrm>
            <a:off x="857224" y="6000768"/>
            <a:ext cx="1214446"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5</a:t>
            </a:r>
            <a:endParaRPr sz="1800">
              <a:solidFill>
                <a:schemeClr val="dk1"/>
              </a:solidFill>
              <a:latin typeface="Times New Roman"/>
              <a:ea typeface="Times New Roman"/>
              <a:cs typeface="Times New Roman"/>
              <a:sym typeface="Times New Roman"/>
            </a:endParaRPr>
          </a:p>
        </p:txBody>
      </p:sp>
      <p:sp>
        <p:nvSpPr>
          <p:cNvPr id="530" name="Google Shape;530;p20"/>
          <p:cNvSpPr/>
          <p:nvPr/>
        </p:nvSpPr>
        <p:spPr>
          <a:xfrm>
            <a:off x="2500298" y="5572140"/>
            <a:ext cx="857256" cy="785818"/>
          </a:xfrm>
          <a:prstGeom prst="ellipse">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a:t>
            </a:r>
            <a:endParaRPr sz="2400">
              <a:solidFill>
                <a:schemeClr val="lt1"/>
              </a:solidFill>
              <a:latin typeface="Times New Roman"/>
              <a:ea typeface="Times New Roman"/>
              <a:cs typeface="Times New Roman"/>
              <a:sym typeface="Times New Roman"/>
            </a:endParaRPr>
          </a:p>
        </p:txBody>
      </p:sp>
      <p:cxnSp>
        <p:nvCxnSpPr>
          <p:cNvPr id="531" name="Google Shape;531;p20"/>
          <p:cNvCxnSpPr>
            <a:stCxn id="527" idx="3"/>
          </p:cNvCxnSpPr>
          <p:nvPr/>
        </p:nvCxnSpPr>
        <p:spPr>
          <a:xfrm>
            <a:off x="1857356" y="5643578"/>
            <a:ext cx="714300" cy="214200"/>
          </a:xfrm>
          <a:prstGeom prst="straightConnector1">
            <a:avLst/>
          </a:prstGeom>
          <a:noFill/>
          <a:ln cap="flat" cmpd="sng" w="25400">
            <a:solidFill>
              <a:schemeClr val="accent1"/>
            </a:solidFill>
            <a:prstDash val="solid"/>
            <a:round/>
            <a:headEnd len="sm" w="sm" type="none"/>
            <a:tailEnd len="med" w="med" type="stealth"/>
          </a:ln>
        </p:spPr>
      </p:cxnSp>
      <p:cxnSp>
        <p:nvCxnSpPr>
          <p:cNvPr id="532" name="Google Shape;532;p20"/>
          <p:cNvCxnSpPr>
            <a:stCxn id="529" idx="3"/>
            <a:endCxn id="530" idx="2"/>
          </p:cNvCxnSpPr>
          <p:nvPr/>
        </p:nvCxnSpPr>
        <p:spPr>
          <a:xfrm flipH="1" rot="10800000">
            <a:off x="2071670" y="5965125"/>
            <a:ext cx="428700" cy="142800"/>
          </a:xfrm>
          <a:prstGeom prst="straightConnector1">
            <a:avLst/>
          </a:prstGeom>
          <a:noFill/>
          <a:ln cap="flat" cmpd="sng" w="25400">
            <a:solidFill>
              <a:schemeClr val="accent1"/>
            </a:solidFill>
            <a:prstDash val="solid"/>
            <a:round/>
            <a:headEnd len="sm" w="sm" type="none"/>
            <a:tailEnd len="med" w="med" type="stealth"/>
          </a:ln>
        </p:spPr>
      </p:cxnSp>
      <p:sp>
        <p:nvSpPr>
          <p:cNvPr id="533" name="Google Shape;533;p20"/>
          <p:cNvSpPr/>
          <p:nvPr/>
        </p:nvSpPr>
        <p:spPr>
          <a:xfrm>
            <a:off x="5429256" y="2500306"/>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4005</a:t>
            </a:r>
            <a:endParaRPr sz="1800">
              <a:solidFill>
                <a:schemeClr val="lt1"/>
              </a:solidFill>
              <a:latin typeface="Times New Roman"/>
              <a:ea typeface="Times New Roman"/>
              <a:cs typeface="Times New Roman"/>
              <a:sym typeface="Times New Roman"/>
            </a:endParaRPr>
          </a:p>
        </p:txBody>
      </p:sp>
      <p:sp>
        <p:nvSpPr>
          <p:cNvPr id="534" name="Google Shape;534;p20"/>
          <p:cNvSpPr/>
          <p:nvPr/>
        </p:nvSpPr>
        <p:spPr>
          <a:xfrm>
            <a:off x="3357554" y="5715016"/>
            <a:ext cx="1214446" cy="57150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Add. bus</a:t>
            </a:r>
            <a:endParaRPr sz="1800">
              <a:solidFill>
                <a:schemeClr val="lt1"/>
              </a:solidFill>
              <a:latin typeface="Times New Roman"/>
              <a:ea typeface="Times New Roman"/>
              <a:cs typeface="Times New Roman"/>
              <a:sym typeface="Times New Roman"/>
            </a:endParaRPr>
          </a:p>
        </p:txBody>
      </p:sp>
      <p:sp>
        <p:nvSpPr>
          <p:cNvPr id="535" name="Google Shape;535;p20"/>
          <p:cNvSpPr/>
          <p:nvPr/>
        </p:nvSpPr>
        <p:spPr>
          <a:xfrm>
            <a:off x="4572000" y="5286388"/>
            <a:ext cx="1000132" cy="128588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Mem.</a:t>
            </a:r>
            <a:endParaRPr/>
          </a:p>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Decoder</a:t>
            </a:r>
            <a:endParaRPr sz="1600">
              <a:solidFill>
                <a:schemeClr val="lt1"/>
              </a:solidFill>
              <a:latin typeface="Times New Roman"/>
              <a:ea typeface="Times New Roman"/>
              <a:cs typeface="Times New Roman"/>
              <a:sym typeface="Times New Roman"/>
            </a:endParaRPr>
          </a:p>
        </p:txBody>
      </p:sp>
      <p:cxnSp>
        <p:nvCxnSpPr>
          <p:cNvPr id="536" name="Google Shape;536;p20"/>
          <p:cNvCxnSpPr>
            <a:stCxn id="535" idx="0"/>
          </p:cNvCxnSpPr>
          <p:nvPr/>
        </p:nvCxnSpPr>
        <p:spPr>
          <a:xfrm flipH="1" rot="10800000">
            <a:off x="5072066" y="2643088"/>
            <a:ext cx="1357200" cy="2643300"/>
          </a:xfrm>
          <a:prstGeom prst="straightConnector1">
            <a:avLst/>
          </a:prstGeom>
          <a:noFill/>
          <a:ln cap="flat" cmpd="sng" w="25400">
            <a:solidFill>
              <a:srgbClr val="FFC000"/>
            </a:solidFill>
            <a:prstDash val="solid"/>
            <a:round/>
            <a:headEnd len="sm" w="sm" type="none"/>
            <a:tailEnd len="med" w="med" type="stealth"/>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1"/>
          <p:cNvSpPr/>
          <p:nvPr/>
        </p:nvSpPr>
        <p:spPr>
          <a:xfrm>
            <a:off x="6286512" y="2571744"/>
            <a:ext cx="2143140" cy="128588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43" name="Google Shape;543;p21"/>
          <p:cNvSpPr/>
          <p:nvPr/>
        </p:nvSpPr>
        <p:spPr>
          <a:xfrm>
            <a:off x="6286512" y="1285860"/>
            <a:ext cx="2143140" cy="128588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44" name="Google Shape;544;p21"/>
          <p:cNvSpPr txBox="1"/>
          <p:nvPr>
            <p:ph idx="4294967295" type="title"/>
          </p:nvPr>
        </p:nvSpPr>
        <p:spPr>
          <a:xfrm>
            <a:off x="357158" y="285728"/>
            <a:ext cx="7556500" cy="57150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Main Memory Address Specifications</a:t>
            </a:r>
            <a:endParaRPr sz="3200"/>
          </a:p>
        </p:txBody>
      </p:sp>
      <p:sp>
        <p:nvSpPr>
          <p:cNvPr id="545" name="Google Shape;545;p21"/>
          <p:cNvSpPr/>
          <p:nvPr/>
        </p:nvSpPr>
        <p:spPr>
          <a:xfrm>
            <a:off x="214282" y="1428736"/>
            <a:ext cx="4786346"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Contemporary OSs allows many programs running concurrently although system’s memory is limited. Solution is that the program content and memory will be divided into some pages (same-size, ex: 4KB) or segments (different size). Only needed pages/segments are loaded to system memory. </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Compilers must translate program’s addresses to a suitable form (virtual address). Virtual address format: </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&lt;page/segment, offset&gt;</a:t>
            </a:r>
            <a:endParaRPr b="1" sz="2400">
              <a:solidFill>
                <a:schemeClr val="dk1"/>
              </a:solidFill>
              <a:latin typeface="Times New Roman"/>
              <a:ea typeface="Times New Roman"/>
              <a:cs typeface="Times New Roman"/>
              <a:sym typeface="Times New Roman"/>
            </a:endParaRPr>
          </a:p>
        </p:txBody>
      </p:sp>
      <p:sp>
        <p:nvSpPr>
          <p:cNvPr id="546" name="Google Shape;546;p21"/>
          <p:cNvSpPr/>
          <p:nvPr/>
        </p:nvSpPr>
        <p:spPr>
          <a:xfrm>
            <a:off x="6500826" y="171448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47" name="Google Shape;547;p21"/>
          <p:cNvSpPr/>
          <p:nvPr/>
        </p:nvSpPr>
        <p:spPr>
          <a:xfrm>
            <a:off x="6500826" y="128586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48" name="Google Shape;548;p21"/>
          <p:cNvSpPr/>
          <p:nvPr/>
        </p:nvSpPr>
        <p:spPr>
          <a:xfrm>
            <a:off x="6500826" y="214311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49" name="Google Shape;549;p21"/>
          <p:cNvSpPr/>
          <p:nvPr/>
        </p:nvSpPr>
        <p:spPr>
          <a:xfrm>
            <a:off x="6500826" y="1500174"/>
            <a:ext cx="1714512" cy="21431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FF0000"/>
                </a:solidFill>
                <a:latin typeface="Times New Roman"/>
                <a:ea typeface="Times New Roman"/>
                <a:cs typeface="Times New Roman"/>
                <a:sym typeface="Times New Roman"/>
              </a:rPr>
              <a:t>X=10</a:t>
            </a:r>
            <a:endParaRPr b="1" sz="1800">
              <a:solidFill>
                <a:srgbClr val="FF0000"/>
              </a:solidFill>
              <a:latin typeface="Times New Roman"/>
              <a:ea typeface="Times New Roman"/>
              <a:cs typeface="Times New Roman"/>
              <a:sym typeface="Times New Roman"/>
            </a:endParaRPr>
          </a:p>
        </p:txBody>
      </p:sp>
      <p:sp>
        <p:nvSpPr>
          <p:cNvPr id="550" name="Google Shape;550;p21"/>
          <p:cNvSpPr/>
          <p:nvPr/>
        </p:nvSpPr>
        <p:spPr>
          <a:xfrm>
            <a:off x="6500826" y="192880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1" name="Google Shape;551;p21"/>
          <p:cNvSpPr/>
          <p:nvPr/>
        </p:nvSpPr>
        <p:spPr>
          <a:xfrm>
            <a:off x="6500826" y="235743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2" name="Google Shape;552;p21"/>
          <p:cNvSpPr/>
          <p:nvPr/>
        </p:nvSpPr>
        <p:spPr>
          <a:xfrm>
            <a:off x="6500826" y="257174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3" name="Google Shape;553;p21"/>
          <p:cNvSpPr/>
          <p:nvPr/>
        </p:nvSpPr>
        <p:spPr>
          <a:xfrm>
            <a:off x="6500826" y="278605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4" name="Google Shape;554;p21"/>
          <p:cNvSpPr/>
          <p:nvPr/>
        </p:nvSpPr>
        <p:spPr>
          <a:xfrm>
            <a:off x="6500826" y="300037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5" name="Google Shape;555;p21"/>
          <p:cNvSpPr/>
          <p:nvPr/>
        </p:nvSpPr>
        <p:spPr>
          <a:xfrm>
            <a:off x="6500826" y="321468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6" name="Google Shape;556;p21"/>
          <p:cNvSpPr/>
          <p:nvPr/>
        </p:nvSpPr>
        <p:spPr>
          <a:xfrm>
            <a:off x="6500826" y="342900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7" name="Google Shape;557;p21"/>
          <p:cNvSpPr/>
          <p:nvPr/>
        </p:nvSpPr>
        <p:spPr>
          <a:xfrm>
            <a:off x="6500826" y="364331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8" name="Google Shape;558;p21"/>
          <p:cNvSpPr/>
          <p:nvPr/>
        </p:nvSpPr>
        <p:spPr>
          <a:xfrm>
            <a:off x="6286512" y="3857628"/>
            <a:ext cx="2143140" cy="128588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59" name="Google Shape;559;p21"/>
          <p:cNvSpPr/>
          <p:nvPr/>
        </p:nvSpPr>
        <p:spPr>
          <a:xfrm>
            <a:off x="6500826" y="385762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0" name="Google Shape;560;p21"/>
          <p:cNvSpPr/>
          <p:nvPr/>
        </p:nvSpPr>
        <p:spPr>
          <a:xfrm>
            <a:off x="6500826" y="407194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1" name="Google Shape;561;p21"/>
          <p:cNvSpPr/>
          <p:nvPr/>
        </p:nvSpPr>
        <p:spPr>
          <a:xfrm>
            <a:off x="6500826" y="428625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2" name="Google Shape;562;p21"/>
          <p:cNvSpPr/>
          <p:nvPr/>
        </p:nvSpPr>
        <p:spPr>
          <a:xfrm>
            <a:off x="6500826" y="450057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3" name="Google Shape;563;p21"/>
          <p:cNvSpPr/>
          <p:nvPr/>
        </p:nvSpPr>
        <p:spPr>
          <a:xfrm>
            <a:off x="6500826" y="471488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4" name="Google Shape;564;p21"/>
          <p:cNvSpPr/>
          <p:nvPr/>
        </p:nvSpPr>
        <p:spPr>
          <a:xfrm>
            <a:off x="6500826" y="492919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5" name="Google Shape;565;p21"/>
          <p:cNvSpPr/>
          <p:nvPr/>
        </p:nvSpPr>
        <p:spPr>
          <a:xfrm>
            <a:off x="6286512" y="5143512"/>
            <a:ext cx="2143140" cy="1285884"/>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6" name="Google Shape;566;p21"/>
          <p:cNvSpPr/>
          <p:nvPr/>
        </p:nvSpPr>
        <p:spPr>
          <a:xfrm>
            <a:off x="6500826" y="514351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7" name="Google Shape;567;p21"/>
          <p:cNvSpPr/>
          <p:nvPr/>
        </p:nvSpPr>
        <p:spPr>
          <a:xfrm>
            <a:off x="6500826" y="5357826"/>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8" name="Google Shape;568;p21"/>
          <p:cNvSpPr/>
          <p:nvPr/>
        </p:nvSpPr>
        <p:spPr>
          <a:xfrm>
            <a:off x="6500826" y="5572140"/>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69" name="Google Shape;569;p21"/>
          <p:cNvSpPr/>
          <p:nvPr/>
        </p:nvSpPr>
        <p:spPr>
          <a:xfrm>
            <a:off x="6500826" y="5786454"/>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70" name="Google Shape;570;p21"/>
          <p:cNvSpPr/>
          <p:nvPr/>
        </p:nvSpPr>
        <p:spPr>
          <a:xfrm>
            <a:off x="6500826" y="6000768"/>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71" name="Google Shape;571;p21"/>
          <p:cNvSpPr/>
          <p:nvPr/>
        </p:nvSpPr>
        <p:spPr>
          <a:xfrm>
            <a:off x="6500826" y="6215082"/>
            <a:ext cx="1714512"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72" name="Google Shape;572;p21"/>
          <p:cNvSpPr/>
          <p:nvPr/>
        </p:nvSpPr>
        <p:spPr>
          <a:xfrm>
            <a:off x="8501090" y="6143644"/>
            <a:ext cx="428628" cy="285752"/>
          </a:xfrm>
          <a:prstGeom prst="rect">
            <a:avLst/>
          </a:prstGeom>
          <a:solidFill>
            <a:srgbClr val="FF00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0</a:t>
            </a:r>
            <a:endParaRPr sz="1800">
              <a:solidFill>
                <a:schemeClr val="lt1"/>
              </a:solidFill>
              <a:latin typeface="Times New Roman"/>
              <a:ea typeface="Times New Roman"/>
              <a:cs typeface="Times New Roman"/>
              <a:sym typeface="Times New Roman"/>
            </a:endParaRPr>
          </a:p>
        </p:txBody>
      </p:sp>
      <p:sp>
        <p:nvSpPr>
          <p:cNvPr id="573" name="Google Shape;573;p21"/>
          <p:cNvSpPr/>
          <p:nvPr/>
        </p:nvSpPr>
        <p:spPr>
          <a:xfrm>
            <a:off x="8501090" y="4929198"/>
            <a:ext cx="428628" cy="285752"/>
          </a:xfrm>
          <a:prstGeom prst="rect">
            <a:avLst/>
          </a:prstGeom>
          <a:solidFill>
            <a:srgbClr val="FF00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1</a:t>
            </a:r>
            <a:endParaRPr sz="1800">
              <a:solidFill>
                <a:schemeClr val="lt1"/>
              </a:solidFill>
              <a:latin typeface="Times New Roman"/>
              <a:ea typeface="Times New Roman"/>
              <a:cs typeface="Times New Roman"/>
              <a:sym typeface="Times New Roman"/>
            </a:endParaRPr>
          </a:p>
        </p:txBody>
      </p:sp>
      <p:sp>
        <p:nvSpPr>
          <p:cNvPr id="574" name="Google Shape;574;p21"/>
          <p:cNvSpPr/>
          <p:nvPr/>
        </p:nvSpPr>
        <p:spPr>
          <a:xfrm>
            <a:off x="8501090" y="3643314"/>
            <a:ext cx="428628" cy="285752"/>
          </a:xfrm>
          <a:prstGeom prst="rect">
            <a:avLst/>
          </a:prstGeom>
          <a:solidFill>
            <a:srgbClr val="FF00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2</a:t>
            </a:r>
            <a:endParaRPr sz="1800">
              <a:solidFill>
                <a:schemeClr val="lt1"/>
              </a:solidFill>
              <a:latin typeface="Times New Roman"/>
              <a:ea typeface="Times New Roman"/>
              <a:cs typeface="Times New Roman"/>
              <a:sym typeface="Times New Roman"/>
            </a:endParaRPr>
          </a:p>
        </p:txBody>
      </p:sp>
      <p:sp>
        <p:nvSpPr>
          <p:cNvPr id="575" name="Google Shape;575;p21"/>
          <p:cNvSpPr/>
          <p:nvPr/>
        </p:nvSpPr>
        <p:spPr>
          <a:xfrm>
            <a:off x="8501090" y="2285992"/>
            <a:ext cx="428628" cy="285752"/>
          </a:xfrm>
          <a:prstGeom prst="rect">
            <a:avLst/>
          </a:prstGeom>
          <a:solidFill>
            <a:srgbClr val="FF00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a:t>
            </a:r>
            <a:endParaRPr sz="1800">
              <a:solidFill>
                <a:schemeClr val="lt1"/>
              </a:solidFill>
              <a:latin typeface="Times New Roman"/>
              <a:ea typeface="Times New Roman"/>
              <a:cs typeface="Times New Roman"/>
              <a:sym typeface="Times New Roman"/>
            </a:endParaRPr>
          </a:p>
        </p:txBody>
      </p:sp>
      <p:sp>
        <p:nvSpPr>
          <p:cNvPr id="576" name="Google Shape;576;p21"/>
          <p:cNvSpPr/>
          <p:nvPr/>
        </p:nvSpPr>
        <p:spPr>
          <a:xfrm>
            <a:off x="6000760" y="1714488"/>
            <a:ext cx="214314" cy="857256"/>
          </a:xfrm>
          <a:prstGeom prst="leftBrace">
            <a:avLst>
              <a:gd fmla="val 8333" name="adj1"/>
              <a:gd fmla="val 50000" name="adj2"/>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7" name="Google Shape;577;p21"/>
          <p:cNvSpPr/>
          <p:nvPr/>
        </p:nvSpPr>
        <p:spPr>
          <a:xfrm>
            <a:off x="5429256" y="2000240"/>
            <a:ext cx="428628" cy="285752"/>
          </a:xfrm>
          <a:prstGeom prst="rect">
            <a:avLst/>
          </a:prstGeom>
          <a:solidFill>
            <a:srgbClr val="FF00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4</a:t>
            </a:r>
            <a:endParaRPr sz="1800">
              <a:solidFill>
                <a:schemeClr val="lt1"/>
              </a:solidFill>
              <a:latin typeface="Times New Roman"/>
              <a:ea typeface="Times New Roman"/>
              <a:cs typeface="Times New Roman"/>
              <a:sym typeface="Times New Roman"/>
            </a:endParaRPr>
          </a:p>
        </p:txBody>
      </p:sp>
      <p:sp>
        <p:nvSpPr>
          <p:cNvPr id="578" name="Google Shape;578;p21"/>
          <p:cNvSpPr/>
          <p:nvPr/>
        </p:nvSpPr>
        <p:spPr>
          <a:xfrm>
            <a:off x="4357686" y="4429132"/>
            <a:ext cx="1643074" cy="642942"/>
          </a:xfrm>
          <a:prstGeom prst="rect">
            <a:avLst/>
          </a:prstGeom>
          <a:solidFill>
            <a:schemeClr val="dk1"/>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Address of X:</a:t>
            </a:r>
            <a:endParaRPr/>
          </a:p>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(3,4)</a:t>
            </a:r>
            <a:endParaRPr sz="1800">
              <a:solidFill>
                <a:schemeClr val="lt1"/>
              </a:solidFill>
              <a:latin typeface="Times New Roman"/>
              <a:ea typeface="Times New Roman"/>
              <a:cs typeface="Times New Roman"/>
              <a:sym typeface="Times New Roman"/>
            </a:endParaRPr>
          </a:p>
        </p:txBody>
      </p:sp>
      <p:cxnSp>
        <p:nvCxnSpPr>
          <p:cNvPr id="579" name="Google Shape;579;p21"/>
          <p:cNvCxnSpPr>
            <a:stCxn id="578" idx="0"/>
          </p:cNvCxnSpPr>
          <p:nvPr/>
        </p:nvCxnSpPr>
        <p:spPr>
          <a:xfrm flipH="1" rot="10800000">
            <a:off x="5179223" y="2643232"/>
            <a:ext cx="3321900" cy="1785900"/>
          </a:xfrm>
          <a:prstGeom prst="straightConnector1">
            <a:avLst/>
          </a:prstGeom>
          <a:noFill/>
          <a:ln cap="flat" cmpd="sng" w="9525">
            <a:solidFill>
              <a:schemeClr val="dk1"/>
            </a:solidFill>
            <a:prstDash val="solid"/>
            <a:round/>
            <a:headEnd len="sm" w="sm" type="none"/>
            <a:tailEnd len="med" w="med" type="stealth"/>
          </a:ln>
        </p:spPr>
      </p:cxnSp>
      <p:cxnSp>
        <p:nvCxnSpPr>
          <p:cNvPr id="580" name="Google Shape;580;p21"/>
          <p:cNvCxnSpPr>
            <a:stCxn id="578" idx="0"/>
          </p:cNvCxnSpPr>
          <p:nvPr/>
        </p:nvCxnSpPr>
        <p:spPr>
          <a:xfrm flipH="1" rot="10800000">
            <a:off x="5179223" y="2428732"/>
            <a:ext cx="464400" cy="2000400"/>
          </a:xfrm>
          <a:prstGeom prst="straightConnector1">
            <a:avLst/>
          </a:prstGeom>
          <a:noFill/>
          <a:ln cap="flat" cmpd="sng" w="9525">
            <a:solidFill>
              <a:schemeClr val="dk1"/>
            </a:solidFill>
            <a:prstDash val="solid"/>
            <a:round/>
            <a:headEnd len="sm" w="sm" type="none"/>
            <a:tailEnd len="med" w="med" type="stealth"/>
          </a:ln>
        </p:spPr>
      </p:cxnSp>
      <p:sp>
        <p:nvSpPr>
          <p:cNvPr id="581" name="Google Shape;581;p21"/>
          <p:cNvSpPr/>
          <p:nvPr/>
        </p:nvSpPr>
        <p:spPr>
          <a:xfrm>
            <a:off x="71438" y="1000108"/>
            <a:ext cx="6215074"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Virtual Addresses: Paging- Segmentation</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22"/>
          <p:cNvSpPr txBox="1"/>
          <p:nvPr>
            <p:ph idx="4294967295" type="title"/>
          </p:nvPr>
        </p:nvSpPr>
        <p:spPr>
          <a:xfrm>
            <a:off x="3810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Main Memory Address Specifications</a:t>
            </a:r>
            <a:endParaRPr sz="3200"/>
          </a:p>
        </p:txBody>
      </p:sp>
      <p:sp>
        <p:nvSpPr>
          <p:cNvPr id="588" name="Google Shape;588;p22"/>
          <p:cNvSpPr/>
          <p:nvPr/>
        </p:nvSpPr>
        <p:spPr>
          <a:xfrm>
            <a:off x="428596" y="1428736"/>
            <a:ext cx="3929090" cy="4893647"/>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When an instruction/data is accessed, physical address must be supplied. A </a:t>
            </a:r>
            <a:r>
              <a:rPr b="1" lang="en-US" sz="2400">
                <a:solidFill>
                  <a:schemeClr val="dk1"/>
                </a:solidFill>
                <a:latin typeface="Times New Roman"/>
                <a:ea typeface="Times New Roman"/>
                <a:cs typeface="Times New Roman"/>
                <a:sym typeface="Times New Roman"/>
              </a:rPr>
              <a:t>mapping</a:t>
            </a:r>
            <a:r>
              <a:rPr lang="en-US" sz="2400">
                <a:solidFill>
                  <a:schemeClr val="dk1"/>
                </a:solidFill>
                <a:latin typeface="Times New Roman"/>
                <a:ea typeface="Times New Roman"/>
                <a:cs typeface="Times New Roman"/>
                <a:sym typeface="Times New Roman"/>
              </a:rPr>
              <a:t> is needed as a mean for determining physical addresses from their virtual addresses. This mapping is implemented in OS as a</a:t>
            </a:r>
            <a:r>
              <a:rPr b="1" lang="en-US" sz="2400">
                <a:solidFill>
                  <a:schemeClr val="dk1"/>
                </a:solidFill>
                <a:latin typeface="Times New Roman"/>
                <a:ea typeface="Times New Roman"/>
                <a:cs typeface="Times New Roman"/>
                <a:sym typeface="Times New Roman"/>
              </a:rPr>
              <a:t> page table</a:t>
            </a:r>
            <a:r>
              <a:rPr lang="en-US" sz="2400">
                <a:solidFill>
                  <a:schemeClr val="dk1"/>
                </a:solidFill>
                <a:latin typeface="Times New Roman"/>
                <a:ea typeface="Times New Roman"/>
                <a:cs typeface="Times New Roman"/>
                <a:sym typeface="Times New Roman"/>
              </a:rPr>
              <a:t>.</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 A hardware is needed to translate virtual address to physical address🡪 </a:t>
            </a:r>
            <a:r>
              <a:rPr b="1" lang="en-US" sz="2400">
                <a:solidFill>
                  <a:schemeClr val="dk1"/>
                </a:solidFill>
                <a:latin typeface="Times New Roman"/>
                <a:ea typeface="Times New Roman"/>
                <a:cs typeface="Times New Roman"/>
                <a:sym typeface="Times New Roman"/>
              </a:rPr>
              <a:t>MMU</a:t>
            </a:r>
            <a:r>
              <a:rPr lang="en-US" sz="2400">
                <a:solidFill>
                  <a:schemeClr val="dk1"/>
                </a:solidFill>
                <a:latin typeface="Times New Roman"/>
                <a:ea typeface="Times New Roman"/>
                <a:cs typeface="Times New Roman"/>
                <a:sym typeface="Times New Roman"/>
              </a:rPr>
              <a:t> – Memory Management Unit.</a:t>
            </a:r>
            <a:endParaRPr sz="2400">
              <a:solidFill>
                <a:schemeClr val="dk1"/>
              </a:solidFill>
              <a:latin typeface="Times New Roman"/>
              <a:ea typeface="Times New Roman"/>
              <a:cs typeface="Times New Roman"/>
              <a:sym typeface="Times New Roman"/>
            </a:endParaRPr>
          </a:p>
        </p:txBody>
      </p:sp>
      <p:pic>
        <p:nvPicPr>
          <p:cNvPr id="589" name="Google Shape;589;p22"/>
          <p:cNvPicPr preferRelativeResize="0"/>
          <p:nvPr/>
        </p:nvPicPr>
        <p:blipFill rotWithShape="1">
          <a:blip r:embed="rId3">
            <a:alphaModFix/>
          </a:blip>
          <a:srcRect b="0" l="0" r="0" t="0"/>
          <a:stretch/>
        </p:blipFill>
        <p:spPr>
          <a:xfrm>
            <a:off x="5286380" y="1162071"/>
            <a:ext cx="3705225" cy="5267325"/>
          </a:xfrm>
          <a:prstGeom prst="rect">
            <a:avLst/>
          </a:prstGeom>
          <a:noFill/>
          <a:ln>
            <a:noFill/>
          </a:ln>
        </p:spPr>
      </p:pic>
      <p:sp>
        <p:nvSpPr>
          <p:cNvPr id="590" name="Google Shape;590;p22"/>
          <p:cNvSpPr/>
          <p:nvPr/>
        </p:nvSpPr>
        <p:spPr>
          <a:xfrm>
            <a:off x="4714876" y="6286520"/>
            <a:ext cx="3312702" cy="369332"/>
          </a:xfrm>
          <a:prstGeom prst="rect">
            <a:avLst/>
          </a:prstGeom>
          <a:solidFill>
            <a:srgbClr val="D9ACE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Operating Systems - Tannenbaum</a:t>
            </a:r>
            <a:endParaRPr sz="1800">
              <a:solidFill>
                <a:schemeClr val="dk1"/>
              </a:solidFill>
              <a:latin typeface="Times New Roman"/>
              <a:ea typeface="Times New Roman"/>
              <a:cs typeface="Times New Roman"/>
              <a:sym typeface="Times New Roman"/>
            </a:endParaRPr>
          </a:p>
        </p:txBody>
      </p:sp>
      <p:cxnSp>
        <p:nvCxnSpPr>
          <p:cNvPr id="591" name="Google Shape;591;p22"/>
          <p:cNvCxnSpPr/>
          <p:nvPr/>
        </p:nvCxnSpPr>
        <p:spPr>
          <a:xfrm>
            <a:off x="3929058" y="4429132"/>
            <a:ext cx="2143140" cy="642942"/>
          </a:xfrm>
          <a:prstGeom prst="straightConnector1">
            <a:avLst/>
          </a:prstGeom>
          <a:noFill/>
          <a:ln cap="flat" cmpd="sng" w="9525">
            <a:solidFill>
              <a:srgbClr val="FF0000"/>
            </a:solidFill>
            <a:prstDash val="solid"/>
            <a:round/>
            <a:headEnd len="sm" w="sm" type="none"/>
            <a:tailEnd len="med" w="med" type="stealth"/>
          </a:ln>
        </p:spPr>
      </p:cxnSp>
      <p:sp>
        <p:nvSpPr>
          <p:cNvPr id="592" name="Google Shape;592;p22"/>
          <p:cNvSpPr/>
          <p:nvPr/>
        </p:nvSpPr>
        <p:spPr>
          <a:xfrm>
            <a:off x="71438" y="785794"/>
            <a:ext cx="6215074"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Virtual Addresses: Paging- Segmentation</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3"/>
          <p:cNvSpPr txBox="1"/>
          <p:nvPr>
            <p:ph idx="4294967295" type="title"/>
          </p:nvPr>
        </p:nvSpPr>
        <p:spPr>
          <a:xfrm>
            <a:off x="3810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Main Memory Address Specifications</a:t>
            </a:r>
            <a:endParaRPr sz="3200"/>
          </a:p>
        </p:txBody>
      </p:sp>
      <p:sp>
        <p:nvSpPr>
          <p:cNvPr id="599" name="Google Shape;599;p23"/>
          <p:cNvSpPr/>
          <p:nvPr/>
        </p:nvSpPr>
        <p:spPr>
          <a:xfrm>
            <a:off x="285720" y="3143810"/>
            <a:ext cx="8429684" cy="3785652"/>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How do OSs permit many program running concurrently? 🡺 Only some pages/segments of a process are loaded and the time-sharing mechanism is applied.</a:t>
            </a:r>
            <a:endParaRPr sz="2400">
              <a:solidFill>
                <a:schemeClr val="dk1"/>
              </a:solidFill>
              <a:latin typeface="Times New Roman"/>
              <a:ea typeface="Times New Roman"/>
              <a:cs typeface="Times New Roman"/>
              <a:sym typeface="Times New Roman"/>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Advantages of memory paging: Many apps can run concurrently in limited memory. A page of a program can loaded into arbitrary physical memory location.</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Disadvantages of memory paging: If a page fault occurs, cost must be paid when an in-memory frame must be swapped to disk from memory (swap out) then a page from disk will be loaded to memory (swap in) – Paging replacement.</a:t>
            </a:r>
            <a:endParaRPr sz="2400">
              <a:solidFill>
                <a:schemeClr val="dk1"/>
              </a:solidFill>
              <a:latin typeface="Times New Roman"/>
              <a:ea typeface="Times New Roman"/>
              <a:cs typeface="Times New Roman"/>
              <a:sym typeface="Times New Roman"/>
            </a:endParaRPr>
          </a:p>
        </p:txBody>
      </p:sp>
      <p:pic>
        <p:nvPicPr>
          <p:cNvPr id="600" name="Google Shape;600;p23"/>
          <p:cNvPicPr preferRelativeResize="0"/>
          <p:nvPr/>
        </p:nvPicPr>
        <p:blipFill rotWithShape="1">
          <a:blip r:embed="rId3">
            <a:alphaModFix/>
          </a:blip>
          <a:srcRect b="0" l="0" r="0" t="0"/>
          <a:stretch/>
        </p:blipFill>
        <p:spPr>
          <a:xfrm>
            <a:off x="1238263" y="1350410"/>
            <a:ext cx="4619622" cy="1890230"/>
          </a:xfrm>
          <a:prstGeom prst="rect">
            <a:avLst/>
          </a:prstGeom>
          <a:noFill/>
          <a:ln>
            <a:noFill/>
          </a:ln>
        </p:spPr>
      </p:pic>
      <p:sp>
        <p:nvSpPr>
          <p:cNvPr id="601" name="Google Shape;601;p23"/>
          <p:cNvSpPr/>
          <p:nvPr/>
        </p:nvSpPr>
        <p:spPr>
          <a:xfrm>
            <a:off x="6858016" y="1571612"/>
            <a:ext cx="190667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Time-sharing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mechanism</a:t>
            </a:r>
            <a:endParaRPr sz="2400">
              <a:solidFill>
                <a:schemeClr val="dk1"/>
              </a:solidFill>
              <a:latin typeface="Times New Roman"/>
              <a:ea typeface="Times New Roman"/>
              <a:cs typeface="Times New Roman"/>
              <a:sym typeface="Times New Roman"/>
            </a:endParaRPr>
          </a:p>
        </p:txBody>
      </p:sp>
      <p:sp>
        <p:nvSpPr>
          <p:cNvPr id="602" name="Google Shape;602;p23"/>
          <p:cNvSpPr/>
          <p:nvPr/>
        </p:nvSpPr>
        <p:spPr>
          <a:xfrm>
            <a:off x="71438" y="785794"/>
            <a:ext cx="6215074"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Virtual Addresses: Paging- Segmentation</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24"/>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Cache Addresses: Virtual Address</a:t>
            </a:r>
            <a:endParaRPr/>
          </a:p>
        </p:txBody>
      </p:sp>
      <p:sp>
        <p:nvSpPr>
          <p:cNvPr id="609" name="Google Shape;609;p24"/>
          <p:cNvSpPr txBox="1"/>
          <p:nvPr>
            <p:ph idx="1" type="body"/>
          </p:nvPr>
        </p:nvSpPr>
        <p:spPr>
          <a:xfrm>
            <a:off x="500034" y="1571612"/>
            <a:ext cx="7556313" cy="4144963"/>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spcBef>
                <a:spcPts val="0"/>
              </a:spcBef>
              <a:spcAft>
                <a:spcPts val="0"/>
              </a:spcAft>
              <a:buSzPct val="75000"/>
              <a:buChar char="■"/>
            </a:pPr>
            <a:r>
              <a:rPr b="1" lang="en-US" sz="2800">
                <a:solidFill>
                  <a:schemeClr val="dk1"/>
                </a:solidFill>
              </a:rPr>
              <a:t>Virtual memory</a:t>
            </a:r>
            <a:endParaRPr/>
          </a:p>
          <a:p>
            <a:pPr indent="-228600" lvl="1" marL="457200" rtl="0" algn="l">
              <a:spcBef>
                <a:spcPts val="600"/>
              </a:spcBef>
              <a:spcAft>
                <a:spcPts val="0"/>
              </a:spcAft>
              <a:buSzPct val="75000"/>
              <a:buChar char="■"/>
            </a:pPr>
            <a:r>
              <a:rPr lang="en-US" sz="2400">
                <a:solidFill>
                  <a:schemeClr val="dk1"/>
                </a:solidFill>
              </a:rPr>
              <a:t>Facility that allows programs to address memory from a logical point of view, without regard to the amount of main memory physically available.  Only some needed small parts of a program are loaded to main memory at a time. So, a large program can run although memory size is smaller  </a:t>
            </a:r>
            <a:endParaRPr sz="2400">
              <a:solidFill>
                <a:schemeClr val="dk1"/>
              </a:solidFill>
            </a:endParaRPr>
          </a:p>
          <a:p>
            <a:pPr indent="-228600" lvl="1" marL="457200" rtl="0" algn="l">
              <a:spcBef>
                <a:spcPts val="600"/>
              </a:spcBef>
              <a:spcAft>
                <a:spcPts val="0"/>
              </a:spcAft>
              <a:buSzPct val="75000"/>
              <a:buChar char="■"/>
            </a:pPr>
            <a:r>
              <a:rPr lang="en-US" sz="2400">
                <a:solidFill>
                  <a:schemeClr val="dk1"/>
                </a:solidFill>
              </a:rPr>
              <a:t>When used, the address fields of machine instructions contain virtual addresses</a:t>
            </a:r>
            <a:endParaRPr/>
          </a:p>
          <a:p>
            <a:pPr indent="-228600" lvl="1" marL="457200" rtl="0" algn="l">
              <a:spcBef>
                <a:spcPts val="600"/>
              </a:spcBef>
              <a:spcAft>
                <a:spcPts val="0"/>
              </a:spcAft>
              <a:buSzPct val="75000"/>
              <a:buChar char="■"/>
            </a:pPr>
            <a:r>
              <a:rPr lang="en-US" sz="2400">
                <a:solidFill>
                  <a:schemeClr val="dk1"/>
                </a:solidFill>
              </a:rPr>
              <a:t>For reads from and writes to main memory, a hardware memory management unit (MMU) translates each virtual address into a physical address in main memory</a:t>
            </a:r>
            <a:endParaRPr/>
          </a:p>
          <a:p>
            <a:pPr indent="-122872" lvl="1" marL="457200" rtl="0" algn="l">
              <a:spcBef>
                <a:spcPts val="600"/>
              </a:spcBef>
              <a:spcAft>
                <a:spcPts val="0"/>
              </a:spcAft>
              <a:buSzPct val="75000"/>
              <a:buNone/>
            </a:pPr>
            <a:r>
              <a:t/>
            </a:r>
            <a:endParaRPr sz="2400">
              <a:solidFill>
                <a:schemeClr val="dk1"/>
              </a:solidFill>
            </a:endParaRPr>
          </a:p>
        </p:txBody>
      </p:sp>
      <p:pic>
        <p:nvPicPr>
          <p:cNvPr id="610" name="Google Shape;610;p24"/>
          <p:cNvPicPr preferRelativeResize="0"/>
          <p:nvPr/>
        </p:nvPicPr>
        <p:blipFill rotWithShape="1">
          <a:blip r:embed="rId3">
            <a:alphaModFix/>
          </a:blip>
          <a:srcRect b="0" l="0" r="0" t="0"/>
          <a:stretch/>
        </p:blipFill>
        <p:spPr>
          <a:xfrm>
            <a:off x="7162800" y="5105400"/>
            <a:ext cx="1727915" cy="1752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25"/>
          <p:cNvSpPr txBox="1"/>
          <p:nvPr>
            <p:ph type="title"/>
          </p:nvPr>
        </p:nvSpPr>
        <p:spPr>
          <a:xfrm>
            <a:off x="304800" y="576248"/>
            <a:ext cx="3255264" cy="2852752"/>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4000"/>
              <a:buFont typeface="Rockwell"/>
              <a:buNone/>
            </a:pPr>
            <a:r>
              <a:rPr lang="en-US" sz="4000"/>
              <a:t>Logical </a:t>
            </a:r>
            <a:br>
              <a:rPr lang="en-US" sz="4000"/>
            </a:br>
            <a:r>
              <a:rPr lang="en-US" sz="4000"/>
              <a:t>and </a:t>
            </a:r>
            <a:br>
              <a:rPr lang="en-US" sz="4000"/>
            </a:br>
            <a:r>
              <a:rPr lang="en-US" sz="4000"/>
              <a:t>Physical </a:t>
            </a:r>
            <a:br>
              <a:rPr lang="en-US" sz="4000"/>
            </a:br>
            <a:r>
              <a:rPr lang="en-US" sz="4000"/>
              <a:t>Caches</a:t>
            </a:r>
            <a:endParaRPr sz="4000"/>
          </a:p>
        </p:txBody>
      </p:sp>
      <p:pic>
        <p:nvPicPr>
          <p:cNvPr id="617" name="Google Shape;617;p25"/>
          <p:cNvPicPr preferRelativeResize="0"/>
          <p:nvPr/>
        </p:nvPicPr>
        <p:blipFill rotWithShape="1">
          <a:blip r:embed="rId3">
            <a:alphaModFix/>
          </a:blip>
          <a:srcRect b="0" l="0" r="0" t="0"/>
          <a:stretch/>
        </p:blipFill>
        <p:spPr>
          <a:xfrm>
            <a:off x="2714612" y="1081098"/>
            <a:ext cx="6343630" cy="4276728"/>
          </a:xfrm>
          <a:prstGeom prst="rect">
            <a:avLst/>
          </a:prstGeom>
          <a:noFill/>
          <a:ln>
            <a:noFill/>
          </a:ln>
        </p:spPr>
      </p:pic>
      <p:sp>
        <p:nvSpPr>
          <p:cNvPr id="618" name="Google Shape;618;p25"/>
          <p:cNvSpPr/>
          <p:nvPr/>
        </p:nvSpPr>
        <p:spPr>
          <a:xfrm>
            <a:off x="5143520" y="1714488"/>
            <a:ext cx="271462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 Virtual/Logical cache </a:t>
            </a:r>
            <a:r>
              <a:rPr lang="en-US" sz="1600">
                <a:solidFill>
                  <a:schemeClr val="dk1"/>
                </a:solidFill>
                <a:latin typeface="Times New Roman"/>
                <a:ea typeface="Times New Roman"/>
                <a:cs typeface="Times New Roman"/>
                <a:sym typeface="Times New Roman"/>
              </a:rPr>
              <a:t> stores data using virtual addresses</a:t>
            </a:r>
            <a:endParaRPr sz="1600">
              <a:solidFill>
                <a:schemeClr val="dk1"/>
              </a:solidFill>
              <a:latin typeface="Times New Roman"/>
              <a:ea typeface="Times New Roman"/>
              <a:cs typeface="Times New Roman"/>
              <a:sym typeface="Times New Roman"/>
            </a:endParaRPr>
          </a:p>
        </p:txBody>
      </p:sp>
      <p:sp>
        <p:nvSpPr>
          <p:cNvPr id="619" name="Google Shape;619;p25"/>
          <p:cNvSpPr/>
          <p:nvPr/>
        </p:nvSpPr>
        <p:spPr>
          <a:xfrm>
            <a:off x="4000496" y="3786190"/>
            <a:ext cx="242889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Times New Roman"/>
                <a:ea typeface="Times New Roman"/>
                <a:cs typeface="Times New Roman"/>
                <a:sym typeface="Times New Roman"/>
              </a:rPr>
              <a:t>Physical cache</a:t>
            </a:r>
            <a:r>
              <a:rPr lang="en-US" sz="1600">
                <a:solidFill>
                  <a:schemeClr val="dk1"/>
                </a:solidFill>
                <a:latin typeface="Times New Roman"/>
                <a:ea typeface="Times New Roman"/>
                <a:cs typeface="Times New Roman"/>
                <a:sym typeface="Times New Roman"/>
              </a:rPr>
              <a:t>  stores data using physical addresses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26"/>
          <p:cNvSpPr txBox="1"/>
          <p:nvPr>
            <p:ph idx="4294967295" type="title"/>
          </p:nvPr>
        </p:nvSpPr>
        <p:spPr>
          <a:xfrm>
            <a:off x="304800" y="381000"/>
            <a:ext cx="7556500" cy="9636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Mapping Function</a:t>
            </a:r>
            <a:endParaRPr/>
          </a:p>
        </p:txBody>
      </p:sp>
      <p:sp>
        <p:nvSpPr>
          <p:cNvPr id="626" name="Google Shape;626;p26"/>
          <p:cNvSpPr txBox="1"/>
          <p:nvPr>
            <p:ph idx="4294967295" type="body"/>
          </p:nvPr>
        </p:nvSpPr>
        <p:spPr>
          <a:xfrm>
            <a:off x="609600" y="1295400"/>
            <a:ext cx="7556500" cy="19050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lang="en-US">
                <a:solidFill>
                  <a:schemeClr val="dk1"/>
                </a:solidFill>
              </a:rPr>
              <a:t>Because there are fewer cache lines than main memory blocks, an algorithm is needed for mapping main memory blocks into cache lines</a:t>
            </a:r>
            <a:endParaRPr/>
          </a:p>
          <a:p>
            <a:pPr indent="-228600" lvl="0" marL="228600" rtl="0" algn="l">
              <a:spcBef>
                <a:spcPts val="2000"/>
              </a:spcBef>
              <a:spcAft>
                <a:spcPts val="0"/>
              </a:spcAft>
              <a:buSzPts val="1500"/>
              <a:buChar char="■"/>
            </a:pPr>
            <a:r>
              <a:rPr lang="en-US">
                <a:solidFill>
                  <a:schemeClr val="dk1"/>
                </a:solidFill>
              </a:rPr>
              <a:t>Three techniques can be used:</a:t>
            </a:r>
            <a:endParaRPr/>
          </a:p>
        </p:txBody>
      </p:sp>
      <p:grpSp>
        <p:nvGrpSpPr>
          <p:cNvPr id="627" name="Google Shape;627;p26"/>
          <p:cNvGrpSpPr/>
          <p:nvPr/>
        </p:nvGrpSpPr>
        <p:grpSpPr>
          <a:xfrm>
            <a:off x="383643" y="3107640"/>
            <a:ext cx="8455556" cy="3488519"/>
            <a:chOff x="2643" y="212040"/>
            <a:chExt cx="8455556" cy="3488519"/>
          </a:xfrm>
        </p:grpSpPr>
        <p:sp>
          <p:nvSpPr>
            <p:cNvPr id="628" name="Google Shape;628;p26"/>
            <p:cNvSpPr/>
            <p:nvPr/>
          </p:nvSpPr>
          <p:spPr>
            <a:xfrm>
              <a:off x="2643" y="283569"/>
              <a:ext cx="2577107" cy="824367"/>
            </a:xfrm>
            <a:prstGeom prst="rect">
              <a:avLst/>
            </a:prstGeom>
            <a:gradFill>
              <a:gsLst>
                <a:gs pos="0">
                  <a:srgbClr val="47174B"/>
                </a:gs>
                <a:gs pos="100000">
                  <a:srgbClr val="AC90AE"/>
                </a:gs>
              </a:gsLst>
              <a:lin ang="5400000" scaled="0"/>
            </a:gradFill>
            <a:ln cap="flat" cmpd="sng" w="12700">
              <a:solidFill>
                <a:srgbClr val="643366"/>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txBox="1"/>
            <p:nvPr/>
          </p:nvSpPr>
          <p:spPr>
            <a:xfrm>
              <a:off x="2643" y="283569"/>
              <a:ext cx="2577107" cy="824367"/>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None/>
              </a:pPr>
              <a:r>
                <a:rPr b="0" lang="en-US" sz="2000">
                  <a:solidFill>
                    <a:schemeClr val="lt1"/>
                  </a:solidFill>
                  <a:latin typeface="Times New Roman"/>
                  <a:ea typeface="Times New Roman"/>
                  <a:cs typeface="Times New Roman"/>
                  <a:sym typeface="Times New Roman"/>
                </a:rPr>
                <a:t>Direct</a:t>
              </a:r>
              <a:endParaRPr/>
            </a:p>
          </p:txBody>
        </p:sp>
        <p:sp>
          <p:nvSpPr>
            <p:cNvPr id="630" name="Google Shape;630;p26"/>
            <p:cNvSpPr/>
            <p:nvPr/>
          </p:nvSpPr>
          <p:spPr>
            <a:xfrm>
              <a:off x="2643" y="921478"/>
              <a:ext cx="2577107" cy="2757352"/>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txBox="1"/>
            <p:nvPr/>
          </p:nvSpPr>
          <p:spPr>
            <a:xfrm>
              <a:off x="2643" y="921478"/>
              <a:ext cx="2577107" cy="2757352"/>
            </a:xfrm>
            <a:prstGeom prst="rect">
              <a:avLst/>
            </a:prstGeom>
            <a:noFill/>
            <a:ln>
              <a:noFill/>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The simplest technique</a:t>
              </a:r>
              <a:endParaRPr/>
            </a:p>
            <a:p>
              <a:pPr indent="-114300" lvl="1" marL="114300" marR="0" rtl="0" algn="l">
                <a:lnSpc>
                  <a:spcPct val="90000"/>
                </a:lnSpc>
                <a:spcBef>
                  <a:spcPts val="87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Maps each block of main memory into only one possible cache line</a:t>
              </a:r>
              <a:endParaRPr/>
            </a:p>
          </p:txBody>
        </p:sp>
        <p:sp>
          <p:nvSpPr>
            <p:cNvPr id="632" name="Google Shape;632;p26"/>
            <p:cNvSpPr/>
            <p:nvPr/>
          </p:nvSpPr>
          <p:spPr>
            <a:xfrm>
              <a:off x="2940546" y="261839"/>
              <a:ext cx="2577107" cy="911285"/>
            </a:xfrm>
            <a:prstGeom prst="rect">
              <a:avLst/>
            </a:prstGeom>
            <a:gradFill>
              <a:gsLst>
                <a:gs pos="0">
                  <a:srgbClr val="47174B"/>
                </a:gs>
                <a:gs pos="100000">
                  <a:srgbClr val="AC90AE"/>
                </a:gs>
              </a:gsLst>
              <a:lin ang="5400000" scaled="0"/>
            </a:gradFill>
            <a:ln cap="flat" cmpd="sng" w="12700">
              <a:solidFill>
                <a:srgbClr val="643366"/>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txBox="1"/>
            <p:nvPr/>
          </p:nvSpPr>
          <p:spPr>
            <a:xfrm>
              <a:off x="2940546" y="261839"/>
              <a:ext cx="2577107" cy="911285"/>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None/>
              </a:pPr>
              <a:r>
                <a:rPr b="0" lang="en-US" sz="2000">
                  <a:solidFill>
                    <a:schemeClr val="lt1"/>
                  </a:solidFill>
                  <a:latin typeface="Times New Roman"/>
                  <a:ea typeface="Times New Roman"/>
                  <a:cs typeface="Times New Roman"/>
                  <a:sym typeface="Times New Roman"/>
                </a:rPr>
                <a:t>Associative</a:t>
              </a:r>
              <a:endParaRPr/>
            </a:p>
          </p:txBody>
        </p:sp>
        <p:sp>
          <p:nvSpPr>
            <p:cNvPr id="634" name="Google Shape;634;p26"/>
            <p:cNvSpPr/>
            <p:nvPr/>
          </p:nvSpPr>
          <p:spPr>
            <a:xfrm>
              <a:off x="2940546" y="943207"/>
              <a:ext cx="2577107" cy="2757352"/>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txBox="1"/>
            <p:nvPr/>
          </p:nvSpPr>
          <p:spPr>
            <a:xfrm>
              <a:off x="2940546" y="943207"/>
              <a:ext cx="2577107" cy="2757352"/>
            </a:xfrm>
            <a:prstGeom prst="rect">
              <a:avLst/>
            </a:prstGeom>
            <a:noFill/>
            <a:ln>
              <a:noFill/>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Permits each main memory block to be loaded into any line of the cache</a:t>
              </a:r>
              <a:endParaRPr/>
            </a:p>
            <a:p>
              <a:pPr indent="-114300" lvl="1" marL="114300" marR="0" rtl="0" algn="l">
                <a:lnSpc>
                  <a:spcPct val="90000"/>
                </a:lnSpc>
                <a:spcBef>
                  <a:spcPts val="87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The cache control logic interprets a memory address simply as a Tag and a Word field</a:t>
              </a:r>
              <a:endParaRPr/>
            </a:p>
            <a:p>
              <a:pPr indent="-114300" lvl="1" marL="114300" marR="0" rtl="0" algn="l">
                <a:lnSpc>
                  <a:spcPct val="90000"/>
                </a:lnSpc>
                <a:spcBef>
                  <a:spcPts val="87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To determine whether a block is in the cache, the cache control logic must simultaneously examine every line’s Tag for a match </a:t>
              </a:r>
              <a:endParaRPr/>
            </a:p>
          </p:txBody>
        </p:sp>
        <p:sp>
          <p:nvSpPr>
            <p:cNvPr id="636" name="Google Shape;636;p26"/>
            <p:cNvSpPr/>
            <p:nvPr/>
          </p:nvSpPr>
          <p:spPr>
            <a:xfrm>
              <a:off x="5881092" y="212040"/>
              <a:ext cx="2577107" cy="911285"/>
            </a:xfrm>
            <a:prstGeom prst="rect">
              <a:avLst/>
            </a:prstGeom>
            <a:gradFill>
              <a:gsLst>
                <a:gs pos="0">
                  <a:srgbClr val="47174B"/>
                </a:gs>
                <a:gs pos="100000">
                  <a:srgbClr val="AC90AE"/>
                </a:gs>
              </a:gsLst>
              <a:lin ang="5400000" scaled="0"/>
            </a:gradFill>
            <a:ln cap="flat" cmpd="sng" w="12700">
              <a:solidFill>
                <a:srgbClr val="643366"/>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txBox="1"/>
            <p:nvPr/>
          </p:nvSpPr>
          <p:spPr>
            <a:xfrm>
              <a:off x="5881092" y="212040"/>
              <a:ext cx="2577107" cy="911285"/>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None/>
              </a:pPr>
              <a:r>
                <a:rPr b="0" lang="en-US" sz="2000">
                  <a:solidFill>
                    <a:schemeClr val="lt1"/>
                  </a:solidFill>
                  <a:latin typeface="Times New Roman"/>
                  <a:ea typeface="Times New Roman"/>
                  <a:cs typeface="Times New Roman"/>
                  <a:sym typeface="Times New Roman"/>
                </a:rPr>
                <a:t>Set Associative</a:t>
              </a:r>
              <a:endParaRPr/>
            </a:p>
          </p:txBody>
        </p:sp>
        <p:sp>
          <p:nvSpPr>
            <p:cNvPr id="638" name="Google Shape;638;p26"/>
            <p:cNvSpPr/>
            <p:nvPr/>
          </p:nvSpPr>
          <p:spPr>
            <a:xfrm>
              <a:off x="5878448" y="943207"/>
              <a:ext cx="2577107" cy="2757352"/>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txBox="1"/>
            <p:nvPr/>
          </p:nvSpPr>
          <p:spPr>
            <a:xfrm>
              <a:off x="5878448" y="943207"/>
              <a:ext cx="2577107" cy="2757352"/>
            </a:xfrm>
            <a:prstGeom prst="rect">
              <a:avLst/>
            </a:prstGeom>
            <a:noFill/>
            <a:ln>
              <a:noFill/>
            </a:ln>
          </p:spPr>
          <p:txBody>
            <a:bodyPr anchorCtr="0" anchor="t" bIns="112000" lIns="74675" spcFirstLastPara="1" rIns="99550" wrap="square" tIns="74675">
              <a:noAutofit/>
            </a:bodyPr>
            <a:lstStyle/>
            <a:p>
              <a:pPr indent="-114300" lvl="1" marL="114300" marR="0" rtl="0" algn="l">
                <a:lnSpc>
                  <a:spcPct val="90000"/>
                </a:lnSpc>
                <a:spcBef>
                  <a:spcPts val="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A compromise that exhibits the strengths of both the direct and associative approaches while reducing their disadvantages</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27"/>
          <p:cNvSpPr txBox="1"/>
          <p:nvPr>
            <p:ph type="title"/>
          </p:nvPr>
        </p:nvSpPr>
        <p:spPr>
          <a:xfrm>
            <a:off x="304800" y="285728"/>
            <a:ext cx="2481250" cy="171451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3600"/>
              <a:buFont typeface="Rockwell"/>
              <a:buNone/>
            </a:pPr>
            <a:r>
              <a:rPr lang="en-US" sz="3600"/>
              <a:t>Direct</a:t>
            </a:r>
            <a:br>
              <a:rPr lang="en-US" sz="3600"/>
            </a:br>
            <a:br>
              <a:rPr lang="en-US" sz="3600"/>
            </a:br>
            <a:r>
              <a:rPr lang="en-US" sz="3600"/>
              <a:t>Mapping</a:t>
            </a:r>
            <a:endParaRPr sz="3600"/>
          </a:p>
        </p:txBody>
      </p:sp>
      <p:pic>
        <p:nvPicPr>
          <p:cNvPr id="646" name="Google Shape;646;p27"/>
          <p:cNvPicPr preferRelativeResize="0"/>
          <p:nvPr/>
        </p:nvPicPr>
        <p:blipFill rotWithShape="1">
          <a:blip r:embed="rId3">
            <a:alphaModFix/>
          </a:blip>
          <a:srcRect b="0" l="0" r="0" t="0"/>
          <a:stretch/>
        </p:blipFill>
        <p:spPr>
          <a:xfrm>
            <a:off x="3000364" y="198587"/>
            <a:ext cx="6134112" cy="6372072"/>
          </a:xfrm>
          <a:prstGeom prst="rect">
            <a:avLst/>
          </a:prstGeom>
          <a:noFill/>
          <a:ln>
            <a:noFill/>
          </a:ln>
        </p:spPr>
      </p:pic>
      <p:sp>
        <p:nvSpPr>
          <p:cNvPr id="647" name="Google Shape;647;p27"/>
          <p:cNvSpPr/>
          <p:nvPr/>
        </p:nvSpPr>
        <p:spPr>
          <a:xfrm>
            <a:off x="357159" y="4429132"/>
            <a:ext cx="2428892" cy="1569660"/>
          </a:xfrm>
          <a:prstGeom prst="rect">
            <a:avLst/>
          </a:prstGeom>
          <a:noFill/>
          <a:ln cap="flat" cmpd="sng" w="38100">
            <a:solidFill>
              <a:srgbClr val="92D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A block in main memory can be load to any line of the cache</a:t>
            </a:r>
            <a:endParaRPr sz="2400">
              <a:solidFill>
                <a:schemeClr val="lt1"/>
              </a:solidFill>
              <a:latin typeface="Times New Roman"/>
              <a:ea typeface="Times New Roman"/>
              <a:cs typeface="Times New Roman"/>
              <a:sym typeface="Times New Roman"/>
            </a:endParaRPr>
          </a:p>
        </p:txBody>
      </p:sp>
      <p:sp>
        <p:nvSpPr>
          <p:cNvPr id="648" name="Google Shape;648;p27"/>
          <p:cNvSpPr/>
          <p:nvPr/>
        </p:nvSpPr>
        <p:spPr>
          <a:xfrm>
            <a:off x="357158" y="2428868"/>
            <a:ext cx="2571768" cy="1323439"/>
          </a:xfrm>
          <a:prstGeom prst="rect">
            <a:avLst/>
          </a:prstGeom>
          <a:noFill/>
          <a:ln cap="flat" cmpd="sng" w="38100">
            <a:solidFill>
              <a:srgbClr val="92D05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The block  j in main memory will be loaded to  the line i of the cache: i = j mod m</a:t>
            </a:r>
            <a:endParaRPr sz="2000">
              <a:solidFill>
                <a:schemeClr val="lt1"/>
              </a:solidFill>
              <a:latin typeface="Times New Roman"/>
              <a:ea typeface="Times New Roman"/>
              <a:cs typeface="Times New Roman"/>
              <a:sym typeface="Times New Roman"/>
            </a:endParaRPr>
          </a:p>
        </p:txBody>
      </p:sp>
      <p:cxnSp>
        <p:nvCxnSpPr>
          <p:cNvPr id="649" name="Google Shape;649;p27"/>
          <p:cNvCxnSpPr/>
          <p:nvPr/>
        </p:nvCxnSpPr>
        <p:spPr>
          <a:xfrm flipH="1" rot="10800000">
            <a:off x="2500227" y="2050648"/>
            <a:ext cx="428700" cy="142800"/>
          </a:xfrm>
          <a:prstGeom prst="straightConnector1">
            <a:avLst/>
          </a:prstGeom>
          <a:noFill/>
          <a:ln cap="flat" cmpd="sng" w="25400">
            <a:solidFill>
              <a:schemeClr val="accent1"/>
            </a:solidFill>
            <a:prstDash val="solid"/>
            <a:round/>
            <a:headEnd len="sm" w="sm" type="none"/>
            <a:tailEnd len="med" w="med" type="stealth"/>
          </a:ln>
        </p:spPr>
      </p:cxnSp>
      <p:cxnSp>
        <p:nvCxnSpPr>
          <p:cNvPr id="650" name="Google Shape;650;p27"/>
          <p:cNvCxnSpPr/>
          <p:nvPr/>
        </p:nvCxnSpPr>
        <p:spPr>
          <a:xfrm>
            <a:off x="1771826" y="4272187"/>
            <a:ext cx="571500" cy="900"/>
          </a:xfrm>
          <a:prstGeom prst="straightConnector1">
            <a:avLst/>
          </a:prstGeom>
          <a:noFill/>
          <a:ln cap="flat" cmpd="sng" w="25400">
            <a:solidFill>
              <a:schemeClr val="accent1"/>
            </a:solidFill>
            <a:prstDash val="solid"/>
            <a:round/>
            <a:headEnd len="sm" w="sm" type="none"/>
            <a:tailEnd len="med" w="med" type="stealth"/>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28"/>
          <p:cNvSpPr txBox="1"/>
          <p:nvPr>
            <p:ph idx="4294967295" type="title"/>
          </p:nvPr>
        </p:nvSpPr>
        <p:spPr>
          <a:xfrm>
            <a:off x="304800" y="228600"/>
            <a:ext cx="91440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Direct Mapping Cache Organization</a:t>
            </a:r>
            <a:endParaRPr/>
          </a:p>
        </p:txBody>
      </p:sp>
      <p:pic>
        <p:nvPicPr>
          <p:cNvPr id="657" name="Google Shape;657;p28"/>
          <p:cNvPicPr preferRelativeResize="0"/>
          <p:nvPr/>
        </p:nvPicPr>
        <p:blipFill rotWithShape="1">
          <a:blip r:embed="rId3">
            <a:alphaModFix/>
          </a:blip>
          <a:srcRect b="0" l="0" r="0" t="0"/>
          <a:stretch/>
        </p:blipFill>
        <p:spPr>
          <a:xfrm>
            <a:off x="1096540" y="1214422"/>
            <a:ext cx="8047492" cy="5572164"/>
          </a:xfrm>
          <a:prstGeom prst="rect">
            <a:avLst/>
          </a:prstGeom>
          <a:noFill/>
          <a:ln>
            <a:noFill/>
          </a:ln>
        </p:spPr>
      </p:pic>
      <p:sp>
        <p:nvSpPr>
          <p:cNvPr id="658" name="Google Shape;658;p28"/>
          <p:cNvSpPr/>
          <p:nvPr/>
        </p:nvSpPr>
        <p:spPr>
          <a:xfrm>
            <a:off x="0" y="1071546"/>
            <a:ext cx="1357290"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Times New Roman"/>
                <a:ea typeface="Times New Roman"/>
                <a:cs typeface="Times New Roman"/>
                <a:sym typeface="Times New Roman"/>
              </a:rPr>
              <a:t>s: Block index</a:t>
            </a:r>
            <a:endParaRPr sz="1400">
              <a:solidFill>
                <a:schemeClr val="lt1"/>
              </a:solidFill>
              <a:latin typeface="Times New Roman"/>
              <a:ea typeface="Times New Roman"/>
              <a:cs typeface="Times New Roman"/>
              <a:sym typeface="Times New Roman"/>
            </a:endParaRPr>
          </a:p>
        </p:txBody>
      </p:sp>
      <p:sp>
        <p:nvSpPr>
          <p:cNvPr id="659" name="Google Shape;659;p28"/>
          <p:cNvSpPr/>
          <p:nvPr/>
        </p:nvSpPr>
        <p:spPr>
          <a:xfrm>
            <a:off x="-32" y="1357298"/>
            <a:ext cx="1357290"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Times New Roman"/>
                <a:ea typeface="Times New Roman"/>
                <a:cs typeface="Times New Roman"/>
                <a:sym typeface="Times New Roman"/>
              </a:rPr>
              <a:t>r: Line index</a:t>
            </a:r>
            <a:endParaRPr sz="1400">
              <a:solidFill>
                <a:schemeClr val="lt1"/>
              </a:solidFill>
              <a:latin typeface="Times New Roman"/>
              <a:ea typeface="Times New Roman"/>
              <a:cs typeface="Times New Roman"/>
              <a:sym typeface="Times New Roman"/>
            </a:endParaRPr>
          </a:p>
        </p:txBody>
      </p:sp>
      <p:sp>
        <p:nvSpPr>
          <p:cNvPr id="660" name="Google Shape;660;p28"/>
          <p:cNvSpPr/>
          <p:nvPr/>
        </p:nvSpPr>
        <p:spPr>
          <a:xfrm>
            <a:off x="0" y="1643050"/>
            <a:ext cx="1357290"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Times New Roman"/>
                <a:ea typeface="Times New Roman"/>
                <a:cs typeface="Times New Roman"/>
                <a:sym typeface="Times New Roman"/>
              </a:rPr>
              <a:t>w: word index</a:t>
            </a:r>
            <a:endParaRPr sz="1400">
              <a:solidFill>
                <a:schemeClr val="lt1"/>
              </a:solidFill>
              <a:latin typeface="Times New Roman"/>
              <a:ea typeface="Times New Roman"/>
              <a:cs typeface="Times New Roman"/>
              <a:sym typeface="Times New Roman"/>
            </a:endParaRPr>
          </a:p>
        </p:txBody>
      </p:sp>
      <p:sp>
        <p:nvSpPr>
          <p:cNvPr id="661" name="Google Shape;661;p28"/>
          <p:cNvSpPr/>
          <p:nvPr/>
        </p:nvSpPr>
        <p:spPr>
          <a:xfrm>
            <a:off x="214282" y="5429264"/>
            <a:ext cx="116570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penalty </a:t>
            </a:r>
            <a:endParaRPr sz="2400">
              <a:solidFill>
                <a:srgbClr val="FF0000"/>
              </a:solidFill>
              <a:latin typeface="Times New Roman"/>
              <a:ea typeface="Times New Roman"/>
              <a:cs typeface="Times New Roman"/>
              <a:sym typeface="Times New Roman"/>
            </a:endParaRPr>
          </a:p>
        </p:txBody>
      </p:sp>
      <p:sp>
        <p:nvSpPr>
          <p:cNvPr id="662" name="Google Shape;662;p28"/>
          <p:cNvSpPr/>
          <p:nvPr/>
        </p:nvSpPr>
        <p:spPr>
          <a:xfrm>
            <a:off x="6429388" y="857232"/>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pic>
        <p:nvPicPr>
          <p:cNvPr descr="f10.pdf" id="668" name="Google Shape;668;p29"/>
          <p:cNvPicPr preferRelativeResize="0"/>
          <p:nvPr/>
        </p:nvPicPr>
        <p:blipFill rotWithShape="1">
          <a:blip r:embed="rId3">
            <a:alphaModFix/>
          </a:blip>
          <a:srcRect b="5454" l="7058" r="-1176" t="6363"/>
          <a:stretch/>
        </p:blipFill>
        <p:spPr>
          <a:xfrm>
            <a:off x="3676414" y="0"/>
            <a:ext cx="5467586" cy="6629400"/>
          </a:xfrm>
          <a:prstGeom prst="rect">
            <a:avLst/>
          </a:prstGeom>
          <a:noFill/>
          <a:ln>
            <a:noFill/>
          </a:ln>
        </p:spPr>
      </p:pic>
      <p:sp>
        <p:nvSpPr>
          <p:cNvPr id="669" name="Google Shape;669;p29"/>
          <p:cNvSpPr txBox="1"/>
          <p:nvPr>
            <p:ph type="title"/>
          </p:nvPr>
        </p:nvSpPr>
        <p:spPr>
          <a:xfrm>
            <a:off x="304800" y="1066800"/>
            <a:ext cx="2409812" cy="3352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3600"/>
              <a:buFont typeface="Rockwell"/>
              <a:buNone/>
            </a:pPr>
            <a:r>
              <a:rPr lang="en-US" sz="3600"/>
              <a:t>Direct</a:t>
            </a:r>
            <a:br>
              <a:rPr lang="en-US" sz="3600"/>
            </a:br>
            <a:br>
              <a:rPr lang="en-US" sz="3600"/>
            </a:br>
            <a:r>
              <a:rPr lang="en-US" sz="3600"/>
              <a:t>Mapping</a:t>
            </a:r>
            <a:br>
              <a:rPr lang="en-US" sz="3600"/>
            </a:br>
            <a:br>
              <a:rPr lang="en-US" sz="3600"/>
            </a:br>
            <a:r>
              <a:rPr lang="en-US" sz="3600"/>
              <a:t>Example</a:t>
            </a:r>
            <a:endParaRPr sz="3600"/>
          </a:p>
        </p:txBody>
      </p:sp>
      <p:sp>
        <p:nvSpPr>
          <p:cNvPr id="670" name="Google Shape;670;p29"/>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
          <p:cNvSpPr txBox="1"/>
          <p:nvPr>
            <p:ph type="title"/>
          </p:nvPr>
        </p:nvSpPr>
        <p:spPr>
          <a:xfrm>
            <a:off x="498474" y="484094"/>
            <a:ext cx="7556313"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lang="en-US" sz="4000"/>
              <a:t>Contents</a:t>
            </a:r>
            <a:endParaRPr sz="4000"/>
          </a:p>
        </p:txBody>
      </p:sp>
      <p:sp>
        <p:nvSpPr>
          <p:cNvPr id="229" name="Google Shape;229;p3"/>
          <p:cNvSpPr txBox="1"/>
          <p:nvPr>
            <p:ph idx="1" type="body"/>
          </p:nvPr>
        </p:nvSpPr>
        <p:spPr>
          <a:xfrm>
            <a:off x="498474" y="1981201"/>
            <a:ext cx="8288368" cy="3805254"/>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100"/>
              <a:buNone/>
            </a:pPr>
            <a:r>
              <a:rPr lang="en-US" sz="2800">
                <a:solidFill>
                  <a:schemeClr val="dk1"/>
                </a:solidFill>
              </a:rPr>
              <a:t>4.1- Computer Memory Systems Overview</a:t>
            </a:r>
            <a:endParaRPr/>
          </a:p>
          <a:p>
            <a:pPr indent="-228600" lvl="0" marL="228600" rtl="0" algn="l">
              <a:spcBef>
                <a:spcPts val="2000"/>
              </a:spcBef>
              <a:spcAft>
                <a:spcPts val="0"/>
              </a:spcAft>
              <a:buSzPts val="2100"/>
              <a:buNone/>
            </a:pPr>
            <a:r>
              <a:rPr lang="en-US" sz="2800">
                <a:solidFill>
                  <a:schemeClr val="dk1"/>
                </a:solidFill>
              </a:rPr>
              <a:t>4.2- Cache Memory Principles</a:t>
            </a:r>
            <a:endParaRPr/>
          </a:p>
          <a:p>
            <a:pPr indent="-228600" lvl="0" marL="228600" rtl="0" algn="l">
              <a:spcBef>
                <a:spcPts val="2000"/>
              </a:spcBef>
              <a:spcAft>
                <a:spcPts val="0"/>
              </a:spcAft>
              <a:buSzPts val="2100"/>
              <a:buNone/>
            </a:pPr>
            <a:r>
              <a:rPr lang="en-US" sz="2800">
                <a:solidFill>
                  <a:schemeClr val="dk1"/>
                </a:solidFill>
              </a:rPr>
              <a:t>4.3- Elements of  Cache Design </a:t>
            </a:r>
            <a:endParaRPr sz="2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Direct Mapping Summary</a:t>
            </a:r>
            <a:endParaRPr/>
          </a:p>
        </p:txBody>
      </p:sp>
      <p:sp>
        <p:nvSpPr>
          <p:cNvPr id="677" name="Google Shape;677;p30"/>
          <p:cNvSpPr txBox="1"/>
          <p:nvPr>
            <p:ph idx="1" type="body"/>
          </p:nvPr>
        </p:nvSpPr>
        <p:spPr>
          <a:xfrm>
            <a:off x="685800" y="1500174"/>
            <a:ext cx="7556313" cy="4549789"/>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100"/>
              <a:buChar char="■"/>
            </a:pPr>
            <a:r>
              <a:rPr lang="en-US" sz="2800">
                <a:solidFill>
                  <a:schemeClr val="dk1"/>
                </a:solidFill>
              </a:rPr>
              <a:t>Address length = (s + w) bits</a:t>
            </a:r>
            <a:endParaRPr/>
          </a:p>
          <a:p>
            <a:pPr indent="-228600" lvl="0" marL="228600" rtl="0" algn="l">
              <a:spcBef>
                <a:spcPts val="2000"/>
              </a:spcBef>
              <a:spcAft>
                <a:spcPts val="0"/>
              </a:spcAft>
              <a:buSzPts val="2100"/>
              <a:buChar char="■"/>
            </a:pPr>
            <a:r>
              <a:rPr lang="en-US" sz="2800">
                <a:solidFill>
                  <a:schemeClr val="dk1"/>
                </a:solidFill>
              </a:rPr>
              <a:t>Number of addressable units = 2</a:t>
            </a:r>
            <a:r>
              <a:rPr baseline="30000" lang="en-US" sz="2800">
                <a:solidFill>
                  <a:schemeClr val="dk1"/>
                </a:solidFill>
              </a:rPr>
              <a:t>s+w </a:t>
            </a:r>
            <a:r>
              <a:rPr lang="en-US" sz="2800">
                <a:solidFill>
                  <a:schemeClr val="dk1"/>
                </a:solidFill>
              </a:rPr>
              <a:t>words or bytes</a:t>
            </a:r>
            <a:endParaRPr/>
          </a:p>
          <a:p>
            <a:pPr indent="-228600" lvl="0" marL="228600" rtl="0" algn="l">
              <a:spcBef>
                <a:spcPts val="2000"/>
              </a:spcBef>
              <a:spcAft>
                <a:spcPts val="0"/>
              </a:spcAft>
              <a:buSzPts val="2100"/>
              <a:buChar char="■"/>
            </a:pPr>
            <a:r>
              <a:rPr lang="en-US" sz="2800">
                <a:solidFill>
                  <a:schemeClr val="dk1"/>
                </a:solidFill>
              </a:rPr>
              <a:t>Block size = line size = 2</a:t>
            </a:r>
            <a:r>
              <a:rPr baseline="30000" lang="en-US" sz="2800">
                <a:solidFill>
                  <a:schemeClr val="dk1"/>
                </a:solidFill>
              </a:rPr>
              <a:t>w</a:t>
            </a:r>
            <a:r>
              <a:rPr lang="en-US" sz="2800">
                <a:solidFill>
                  <a:schemeClr val="dk1"/>
                </a:solidFill>
              </a:rPr>
              <a:t> words or bytes</a:t>
            </a:r>
            <a:endParaRPr/>
          </a:p>
          <a:p>
            <a:pPr indent="-228600" lvl="0" marL="228600" rtl="0" algn="l">
              <a:spcBef>
                <a:spcPts val="2000"/>
              </a:spcBef>
              <a:spcAft>
                <a:spcPts val="0"/>
              </a:spcAft>
              <a:buSzPts val="2100"/>
              <a:buChar char="■"/>
            </a:pPr>
            <a:r>
              <a:rPr lang="en-US" sz="2800">
                <a:solidFill>
                  <a:schemeClr val="dk1"/>
                </a:solidFill>
              </a:rPr>
              <a:t>Number of blocks in main memory = 2</a:t>
            </a:r>
            <a:r>
              <a:rPr baseline="30000" lang="en-US" sz="2800">
                <a:solidFill>
                  <a:schemeClr val="dk1"/>
                </a:solidFill>
              </a:rPr>
              <a:t>s+ w</a:t>
            </a:r>
            <a:r>
              <a:rPr lang="en-US" sz="2800">
                <a:solidFill>
                  <a:schemeClr val="dk1"/>
                </a:solidFill>
              </a:rPr>
              <a:t>/2</a:t>
            </a:r>
            <a:r>
              <a:rPr baseline="30000" lang="en-US" sz="2800">
                <a:solidFill>
                  <a:schemeClr val="dk1"/>
                </a:solidFill>
              </a:rPr>
              <a:t>w</a:t>
            </a:r>
            <a:r>
              <a:rPr lang="en-US" sz="2800">
                <a:solidFill>
                  <a:schemeClr val="dk1"/>
                </a:solidFill>
              </a:rPr>
              <a:t> = 2</a:t>
            </a:r>
            <a:r>
              <a:rPr baseline="30000" lang="en-US" sz="2800">
                <a:solidFill>
                  <a:schemeClr val="dk1"/>
                </a:solidFill>
              </a:rPr>
              <a:t>s</a:t>
            </a:r>
            <a:endParaRPr/>
          </a:p>
          <a:p>
            <a:pPr indent="-228600" lvl="0" marL="228600" rtl="0" algn="l">
              <a:spcBef>
                <a:spcPts val="2000"/>
              </a:spcBef>
              <a:spcAft>
                <a:spcPts val="0"/>
              </a:spcAft>
              <a:buSzPts val="2100"/>
              <a:buChar char="■"/>
            </a:pPr>
            <a:r>
              <a:rPr lang="en-US" sz="2800">
                <a:solidFill>
                  <a:schemeClr val="dk1"/>
                </a:solidFill>
              </a:rPr>
              <a:t>Number of lines in cache = m = 2r</a:t>
            </a:r>
            <a:endParaRPr/>
          </a:p>
          <a:p>
            <a:pPr indent="-228600" lvl="0" marL="228600" rtl="0" algn="l">
              <a:spcBef>
                <a:spcPts val="2000"/>
              </a:spcBef>
              <a:spcAft>
                <a:spcPts val="0"/>
              </a:spcAft>
              <a:buSzPts val="2100"/>
              <a:buChar char="■"/>
            </a:pPr>
            <a:r>
              <a:rPr lang="en-US" sz="2800">
                <a:solidFill>
                  <a:schemeClr val="dk1"/>
                </a:solidFill>
              </a:rPr>
              <a:t>Size of tag = (s – r) bits</a:t>
            </a:r>
            <a:endParaRPr/>
          </a:p>
        </p:txBody>
      </p:sp>
      <p:pic>
        <p:nvPicPr>
          <p:cNvPr id="678" name="Google Shape;678;p30"/>
          <p:cNvPicPr preferRelativeResize="0"/>
          <p:nvPr/>
        </p:nvPicPr>
        <p:blipFill rotWithShape="1">
          <a:blip r:embed="rId3">
            <a:alphaModFix/>
          </a:blip>
          <a:srcRect b="0" l="0" r="0" t="0"/>
          <a:stretch/>
        </p:blipFill>
        <p:spPr>
          <a:xfrm>
            <a:off x="7377546" y="5206774"/>
            <a:ext cx="1004454" cy="947057"/>
          </a:xfrm>
          <a:prstGeom prst="rect">
            <a:avLst/>
          </a:prstGeom>
          <a:noFill/>
          <a:ln>
            <a:noFill/>
          </a:ln>
        </p:spPr>
      </p:pic>
      <p:sp>
        <p:nvSpPr>
          <p:cNvPr id="679" name="Google Shape;679;p30"/>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Victim Cache</a:t>
            </a:r>
            <a:endParaRPr/>
          </a:p>
        </p:txBody>
      </p:sp>
      <p:sp>
        <p:nvSpPr>
          <p:cNvPr id="686" name="Google Shape;686;p31"/>
          <p:cNvSpPr txBox="1"/>
          <p:nvPr>
            <p:ph idx="1" type="body"/>
          </p:nvPr>
        </p:nvSpPr>
        <p:spPr>
          <a:xfrm>
            <a:off x="533400" y="2000240"/>
            <a:ext cx="7556313" cy="3643338"/>
          </a:xfrm>
          <a:prstGeom prst="rect">
            <a:avLst/>
          </a:prstGeom>
          <a:noFill/>
          <a:ln>
            <a:noFill/>
          </a:ln>
        </p:spPr>
        <p:txBody>
          <a:bodyPr anchorCtr="0" anchor="t" bIns="45700" lIns="91425" spcFirstLastPara="1" rIns="91425" wrap="square" tIns="45700">
            <a:normAutofit/>
          </a:bodyPr>
          <a:lstStyle/>
          <a:p>
            <a:pPr indent="-228600" lvl="1" marL="228600" rtl="0" algn="l">
              <a:spcBef>
                <a:spcPts val="0"/>
              </a:spcBef>
              <a:spcAft>
                <a:spcPts val="0"/>
              </a:spcAft>
              <a:buClr>
                <a:schemeClr val="accent1"/>
              </a:buClr>
              <a:buSzPts val="1500"/>
              <a:buChar char="■"/>
            </a:pPr>
            <a:r>
              <a:rPr lang="en-US" sz="2000">
                <a:solidFill>
                  <a:schemeClr val="dk1"/>
                </a:solidFill>
              </a:rPr>
              <a:t>Originally proposed as an approach to reduce the conflict misses of direct mapped caches without affecting its fast access time</a:t>
            </a:r>
            <a:endParaRPr/>
          </a:p>
          <a:p>
            <a:pPr indent="-228600" lvl="0" marL="228600" rtl="0" algn="l">
              <a:spcBef>
                <a:spcPts val="2000"/>
              </a:spcBef>
              <a:spcAft>
                <a:spcPts val="0"/>
              </a:spcAft>
              <a:buSzPts val="1500"/>
              <a:buChar char="■"/>
            </a:pPr>
            <a:r>
              <a:rPr lang="en-US">
                <a:solidFill>
                  <a:schemeClr val="dk1"/>
                </a:solidFill>
              </a:rPr>
              <a:t>Fully associative cache</a:t>
            </a:r>
            <a:endParaRPr/>
          </a:p>
          <a:p>
            <a:pPr indent="-228600" lvl="0" marL="228600" rtl="0" algn="l">
              <a:spcBef>
                <a:spcPts val="2000"/>
              </a:spcBef>
              <a:spcAft>
                <a:spcPts val="0"/>
              </a:spcAft>
              <a:buSzPts val="1500"/>
              <a:buChar char="■"/>
            </a:pPr>
            <a:r>
              <a:rPr lang="en-US">
                <a:solidFill>
                  <a:schemeClr val="dk1"/>
                </a:solidFill>
              </a:rPr>
              <a:t>Typical size is 4 to 16 cache lines</a:t>
            </a:r>
            <a:endParaRPr>
              <a:solidFill>
                <a:schemeClr val="dk1"/>
              </a:solidFill>
            </a:endParaRPr>
          </a:p>
          <a:p>
            <a:pPr indent="-228600" lvl="0" marL="228600" rtl="0" algn="l">
              <a:spcBef>
                <a:spcPts val="2000"/>
              </a:spcBef>
              <a:spcAft>
                <a:spcPts val="0"/>
              </a:spcAft>
              <a:buSzPts val="1500"/>
              <a:buChar char="■"/>
            </a:pPr>
            <a:r>
              <a:rPr lang="en-US">
                <a:solidFill>
                  <a:schemeClr val="dk1"/>
                </a:solidFill>
              </a:rPr>
              <a:t>Residing between direct mapped L1 cache and the next level of memory</a:t>
            </a:r>
            <a:endParaRPr>
              <a:solidFill>
                <a:schemeClr val="dk1"/>
              </a:solidFill>
            </a:endParaRPr>
          </a:p>
        </p:txBody>
      </p:sp>
      <p:pic>
        <p:nvPicPr>
          <p:cNvPr id="687" name="Google Shape;687;p31"/>
          <p:cNvPicPr preferRelativeResize="0"/>
          <p:nvPr/>
        </p:nvPicPr>
        <p:blipFill rotWithShape="1">
          <a:blip r:embed="rId3">
            <a:alphaModFix/>
          </a:blip>
          <a:srcRect b="0" l="0" r="0" t="0"/>
          <a:stretch/>
        </p:blipFill>
        <p:spPr>
          <a:xfrm rot="1751605">
            <a:off x="7305552" y="243572"/>
            <a:ext cx="1480931" cy="1851616"/>
          </a:xfrm>
          <a:prstGeom prst="rect">
            <a:avLst/>
          </a:prstGeom>
          <a:noFill/>
          <a:ln>
            <a:noFill/>
          </a:ln>
        </p:spPr>
      </p:pic>
      <p:sp>
        <p:nvSpPr>
          <p:cNvPr id="688" name="Google Shape;688;p31"/>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2"/>
          <p:cNvSpPr txBox="1"/>
          <p:nvPr>
            <p:ph idx="4294967295" type="title"/>
          </p:nvPr>
        </p:nvSpPr>
        <p:spPr>
          <a:xfrm>
            <a:off x="304800" y="381000"/>
            <a:ext cx="91440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Fully Associative Cache Organization</a:t>
            </a:r>
            <a:endParaRPr/>
          </a:p>
        </p:txBody>
      </p:sp>
      <p:pic>
        <p:nvPicPr>
          <p:cNvPr id="695" name="Google Shape;695;p32"/>
          <p:cNvPicPr preferRelativeResize="0"/>
          <p:nvPr/>
        </p:nvPicPr>
        <p:blipFill rotWithShape="1">
          <a:blip r:embed="rId3">
            <a:alphaModFix/>
          </a:blip>
          <a:srcRect b="0" l="0" r="0" t="0"/>
          <a:stretch/>
        </p:blipFill>
        <p:spPr>
          <a:xfrm>
            <a:off x="1142976" y="1214422"/>
            <a:ext cx="7957922" cy="5143536"/>
          </a:xfrm>
          <a:prstGeom prst="rect">
            <a:avLst/>
          </a:prstGeom>
          <a:noFill/>
          <a:ln>
            <a:noFill/>
          </a:ln>
        </p:spPr>
      </p:pic>
      <p:sp>
        <p:nvSpPr>
          <p:cNvPr id="696" name="Google Shape;696;p32"/>
          <p:cNvSpPr/>
          <p:nvPr/>
        </p:nvSpPr>
        <p:spPr>
          <a:xfrm>
            <a:off x="0" y="4071942"/>
            <a:ext cx="1142976" cy="785818"/>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FF0000"/>
                </a:solidFill>
                <a:latin typeface="Times New Roman"/>
                <a:ea typeface="Times New Roman"/>
                <a:cs typeface="Times New Roman"/>
                <a:sym typeface="Times New Roman"/>
              </a:rPr>
              <a:t>Compare to each Tag</a:t>
            </a:r>
            <a:endParaRPr sz="1600">
              <a:solidFill>
                <a:srgbClr val="FF0000"/>
              </a:solidFill>
              <a:latin typeface="Times New Roman"/>
              <a:ea typeface="Times New Roman"/>
              <a:cs typeface="Times New Roman"/>
              <a:sym typeface="Times New Roman"/>
            </a:endParaRPr>
          </a:p>
        </p:txBody>
      </p:sp>
      <p:sp>
        <p:nvSpPr>
          <p:cNvPr id="697" name="Google Shape;697;p32"/>
          <p:cNvSpPr/>
          <p:nvPr/>
        </p:nvSpPr>
        <p:spPr>
          <a:xfrm>
            <a:off x="0" y="1214422"/>
            <a:ext cx="1142944" cy="1571636"/>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FF0000"/>
                </a:solidFill>
                <a:latin typeface="Times New Roman"/>
                <a:ea typeface="Times New Roman"/>
                <a:cs typeface="Times New Roman"/>
                <a:sym typeface="Times New Roman"/>
              </a:rPr>
              <a:t>A block can be loaded to any cache line</a:t>
            </a:r>
            <a:endParaRPr b="1" sz="1600">
              <a:solidFill>
                <a:srgbClr val="FF0000"/>
              </a:solidFill>
              <a:latin typeface="Times New Roman"/>
              <a:ea typeface="Times New Roman"/>
              <a:cs typeface="Times New Roman"/>
              <a:sym typeface="Times New Roman"/>
            </a:endParaRPr>
          </a:p>
        </p:txBody>
      </p:sp>
      <p:sp>
        <p:nvSpPr>
          <p:cNvPr id="698" name="Google Shape;698;p32"/>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3"/>
          <p:cNvSpPr txBox="1"/>
          <p:nvPr>
            <p:ph type="title"/>
          </p:nvPr>
        </p:nvSpPr>
        <p:spPr>
          <a:xfrm>
            <a:off x="381000" y="1752600"/>
            <a:ext cx="3255264" cy="24384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3600"/>
              <a:buFont typeface="Rockwell"/>
              <a:buNone/>
            </a:pPr>
            <a:r>
              <a:rPr lang="en-US" sz="3600"/>
              <a:t>Associative</a:t>
            </a:r>
            <a:br>
              <a:rPr lang="en-US" sz="3600"/>
            </a:br>
            <a:br>
              <a:rPr lang="en-US" sz="3600"/>
            </a:br>
            <a:r>
              <a:rPr lang="en-US" sz="3600"/>
              <a:t>Mapping</a:t>
            </a:r>
            <a:br>
              <a:rPr lang="en-US" sz="3600"/>
            </a:br>
            <a:br>
              <a:rPr lang="en-US" sz="3600"/>
            </a:br>
            <a:r>
              <a:rPr lang="en-US" sz="3600"/>
              <a:t>Example</a:t>
            </a:r>
            <a:endParaRPr/>
          </a:p>
        </p:txBody>
      </p:sp>
      <p:pic>
        <p:nvPicPr>
          <p:cNvPr descr="f12.pdf" id="705" name="Google Shape;705;p33"/>
          <p:cNvPicPr preferRelativeResize="0"/>
          <p:nvPr/>
        </p:nvPicPr>
        <p:blipFill rotWithShape="1">
          <a:blip r:embed="rId3">
            <a:alphaModFix/>
          </a:blip>
          <a:srcRect b="0" l="0" r="0" t="0"/>
          <a:stretch/>
        </p:blipFill>
        <p:spPr>
          <a:xfrm>
            <a:off x="3844636" y="0"/>
            <a:ext cx="5299364" cy="6858000"/>
          </a:xfrm>
          <a:prstGeom prst="rect">
            <a:avLst/>
          </a:prstGeom>
          <a:noFill/>
          <a:ln>
            <a:noFill/>
          </a:ln>
        </p:spPr>
      </p:pic>
      <p:sp>
        <p:nvSpPr>
          <p:cNvPr id="706" name="Google Shape;706;p33"/>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3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Associative Mapping Summary</a:t>
            </a:r>
            <a:endParaRPr/>
          </a:p>
        </p:txBody>
      </p:sp>
      <p:sp>
        <p:nvSpPr>
          <p:cNvPr id="713" name="Google Shape;713;p34"/>
          <p:cNvSpPr txBox="1"/>
          <p:nvPr>
            <p:ph idx="1" type="body"/>
          </p:nvPr>
        </p:nvSpPr>
        <p:spPr>
          <a:xfrm>
            <a:off x="498474" y="1928802"/>
            <a:ext cx="7556313" cy="4197361"/>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Address length = (s + w) bits</a:t>
            </a:r>
            <a:endParaRPr/>
          </a:p>
          <a:p>
            <a:pPr indent="-228600" lvl="0" marL="228600" rtl="0" algn="l">
              <a:spcBef>
                <a:spcPts val="2000"/>
              </a:spcBef>
              <a:spcAft>
                <a:spcPts val="0"/>
              </a:spcAft>
              <a:buSzPts val="1800"/>
              <a:buChar char="■"/>
            </a:pPr>
            <a:r>
              <a:rPr lang="en-US" sz="2400">
                <a:solidFill>
                  <a:schemeClr val="dk1"/>
                </a:solidFill>
              </a:rPr>
              <a:t>Number of addressable units = 2</a:t>
            </a:r>
            <a:r>
              <a:rPr baseline="30000" lang="en-US" sz="2400">
                <a:solidFill>
                  <a:schemeClr val="dk1"/>
                </a:solidFill>
              </a:rPr>
              <a:t>s+w </a:t>
            </a:r>
            <a:r>
              <a:rPr lang="en-US" sz="2400">
                <a:solidFill>
                  <a:schemeClr val="dk1"/>
                </a:solidFill>
              </a:rPr>
              <a:t>words or bytes</a:t>
            </a:r>
            <a:endParaRPr/>
          </a:p>
          <a:p>
            <a:pPr indent="-228600" lvl="0" marL="228600" rtl="0" algn="l">
              <a:spcBef>
                <a:spcPts val="2000"/>
              </a:spcBef>
              <a:spcAft>
                <a:spcPts val="0"/>
              </a:spcAft>
              <a:buSzPts val="1800"/>
              <a:buChar char="■"/>
            </a:pPr>
            <a:r>
              <a:rPr lang="en-US" sz="2400">
                <a:solidFill>
                  <a:schemeClr val="dk1"/>
                </a:solidFill>
              </a:rPr>
              <a:t>Block size = line size = 2</a:t>
            </a:r>
            <a:r>
              <a:rPr baseline="30000" lang="en-US" sz="2400">
                <a:solidFill>
                  <a:schemeClr val="dk1"/>
                </a:solidFill>
              </a:rPr>
              <a:t>w</a:t>
            </a:r>
            <a:r>
              <a:rPr lang="en-US" sz="2400">
                <a:solidFill>
                  <a:schemeClr val="dk1"/>
                </a:solidFill>
              </a:rPr>
              <a:t> words or bytes</a:t>
            </a:r>
            <a:endParaRPr/>
          </a:p>
          <a:p>
            <a:pPr indent="-228600" lvl="0" marL="228600" rtl="0" algn="l">
              <a:spcBef>
                <a:spcPts val="2000"/>
              </a:spcBef>
              <a:spcAft>
                <a:spcPts val="0"/>
              </a:spcAft>
              <a:buSzPts val="1800"/>
              <a:buChar char="■"/>
            </a:pPr>
            <a:r>
              <a:rPr lang="en-US" sz="2400">
                <a:solidFill>
                  <a:schemeClr val="dk1"/>
                </a:solidFill>
              </a:rPr>
              <a:t>Number of blocks in main memory= 2</a:t>
            </a:r>
            <a:r>
              <a:rPr baseline="30000" lang="en-US" sz="2400">
                <a:solidFill>
                  <a:schemeClr val="dk1"/>
                </a:solidFill>
              </a:rPr>
              <a:t>s+ w</a:t>
            </a:r>
            <a:r>
              <a:rPr lang="en-US" sz="2400">
                <a:solidFill>
                  <a:schemeClr val="dk1"/>
                </a:solidFill>
              </a:rPr>
              <a:t>/2</a:t>
            </a:r>
            <a:r>
              <a:rPr baseline="30000" lang="en-US" sz="2400">
                <a:solidFill>
                  <a:schemeClr val="dk1"/>
                </a:solidFill>
              </a:rPr>
              <a:t>w</a:t>
            </a:r>
            <a:r>
              <a:rPr lang="en-US" sz="2400">
                <a:solidFill>
                  <a:schemeClr val="dk1"/>
                </a:solidFill>
              </a:rPr>
              <a:t> = 2</a:t>
            </a:r>
            <a:r>
              <a:rPr baseline="30000" lang="en-US" sz="2400">
                <a:solidFill>
                  <a:schemeClr val="dk1"/>
                </a:solidFill>
              </a:rPr>
              <a:t>s</a:t>
            </a:r>
            <a:endParaRPr/>
          </a:p>
          <a:p>
            <a:pPr indent="-228600" lvl="0" marL="228600" rtl="0" algn="l">
              <a:spcBef>
                <a:spcPts val="2000"/>
              </a:spcBef>
              <a:spcAft>
                <a:spcPts val="0"/>
              </a:spcAft>
              <a:buSzPts val="1800"/>
              <a:buChar char="■"/>
            </a:pPr>
            <a:r>
              <a:rPr lang="en-US" sz="2400">
                <a:solidFill>
                  <a:schemeClr val="dk1"/>
                </a:solidFill>
              </a:rPr>
              <a:t>Number of lines in cache = undetermined</a:t>
            </a:r>
            <a:endParaRPr/>
          </a:p>
          <a:p>
            <a:pPr indent="-228600" lvl="0" marL="228600" rtl="0" algn="l">
              <a:spcBef>
                <a:spcPts val="2000"/>
              </a:spcBef>
              <a:spcAft>
                <a:spcPts val="0"/>
              </a:spcAft>
              <a:buSzPts val="1800"/>
              <a:buChar char="■"/>
            </a:pPr>
            <a:r>
              <a:rPr lang="en-US" sz="2400">
                <a:solidFill>
                  <a:schemeClr val="dk1"/>
                </a:solidFill>
              </a:rPr>
              <a:t>Size of tag = s bits</a:t>
            </a:r>
            <a:endParaRPr/>
          </a:p>
        </p:txBody>
      </p:sp>
      <p:pic>
        <p:nvPicPr>
          <p:cNvPr id="714" name="Google Shape;714;p34"/>
          <p:cNvPicPr preferRelativeResize="0"/>
          <p:nvPr/>
        </p:nvPicPr>
        <p:blipFill rotWithShape="1">
          <a:blip r:embed="rId3">
            <a:alphaModFix/>
          </a:blip>
          <a:srcRect b="0" l="0" r="0" t="0"/>
          <a:stretch/>
        </p:blipFill>
        <p:spPr>
          <a:xfrm>
            <a:off x="7377546" y="5206774"/>
            <a:ext cx="1004454" cy="947057"/>
          </a:xfrm>
          <a:prstGeom prst="rect">
            <a:avLst/>
          </a:prstGeom>
          <a:noFill/>
          <a:ln>
            <a:noFill/>
          </a:ln>
        </p:spPr>
      </p:pic>
      <p:sp>
        <p:nvSpPr>
          <p:cNvPr id="715" name="Google Shape;715;p34"/>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35"/>
          <p:cNvSpPr txBox="1"/>
          <p:nvPr>
            <p:ph type="title"/>
          </p:nvPr>
        </p:nvSpPr>
        <p:spPr>
          <a:xfrm>
            <a:off x="7620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Set Associative Mapping</a:t>
            </a:r>
            <a:endParaRPr/>
          </a:p>
        </p:txBody>
      </p:sp>
      <p:sp>
        <p:nvSpPr>
          <p:cNvPr id="722" name="Google Shape;722;p35"/>
          <p:cNvSpPr txBox="1"/>
          <p:nvPr>
            <p:ph idx="1" type="body"/>
          </p:nvPr>
        </p:nvSpPr>
        <p:spPr>
          <a:xfrm>
            <a:off x="498474" y="1714488"/>
            <a:ext cx="7556313" cy="4411675"/>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Compromise (thỏa hiệp) that exhibits the strengths of both the direct and associative approaches while reducing their disadvantages</a:t>
            </a:r>
            <a:endParaRPr/>
          </a:p>
          <a:p>
            <a:pPr indent="-228600" lvl="0" marL="228600" rtl="0" algn="l">
              <a:spcBef>
                <a:spcPts val="2000"/>
              </a:spcBef>
              <a:spcAft>
                <a:spcPts val="0"/>
              </a:spcAft>
              <a:buSzPts val="1800"/>
              <a:buChar char="■"/>
            </a:pPr>
            <a:r>
              <a:rPr lang="en-US" sz="2400">
                <a:solidFill>
                  <a:schemeClr val="dk1"/>
                </a:solidFill>
              </a:rPr>
              <a:t>Cache consists of a number of sets</a:t>
            </a:r>
            <a:endParaRPr/>
          </a:p>
          <a:p>
            <a:pPr indent="-228600" lvl="0" marL="228600" rtl="0" algn="l">
              <a:spcBef>
                <a:spcPts val="2000"/>
              </a:spcBef>
              <a:spcAft>
                <a:spcPts val="0"/>
              </a:spcAft>
              <a:buSzPts val="1800"/>
              <a:buChar char="■"/>
            </a:pPr>
            <a:r>
              <a:rPr lang="en-US" sz="2400">
                <a:solidFill>
                  <a:schemeClr val="dk1"/>
                </a:solidFill>
              </a:rPr>
              <a:t>Each set contains a number of lines</a:t>
            </a:r>
            <a:endParaRPr/>
          </a:p>
          <a:p>
            <a:pPr indent="-228600" lvl="0" marL="228600" rtl="0" algn="l">
              <a:spcBef>
                <a:spcPts val="2000"/>
              </a:spcBef>
              <a:spcAft>
                <a:spcPts val="0"/>
              </a:spcAft>
              <a:buSzPts val="1800"/>
              <a:buChar char="■"/>
            </a:pPr>
            <a:r>
              <a:rPr lang="en-US" sz="2400">
                <a:solidFill>
                  <a:schemeClr val="dk1"/>
                </a:solidFill>
              </a:rPr>
              <a:t>A given block maps to any line in a given set</a:t>
            </a:r>
            <a:endParaRPr/>
          </a:p>
          <a:p>
            <a:pPr indent="-228600" lvl="0" marL="228600" rtl="0" algn="l">
              <a:spcBef>
                <a:spcPts val="2000"/>
              </a:spcBef>
              <a:spcAft>
                <a:spcPts val="0"/>
              </a:spcAft>
              <a:buSzPts val="1800"/>
              <a:buChar char="■"/>
            </a:pPr>
            <a:r>
              <a:rPr lang="en-US" sz="2400">
                <a:solidFill>
                  <a:schemeClr val="dk1"/>
                </a:solidFill>
              </a:rPr>
              <a:t>e.g. 2 lines per set</a:t>
            </a:r>
            <a:endParaRPr/>
          </a:p>
          <a:p>
            <a:pPr indent="-228600" lvl="1" marL="457200" rtl="0" algn="l">
              <a:spcBef>
                <a:spcPts val="600"/>
              </a:spcBef>
              <a:spcAft>
                <a:spcPts val="0"/>
              </a:spcAft>
              <a:buSzPts val="1500"/>
              <a:buChar char="■"/>
            </a:pPr>
            <a:r>
              <a:rPr lang="en-US" sz="2000">
                <a:solidFill>
                  <a:schemeClr val="dk1"/>
                </a:solidFill>
              </a:rPr>
              <a:t>2 way associative mapping</a:t>
            </a:r>
            <a:endParaRPr/>
          </a:p>
          <a:p>
            <a:pPr indent="-228600" lvl="1" marL="457200" rtl="0" algn="l">
              <a:spcBef>
                <a:spcPts val="600"/>
              </a:spcBef>
              <a:spcAft>
                <a:spcPts val="0"/>
              </a:spcAft>
              <a:buSzPts val="1500"/>
              <a:buChar char="■"/>
            </a:pPr>
            <a:r>
              <a:rPr lang="en-US" sz="2000">
                <a:solidFill>
                  <a:schemeClr val="dk1"/>
                </a:solidFill>
              </a:rPr>
              <a:t>A given block can be in one of 2 lines in only one set</a:t>
            </a:r>
            <a:endParaRPr/>
          </a:p>
          <a:p>
            <a:pPr indent="-114300" lvl="0" marL="228600" rtl="0" algn="l">
              <a:spcBef>
                <a:spcPts val="2000"/>
              </a:spcBef>
              <a:spcAft>
                <a:spcPts val="0"/>
              </a:spcAft>
              <a:buSzPts val="1800"/>
              <a:buNone/>
            </a:pPr>
            <a:r>
              <a:t/>
            </a:r>
            <a:endParaRPr sz="2400">
              <a:solidFill>
                <a:schemeClr val="dk1"/>
              </a:solidFill>
            </a:endParaRPr>
          </a:p>
        </p:txBody>
      </p:sp>
      <p:sp>
        <p:nvSpPr>
          <p:cNvPr id="723" name="Google Shape;723;p35">
            <a:hlinkClick action="ppaction://hlinksldjump" r:id="rId3"/>
          </p:cNvPr>
          <p:cNvSpPr/>
          <p:nvPr/>
        </p:nvSpPr>
        <p:spPr>
          <a:xfrm>
            <a:off x="6143636" y="3071810"/>
            <a:ext cx="2714644" cy="642942"/>
          </a:xfrm>
          <a:prstGeom prst="rect">
            <a:avLst/>
          </a:prstGeom>
          <a:solidFill>
            <a:srgbClr val="FF00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Go to Replacement Algorithms </a:t>
            </a:r>
            <a:endParaRPr sz="2000">
              <a:solidFill>
                <a:schemeClr val="lt1"/>
              </a:solidFill>
              <a:latin typeface="Times New Roman"/>
              <a:ea typeface="Times New Roman"/>
              <a:cs typeface="Times New Roman"/>
              <a:sym typeface="Times New Roman"/>
            </a:endParaRPr>
          </a:p>
        </p:txBody>
      </p:sp>
      <p:sp>
        <p:nvSpPr>
          <p:cNvPr id="724" name="Google Shape;724;p35"/>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6"/>
          <p:cNvSpPr txBox="1"/>
          <p:nvPr>
            <p:ph type="title"/>
          </p:nvPr>
        </p:nvSpPr>
        <p:spPr>
          <a:xfrm>
            <a:off x="304800" y="990600"/>
            <a:ext cx="3429000" cy="36004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2800"/>
              <a:buFont typeface="Rockwell"/>
              <a:buNone/>
            </a:pPr>
            <a:r>
              <a:rPr lang="en-US" sz="2800"/>
              <a:t>Mapping From Main Memory</a:t>
            </a:r>
            <a:br>
              <a:rPr lang="en-US" sz="2800"/>
            </a:br>
            <a:r>
              <a:rPr lang="en-US" sz="2800"/>
              <a:t>to Cache:</a:t>
            </a:r>
            <a:br>
              <a:rPr lang="en-US" sz="2800"/>
            </a:br>
            <a:br>
              <a:rPr lang="en-US" sz="2800"/>
            </a:br>
            <a:r>
              <a:rPr i="1" lang="en-US" sz="2800"/>
              <a:t>k</a:t>
            </a:r>
            <a:r>
              <a:rPr lang="en-US" sz="2800"/>
              <a:t>-Way</a:t>
            </a:r>
            <a:br>
              <a:rPr lang="en-US" sz="2800"/>
            </a:br>
            <a:r>
              <a:rPr lang="en-US" sz="2800"/>
              <a:t> Set Associative</a:t>
            </a:r>
            <a:endParaRPr sz="2800"/>
          </a:p>
        </p:txBody>
      </p:sp>
      <p:pic>
        <p:nvPicPr>
          <p:cNvPr descr="f13.pdf" id="731" name="Google Shape;731;p36"/>
          <p:cNvPicPr preferRelativeResize="0"/>
          <p:nvPr/>
        </p:nvPicPr>
        <p:blipFill rotWithShape="1">
          <a:blip r:embed="rId3">
            <a:alphaModFix/>
          </a:blip>
          <a:srcRect b="0" l="0" r="0" t="0"/>
          <a:stretch/>
        </p:blipFill>
        <p:spPr>
          <a:xfrm>
            <a:off x="3844636" y="0"/>
            <a:ext cx="5299364" cy="6858000"/>
          </a:xfrm>
          <a:prstGeom prst="rect">
            <a:avLst/>
          </a:prstGeom>
          <a:noFill/>
          <a:ln>
            <a:noFill/>
          </a:ln>
        </p:spPr>
      </p:pic>
      <p:sp>
        <p:nvSpPr>
          <p:cNvPr id="732" name="Google Shape;732;p36"/>
          <p:cNvSpPr/>
          <p:nvPr/>
        </p:nvSpPr>
        <p:spPr>
          <a:xfrm>
            <a:off x="428596" y="4786322"/>
            <a:ext cx="2714644" cy="642942"/>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37"/>
          <p:cNvSpPr txBox="1"/>
          <p:nvPr>
            <p:ph idx="4294967295" type="title"/>
          </p:nvPr>
        </p:nvSpPr>
        <p:spPr>
          <a:xfrm>
            <a:off x="0" y="0"/>
            <a:ext cx="1905000" cy="3352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Rockwell"/>
              <a:buNone/>
            </a:pPr>
            <a:r>
              <a:rPr i="1" lang="en-US"/>
              <a:t>k</a:t>
            </a:r>
            <a:r>
              <a:rPr i="1" lang="en-US" sz="2222"/>
              <a:t>-</a:t>
            </a:r>
            <a:r>
              <a:rPr lang="en-US" sz="2222"/>
              <a:t>Way</a:t>
            </a:r>
            <a:br>
              <a:rPr lang="en-US" sz="2222"/>
            </a:br>
            <a:r>
              <a:rPr lang="en-US" sz="2222"/>
              <a:t>Set Associative Cache Organization</a:t>
            </a:r>
            <a:endParaRPr/>
          </a:p>
        </p:txBody>
      </p:sp>
      <p:pic>
        <p:nvPicPr>
          <p:cNvPr descr="f14.pdf" id="739" name="Google Shape;739;p37"/>
          <p:cNvPicPr preferRelativeResize="0"/>
          <p:nvPr/>
        </p:nvPicPr>
        <p:blipFill rotWithShape="1">
          <a:blip r:embed="rId3">
            <a:alphaModFix/>
          </a:blip>
          <a:srcRect b="0" l="7273" r="8181" t="0"/>
          <a:stretch/>
        </p:blipFill>
        <p:spPr>
          <a:xfrm>
            <a:off x="1640597" y="0"/>
            <a:ext cx="7503403" cy="6858000"/>
          </a:xfrm>
          <a:prstGeom prst="rect">
            <a:avLst/>
          </a:prstGeom>
          <a:noFill/>
          <a:ln>
            <a:noFill/>
          </a:ln>
        </p:spPr>
      </p:pic>
      <p:sp>
        <p:nvSpPr>
          <p:cNvPr id="740" name="Google Shape;740;p37"/>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3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Set Associative Mapping Summary</a:t>
            </a:r>
            <a:endParaRPr/>
          </a:p>
        </p:txBody>
      </p:sp>
      <p:sp>
        <p:nvSpPr>
          <p:cNvPr id="747" name="Google Shape;747;p38"/>
          <p:cNvSpPr txBox="1"/>
          <p:nvPr>
            <p:ph idx="1" type="body"/>
          </p:nvPr>
        </p:nvSpPr>
        <p:spPr>
          <a:xfrm>
            <a:off x="428596" y="1857364"/>
            <a:ext cx="7556313" cy="45720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spcBef>
                <a:spcPts val="0"/>
              </a:spcBef>
              <a:spcAft>
                <a:spcPts val="0"/>
              </a:spcAft>
              <a:buSzPct val="75000"/>
              <a:buChar char="■"/>
            </a:pPr>
            <a:r>
              <a:rPr lang="en-US">
                <a:solidFill>
                  <a:schemeClr val="dk1"/>
                </a:solidFill>
              </a:rPr>
              <a:t>Address length = (s + w) bits</a:t>
            </a:r>
            <a:endParaRPr/>
          </a:p>
          <a:p>
            <a:pPr indent="-228600" lvl="0" marL="228600" rtl="0" algn="l">
              <a:spcBef>
                <a:spcPts val="2000"/>
              </a:spcBef>
              <a:spcAft>
                <a:spcPts val="0"/>
              </a:spcAft>
              <a:buSzPct val="75000"/>
              <a:buChar char="■"/>
            </a:pPr>
            <a:r>
              <a:rPr lang="en-US">
                <a:solidFill>
                  <a:schemeClr val="dk1"/>
                </a:solidFill>
              </a:rPr>
              <a:t>Number of addressable units = 2</a:t>
            </a:r>
            <a:r>
              <a:rPr baseline="30000" lang="en-US">
                <a:solidFill>
                  <a:schemeClr val="dk1"/>
                </a:solidFill>
              </a:rPr>
              <a:t>s+w </a:t>
            </a:r>
            <a:r>
              <a:rPr lang="en-US">
                <a:solidFill>
                  <a:schemeClr val="dk1"/>
                </a:solidFill>
              </a:rPr>
              <a:t>words or bytes</a:t>
            </a:r>
            <a:endParaRPr/>
          </a:p>
          <a:p>
            <a:pPr indent="-228600" lvl="0" marL="228600" rtl="0" algn="l">
              <a:spcBef>
                <a:spcPts val="2000"/>
              </a:spcBef>
              <a:spcAft>
                <a:spcPts val="0"/>
              </a:spcAft>
              <a:buSzPct val="75000"/>
              <a:buChar char="■"/>
            </a:pPr>
            <a:r>
              <a:rPr lang="en-US">
                <a:solidFill>
                  <a:schemeClr val="dk1"/>
                </a:solidFill>
              </a:rPr>
              <a:t>Block size = line size = 2</a:t>
            </a:r>
            <a:r>
              <a:rPr baseline="30000" lang="en-US">
                <a:solidFill>
                  <a:schemeClr val="dk1"/>
                </a:solidFill>
              </a:rPr>
              <a:t>w</a:t>
            </a:r>
            <a:r>
              <a:rPr lang="en-US">
                <a:solidFill>
                  <a:schemeClr val="dk1"/>
                </a:solidFill>
              </a:rPr>
              <a:t> words or bytes</a:t>
            </a:r>
            <a:endParaRPr/>
          </a:p>
          <a:p>
            <a:pPr indent="-228600" lvl="0" marL="228600" rtl="0" algn="l">
              <a:spcBef>
                <a:spcPts val="2000"/>
              </a:spcBef>
              <a:spcAft>
                <a:spcPts val="0"/>
              </a:spcAft>
              <a:buSzPct val="75000"/>
              <a:buChar char="■"/>
            </a:pPr>
            <a:r>
              <a:rPr lang="en-US">
                <a:solidFill>
                  <a:schemeClr val="dk1"/>
                </a:solidFill>
              </a:rPr>
              <a:t>Number of blocks in main memory = 2</a:t>
            </a:r>
            <a:r>
              <a:rPr baseline="30000" lang="en-US">
                <a:solidFill>
                  <a:schemeClr val="dk1"/>
                </a:solidFill>
              </a:rPr>
              <a:t>s+w/</a:t>
            </a:r>
            <a:r>
              <a:rPr lang="en-US">
                <a:solidFill>
                  <a:schemeClr val="dk1"/>
                </a:solidFill>
              </a:rPr>
              <a:t>2</a:t>
            </a:r>
            <a:r>
              <a:rPr baseline="30000" lang="en-US">
                <a:solidFill>
                  <a:schemeClr val="dk1"/>
                </a:solidFill>
              </a:rPr>
              <a:t>w=</a:t>
            </a:r>
            <a:r>
              <a:rPr lang="en-US">
                <a:solidFill>
                  <a:schemeClr val="dk1"/>
                </a:solidFill>
              </a:rPr>
              <a:t>2</a:t>
            </a:r>
            <a:r>
              <a:rPr baseline="30000" lang="en-US">
                <a:solidFill>
                  <a:schemeClr val="dk1"/>
                </a:solidFill>
              </a:rPr>
              <a:t>s</a:t>
            </a:r>
            <a:endParaRPr>
              <a:solidFill>
                <a:schemeClr val="dk1"/>
              </a:solidFill>
            </a:endParaRPr>
          </a:p>
          <a:p>
            <a:pPr indent="-228600" lvl="0" marL="228600" rtl="0" algn="l">
              <a:spcBef>
                <a:spcPts val="2000"/>
              </a:spcBef>
              <a:spcAft>
                <a:spcPts val="0"/>
              </a:spcAft>
              <a:buSzPct val="75000"/>
              <a:buChar char="■"/>
            </a:pPr>
            <a:r>
              <a:rPr lang="en-US">
                <a:solidFill>
                  <a:schemeClr val="dk1"/>
                </a:solidFill>
              </a:rPr>
              <a:t>Number of lines in set = k</a:t>
            </a:r>
            <a:endParaRPr/>
          </a:p>
          <a:p>
            <a:pPr indent="-228600" lvl="0" marL="228600" rtl="0" algn="l">
              <a:spcBef>
                <a:spcPts val="2000"/>
              </a:spcBef>
              <a:spcAft>
                <a:spcPts val="0"/>
              </a:spcAft>
              <a:buSzPct val="75000"/>
              <a:buChar char="■"/>
            </a:pPr>
            <a:r>
              <a:rPr lang="en-US">
                <a:solidFill>
                  <a:schemeClr val="dk1"/>
                </a:solidFill>
              </a:rPr>
              <a:t>Number of sets = v = 2</a:t>
            </a:r>
            <a:r>
              <a:rPr baseline="30000" lang="en-US">
                <a:solidFill>
                  <a:schemeClr val="dk1"/>
                </a:solidFill>
              </a:rPr>
              <a:t>d</a:t>
            </a:r>
            <a:endParaRPr/>
          </a:p>
          <a:p>
            <a:pPr indent="-228600" lvl="0" marL="228600" rtl="0" algn="l">
              <a:spcBef>
                <a:spcPts val="2000"/>
              </a:spcBef>
              <a:spcAft>
                <a:spcPts val="0"/>
              </a:spcAft>
              <a:buSzPct val="75000"/>
              <a:buChar char="■"/>
            </a:pPr>
            <a:r>
              <a:rPr lang="en-US">
                <a:solidFill>
                  <a:schemeClr val="dk1"/>
                </a:solidFill>
              </a:rPr>
              <a:t>Number of lines in cache = m=kv = k * 2</a:t>
            </a:r>
            <a:r>
              <a:rPr baseline="30000" lang="en-US">
                <a:solidFill>
                  <a:schemeClr val="dk1"/>
                </a:solidFill>
              </a:rPr>
              <a:t>d</a:t>
            </a:r>
            <a:endParaRPr/>
          </a:p>
          <a:p>
            <a:pPr indent="-228600" lvl="0" marL="228600" rtl="0" algn="l">
              <a:spcBef>
                <a:spcPts val="2000"/>
              </a:spcBef>
              <a:spcAft>
                <a:spcPts val="0"/>
              </a:spcAft>
              <a:buSzPct val="75000"/>
              <a:buChar char="■"/>
            </a:pPr>
            <a:r>
              <a:rPr lang="en-US">
                <a:solidFill>
                  <a:schemeClr val="dk1"/>
                </a:solidFill>
              </a:rPr>
              <a:t>Size of cache = </a:t>
            </a:r>
            <a:r>
              <a:rPr i="1" lang="en-US">
                <a:solidFill>
                  <a:schemeClr val="dk1"/>
                </a:solidFill>
              </a:rPr>
              <a:t>k * 2</a:t>
            </a:r>
            <a:r>
              <a:rPr baseline="30000" lang="en-US" sz="2054">
                <a:solidFill>
                  <a:schemeClr val="dk1"/>
                </a:solidFill>
              </a:rPr>
              <a:t>d+w</a:t>
            </a:r>
            <a:r>
              <a:rPr lang="en-US">
                <a:solidFill>
                  <a:schemeClr val="dk1"/>
                </a:solidFill>
              </a:rPr>
              <a:t>words or bytes</a:t>
            </a:r>
            <a:endParaRPr baseline="30000">
              <a:solidFill>
                <a:schemeClr val="dk1"/>
              </a:solidFill>
            </a:endParaRPr>
          </a:p>
          <a:p>
            <a:pPr indent="-228600" lvl="0" marL="228600" rtl="0" algn="l">
              <a:spcBef>
                <a:spcPts val="2000"/>
              </a:spcBef>
              <a:spcAft>
                <a:spcPts val="0"/>
              </a:spcAft>
              <a:buSzPct val="75000"/>
              <a:buChar char="■"/>
            </a:pPr>
            <a:r>
              <a:rPr lang="en-US">
                <a:solidFill>
                  <a:schemeClr val="dk1"/>
                </a:solidFill>
              </a:rPr>
              <a:t>Size of tag = (s – d) bits</a:t>
            </a:r>
            <a:endParaRPr/>
          </a:p>
        </p:txBody>
      </p:sp>
      <p:pic>
        <p:nvPicPr>
          <p:cNvPr id="748" name="Google Shape;748;p38"/>
          <p:cNvPicPr preferRelativeResize="0"/>
          <p:nvPr/>
        </p:nvPicPr>
        <p:blipFill rotWithShape="1">
          <a:blip r:embed="rId3">
            <a:alphaModFix/>
          </a:blip>
          <a:srcRect b="0" l="0" r="0" t="0"/>
          <a:stretch/>
        </p:blipFill>
        <p:spPr>
          <a:xfrm>
            <a:off x="7377546" y="5206774"/>
            <a:ext cx="1004454" cy="947057"/>
          </a:xfrm>
          <a:prstGeom prst="rect">
            <a:avLst/>
          </a:prstGeom>
          <a:noFill/>
          <a:ln>
            <a:noFill/>
          </a:ln>
        </p:spPr>
      </p:pic>
      <p:sp>
        <p:nvSpPr>
          <p:cNvPr id="749" name="Google Shape;749;p38"/>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pic>
        <p:nvPicPr>
          <p:cNvPr descr="f15.pdf" id="755" name="Google Shape;755;p39"/>
          <p:cNvPicPr preferRelativeResize="0"/>
          <p:nvPr/>
        </p:nvPicPr>
        <p:blipFill rotWithShape="1">
          <a:blip r:embed="rId3">
            <a:alphaModFix/>
          </a:blip>
          <a:srcRect b="0" l="0" r="0" t="0"/>
          <a:stretch/>
        </p:blipFill>
        <p:spPr>
          <a:xfrm>
            <a:off x="0" y="0"/>
            <a:ext cx="8875059" cy="6858000"/>
          </a:xfrm>
          <a:prstGeom prst="rect">
            <a:avLst/>
          </a:prstGeom>
          <a:noFill/>
          <a:ln>
            <a:noFill/>
          </a:ln>
        </p:spPr>
      </p:pic>
      <p:sp>
        <p:nvSpPr>
          <p:cNvPr id="756" name="Google Shape;756;p39"/>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
          <p:cNvSpPr txBox="1"/>
          <p:nvPr>
            <p:ph type="title"/>
          </p:nvPr>
        </p:nvSpPr>
        <p:spPr>
          <a:xfrm>
            <a:off x="498474" y="484094"/>
            <a:ext cx="7556313"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4.1- Computer Memory System Overview</a:t>
            </a:r>
            <a:endParaRPr/>
          </a:p>
        </p:txBody>
      </p:sp>
      <p:sp>
        <p:nvSpPr>
          <p:cNvPr id="236" name="Google Shape;236;p4"/>
          <p:cNvSpPr txBox="1"/>
          <p:nvPr>
            <p:ph idx="1" type="body"/>
          </p:nvPr>
        </p:nvSpPr>
        <p:spPr>
          <a:xfrm>
            <a:off x="498474" y="2338391"/>
            <a:ext cx="8288368" cy="1733551"/>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100"/>
              <a:buChar char="■"/>
            </a:pPr>
            <a:r>
              <a:rPr lang="en-US" sz="2800">
                <a:solidFill>
                  <a:schemeClr val="dk1"/>
                </a:solidFill>
              </a:rPr>
              <a:t>Characteristics of Memory System.</a:t>
            </a:r>
            <a:endParaRPr/>
          </a:p>
          <a:p>
            <a:pPr indent="-228600" lvl="0" marL="228600" rtl="0" algn="l">
              <a:spcBef>
                <a:spcPts val="2000"/>
              </a:spcBef>
              <a:spcAft>
                <a:spcPts val="0"/>
              </a:spcAft>
              <a:buSzPts val="2100"/>
              <a:buChar char="■"/>
            </a:pPr>
            <a:r>
              <a:rPr lang="en-US" sz="2800">
                <a:solidFill>
                  <a:schemeClr val="dk1"/>
                </a:solidFill>
              </a:rPr>
              <a:t>The Memory Hierarchy</a:t>
            </a:r>
            <a:endParaRPr/>
          </a:p>
          <a:p>
            <a:pPr indent="-95250" lvl="0" marL="228600" rtl="0" algn="l">
              <a:spcBef>
                <a:spcPts val="2000"/>
              </a:spcBef>
              <a:spcAft>
                <a:spcPts val="0"/>
              </a:spcAft>
              <a:buSzPts val="2100"/>
              <a:buNone/>
            </a:pPr>
            <a:r>
              <a:t/>
            </a:r>
            <a:endParaRPr sz="28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40"/>
          <p:cNvSpPr txBox="1"/>
          <p:nvPr>
            <p:ph type="title"/>
          </p:nvPr>
        </p:nvSpPr>
        <p:spPr>
          <a:xfrm>
            <a:off x="685800" y="228600"/>
            <a:ext cx="7556313" cy="1116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Rockwell"/>
              <a:buNone/>
            </a:pPr>
            <a:br>
              <a:rPr lang="en-US" sz="2800"/>
            </a:br>
            <a:r>
              <a:rPr lang="en-US" sz="2800"/>
              <a:t>Varying Associativity Over Cache Size</a:t>
            </a:r>
            <a:endParaRPr/>
          </a:p>
        </p:txBody>
      </p:sp>
      <p:pic>
        <p:nvPicPr>
          <p:cNvPr descr="f16.pdf" id="763" name="Google Shape;763;p40"/>
          <p:cNvPicPr preferRelativeResize="0"/>
          <p:nvPr/>
        </p:nvPicPr>
        <p:blipFill rotWithShape="1">
          <a:blip r:embed="rId3">
            <a:alphaModFix/>
          </a:blip>
          <a:srcRect b="11818" l="0" r="0" t="25454"/>
          <a:stretch/>
        </p:blipFill>
        <p:spPr>
          <a:xfrm>
            <a:off x="990600" y="1298698"/>
            <a:ext cx="6848513" cy="5559302"/>
          </a:xfrm>
          <a:prstGeom prst="rect">
            <a:avLst/>
          </a:prstGeom>
          <a:noFill/>
          <a:ln>
            <a:noFill/>
          </a:ln>
        </p:spPr>
      </p:pic>
      <p:sp>
        <p:nvSpPr>
          <p:cNvPr id="764" name="Google Shape;764;p40"/>
          <p:cNvSpPr/>
          <p:nvPr/>
        </p:nvSpPr>
        <p:spPr>
          <a:xfrm>
            <a:off x="6429388" y="-24"/>
            <a:ext cx="2714644" cy="357190"/>
          </a:xfrm>
          <a:prstGeom prst="rect">
            <a:avLst/>
          </a:prstGeom>
          <a:solidFill>
            <a:srgbClr val="92D05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rgbClr val="FF0000"/>
                </a:solidFill>
                <a:latin typeface="Times New Roman"/>
                <a:ea typeface="Times New Roman"/>
                <a:cs typeface="Times New Roman"/>
                <a:sym typeface="Times New Roman"/>
              </a:rPr>
              <a:t>READ BY  YOURSELF</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41"/>
          <p:cNvSpPr txBox="1"/>
          <p:nvPr>
            <p:ph type="title"/>
          </p:nvPr>
        </p:nvSpPr>
        <p:spPr>
          <a:xfrm>
            <a:off x="6858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Replacement Algorithms</a:t>
            </a:r>
            <a:endParaRPr/>
          </a:p>
        </p:txBody>
      </p:sp>
      <p:sp>
        <p:nvSpPr>
          <p:cNvPr id="771" name="Google Shape;771;p41"/>
          <p:cNvSpPr txBox="1"/>
          <p:nvPr>
            <p:ph idx="1" type="body"/>
          </p:nvPr>
        </p:nvSpPr>
        <p:spPr>
          <a:xfrm>
            <a:off x="533400" y="1571612"/>
            <a:ext cx="7556313" cy="4721229"/>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spcBef>
                <a:spcPts val="0"/>
              </a:spcBef>
              <a:spcAft>
                <a:spcPts val="0"/>
              </a:spcAft>
              <a:buSzPct val="75000"/>
              <a:buChar char="■"/>
            </a:pPr>
            <a:r>
              <a:rPr lang="en-US" sz="2400">
                <a:solidFill>
                  <a:schemeClr val="dk1"/>
                </a:solidFill>
              </a:rPr>
              <a:t>Two situations: </a:t>
            </a:r>
            <a:endParaRPr/>
          </a:p>
          <a:p>
            <a:pPr indent="-228600" lvl="1" marL="457200" rtl="0" algn="l">
              <a:spcBef>
                <a:spcPts val="600"/>
              </a:spcBef>
              <a:spcAft>
                <a:spcPts val="0"/>
              </a:spcAft>
              <a:buSzPct val="75000"/>
              <a:buChar char="■"/>
            </a:pPr>
            <a:r>
              <a:rPr lang="en-US" sz="2200">
                <a:solidFill>
                  <a:schemeClr val="dk1"/>
                </a:solidFill>
              </a:rPr>
              <a:t>Cache hit:  Accessed address exists in cache</a:t>
            </a:r>
            <a:endParaRPr/>
          </a:p>
          <a:p>
            <a:pPr indent="-228600" lvl="1" marL="457200" rtl="0" algn="l">
              <a:spcBef>
                <a:spcPts val="600"/>
              </a:spcBef>
              <a:spcAft>
                <a:spcPts val="0"/>
              </a:spcAft>
              <a:buSzPct val="75000"/>
              <a:buChar char="■"/>
            </a:pPr>
            <a:r>
              <a:rPr lang="en-US" sz="2200">
                <a:solidFill>
                  <a:schemeClr val="dk1"/>
                </a:solidFill>
              </a:rPr>
              <a:t>Cache miss:  Accessed address does not exist in cache. The memory block containing it must be loaded to the cache</a:t>
            </a:r>
            <a:endParaRPr/>
          </a:p>
          <a:p>
            <a:pPr indent="-228600" lvl="0" marL="228600" rtl="0" algn="l">
              <a:spcBef>
                <a:spcPts val="2000"/>
              </a:spcBef>
              <a:spcAft>
                <a:spcPts val="0"/>
              </a:spcAft>
              <a:buSzPct val="75000"/>
              <a:buChar char="■"/>
            </a:pPr>
            <a:r>
              <a:rPr lang="en-US" sz="2400">
                <a:solidFill>
                  <a:schemeClr val="dk1"/>
                </a:solidFill>
              </a:rPr>
              <a:t>Once the cache has been filled, when a new block is brought into the cache, one of the existing blocks must be replaced</a:t>
            </a:r>
            <a:endParaRPr/>
          </a:p>
          <a:p>
            <a:pPr indent="-228600" lvl="0" marL="228600" rtl="0" algn="l">
              <a:spcBef>
                <a:spcPts val="2000"/>
              </a:spcBef>
              <a:spcAft>
                <a:spcPts val="0"/>
              </a:spcAft>
              <a:buSzPct val="75000"/>
              <a:buChar char="■"/>
            </a:pPr>
            <a:r>
              <a:rPr lang="en-US" sz="2400">
                <a:solidFill>
                  <a:schemeClr val="dk1"/>
                </a:solidFill>
              </a:rPr>
              <a:t>For </a:t>
            </a:r>
            <a:r>
              <a:rPr b="1" lang="en-US" sz="2400">
                <a:solidFill>
                  <a:srgbClr val="FF0000"/>
                </a:solidFill>
              </a:rPr>
              <a:t>direct mapping </a:t>
            </a:r>
            <a:r>
              <a:rPr lang="en-US" sz="2400">
                <a:solidFill>
                  <a:schemeClr val="dk1"/>
                </a:solidFill>
              </a:rPr>
              <a:t>there is only one possible line for any particular block and </a:t>
            </a:r>
            <a:r>
              <a:rPr b="1" lang="en-US" sz="2400">
                <a:solidFill>
                  <a:srgbClr val="FF0000"/>
                </a:solidFill>
              </a:rPr>
              <a:t>no choice is possible</a:t>
            </a:r>
            <a:endParaRPr/>
          </a:p>
          <a:p>
            <a:pPr indent="-228600" lvl="0" marL="228600" rtl="0" algn="l">
              <a:spcBef>
                <a:spcPts val="2000"/>
              </a:spcBef>
              <a:spcAft>
                <a:spcPts val="0"/>
              </a:spcAft>
              <a:buSzPct val="75000"/>
              <a:buChar char="■"/>
            </a:pPr>
            <a:r>
              <a:rPr lang="en-US" sz="2400">
                <a:solidFill>
                  <a:schemeClr val="dk1"/>
                </a:solidFill>
              </a:rPr>
              <a:t>For the </a:t>
            </a:r>
            <a:r>
              <a:rPr lang="en-US" sz="2400">
                <a:solidFill>
                  <a:srgbClr val="0000CC"/>
                </a:solidFill>
              </a:rPr>
              <a:t>associative and set-associative techniques </a:t>
            </a:r>
            <a:r>
              <a:rPr lang="en-US" sz="2400">
                <a:solidFill>
                  <a:schemeClr val="dk1"/>
                </a:solidFill>
              </a:rPr>
              <a:t>a </a:t>
            </a:r>
            <a:r>
              <a:rPr lang="en-US" sz="2400">
                <a:solidFill>
                  <a:srgbClr val="0000CC"/>
                </a:solidFill>
              </a:rPr>
              <a:t>replacement algorithm </a:t>
            </a:r>
            <a:r>
              <a:rPr lang="en-US" sz="2400">
                <a:solidFill>
                  <a:schemeClr val="dk1"/>
                </a:solidFill>
              </a:rPr>
              <a:t>is needed</a:t>
            </a:r>
            <a:endParaRPr/>
          </a:p>
          <a:p>
            <a:pPr indent="-228600" lvl="0" marL="228600" rtl="0" algn="l">
              <a:spcBef>
                <a:spcPts val="2000"/>
              </a:spcBef>
              <a:spcAft>
                <a:spcPts val="0"/>
              </a:spcAft>
              <a:buSzPct val="75000"/>
              <a:buChar char="■"/>
            </a:pPr>
            <a:r>
              <a:rPr lang="en-US" sz="2400">
                <a:solidFill>
                  <a:schemeClr val="dk1"/>
                </a:solidFill>
              </a:rPr>
              <a:t>To achieve high speed, an algorithm must be implemented in hardware</a:t>
            </a:r>
            <a:endParaRPr sz="2400">
              <a:solidFill>
                <a:schemeClr val="dk1"/>
              </a:solidFill>
            </a:endParaRPr>
          </a:p>
        </p:txBody>
      </p:sp>
      <p:pic>
        <p:nvPicPr>
          <p:cNvPr id="772" name="Google Shape;772;p41"/>
          <p:cNvPicPr preferRelativeResize="0"/>
          <p:nvPr/>
        </p:nvPicPr>
        <p:blipFill rotWithShape="1">
          <a:blip r:embed="rId3">
            <a:alphaModFix/>
          </a:blip>
          <a:srcRect b="0" l="0" r="0" t="0"/>
          <a:stretch/>
        </p:blipFill>
        <p:spPr>
          <a:xfrm>
            <a:off x="7010400" y="228600"/>
            <a:ext cx="1739900" cy="1714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42"/>
          <p:cNvSpPr txBox="1"/>
          <p:nvPr>
            <p:ph type="title"/>
          </p:nvPr>
        </p:nvSpPr>
        <p:spPr>
          <a:xfrm>
            <a:off x="6858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666699"/>
              </a:buClr>
              <a:buSzPts val="3600"/>
              <a:buFont typeface="Rockwell"/>
              <a:buNone/>
            </a:pPr>
            <a:r>
              <a:rPr b="1" lang="en-US">
                <a:solidFill>
                  <a:srgbClr val="666699"/>
                </a:solidFill>
              </a:rPr>
              <a:t>The four most common replacement algorithms are:</a:t>
            </a:r>
            <a:endParaRPr b="1">
              <a:solidFill>
                <a:srgbClr val="666699"/>
              </a:solidFill>
            </a:endParaRPr>
          </a:p>
        </p:txBody>
      </p:sp>
      <p:sp>
        <p:nvSpPr>
          <p:cNvPr id="779" name="Google Shape;779;p42"/>
          <p:cNvSpPr txBox="1"/>
          <p:nvPr>
            <p:ph idx="1" type="body"/>
          </p:nvPr>
        </p:nvSpPr>
        <p:spPr>
          <a:xfrm>
            <a:off x="498474" y="1981200"/>
            <a:ext cx="7807326" cy="4648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1500"/>
              <a:buChar char="■"/>
            </a:pPr>
            <a:r>
              <a:rPr lang="en-US">
                <a:solidFill>
                  <a:srgbClr val="FF0000"/>
                </a:solidFill>
              </a:rPr>
              <a:t>Least recently used (LRU)</a:t>
            </a:r>
            <a:endParaRPr/>
          </a:p>
          <a:p>
            <a:pPr indent="-228600" lvl="1" marL="457200" rtl="0" algn="l">
              <a:spcBef>
                <a:spcPts val="600"/>
              </a:spcBef>
              <a:spcAft>
                <a:spcPts val="0"/>
              </a:spcAft>
              <a:buSzPts val="1350"/>
              <a:buChar char="■"/>
            </a:pPr>
            <a:r>
              <a:rPr lang="en-US">
                <a:solidFill>
                  <a:schemeClr val="dk1"/>
                </a:solidFill>
              </a:rPr>
              <a:t>Most effective</a:t>
            </a:r>
            <a:endParaRPr/>
          </a:p>
          <a:p>
            <a:pPr indent="-228600" lvl="1" marL="457200" rtl="0" algn="l">
              <a:spcBef>
                <a:spcPts val="600"/>
              </a:spcBef>
              <a:spcAft>
                <a:spcPts val="0"/>
              </a:spcAft>
              <a:buSzPts val="1350"/>
              <a:buChar char="■"/>
            </a:pPr>
            <a:r>
              <a:rPr lang="en-US">
                <a:solidFill>
                  <a:schemeClr val="dk1"/>
                </a:solidFill>
              </a:rPr>
              <a:t>Replace that block in the set that has been in the cache longest with no reference to it</a:t>
            </a:r>
            <a:endParaRPr/>
          </a:p>
          <a:p>
            <a:pPr indent="-228600" lvl="1" marL="457200" rtl="0" algn="l">
              <a:spcBef>
                <a:spcPts val="600"/>
              </a:spcBef>
              <a:spcAft>
                <a:spcPts val="0"/>
              </a:spcAft>
              <a:buSzPts val="1350"/>
              <a:buChar char="■"/>
            </a:pPr>
            <a:r>
              <a:rPr lang="en-US">
                <a:solidFill>
                  <a:schemeClr val="dk1"/>
                </a:solidFill>
              </a:rPr>
              <a:t>Because of its simplicity of implementation, LRU is the most popular replacement algorithm</a:t>
            </a:r>
            <a:endParaRPr/>
          </a:p>
          <a:p>
            <a:pPr indent="-228600" lvl="0" marL="228600" rtl="0" algn="l">
              <a:spcBef>
                <a:spcPts val="2000"/>
              </a:spcBef>
              <a:spcAft>
                <a:spcPts val="0"/>
              </a:spcAft>
              <a:buSzPts val="1500"/>
              <a:buChar char="■"/>
            </a:pPr>
            <a:r>
              <a:rPr lang="en-US">
                <a:solidFill>
                  <a:srgbClr val="006600"/>
                </a:solidFill>
              </a:rPr>
              <a:t>First-in-first-out (FIFO)</a:t>
            </a:r>
            <a:endParaRPr/>
          </a:p>
          <a:p>
            <a:pPr indent="-228600" lvl="1" marL="457200" rtl="0" algn="l">
              <a:spcBef>
                <a:spcPts val="600"/>
              </a:spcBef>
              <a:spcAft>
                <a:spcPts val="0"/>
              </a:spcAft>
              <a:buSzPts val="1350"/>
              <a:buChar char="■"/>
            </a:pPr>
            <a:r>
              <a:rPr lang="en-US">
                <a:solidFill>
                  <a:schemeClr val="dk1"/>
                </a:solidFill>
              </a:rPr>
              <a:t>Replace that block in the set that has been in the cache longest</a:t>
            </a:r>
            <a:endParaRPr/>
          </a:p>
          <a:p>
            <a:pPr indent="-228600" lvl="1" marL="457200" rtl="0" algn="l">
              <a:spcBef>
                <a:spcPts val="600"/>
              </a:spcBef>
              <a:spcAft>
                <a:spcPts val="0"/>
              </a:spcAft>
              <a:buSzPts val="1350"/>
              <a:buChar char="■"/>
            </a:pPr>
            <a:r>
              <a:rPr lang="en-US">
                <a:solidFill>
                  <a:schemeClr val="dk1"/>
                </a:solidFill>
              </a:rPr>
              <a:t>Easily implemented as a round-robin or circular buffer technique</a:t>
            </a:r>
            <a:endParaRPr/>
          </a:p>
          <a:p>
            <a:pPr indent="-228600" lvl="0" marL="228600" rtl="0" algn="l">
              <a:spcBef>
                <a:spcPts val="2000"/>
              </a:spcBef>
              <a:spcAft>
                <a:spcPts val="0"/>
              </a:spcAft>
              <a:buSzPts val="1500"/>
              <a:buChar char="■"/>
            </a:pPr>
            <a:r>
              <a:rPr lang="en-US">
                <a:solidFill>
                  <a:srgbClr val="0000CC"/>
                </a:solidFill>
              </a:rPr>
              <a:t>Least frequently used (LFU)</a:t>
            </a:r>
            <a:endParaRPr/>
          </a:p>
          <a:p>
            <a:pPr indent="-228600" lvl="1" marL="457200" rtl="0" algn="l">
              <a:spcBef>
                <a:spcPts val="600"/>
              </a:spcBef>
              <a:spcAft>
                <a:spcPts val="0"/>
              </a:spcAft>
              <a:buSzPts val="1350"/>
              <a:buChar char="■"/>
            </a:pPr>
            <a:r>
              <a:rPr lang="en-US">
                <a:solidFill>
                  <a:schemeClr val="dk1"/>
                </a:solidFill>
              </a:rPr>
              <a:t>Replace that block in the set that has experienced the fewest references</a:t>
            </a:r>
            <a:endParaRPr>
              <a:solidFill>
                <a:schemeClr val="dk1"/>
              </a:solidFill>
            </a:endParaRPr>
          </a:p>
          <a:p>
            <a:pPr indent="-228600" lvl="1" marL="457200" rtl="0" algn="l">
              <a:spcBef>
                <a:spcPts val="600"/>
              </a:spcBef>
              <a:spcAft>
                <a:spcPts val="0"/>
              </a:spcAft>
              <a:buSzPts val="1350"/>
              <a:buChar char="■"/>
            </a:pPr>
            <a:r>
              <a:rPr lang="en-US">
                <a:solidFill>
                  <a:schemeClr val="dk1"/>
                </a:solidFill>
              </a:rPr>
              <a:t>Could be implemented by associating a counter with each line</a:t>
            </a:r>
            <a:endParaRPr/>
          </a:p>
        </p:txBody>
      </p:sp>
      <p:sp>
        <p:nvSpPr>
          <p:cNvPr id="780" name="Google Shape;780;p42"/>
          <p:cNvSpPr txBox="1"/>
          <p:nvPr/>
        </p:nvSpPr>
        <p:spPr>
          <a:xfrm>
            <a:off x="3929058" y="1996851"/>
            <a:ext cx="4786346" cy="646331"/>
          </a:xfrm>
          <a:prstGeom prst="rect">
            <a:avLst/>
          </a:prstGeom>
          <a:solidFill>
            <a:srgbClr val="D9ACE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2 bits in tag can be used: 00, 01, 10, 11. Line with 00 should be swap out. See the note.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grpSp>
        <p:nvGrpSpPr>
          <p:cNvPr id="786" name="Google Shape;786;p43"/>
          <p:cNvGrpSpPr/>
          <p:nvPr/>
        </p:nvGrpSpPr>
        <p:grpSpPr>
          <a:xfrm>
            <a:off x="231269" y="1371597"/>
            <a:ext cx="8681460" cy="4572005"/>
            <a:chOff x="2669" y="914397"/>
            <a:chExt cx="8681460" cy="4572005"/>
          </a:xfrm>
        </p:grpSpPr>
        <p:sp>
          <p:nvSpPr>
            <p:cNvPr id="787" name="Google Shape;787;p43"/>
            <p:cNvSpPr/>
            <p:nvPr/>
          </p:nvSpPr>
          <p:spPr>
            <a:xfrm>
              <a:off x="2669" y="914397"/>
              <a:ext cx="4056757" cy="1014189"/>
            </a:xfrm>
            <a:prstGeom prst="roundRect">
              <a:avLst>
                <a:gd fmla="val 10000" name="adj"/>
              </a:avLst>
            </a:prstGeom>
            <a:solidFill>
              <a:schemeClr val="accent4"/>
            </a:solidFill>
            <a:ln cap="flat" cmpd="sng" w="9525">
              <a:solidFill>
                <a:schemeClr val="accent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3"/>
            <p:cNvSpPr txBox="1"/>
            <p:nvPr/>
          </p:nvSpPr>
          <p:spPr>
            <a:xfrm>
              <a:off x="2669" y="914397"/>
              <a:ext cx="4056757" cy="101418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rPr lang="en-US" sz="2100">
                  <a:solidFill>
                    <a:schemeClr val="lt1"/>
                  </a:solidFill>
                  <a:latin typeface="Times New Roman"/>
                  <a:ea typeface="Times New Roman"/>
                  <a:cs typeface="Times New Roman"/>
                  <a:sym typeface="Times New Roman"/>
                </a:rPr>
                <a:t>When a block that is resident in the cache is to be replaced there are two cases to consider:</a:t>
              </a:r>
              <a:endParaRPr sz="2100">
                <a:solidFill>
                  <a:schemeClr val="lt1"/>
                </a:solidFill>
                <a:latin typeface="Times New Roman"/>
                <a:ea typeface="Times New Roman"/>
                <a:cs typeface="Times New Roman"/>
                <a:sym typeface="Times New Roman"/>
              </a:endParaRPr>
            </a:p>
          </p:txBody>
        </p:sp>
        <p:sp>
          <p:nvSpPr>
            <p:cNvPr id="789" name="Google Shape;789;p43"/>
            <p:cNvSpPr/>
            <p:nvPr/>
          </p:nvSpPr>
          <p:spPr>
            <a:xfrm rot="5400000">
              <a:off x="1942306" y="2017327"/>
              <a:ext cx="177483" cy="177483"/>
            </a:xfrm>
            <a:prstGeom prst="rightArrow">
              <a:avLst>
                <a:gd fmla="val 667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3"/>
            <p:cNvSpPr/>
            <p:nvPr/>
          </p:nvSpPr>
          <p:spPr>
            <a:xfrm>
              <a:off x="2669" y="2283552"/>
              <a:ext cx="4056757" cy="1014189"/>
            </a:xfrm>
            <a:prstGeom prst="roundRect">
              <a:avLst>
                <a:gd fmla="val 10000" name="adj"/>
              </a:avLst>
            </a:prstGeom>
            <a:solidFill>
              <a:srgbClr val="D2CCD2">
                <a:alpha val="89803"/>
              </a:srgbClr>
            </a:solidFill>
            <a:ln cap="flat" cmpd="sng" w="127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3"/>
            <p:cNvSpPr txBox="1"/>
            <p:nvPr/>
          </p:nvSpPr>
          <p:spPr>
            <a:xfrm>
              <a:off x="2669" y="2283552"/>
              <a:ext cx="4056757" cy="1014189"/>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None/>
              </a:pPr>
              <a:r>
                <a:rPr lang="en-US" sz="1600">
                  <a:solidFill>
                    <a:schemeClr val="dk1"/>
                  </a:solidFill>
                  <a:latin typeface="Times New Roman"/>
                  <a:ea typeface="Times New Roman"/>
                  <a:cs typeface="Times New Roman"/>
                  <a:sym typeface="Times New Roman"/>
                </a:rPr>
                <a:t>If the old block in the cache has not been altered then it may be overwritten with a new block without first writing out the old block</a:t>
              </a:r>
              <a:endParaRPr sz="1600">
                <a:solidFill>
                  <a:schemeClr val="dk1"/>
                </a:solidFill>
                <a:latin typeface="Times New Roman"/>
                <a:ea typeface="Times New Roman"/>
                <a:cs typeface="Times New Roman"/>
                <a:sym typeface="Times New Roman"/>
              </a:endParaRPr>
            </a:p>
          </p:txBody>
        </p:sp>
        <p:sp>
          <p:nvSpPr>
            <p:cNvPr id="792" name="Google Shape;792;p43"/>
            <p:cNvSpPr/>
            <p:nvPr/>
          </p:nvSpPr>
          <p:spPr>
            <a:xfrm rot="5400000">
              <a:off x="1942306" y="3386483"/>
              <a:ext cx="177483" cy="177483"/>
            </a:xfrm>
            <a:prstGeom prst="rightArrow">
              <a:avLst>
                <a:gd fmla="val 667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3"/>
            <p:cNvSpPr/>
            <p:nvPr/>
          </p:nvSpPr>
          <p:spPr>
            <a:xfrm>
              <a:off x="2669" y="3652708"/>
              <a:ext cx="4056757" cy="1833694"/>
            </a:xfrm>
            <a:prstGeom prst="roundRect">
              <a:avLst>
                <a:gd fmla="val 10000" name="adj"/>
              </a:avLst>
            </a:prstGeom>
            <a:solidFill>
              <a:srgbClr val="D2CCD2">
                <a:alpha val="89803"/>
              </a:srgbClr>
            </a:solidFill>
            <a:ln cap="flat" cmpd="sng" w="127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3"/>
            <p:cNvSpPr txBox="1"/>
            <p:nvPr/>
          </p:nvSpPr>
          <p:spPr>
            <a:xfrm>
              <a:off x="2669" y="3652708"/>
              <a:ext cx="4056757" cy="1833694"/>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None/>
              </a:pPr>
              <a:r>
                <a:rPr lang="en-US" sz="1600">
                  <a:solidFill>
                    <a:schemeClr val="dk1"/>
                  </a:solidFill>
                  <a:latin typeface="Times New Roman"/>
                  <a:ea typeface="Times New Roman"/>
                  <a:cs typeface="Times New Roman"/>
                  <a:sym typeface="Times New Roman"/>
                </a:rPr>
                <a:t>If at least one write operation has been performed on a word in that line of the cache then main memory must be updated by writing the line of cache out to the block of memory before bringing in the new block</a:t>
              </a:r>
              <a:endParaRPr sz="1600">
                <a:solidFill>
                  <a:schemeClr val="dk1"/>
                </a:solidFill>
                <a:latin typeface="Times New Roman"/>
                <a:ea typeface="Times New Roman"/>
                <a:cs typeface="Times New Roman"/>
                <a:sym typeface="Times New Roman"/>
              </a:endParaRPr>
            </a:p>
          </p:txBody>
        </p:sp>
        <p:sp>
          <p:nvSpPr>
            <p:cNvPr id="795" name="Google Shape;795;p43"/>
            <p:cNvSpPr/>
            <p:nvPr/>
          </p:nvSpPr>
          <p:spPr>
            <a:xfrm>
              <a:off x="4627372" y="914397"/>
              <a:ext cx="4056757" cy="1014189"/>
            </a:xfrm>
            <a:prstGeom prst="roundRect">
              <a:avLst>
                <a:gd fmla="val 100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3"/>
            <p:cNvSpPr txBox="1"/>
            <p:nvPr/>
          </p:nvSpPr>
          <p:spPr>
            <a:xfrm>
              <a:off x="4627372" y="914397"/>
              <a:ext cx="4056757" cy="1014189"/>
            </a:xfrm>
            <a:prstGeom prst="rect">
              <a:avLst/>
            </a:prstGeom>
            <a:noFill/>
            <a:ln>
              <a:noFill/>
            </a:ln>
          </p:spPr>
          <p:txBody>
            <a:bodyPr anchorCtr="0" anchor="ctr" bIns="26650" lIns="26650" spcFirstLastPara="1" rIns="26650" wrap="square" tIns="26650">
              <a:noAutofit/>
            </a:bodyPr>
            <a:lstStyle/>
            <a:p>
              <a:pPr indent="0" lvl="0" marL="0" marR="0" rtl="0" algn="ctr">
                <a:lnSpc>
                  <a:spcPct val="90000"/>
                </a:lnSpc>
                <a:spcBef>
                  <a:spcPts val="0"/>
                </a:spcBef>
                <a:spcAft>
                  <a:spcPts val="0"/>
                </a:spcAft>
                <a:buNone/>
              </a:pPr>
              <a:r>
                <a:rPr lang="en-US" sz="2100">
                  <a:solidFill>
                    <a:schemeClr val="lt1"/>
                  </a:solidFill>
                  <a:latin typeface="Times New Roman"/>
                  <a:ea typeface="Times New Roman"/>
                  <a:cs typeface="Times New Roman"/>
                  <a:sym typeface="Times New Roman"/>
                </a:rPr>
                <a:t>There are two problems to contend with:</a:t>
              </a:r>
              <a:endParaRPr sz="2100">
                <a:solidFill>
                  <a:schemeClr val="lt1"/>
                </a:solidFill>
                <a:latin typeface="Times New Roman"/>
                <a:ea typeface="Times New Roman"/>
                <a:cs typeface="Times New Roman"/>
                <a:sym typeface="Times New Roman"/>
              </a:endParaRPr>
            </a:p>
          </p:txBody>
        </p:sp>
        <p:sp>
          <p:nvSpPr>
            <p:cNvPr id="797" name="Google Shape;797;p43"/>
            <p:cNvSpPr/>
            <p:nvPr/>
          </p:nvSpPr>
          <p:spPr>
            <a:xfrm rot="5400000">
              <a:off x="6567009" y="2017327"/>
              <a:ext cx="177483" cy="177483"/>
            </a:xfrm>
            <a:prstGeom prst="rightArrow">
              <a:avLst>
                <a:gd fmla="val 667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3"/>
            <p:cNvSpPr/>
            <p:nvPr/>
          </p:nvSpPr>
          <p:spPr>
            <a:xfrm>
              <a:off x="4627372" y="2283552"/>
              <a:ext cx="4056757" cy="1014189"/>
            </a:xfrm>
            <a:prstGeom prst="roundRect">
              <a:avLst>
                <a:gd fmla="val 10000" name="adj"/>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3"/>
            <p:cNvSpPr txBox="1"/>
            <p:nvPr/>
          </p:nvSpPr>
          <p:spPr>
            <a:xfrm>
              <a:off x="4627372" y="2283552"/>
              <a:ext cx="4056757" cy="1014189"/>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None/>
              </a:pPr>
              <a:r>
                <a:rPr lang="en-US" sz="1600">
                  <a:solidFill>
                    <a:schemeClr val="dk1"/>
                  </a:solidFill>
                  <a:latin typeface="Times New Roman"/>
                  <a:ea typeface="Times New Roman"/>
                  <a:cs typeface="Times New Roman"/>
                  <a:sym typeface="Times New Roman"/>
                </a:rPr>
                <a:t>More than one device may have access to main memory</a:t>
              </a:r>
              <a:endParaRPr sz="1600">
                <a:solidFill>
                  <a:schemeClr val="dk1"/>
                </a:solidFill>
                <a:latin typeface="Times New Roman"/>
                <a:ea typeface="Times New Roman"/>
                <a:cs typeface="Times New Roman"/>
                <a:sym typeface="Times New Roman"/>
              </a:endParaRPr>
            </a:p>
          </p:txBody>
        </p:sp>
        <p:sp>
          <p:nvSpPr>
            <p:cNvPr id="800" name="Google Shape;800;p43"/>
            <p:cNvSpPr/>
            <p:nvPr/>
          </p:nvSpPr>
          <p:spPr>
            <a:xfrm rot="5400000">
              <a:off x="6567009" y="3386483"/>
              <a:ext cx="177483" cy="177483"/>
            </a:xfrm>
            <a:prstGeom prst="rightArrow">
              <a:avLst>
                <a:gd fmla="val 667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3"/>
            <p:cNvSpPr/>
            <p:nvPr/>
          </p:nvSpPr>
          <p:spPr>
            <a:xfrm>
              <a:off x="4648204" y="3652708"/>
              <a:ext cx="4015094" cy="1738797"/>
            </a:xfrm>
            <a:prstGeom prst="roundRect">
              <a:avLst>
                <a:gd fmla="val 10000" name="adj"/>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3"/>
            <p:cNvSpPr txBox="1"/>
            <p:nvPr/>
          </p:nvSpPr>
          <p:spPr>
            <a:xfrm>
              <a:off x="4648204" y="3652708"/>
              <a:ext cx="4015094" cy="1738797"/>
            </a:xfrm>
            <a:prstGeom prst="rect">
              <a:avLst/>
            </a:prstGeom>
            <a:noFill/>
            <a:ln>
              <a:noFill/>
            </a:ln>
          </p:spPr>
          <p:txBody>
            <a:bodyPr anchorCtr="0" anchor="ctr" bIns="20300" lIns="20300" spcFirstLastPara="1" rIns="20300" wrap="square" tIns="20300">
              <a:noAutofit/>
            </a:bodyPr>
            <a:lstStyle/>
            <a:p>
              <a:pPr indent="0" lvl="0" marL="0" marR="0" rtl="0" algn="ctr">
                <a:lnSpc>
                  <a:spcPct val="90000"/>
                </a:lnSpc>
                <a:spcBef>
                  <a:spcPts val="0"/>
                </a:spcBef>
                <a:spcAft>
                  <a:spcPts val="0"/>
                </a:spcAft>
                <a:buNone/>
              </a:pPr>
              <a:r>
                <a:rPr lang="en-US" sz="1600">
                  <a:solidFill>
                    <a:schemeClr val="dk1"/>
                  </a:solidFill>
                  <a:latin typeface="Times New Roman"/>
                  <a:ea typeface="Times New Roman"/>
                  <a:cs typeface="Times New Roman"/>
                  <a:sym typeface="Times New Roman"/>
                </a:rPr>
                <a:t>A more complex problem occurs when multiple processors are attached to the same bus and each processor has its own local cache - if a word is altered in one cache it could conceivably invalidate a word in other caches</a:t>
              </a:r>
              <a:endParaRPr sz="1600">
                <a:solidFill>
                  <a:schemeClr val="dk1"/>
                </a:solidFill>
                <a:latin typeface="Times New Roman"/>
                <a:ea typeface="Times New Roman"/>
                <a:cs typeface="Times New Roman"/>
                <a:sym typeface="Times New Roman"/>
              </a:endParaRPr>
            </a:p>
          </p:txBody>
        </p:sp>
      </p:grpSp>
      <p:sp>
        <p:nvSpPr>
          <p:cNvPr id="803" name="Google Shape;803;p43"/>
          <p:cNvSpPr txBox="1"/>
          <p:nvPr>
            <p:ph idx="4294967295" type="title"/>
          </p:nvPr>
        </p:nvSpPr>
        <p:spPr>
          <a:xfrm>
            <a:off x="3124200" y="304800"/>
            <a:ext cx="29845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Write Policy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4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Write Through</a:t>
            </a:r>
            <a:br>
              <a:rPr lang="en-US"/>
            </a:br>
            <a:r>
              <a:rPr lang="en-US">
                <a:solidFill>
                  <a:schemeClr val="accent3"/>
                </a:solidFill>
              </a:rPr>
              <a:t>and Write Back</a:t>
            </a:r>
            <a:endParaRPr>
              <a:solidFill>
                <a:schemeClr val="accent3"/>
              </a:solidFill>
            </a:endParaRPr>
          </a:p>
        </p:txBody>
      </p:sp>
      <p:sp>
        <p:nvSpPr>
          <p:cNvPr id="810" name="Google Shape;810;p44"/>
          <p:cNvSpPr txBox="1"/>
          <p:nvPr>
            <p:ph idx="1" type="body"/>
          </p:nvPr>
        </p:nvSpPr>
        <p:spPr>
          <a:xfrm>
            <a:off x="498474" y="1981200"/>
            <a:ext cx="8035926" cy="44958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b="1" lang="en-US">
                <a:solidFill>
                  <a:srgbClr val="0000CC"/>
                </a:solidFill>
              </a:rPr>
              <a:t>Write through- Ghi thẳng</a:t>
            </a:r>
            <a:endParaRPr/>
          </a:p>
          <a:p>
            <a:pPr indent="-228600" lvl="1" marL="457200" rtl="0" algn="l">
              <a:spcBef>
                <a:spcPts val="600"/>
              </a:spcBef>
              <a:spcAft>
                <a:spcPts val="0"/>
              </a:spcAft>
              <a:buSzPts val="1350"/>
              <a:buChar char="■"/>
            </a:pPr>
            <a:r>
              <a:rPr lang="en-US">
                <a:solidFill>
                  <a:srgbClr val="0000CC"/>
                </a:solidFill>
              </a:rPr>
              <a:t>Simplest technique</a:t>
            </a:r>
            <a:endParaRPr/>
          </a:p>
          <a:p>
            <a:pPr indent="-228600" lvl="1" marL="457200" rtl="0" algn="l">
              <a:spcBef>
                <a:spcPts val="600"/>
              </a:spcBef>
              <a:spcAft>
                <a:spcPts val="0"/>
              </a:spcAft>
              <a:buSzPts val="1350"/>
              <a:buChar char="■"/>
            </a:pPr>
            <a:r>
              <a:rPr b="1" lang="en-US" u="sng">
                <a:solidFill>
                  <a:srgbClr val="0000CC"/>
                </a:solidFill>
              </a:rPr>
              <a:t>All write operations are made to main memory as well as to the cache</a:t>
            </a:r>
            <a:endParaRPr/>
          </a:p>
          <a:p>
            <a:pPr indent="-228600" lvl="1" marL="457200" rtl="0" algn="l">
              <a:spcBef>
                <a:spcPts val="600"/>
              </a:spcBef>
              <a:spcAft>
                <a:spcPts val="0"/>
              </a:spcAft>
              <a:buSzPts val="1350"/>
              <a:buChar char="■"/>
            </a:pPr>
            <a:r>
              <a:rPr lang="en-US">
                <a:solidFill>
                  <a:srgbClr val="0000CC"/>
                </a:solidFill>
              </a:rPr>
              <a:t>The main disadvantage of this technique is that it generates substantial (heavy) memory traffic and may create a bottleneck</a:t>
            </a:r>
            <a:endParaRPr/>
          </a:p>
          <a:p>
            <a:pPr indent="-228600" lvl="0" marL="228600" rtl="0" algn="l">
              <a:spcBef>
                <a:spcPts val="2000"/>
              </a:spcBef>
              <a:spcAft>
                <a:spcPts val="0"/>
              </a:spcAft>
              <a:buSzPts val="1500"/>
              <a:buChar char="■"/>
            </a:pPr>
            <a:r>
              <a:rPr b="1" lang="en-US">
                <a:solidFill>
                  <a:srgbClr val="4C264C"/>
                </a:solidFill>
              </a:rPr>
              <a:t>Write back-Ghi ngầm</a:t>
            </a:r>
            <a:endParaRPr/>
          </a:p>
          <a:p>
            <a:pPr indent="-228600" lvl="1" marL="457200" rtl="0" algn="l">
              <a:spcBef>
                <a:spcPts val="600"/>
              </a:spcBef>
              <a:spcAft>
                <a:spcPts val="0"/>
              </a:spcAft>
              <a:buSzPts val="1350"/>
              <a:buChar char="■"/>
            </a:pPr>
            <a:r>
              <a:rPr lang="en-US">
                <a:solidFill>
                  <a:srgbClr val="4C264C"/>
                </a:solidFill>
              </a:rPr>
              <a:t>Minimizes memory writes</a:t>
            </a:r>
            <a:endParaRPr/>
          </a:p>
          <a:p>
            <a:pPr indent="-228600" lvl="1" marL="457200" rtl="0" algn="l">
              <a:spcBef>
                <a:spcPts val="600"/>
              </a:spcBef>
              <a:spcAft>
                <a:spcPts val="0"/>
              </a:spcAft>
              <a:buSzPts val="1350"/>
              <a:buChar char="■"/>
            </a:pPr>
            <a:r>
              <a:rPr b="1" lang="en-US">
                <a:solidFill>
                  <a:srgbClr val="4C264C"/>
                </a:solidFill>
              </a:rPr>
              <a:t>Updates are made only in the cache</a:t>
            </a:r>
            <a:endParaRPr/>
          </a:p>
          <a:p>
            <a:pPr indent="-228600" lvl="1" marL="457200" rtl="0" algn="l">
              <a:spcBef>
                <a:spcPts val="600"/>
              </a:spcBef>
              <a:spcAft>
                <a:spcPts val="0"/>
              </a:spcAft>
              <a:buSzPts val="1350"/>
              <a:buChar char="■"/>
            </a:pPr>
            <a:r>
              <a:rPr b="1" lang="en-US">
                <a:solidFill>
                  <a:srgbClr val="4C264C"/>
                </a:solidFill>
              </a:rPr>
              <a:t>Portions of main memory are invalid and hence accesses by I/O modules can be allowed only through the cache</a:t>
            </a:r>
            <a:endParaRPr/>
          </a:p>
          <a:p>
            <a:pPr indent="-228600" lvl="1" marL="457200" rtl="0" algn="l">
              <a:spcBef>
                <a:spcPts val="600"/>
              </a:spcBef>
              <a:spcAft>
                <a:spcPts val="0"/>
              </a:spcAft>
              <a:buSzPts val="1350"/>
              <a:buChar char="■"/>
            </a:pPr>
            <a:r>
              <a:rPr lang="en-US">
                <a:solidFill>
                  <a:srgbClr val="4C264C"/>
                </a:solidFill>
              </a:rPr>
              <a:t>This makes for complex circuitry and a potential bottleneck</a:t>
            </a:r>
            <a:endParaRPr>
              <a:solidFill>
                <a:srgbClr val="4C264C"/>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45"/>
          <p:cNvSpPr txBox="1"/>
          <p:nvPr>
            <p:ph idx="4294967295" type="title"/>
          </p:nvPr>
        </p:nvSpPr>
        <p:spPr>
          <a:xfrm>
            <a:off x="381000" y="228600"/>
            <a:ext cx="2819400"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lang="en-US" sz="4000"/>
              <a:t>Line Size</a:t>
            </a:r>
            <a:endParaRPr sz="4000"/>
          </a:p>
        </p:txBody>
      </p:sp>
      <p:grpSp>
        <p:nvGrpSpPr>
          <p:cNvPr id="817" name="Google Shape;817;p45"/>
          <p:cNvGrpSpPr/>
          <p:nvPr/>
        </p:nvGrpSpPr>
        <p:grpSpPr>
          <a:xfrm>
            <a:off x="0" y="381000"/>
            <a:ext cx="9144000" cy="6476999"/>
            <a:chOff x="0" y="0"/>
            <a:chExt cx="9144000" cy="6476999"/>
          </a:xfrm>
        </p:grpSpPr>
        <p:sp>
          <p:nvSpPr>
            <p:cNvPr id="818" name="Google Shape;818;p45"/>
            <p:cNvSpPr/>
            <p:nvPr/>
          </p:nvSpPr>
          <p:spPr>
            <a:xfrm>
              <a:off x="0" y="1943099"/>
              <a:ext cx="9144000" cy="2590800"/>
            </a:xfrm>
            <a:prstGeom prst="notchedRightArrow">
              <a:avLst>
                <a:gd fmla="val 50000" name="adj1"/>
                <a:gd fmla="val 50000" name="adj2"/>
              </a:avLst>
            </a:prstGeom>
            <a:solidFill>
              <a:srgbClr val="D2CCD2"/>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5"/>
            <p:cNvSpPr/>
            <p:nvPr/>
          </p:nvSpPr>
          <p:spPr>
            <a:xfrm>
              <a:off x="660" y="0"/>
              <a:ext cx="1539031" cy="25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5"/>
            <p:cNvSpPr txBox="1"/>
            <p:nvPr/>
          </p:nvSpPr>
          <p:spPr>
            <a:xfrm>
              <a:off x="660" y="0"/>
              <a:ext cx="1539031" cy="2590800"/>
            </a:xfrm>
            <a:prstGeom prst="rect">
              <a:avLst/>
            </a:prstGeom>
            <a:noFill/>
            <a:ln>
              <a:noFill/>
            </a:ln>
          </p:spPr>
          <p:txBody>
            <a:bodyPr anchorCtr="0" anchor="b" bIns="85325" lIns="85325" spcFirstLastPara="1" rIns="85325" wrap="square" tIns="85325">
              <a:noAutofit/>
            </a:bodyPr>
            <a:lstStyle/>
            <a:p>
              <a:pPr indent="0" lvl="0" marL="0" marR="0" rtl="0" algn="ctr">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When a block of data is retrieved and placed in the cache not only the desired word but also some number of adjacent words are retrieved</a:t>
              </a:r>
              <a:endParaRPr sz="1200">
                <a:solidFill>
                  <a:schemeClr val="dk1"/>
                </a:solidFill>
                <a:latin typeface="Times New Roman"/>
                <a:ea typeface="Times New Roman"/>
                <a:cs typeface="Times New Roman"/>
                <a:sym typeface="Times New Roman"/>
              </a:endParaRPr>
            </a:p>
          </p:txBody>
        </p:sp>
        <p:sp>
          <p:nvSpPr>
            <p:cNvPr id="821" name="Google Shape;821;p45"/>
            <p:cNvSpPr/>
            <p:nvPr/>
          </p:nvSpPr>
          <p:spPr>
            <a:xfrm>
              <a:off x="585549" y="2895601"/>
              <a:ext cx="647700" cy="647700"/>
            </a:xfrm>
            <a:prstGeom prst="ellipse">
              <a:avLst/>
            </a:prstGeom>
            <a:solidFill>
              <a:schemeClr val="accent4"/>
            </a:solidFill>
            <a:ln cap="flat" cmpd="sng" w="9525">
              <a:solidFill>
                <a:schemeClr val="accent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1616643" y="3886199"/>
              <a:ext cx="1539031" cy="25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txBox="1"/>
            <p:nvPr/>
          </p:nvSpPr>
          <p:spPr>
            <a:xfrm>
              <a:off x="1616643" y="3886199"/>
              <a:ext cx="1539031" cy="2590800"/>
            </a:xfrm>
            <a:prstGeom prst="rect">
              <a:avLst/>
            </a:prstGeom>
            <a:noFill/>
            <a:ln>
              <a:noFill/>
            </a:ln>
          </p:spPr>
          <p:txBody>
            <a:bodyPr anchorCtr="0" anchor="t" bIns="85325" lIns="85325" spcFirstLastPara="1" rIns="85325" wrap="square" tIns="85325">
              <a:noAutofit/>
            </a:bodyPr>
            <a:lstStyle/>
            <a:p>
              <a:pPr indent="0" lvl="0" marL="0" marR="0" rtl="0" algn="ctr">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As the block size increases the hit ratio will at first increase because of the principle of locality</a:t>
              </a:r>
              <a:endParaRPr sz="1200">
                <a:solidFill>
                  <a:schemeClr val="dk1"/>
                </a:solidFill>
                <a:latin typeface="Times New Roman"/>
                <a:ea typeface="Times New Roman"/>
                <a:cs typeface="Times New Roman"/>
                <a:sym typeface="Times New Roman"/>
              </a:endParaRPr>
            </a:p>
          </p:txBody>
        </p:sp>
        <p:sp>
          <p:nvSpPr>
            <p:cNvPr id="824" name="Google Shape;824;p45"/>
            <p:cNvSpPr/>
            <p:nvPr/>
          </p:nvSpPr>
          <p:spPr>
            <a:xfrm>
              <a:off x="2062309" y="2914649"/>
              <a:ext cx="647700" cy="647700"/>
            </a:xfrm>
            <a:prstGeom prst="ellipse">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5"/>
            <p:cNvSpPr/>
            <p:nvPr/>
          </p:nvSpPr>
          <p:spPr>
            <a:xfrm>
              <a:off x="3232627" y="0"/>
              <a:ext cx="1539031" cy="25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5"/>
            <p:cNvSpPr txBox="1"/>
            <p:nvPr/>
          </p:nvSpPr>
          <p:spPr>
            <a:xfrm>
              <a:off x="3232627" y="0"/>
              <a:ext cx="1539031" cy="2590800"/>
            </a:xfrm>
            <a:prstGeom prst="rect">
              <a:avLst/>
            </a:prstGeom>
            <a:noFill/>
            <a:ln>
              <a:noFill/>
            </a:ln>
          </p:spPr>
          <p:txBody>
            <a:bodyPr anchorCtr="0" anchor="b" bIns="85325" lIns="85325" spcFirstLastPara="1" rIns="85325" wrap="square" tIns="85325">
              <a:noAutofit/>
            </a:bodyPr>
            <a:lstStyle/>
            <a:p>
              <a:pPr indent="0" lvl="0" marL="0" marR="0" rtl="0" algn="ctr">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As the block size increases more useful data are brought into the cache</a:t>
              </a:r>
              <a:endParaRPr sz="1200">
                <a:solidFill>
                  <a:schemeClr val="dk1"/>
                </a:solidFill>
                <a:latin typeface="Times New Roman"/>
                <a:ea typeface="Times New Roman"/>
                <a:cs typeface="Times New Roman"/>
                <a:sym typeface="Times New Roman"/>
              </a:endParaRPr>
            </a:p>
          </p:txBody>
        </p:sp>
        <p:sp>
          <p:nvSpPr>
            <p:cNvPr id="827" name="Google Shape;827;p45"/>
            <p:cNvSpPr/>
            <p:nvPr/>
          </p:nvSpPr>
          <p:spPr>
            <a:xfrm>
              <a:off x="3678292" y="2914649"/>
              <a:ext cx="647700" cy="647700"/>
            </a:xfrm>
            <a:prstGeom prst="ellipse">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5"/>
            <p:cNvSpPr/>
            <p:nvPr/>
          </p:nvSpPr>
          <p:spPr>
            <a:xfrm>
              <a:off x="4848610" y="3886199"/>
              <a:ext cx="1539031" cy="25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5"/>
            <p:cNvSpPr txBox="1"/>
            <p:nvPr/>
          </p:nvSpPr>
          <p:spPr>
            <a:xfrm>
              <a:off x="4848610" y="3886199"/>
              <a:ext cx="1539031" cy="2590800"/>
            </a:xfrm>
            <a:prstGeom prst="rect">
              <a:avLst/>
            </a:prstGeom>
            <a:noFill/>
            <a:ln>
              <a:noFill/>
            </a:ln>
          </p:spPr>
          <p:txBody>
            <a:bodyPr anchorCtr="0" anchor="t" bIns="85325" lIns="85325" spcFirstLastPara="1" rIns="85325" wrap="square" tIns="85325">
              <a:noAutofit/>
            </a:bodyPr>
            <a:lstStyle/>
            <a:p>
              <a:pPr indent="0" lvl="0" marL="0" marR="0" rtl="0" algn="ctr">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The hit ratio will begin to decrease as the block becomes bigger and the probability of using the newly fetched information becomes less than the probability of reusing the information that has to be replaced</a:t>
              </a:r>
              <a:endParaRPr sz="1200">
                <a:solidFill>
                  <a:schemeClr val="dk1"/>
                </a:solidFill>
                <a:latin typeface="Times New Roman"/>
                <a:ea typeface="Times New Roman"/>
                <a:cs typeface="Times New Roman"/>
                <a:sym typeface="Times New Roman"/>
              </a:endParaRPr>
            </a:p>
          </p:txBody>
        </p:sp>
        <p:sp>
          <p:nvSpPr>
            <p:cNvPr id="830" name="Google Shape;830;p45"/>
            <p:cNvSpPr/>
            <p:nvPr/>
          </p:nvSpPr>
          <p:spPr>
            <a:xfrm>
              <a:off x="5294276" y="2914649"/>
              <a:ext cx="647700" cy="647700"/>
            </a:xfrm>
            <a:prstGeom prst="ellipse">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5"/>
            <p:cNvSpPr/>
            <p:nvPr/>
          </p:nvSpPr>
          <p:spPr>
            <a:xfrm>
              <a:off x="6095995" y="0"/>
              <a:ext cx="1764345" cy="2590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5"/>
            <p:cNvSpPr txBox="1"/>
            <p:nvPr/>
          </p:nvSpPr>
          <p:spPr>
            <a:xfrm>
              <a:off x="6095995" y="0"/>
              <a:ext cx="1764345" cy="2590800"/>
            </a:xfrm>
            <a:prstGeom prst="rect">
              <a:avLst/>
            </a:prstGeom>
            <a:noFill/>
            <a:ln>
              <a:noFill/>
            </a:ln>
          </p:spPr>
          <p:txBody>
            <a:bodyPr anchorCtr="1" anchor="b" bIns="85325" lIns="85325" spcFirstLastPara="1" rIns="85325" wrap="square" tIns="85325">
              <a:noAutofit/>
            </a:bodyPr>
            <a:lstStyle/>
            <a:p>
              <a:pPr indent="0" lvl="0" marL="0" marR="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Two specific effects come into play:</a:t>
              </a:r>
              <a:endParaRPr sz="1200">
                <a:solidFill>
                  <a:schemeClr val="dk1"/>
                </a:solidFill>
                <a:latin typeface="Times New Roman"/>
                <a:ea typeface="Times New Roman"/>
                <a:cs typeface="Times New Roman"/>
                <a:sym typeface="Times New Roman"/>
              </a:endParaRPr>
            </a:p>
            <a:p>
              <a:pPr indent="-57150" lvl="1" marL="57150" marR="0" rtl="0" algn="l">
                <a:lnSpc>
                  <a:spcPct val="90000"/>
                </a:lnSpc>
                <a:spcBef>
                  <a:spcPts val="420"/>
                </a:spcBef>
                <a:spcAft>
                  <a:spcPts val="0"/>
                </a:spcAft>
                <a:buClr>
                  <a:schemeClr val="dk1"/>
                </a:buClr>
                <a:buSzPts val="900"/>
                <a:buFont typeface="Times New Roman"/>
                <a:buChar char="•"/>
              </a:pPr>
              <a:r>
                <a:rPr b="0" i="0" lang="en-US" sz="900" u="none" cap="none" strike="noStrike">
                  <a:solidFill>
                    <a:schemeClr val="dk1"/>
                  </a:solidFill>
                  <a:latin typeface="Times New Roman"/>
                  <a:ea typeface="Times New Roman"/>
                  <a:cs typeface="Times New Roman"/>
                  <a:sym typeface="Times New Roman"/>
                </a:rPr>
                <a:t>Larger blocks reduce the number of blocks that fit into a cache</a:t>
              </a:r>
              <a:endParaRPr b="0" i="0" sz="900" u="none" cap="none" strike="noStrike">
                <a:solidFill>
                  <a:schemeClr val="dk1"/>
                </a:solidFill>
                <a:latin typeface="Times New Roman"/>
                <a:ea typeface="Times New Roman"/>
                <a:cs typeface="Times New Roman"/>
                <a:sym typeface="Times New Roman"/>
              </a:endParaRPr>
            </a:p>
            <a:p>
              <a:pPr indent="-57150" lvl="1" marL="57150" marR="0" rtl="0" algn="l">
                <a:lnSpc>
                  <a:spcPct val="90000"/>
                </a:lnSpc>
                <a:spcBef>
                  <a:spcPts val="135"/>
                </a:spcBef>
                <a:spcAft>
                  <a:spcPts val="0"/>
                </a:spcAft>
                <a:buClr>
                  <a:schemeClr val="dk1"/>
                </a:buClr>
                <a:buSzPts val="900"/>
                <a:buFont typeface="Times New Roman"/>
                <a:buChar char="•"/>
              </a:pPr>
              <a:r>
                <a:rPr b="0" i="0" lang="en-US" sz="900" u="none" cap="none" strike="noStrike">
                  <a:solidFill>
                    <a:schemeClr val="dk1"/>
                  </a:solidFill>
                  <a:latin typeface="Times New Roman"/>
                  <a:ea typeface="Times New Roman"/>
                  <a:cs typeface="Times New Roman"/>
                  <a:sym typeface="Times New Roman"/>
                </a:rPr>
                <a:t>As a block becomes larger each additional word is farther from the requested word</a:t>
              </a:r>
              <a:endParaRPr b="0" i="0" sz="900" u="none" cap="none" strike="noStrike">
                <a:solidFill>
                  <a:schemeClr val="dk1"/>
                </a:solidFill>
                <a:latin typeface="Times New Roman"/>
                <a:ea typeface="Times New Roman"/>
                <a:cs typeface="Times New Roman"/>
                <a:sym typeface="Times New Roman"/>
              </a:endParaRPr>
            </a:p>
          </p:txBody>
        </p:sp>
        <p:sp>
          <p:nvSpPr>
            <p:cNvPr id="833" name="Google Shape;833;p45"/>
            <p:cNvSpPr/>
            <p:nvPr/>
          </p:nvSpPr>
          <p:spPr>
            <a:xfrm>
              <a:off x="6781803" y="2895601"/>
              <a:ext cx="647700" cy="647700"/>
            </a:xfrm>
            <a:prstGeom prst="ellipse">
              <a:avLst/>
            </a:prstGeom>
            <a:solidFill>
              <a:schemeClr val="accent4"/>
            </a:solidFill>
            <a:ln cap="flat" cmpd="sng" w="9525">
              <a:solidFill>
                <a:schemeClr val="accent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4" name="Google Shape;834;p45"/>
          <p:cNvSpPr/>
          <p:nvPr/>
        </p:nvSpPr>
        <p:spPr>
          <a:xfrm>
            <a:off x="214282" y="5429264"/>
            <a:ext cx="3929090" cy="1143008"/>
          </a:xfrm>
          <a:prstGeom prst="rect">
            <a:avLst/>
          </a:prstGeom>
          <a:solidFill>
            <a:srgbClr val="00660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Times New Roman"/>
                <a:ea typeface="Times New Roman"/>
                <a:cs typeface="Times New Roman"/>
                <a:sym typeface="Times New Roman"/>
              </a:rPr>
              <a:t>Larger line size 🡪 More data 🡪  Cache hit increases, but expensive and more data in cache but not used (Normal: 64-128 bytes)</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46"/>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Multilevel Caches</a:t>
            </a:r>
            <a:endParaRPr/>
          </a:p>
        </p:txBody>
      </p:sp>
      <p:sp>
        <p:nvSpPr>
          <p:cNvPr id="841" name="Google Shape;841;p46"/>
          <p:cNvSpPr txBox="1"/>
          <p:nvPr>
            <p:ph idx="1" type="body"/>
          </p:nvPr>
        </p:nvSpPr>
        <p:spPr>
          <a:xfrm>
            <a:off x="498474" y="1295400"/>
            <a:ext cx="7556313" cy="5257800"/>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spcBef>
                <a:spcPts val="0"/>
              </a:spcBef>
              <a:spcAft>
                <a:spcPts val="0"/>
              </a:spcAft>
              <a:buSzPct val="75000"/>
              <a:buChar char="■"/>
            </a:pPr>
            <a:r>
              <a:rPr lang="en-US">
                <a:solidFill>
                  <a:schemeClr val="dk1"/>
                </a:solidFill>
              </a:rPr>
              <a:t>As logic density has increased it has become possible to have a cache on the same chip as the processor</a:t>
            </a:r>
            <a:endParaRPr/>
          </a:p>
          <a:p>
            <a:pPr indent="-228600" lvl="0" marL="228600" rtl="0" algn="l">
              <a:spcBef>
                <a:spcPts val="2000"/>
              </a:spcBef>
              <a:spcAft>
                <a:spcPts val="0"/>
              </a:spcAft>
              <a:buSzPct val="75000"/>
              <a:buChar char="■"/>
            </a:pPr>
            <a:r>
              <a:rPr lang="en-US">
                <a:solidFill>
                  <a:schemeClr val="dk1"/>
                </a:solidFill>
              </a:rPr>
              <a:t>The on-chip cache reduces the processor’s external bus activity and speeds up execution time and increases overall system performance</a:t>
            </a:r>
            <a:endParaRPr/>
          </a:p>
          <a:p>
            <a:pPr indent="-228600" lvl="1" marL="457200" rtl="0" algn="l">
              <a:spcBef>
                <a:spcPts val="600"/>
              </a:spcBef>
              <a:spcAft>
                <a:spcPts val="0"/>
              </a:spcAft>
              <a:buSzPct val="75000"/>
              <a:buChar char="■"/>
            </a:pPr>
            <a:r>
              <a:rPr lang="en-US">
                <a:solidFill>
                  <a:schemeClr val="dk1"/>
                </a:solidFill>
              </a:rPr>
              <a:t>When the requested instruction or data is found in the on-chip cache, the bus access is eliminated</a:t>
            </a:r>
            <a:endParaRPr/>
          </a:p>
          <a:p>
            <a:pPr indent="-228600" lvl="1" marL="457200" rtl="0" algn="l">
              <a:spcBef>
                <a:spcPts val="600"/>
              </a:spcBef>
              <a:spcAft>
                <a:spcPts val="0"/>
              </a:spcAft>
              <a:buSzPct val="75000"/>
              <a:buChar char="■"/>
            </a:pPr>
            <a:r>
              <a:rPr lang="en-US">
                <a:solidFill>
                  <a:schemeClr val="dk1"/>
                </a:solidFill>
              </a:rPr>
              <a:t>On-chip cache accesses will complete appreciably faster than would even zero-wait state bus cycles</a:t>
            </a:r>
            <a:endParaRPr/>
          </a:p>
          <a:p>
            <a:pPr indent="-228600" lvl="1" marL="457200" rtl="0" algn="l">
              <a:spcBef>
                <a:spcPts val="600"/>
              </a:spcBef>
              <a:spcAft>
                <a:spcPts val="0"/>
              </a:spcAft>
              <a:buSzPct val="75000"/>
              <a:buChar char="■"/>
            </a:pPr>
            <a:r>
              <a:rPr lang="en-US">
                <a:solidFill>
                  <a:schemeClr val="dk1"/>
                </a:solidFill>
              </a:rPr>
              <a:t>During this period the bus is free to support other transfers</a:t>
            </a:r>
            <a:endParaRPr/>
          </a:p>
          <a:p>
            <a:pPr indent="-228600" lvl="0" marL="228600" rtl="0" algn="l">
              <a:spcBef>
                <a:spcPts val="2000"/>
              </a:spcBef>
              <a:spcAft>
                <a:spcPts val="0"/>
              </a:spcAft>
              <a:buSzPct val="75000"/>
              <a:buChar char="■"/>
            </a:pPr>
            <a:r>
              <a:rPr lang="en-US">
                <a:solidFill>
                  <a:schemeClr val="dk1"/>
                </a:solidFill>
              </a:rPr>
              <a:t>Two-level cache:</a:t>
            </a:r>
            <a:endParaRPr/>
          </a:p>
          <a:p>
            <a:pPr indent="-228600" lvl="1" marL="457200" rtl="0" algn="l">
              <a:spcBef>
                <a:spcPts val="600"/>
              </a:spcBef>
              <a:spcAft>
                <a:spcPts val="0"/>
              </a:spcAft>
              <a:buSzPct val="75000"/>
              <a:buChar char="■"/>
            </a:pPr>
            <a:r>
              <a:rPr lang="en-US">
                <a:solidFill>
                  <a:schemeClr val="dk1"/>
                </a:solidFill>
              </a:rPr>
              <a:t>Internal cache designated as level 1 (L1)</a:t>
            </a:r>
            <a:endParaRPr/>
          </a:p>
          <a:p>
            <a:pPr indent="-228600" lvl="1" marL="457200" rtl="0" algn="l">
              <a:spcBef>
                <a:spcPts val="600"/>
              </a:spcBef>
              <a:spcAft>
                <a:spcPts val="0"/>
              </a:spcAft>
              <a:buSzPct val="75000"/>
              <a:buChar char="■"/>
            </a:pPr>
            <a:r>
              <a:rPr lang="en-US">
                <a:solidFill>
                  <a:schemeClr val="dk1"/>
                </a:solidFill>
              </a:rPr>
              <a:t>External cache designated as level 2 (L2)</a:t>
            </a:r>
            <a:endParaRPr/>
          </a:p>
          <a:p>
            <a:pPr indent="-228600" lvl="0" marL="228600" rtl="0" algn="l">
              <a:spcBef>
                <a:spcPts val="2000"/>
              </a:spcBef>
              <a:spcAft>
                <a:spcPts val="0"/>
              </a:spcAft>
              <a:buSzPct val="75000"/>
              <a:buChar char="■"/>
            </a:pPr>
            <a:r>
              <a:rPr lang="en-US">
                <a:solidFill>
                  <a:schemeClr val="dk1"/>
                </a:solidFill>
              </a:rPr>
              <a:t>Potential savings due to the use of an L2 cache depends on the hit rates in both the L1 and L2 caches</a:t>
            </a:r>
            <a:endParaRPr/>
          </a:p>
          <a:p>
            <a:pPr indent="-228600" lvl="0" marL="228600" rtl="0" algn="l">
              <a:spcBef>
                <a:spcPts val="2000"/>
              </a:spcBef>
              <a:spcAft>
                <a:spcPts val="0"/>
              </a:spcAft>
              <a:buSzPct val="75000"/>
              <a:buChar char="■"/>
            </a:pPr>
            <a:r>
              <a:rPr lang="en-US">
                <a:solidFill>
                  <a:schemeClr val="dk1"/>
                </a:solidFill>
              </a:rPr>
              <a:t>The use of multilevel caches complicates all of the design issues related to caches, including size, replacement algorithm, and write policy</a:t>
            </a:r>
            <a:endParaRPr/>
          </a:p>
          <a:p>
            <a:pPr indent="-147637" lvl="0" marL="228600" rtl="0" algn="l">
              <a:spcBef>
                <a:spcPts val="2000"/>
              </a:spcBef>
              <a:spcAft>
                <a:spcPts val="0"/>
              </a:spcAft>
              <a:buSzPct val="75000"/>
              <a:buNone/>
            </a:pPr>
            <a:r>
              <a:t/>
            </a:r>
            <a:endParaRPr>
              <a:solidFill>
                <a:schemeClr val="dk1"/>
              </a:solidFill>
            </a:endParaRPr>
          </a:p>
          <a:p>
            <a:pPr indent="-147637" lvl="0" marL="228600" rtl="0" algn="l">
              <a:spcBef>
                <a:spcPts val="2000"/>
              </a:spcBef>
              <a:spcAft>
                <a:spcPts val="0"/>
              </a:spcAft>
              <a:buSzPct val="75000"/>
              <a:buNone/>
            </a:pPr>
            <a:r>
              <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7"/>
          <p:cNvSpPr txBox="1"/>
          <p:nvPr>
            <p:ph idx="4294967295" type="title"/>
          </p:nvPr>
        </p:nvSpPr>
        <p:spPr>
          <a:xfrm>
            <a:off x="9144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Font typeface="Rockwell"/>
              <a:buNone/>
            </a:pPr>
            <a:r>
              <a:rPr lang="en-US" sz="2400"/>
              <a:t>Hit Ratio (L1 &amp; L2) For 8 Kbyte and 16Kbyte L1</a:t>
            </a:r>
            <a:endParaRPr/>
          </a:p>
        </p:txBody>
      </p:sp>
      <p:pic>
        <p:nvPicPr>
          <p:cNvPr id="848" name="Google Shape;848;p47"/>
          <p:cNvPicPr preferRelativeResize="0"/>
          <p:nvPr/>
        </p:nvPicPr>
        <p:blipFill rotWithShape="1">
          <a:blip r:embed="rId3">
            <a:alphaModFix/>
          </a:blip>
          <a:srcRect b="0" l="0" r="0" t="0"/>
          <a:stretch/>
        </p:blipFill>
        <p:spPr>
          <a:xfrm>
            <a:off x="1142976" y="1071546"/>
            <a:ext cx="6858048" cy="557216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4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Unified Versus Split Caches</a:t>
            </a:r>
            <a:endParaRPr/>
          </a:p>
        </p:txBody>
      </p:sp>
      <p:sp>
        <p:nvSpPr>
          <p:cNvPr id="855" name="Google Shape;855;p48"/>
          <p:cNvSpPr txBox="1"/>
          <p:nvPr>
            <p:ph idx="1" type="body"/>
          </p:nvPr>
        </p:nvSpPr>
        <p:spPr>
          <a:xfrm>
            <a:off x="498474" y="1285860"/>
            <a:ext cx="7556313" cy="519114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500"/>
              <a:buChar char="■"/>
            </a:pPr>
            <a:r>
              <a:rPr lang="en-US">
                <a:solidFill>
                  <a:schemeClr val="dk1"/>
                </a:solidFill>
              </a:rPr>
              <a:t>Has become common to split cache:</a:t>
            </a:r>
            <a:endParaRPr/>
          </a:p>
          <a:p>
            <a:pPr indent="-228600" lvl="1" marL="457200" rtl="0" algn="l">
              <a:spcBef>
                <a:spcPts val="600"/>
              </a:spcBef>
              <a:spcAft>
                <a:spcPts val="0"/>
              </a:spcAft>
              <a:buSzPts val="1350"/>
              <a:buChar char="■"/>
            </a:pPr>
            <a:r>
              <a:rPr lang="en-US">
                <a:solidFill>
                  <a:schemeClr val="dk1"/>
                </a:solidFill>
              </a:rPr>
              <a:t>One dedicated to instructions</a:t>
            </a:r>
            <a:endParaRPr/>
          </a:p>
          <a:p>
            <a:pPr indent="-228600" lvl="1" marL="457200" rtl="0" algn="l">
              <a:spcBef>
                <a:spcPts val="600"/>
              </a:spcBef>
              <a:spcAft>
                <a:spcPts val="0"/>
              </a:spcAft>
              <a:buSzPts val="1350"/>
              <a:buChar char="■"/>
            </a:pPr>
            <a:r>
              <a:rPr lang="en-US">
                <a:solidFill>
                  <a:schemeClr val="dk1"/>
                </a:solidFill>
              </a:rPr>
              <a:t>One dedicated to data</a:t>
            </a:r>
            <a:endParaRPr/>
          </a:p>
          <a:p>
            <a:pPr indent="-228600" lvl="1" marL="457200" rtl="0" algn="l">
              <a:spcBef>
                <a:spcPts val="600"/>
              </a:spcBef>
              <a:spcAft>
                <a:spcPts val="0"/>
              </a:spcAft>
              <a:buSzPts val="1350"/>
              <a:buChar char="■"/>
            </a:pPr>
            <a:r>
              <a:rPr lang="en-US">
                <a:solidFill>
                  <a:schemeClr val="dk1"/>
                </a:solidFill>
              </a:rPr>
              <a:t>Both exist at the same level, typically as two L1 caches</a:t>
            </a:r>
            <a:endParaRPr/>
          </a:p>
          <a:p>
            <a:pPr indent="-228600" lvl="0" marL="228600" rtl="0" algn="l">
              <a:spcBef>
                <a:spcPts val="2000"/>
              </a:spcBef>
              <a:spcAft>
                <a:spcPts val="0"/>
              </a:spcAft>
              <a:buSzPts val="1500"/>
              <a:buChar char="■"/>
            </a:pPr>
            <a:r>
              <a:rPr lang="en-US">
                <a:solidFill>
                  <a:schemeClr val="dk1"/>
                </a:solidFill>
              </a:rPr>
              <a:t>Advantages of unified cache: Higher hit rate</a:t>
            </a:r>
            <a:endParaRPr/>
          </a:p>
          <a:p>
            <a:pPr indent="-228600" lvl="1" marL="457200" rtl="0" algn="l">
              <a:spcBef>
                <a:spcPts val="600"/>
              </a:spcBef>
              <a:spcAft>
                <a:spcPts val="0"/>
              </a:spcAft>
              <a:buSzPts val="1350"/>
              <a:buChar char="■"/>
            </a:pPr>
            <a:r>
              <a:rPr lang="en-US">
                <a:solidFill>
                  <a:schemeClr val="dk1"/>
                </a:solidFill>
              </a:rPr>
              <a:t>Balances load of instruction and data fetches automatically</a:t>
            </a:r>
            <a:endParaRPr/>
          </a:p>
          <a:p>
            <a:pPr indent="-228600" lvl="1" marL="457200" rtl="0" algn="l">
              <a:spcBef>
                <a:spcPts val="600"/>
              </a:spcBef>
              <a:spcAft>
                <a:spcPts val="0"/>
              </a:spcAft>
              <a:buSzPts val="1350"/>
              <a:buChar char="■"/>
            </a:pPr>
            <a:r>
              <a:rPr lang="en-US">
                <a:solidFill>
                  <a:schemeClr val="dk1"/>
                </a:solidFill>
              </a:rPr>
              <a:t>Only one cache needs to be designed and implemented</a:t>
            </a:r>
            <a:endParaRPr/>
          </a:p>
          <a:p>
            <a:pPr indent="-228600" lvl="0" marL="228600" rtl="0" algn="l">
              <a:spcBef>
                <a:spcPts val="2000"/>
              </a:spcBef>
              <a:spcAft>
                <a:spcPts val="0"/>
              </a:spcAft>
              <a:buSzPts val="1500"/>
              <a:buChar char="■"/>
            </a:pPr>
            <a:r>
              <a:rPr lang="en-US">
                <a:solidFill>
                  <a:schemeClr val="dk1"/>
                </a:solidFill>
              </a:rPr>
              <a:t>Trend is toward split caches at the L1 and unified caches for higher levels</a:t>
            </a:r>
            <a:endParaRPr/>
          </a:p>
          <a:p>
            <a:pPr indent="-228600" lvl="0" marL="228600" rtl="0" algn="l">
              <a:spcBef>
                <a:spcPts val="2000"/>
              </a:spcBef>
              <a:spcAft>
                <a:spcPts val="0"/>
              </a:spcAft>
              <a:buSzPts val="1500"/>
              <a:buChar char="■"/>
            </a:pPr>
            <a:r>
              <a:rPr lang="en-US">
                <a:solidFill>
                  <a:schemeClr val="dk1"/>
                </a:solidFill>
              </a:rPr>
              <a:t>Advantages of split cache:</a:t>
            </a:r>
            <a:endParaRPr/>
          </a:p>
          <a:p>
            <a:pPr indent="-228600" lvl="1" marL="457200" rtl="0" algn="l">
              <a:spcBef>
                <a:spcPts val="600"/>
              </a:spcBef>
              <a:spcAft>
                <a:spcPts val="0"/>
              </a:spcAft>
              <a:buSzPts val="1350"/>
              <a:buChar char="■"/>
            </a:pPr>
            <a:r>
              <a:rPr lang="en-US">
                <a:solidFill>
                  <a:schemeClr val="dk1"/>
                </a:solidFill>
              </a:rPr>
              <a:t>Eliminates cache contention (tranh chấp) between instruction fetch/decode unit and execution unit</a:t>
            </a:r>
            <a:endParaRPr/>
          </a:p>
          <a:p>
            <a:pPr indent="-228600" lvl="2" marL="685800" rtl="0" algn="l">
              <a:spcBef>
                <a:spcPts val="600"/>
              </a:spcBef>
              <a:spcAft>
                <a:spcPts val="0"/>
              </a:spcAft>
              <a:buSzPts val="1350"/>
              <a:buChar char="■"/>
            </a:pPr>
            <a:r>
              <a:rPr lang="en-US">
                <a:solidFill>
                  <a:schemeClr val="dk1"/>
                </a:solidFill>
              </a:rPr>
              <a:t>Important in pipelining (cơ chế đường ống, output của xử lý này là input của xử lý kế tiếp)</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4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Exercises</a:t>
            </a:r>
            <a:endParaRPr/>
          </a:p>
        </p:txBody>
      </p:sp>
      <p:sp>
        <p:nvSpPr>
          <p:cNvPr id="861" name="Google Shape;861;p49"/>
          <p:cNvSpPr txBox="1"/>
          <p:nvPr>
            <p:ph idx="1" type="body"/>
          </p:nvPr>
        </p:nvSpPr>
        <p:spPr>
          <a:xfrm>
            <a:off x="498474" y="1285860"/>
            <a:ext cx="7556313" cy="484030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350"/>
              <a:buChar char="■"/>
            </a:pPr>
            <a:r>
              <a:rPr b="1" lang="en-US" sz="1800">
                <a:solidFill>
                  <a:schemeClr val="dk1"/>
                </a:solidFill>
              </a:rPr>
              <a:t>4.1- What are the differences among sequential access, direct access, and random access? </a:t>
            </a:r>
            <a:endParaRPr/>
          </a:p>
          <a:p>
            <a:pPr indent="-228600" lvl="0" marL="228600" rtl="0" algn="l">
              <a:spcBef>
                <a:spcPts val="2000"/>
              </a:spcBef>
              <a:spcAft>
                <a:spcPts val="0"/>
              </a:spcAft>
              <a:buSzPts val="1350"/>
              <a:buChar char="■"/>
            </a:pPr>
            <a:r>
              <a:rPr b="1" lang="en-US" sz="1800">
                <a:solidFill>
                  <a:schemeClr val="dk1"/>
                </a:solidFill>
              </a:rPr>
              <a:t>4.2-What is the general relationship among access time, memory cost, and capacity? </a:t>
            </a:r>
            <a:endParaRPr/>
          </a:p>
          <a:p>
            <a:pPr indent="-228600" lvl="0" marL="228600" rtl="0" algn="l">
              <a:spcBef>
                <a:spcPts val="2000"/>
              </a:spcBef>
              <a:spcAft>
                <a:spcPts val="0"/>
              </a:spcAft>
              <a:buSzPts val="1350"/>
              <a:buChar char="■"/>
            </a:pPr>
            <a:r>
              <a:rPr b="1" lang="en-US" sz="1800">
                <a:solidFill>
                  <a:schemeClr val="dk1"/>
                </a:solidFill>
              </a:rPr>
              <a:t>4.3- How does the principle of locality relate to the use of multiple memory levels? </a:t>
            </a:r>
            <a:endParaRPr/>
          </a:p>
          <a:p>
            <a:pPr indent="-228600" lvl="0" marL="228600" rtl="0" algn="l">
              <a:spcBef>
                <a:spcPts val="2000"/>
              </a:spcBef>
              <a:spcAft>
                <a:spcPts val="0"/>
              </a:spcAft>
              <a:buSzPts val="1350"/>
              <a:buChar char="■"/>
            </a:pPr>
            <a:r>
              <a:rPr b="1" lang="en-US" sz="1800">
                <a:solidFill>
                  <a:schemeClr val="dk1"/>
                </a:solidFill>
              </a:rPr>
              <a:t>4.4- What are the differences among direct mapping and associative mapping,? </a:t>
            </a:r>
            <a:endParaRPr/>
          </a:p>
          <a:p>
            <a:pPr indent="-228600" lvl="0" marL="228600" rtl="0" algn="l">
              <a:spcBef>
                <a:spcPts val="2000"/>
              </a:spcBef>
              <a:spcAft>
                <a:spcPts val="0"/>
              </a:spcAft>
              <a:buSzPts val="1350"/>
              <a:buChar char="■"/>
            </a:pPr>
            <a:r>
              <a:rPr b="1" lang="en-US" sz="1800">
                <a:solidFill>
                  <a:schemeClr val="dk1"/>
                </a:solidFill>
              </a:rPr>
              <a:t>4.5- For a direct-mapped cache, a main memory address is viewed as consisting of three fields. List and define the three fields. </a:t>
            </a:r>
            <a:endParaRPr/>
          </a:p>
          <a:p>
            <a:pPr indent="-228600" lvl="0" marL="228600" rtl="0" algn="l">
              <a:spcBef>
                <a:spcPts val="2000"/>
              </a:spcBef>
              <a:spcAft>
                <a:spcPts val="0"/>
              </a:spcAft>
              <a:buSzPts val="1350"/>
              <a:buChar char="■"/>
            </a:pPr>
            <a:r>
              <a:rPr b="1" lang="en-US" sz="1800">
                <a:solidFill>
                  <a:schemeClr val="dk1"/>
                </a:solidFill>
              </a:rPr>
              <a:t>4.6- For an associative cache, a main memory address is viewed as consisting of two fields. List and define the two fields.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5"/>
          <p:cNvSpPr txBox="1"/>
          <p:nvPr>
            <p:ph idx="4294967295" type="title"/>
          </p:nvPr>
        </p:nvSpPr>
        <p:spPr>
          <a:xfrm>
            <a:off x="0" y="357166"/>
            <a:ext cx="9144000" cy="7143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800"/>
              <a:buFont typeface="Rockwell"/>
              <a:buNone/>
            </a:pPr>
            <a:r>
              <a:rPr lang="en-US" sz="2800"/>
              <a:t>Key Characteristics of Computer Memory Systems</a:t>
            </a:r>
            <a:endParaRPr sz="2800"/>
          </a:p>
        </p:txBody>
      </p:sp>
      <p:pic>
        <p:nvPicPr>
          <p:cNvPr id="243" name="Google Shape;243;p5"/>
          <p:cNvPicPr preferRelativeResize="0"/>
          <p:nvPr/>
        </p:nvPicPr>
        <p:blipFill rotWithShape="1">
          <a:blip r:embed="rId3">
            <a:alphaModFix/>
          </a:blip>
          <a:srcRect b="0" l="0" r="0" t="0"/>
          <a:stretch/>
        </p:blipFill>
        <p:spPr>
          <a:xfrm>
            <a:off x="857225" y="985432"/>
            <a:ext cx="7429552" cy="580115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50"/>
          <p:cNvSpPr txBox="1"/>
          <p:nvPr>
            <p:ph type="title"/>
          </p:nvPr>
        </p:nvSpPr>
        <p:spPr>
          <a:xfrm>
            <a:off x="762000" y="228600"/>
            <a:ext cx="3428999" cy="1116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Rockwell"/>
              <a:buNone/>
            </a:pPr>
            <a:r>
              <a:rPr lang="en-US" sz="4400"/>
              <a:t>Summary</a:t>
            </a:r>
            <a:endParaRPr sz="4400"/>
          </a:p>
        </p:txBody>
      </p:sp>
      <p:sp>
        <p:nvSpPr>
          <p:cNvPr id="868" name="Google Shape;868;p50"/>
          <p:cNvSpPr txBox="1"/>
          <p:nvPr>
            <p:ph idx="1" type="body"/>
          </p:nvPr>
        </p:nvSpPr>
        <p:spPr>
          <a:xfrm>
            <a:off x="457200" y="2514600"/>
            <a:ext cx="3657600" cy="43434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350"/>
              <a:buChar char="■"/>
            </a:pPr>
            <a:r>
              <a:rPr lang="en-US">
                <a:solidFill>
                  <a:schemeClr val="dk1"/>
                </a:solidFill>
              </a:rPr>
              <a:t>Characteristics of Memory Systems</a:t>
            </a:r>
            <a:endParaRPr/>
          </a:p>
          <a:p>
            <a:pPr indent="-228600" lvl="2" marL="457200" rtl="0" algn="l">
              <a:spcBef>
                <a:spcPts val="0"/>
              </a:spcBef>
              <a:spcAft>
                <a:spcPts val="0"/>
              </a:spcAft>
              <a:buClr>
                <a:srgbClr val="9775A7"/>
              </a:buClr>
              <a:buSzPts val="1350"/>
              <a:buChar char="■"/>
            </a:pPr>
            <a:r>
              <a:rPr lang="en-US">
                <a:solidFill>
                  <a:schemeClr val="dk1"/>
                </a:solidFill>
              </a:rPr>
              <a:t>Location</a:t>
            </a:r>
            <a:endParaRPr/>
          </a:p>
          <a:p>
            <a:pPr indent="-228600" lvl="2" marL="457200" rtl="0" algn="l">
              <a:spcBef>
                <a:spcPts val="0"/>
              </a:spcBef>
              <a:spcAft>
                <a:spcPts val="0"/>
              </a:spcAft>
              <a:buClr>
                <a:srgbClr val="9775A7"/>
              </a:buClr>
              <a:buSzPts val="1350"/>
              <a:buChar char="■"/>
            </a:pPr>
            <a:r>
              <a:rPr lang="en-US">
                <a:solidFill>
                  <a:schemeClr val="dk1"/>
                </a:solidFill>
              </a:rPr>
              <a:t>Capacity</a:t>
            </a:r>
            <a:endParaRPr/>
          </a:p>
          <a:p>
            <a:pPr indent="-228600" lvl="2" marL="457200" rtl="0" algn="l">
              <a:spcBef>
                <a:spcPts val="0"/>
              </a:spcBef>
              <a:spcAft>
                <a:spcPts val="0"/>
              </a:spcAft>
              <a:buClr>
                <a:srgbClr val="9775A7"/>
              </a:buClr>
              <a:buSzPts val="1350"/>
              <a:buChar char="■"/>
            </a:pPr>
            <a:r>
              <a:rPr lang="en-US">
                <a:solidFill>
                  <a:schemeClr val="dk1"/>
                </a:solidFill>
              </a:rPr>
              <a:t>Unit of transfer</a:t>
            </a:r>
            <a:endParaRPr/>
          </a:p>
          <a:p>
            <a:pPr indent="-228600" lvl="0" marL="228600" rtl="0" algn="l">
              <a:spcBef>
                <a:spcPts val="600"/>
              </a:spcBef>
              <a:spcAft>
                <a:spcPts val="0"/>
              </a:spcAft>
              <a:buSzPts val="1350"/>
              <a:buChar char="■"/>
            </a:pPr>
            <a:r>
              <a:rPr lang="en-US">
                <a:solidFill>
                  <a:schemeClr val="dk1"/>
                </a:solidFill>
              </a:rPr>
              <a:t>Memory Hierarchy</a:t>
            </a:r>
            <a:endParaRPr/>
          </a:p>
          <a:p>
            <a:pPr indent="-228600" lvl="1" marL="457200" rtl="0" algn="l">
              <a:spcBef>
                <a:spcPts val="600"/>
              </a:spcBef>
              <a:spcAft>
                <a:spcPts val="0"/>
              </a:spcAft>
              <a:buSzPts val="1350"/>
              <a:buChar char="■"/>
            </a:pPr>
            <a:r>
              <a:rPr lang="en-US">
                <a:solidFill>
                  <a:schemeClr val="dk1"/>
                </a:solidFill>
              </a:rPr>
              <a:t>How much?</a:t>
            </a:r>
            <a:endParaRPr/>
          </a:p>
          <a:p>
            <a:pPr indent="-228600" lvl="1" marL="457200" rtl="0" algn="l">
              <a:spcBef>
                <a:spcPts val="600"/>
              </a:spcBef>
              <a:spcAft>
                <a:spcPts val="0"/>
              </a:spcAft>
              <a:buSzPts val="1350"/>
              <a:buChar char="■"/>
            </a:pPr>
            <a:r>
              <a:rPr lang="en-US">
                <a:solidFill>
                  <a:schemeClr val="dk1"/>
                </a:solidFill>
              </a:rPr>
              <a:t>How fast?</a:t>
            </a:r>
            <a:endParaRPr/>
          </a:p>
          <a:p>
            <a:pPr indent="-228600" lvl="1" marL="457200" rtl="0" algn="l">
              <a:spcBef>
                <a:spcPts val="600"/>
              </a:spcBef>
              <a:spcAft>
                <a:spcPts val="0"/>
              </a:spcAft>
              <a:buSzPts val="1350"/>
              <a:buChar char="■"/>
            </a:pPr>
            <a:r>
              <a:rPr lang="en-US">
                <a:solidFill>
                  <a:schemeClr val="dk1"/>
                </a:solidFill>
              </a:rPr>
              <a:t>How expensive?</a:t>
            </a:r>
            <a:endParaRPr/>
          </a:p>
          <a:p>
            <a:pPr indent="-228600" lvl="0" marL="228600" rtl="0" algn="l">
              <a:spcBef>
                <a:spcPts val="600"/>
              </a:spcBef>
              <a:spcAft>
                <a:spcPts val="0"/>
              </a:spcAft>
              <a:buSzPts val="1350"/>
              <a:buChar char="■"/>
            </a:pPr>
            <a:r>
              <a:rPr lang="en-US">
                <a:solidFill>
                  <a:schemeClr val="dk1"/>
                </a:solidFill>
              </a:rPr>
              <a:t>Cache memory principles</a:t>
            </a:r>
            <a:endParaRPr/>
          </a:p>
        </p:txBody>
      </p:sp>
      <p:sp>
        <p:nvSpPr>
          <p:cNvPr id="869" name="Google Shape;869;p50"/>
          <p:cNvSpPr txBox="1"/>
          <p:nvPr>
            <p:ph idx="2" type="body"/>
          </p:nvPr>
        </p:nvSpPr>
        <p:spPr>
          <a:xfrm>
            <a:off x="4429124" y="2643182"/>
            <a:ext cx="3862414" cy="2571768"/>
          </a:xfrm>
          <a:prstGeom prst="rect">
            <a:avLst/>
          </a:prstGeom>
          <a:noFill/>
          <a:ln>
            <a:noFill/>
          </a:ln>
        </p:spPr>
        <p:txBody>
          <a:bodyPr anchorCtr="0" anchor="t" bIns="45700" lIns="91425" spcFirstLastPara="1" rIns="91425" wrap="square" tIns="45700">
            <a:normAutofit/>
          </a:bodyPr>
          <a:lstStyle/>
          <a:p>
            <a:pPr indent="-228600" lvl="1" marL="228600" rtl="0" algn="l">
              <a:spcBef>
                <a:spcPts val="0"/>
              </a:spcBef>
              <a:spcAft>
                <a:spcPts val="0"/>
              </a:spcAft>
              <a:buClr>
                <a:schemeClr val="accent1"/>
              </a:buClr>
              <a:buSzPts val="1350"/>
              <a:buChar char="■"/>
            </a:pPr>
            <a:r>
              <a:rPr lang="en-US">
                <a:solidFill>
                  <a:schemeClr val="dk1"/>
                </a:solidFill>
              </a:rPr>
              <a:t>Elements of cache design</a:t>
            </a:r>
            <a:endParaRPr/>
          </a:p>
          <a:p>
            <a:pPr indent="-228600" lvl="2" marL="457200" rtl="0" algn="l">
              <a:spcBef>
                <a:spcPts val="0"/>
              </a:spcBef>
              <a:spcAft>
                <a:spcPts val="0"/>
              </a:spcAft>
              <a:buClr>
                <a:srgbClr val="9775A7"/>
              </a:buClr>
              <a:buSzPts val="1350"/>
              <a:buChar char="■"/>
            </a:pPr>
            <a:r>
              <a:rPr lang="en-US">
                <a:solidFill>
                  <a:schemeClr val="dk1"/>
                </a:solidFill>
              </a:rPr>
              <a:t>Cache addresses</a:t>
            </a:r>
            <a:endParaRPr/>
          </a:p>
          <a:p>
            <a:pPr indent="-228600" lvl="2" marL="457200" rtl="0" algn="l">
              <a:spcBef>
                <a:spcPts val="0"/>
              </a:spcBef>
              <a:spcAft>
                <a:spcPts val="0"/>
              </a:spcAft>
              <a:buClr>
                <a:srgbClr val="9775A7"/>
              </a:buClr>
              <a:buSzPts val="1350"/>
              <a:buChar char="■"/>
            </a:pPr>
            <a:r>
              <a:rPr lang="en-US">
                <a:solidFill>
                  <a:schemeClr val="dk1"/>
                </a:solidFill>
              </a:rPr>
              <a:t>Cache size</a:t>
            </a:r>
            <a:endParaRPr/>
          </a:p>
          <a:p>
            <a:pPr indent="-228600" lvl="2" marL="457200" rtl="0" algn="l">
              <a:spcBef>
                <a:spcPts val="0"/>
              </a:spcBef>
              <a:spcAft>
                <a:spcPts val="0"/>
              </a:spcAft>
              <a:buClr>
                <a:srgbClr val="9775A7"/>
              </a:buClr>
              <a:buSzPts val="1350"/>
              <a:buChar char="■"/>
            </a:pPr>
            <a:r>
              <a:rPr lang="en-US">
                <a:solidFill>
                  <a:schemeClr val="dk1"/>
                </a:solidFill>
              </a:rPr>
              <a:t>Mapping function</a:t>
            </a:r>
            <a:endParaRPr/>
          </a:p>
          <a:p>
            <a:pPr indent="-228600" lvl="2" marL="457200" rtl="0" algn="l">
              <a:spcBef>
                <a:spcPts val="0"/>
              </a:spcBef>
              <a:spcAft>
                <a:spcPts val="0"/>
              </a:spcAft>
              <a:buClr>
                <a:srgbClr val="9775A7"/>
              </a:buClr>
              <a:buSzPts val="1350"/>
              <a:buChar char="■"/>
            </a:pPr>
            <a:r>
              <a:rPr lang="en-US">
                <a:solidFill>
                  <a:schemeClr val="dk1"/>
                </a:solidFill>
              </a:rPr>
              <a:t>Replacement algorithms</a:t>
            </a:r>
            <a:endParaRPr/>
          </a:p>
          <a:p>
            <a:pPr indent="-228600" lvl="2" marL="457200" rtl="0" algn="l">
              <a:spcBef>
                <a:spcPts val="0"/>
              </a:spcBef>
              <a:spcAft>
                <a:spcPts val="0"/>
              </a:spcAft>
              <a:buClr>
                <a:srgbClr val="9775A7"/>
              </a:buClr>
              <a:buSzPts val="1350"/>
              <a:buChar char="■"/>
            </a:pPr>
            <a:r>
              <a:rPr lang="en-US">
                <a:solidFill>
                  <a:schemeClr val="dk1"/>
                </a:solidFill>
              </a:rPr>
              <a:t>Write policy</a:t>
            </a:r>
            <a:endParaRPr/>
          </a:p>
          <a:p>
            <a:pPr indent="-228600" lvl="2" marL="457200" rtl="0" algn="l">
              <a:spcBef>
                <a:spcPts val="0"/>
              </a:spcBef>
              <a:spcAft>
                <a:spcPts val="0"/>
              </a:spcAft>
              <a:buClr>
                <a:srgbClr val="9775A7"/>
              </a:buClr>
              <a:buSzPts val="1350"/>
              <a:buChar char="■"/>
            </a:pPr>
            <a:r>
              <a:rPr lang="en-US">
                <a:solidFill>
                  <a:schemeClr val="dk1"/>
                </a:solidFill>
              </a:rPr>
              <a:t>Line size</a:t>
            </a:r>
            <a:endParaRPr/>
          </a:p>
          <a:p>
            <a:pPr indent="-228600" lvl="2" marL="457200" rtl="0" algn="l">
              <a:spcBef>
                <a:spcPts val="0"/>
              </a:spcBef>
              <a:spcAft>
                <a:spcPts val="0"/>
              </a:spcAft>
              <a:buClr>
                <a:srgbClr val="9775A7"/>
              </a:buClr>
              <a:buSzPts val="1350"/>
              <a:buChar char="■"/>
            </a:pPr>
            <a:r>
              <a:rPr lang="en-US">
                <a:solidFill>
                  <a:schemeClr val="dk1"/>
                </a:solidFill>
              </a:rPr>
              <a:t>Number of caches</a:t>
            </a:r>
            <a:endParaRPr/>
          </a:p>
        </p:txBody>
      </p:sp>
      <p:sp>
        <p:nvSpPr>
          <p:cNvPr id="870" name="Google Shape;870;p50"/>
          <p:cNvSpPr txBox="1"/>
          <p:nvPr>
            <p:ph idx="3" type="body"/>
          </p:nvPr>
        </p:nvSpPr>
        <p:spPr>
          <a:xfrm>
            <a:off x="533400" y="1219200"/>
            <a:ext cx="3657600" cy="1098177"/>
          </a:xfrm>
          <a:prstGeom prst="rect">
            <a:avLst/>
          </a:prstGeom>
          <a:solidFill>
            <a:schemeClr val="accent3"/>
          </a:solidFill>
          <a:ln>
            <a:noFill/>
          </a:ln>
        </p:spPr>
        <p:txBody>
          <a:bodyPr anchorCtr="0" anchor="ctr" bIns="0" lIns="91425" spcFirstLastPara="1" rIns="91425" wrap="square" tIns="0">
            <a:normAutofit/>
          </a:bodyPr>
          <a:lstStyle/>
          <a:p>
            <a:pPr indent="0" lvl="0" marL="0" rtl="0" algn="ctr">
              <a:spcBef>
                <a:spcPts val="0"/>
              </a:spcBef>
              <a:spcAft>
                <a:spcPts val="0"/>
              </a:spcAft>
              <a:buSzPts val="600"/>
              <a:buNone/>
            </a:pPr>
            <a:r>
              <a:t/>
            </a:r>
            <a:endParaRPr sz="800"/>
          </a:p>
          <a:p>
            <a:pPr indent="0" lvl="0" marL="0" rtl="0" algn="ctr">
              <a:spcBef>
                <a:spcPts val="0"/>
              </a:spcBef>
              <a:spcAft>
                <a:spcPts val="0"/>
              </a:spcAft>
              <a:buSzPts val="600"/>
              <a:buNone/>
            </a:pPr>
            <a:r>
              <a:t/>
            </a:r>
            <a:endParaRPr sz="800"/>
          </a:p>
          <a:p>
            <a:pPr indent="0" lvl="0" marL="0" rtl="0" algn="ctr">
              <a:spcBef>
                <a:spcPts val="0"/>
              </a:spcBef>
              <a:spcAft>
                <a:spcPts val="0"/>
              </a:spcAft>
              <a:buSzPts val="2400"/>
              <a:buNone/>
            </a:pPr>
            <a:r>
              <a:rPr lang="en-US" sz="3200"/>
              <a:t>Chapter 4</a:t>
            </a:r>
            <a:endParaRPr/>
          </a:p>
          <a:p>
            <a:pPr indent="0" lvl="0" marL="0" rtl="0" algn="ctr">
              <a:spcBef>
                <a:spcPts val="0"/>
              </a:spcBef>
              <a:spcAft>
                <a:spcPts val="0"/>
              </a:spcAft>
              <a:buSzPts val="1350"/>
              <a:buNone/>
            </a:pPr>
            <a:r>
              <a:t/>
            </a:r>
            <a:endParaRPr/>
          </a:p>
        </p:txBody>
      </p:sp>
      <p:sp>
        <p:nvSpPr>
          <p:cNvPr id="871" name="Google Shape;871;p50"/>
          <p:cNvSpPr txBox="1"/>
          <p:nvPr>
            <p:ph idx="4" type="body"/>
          </p:nvPr>
        </p:nvSpPr>
        <p:spPr>
          <a:xfrm>
            <a:off x="4343400" y="228600"/>
            <a:ext cx="3657600" cy="1707776"/>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2100"/>
              <a:buNone/>
            </a:pPr>
            <a:r>
              <a:rPr lang="en-US" sz="2800">
                <a:solidFill>
                  <a:schemeClr val="dk2"/>
                </a:solidFill>
                <a:latin typeface="Rockwell"/>
                <a:ea typeface="Rockwell"/>
                <a:cs typeface="Rockwell"/>
                <a:sym typeface="Rockwell"/>
              </a:rPr>
              <a:t>Cache</a:t>
            </a:r>
            <a:endParaRPr/>
          </a:p>
          <a:p>
            <a:pPr indent="0" lvl="0" marL="0" rtl="0" algn="ctr">
              <a:spcBef>
                <a:spcPts val="0"/>
              </a:spcBef>
              <a:spcAft>
                <a:spcPts val="0"/>
              </a:spcAft>
              <a:buSzPts val="2100"/>
              <a:buNone/>
            </a:pPr>
            <a:r>
              <a:rPr lang="en-US" sz="2800">
                <a:solidFill>
                  <a:schemeClr val="dk2"/>
                </a:solidFill>
                <a:latin typeface="Rockwell"/>
                <a:ea typeface="Rockwell"/>
                <a:cs typeface="Rockwell"/>
                <a:sym typeface="Rockwell"/>
              </a:rPr>
              <a:t>Memory</a:t>
            </a:r>
            <a:endParaRPr sz="2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6"/>
          <p:cNvSpPr txBox="1"/>
          <p:nvPr>
            <p:ph type="title"/>
          </p:nvPr>
        </p:nvSpPr>
        <p:spPr>
          <a:xfrm>
            <a:off x="231989" y="98316"/>
            <a:ext cx="8054787" cy="111610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Characteristics of Memory Systems</a:t>
            </a:r>
            <a:endParaRPr/>
          </a:p>
        </p:txBody>
      </p:sp>
      <p:sp>
        <p:nvSpPr>
          <p:cNvPr id="250" name="Google Shape;250;p6"/>
          <p:cNvSpPr txBox="1"/>
          <p:nvPr>
            <p:ph idx="1" type="body"/>
          </p:nvPr>
        </p:nvSpPr>
        <p:spPr>
          <a:xfrm>
            <a:off x="285720" y="1374779"/>
            <a:ext cx="8429684" cy="5054617"/>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chemeClr val="dk1"/>
                </a:solidFill>
              </a:rPr>
              <a:t>Location</a:t>
            </a:r>
            <a:endParaRPr/>
          </a:p>
          <a:p>
            <a:pPr indent="-228600" lvl="1" marL="457200" rtl="0" algn="l">
              <a:spcBef>
                <a:spcPts val="600"/>
              </a:spcBef>
              <a:spcAft>
                <a:spcPts val="0"/>
              </a:spcAft>
              <a:buSzPts val="1500"/>
              <a:buChar char="■"/>
            </a:pPr>
            <a:r>
              <a:rPr lang="en-US" sz="2000">
                <a:solidFill>
                  <a:schemeClr val="dk1"/>
                </a:solidFill>
              </a:rPr>
              <a:t>Refers to whether memory is internal and external to the computer</a:t>
            </a:r>
            <a:endParaRPr/>
          </a:p>
          <a:p>
            <a:pPr indent="-228600" lvl="1" marL="457200" rtl="0" algn="l">
              <a:spcBef>
                <a:spcPts val="600"/>
              </a:spcBef>
              <a:spcAft>
                <a:spcPts val="0"/>
              </a:spcAft>
              <a:buSzPts val="1500"/>
              <a:buChar char="■"/>
            </a:pPr>
            <a:r>
              <a:rPr lang="en-US" sz="2000">
                <a:solidFill>
                  <a:schemeClr val="dk1"/>
                </a:solidFill>
              </a:rPr>
              <a:t>Internal memory is often equated (make equal) with main memory</a:t>
            </a:r>
            <a:endParaRPr/>
          </a:p>
          <a:p>
            <a:pPr indent="-228600" lvl="1" marL="457200" rtl="0" algn="l">
              <a:spcBef>
                <a:spcPts val="600"/>
              </a:spcBef>
              <a:spcAft>
                <a:spcPts val="0"/>
              </a:spcAft>
              <a:buSzPts val="1500"/>
              <a:buChar char="■"/>
            </a:pPr>
            <a:r>
              <a:rPr lang="en-US" sz="2000">
                <a:solidFill>
                  <a:schemeClr val="dk1"/>
                </a:solidFill>
              </a:rPr>
              <a:t>Processor requires its own local memory, in the form of registers</a:t>
            </a:r>
            <a:endParaRPr/>
          </a:p>
          <a:p>
            <a:pPr indent="-228600" lvl="1" marL="457200" rtl="0" algn="l">
              <a:spcBef>
                <a:spcPts val="600"/>
              </a:spcBef>
              <a:spcAft>
                <a:spcPts val="0"/>
              </a:spcAft>
              <a:buSzPts val="1500"/>
              <a:buChar char="■"/>
            </a:pPr>
            <a:r>
              <a:rPr lang="en-US" sz="2000">
                <a:solidFill>
                  <a:schemeClr val="dk1"/>
                </a:solidFill>
              </a:rPr>
              <a:t>Cache is another form of internal memory</a:t>
            </a:r>
            <a:endParaRPr/>
          </a:p>
          <a:p>
            <a:pPr indent="-228600" lvl="1" marL="457200" rtl="0" algn="l">
              <a:spcBef>
                <a:spcPts val="600"/>
              </a:spcBef>
              <a:spcAft>
                <a:spcPts val="0"/>
              </a:spcAft>
              <a:buSzPts val="1500"/>
              <a:buChar char="■"/>
            </a:pPr>
            <a:r>
              <a:rPr lang="en-US" sz="2000">
                <a:solidFill>
                  <a:schemeClr val="dk1"/>
                </a:solidFill>
              </a:rPr>
              <a:t>External memory consists of peripheral storage devices that are accessible to the processor via I/O controllers</a:t>
            </a:r>
            <a:endParaRPr/>
          </a:p>
          <a:p>
            <a:pPr indent="-228600" lvl="0" marL="228600" rtl="0" algn="l">
              <a:spcBef>
                <a:spcPts val="2000"/>
              </a:spcBef>
              <a:spcAft>
                <a:spcPts val="0"/>
              </a:spcAft>
              <a:buSzPts val="1800"/>
              <a:buChar char="■"/>
            </a:pPr>
            <a:r>
              <a:rPr lang="en-US" sz="2400">
                <a:solidFill>
                  <a:schemeClr val="dk1"/>
                </a:solidFill>
              </a:rPr>
              <a:t>Capacity</a:t>
            </a:r>
            <a:endParaRPr/>
          </a:p>
          <a:p>
            <a:pPr indent="-228600" lvl="1" marL="457200" rtl="0" algn="l">
              <a:spcBef>
                <a:spcPts val="600"/>
              </a:spcBef>
              <a:spcAft>
                <a:spcPts val="0"/>
              </a:spcAft>
              <a:buSzPts val="1500"/>
              <a:buChar char="■"/>
            </a:pPr>
            <a:r>
              <a:rPr lang="en-US" sz="2000">
                <a:solidFill>
                  <a:schemeClr val="dk1"/>
                </a:solidFill>
              </a:rPr>
              <a:t>Memory is typically expressed in terms of bytes</a:t>
            </a:r>
            <a:endParaRPr/>
          </a:p>
          <a:p>
            <a:pPr indent="-228600" lvl="0" marL="228600" rtl="0" algn="l">
              <a:spcBef>
                <a:spcPts val="2000"/>
              </a:spcBef>
              <a:spcAft>
                <a:spcPts val="0"/>
              </a:spcAft>
              <a:buSzPts val="1800"/>
              <a:buChar char="■"/>
            </a:pPr>
            <a:r>
              <a:rPr lang="en-US" sz="2400">
                <a:solidFill>
                  <a:schemeClr val="dk1"/>
                </a:solidFill>
              </a:rPr>
              <a:t>Unit of transfer</a:t>
            </a:r>
            <a:endParaRPr/>
          </a:p>
          <a:p>
            <a:pPr indent="-228600" lvl="1" marL="457200" rtl="0" algn="l">
              <a:spcBef>
                <a:spcPts val="600"/>
              </a:spcBef>
              <a:spcAft>
                <a:spcPts val="0"/>
              </a:spcAft>
              <a:buSzPts val="1500"/>
              <a:buChar char="■"/>
            </a:pPr>
            <a:r>
              <a:rPr lang="en-US" sz="2000">
                <a:solidFill>
                  <a:schemeClr val="dk1"/>
                </a:solidFill>
              </a:rPr>
              <a:t>For internal memory the unit of transfer is equal to the number of electrical lines into and out of the memory module</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7"/>
          <p:cNvSpPr txBox="1"/>
          <p:nvPr>
            <p:ph idx="4294967295" type="title"/>
          </p:nvPr>
        </p:nvSpPr>
        <p:spPr>
          <a:xfrm>
            <a:off x="304800" y="228600"/>
            <a:ext cx="7556500" cy="887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Method of Accessing Units of Data</a:t>
            </a:r>
            <a:endParaRPr/>
          </a:p>
        </p:txBody>
      </p:sp>
      <p:grpSp>
        <p:nvGrpSpPr>
          <p:cNvPr id="257" name="Google Shape;257;p7"/>
          <p:cNvGrpSpPr/>
          <p:nvPr/>
        </p:nvGrpSpPr>
        <p:grpSpPr>
          <a:xfrm>
            <a:off x="306362" y="1154013"/>
            <a:ext cx="8531275" cy="5388172"/>
            <a:chOff x="1562" y="315813"/>
            <a:chExt cx="8531275" cy="5388172"/>
          </a:xfrm>
        </p:grpSpPr>
        <p:sp>
          <p:nvSpPr>
            <p:cNvPr id="258" name="Google Shape;258;p7"/>
            <p:cNvSpPr/>
            <p:nvPr/>
          </p:nvSpPr>
          <p:spPr>
            <a:xfrm>
              <a:off x="1562" y="315813"/>
              <a:ext cx="1796057" cy="898028"/>
            </a:xfrm>
            <a:prstGeom prst="roundRect">
              <a:avLst>
                <a:gd fmla="val 100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
            <p:cNvSpPr txBox="1"/>
            <p:nvPr/>
          </p:nvSpPr>
          <p:spPr>
            <a:xfrm>
              <a:off x="1562" y="315813"/>
              <a:ext cx="1796057" cy="898028"/>
            </a:xfrm>
            <a:prstGeom prst="rect">
              <a:avLst/>
            </a:prstGeom>
            <a:noFill/>
            <a:ln>
              <a:noFill/>
            </a:ln>
          </p:spPr>
          <p:txBody>
            <a:bodyPr anchorCtr="0" anchor="ctr" bIns="31750" lIns="47625" spcFirstLastPara="1" rIns="47625" wrap="square" tIns="31750">
              <a:noAutofit/>
            </a:bodyPr>
            <a:lstStyle/>
            <a:p>
              <a:pPr indent="0" lvl="0" marL="0" marR="0" rtl="0" algn="ctr">
                <a:lnSpc>
                  <a:spcPct val="90000"/>
                </a:lnSpc>
                <a:spcBef>
                  <a:spcPts val="0"/>
                </a:spcBef>
                <a:spcAft>
                  <a:spcPts val="0"/>
                </a:spcAft>
                <a:buNone/>
              </a:pPr>
              <a:r>
                <a:rPr lang="en-US" sz="2500">
                  <a:solidFill>
                    <a:schemeClr val="lt1"/>
                  </a:solidFill>
                  <a:latin typeface="Times New Roman"/>
                  <a:ea typeface="Times New Roman"/>
                  <a:cs typeface="Times New Roman"/>
                  <a:sym typeface="Times New Roman"/>
                </a:rPr>
                <a:t>Sequential access</a:t>
              </a:r>
              <a:endParaRPr sz="2500">
                <a:solidFill>
                  <a:schemeClr val="lt1"/>
                </a:solidFill>
                <a:latin typeface="Times New Roman"/>
                <a:ea typeface="Times New Roman"/>
                <a:cs typeface="Times New Roman"/>
                <a:sym typeface="Times New Roman"/>
              </a:endParaRPr>
            </a:p>
          </p:txBody>
        </p:sp>
        <p:sp>
          <p:nvSpPr>
            <p:cNvPr id="260" name="Google Shape;260;p7"/>
            <p:cNvSpPr/>
            <p:nvPr/>
          </p:nvSpPr>
          <p:spPr>
            <a:xfrm>
              <a:off x="181168" y="1213842"/>
              <a:ext cx="179605" cy="673521"/>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61" name="Google Shape;261;p7"/>
            <p:cNvSpPr/>
            <p:nvPr/>
          </p:nvSpPr>
          <p:spPr>
            <a:xfrm>
              <a:off x="360774" y="1438349"/>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txBox="1"/>
            <p:nvPr/>
          </p:nvSpPr>
          <p:spPr>
            <a:xfrm>
              <a:off x="360774" y="1438349"/>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Memory is organized into units of data called records</a:t>
              </a:r>
              <a:endParaRPr sz="900">
                <a:solidFill>
                  <a:schemeClr val="dk1"/>
                </a:solidFill>
                <a:latin typeface="Times New Roman"/>
                <a:ea typeface="Times New Roman"/>
                <a:cs typeface="Times New Roman"/>
                <a:sym typeface="Times New Roman"/>
              </a:endParaRPr>
            </a:p>
          </p:txBody>
        </p:sp>
        <p:sp>
          <p:nvSpPr>
            <p:cNvPr id="263" name="Google Shape;263;p7"/>
            <p:cNvSpPr/>
            <p:nvPr/>
          </p:nvSpPr>
          <p:spPr>
            <a:xfrm>
              <a:off x="181168" y="1213842"/>
              <a:ext cx="179605" cy="1796057"/>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64" name="Google Shape;264;p7"/>
            <p:cNvSpPr/>
            <p:nvPr/>
          </p:nvSpPr>
          <p:spPr>
            <a:xfrm>
              <a:off x="360774" y="2560885"/>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txBox="1"/>
            <p:nvPr/>
          </p:nvSpPr>
          <p:spPr>
            <a:xfrm>
              <a:off x="360774" y="2560885"/>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Access must be made in a specific linear sequence</a:t>
              </a:r>
              <a:endParaRPr sz="900">
                <a:solidFill>
                  <a:schemeClr val="dk1"/>
                </a:solidFill>
                <a:latin typeface="Times New Roman"/>
                <a:ea typeface="Times New Roman"/>
                <a:cs typeface="Times New Roman"/>
                <a:sym typeface="Times New Roman"/>
              </a:endParaRPr>
            </a:p>
          </p:txBody>
        </p:sp>
        <p:sp>
          <p:nvSpPr>
            <p:cNvPr id="266" name="Google Shape;266;p7"/>
            <p:cNvSpPr/>
            <p:nvPr/>
          </p:nvSpPr>
          <p:spPr>
            <a:xfrm>
              <a:off x="181168" y="1213842"/>
              <a:ext cx="179605" cy="2918593"/>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67" name="Google Shape;267;p7"/>
            <p:cNvSpPr/>
            <p:nvPr/>
          </p:nvSpPr>
          <p:spPr>
            <a:xfrm>
              <a:off x="360774" y="3683421"/>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txBox="1"/>
            <p:nvPr/>
          </p:nvSpPr>
          <p:spPr>
            <a:xfrm>
              <a:off x="360774" y="3683421"/>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Access time is variable</a:t>
              </a:r>
              <a:endParaRPr sz="900">
                <a:solidFill>
                  <a:schemeClr val="dk1"/>
                </a:solidFill>
                <a:latin typeface="Times New Roman"/>
                <a:ea typeface="Times New Roman"/>
                <a:cs typeface="Times New Roman"/>
                <a:sym typeface="Times New Roman"/>
              </a:endParaRPr>
            </a:p>
          </p:txBody>
        </p:sp>
        <p:sp>
          <p:nvSpPr>
            <p:cNvPr id="269" name="Google Shape;269;p7"/>
            <p:cNvSpPr/>
            <p:nvPr/>
          </p:nvSpPr>
          <p:spPr>
            <a:xfrm>
              <a:off x="2246634" y="315813"/>
              <a:ext cx="1796057" cy="898028"/>
            </a:xfrm>
            <a:prstGeom prst="roundRect">
              <a:avLst>
                <a:gd fmla="val 100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txBox="1"/>
            <p:nvPr/>
          </p:nvSpPr>
          <p:spPr>
            <a:xfrm>
              <a:off x="2246634" y="315813"/>
              <a:ext cx="1796057" cy="898028"/>
            </a:xfrm>
            <a:prstGeom prst="rect">
              <a:avLst/>
            </a:prstGeom>
            <a:noFill/>
            <a:ln>
              <a:noFill/>
            </a:ln>
          </p:spPr>
          <p:txBody>
            <a:bodyPr anchorCtr="0" anchor="ctr" bIns="31750" lIns="47625" spcFirstLastPara="1" rIns="47625" wrap="square" tIns="31750">
              <a:noAutofit/>
            </a:bodyPr>
            <a:lstStyle/>
            <a:p>
              <a:pPr indent="0" lvl="0" marL="0" marR="0" rtl="0" algn="ctr">
                <a:lnSpc>
                  <a:spcPct val="90000"/>
                </a:lnSpc>
                <a:spcBef>
                  <a:spcPts val="0"/>
                </a:spcBef>
                <a:spcAft>
                  <a:spcPts val="0"/>
                </a:spcAft>
                <a:buNone/>
              </a:pPr>
              <a:r>
                <a:rPr lang="en-US" sz="2500">
                  <a:solidFill>
                    <a:schemeClr val="lt1"/>
                  </a:solidFill>
                  <a:latin typeface="Times New Roman"/>
                  <a:ea typeface="Times New Roman"/>
                  <a:cs typeface="Times New Roman"/>
                  <a:sym typeface="Times New Roman"/>
                </a:rPr>
                <a:t>Direct access</a:t>
              </a:r>
              <a:endParaRPr sz="2500">
                <a:solidFill>
                  <a:schemeClr val="lt1"/>
                </a:solidFill>
                <a:latin typeface="Times New Roman"/>
                <a:ea typeface="Times New Roman"/>
                <a:cs typeface="Times New Roman"/>
                <a:sym typeface="Times New Roman"/>
              </a:endParaRPr>
            </a:p>
          </p:txBody>
        </p:sp>
        <p:sp>
          <p:nvSpPr>
            <p:cNvPr id="271" name="Google Shape;271;p7"/>
            <p:cNvSpPr/>
            <p:nvPr/>
          </p:nvSpPr>
          <p:spPr>
            <a:xfrm>
              <a:off x="2426240" y="1213842"/>
              <a:ext cx="179605" cy="673521"/>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72" name="Google Shape;272;p7"/>
            <p:cNvSpPr/>
            <p:nvPr/>
          </p:nvSpPr>
          <p:spPr>
            <a:xfrm>
              <a:off x="2605846" y="1438349"/>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txBox="1"/>
            <p:nvPr/>
          </p:nvSpPr>
          <p:spPr>
            <a:xfrm>
              <a:off x="2605846" y="1438349"/>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Involves a shared read-write mechanism</a:t>
              </a:r>
              <a:endParaRPr sz="900">
                <a:solidFill>
                  <a:schemeClr val="dk1"/>
                </a:solidFill>
                <a:latin typeface="Times New Roman"/>
                <a:ea typeface="Times New Roman"/>
                <a:cs typeface="Times New Roman"/>
                <a:sym typeface="Times New Roman"/>
              </a:endParaRPr>
            </a:p>
          </p:txBody>
        </p:sp>
        <p:sp>
          <p:nvSpPr>
            <p:cNvPr id="274" name="Google Shape;274;p7"/>
            <p:cNvSpPr/>
            <p:nvPr/>
          </p:nvSpPr>
          <p:spPr>
            <a:xfrm>
              <a:off x="2426240" y="1213842"/>
              <a:ext cx="179605" cy="1796057"/>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75" name="Google Shape;275;p7"/>
            <p:cNvSpPr/>
            <p:nvPr/>
          </p:nvSpPr>
          <p:spPr>
            <a:xfrm>
              <a:off x="2605846" y="2560885"/>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txBox="1"/>
            <p:nvPr/>
          </p:nvSpPr>
          <p:spPr>
            <a:xfrm>
              <a:off x="2605846" y="2560885"/>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Individual blocks or records have a unique address based on physical location</a:t>
              </a:r>
              <a:endParaRPr sz="900">
                <a:solidFill>
                  <a:schemeClr val="dk1"/>
                </a:solidFill>
                <a:latin typeface="Times New Roman"/>
                <a:ea typeface="Times New Roman"/>
                <a:cs typeface="Times New Roman"/>
                <a:sym typeface="Times New Roman"/>
              </a:endParaRPr>
            </a:p>
          </p:txBody>
        </p:sp>
        <p:sp>
          <p:nvSpPr>
            <p:cNvPr id="277" name="Google Shape;277;p7"/>
            <p:cNvSpPr/>
            <p:nvPr/>
          </p:nvSpPr>
          <p:spPr>
            <a:xfrm>
              <a:off x="2426240" y="1213842"/>
              <a:ext cx="179605" cy="2918593"/>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78" name="Google Shape;278;p7"/>
            <p:cNvSpPr/>
            <p:nvPr/>
          </p:nvSpPr>
          <p:spPr>
            <a:xfrm>
              <a:off x="2605846" y="3683421"/>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txBox="1"/>
            <p:nvPr/>
          </p:nvSpPr>
          <p:spPr>
            <a:xfrm>
              <a:off x="2605846" y="3683421"/>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Access time is variable</a:t>
              </a:r>
              <a:endParaRPr sz="900">
                <a:solidFill>
                  <a:schemeClr val="dk1"/>
                </a:solidFill>
                <a:latin typeface="Times New Roman"/>
                <a:ea typeface="Times New Roman"/>
                <a:cs typeface="Times New Roman"/>
                <a:sym typeface="Times New Roman"/>
              </a:endParaRPr>
            </a:p>
          </p:txBody>
        </p:sp>
        <p:sp>
          <p:nvSpPr>
            <p:cNvPr id="280" name="Google Shape;280;p7"/>
            <p:cNvSpPr/>
            <p:nvPr/>
          </p:nvSpPr>
          <p:spPr>
            <a:xfrm>
              <a:off x="4491707" y="315813"/>
              <a:ext cx="1796057" cy="898028"/>
            </a:xfrm>
            <a:prstGeom prst="roundRect">
              <a:avLst>
                <a:gd fmla="val 100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txBox="1"/>
            <p:nvPr/>
          </p:nvSpPr>
          <p:spPr>
            <a:xfrm>
              <a:off x="4491707" y="315813"/>
              <a:ext cx="1796057" cy="898028"/>
            </a:xfrm>
            <a:prstGeom prst="rect">
              <a:avLst/>
            </a:prstGeom>
            <a:noFill/>
            <a:ln>
              <a:noFill/>
            </a:ln>
          </p:spPr>
          <p:txBody>
            <a:bodyPr anchorCtr="0" anchor="ctr" bIns="31750" lIns="47625" spcFirstLastPara="1" rIns="47625" wrap="square" tIns="31750">
              <a:noAutofit/>
            </a:bodyPr>
            <a:lstStyle/>
            <a:p>
              <a:pPr indent="0" lvl="0" marL="0" marR="0" rtl="0" algn="ctr">
                <a:lnSpc>
                  <a:spcPct val="90000"/>
                </a:lnSpc>
                <a:spcBef>
                  <a:spcPts val="0"/>
                </a:spcBef>
                <a:spcAft>
                  <a:spcPts val="0"/>
                </a:spcAft>
                <a:buNone/>
              </a:pPr>
              <a:r>
                <a:rPr lang="en-US" sz="2500">
                  <a:solidFill>
                    <a:schemeClr val="lt1"/>
                  </a:solidFill>
                  <a:latin typeface="Times New Roman"/>
                  <a:ea typeface="Times New Roman"/>
                  <a:cs typeface="Times New Roman"/>
                  <a:sym typeface="Times New Roman"/>
                </a:rPr>
                <a:t>Random access</a:t>
              </a:r>
              <a:endParaRPr sz="2500">
                <a:solidFill>
                  <a:schemeClr val="lt1"/>
                </a:solidFill>
                <a:latin typeface="Times New Roman"/>
                <a:ea typeface="Times New Roman"/>
                <a:cs typeface="Times New Roman"/>
                <a:sym typeface="Times New Roman"/>
              </a:endParaRPr>
            </a:p>
          </p:txBody>
        </p:sp>
        <p:sp>
          <p:nvSpPr>
            <p:cNvPr id="282" name="Google Shape;282;p7"/>
            <p:cNvSpPr/>
            <p:nvPr/>
          </p:nvSpPr>
          <p:spPr>
            <a:xfrm>
              <a:off x="4671313" y="1213842"/>
              <a:ext cx="179605" cy="673521"/>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83" name="Google Shape;283;p7"/>
            <p:cNvSpPr/>
            <p:nvPr/>
          </p:nvSpPr>
          <p:spPr>
            <a:xfrm>
              <a:off x="4850918" y="1438349"/>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txBox="1"/>
            <p:nvPr/>
          </p:nvSpPr>
          <p:spPr>
            <a:xfrm>
              <a:off x="4850918" y="1438349"/>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Each addressable location in memory has a unique, physically wired-in addressing mechanism</a:t>
              </a:r>
              <a:endParaRPr sz="900">
                <a:solidFill>
                  <a:schemeClr val="dk1"/>
                </a:solidFill>
                <a:latin typeface="Times New Roman"/>
                <a:ea typeface="Times New Roman"/>
                <a:cs typeface="Times New Roman"/>
                <a:sym typeface="Times New Roman"/>
              </a:endParaRPr>
            </a:p>
          </p:txBody>
        </p:sp>
        <p:sp>
          <p:nvSpPr>
            <p:cNvPr id="285" name="Google Shape;285;p7"/>
            <p:cNvSpPr/>
            <p:nvPr/>
          </p:nvSpPr>
          <p:spPr>
            <a:xfrm>
              <a:off x="4671313" y="1213842"/>
              <a:ext cx="179605" cy="1796057"/>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86" name="Google Shape;286;p7"/>
            <p:cNvSpPr/>
            <p:nvPr/>
          </p:nvSpPr>
          <p:spPr>
            <a:xfrm>
              <a:off x="4850918" y="2560885"/>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txBox="1"/>
            <p:nvPr/>
          </p:nvSpPr>
          <p:spPr>
            <a:xfrm>
              <a:off x="4850918" y="2560885"/>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The time to access a given location is independent of the sequence of prior accesses and is constant</a:t>
              </a:r>
              <a:endParaRPr sz="900">
                <a:solidFill>
                  <a:schemeClr val="dk1"/>
                </a:solidFill>
                <a:latin typeface="Times New Roman"/>
                <a:ea typeface="Times New Roman"/>
                <a:cs typeface="Times New Roman"/>
                <a:sym typeface="Times New Roman"/>
              </a:endParaRPr>
            </a:p>
          </p:txBody>
        </p:sp>
        <p:sp>
          <p:nvSpPr>
            <p:cNvPr id="288" name="Google Shape;288;p7"/>
            <p:cNvSpPr/>
            <p:nvPr/>
          </p:nvSpPr>
          <p:spPr>
            <a:xfrm>
              <a:off x="4671313" y="1213842"/>
              <a:ext cx="179605" cy="2918593"/>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89" name="Google Shape;289;p7"/>
            <p:cNvSpPr/>
            <p:nvPr/>
          </p:nvSpPr>
          <p:spPr>
            <a:xfrm>
              <a:off x="4850918" y="3683421"/>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txBox="1"/>
            <p:nvPr/>
          </p:nvSpPr>
          <p:spPr>
            <a:xfrm>
              <a:off x="4850918" y="3683421"/>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Any location can be selected at random and directly addressed and accessed</a:t>
              </a:r>
              <a:endParaRPr sz="900">
                <a:solidFill>
                  <a:schemeClr val="dk1"/>
                </a:solidFill>
                <a:latin typeface="Times New Roman"/>
                <a:ea typeface="Times New Roman"/>
                <a:cs typeface="Times New Roman"/>
                <a:sym typeface="Times New Roman"/>
              </a:endParaRPr>
            </a:p>
          </p:txBody>
        </p:sp>
        <p:sp>
          <p:nvSpPr>
            <p:cNvPr id="291" name="Google Shape;291;p7"/>
            <p:cNvSpPr/>
            <p:nvPr/>
          </p:nvSpPr>
          <p:spPr>
            <a:xfrm>
              <a:off x="4671313" y="1213842"/>
              <a:ext cx="179605" cy="4041130"/>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92" name="Google Shape;292;p7"/>
            <p:cNvSpPr/>
            <p:nvPr/>
          </p:nvSpPr>
          <p:spPr>
            <a:xfrm>
              <a:off x="4850918" y="4805957"/>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txBox="1"/>
            <p:nvPr/>
          </p:nvSpPr>
          <p:spPr>
            <a:xfrm>
              <a:off x="4850918" y="4805957"/>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Main memory and some cache systems are random access</a:t>
              </a:r>
              <a:endParaRPr sz="900">
                <a:solidFill>
                  <a:schemeClr val="dk1"/>
                </a:solidFill>
                <a:latin typeface="Times New Roman"/>
                <a:ea typeface="Times New Roman"/>
                <a:cs typeface="Times New Roman"/>
                <a:sym typeface="Times New Roman"/>
              </a:endParaRPr>
            </a:p>
          </p:txBody>
        </p:sp>
        <p:sp>
          <p:nvSpPr>
            <p:cNvPr id="294" name="Google Shape;294;p7"/>
            <p:cNvSpPr/>
            <p:nvPr/>
          </p:nvSpPr>
          <p:spPr>
            <a:xfrm>
              <a:off x="6736779" y="315813"/>
              <a:ext cx="1796057" cy="898028"/>
            </a:xfrm>
            <a:prstGeom prst="roundRect">
              <a:avLst>
                <a:gd fmla="val 100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txBox="1"/>
            <p:nvPr/>
          </p:nvSpPr>
          <p:spPr>
            <a:xfrm>
              <a:off x="6736779" y="315813"/>
              <a:ext cx="1796057" cy="898028"/>
            </a:xfrm>
            <a:prstGeom prst="rect">
              <a:avLst/>
            </a:prstGeom>
            <a:noFill/>
            <a:ln>
              <a:noFill/>
            </a:ln>
          </p:spPr>
          <p:txBody>
            <a:bodyPr anchorCtr="0" anchor="ctr" bIns="31750" lIns="47625" spcFirstLastPara="1" rIns="47625" wrap="square" tIns="31750">
              <a:noAutofit/>
            </a:bodyPr>
            <a:lstStyle/>
            <a:p>
              <a:pPr indent="0" lvl="0" marL="0" marR="0" rtl="0" algn="ctr">
                <a:lnSpc>
                  <a:spcPct val="90000"/>
                </a:lnSpc>
                <a:spcBef>
                  <a:spcPts val="0"/>
                </a:spcBef>
                <a:spcAft>
                  <a:spcPts val="0"/>
                </a:spcAft>
                <a:buNone/>
              </a:pPr>
              <a:r>
                <a:rPr lang="en-US" sz="2500">
                  <a:solidFill>
                    <a:schemeClr val="lt1"/>
                  </a:solidFill>
                  <a:latin typeface="Times New Roman"/>
                  <a:ea typeface="Times New Roman"/>
                  <a:cs typeface="Times New Roman"/>
                  <a:sym typeface="Times New Roman"/>
                </a:rPr>
                <a:t>Associative</a:t>
              </a:r>
              <a:endParaRPr sz="2500">
                <a:solidFill>
                  <a:schemeClr val="lt1"/>
                </a:solidFill>
                <a:latin typeface="Times New Roman"/>
                <a:ea typeface="Times New Roman"/>
                <a:cs typeface="Times New Roman"/>
                <a:sym typeface="Times New Roman"/>
              </a:endParaRPr>
            </a:p>
          </p:txBody>
        </p:sp>
        <p:sp>
          <p:nvSpPr>
            <p:cNvPr id="296" name="Google Shape;296;p7"/>
            <p:cNvSpPr/>
            <p:nvPr/>
          </p:nvSpPr>
          <p:spPr>
            <a:xfrm>
              <a:off x="6916385" y="1213842"/>
              <a:ext cx="179605" cy="673521"/>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297" name="Google Shape;297;p7"/>
            <p:cNvSpPr/>
            <p:nvPr/>
          </p:nvSpPr>
          <p:spPr>
            <a:xfrm>
              <a:off x="7095991" y="1438349"/>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txBox="1"/>
            <p:nvPr/>
          </p:nvSpPr>
          <p:spPr>
            <a:xfrm>
              <a:off x="7095991" y="1438349"/>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A word is retrieved based on a portion of its contents rather than its address</a:t>
              </a:r>
              <a:endParaRPr sz="900">
                <a:solidFill>
                  <a:schemeClr val="dk1"/>
                </a:solidFill>
                <a:latin typeface="Times New Roman"/>
                <a:ea typeface="Times New Roman"/>
                <a:cs typeface="Times New Roman"/>
                <a:sym typeface="Times New Roman"/>
              </a:endParaRPr>
            </a:p>
          </p:txBody>
        </p:sp>
        <p:sp>
          <p:nvSpPr>
            <p:cNvPr id="299" name="Google Shape;299;p7"/>
            <p:cNvSpPr/>
            <p:nvPr/>
          </p:nvSpPr>
          <p:spPr>
            <a:xfrm>
              <a:off x="6916385" y="1213842"/>
              <a:ext cx="179605" cy="1796057"/>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300" name="Google Shape;300;p7"/>
            <p:cNvSpPr/>
            <p:nvPr/>
          </p:nvSpPr>
          <p:spPr>
            <a:xfrm>
              <a:off x="7095991" y="2560885"/>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txBox="1"/>
            <p:nvPr/>
          </p:nvSpPr>
          <p:spPr>
            <a:xfrm>
              <a:off x="7095991" y="2560885"/>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Each location has its own addressing mechanism and retrieval time is constant independent of location or prior access patterns</a:t>
              </a:r>
              <a:endParaRPr sz="900">
                <a:solidFill>
                  <a:schemeClr val="dk1"/>
                </a:solidFill>
                <a:latin typeface="Times New Roman"/>
                <a:ea typeface="Times New Roman"/>
                <a:cs typeface="Times New Roman"/>
                <a:sym typeface="Times New Roman"/>
              </a:endParaRPr>
            </a:p>
          </p:txBody>
        </p:sp>
        <p:sp>
          <p:nvSpPr>
            <p:cNvPr id="302" name="Google Shape;302;p7"/>
            <p:cNvSpPr/>
            <p:nvPr/>
          </p:nvSpPr>
          <p:spPr>
            <a:xfrm>
              <a:off x="6916385" y="1213842"/>
              <a:ext cx="179605" cy="2918593"/>
            </a:xfrm>
            <a:custGeom>
              <a:rect b="b" l="l" r="r" t="t"/>
              <a:pathLst>
                <a:path extrusionOk="0" h="120000" w="120000">
                  <a:moveTo>
                    <a:pt x="0" y="0"/>
                  </a:moveTo>
                  <a:lnTo>
                    <a:pt x="0" y="120000"/>
                  </a:lnTo>
                  <a:lnTo>
                    <a:pt x="120000" y="120000"/>
                  </a:lnTo>
                </a:path>
              </a:pathLst>
            </a:custGeom>
            <a:noFill/>
            <a:ln cap="flat" cmpd="sng" w="12700">
              <a:solidFill>
                <a:srgbClr val="4F2850"/>
              </a:solidFill>
              <a:prstDash val="solid"/>
              <a:round/>
              <a:headEnd len="sm" w="sm" type="none"/>
              <a:tailEnd len="sm" w="sm" type="none"/>
            </a:ln>
          </p:spPr>
        </p:sp>
        <p:sp>
          <p:nvSpPr>
            <p:cNvPr id="303" name="Google Shape;303;p7"/>
            <p:cNvSpPr/>
            <p:nvPr/>
          </p:nvSpPr>
          <p:spPr>
            <a:xfrm>
              <a:off x="7095991" y="3683421"/>
              <a:ext cx="1436846" cy="89802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txBox="1"/>
            <p:nvPr/>
          </p:nvSpPr>
          <p:spPr>
            <a:xfrm>
              <a:off x="7095991" y="3683421"/>
              <a:ext cx="1436846" cy="898028"/>
            </a:xfrm>
            <a:prstGeom prst="rect">
              <a:avLst/>
            </a:prstGeom>
            <a:noFill/>
            <a:ln>
              <a:noFill/>
            </a:ln>
          </p:spPr>
          <p:txBody>
            <a:bodyPr anchorCtr="0" anchor="ctr" bIns="11425" lIns="17125" spcFirstLastPara="1" rIns="17125" wrap="square" tIns="11425">
              <a:noAutofit/>
            </a:bodyPr>
            <a:lstStyle/>
            <a:p>
              <a:pPr indent="0" lvl="0" marL="0" marR="0" rtl="0" algn="ctr">
                <a:lnSpc>
                  <a:spcPct val="90000"/>
                </a:lnSpc>
                <a:spcBef>
                  <a:spcPts val="0"/>
                </a:spcBef>
                <a:spcAft>
                  <a:spcPts val="0"/>
                </a:spcAft>
                <a:buNone/>
              </a:pPr>
              <a:r>
                <a:rPr lang="en-US" sz="900">
                  <a:solidFill>
                    <a:schemeClr val="dk1"/>
                  </a:solidFill>
                  <a:latin typeface="Times New Roman"/>
                  <a:ea typeface="Times New Roman"/>
                  <a:cs typeface="Times New Roman"/>
                  <a:sym typeface="Times New Roman"/>
                </a:rPr>
                <a:t>Cache memories may employ associative access</a:t>
              </a:r>
              <a:endParaRPr sz="900">
                <a:solidFill>
                  <a:schemeClr val="dk1"/>
                </a:solidFill>
                <a:latin typeface="Times New Roman"/>
                <a:ea typeface="Times New Roman"/>
                <a:cs typeface="Times New Roman"/>
                <a:sym typeface="Times New Roman"/>
              </a:endParaRPr>
            </a:p>
          </p:txBody>
        </p:sp>
      </p:grpSp>
      <p:sp>
        <p:nvSpPr>
          <p:cNvPr id="305" name="Google Shape;305;p7"/>
          <p:cNvSpPr/>
          <p:nvPr/>
        </p:nvSpPr>
        <p:spPr>
          <a:xfrm>
            <a:off x="642910" y="5786454"/>
            <a:ext cx="3929090" cy="71438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More details: Next slides</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8"/>
          <p:cNvSpPr txBox="1"/>
          <p:nvPr/>
        </p:nvSpPr>
        <p:spPr>
          <a:xfrm>
            <a:off x="-32" y="71414"/>
            <a:ext cx="7556500" cy="8874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Method of Accessing Units of Data:</a:t>
            </a:r>
            <a:endParaRPr/>
          </a:p>
          <a:p>
            <a:pPr indent="0" lvl="0" marL="0" marR="0" rtl="0" algn="l">
              <a:lnSpc>
                <a:spcPct val="100000"/>
              </a:lnSpc>
              <a:spcBef>
                <a:spcPts val="0"/>
              </a:spcBef>
              <a:spcAft>
                <a:spcPts val="0"/>
              </a:spcAft>
              <a:buClr>
                <a:schemeClr val="accent1"/>
              </a:buClr>
              <a:buSzPts val="3600"/>
              <a:buFont typeface="Rockwell"/>
              <a:buNone/>
            </a:pPr>
            <a:r>
              <a:rPr lang="en-US" sz="3600">
                <a:solidFill>
                  <a:schemeClr val="accent1"/>
                </a:solidFill>
                <a:latin typeface="Rockwell"/>
                <a:ea typeface="Rockwell"/>
                <a:cs typeface="Rockwell"/>
                <a:sym typeface="Rockwell"/>
              </a:rPr>
              <a:t>Direct Access</a:t>
            </a:r>
            <a:endParaRPr b="0" i="0" sz="3600" u="none" cap="none" strike="noStrike">
              <a:solidFill>
                <a:schemeClr val="accent1"/>
              </a:solidFill>
              <a:latin typeface="Rockwell"/>
              <a:ea typeface="Rockwell"/>
              <a:cs typeface="Rockwell"/>
              <a:sym typeface="Rockwell"/>
            </a:endParaRPr>
          </a:p>
        </p:txBody>
      </p:sp>
      <p:sp>
        <p:nvSpPr>
          <p:cNvPr id="311" name="Google Shape;311;p8"/>
          <p:cNvSpPr txBox="1"/>
          <p:nvPr/>
        </p:nvSpPr>
        <p:spPr>
          <a:xfrm>
            <a:off x="214314" y="2285992"/>
            <a:ext cx="414337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Times New Roman"/>
                <a:ea typeface="Times New Roman"/>
                <a:cs typeface="Times New Roman"/>
                <a:sym typeface="Times New Roman"/>
              </a:rPr>
              <a:t>T1</a:t>
            </a:r>
            <a:r>
              <a:rPr lang="en-US" sz="2400">
                <a:solidFill>
                  <a:srgbClr val="FF0000"/>
                </a:solidFill>
                <a:latin typeface="Times New Roman"/>
                <a:ea typeface="Times New Roman"/>
                <a:cs typeface="Times New Roman"/>
                <a:sym typeface="Times New Roman"/>
              </a:rPr>
              <a:t>: seek time, time for moving the head to the accessed track</a:t>
            </a:r>
            <a:endParaRPr sz="2400">
              <a:solidFill>
                <a:srgbClr val="FF0000"/>
              </a:solidFill>
              <a:latin typeface="Times New Roman"/>
              <a:ea typeface="Times New Roman"/>
              <a:cs typeface="Times New Roman"/>
              <a:sym typeface="Times New Roman"/>
            </a:endParaRPr>
          </a:p>
        </p:txBody>
      </p:sp>
      <p:sp>
        <p:nvSpPr>
          <p:cNvPr id="312" name="Google Shape;312;p8"/>
          <p:cNvSpPr txBox="1"/>
          <p:nvPr/>
        </p:nvSpPr>
        <p:spPr>
          <a:xfrm>
            <a:off x="214282" y="3071810"/>
            <a:ext cx="428628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6600"/>
                </a:solidFill>
                <a:latin typeface="Times New Roman"/>
                <a:ea typeface="Times New Roman"/>
                <a:cs typeface="Times New Roman"/>
                <a:sym typeface="Times New Roman"/>
              </a:rPr>
              <a:t>T2</a:t>
            </a:r>
            <a:r>
              <a:rPr lang="en-US" sz="2400">
                <a:solidFill>
                  <a:srgbClr val="006600"/>
                </a:solidFill>
                <a:latin typeface="Times New Roman"/>
                <a:ea typeface="Times New Roman"/>
                <a:cs typeface="Times New Roman"/>
                <a:sym typeface="Times New Roman"/>
              </a:rPr>
              <a:t>: Rotational delay, time for rotating the disk to position the head to the beginning of the accessed sector</a:t>
            </a:r>
            <a:endParaRPr sz="2400">
              <a:solidFill>
                <a:srgbClr val="006600"/>
              </a:solidFill>
              <a:latin typeface="Times New Roman"/>
              <a:ea typeface="Times New Roman"/>
              <a:cs typeface="Times New Roman"/>
              <a:sym typeface="Times New Roman"/>
            </a:endParaRPr>
          </a:p>
        </p:txBody>
      </p:sp>
      <p:sp>
        <p:nvSpPr>
          <p:cNvPr id="313" name="Google Shape;313;p8"/>
          <p:cNvSpPr txBox="1"/>
          <p:nvPr/>
        </p:nvSpPr>
        <p:spPr>
          <a:xfrm>
            <a:off x="214282" y="4572008"/>
            <a:ext cx="442915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T3</a:t>
            </a:r>
            <a:r>
              <a:rPr lang="en-US" sz="2400">
                <a:solidFill>
                  <a:schemeClr val="dk1"/>
                </a:solidFill>
                <a:latin typeface="Times New Roman"/>
                <a:ea typeface="Times New Roman"/>
                <a:cs typeface="Times New Roman"/>
                <a:sym typeface="Times New Roman"/>
              </a:rPr>
              <a:t>: Transfer time, time for rotating the disk to access all the accessed sector</a:t>
            </a:r>
            <a:endParaRPr sz="2400">
              <a:solidFill>
                <a:schemeClr val="dk1"/>
              </a:solidFill>
              <a:latin typeface="Times New Roman"/>
              <a:ea typeface="Times New Roman"/>
              <a:cs typeface="Times New Roman"/>
              <a:sym typeface="Times New Roman"/>
            </a:endParaRPr>
          </a:p>
        </p:txBody>
      </p:sp>
      <p:pic>
        <p:nvPicPr>
          <p:cNvPr id="314" name="Google Shape;314;p8"/>
          <p:cNvPicPr preferRelativeResize="0"/>
          <p:nvPr/>
        </p:nvPicPr>
        <p:blipFill rotWithShape="1">
          <a:blip r:embed="rId3">
            <a:alphaModFix/>
          </a:blip>
          <a:srcRect b="0" l="0" r="0" t="0"/>
          <a:stretch/>
        </p:blipFill>
        <p:spPr>
          <a:xfrm>
            <a:off x="4714876" y="857232"/>
            <a:ext cx="4286250" cy="4714875"/>
          </a:xfrm>
          <a:prstGeom prst="rect">
            <a:avLst/>
          </a:prstGeom>
          <a:noFill/>
          <a:ln>
            <a:noFill/>
          </a:ln>
        </p:spPr>
      </p:pic>
      <p:sp>
        <p:nvSpPr>
          <p:cNvPr id="315" name="Google Shape;315;p8"/>
          <p:cNvSpPr/>
          <p:nvPr/>
        </p:nvSpPr>
        <p:spPr>
          <a:xfrm>
            <a:off x="285720" y="1285860"/>
            <a:ext cx="4143404" cy="92869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Location of each sector is idenfified by a unique number </a:t>
            </a:r>
            <a:endParaRPr sz="2000">
              <a:solidFill>
                <a:schemeClr val="lt1"/>
              </a:solidFill>
              <a:latin typeface="Times New Roman"/>
              <a:ea typeface="Times New Roman"/>
              <a:cs typeface="Times New Roman"/>
              <a:sym typeface="Times New Roman"/>
            </a:endParaRPr>
          </a:p>
        </p:txBody>
      </p:sp>
      <p:sp>
        <p:nvSpPr>
          <p:cNvPr id="316" name="Google Shape;316;p8"/>
          <p:cNvSpPr/>
          <p:nvPr/>
        </p:nvSpPr>
        <p:spPr>
          <a:xfrm>
            <a:off x="285720" y="5857892"/>
            <a:ext cx="4214842" cy="78581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Access time = T1 + T2 + T3</a:t>
            </a:r>
            <a:endParaRPr sz="2400">
              <a:solidFill>
                <a:schemeClr val="lt1"/>
              </a:solidFill>
              <a:latin typeface="Times New Roman"/>
              <a:ea typeface="Times New Roman"/>
              <a:cs typeface="Times New Roman"/>
              <a:sym typeface="Times New Roman"/>
            </a:endParaRPr>
          </a:p>
        </p:txBody>
      </p:sp>
      <p:sp>
        <p:nvSpPr>
          <p:cNvPr id="317" name="Google Shape;317;p8"/>
          <p:cNvSpPr/>
          <p:nvPr/>
        </p:nvSpPr>
        <p:spPr>
          <a:xfrm>
            <a:off x="4714876" y="5857892"/>
            <a:ext cx="4214842" cy="78581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Each sector is accessed using different access time</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9"/>
          <p:cNvSpPr txBox="1"/>
          <p:nvPr/>
        </p:nvSpPr>
        <p:spPr>
          <a:xfrm>
            <a:off x="285720" y="214290"/>
            <a:ext cx="7556500" cy="12715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3600"/>
              <a:buFont typeface="Rockwell"/>
              <a:buNone/>
            </a:pPr>
            <a:r>
              <a:rPr b="0" i="0" lang="en-US" sz="3600" u="none" cap="none" strike="noStrike">
                <a:solidFill>
                  <a:schemeClr val="accent1"/>
                </a:solidFill>
                <a:latin typeface="Rockwell"/>
                <a:ea typeface="Rockwell"/>
                <a:cs typeface="Rockwell"/>
                <a:sym typeface="Rockwell"/>
              </a:rPr>
              <a:t>Method of Accessing Units of Data:</a:t>
            </a:r>
            <a:endParaRPr/>
          </a:p>
          <a:p>
            <a:pPr indent="0" lvl="0" marL="0" marR="0" rtl="0" algn="l">
              <a:lnSpc>
                <a:spcPct val="100000"/>
              </a:lnSpc>
              <a:spcBef>
                <a:spcPts val="0"/>
              </a:spcBef>
              <a:spcAft>
                <a:spcPts val="0"/>
              </a:spcAft>
              <a:buClr>
                <a:schemeClr val="accent1"/>
              </a:buClr>
              <a:buSzPts val="3600"/>
              <a:buFont typeface="Rockwell"/>
              <a:buNone/>
            </a:pPr>
            <a:r>
              <a:rPr lang="en-US" sz="3600">
                <a:solidFill>
                  <a:schemeClr val="accent1"/>
                </a:solidFill>
                <a:latin typeface="Rockwell"/>
                <a:ea typeface="Rockwell"/>
                <a:cs typeface="Rockwell"/>
                <a:sym typeface="Rockwell"/>
              </a:rPr>
              <a:t>Random  Access</a:t>
            </a:r>
            <a:endParaRPr b="0" i="0" sz="3600" u="none" cap="none" strike="noStrike">
              <a:solidFill>
                <a:schemeClr val="accent1"/>
              </a:solidFill>
              <a:latin typeface="Rockwell"/>
              <a:ea typeface="Rockwell"/>
              <a:cs typeface="Rockwell"/>
              <a:sym typeface="Rockwell"/>
            </a:endParaRPr>
          </a:p>
        </p:txBody>
      </p:sp>
      <p:sp>
        <p:nvSpPr>
          <p:cNvPr id="323" name="Google Shape;323;p9"/>
          <p:cNvSpPr/>
          <p:nvPr/>
        </p:nvSpPr>
        <p:spPr>
          <a:xfrm>
            <a:off x="571472" y="2857496"/>
            <a:ext cx="928694" cy="1214446"/>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CPU</a:t>
            </a:r>
            <a:endParaRPr sz="2400">
              <a:solidFill>
                <a:schemeClr val="lt1"/>
              </a:solidFill>
              <a:latin typeface="Times New Roman"/>
              <a:ea typeface="Times New Roman"/>
              <a:cs typeface="Times New Roman"/>
              <a:sym typeface="Times New Roman"/>
            </a:endParaRPr>
          </a:p>
        </p:txBody>
      </p:sp>
      <p:sp>
        <p:nvSpPr>
          <p:cNvPr id="324" name="Google Shape;324;p9"/>
          <p:cNvSpPr/>
          <p:nvPr/>
        </p:nvSpPr>
        <p:spPr>
          <a:xfrm>
            <a:off x="1500166" y="3214686"/>
            <a:ext cx="3000396" cy="642942"/>
          </a:xfrm>
          <a:prstGeom prst="rect">
            <a:avLst/>
          </a:prstGeom>
          <a:solidFill>
            <a:srgbClr val="0000CC"/>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Address bus</a:t>
            </a:r>
            <a:endParaRPr sz="2400">
              <a:solidFill>
                <a:schemeClr val="lt1"/>
              </a:solidFill>
              <a:latin typeface="Times New Roman"/>
              <a:ea typeface="Times New Roman"/>
              <a:cs typeface="Times New Roman"/>
              <a:sym typeface="Times New Roman"/>
            </a:endParaRPr>
          </a:p>
        </p:txBody>
      </p:sp>
      <p:sp>
        <p:nvSpPr>
          <p:cNvPr id="325" name="Google Shape;325;p9"/>
          <p:cNvSpPr/>
          <p:nvPr/>
        </p:nvSpPr>
        <p:spPr>
          <a:xfrm>
            <a:off x="4500562" y="2857496"/>
            <a:ext cx="1571636" cy="142876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Mem. Decoder</a:t>
            </a:r>
            <a:endParaRPr sz="2400">
              <a:solidFill>
                <a:schemeClr val="lt1"/>
              </a:solidFill>
              <a:latin typeface="Times New Roman"/>
              <a:ea typeface="Times New Roman"/>
              <a:cs typeface="Times New Roman"/>
              <a:sym typeface="Times New Roman"/>
            </a:endParaRPr>
          </a:p>
        </p:txBody>
      </p:sp>
      <p:sp>
        <p:nvSpPr>
          <p:cNvPr id="326" name="Google Shape;326;p9"/>
          <p:cNvSpPr/>
          <p:nvPr/>
        </p:nvSpPr>
        <p:spPr>
          <a:xfrm>
            <a:off x="6858016" y="1000108"/>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27" name="Google Shape;327;p9"/>
          <p:cNvSpPr/>
          <p:nvPr/>
        </p:nvSpPr>
        <p:spPr>
          <a:xfrm>
            <a:off x="6858016" y="1285860"/>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28" name="Google Shape;328;p9"/>
          <p:cNvSpPr/>
          <p:nvPr/>
        </p:nvSpPr>
        <p:spPr>
          <a:xfrm>
            <a:off x="6858016" y="1500174"/>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29" name="Google Shape;329;p9"/>
          <p:cNvSpPr/>
          <p:nvPr/>
        </p:nvSpPr>
        <p:spPr>
          <a:xfrm>
            <a:off x="6858016" y="1785926"/>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0" name="Google Shape;330;p9"/>
          <p:cNvSpPr/>
          <p:nvPr/>
        </p:nvSpPr>
        <p:spPr>
          <a:xfrm>
            <a:off x="6858016" y="2000240"/>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1" name="Google Shape;331;p9"/>
          <p:cNvSpPr/>
          <p:nvPr/>
        </p:nvSpPr>
        <p:spPr>
          <a:xfrm>
            <a:off x="6858016" y="2285992"/>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2" name="Google Shape;332;p9"/>
          <p:cNvSpPr/>
          <p:nvPr/>
        </p:nvSpPr>
        <p:spPr>
          <a:xfrm>
            <a:off x="6858016" y="2571744"/>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3" name="Google Shape;333;p9"/>
          <p:cNvSpPr/>
          <p:nvPr/>
        </p:nvSpPr>
        <p:spPr>
          <a:xfrm>
            <a:off x="6858016" y="2857496"/>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4" name="Google Shape;334;p9"/>
          <p:cNvSpPr/>
          <p:nvPr/>
        </p:nvSpPr>
        <p:spPr>
          <a:xfrm>
            <a:off x="6858016" y="3143248"/>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5" name="Google Shape;335;p9"/>
          <p:cNvSpPr/>
          <p:nvPr/>
        </p:nvSpPr>
        <p:spPr>
          <a:xfrm>
            <a:off x="6858016" y="3429000"/>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6" name="Google Shape;336;p9"/>
          <p:cNvSpPr/>
          <p:nvPr/>
        </p:nvSpPr>
        <p:spPr>
          <a:xfrm>
            <a:off x="6858016" y="3714752"/>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7" name="Google Shape;337;p9"/>
          <p:cNvSpPr/>
          <p:nvPr/>
        </p:nvSpPr>
        <p:spPr>
          <a:xfrm>
            <a:off x="6858016" y="3929066"/>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8" name="Google Shape;338;p9"/>
          <p:cNvSpPr/>
          <p:nvPr/>
        </p:nvSpPr>
        <p:spPr>
          <a:xfrm>
            <a:off x="6858016" y="4214818"/>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9" name="Google Shape;339;p9"/>
          <p:cNvSpPr/>
          <p:nvPr/>
        </p:nvSpPr>
        <p:spPr>
          <a:xfrm>
            <a:off x="6858016" y="4500570"/>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40" name="Google Shape;340;p9"/>
          <p:cNvSpPr/>
          <p:nvPr/>
        </p:nvSpPr>
        <p:spPr>
          <a:xfrm>
            <a:off x="6858016" y="4786322"/>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41" name="Google Shape;341;p9"/>
          <p:cNvSpPr/>
          <p:nvPr/>
        </p:nvSpPr>
        <p:spPr>
          <a:xfrm>
            <a:off x="6858016" y="5072074"/>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42" name="Google Shape;342;p9"/>
          <p:cNvSpPr/>
          <p:nvPr/>
        </p:nvSpPr>
        <p:spPr>
          <a:xfrm>
            <a:off x="6858016" y="5357826"/>
            <a:ext cx="1714512"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343" name="Google Shape;343;p9"/>
          <p:cNvCxnSpPr>
            <a:stCxn id="325" idx="3"/>
            <a:endCxn id="335" idx="1"/>
          </p:cNvCxnSpPr>
          <p:nvPr/>
        </p:nvCxnSpPr>
        <p:spPr>
          <a:xfrm>
            <a:off x="6072198" y="3571876"/>
            <a:ext cx="785700" cy="0"/>
          </a:xfrm>
          <a:prstGeom prst="straightConnector1">
            <a:avLst/>
          </a:prstGeom>
          <a:noFill/>
          <a:ln cap="flat" cmpd="sng" w="25400">
            <a:solidFill>
              <a:srgbClr val="FF0000"/>
            </a:solidFill>
            <a:prstDash val="solid"/>
            <a:round/>
            <a:headEnd len="sm" w="sm" type="none"/>
            <a:tailEnd len="med" w="med" type="stealth"/>
          </a:ln>
        </p:spPr>
      </p:cxnSp>
      <p:sp>
        <p:nvSpPr>
          <p:cNvPr id="344" name="Google Shape;344;p9"/>
          <p:cNvSpPr/>
          <p:nvPr/>
        </p:nvSpPr>
        <p:spPr>
          <a:xfrm>
            <a:off x="357158" y="4429132"/>
            <a:ext cx="642942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The time to access a given location is independent of the sequence of prior accesses and is constant</a:t>
            </a:r>
            <a:endParaRPr sz="2400">
              <a:solidFill>
                <a:schemeClr val="dk1"/>
              </a:solidFill>
              <a:latin typeface="Times New Roman"/>
              <a:ea typeface="Times New Roman"/>
              <a:cs typeface="Times New Roman"/>
              <a:sym typeface="Times New Roman"/>
            </a:endParaRPr>
          </a:p>
        </p:txBody>
      </p:sp>
      <p:sp>
        <p:nvSpPr>
          <p:cNvPr id="345" name="Google Shape;345;p9"/>
          <p:cNvSpPr txBox="1"/>
          <p:nvPr/>
        </p:nvSpPr>
        <p:spPr>
          <a:xfrm>
            <a:off x="6643702" y="5610541"/>
            <a:ext cx="207170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Main memory</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2012-06-19T17:26:14Z</dcterms:created>
  <dc:creator>Adrian J Pullin</dc:creator>
</cp:coreProperties>
</file>