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i0MGt2ZWjIJOLh/OD+SZ1GuBZn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8 “Operating System Support”.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 by Thân Văn Sử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the focus of this text is computer hardware, there is one area of software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needs to be addressed: the computer’s OS. The OS is a program that manages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computer’s resources, provides services for programmers, and schedules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other programs. Some understanding of operating systems is essential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appreciate the mechanisms by which the CPU controls the computer system.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particular, explanations of the effect of interrupts and of the management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hierarchy are best explained in this context.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chapter begins with an overview and brief history of operating 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bulk of the chapter looks at the two OS functions that are most relevant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of computer organization and architecture: scheduling and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 hiện tập tin .bat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key characteristics serve to differentiate various types of operating 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characteristics fall along two independent dimensions. The first dimension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whether the system is batch or interactive. In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system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user/programmer interacts directly with the computer, usually through a keyboard/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terminal, to request the execution of a job or to perform a transaction.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Furthermore, the user may, depending on the nature of the application, communicate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computer during the execution of the job.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system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opposite of interactive. The user’s program is batched together with programs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users and submitted by a computer operator. After the program is completed,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are printed out for the user. Pure batch systems are rare today. However,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useful to the description of contemporary operating systems to examine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systems briefly.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independent dimension specifies whether the system employs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not. With multiprogramming, the attempt is made to keep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busy as possible, by having it work on more than one program at a time. Several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are loaded into memory, and the processor switches rapidly among them.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alternative is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uniprogramming system that works only one program at a time.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earliest computers, from the late 1940s to the mid-1950s,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interacted directly with the computer hardware; there was no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OS. These processors were run from a console, consisting of display lights, toggle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switches, some form of input device, and a printer. Programs in processor code were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via the input device (e.g., a card reader). If an error halted the program,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error condition was indicated by the lights. The programmer could proceed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examine registers and main memory to determine the cause of the error. If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proceeded to a normal completion, the output appeared on the printer.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early systems presented two main problems: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installations used a sign-up sheet to reserve processor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user could sign up for a block of time in multiples of a half hour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so. A user might sign up for an hour and finish in 45 minutes; this would result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wasted computer idle time. On the other hand, the user might run into problems,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finish in the allotted time, and be forced to stop before resolving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time: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program, called a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job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could involve loading the compiler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the high-level language program (source program) into memory,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the compiled program (object program), and then loading and linking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together the object program and common functions. Each of these steps could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 mounting or dismounting tapes, or setting up card decks. If an error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occurred, the hapless user typically had to go back to the beginning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sequence. Thus a considerable amount of time was spent just in setting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the program to run.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 of operation could be termed serial processing, reflecting the fact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users have access to the computer in series. Over time, various system software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were developed to attempt to make serial processing more efficient. These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libraries of common functions, linkers, loaders, debuggers, and I/O driver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routines that were available as common software for all users.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processors were very expensive, and therefore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important to maximize processor utilization. The wasted time due to scheduling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setup time was unacceptable.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utilization, simple batch operating systems were developed.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system, also called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no longer has direct access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Rather, the user submits the job on cards or tape to a computer operator,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batches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jobs together sequentially and places the entire batch on an input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for use by the monitor.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how this scheme works, let us look at it from two points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that of the monitor and that of the processor. From the point of view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monitor, the monitor controls the sequence of events. For this to be so, much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must always be in main memory and available for execution (Figure 8.3).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portion is referred to as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 monitor.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 of the monitor consists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utilities and common functions that are loaded as subroutines to the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beginning of any job that requires them. The monitor reads in jobs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 from the input device (typically a card reader or magnetic tape drive). As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read in, the current job is placed in the user program area, and control is passed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job. When the job is completed, it returns control to the monitor, which immediately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in the next job. The results of each job are printed out for delivery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this sequence from the point of view of the processor. At a certain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time, the processor is executing instructions from the portion of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containing the monitor. These instructions cause the next job to be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 another portion of main memory. Once a job has been read in,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encounter in the monitor a branch instruction that instructs the processor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execution at the start of the user program. The processor will then execute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in the user’s program until it encounters an ending or error condition.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event causes the processor to fetch its next instruction from the monitor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program. Thus the phrase “control is passed to a job” simply means that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now fetching and executing instructions in a user program, and “control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returned to the monitor” means that the processor is now fetching and executing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from the monitor program.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clear that the monitor handles the scheduling problem. A batch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is queued up, and jobs are executed as rapidly as possible, with no intervening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about the job setup time? The monitor handles this as well. With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job, instructions are included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control language (JCL).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special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programming language used to provide instructions to the monitor. A simple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is that of a user submitting a program written in FORTRAN plus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to be used by the program. Each FORTRAN instruction and each item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on a separate punched card or a separate record on tape. In addition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 and data lines, the job includes job control instructions, which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denoted by the beginning “$”.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this job, the monitor reads the $FTN line and loads the appropriate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from its mass storage (usually tape). The compiler translates the user’s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into object code, which is stored in memory or mass storage. If it is stored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memory, the operation is referred to as “compile, load, and go.” If it is stored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tape, then the $LOAD instruction is required. This instruction is read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monitor, which regains control after the compile operation. The monitor invokes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loader, which loads the object program into memory in place of the compiler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transfers control to it. In this manner, a large segment of main memory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shared among different subsystems, although only one such subsystem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 and executing at a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that the monitor, or batch OS, is simply a computer program. It relies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ability of the processor to fetch instructions from various portions of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in order to seize and relinquish control alternately.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this sequence from the point of view of the processor. At a certain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in time, the processor is executing instructions from the portion of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containing the monitor. These instructions cause the next job to be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 another portion of main memory. Once a job has been read in,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encounter in the monitor a branch instruction that instructs the processor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execution at the start of the user program. The processor will then execute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in the user’s program until it encounters an ending or error condition.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event causes the processor to fetch its next instruction from the monitor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program. Thus the phrase “control is passed to a job” simply means that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now fetching and executing instructions in a user program, and “control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returned to the monitor” means that the processor is now fetching and executing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from the monitor program.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clear that the monitor handles the scheduling problem. A batch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is queued up, and jobs are executed as rapidly as possible, with no intervening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about the job setup time? The monitor handles this as well. With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job, instructions are included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control language (JCL).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special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programming language used to provide instructions to the monitor. A simple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is that of a user submitting a program written in FORTRAN plus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to be used by the program. Each FORTRAN instruction and each item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on a separate punched card or a separate record on tape. In addition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FORTRAN and data lines, the job includes job control instructions, which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denoted by the beginning “$”.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this job, the monitor reads the $FTN line and loads the appropriate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from its mass storage (usually tape). The compiler translates the user’s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into object code, which is stored in memory or mass storage. If it is stored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memory, the operation is referred to as “compile, load, and go.” If it is stored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tape, then the $LOAD instruction is required. This instruction is read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monitor, which regains control after the compile operation. The monitor invokes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loader, which loads the object program into memory in place of the compiler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transfers control to it. In this manner, a large segment of main memory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shared among different subsystems, although only one such subsystem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 and executing at a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that the monitor, or batch OS, is simply a computer program. It relies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ability of the processor to fetch instructions from various portions of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in order to seize and relinquish control alternately.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other hardware features are also desirable: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protection: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user program is executing, it must not alter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area containing the monitor. If such an attempt is made,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should detect an error and transfer control to the monitor.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would then abort the job, print out an error message, and load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job.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Timer: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timer is used to prevent a single job from monopolizing the 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timer is set at the beginning of each job. If the timer expires, an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occurs, and control returns to the monitor.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Privileged instructions: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instructions are designated privileged and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executed only by the monitor. If the processor encounters such an instruction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executing a user program, an error interrupt occurs. Among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privileged instructions are I/O instructions, so that the monitor retains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all I/O devices. This prevents, for example, a user program from accidentally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job control instructions from the next job. If a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wishes to perform I/O, it must request that the monitor perform the operation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it. If a privileged instruction is encountered by the processor while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a user program, the processor hardware considers this an error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transfers control to the monitor.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computer models did not have this capability. This feature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the OS more flexibility in relinquishing control to and regaining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user programs.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time alternates between execution of user programs and execution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monitor. There have been two sacrifices: Some main memory is now given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to the monitor and some processor time is consumed by the monitor. Both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 are forms of overhead. Even with this overhead, the simple batch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utilization of the computer.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with the automatic job sequencing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a simple batch OS, the processor is often idle. The problem is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devices are slow compared to the processor. Figure 8.4 details a representative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calculation. The calculation concerns a program that processes a file of records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performs, on average, 100 processor instructions per record. In this example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spends over 96% of its time waiting for I/O devices to finish transferring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data! Figure 8.5a illustrates this situation.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spends a certain amount of time executing, until it reaches an I/O instruction. It must then wait until that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concludes before proceeding.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inefficiency is not necessary. We know that there must be enough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hold the OS (resident monitor) and one user program. Suppose that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room for the OS and two user programs. Now, when one job needs to wait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I/O, the processor can switch to the other job, which likely is not waiting for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8.5b). Furthermore, we might expand memory to hold three, four, or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and switch among all of them (Figure 8.5c). This technique is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multiprogramming,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multitasking.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central theme of modern operating 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a simple batch system, a multiprogramming batch system must rely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certain computer hardware features. The most notable additional feature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useful for multiprogramming is the hardware that supports I/O interrupts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DMA. With interrupt-driven I/O or DMA, the processor can issue an I/O command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job and proceed with the execution of another job while the I/O is carried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by the device controller. When the I/O operation is complete, the processor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interrupted and control is passed to an interrupt-handling program in the OS.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will then pass control to another job.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Multiprogramming operating systems are fairly sophisticated compared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single-program, 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uniprogramming, systems.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several jobs ready to run,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must be kept in main memory, requiring some form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management.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addition, if several jobs are ready to run, the processor must decide which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run, which requires some algorithm for scheduling. These concepts are discussed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in this chapter.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multiprogramming, batch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quite efficient. However, for many jobs, it is desirable to provide a mode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the user interacts directly with the computer. Indeed, for some jobs,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processing, an interactive mode is essential.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the requirement for an interactive computing facility can be, and often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is, met by the use of a dedicated microcomputer. That option was not available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1960s, when most computers were big and costly. Instead, time sharing was developed.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as multiprogramming allows the processor to handle multiple batch jobs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time, multiprogramming can be used to handle multiple interactive jobs.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latter case, the technique is referred to as time sharing, because the processor’s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is shared among multiple users.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time-sharing system,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users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simultaneously access the system through terminals, with the OS interleaving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each user program in a short burst or quantum of computation. Thus,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actively requesting service at one time, each user will only see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average 1/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effective computer speed, not counting OS overhead.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given the relatively slow human reaction time, the response time on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properly designed system should be comparable to that on a dedicated computer.</a:t>
            </a:r>
            <a:endParaRPr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nguyên là thứ mà một đối tượng có thể truy xuất được</a:t>
            </a:r>
            <a:endParaRPr/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batch multiprogramming and time sharing use multiprogramming.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differences are listed in Table 8.3.</a:t>
            </a:r>
            <a:endParaRPr/>
          </a:p>
        </p:txBody>
      </p:sp>
      <p:sp>
        <p:nvSpPr>
          <p:cNvPr id="379" name="Google Shape;379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to multiprogramming is scheduling. In fact, four types of scheduling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involved (Table 8.4). We will explore these presently. But first, we introduce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process. This term was first used by the designers of the Multics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in the 1960s. It is a somewhat more general term than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job. Many definitions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been given for the term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process, including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program in execution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“animated spirit” of a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That entity to which a processor is assigned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long-term scheduler determines which programs are admitted to the system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processing. Thus, it controls the degree of multiprogramming (number of processes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memory). Once admitted, a job or user program becomes a process and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to the queue for the short-term scheduler. In some systems, a newly created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begins in a swapped-out condition, in which case it is added to a queue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medium-term scheduler.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batch system, or for the batch portion of a general-purpose OS, newly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jobs are routed to disk and held in a batch queue. The long-term scheduler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processes from the queue when it can. There are two decisions involved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here. First, the scheduler must decide that the OS can take on one or more additional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processes. Second, the scheduler must decide which job or jobs to accept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into processes. The criteria used may include priority, expected execution time,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I/O requirements.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interactive programs in a time-sharing system, a process request is generated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attempts to connect to the system. Time-sharing users are not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queued up and kept waiting until the system can accept them. Rather,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will accept all authorized comers until the system is saturated, using some predefined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of saturation. At that point, a connection request is met with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indicating that the system is full and the user should try again later.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Medium-term scheduling is part of the swapping function, described in Section 8.3.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 swapping-in decision is based on the need to manage the degree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multiprogramming. On a system that does not use virtual memory, memory management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also an issue. Thus, the swapping-in decision will consider the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of the swapped-out processes.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long-term scheduler executes relatively infrequently and makes the coarse grained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of whether or not to take on a new process, and which one to take.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short-term scheduler, also known as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dispatcher, executes frequently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fine-grained decision of which job to execute next.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operation of the short-term scheduler, we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consider the concept of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state.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the lifetime of a process,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status will change a number of times. Its status at any point in time is referred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term state is used because it connotes that certain information exists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defines the status at that point. At minimum, there are five defined states for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(Figure 8.7):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is admitted by the high-level scheduler but is not yet ready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execute. The OS will initialize the process, moving it to the ready state.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ready to execute and is awaiting access to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being executed by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suspended from execution waiting for some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resource, such as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Halted: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has terminated and will be destroyed by the OS.</a:t>
            </a:r>
            <a:endParaRPr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process in the system, the OS must maintain information indicating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of the process and other information necessary for process execution.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purpose, each process is represented in the OS by a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control block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8.8), which typically contains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current process has a unique identifier.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state of the process (new, ready, and so on).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priority level.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the next instruction in the program to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pointers: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starting and ending locations of the process in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data: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data that are present in registers in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process is executing, and they will be discussed in Part Three.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it is enough to say that these data represent the “context” of the process.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context data plus the program counter are saved when the process leaves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running state. They are retrieved by the processor when it resumes execution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status information: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outstanding I/O requests, I/O devices (e.g., tape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drives) assigned to this process, a list of files assigned to the process, and so 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information: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the amount of processor time and clock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used, time limits, account numbers, and so 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scheduler accepts a new job or user request for execution, it creates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blank process control block and places the associated process in the new state.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system has properly filled in the process control block, the process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transferred to the ready state.</a:t>
            </a:r>
            <a:endParaRPr sz="660"/>
          </a:p>
        </p:txBody>
      </p:sp>
      <p:sp>
        <p:nvSpPr>
          <p:cNvPr id="484" name="Google Shape;484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4" name="Google Shape;49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how the OS manages the scheduling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jobs in memory, let us begin by considering the simple example in Figure 8.9.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figure shows how main memory is partitioned at a given point in time.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of the OS is, of course, always resident. In addition, there are a number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processes, including A and B, each of which is allocated a portion of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begin at a point in time when process A is running. The processor is executing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from the program contained in A’s memory partition. At some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point in time, the processor ceases to execute instructions in A and begins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instructions in the OS area. This will happen for one of three reasons: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1"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Process A issues a service call (e.g., an I/O request) to the OS. Execution of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suspended until this call is satisfied by the OS.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1"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i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Process A causes an </a:t>
            </a:r>
            <a:r>
              <a:rPr b="0" i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</a:t>
            </a:r>
            <a:r>
              <a:rPr b="0" i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 interrupt is a hardware-generated signal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processor. When this signal is detected, the processor ceases to execute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transfers to the interrupt handler in the OS. A variety of events related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will cause an interrupt. One example is an error, such as attempting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a privileged instruction. Another example is a timeout; to prevent any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process from monopolizing the processor, each process is only granted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for a short period at a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1"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Some event unrelated to process A that requires attention causes an interrupt.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is the completion of an I/O operation.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case, the result is the following. The processor saves the current context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the program counter for A in A’s process control block and then begins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in the OS. The OS may perform some work, such as initiating an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operation. Then the short-term-scheduler portion of the OS decides which process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be executed next. In this example, B is chosen. The OS instructs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restore B’s context data and proceed with the execution of B where it left off.</a:t>
            </a:r>
            <a:endParaRPr sz="660"/>
          </a:p>
        </p:txBody>
      </p:sp>
      <p:sp>
        <p:nvSpPr>
          <p:cNvPr id="495" name="Google Shape;495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simple example highlights the basic functioning of the short-term scheduler.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8.10 shows the major elements of the OS involved in the multiprogramming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scheduling of processes. The OS receives control of the processor 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if an interrupt occurs and at the service-call handler if a service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occurs. Once the interrupt or service call is handled, the short-term scheduler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invoked to select a process for execution.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its job, the OS maintains a number of queues. Each queue is simply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list of processes waiting for some resource.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queue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list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waiting to use the system. As conditions permit, the high-level scheduler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memory and create a process for one of the waiting items.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all processes in the ready state. Any one of these processes could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processor next. It is up to the short-term scheduler to pick one. Generally,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done with a round-robin algorithm, giving each process some time in turn.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levels may also be used. Finally, there is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queue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I/O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than one process may request the use of the same I/O device. All processes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to use each device are lined up in that device’s queue.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8.11 suggests how processes progress through the computer under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of the OS. Each process request (batch job, user-defined interactive job)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placed in the long-term queue. As resources become available, a process request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becomes a process and is then placed in the ready state and put in the short-term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queue. The processor alternates between executing OS instructions and executing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processes. While the OS is in control, it decides which process in the short-term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should be executed next. When the OS has finished its immediate tasks,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turns the processor over to the chosen process.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was mentioned earlier, a process being executed may be suspended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variety of reasons. If it is suspended because the process requests I/O, then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in the appropriate I/O queue. If it is suspended because of a timeout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OS must attend to pressing business, then it is placed in the ready state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put into the short-term queue.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mention that the OS also manages the I/O queues. When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is completed, the OS removes the satisfied process from that I/O queue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places it in the short-term queue. It then selects another waiting process (if any)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signals for the I/O device to satisfy that process’s request.</a:t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 could be expanded, and so be able to accommodate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processes. But there are two flaws in this approach. First,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expensive, even today. Second, the appetite of programs for memory has grown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fast as the cost of memory has dropped. So larger memory results in larger processes,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more processes.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solution is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depicted in Figure 8.12. We have a long-term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of process requests, typically stored on disk. These are brought in, one at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time, as space becomes available. As processes are completed, they are moved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main memory. Now the situation will arise that none of the processes 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 the ready state (e.g., all are waiting on an I/O operation). Rather than remain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idle, the processor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swaps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these processes back out to disk into an intermediate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queue. This is a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existing processes that have been temporarily kicked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memory. The OS then brings in another process from the intermediate queue,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honors a new process request from the long-term queue. Execution then continues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newly arrived process.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Swapping, however, is an I/O operation, and therefore there is the potential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making the problem worse, not better. But because disk I/O is generally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fastest I/O on a system (e.g., compared with tape or printer I/O), swapping will usually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performance. A more sophisticated scheme, involving virtual memory,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performance over simple swapping. This will be discussed shortly.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must prepare the ground by explaining partitioning and paging.</a:t>
            </a:r>
            <a:endParaRPr i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simplest scheme for partitioning available memory is to use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fixed-size partitions,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shown in Figure 8.13. Note that, although the partitions are of fixed size,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need not be of equal size. When a process is brought into memory, it is placed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smallest available partition that will hold 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with the use of unequal fixed-size partitions, there will be wasted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most cases, a process will not require exactly as much memory as provided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partition. For example, a process that requires 3M bytes of memory would be placed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4M partition of Figure 8.13b, wasting 1M that could be used by another process.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efficient approach is to use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variable-size partitions. When a process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brought into memory, it is allocated exactly as much memory as it requires and no more.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we consider ways of dealing with the shortcomings of partitioning, we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clear up one loose end. Consider Figure 8.14; it should be obvious that a process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likely to be loaded into the same place in main memory each time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swapped in. Furthermore, if compaction is used, a process may be shifted while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memory. A process in memory consists of instructions plus data. The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contain addresses for memory locations of two types: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Addresses of data items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Addresses of instructions, used for branching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these addresses are not fixed. They will change each time a process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swapped in. To solve this problem, a distinction is made between logical addresses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physical addresses.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expressed as a location relative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of the program. Instructions in the program contain only logical addresses.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actual location in main memory. When the processor executes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process, it automatically converts from logical to physical address by adding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starting location of the process, called its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address,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each logical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address. This is another example of a processor hardware feature designed to meet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OS requirement. The exact nature of this hardware feature depends on the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strategy in use. We will see several examples later in this chapter.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unequal fixed-size and variable-size partitions are inefficient in the use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 Suppose, however, that memory is partitioned into equal fixed-size chunks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relatively small, and that each process is also divided into small fixed-size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chunks of some size. Then the chunks of a program,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pages,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available chunks of memory,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frames, or page frames.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most,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the wasted space in memory for that process is a fraction of the last page.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8.15 shows an example of the use of pages and frames. At a given point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time, some of the frames in memory are in use and some are free. The list of free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is maintained by the OS. Process A, stored on disk, consists of four pages.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it comes time to load this process, the OS finds four free frames and loads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pages of the process A into the four frames.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suppose, as in this example, that there are not sufficient unused contiguous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to hold the process. Does this prevent the OS from loading A?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 is no, because we can once again use the concept of logical address.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base address will no longer suffice. Rather, the OS maintains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process. The page table shows the frame location for each page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process. Within the program, each logical address consists of a page number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relative address within the page. Recall that in the case of simple partitioning,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 is the location of a word relative to the beginning of the program;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translates that into a physical address. With paging, the logical-to-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 translation is still done by processor hardware.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know how to access the page table of the current process. Presented with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 (page number, relative address), the processor uses the page 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produce a physical address (frame number, relative address). An example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shown in Figure 8.16.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solves the problems raised earlier. Main memory is divided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many small equal-size frames. Each process is divided into frame-size pages: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processes require fewer pages, larger processes require more. When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brought in, its pages are loaded into available frames, and a page 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set up.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paging, truly effective multiprogramming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came into being. Furthermore, the simple tactic of breaking a process up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pages led to the development of another important concept: virtual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virtual memory, we must add a refinement to the paging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 just discussed. That refinement is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paging,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simply means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page of a process is brought in only when it is needed, that is, on demand.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large process, consisting of a long program plus a number of arrays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data. Over any short period of time, execution may be confined to a small section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program (e.g., a subroutine), and perhaps only one or two arrays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being used. This is the principle of locality, which we introduced in Appendix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4A. It would clearly be wasteful to load in dozens of pages for that process when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few pages will be used before the program is suspended. We can make better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memory by loading in just a few pages. Then, if the program branches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 instruction on a page not in main memory, or if the program references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page not in memory,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fault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triggered. This tells the OS to bring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page.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at any one time, only a few pages of any given process are in memory,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therefore more processes can be maintained in memory. Furthermore,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because unused pages are not swapped in and out of memory. However,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must be clever about how it manages this scheme. When it brings one page in,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throw another page out; this is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replacement.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throws out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just before it is about to be used, then it will just have to go get that page again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immediately. Too much of this leads to a condition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thrashing: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spends most of its time swapping pages rather than executing 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avoidance of thrashing was a major research area in the 1970s and led to a variety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complex but effective algorithms. In essence, the OS tries to guess, based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history, which pages are least likely to be used in the near future.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demand paging, it is not necessary to load an entire process into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 This fact has a remarkable consequence: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for a process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than all of main memory.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fundamental restrictions in 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lifted. Without demand paging, a programmer must be acutely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aware of how much memory is available. If the program being written is too large,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must devise ways to structure the program into pieces that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loaded one at a time. With demand paging, that job is left to the OS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hardware. As far as the programmer is concerned, he or she is dealing with a huge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memory, the size associated with disk storage.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 process executes only in main memory, that memory is referred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memory.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 programmer or user perceives a much larger memory—that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allocated on the disk. This latter is therefore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allows for very effective multiprogramming and relieves the user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unnecessarily tight constraints of main memory.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1" name="Google Shape;58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paging, truly effective multiprogramming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came into being. Furthermore, the simple tactic of breaking a process up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pages led to the development of another important concept: virtual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virtual memory, we must add a refinement to the paging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 just discussed. That refinement is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paging,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simply means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page of a process is brought in only when it is needed, that is, on demand.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large process, consisting of a long program plus a number of arrays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data. Over any short period of time, execution may be confined to a small section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program (e.g., a subroutine), and perhaps only one or two arrays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being used. This is the principle of locality, which we introduced in Appendix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4A. It would clearly be wasteful to load in dozens of pages for that process when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few pages will be used before the program is suspended. We can make better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memory by loading in just a few pages. Then, if the program branches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 instruction on a page not in main memory, or if the program references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page not in memory,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fault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triggered. This tells the OS to bring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page.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at any one time, only a few pages of any given process are in memory,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therefore more processes can be maintained in memory. Furthermore,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because unused pages are not swapped in and out of memory. However,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must be clever about how it manages this scheme. When it brings one page in,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throw another page out; this is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replacement.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throws out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just before it is about to be used, then it will just have to go get that page again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immediately. Too much of this leads to a condition known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thrashing: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spends most of its time swapping pages rather than executing 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avoidance of thrashing was a major research area in the 1970s and led to a variety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complex but effective algorithms. In essence, the OS tries to guess, based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history, which pages are least likely to be used in the near future.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demand paging, it is not necessary to load an entire process into 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 This fact has a remarkable consequence: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for a process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than all of main memory.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fundamental restrictions in programming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lifted. Without demand paging, a programmer must be acutely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aware of how much memory is available. If the program being written is too large,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must devise ways to structure the program into pieces that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loaded one at a time. With demand paging, that job is left to the OS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hardware. As far as the programmer is concerned, he or she is dealing with a huge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memory, the size associated with disk storage.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 process executes only in main memory, that memory is referred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memory.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 programmer or user perceives a much larger memory—that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allocated on the disk. This latter is therefore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allows for very effective multiprogramming and relieves the user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unnecessarily tight constraints of main memory.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mechanism for reading a word from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the translation of a virtual, or logical, address, consisting of page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offset, into a physical address, consisting of frame number and offset, using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table. Because the page table is of variable length, depending on the size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process, we cannot expect to hold it in registers. Instead, it must be in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accessed. Figure 8.16 suggests a hardware implementation of this scheme.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particular process is running, a register holds the starting address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 for that process. The page number of a virtual address is used to index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table and look up the corresponding frame number. This is combined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offset portion of the virtual address to produce the desired real address.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most systems, there is one page table per process. But each process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occupy huge amounts of virtual memory. For example, in the VAX architecture,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can have up to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Gbytes of virtual memory. Using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512-byte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pages, that means that as many as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table entries are required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process.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the amount of memory devoted to page tables alone could be unacceptably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high. To overcome this problem, most virtual memory schemes store page tables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rather than real memory. This means that page tables are subject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 just as other pages are. When a process is running, at least a part of its page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must be in main memory, including the page table entry of the currently executing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page. Some processors make use of a two-level scheme to organize large page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tables. In this scheme, there is a page directory, in which each entry points to a page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table. Thus, if the length of the page directory is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if the maximum length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 is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 process can consist of up to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* Y pages.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 maximum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a page table is restricted to be equal to one page. We will see an example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this two-level approach when we consider the Pentium II later in this chapter.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alternative approach to the use of one- or two-level page tables is the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inverted page table structure (Figure 8.17). Variations on this approach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 the PowerPC, UltraSPARC, and the IA-64 architecture. An implementation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Mach OS on the RT-PC also uses this technique.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approach, the page number portion of a virtual address is mapped into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hash value using a simple hashing function. The hash value is a pointer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inverted page table, which contains the page table entries. There is one entry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inverted page table for each real memory page frame rather than one per virtual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page. Thus a fixed proportion of real memory is required for the tables regardless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processes or virtual pages supported. Because more than one virtual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may map into the same hash table entry, a chaining technique is used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the overflow. The hashing technique results in chains that are typically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short—between one and two entries. The page table’s structure is called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it indexes page table entries by frame number rather than by virtual page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7" name="Google Shape;59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principle, then, every virtual memory reference can cause two physical memory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accesses: one to fetch the appropriate page table entry, and one to fetch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 data. Thus, a straightforward virtual memory scheme would have the effect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doubling the memory access time. To overcome this problem, most virtual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schemes make use of a special cache for page table entries, usually called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lookaside buffer (TLB). This cache functions in the same way as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cache and contains those page table entries that have been most recently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used. Figure 8.18 is a flowchart that shows the use of the TLB. By the principle of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locality, most virtual memory references will be to locations in recently used pages.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most references will involve page table entries in the cache. Studies of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VAX TLB have shown that this scheme can significantly improve performance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[CLAR85, SATY81].</a:t>
            </a:r>
            <a:endParaRPr sz="1110"/>
          </a:p>
        </p:txBody>
      </p:sp>
      <p:sp>
        <p:nvSpPr>
          <p:cNvPr id="598" name="Google Shape;598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virtual memory mechanism must interact with the cache system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the TLB cache, but the main memory cache). This is illustrated in Figure 8.19.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virtual address will generally be in the form of a page number, offset. First,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system consults the TLB to see if the matching page table entry is present.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is, the real (physical) address is generated by combining the frame number with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offset. If not, the entry is accessed from a page table. Once the real address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generated, which is in the form of a tag and a remainder, the cache is consulted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if the block containing that word is present (see Figure 4.5). If so, it is returned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processor. If not, the word is retrieved from main memory.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reader should be able to appreciate the complexity of the processor hardware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involved in a single memory reference. The virtual address is translated into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real address. This involves reference to a page table, which may be in the TLB, 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memory, or on disk. The referenced word may be in cache, in main memory,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on disk. In the latter case, the page containing the word must be loaded into main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and its block loaded into the cache. In addition, the page table entry for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page must be updated.</a:t>
            </a:r>
            <a:endParaRPr sz="1110"/>
          </a:p>
        </p:txBody>
      </p:sp>
      <p:sp>
        <p:nvSpPr>
          <p:cNvPr id="608" name="Google Shape;608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another way in which addressable memory can be subdivided, known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Whereas paging is invisible to the programmer and serves the purpose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providing the programmer with a larger address space, segmentation is usually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 to the programmer and is provided as a convenience for organizing programs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data and as a means for associating privilege and protection attributes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 and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 allows the programmer to view memory as consisting of multiple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spaces or segments. Segments are of variable, indeed dynamic, size.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 programmer or the OS will assign programs and data to different segments.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be a number of program segments for various types of programs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as a number of data segments. Each segment may be assigned access and usage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rights. Memory references consist of a (segment number, offset) form of address.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organization has a number of advantages to the programmer over a non-segmented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It simplifies the handling of growing data structures. If the programmer does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know ahead of time how large a particular data structure will become, 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necessary to guess. The data structure can be assigned its own segment,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OS will expand or shrink the segment as needed.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programs to be altered and recompiled independently without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requiring that an entire set of programs be re-linked and reloaded. Again,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accomplished using multiple segments.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It lends itself to sharing among processes. A programmer can place a utility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or a useful table of data in a segment that can be addressed by other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It lends itself to protection. Because a segment can be constructed to contain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well-defined set of programs or data, the programmer or a system administrator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assign access privileges in a convenient fashion.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advantages are not available with paging, which is invisible to the programmer.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other hand, we have seen that paging provides for an efficient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memory management. To combine the advantages of both, some systems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equipped with the hardware and OS software to provide both.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 summary.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OS is a program that controls the execution of application programs and acts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between applications and the computer hardware. It can be thought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having two objectives: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Convenience: An OS makes a computer more convenient to use.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Efficiency: An OS allows the computer system resources to be used in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manner.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hardware and software used in providing applications to a user can be viewed in a layered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hierarchical fashion, as depicted in Figure 8.1. The user of those applications,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user, generally is not concerned with the computer’s architecture. Thus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user views a computer system in terms of an application. That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expressed in a programming language and is developed by an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programmer. To develop an application program as a set of processor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completely responsible for controlling the computer hardware would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overwhelmingly complex task. To ease this task, a set of systems programs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provided. Some of these programs are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utilities. These implement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frequently used functions that assist in program creation, the management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files, and the control of I/O devices. A programmer makes use of these facilities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developing an application, and the application, while it is running, invokes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utilities to perform certain functions.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important system program is the OS.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masks the details of the hardware from the programmer and provides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with a convenient interface for using the system. It acts as mediator,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it easier for the programmer and for application programs to access and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facilities and services.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Briefly, the OS typically provides services in the following areas: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creation: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provides a variety of facilities and services, such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editors and debuggers, to assist the programmer in creating programs.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these services are in the form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programs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not actually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the OS but are accessible through the OS.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execution: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steps need to be performed to execute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program. Instructions and data must be loaded into main memory, I/O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files must be initialized, and other resources must be prepared. The 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all of this for the user.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I/O devices: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I/O device requires its own specific set of instructions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control signals for operation. The OS takes care of the details so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programmer can think in terms of simple reads and writes.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access to files: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 files, control must include an understanding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not only the nature of the I/O device (disk drive, tape drive)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the file format on the storage medium. Again, the OS worries about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details. Further, in the case of a system with multiple simultaneous users,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can provide protection mechanisms to control access to the files.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access: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 a shared or public system, the OS controls access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system as a whole and to specific system resources. The access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provide protection of resources and data from unauthorized users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resolve conflicts for resource contention.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and response: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variety of errors can occur while a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running. These include internal and external hardware errors,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memory error, or a device failure or malfunction; and various software errors,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arithmetic overflow, attempt to access forbidden memory location,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inability of the OS to grant the request of an application. In each case, the OS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response that clears the error condition with the least impact on running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applications. The response may range from ending the program that caused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error, to retrying the operation, to simply reporting the error to the application.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good OS collects usage statistics for various resources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performance parameters such as response time. On any system,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useful in anticipating the need for future enhancements and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the system to improve performance. On a multiuser system, the information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for billing purposes.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lập trình được xây trên lớp 2 từ trái sang phải</a:t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8.1 also indicates three key interfaces in a typical computer system: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set architecture (ISA):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ISA defines the repertoire of machine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instructions that a computer can follow. This interface is the boundary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hardware and software. Note that both application programs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utilities may access the ISA directly. For these programs, a subset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repertoire is available (user ISA). The OS has access to additional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language instructions that deal with managing system resources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(system ISA).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binary interface (ABI):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 defines a standard for binary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portability across programs. The ABI defines the system call interface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and the hardware resources and services available in a system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user ISA.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programming interface (API):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API gives a program access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hardware resources and services available in a system through the user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 supplemented with high-level language (HLL) library calls. Any system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calls are usually performed through libraries. Using an API enables application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 be ported easily, through recompilation, to other systems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the same API.</a:t>
            </a:r>
            <a:endParaRPr sz="1020"/>
          </a:p>
        </p:txBody>
      </p:sp>
      <p:sp>
        <p:nvSpPr>
          <p:cNvPr id="253" name="Google Shape;25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is a set of resources for the movement, storage, and processing of data and for the control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functions. The OS is responsible for managing these resources.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say that the OS controls the movement, storage, and processing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data? From one point of view, the answer is yes: By managing the computer’s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resources, the OS is in control of the computer’s basic functions. But this control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exercised in a curious way. Normally, we think of a control mechanism as something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to that which is controlled, or at least as something that is a distinct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part of that which is controlled. (For example, a residential heating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controlled by a thermostat, which is completely distinct from the heat-generation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heat-distribution apparatus.) This is not the case with the OS, which as a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mechanism is unusual in two respects: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OS functions in the same way as ordinary computer software; that is,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executed by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OS frequently relinquishes control and must depend on the processor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it to regain control.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other computer programs, the OS provides instructions for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difference is in the intent of the program. The OS directs the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use of the other system resources and in the timing of its execution of other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programs. But in order for the processor to do any of these things, it must cease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the OS program and execute other programs. Thus, the OS relinquishes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for the processor to do some “useful” work and then resumes control long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enough to prepare the processor to do the next piece of work. The mechanisms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involved in all this should become clear as the chapter proceeds.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8.2 suggests the main resources that are managed by the OS. A portion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OS is in main memory. This includes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kernel, or nucleus, which contains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frequently used functions in the OS and, at a given time, other portions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currently in use. The remainder of main memory contains user programs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 The allocation of this resource (main memory) is controlled jointly by the 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memory-management hardware in the processor, as we shall see. The OS decides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I/O device can be used by a program in execution, and controls access to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files. The processor itself is a resource, and the OS must determine how much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time is to be devoted to the execution of a particular user program.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of a multiple-processor system, this decision must span all of the processors.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4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45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5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4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54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5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54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54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8" name="Google Shape;108;p5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0" name="Google Shape;110;p55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5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5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55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56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0" name="Google Shape;120;p5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6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2" name="Google Shape;122;p56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5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7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57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7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7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7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57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7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57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7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0" name="Google Shape;140;p5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2" name="Google Shape;142;p5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8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5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5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0" name="Google Shape;150;p5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9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2" name="Google Shape;152;p5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6" name="Google Shape;156;p59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0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0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0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1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61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1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61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1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6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6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61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61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61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61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2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62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2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2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62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2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62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62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62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6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6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3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6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46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64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64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48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8" name="Google Shape;48;p48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49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49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7" name="Google Shape;57;p4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49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9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50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0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5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1" name="Google Shape;71;p5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5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8" name="Google Shape;78;p5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52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52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52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5" name="Google Shape;85;p52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53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53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3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4" name="Google Shape;94;p53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428596" y="6371956"/>
            <a:ext cx="8339166" cy="414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ckwell"/>
              <a:buNone/>
            </a:pPr>
            <a:r>
              <a:rPr lang="en-US" sz="1600"/>
              <a:t>William Stallings, Computer Organization and Architecture, 9</a:t>
            </a:r>
            <a:r>
              <a:rPr baseline="30000" lang="en-US" sz="1600"/>
              <a:t>th</a:t>
            </a:r>
            <a:r>
              <a:rPr lang="en-US" sz="1600"/>
              <a:t> Edition</a:t>
            </a:r>
            <a:endParaRPr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71406" y="5024174"/>
            <a:ext cx="3824286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8</a:t>
            </a:r>
            <a:endParaRPr b="0" i="0" sz="54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"/>
          <p:cNvSpPr txBox="1"/>
          <p:nvPr/>
        </p:nvSpPr>
        <p:spPr>
          <a:xfrm>
            <a:off x="4071934" y="5124448"/>
            <a:ext cx="4857784" cy="87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Char char="■"/>
            </a:pPr>
            <a:r>
              <a:rPr b="1" i="0" lang="en-US" sz="36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Operating System Support</a:t>
            </a:r>
            <a:endParaRPr b="1" i="0" sz="36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/>
          <p:nvPr>
            <p:ph type="title"/>
          </p:nvPr>
        </p:nvSpPr>
        <p:spPr>
          <a:xfrm>
            <a:off x="6096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Types of Operating Systems</a:t>
            </a:r>
            <a:endParaRPr/>
          </a:p>
        </p:txBody>
      </p:sp>
      <p:sp>
        <p:nvSpPr>
          <p:cNvPr id="303" name="Google Shape;303;p10"/>
          <p:cNvSpPr txBox="1"/>
          <p:nvPr>
            <p:ph idx="1" type="body"/>
          </p:nvPr>
        </p:nvSpPr>
        <p:spPr>
          <a:xfrm>
            <a:off x="498474" y="1714488"/>
            <a:ext cx="7556313" cy="4643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Interactive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The user/programmer interacts directly with the computer to request the execution of a job or to perform a transaction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User may, depending on the nature of the application, communicate with the computer during the execution of the job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Batch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Opposite of interactive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The user’s program is batched together with programs from other users and submitted by a computer operator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After the program is completed results are printed out for the user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6858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Early Systems</a:t>
            </a:r>
            <a:endParaRPr/>
          </a:p>
        </p:txBody>
      </p:sp>
      <p:sp>
        <p:nvSpPr>
          <p:cNvPr id="310" name="Google Shape;310;p11"/>
          <p:cNvSpPr txBox="1"/>
          <p:nvPr>
            <p:ph idx="1" type="body"/>
          </p:nvPr>
        </p:nvSpPr>
        <p:spPr>
          <a:xfrm>
            <a:off x="457200" y="15240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From the late 1940s to the mid-1950s the                        programmer interacted directly with the computer            hardware – there was no OS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Processors were run from a console consisting of display lights, toggle switches, some form of input device and a printer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rgbClr val="002060"/>
                </a:solidFill>
              </a:rPr>
              <a:t>Problems: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rgbClr val="002060"/>
                </a:solidFill>
              </a:rPr>
              <a:t>Scheduling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Sign-up sheets (bản đăng ký)were used to reserve processor time</a:t>
            </a:r>
            <a:endParaRPr/>
          </a:p>
          <a:p>
            <a:pPr indent="-228600" lvl="3" marL="9144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This could result in wasted computer idle time if the user finished early</a:t>
            </a:r>
            <a:endParaRPr/>
          </a:p>
          <a:p>
            <a:pPr indent="-228600" lvl="3" marL="9144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If problems occurred the user could be forced to stop before resolving the problem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b="1" lang="en-US">
                <a:solidFill>
                  <a:srgbClr val="002060"/>
                </a:solidFill>
              </a:rPr>
              <a:t>Setup time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A single program could involve</a:t>
            </a:r>
            <a:endParaRPr/>
          </a:p>
          <a:p>
            <a:pPr indent="-228600" lvl="3" marL="9144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Loading the compiler plus the source program into memory</a:t>
            </a:r>
            <a:endParaRPr/>
          </a:p>
          <a:p>
            <a:pPr indent="-228600" lvl="3" marL="9144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Saving the compiled program</a:t>
            </a:r>
            <a:endParaRPr/>
          </a:p>
          <a:p>
            <a:pPr indent="-228600" lvl="3" marL="9144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rgbClr val="002060"/>
                </a:solidFill>
              </a:rPr>
              <a:t>Loading and linking together the object program and common functions</a:t>
            </a:r>
            <a:endParaRPr/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71414"/>
            <a:ext cx="26797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type="title"/>
          </p:nvPr>
        </p:nvSpPr>
        <p:spPr>
          <a:xfrm>
            <a:off x="381000" y="428604"/>
            <a:ext cx="3255264" cy="4219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Simple Batch System: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Memory </a:t>
            </a:r>
            <a:br>
              <a:rPr lang="en-US" sz="3200"/>
            </a:br>
            <a:r>
              <a:rPr lang="en-US" sz="3200"/>
              <a:t>Layout </a:t>
            </a:r>
            <a:br>
              <a:rPr lang="en-US" sz="3200"/>
            </a:br>
            <a:r>
              <a:rPr lang="en-US" sz="3200"/>
              <a:t>for a </a:t>
            </a:r>
            <a:br>
              <a:rPr lang="en-US" sz="3200"/>
            </a:br>
            <a:r>
              <a:rPr lang="en-US" sz="3200"/>
              <a:t>Resident Monitor</a:t>
            </a:r>
            <a:endParaRPr/>
          </a:p>
        </p:txBody>
      </p:sp>
      <p:pic>
        <p:nvPicPr>
          <p:cNvPr id="318" name="Google Shape;3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590" y="147576"/>
            <a:ext cx="4491096" cy="663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From the View of the Processor . . .</a:t>
            </a:r>
            <a:endParaRPr/>
          </a:p>
        </p:txBody>
      </p:sp>
      <p:sp>
        <p:nvSpPr>
          <p:cNvPr id="325" name="Google Shape;325;p13"/>
          <p:cNvSpPr txBox="1"/>
          <p:nvPr>
            <p:ph idx="4294967295" type="body"/>
          </p:nvPr>
        </p:nvSpPr>
        <p:spPr>
          <a:xfrm>
            <a:off x="533400" y="1733552"/>
            <a:ext cx="7556500" cy="48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3040">
                <a:solidFill>
                  <a:srgbClr val="002060"/>
                </a:solidFill>
              </a:rPr>
              <a:t>Processor executes instructions from the portion of main memory containing the monitor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4999"/>
              <a:buChar char="■"/>
            </a:pPr>
            <a:r>
              <a:rPr lang="en-US" sz="2720">
                <a:solidFill>
                  <a:schemeClr val="dk1"/>
                </a:solidFill>
              </a:rPr>
              <a:t>These instructions cause the next job to be read in another portion of main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4999"/>
              <a:buChar char="■"/>
            </a:pPr>
            <a:r>
              <a:rPr lang="en-US" sz="2720">
                <a:solidFill>
                  <a:schemeClr val="dk1"/>
                </a:solidFill>
              </a:rPr>
              <a:t>The processor executes the instruction in the user’s program until it encounters an ending or error condition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4999"/>
              <a:buChar char="■"/>
            </a:pPr>
            <a:r>
              <a:rPr lang="en-US" sz="2720">
                <a:solidFill>
                  <a:schemeClr val="dk1"/>
                </a:solidFill>
              </a:rPr>
              <a:t>Either event causes the processor to fetch its next instruction from the monitor program</a:t>
            </a:r>
            <a:endParaRPr/>
          </a:p>
          <a:p>
            <a:pPr indent="-228644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rgbClr val="002060"/>
                </a:solidFill>
              </a:rPr>
              <a:t>The monitor handles setup and scheduling </a:t>
            </a:r>
            <a:endParaRPr/>
          </a:p>
          <a:p>
            <a:pPr indent="-228611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750">
                <a:solidFill>
                  <a:schemeClr val="dk1"/>
                </a:solidFill>
              </a:rPr>
              <a:t>A batch of jobs is queued up and executed as rapidly as possible with no idle time</a:t>
            </a:r>
            <a:endParaRPr/>
          </a:p>
          <a:p>
            <a:pPr indent="-228644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947">
                <a:solidFill>
                  <a:srgbClr val="002060"/>
                </a:solidFill>
              </a:rPr>
              <a:t>Job control language (JCL)</a:t>
            </a:r>
            <a:endParaRPr/>
          </a:p>
          <a:p>
            <a:pPr indent="-228611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750">
                <a:solidFill>
                  <a:schemeClr val="dk1"/>
                </a:solidFill>
              </a:rPr>
              <a:t>Special type of programming language used to provide instructions to the monitor</a:t>
            </a:r>
            <a:endParaRPr sz="2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From the View of the Processor . . .</a:t>
            </a:r>
            <a:endParaRPr/>
          </a:p>
        </p:txBody>
      </p:sp>
      <p:sp>
        <p:nvSpPr>
          <p:cNvPr id="332" name="Google Shape;332;p14"/>
          <p:cNvSpPr txBox="1"/>
          <p:nvPr>
            <p:ph idx="4294967295" type="body"/>
          </p:nvPr>
        </p:nvSpPr>
        <p:spPr>
          <a:xfrm>
            <a:off x="533400" y="1447800"/>
            <a:ext cx="7556500" cy="48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2060"/>
                </a:solidFill>
              </a:rPr>
              <a:t>Example: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$JOB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$FTN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...	Some Fortran instructions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$LOAD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$RUN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...	Some data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$END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Monitor, or batch OS, is simply a computer program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It relies on the ability of the processor to fetch instructions from various portions of main memory in order to seize (nắm lấy) and relinquish (từ bỏ) control alternately</a:t>
            </a:r>
            <a:endParaRPr/>
          </a:p>
        </p:txBody>
      </p:sp>
      <p:grpSp>
        <p:nvGrpSpPr>
          <p:cNvPr id="333" name="Google Shape;333;p14"/>
          <p:cNvGrpSpPr/>
          <p:nvPr/>
        </p:nvGrpSpPr>
        <p:grpSpPr>
          <a:xfrm>
            <a:off x="5286380" y="1714487"/>
            <a:ext cx="3857620" cy="2571769"/>
            <a:chOff x="4733924" y="4114800"/>
            <a:chExt cx="3857620" cy="1133335"/>
          </a:xfrm>
        </p:grpSpPr>
        <p:sp>
          <p:nvSpPr>
            <p:cNvPr id="334" name="Google Shape;334;p14"/>
            <p:cNvSpPr txBox="1"/>
            <p:nvPr/>
          </p:nvSpPr>
          <p:spPr>
            <a:xfrm>
              <a:off x="5029200" y="4191000"/>
              <a:ext cx="3352800" cy="1055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595959"/>
                  </a:solidFill>
                  <a:latin typeface="Rockwell"/>
                  <a:ea typeface="Rockwell"/>
                  <a:cs typeface="Rockwell"/>
                  <a:sym typeface="Rockwell"/>
                </a:rPr>
                <a:t>**Each FORTRAN instruction and each item of data is on a separate punched card or a separate record on tape. In addition to FORTRAN and data lines, the job includes job control instructions, which 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595959"/>
                  </a:solidFill>
                  <a:latin typeface="Rockwell"/>
                  <a:ea typeface="Rockwell"/>
                  <a:cs typeface="Rockwell"/>
                  <a:sym typeface="Rockwell"/>
                </a:rPr>
                <a:t>denoted by the beginning “$”.</a:t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4733924" y="4114800"/>
              <a:ext cx="3857620" cy="1133335"/>
            </a:xfrm>
            <a:prstGeom prst="bracePair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/>
          <p:nvPr>
            <p:ph type="title"/>
          </p:nvPr>
        </p:nvSpPr>
        <p:spPr>
          <a:xfrm>
            <a:off x="498474" y="142852"/>
            <a:ext cx="7556313" cy="801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Desirable Hardware Features</a:t>
            </a:r>
            <a:endParaRPr/>
          </a:p>
        </p:txBody>
      </p:sp>
      <p:sp>
        <p:nvSpPr>
          <p:cNvPr id="342" name="Google Shape;342;p15"/>
          <p:cNvSpPr txBox="1"/>
          <p:nvPr>
            <p:ph idx="1" type="body"/>
          </p:nvPr>
        </p:nvSpPr>
        <p:spPr>
          <a:xfrm>
            <a:off x="125915" y="1285860"/>
            <a:ext cx="4160333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Memory protection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User program must not alter the memory area containing the monitor 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The processor hardware should detect an error and transfer control to the monitor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The monitor aborts the job, prints an error message, and loads the next job</a:t>
            </a:r>
            <a:endParaRPr/>
          </a:p>
        </p:txBody>
      </p:sp>
      <p:sp>
        <p:nvSpPr>
          <p:cNvPr id="343" name="Google Shape;343;p15"/>
          <p:cNvSpPr txBox="1"/>
          <p:nvPr>
            <p:ph idx="2" type="body"/>
          </p:nvPr>
        </p:nvSpPr>
        <p:spPr>
          <a:xfrm>
            <a:off x="214282" y="4412637"/>
            <a:ext cx="3657413" cy="2159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49"/>
              <a:buChar char="■"/>
            </a:pPr>
            <a:r>
              <a:rPr b="1" lang="en-US" sz="2065">
                <a:solidFill>
                  <a:srgbClr val="002060"/>
                </a:solidFill>
              </a:rPr>
              <a:t>Timer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Used to prevent a job from monopolizing (độc chiếm) the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If the timer expires an interrupt occurs and control returns to monitor</a:t>
            </a:r>
            <a:endParaRPr/>
          </a:p>
        </p:txBody>
      </p:sp>
      <p:sp>
        <p:nvSpPr>
          <p:cNvPr id="344" name="Google Shape;344;p15"/>
          <p:cNvSpPr txBox="1"/>
          <p:nvPr>
            <p:ph idx="3" type="body"/>
          </p:nvPr>
        </p:nvSpPr>
        <p:spPr>
          <a:xfrm>
            <a:off x="4410074" y="1447800"/>
            <a:ext cx="4448206" cy="2981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674"/>
              <a:buChar char="■"/>
            </a:pPr>
            <a:r>
              <a:rPr b="1" lang="en-US" sz="2232">
                <a:solidFill>
                  <a:srgbClr val="002060"/>
                </a:solidFill>
              </a:rPr>
              <a:t>Privileged instructions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Lệnh đặc biệt, nhạy cảm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Can only be executed by the monitor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If the processor encounters such an instruction while executing a user program an error interrupt occurs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I/O instructions are privileged so the monitor retains control of all I/O devices</a:t>
            </a:r>
            <a:endParaRPr/>
          </a:p>
        </p:txBody>
      </p:sp>
      <p:sp>
        <p:nvSpPr>
          <p:cNvPr id="345" name="Google Shape;345;p15"/>
          <p:cNvSpPr txBox="1"/>
          <p:nvPr>
            <p:ph idx="4" type="body"/>
          </p:nvPr>
        </p:nvSpPr>
        <p:spPr>
          <a:xfrm>
            <a:off x="4572000" y="4481514"/>
            <a:ext cx="4214842" cy="1805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49"/>
              <a:buChar char="■"/>
            </a:pPr>
            <a:r>
              <a:rPr b="1" lang="en-US" sz="2065">
                <a:solidFill>
                  <a:srgbClr val="002060"/>
                </a:solidFill>
              </a:rPr>
              <a:t>Interrupts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Gives the OS more flexibility in relinquishing control to and regaining control from user programs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/>
          <p:nvPr>
            <p:ph type="title"/>
          </p:nvPr>
        </p:nvSpPr>
        <p:spPr>
          <a:xfrm>
            <a:off x="914400" y="304801"/>
            <a:ext cx="7620000" cy="695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ckwell"/>
              <a:buNone/>
            </a:pPr>
            <a:r>
              <a:rPr lang="en-US" sz="4000"/>
              <a:t>System Utilization Example</a:t>
            </a:r>
            <a:endParaRPr/>
          </a:p>
        </p:txBody>
      </p:sp>
      <p:pic>
        <p:nvPicPr>
          <p:cNvPr id="352" name="Google Shape;3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7" y="1285860"/>
            <a:ext cx="6858048" cy="342289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1000100" y="5143512"/>
            <a:ext cx="750099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is often idle 🡺 Multiple jobs can be carried out.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title"/>
          </p:nvPr>
        </p:nvSpPr>
        <p:spPr>
          <a:xfrm>
            <a:off x="304800" y="21336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Multiprogramming Example</a:t>
            </a:r>
            <a:endParaRPr/>
          </a:p>
        </p:txBody>
      </p:sp>
      <p:pic>
        <p:nvPicPr>
          <p:cNvPr id="360" name="Google Shape;3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30" y="342900"/>
            <a:ext cx="5381625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594" y="571480"/>
            <a:ext cx="8034812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type="title"/>
          </p:nvPr>
        </p:nvSpPr>
        <p:spPr>
          <a:xfrm>
            <a:off x="762000" y="285728"/>
            <a:ext cx="7556313" cy="75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Time Sharing Systems</a:t>
            </a:r>
            <a:endParaRPr/>
          </a:p>
        </p:txBody>
      </p:sp>
      <p:sp>
        <p:nvSpPr>
          <p:cNvPr id="373" name="Google Shape;373;p19"/>
          <p:cNvSpPr txBox="1"/>
          <p:nvPr>
            <p:ph idx="1" type="body"/>
          </p:nvPr>
        </p:nvSpPr>
        <p:spPr>
          <a:xfrm>
            <a:off x="498474" y="1500174"/>
            <a:ext cx="7556313" cy="462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Used when the user interacts directly with the computer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Processor’s time is shared among multiple users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Multiple users simultaneously access the system through terminals, with the OS interleaving the execution of each user program in a short burst or quantum (time slice, time slot) of computation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Example: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If there are </a:t>
            </a:r>
            <a:r>
              <a:rPr i="1" lang="en-US" sz="2000">
                <a:solidFill>
                  <a:srgbClr val="002060"/>
                </a:solidFill>
              </a:rPr>
              <a:t>n </a:t>
            </a:r>
            <a:r>
              <a:rPr lang="en-US" sz="2000">
                <a:solidFill>
                  <a:srgbClr val="002060"/>
                </a:solidFill>
              </a:rPr>
              <a:t>users actively requesting service at one time, each user will only see on the average 1/</a:t>
            </a:r>
            <a:r>
              <a:rPr i="1" lang="en-US" sz="2000">
                <a:solidFill>
                  <a:srgbClr val="002060"/>
                </a:solidFill>
              </a:rPr>
              <a:t>n </a:t>
            </a:r>
            <a:r>
              <a:rPr lang="en-US" sz="2000">
                <a:solidFill>
                  <a:srgbClr val="002060"/>
                </a:solidFill>
              </a:rPr>
              <a:t>of the effective computer speed</a:t>
            </a:r>
            <a:endParaRPr/>
          </a:p>
          <a:p>
            <a:pPr indent="-1143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7603550" y="0"/>
            <a:ext cx="1540449" cy="20574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8811" y="42850"/>
            <a:ext cx="2023783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222" name="Google Shape;222;p2"/>
          <p:cNvSpPr txBox="1"/>
          <p:nvPr>
            <p:ph idx="1" type="body"/>
          </p:nvPr>
        </p:nvSpPr>
        <p:spPr>
          <a:xfrm>
            <a:off x="498474" y="1285860"/>
            <a:ext cx="7556313" cy="4840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can a computer be made more convenient to use?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are computer system resources used in an efficient manner?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Summarize, at a top level, the key functions of an operating system (OS).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Discuss the evolution of operating systems for early simple batch systems to modern complex systems.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Explain the differences among long-, medium-, and short-term scheduling.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reason for memory partitioning and explain the various techniques that are used.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Assess the relative advantages of paging and segmentation.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Define virtual memory.</a:t>
            </a:r>
            <a:endParaRPr sz="2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idx="1" type="body"/>
          </p:nvPr>
        </p:nvSpPr>
        <p:spPr>
          <a:xfrm>
            <a:off x="0" y="762000"/>
            <a:ext cx="6800757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Batch 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2700"/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Multiprogramming 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2700"/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versus </a:t>
            </a:r>
            <a:endParaRPr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2700"/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Time Sharing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3786190"/>
            <a:ext cx="82105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838200" y="285728"/>
            <a:ext cx="7556313" cy="75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8.2- Scheduling</a:t>
            </a:r>
            <a:endParaRPr/>
          </a:p>
        </p:txBody>
      </p:sp>
      <p:sp>
        <p:nvSpPr>
          <p:cNvPr id="389" name="Google Shape;389;p21"/>
          <p:cNvSpPr txBox="1"/>
          <p:nvPr>
            <p:ph idx="1" type="body"/>
          </p:nvPr>
        </p:nvSpPr>
        <p:spPr>
          <a:xfrm>
            <a:off x="498474" y="1500174"/>
            <a:ext cx="7556313" cy="1304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The key to multiprogramming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Four types are typically involved:</a:t>
            </a:r>
            <a:endParaRPr/>
          </a:p>
        </p:txBody>
      </p:sp>
      <p:sp>
        <p:nvSpPr>
          <p:cNvPr id="390" name="Google Shape;390;p21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04800"/>
            <a:ext cx="251665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313" y="2857496"/>
            <a:ext cx="87153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1"/>
          <p:cNvSpPr/>
          <p:nvPr/>
        </p:nvSpPr>
        <p:spPr>
          <a:xfrm>
            <a:off x="285720" y="5669837"/>
            <a:ext cx="66295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executable file stored in external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program in execution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838200" y="285728"/>
            <a:ext cx="7556313" cy="757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Scheduling….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7955522" y="176412"/>
            <a:ext cx="959877" cy="180478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1330" y="71414"/>
            <a:ext cx="1449826" cy="11413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22"/>
          <p:cNvGrpSpPr/>
          <p:nvPr/>
        </p:nvGrpSpPr>
        <p:grpSpPr>
          <a:xfrm>
            <a:off x="214282" y="214314"/>
            <a:ext cx="7358114" cy="6500834"/>
            <a:chOff x="214282" y="214314"/>
            <a:chExt cx="7358114" cy="6500834"/>
          </a:xfrm>
        </p:grpSpPr>
        <p:grpSp>
          <p:nvGrpSpPr>
            <p:cNvPr id="403" name="Google Shape;403;p22"/>
            <p:cNvGrpSpPr/>
            <p:nvPr/>
          </p:nvGrpSpPr>
          <p:grpSpPr>
            <a:xfrm>
              <a:off x="214282" y="214314"/>
              <a:ext cx="7358114" cy="6500834"/>
              <a:chOff x="214282" y="214314"/>
              <a:chExt cx="7358114" cy="6500834"/>
            </a:xfrm>
          </p:grpSpPr>
          <p:grpSp>
            <p:nvGrpSpPr>
              <p:cNvPr id="404" name="Google Shape;404;p22"/>
              <p:cNvGrpSpPr/>
              <p:nvPr/>
            </p:nvGrpSpPr>
            <p:grpSpPr>
              <a:xfrm>
                <a:off x="214282" y="214314"/>
                <a:ext cx="7358114" cy="6500834"/>
                <a:chOff x="-32" y="142876"/>
                <a:chExt cx="7358114" cy="6500834"/>
              </a:xfrm>
            </p:grpSpPr>
            <p:grpSp>
              <p:nvGrpSpPr>
                <p:cNvPr id="405" name="Google Shape;405;p22"/>
                <p:cNvGrpSpPr/>
                <p:nvPr/>
              </p:nvGrpSpPr>
              <p:grpSpPr>
                <a:xfrm>
                  <a:off x="-32" y="142876"/>
                  <a:ext cx="7358114" cy="6500834"/>
                  <a:chOff x="-32" y="142876"/>
                  <a:chExt cx="7358114" cy="6500834"/>
                </a:xfrm>
              </p:grpSpPr>
              <p:sp>
                <p:nvSpPr>
                  <p:cNvPr id="406" name="Google Shape;406;p22"/>
                  <p:cNvSpPr/>
                  <p:nvPr/>
                </p:nvSpPr>
                <p:spPr>
                  <a:xfrm>
                    <a:off x="3428992" y="192880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Process 1</a:t>
                    </a:r>
                    <a:endParaRPr/>
                  </a:p>
                </p:txBody>
              </p:sp>
              <p:sp>
                <p:nvSpPr>
                  <p:cNvPr id="407" name="Google Shape;407;p22"/>
                  <p:cNvSpPr/>
                  <p:nvPr/>
                </p:nvSpPr>
                <p:spPr>
                  <a:xfrm>
                    <a:off x="3428992" y="228599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Process 2</a:t>
                    </a:r>
                    <a:endParaRPr/>
                  </a:p>
                </p:txBody>
              </p:sp>
              <p:sp>
                <p:nvSpPr>
                  <p:cNvPr id="408" name="Google Shape;408;p22"/>
                  <p:cNvSpPr/>
                  <p:nvPr/>
                </p:nvSpPr>
                <p:spPr>
                  <a:xfrm>
                    <a:off x="3428992" y="264318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Process 3</a:t>
                    </a:r>
                    <a:endParaRPr/>
                  </a:p>
                </p:txBody>
              </p:sp>
              <p:sp>
                <p:nvSpPr>
                  <p:cNvPr id="409" name="Google Shape;409;p22"/>
                  <p:cNvSpPr/>
                  <p:nvPr/>
                </p:nvSpPr>
                <p:spPr>
                  <a:xfrm>
                    <a:off x="3428992" y="300037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0" name="Google Shape;410;p22"/>
                  <p:cNvSpPr/>
                  <p:nvPr/>
                </p:nvSpPr>
                <p:spPr>
                  <a:xfrm>
                    <a:off x="3428992" y="335756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1" name="Google Shape;411;p22"/>
                  <p:cNvSpPr/>
                  <p:nvPr/>
                </p:nvSpPr>
                <p:spPr>
                  <a:xfrm>
                    <a:off x="3428992" y="1571612"/>
                    <a:ext cx="1500198" cy="357190"/>
                  </a:xfrm>
                  <a:prstGeom prst="rect">
                    <a:avLst/>
                  </a:prstGeom>
                  <a:gradFill>
                    <a:gsLst>
                      <a:gs pos="0">
                        <a:srgbClr val="4A174B"/>
                      </a:gs>
                      <a:gs pos="100000">
                        <a:srgbClr val="AD90AE"/>
                      </a:gs>
                    </a:gsLst>
                    <a:lin ang="5400000" scaled="0"/>
                  </a:gra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Process  0</a:t>
                    </a:r>
                    <a:endParaRPr/>
                  </a:p>
                </p:txBody>
              </p:sp>
              <p:sp>
                <p:nvSpPr>
                  <p:cNvPr id="412" name="Google Shape;412;p22"/>
                  <p:cNvSpPr/>
                  <p:nvPr/>
                </p:nvSpPr>
                <p:spPr>
                  <a:xfrm>
                    <a:off x="2643174" y="5000636"/>
                    <a:ext cx="1214446" cy="500066"/>
                  </a:xfrm>
                  <a:prstGeom prst="rect">
                    <a:avLst/>
                  </a:prstGeom>
                  <a:solidFill>
                    <a:srgbClr val="FFFC74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New process</a:t>
                    </a:r>
                    <a:endParaRPr/>
                  </a:p>
                </p:txBody>
              </p:sp>
              <p:cxnSp>
                <p:nvCxnSpPr>
                  <p:cNvPr id="413" name="Google Shape;413;p22"/>
                  <p:cNvCxnSpPr>
                    <a:stCxn id="412" idx="0"/>
                  </p:cNvCxnSpPr>
                  <p:nvPr/>
                </p:nvCxnSpPr>
                <p:spPr>
                  <a:xfrm flipH="1" rot="10800000">
                    <a:off x="3250397" y="3143336"/>
                    <a:ext cx="535800" cy="185730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rgbClr val="FF0000"/>
                    </a:solidFill>
                    <a:prstDash val="dash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414" name="Google Shape;414;p22"/>
                  <p:cNvSpPr/>
                  <p:nvPr/>
                </p:nvSpPr>
                <p:spPr>
                  <a:xfrm>
                    <a:off x="6215074" y="1071546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P0’s mem.</a:t>
                    </a:r>
                    <a:endParaRPr/>
                  </a:p>
                </p:txBody>
              </p:sp>
              <p:sp>
                <p:nvSpPr>
                  <p:cNvPr id="415" name="Google Shape;415;p22"/>
                  <p:cNvSpPr/>
                  <p:nvPr/>
                </p:nvSpPr>
                <p:spPr>
                  <a:xfrm>
                    <a:off x="6215074" y="2000240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P2’s mem.</a:t>
                    </a:r>
                    <a:endParaRPr/>
                  </a:p>
                </p:txBody>
              </p:sp>
              <p:sp>
                <p:nvSpPr>
                  <p:cNvPr id="416" name="Google Shape;416;p22"/>
                  <p:cNvSpPr/>
                  <p:nvPr/>
                </p:nvSpPr>
                <p:spPr>
                  <a:xfrm>
                    <a:off x="6215074" y="2928934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P4’s mem.</a:t>
                    </a:r>
                    <a:endParaRPr/>
                  </a:p>
                </p:txBody>
              </p:sp>
              <p:sp>
                <p:nvSpPr>
                  <p:cNvPr id="417" name="Google Shape;417;p22"/>
                  <p:cNvSpPr/>
                  <p:nvPr/>
                </p:nvSpPr>
                <p:spPr>
                  <a:xfrm>
                    <a:off x="6215074" y="3857628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P1’s mem.</a:t>
                    </a:r>
                    <a:endParaRPr/>
                  </a:p>
                </p:txBody>
              </p:sp>
              <p:sp>
                <p:nvSpPr>
                  <p:cNvPr id="418" name="Google Shape;418;p22"/>
                  <p:cNvSpPr/>
                  <p:nvPr/>
                </p:nvSpPr>
                <p:spPr>
                  <a:xfrm>
                    <a:off x="6215074" y="4786322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19" name="Google Shape;419;p22"/>
                  <p:cNvSpPr/>
                  <p:nvPr/>
                </p:nvSpPr>
                <p:spPr>
                  <a:xfrm>
                    <a:off x="2071670" y="3786190"/>
                    <a:ext cx="1285884" cy="642942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Accept ?</a:t>
                    </a:r>
                    <a:endParaRPr/>
                  </a:p>
                </p:txBody>
              </p:sp>
              <p:sp>
                <p:nvSpPr>
                  <p:cNvPr id="420" name="Google Shape;420;p22"/>
                  <p:cNvSpPr/>
                  <p:nvPr/>
                </p:nvSpPr>
                <p:spPr>
                  <a:xfrm>
                    <a:off x="4286248" y="4786322"/>
                    <a:ext cx="1714512" cy="857256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Where will be used to load it ?</a:t>
                    </a:r>
                    <a:endParaRPr/>
                  </a:p>
                </p:txBody>
              </p:sp>
              <p:sp>
                <p:nvSpPr>
                  <p:cNvPr id="421" name="Google Shape;421;p22"/>
                  <p:cNvSpPr/>
                  <p:nvPr/>
                </p:nvSpPr>
                <p:spPr>
                  <a:xfrm>
                    <a:off x="1571604" y="1285860"/>
                    <a:ext cx="1643074" cy="1214446"/>
                  </a:xfrm>
                  <a:prstGeom prst="ellipse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Which of them will  run ?</a:t>
                    </a:r>
                    <a:endParaRPr/>
                  </a:p>
                </p:txBody>
              </p:sp>
              <p:sp>
                <p:nvSpPr>
                  <p:cNvPr id="422" name="Google Shape;422;p22"/>
                  <p:cNvSpPr/>
                  <p:nvPr/>
                </p:nvSpPr>
                <p:spPr>
                  <a:xfrm>
                    <a:off x="-32" y="3792684"/>
                    <a:ext cx="2214578" cy="1015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Long-term Scheduling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(waiting programs)</a:t>
                    </a:r>
                    <a:endParaRPr/>
                  </a:p>
                </p:txBody>
              </p:sp>
              <p:sp>
                <p:nvSpPr>
                  <p:cNvPr id="423" name="Google Shape;423;p22"/>
                  <p:cNvSpPr/>
                  <p:nvPr/>
                </p:nvSpPr>
                <p:spPr>
                  <a:xfrm>
                    <a:off x="4000496" y="5650072"/>
                    <a:ext cx="2143140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Medium-term Scheduling (blocked processes)</a:t>
                    </a:r>
                    <a:endParaRPr/>
                  </a:p>
                </p:txBody>
              </p:sp>
              <p:sp>
                <p:nvSpPr>
                  <p:cNvPr id="424" name="Google Shape;424;p22"/>
                  <p:cNvSpPr/>
                  <p:nvPr/>
                </p:nvSpPr>
                <p:spPr>
                  <a:xfrm>
                    <a:off x="571472" y="2143116"/>
                    <a:ext cx="1500198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Short-term Scheduling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(current processes)</a:t>
                    </a:r>
                    <a:endParaRPr/>
                  </a:p>
                </p:txBody>
              </p:sp>
              <p:cxnSp>
                <p:nvCxnSpPr>
                  <p:cNvPr id="425" name="Google Shape;425;p22"/>
                  <p:cNvCxnSpPr>
                    <a:stCxn id="411" idx="3"/>
                    <a:endCxn id="414" idx="1"/>
                  </p:cNvCxnSpPr>
                  <p:nvPr/>
                </p:nvCxnSpPr>
                <p:spPr>
                  <a:xfrm flipH="1" rot="10800000">
                    <a:off x="4929190" y="1536007"/>
                    <a:ext cx="1285800" cy="214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426" name="Google Shape;426;p22"/>
                  <p:cNvCxnSpPr>
                    <a:stCxn id="406" idx="3"/>
                    <a:endCxn id="417" idx="1"/>
                  </p:cNvCxnSpPr>
                  <p:nvPr/>
                </p:nvCxnSpPr>
                <p:spPr>
                  <a:xfrm>
                    <a:off x="4929190" y="2107397"/>
                    <a:ext cx="1285800" cy="2214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427" name="Google Shape;427;p22"/>
                  <p:cNvCxnSpPr>
                    <a:stCxn id="407" idx="3"/>
                    <a:endCxn id="415" idx="1"/>
                  </p:cNvCxnSpPr>
                  <p:nvPr/>
                </p:nvCxnSpPr>
                <p:spPr>
                  <a:xfrm>
                    <a:off x="4929190" y="2464587"/>
                    <a:ext cx="12858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428" name="Google Shape;428;p22"/>
                  <p:cNvCxnSpPr>
                    <a:stCxn id="408" idx="3"/>
                    <a:endCxn id="416" idx="1"/>
                  </p:cNvCxnSpPr>
                  <p:nvPr/>
                </p:nvCxnSpPr>
                <p:spPr>
                  <a:xfrm>
                    <a:off x="4929190" y="2821777"/>
                    <a:ext cx="1285800" cy="571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med" w="med" type="stealth"/>
                  </a:ln>
                </p:spPr>
              </p:cxnSp>
              <p:cxnSp>
                <p:nvCxnSpPr>
                  <p:cNvPr id="429" name="Google Shape;429;p22"/>
                  <p:cNvCxnSpPr>
                    <a:stCxn id="409" idx="3"/>
                    <a:endCxn id="418" idx="1"/>
                  </p:cNvCxnSpPr>
                  <p:nvPr/>
                </p:nvCxnSpPr>
                <p:spPr>
                  <a:xfrm>
                    <a:off x="4929190" y="3178967"/>
                    <a:ext cx="1285800" cy="2071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FF0000"/>
                    </a:solidFill>
                    <a:prstDash val="dash"/>
                    <a:round/>
                    <a:headEnd len="sm" w="sm" type="none"/>
                    <a:tailEnd len="med" w="med" type="stealth"/>
                  </a:ln>
                </p:spPr>
              </p:cxnSp>
              <p:sp>
                <p:nvSpPr>
                  <p:cNvPr id="430" name="Google Shape;430;p22"/>
                  <p:cNvSpPr/>
                  <p:nvPr/>
                </p:nvSpPr>
                <p:spPr>
                  <a:xfrm>
                    <a:off x="6215074" y="5715016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431" name="Google Shape;431;p22"/>
                  <p:cNvSpPr/>
                  <p:nvPr/>
                </p:nvSpPr>
                <p:spPr>
                  <a:xfrm>
                    <a:off x="6215074" y="142876"/>
                    <a:ext cx="1143008" cy="928694"/>
                  </a:xfrm>
                  <a:prstGeom prst="rect">
                    <a:avLst/>
                  </a:prstGeom>
                  <a:solidFill>
                    <a:srgbClr val="F5DAF5"/>
                  </a:solidFill>
                  <a:ln cap="flat" cmpd="sng" w="12700">
                    <a:solidFill>
                      <a:srgbClr val="642F6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effectLst>
                    <a:outerShdw blurRad="63500" rotWithShape="0" dir="5400000" dist="25400">
                      <a:srgbClr val="80808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432" name="Google Shape;432;p22"/>
                <p:cNvSpPr/>
                <p:nvPr/>
              </p:nvSpPr>
              <p:spPr>
                <a:xfrm>
                  <a:off x="4714876" y="642918"/>
                  <a:ext cx="142879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Memory</a:t>
                  </a:r>
                  <a:endParaRPr/>
                </a:p>
              </p:txBody>
            </p:sp>
          </p:grpSp>
          <p:sp>
            <p:nvSpPr>
              <p:cNvPr id="433" name="Google Shape;433;p22"/>
              <p:cNvSpPr/>
              <p:nvPr/>
            </p:nvSpPr>
            <p:spPr>
              <a:xfrm>
                <a:off x="3857620" y="3857628"/>
                <a:ext cx="1071570" cy="646331"/>
              </a:xfrm>
              <a:prstGeom prst="rect">
                <a:avLst/>
              </a:prstGeom>
              <a:solidFill>
                <a:srgbClr val="FFFEB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Process Table</a:t>
                </a:r>
                <a:endParaRPr/>
              </a:p>
            </p:txBody>
          </p:sp>
        </p:grpSp>
        <p:sp>
          <p:nvSpPr>
            <p:cNvPr id="434" name="Google Shape;434;p22"/>
            <p:cNvSpPr/>
            <p:nvPr/>
          </p:nvSpPr>
          <p:spPr>
            <a:xfrm>
              <a:off x="285720" y="5721510"/>
              <a:ext cx="3714776" cy="70788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element of the process table is called as </a:t>
              </a: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rocess </a:t>
              </a: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ontrol </a:t>
              </a: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lock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3"/>
          <p:cNvGrpSpPr/>
          <p:nvPr/>
        </p:nvGrpSpPr>
        <p:grpSpPr>
          <a:xfrm>
            <a:off x="567534" y="1067623"/>
            <a:ext cx="7759979" cy="5409376"/>
            <a:chOff x="338934" y="823"/>
            <a:chExt cx="7759979" cy="5409376"/>
          </a:xfrm>
        </p:grpSpPr>
        <p:sp>
          <p:nvSpPr>
            <p:cNvPr id="441" name="Google Shape;441;p23"/>
            <p:cNvSpPr/>
            <p:nvPr/>
          </p:nvSpPr>
          <p:spPr>
            <a:xfrm>
              <a:off x="587885" y="405102"/>
              <a:ext cx="1976586" cy="11859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 txBox="1"/>
            <p:nvPr/>
          </p:nvSpPr>
          <p:spPr>
            <a:xfrm>
              <a:off x="622620" y="439837"/>
              <a:ext cx="1907116" cy="1116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Determines which programs are submitted for processing</a:t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738411" y="752981"/>
              <a:ext cx="419036" cy="4901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738411" y="851020"/>
              <a:ext cx="293325" cy="294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355106" y="405102"/>
              <a:ext cx="1976586" cy="118595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 txBox="1"/>
            <p:nvPr/>
          </p:nvSpPr>
          <p:spPr>
            <a:xfrm>
              <a:off x="3389841" y="439837"/>
              <a:ext cx="1907116" cy="1116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Once submitted, a job becomes a process for the short term scheduler</a:t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505632" y="752981"/>
              <a:ext cx="419036" cy="4901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 txBox="1"/>
            <p:nvPr/>
          </p:nvSpPr>
          <p:spPr>
            <a:xfrm>
              <a:off x="5505632" y="851020"/>
              <a:ext cx="293325" cy="294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6122327" y="823"/>
              <a:ext cx="1976586" cy="19945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 txBox="1"/>
            <p:nvPr/>
          </p:nvSpPr>
          <p:spPr>
            <a:xfrm>
              <a:off x="6180219" y="58715"/>
              <a:ext cx="1860802" cy="1878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some systems a newly created process begins in a swapped-out condition, in which case it is added to a queue for the medium-term scheduler</a:t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 rot="5400000">
              <a:off x="6738834" y="2205345"/>
              <a:ext cx="499093" cy="4901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 txBox="1"/>
            <p:nvPr/>
          </p:nvSpPr>
          <p:spPr>
            <a:xfrm>
              <a:off x="6841323" y="2200895"/>
              <a:ext cx="294115" cy="352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t/>
              </a:r>
              <a:endParaRPr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600568" y="2933702"/>
              <a:ext cx="2498345" cy="23279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 txBox="1"/>
            <p:nvPr/>
          </p:nvSpPr>
          <p:spPr>
            <a:xfrm>
              <a:off x="5668751" y="3001885"/>
              <a:ext cx="2361979" cy="2191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Batch system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Newly submitted jobs are routed to disk and held in a batch queue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long-term scheduler creates processes from the queue when it can</a:t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 rot="10799385">
              <a:off x="4513880" y="3852924"/>
              <a:ext cx="767925" cy="4901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 rot="-615">
              <a:off x="4660938" y="3950950"/>
              <a:ext cx="620867" cy="294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38934" y="2786791"/>
              <a:ext cx="3812716" cy="262340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415771" y="2863628"/>
              <a:ext cx="3659042" cy="2469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b="1"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Time-sharing system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process request is generated when a user attempts to connect to the system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OS will accept all authorized comers until the system is saturated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 that point a connection request is met with a message indicating that the system is full and to try again later</a:t>
              </a:r>
              <a:endParaRPr/>
            </a:p>
          </p:txBody>
        </p:sp>
      </p:grpSp>
      <p:sp>
        <p:nvSpPr>
          <p:cNvPr id="459" name="Google Shape;459;p23"/>
          <p:cNvSpPr txBox="1"/>
          <p:nvPr>
            <p:ph idx="4294967295" type="title"/>
          </p:nvPr>
        </p:nvSpPr>
        <p:spPr>
          <a:xfrm>
            <a:off x="381000" y="142852"/>
            <a:ext cx="7556500" cy="62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Long Term Scheduling</a:t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0" y="2857496"/>
            <a:ext cx="65487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Swapped-out process: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stored in RAM must be write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disk. It shields it’s memory to swapped-in process.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 sz="3600"/>
              <a:t>Medium-Term Scheduling</a:t>
            </a:r>
            <a:br>
              <a:rPr lang="en-US" sz="3600"/>
            </a:br>
            <a:r>
              <a:rPr lang="en-US" sz="3600"/>
              <a:t>                      and Short-Term Scheduling</a:t>
            </a:r>
            <a:endParaRPr/>
          </a:p>
        </p:txBody>
      </p:sp>
      <p:sp>
        <p:nvSpPr>
          <p:cNvPr id="467" name="Google Shape;467;p24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Part of the swapping   function</a:t>
            </a:r>
            <a:endParaRPr/>
          </a:p>
          <a:p>
            <a:pPr indent="0" lvl="1" marL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Swapping-in decision is based on the need to manage the degree of multiprogramming</a:t>
            </a:r>
            <a:endParaRPr/>
          </a:p>
          <a:p>
            <a:pPr indent="0" lvl="1" marL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Swapping-in decision will consider the memory requirements of the swapped-out processes</a:t>
            </a:r>
            <a:endParaRPr/>
          </a:p>
        </p:txBody>
      </p:sp>
      <p:sp>
        <p:nvSpPr>
          <p:cNvPr id="468" name="Google Shape;468;p24"/>
          <p:cNvSpPr txBox="1"/>
          <p:nvPr>
            <p:ph idx="2" type="body"/>
          </p:nvPr>
        </p:nvSpPr>
        <p:spPr>
          <a:xfrm>
            <a:off x="4419600" y="2590800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Also known as the dispatcher (trình điều phối)</a:t>
            </a:r>
            <a:endParaRPr sz="2000">
              <a:solidFill>
                <a:srgbClr val="002060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Executes frequently and makes the fine-grained decision of which job to execute next</a:t>
            </a:r>
            <a:endParaRPr/>
          </a:p>
        </p:txBody>
      </p:sp>
      <p:sp>
        <p:nvSpPr>
          <p:cNvPr id="469" name="Google Shape;469;p24"/>
          <p:cNvSpPr txBox="1"/>
          <p:nvPr>
            <p:ph idx="3" type="body"/>
          </p:nvPr>
        </p:nvSpPr>
        <p:spPr>
          <a:xfrm>
            <a:off x="497541" y="2057400"/>
            <a:ext cx="3657600" cy="336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lang="en-US" sz="2000">
                <a:solidFill>
                  <a:schemeClr val="lt1"/>
                </a:solidFill>
              </a:rPr>
              <a:t>Mediu</a:t>
            </a:r>
            <a:r>
              <a:rPr lang="en-US">
                <a:solidFill>
                  <a:schemeClr val="lt1"/>
                </a:solidFill>
              </a:rPr>
              <a:t>m-Term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70" name="Google Shape;470;p24"/>
          <p:cNvSpPr txBox="1"/>
          <p:nvPr>
            <p:ph idx="4" type="body"/>
          </p:nvPr>
        </p:nvSpPr>
        <p:spPr>
          <a:xfrm>
            <a:off x="4399878" y="2057401"/>
            <a:ext cx="3657600" cy="3361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/>
              <a:t>Short-Term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idx="4294967295" type="title"/>
          </p:nvPr>
        </p:nvSpPr>
        <p:spPr>
          <a:xfrm>
            <a:off x="609600" y="4572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Short-Term Scheduling</a:t>
            </a:r>
            <a:br>
              <a:rPr lang="en-US"/>
            </a:br>
            <a:r>
              <a:rPr lang="en-US" sz="2400"/>
              <a:t>Five State Process Model</a:t>
            </a:r>
            <a:endParaRPr/>
          </a:p>
        </p:txBody>
      </p:sp>
      <p:pic>
        <p:nvPicPr>
          <p:cNvPr id="477" name="Google Shape;4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514" y="1928802"/>
            <a:ext cx="8594972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5"/>
          <p:cNvSpPr/>
          <p:nvPr/>
        </p:nvSpPr>
        <p:spPr>
          <a:xfrm>
            <a:off x="4214810" y="407194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 operation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2364975" y="3500438"/>
            <a:ext cx="992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IO</a:t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4071934" y="4701613"/>
            <a:ext cx="20104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can be allocated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another process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/>
          <p:nvPr>
            <p:ph type="title"/>
          </p:nvPr>
        </p:nvSpPr>
        <p:spPr>
          <a:xfrm>
            <a:off x="380555" y="1000108"/>
            <a:ext cx="3255264" cy="2733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Process Control Block (PCB)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What are metadata of a process? </a:t>
            </a:r>
            <a:endParaRPr/>
          </a:p>
        </p:txBody>
      </p:sp>
      <p:pic>
        <p:nvPicPr>
          <p:cNvPr id="487" name="Google Shape;4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58" y="271463"/>
            <a:ext cx="3562350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6"/>
          <p:cNvSpPr/>
          <p:nvPr/>
        </p:nvSpPr>
        <p:spPr>
          <a:xfrm>
            <a:off x="6858016" y="2071678"/>
            <a:ext cx="2143108" cy="128588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of registers at the time the process is blocked</a:t>
            </a:r>
            <a:endParaRPr/>
          </a:p>
        </p:txBody>
      </p:sp>
      <p:cxnSp>
        <p:nvCxnSpPr>
          <p:cNvPr id="489" name="Google Shape;489;p26"/>
          <p:cNvCxnSpPr>
            <a:stCxn id="488" idx="1"/>
          </p:cNvCxnSpPr>
          <p:nvPr/>
        </p:nvCxnSpPr>
        <p:spPr>
          <a:xfrm rot="10800000">
            <a:off x="6000616" y="2643220"/>
            <a:ext cx="857400" cy="71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0" name="Google Shape;490;p26"/>
          <p:cNvSpPr/>
          <p:nvPr/>
        </p:nvSpPr>
        <p:spPr>
          <a:xfrm>
            <a:off x="6858016" y="428604"/>
            <a:ext cx="2143108" cy="142876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of instruction  which will  be fetched when the process re-executes.</a:t>
            </a:r>
            <a:endParaRPr/>
          </a:p>
        </p:txBody>
      </p:sp>
      <p:cxnSp>
        <p:nvCxnSpPr>
          <p:cNvPr id="491" name="Google Shape;491;p26"/>
          <p:cNvCxnSpPr>
            <a:stCxn id="490" idx="1"/>
          </p:cNvCxnSpPr>
          <p:nvPr/>
        </p:nvCxnSpPr>
        <p:spPr>
          <a:xfrm flipH="1">
            <a:off x="6072316" y="1142984"/>
            <a:ext cx="785700" cy="64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4294967295" type="title"/>
          </p:nvPr>
        </p:nvSpPr>
        <p:spPr>
          <a:xfrm>
            <a:off x="285720" y="228600"/>
            <a:ext cx="5500726" cy="62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Scheduling Example</a:t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4857752" y="2714620"/>
            <a:ext cx="1214446" cy="338554"/>
          </a:xfrm>
          <a:prstGeom prst="rect">
            <a:avLst/>
          </a:prstGeom>
          <a:solidFill>
            <a:srgbClr val="FFFE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Time out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9" name="Google Shape;499;p27"/>
          <p:cNvGrpSpPr/>
          <p:nvPr/>
        </p:nvGrpSpPr>
        <p:grpSpPr>
          <a:xfrm>
            <a:off x="1285852" y="1071546"/>
            <a:ext cx="6638925" cy="5467350"/>
            <a:chOff x="2219355" y="571480"/>
            <a:chExt cx="6638925" cy="5467350"/>
          </a:xfrm>
        </p:grpSpPr>
        <p:pic>
          <p:nvPicPr>
            <p:cNvPr id="500" name="Google Shape;50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19355" y="571480"/>
              <a:ext cx="6638925" cy="546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27"/>
            <p:cNvSpPr/>
            <p:nvPr/>
          </p:nvSpPr>
          <p:spPr>
            <a:xfrm>
              <a:off x="2285984" y="2428868"/>
              <a:ext cx="1500198" cy="338554"/>
            </a:xfrm>
            <a:prstGeom prst="rect">
              <a:avLst/>
            </a:prstGeom>
            <a:solidFill>
              <a:srgbClr val="FFFEB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Calls a service 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2" name="Google Shape;502;p27"/>
            <p:cNvCxnSpPr/>
            <p:nvPr/>
          </p:nvCxnSpPr>
          <p:spPr>
            <a:xfrm flipH="1" rot="5400000">
              <a:off x="3003563" y="2070067"/>
              <a:ext cx="856462" cy="401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3" name="Google Shape;503;p27"/>
            <p:cNvCxnSpPr/>
            <p:nvPr/>
          </p:nvCxnSpPr>
          <p:spPr>
            <a:xfrm flipH="1" rot="-5400000">
              <a:off x="5893603" y="2250273"/>
              <a:ext cx="1714512" cy="64294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idx="4294967295" type="title"/>
          </p:nvPr>
        </p:nvSpPr>
        <p:spPr>
          <a:xfrm>
            <a:off x="4572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Key Elements of O/S</a:t>
            </a:r>
            <a:endParaRPr/>
          </a:p>
        </p:txBody>
      </p:sp>
      <p:pic>
        <p:nvPicPr>
          <p:cNvPr id="510" name="Google Shape;5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278" y="980720"/>
            <a:ext cx="7391498" cy="559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 txBox="1"/>
          <p:nvPr>
            <p:ph idx="4294967295" type="title"/>
          </p:nvPr>
        </p:nvSpPr>
        <p:spPr>
          <a:xfrm>
            <a:off x="457200" y="3048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Process Scheduling</a:t>
            </a:r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64" y="1357298"/>
            <a:ext cx="8501274" cy="52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b="1" lang="en-US" sz="4000"/>
              <a:t>Contents</a:t>
            </a:r>
            <a:endParaRPr/>
          </a:p>
        </p:txBody>
      </p:sp>
      <p:sp>
        <p:nvSpPr>
          <p:cNvPr id="228" name="Google Shape;228;p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rgbClr val="002060"/>
                </a:solidFill>
              </a:rPr>
              <a:t>8.1 Operating System Overview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rgbClr val="002060"/>
                </a:solidFill>
              </a:rPr>
              <a:t>8.2 Scheduling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rgbClr val="002060"/>
                </a:solidFill>
              </a:rPr>
              <a:t>8.3 Memory Management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>
            <p:ph idx="4294967295" type="title"/>
          </p:nvPr>
        </p:nvSpPr>
        <p:spPr>
          <a:xfrm>
            <a:off x="457200" y="3048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8.3- Memory Management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500034" y="1357298"/>
            <a:ext cx="807249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Memory Management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Swapping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Partioning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Paging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Virtual Memory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Translation Lookaside Buffer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76337A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Segmentation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428596" y="5000636"/>
            <a:ext cx="8358246" cy="1384995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Manager is a part of OS which bears responsibility to manage computer memory at the system level and some above techniques can be applied.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idx="2" type="body"/>
          </p:nvPr>
        </p:nvSpPr>
        <p:spPr>
          <a:xfrm>
            <a:off x="381093" y="2714620"/>
            <a:ext cx="3255264" cy="3411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/>
              <a:t>Why?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rPr lang="en-US" sz="1800"/>
              <a:t>Memory has larger size 🡪 Processes request more and more memory,  more processes need to run 🡪 Memory is not enough to supply 🡪 A selected process must be swapped out to disk in order to load new process (SWAP)</a:t>
            </a:r>
            <a:endParaRPr sz="1800"/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428596" y="500042"/>
            <a:ext cx="3255264" cy="17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Memory Management:</a:t>
            </a:r>
            <a:br>
              <a:rPr lang="en-US" sz="3200"/>
            </a:br>
            <a:r>
              <a:rPr lang="en-US" sz="3600"/>
              <a:t>Swapping</a:t>
            </a:r>
            <a:endParaRPr sz="3200"/>
          </a:p>
        </p:txBody>
      </p:sp>
      <p:pic>
        <p:nvPicPr>
          <p:cNvPr id="533" name="Google Shape;5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078" y="276225"/>
            <a:ext cx="436245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>
            <p:ph type="title"/>
          </p:nvPr>
        </p:nvSpPr>
        <p:spPr>
          <a:xfrm>
            <a:off x="380555" y="500042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Memory Management</a:t>
            </a:r>
            <a:endParaRPr/>
          </a:p>
        </p:txBody>
      </p:sp>
      <p:sp>
        <p:nvSpPr>
          <p:cNvPr id="540" name="Google Shape;540;p32"/>
          <p:cNvSpPr txBox="1"/>
          <p:nvPr>
            <p:ph idx="2" type="body"/>
          </p:nvPr>
        </p:nvSpPr>
        <p:spPr>
          <a:xfrm>
            <a:off x="381093" y="1785927"/>
            <a:ext cx="3255264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3600"/>
              <a:t>Partitioning</a:t>
            </a:r>
            <a:endParaRPr/>
          </a:p>
        </p:txBody>
      </p:sp>
      <p:pic>
        <p:nvPicPr>
          <p:cNvPr id="541" name="Google Shape;5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9994" y="76376"/>
            <a:ext cx="4991162" cy="671021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2"/>
          <p:cNvSpPr/>
          <p:nvPr/>
        </p:nvSpPr>
        <p:spPr>
          <a:xfrm>
            <a:off x="357158" y="2714620"/>
            <a:ext cx="307183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process needs smaller  memory 🡪 Unequal-size partition is better.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/>
          <p:nvPr>
            <p:ph idx="4294967295" type="title"/>
          </p:nvPr>
        </p:nvSpPr>
        <p:spPr>
          <a:xfrm>
            <a:off x="457200" y="152400"/>
            <a:ext cx="75565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Effect of Dynamic Partitioning</a:t>
            </a:r>
            <a:br>
              <a:rPr lang="en-US"/>
            </a:br>
            <a:endParaRPr/>
          </a:p>
        </p:txBody>
      </p:sp>
      <p:sp>
        <p:nvSpPr>
          <p:cNvPr id="549" name="Google Shape;549;p33"/>
          <p:cNvSpPr txBox="1"/>
          <p:nvPr/>
        </p:nvSpPr>
        <p:spPr>
          <a:xfrm>
            <a:off x="5715008" y="2869071"/>
            <a:ext cx="3071834" cy="36317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Logical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- expressed as a location relative to the beginning of  the program (</a:t>
            </a:r>
            <a:r>
              <a:rPr b="1"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offset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Physical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- an actual location in main 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Base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- current starting location of the process</a:t>
            </a:r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31" y="1142984"/>
            <a:ext cx="5305425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/>
          <p:nvPr/>
        </p:nvSpPr>
        <p:spPr>
          <a:xfrm>
            <a:off x="5715008" y="1083404"/>
            <a:ext cx="3000397" cy="1631216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loading a process to any position of memory, program addresses must be expressed as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380555" y="83819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None/>
            </a:pPr>
            <a:r>
              <a:rPr lang="en-US" sz="2400"/>
              <a:t>Memory Management</a:t>
            </a:r>
            <a:br>
              <a:rPr lang="en-US" sz="2400"/>
            </a:br>
            <a:r>
              <a:rPr lang="en-US" sz="3600"/>
              <a:t>Paging</a:t>
            </a:r>
            <a:endParaRPr sz="2400"/>
          </a:p>
        </p:txBody>
      </p:sp>
      <p:sp>
        <p:nvSpPr>
          <p:cNvPr id="558" name="Google Shape;558;p34"/>
          <p:cNvSpPr txBox="1"/>
          <p:nvPr>
            <p:ph idx="2" type="body"/>
          </p:nvPr>
        </p:nvSpPr>
        <p:spPr>
          <a:xfrm>
            <a:off x="381093" y="2660663"/>
            <a:ext cx="3255264" cy="376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n-US" sz="2000"/>
              <a:t>At a time, only one instruction of the current process executes 🡪  Only necessary part of each process is loaded 🡪 Many processes can be loaded.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rPr lang="en-US" sz="2000"/>
              <a:t>Programs are divided into   small  fixed chunk (ex. 4KB).  At a time, only some pages of each process are loaded to memory (frames)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rPr lang="en-US" sz="2000"/>
              <a:t>Memory is divided also to frames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rPr lang="en-US" sz="2000"/>
              <a:t>Frame size= Page size</a:t>
            </a:r>
            <a:endParaRPr sz="1800"/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944" y="214290"/>
            <a:ext cx="5200650" cy="55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4"/>
          <p:cNvSpPr/>
          <p:nvPr/>
        </p:nvSpPr>
        <p:spPr>
          <a:xfrm>
            <a:off x="4572000" y="5929330"/>
            <a:ext cx="3929090" cy="500066"/>
          </a:xfrm>
          <a:prstGeom prst="rect">
            <a:avLst/>
          </a:prstGeom>
          <a:solidFill>
            <a:srgbClr val="FFFC74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4 frames of the process 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5"/>
          <p:cNvSpPr txBox="1"/>
          <p:nvPr>
            <p:ph type="title"/>
          </p:nvPr>
        </p:nvSpPr>
        <p:spPr>
          <a:xfrm>
            <a:off x="357158" y="571480"/>
            <a:ext cx="3255264" cy="2714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b="1" lang="en-US" sz="3200"/>
              <a:t>Paging</a:t>
            </a:r>
            <a:br>
              <a:rPr lang="en-US" sz="2889"/>
            </a:br>
            <a:br>
              <a:rPr lang="en-US" sz="2889"/>
            </a:br>
            <a:r>
              <a:rPr lang="en-US" sz="2889"/>
              <a:t>Logical and Physical</a:t>
            </a:r>
            <a:br>
              <a:rPr lang="en-US" sz="2889"/>
            </a:br>
            <a:r>
              <a:rPr lang="en-US" sz="2889"/>
              <a:t>Addresses</a:t>
            </a:r>
            <a:endParaRPr sz="2889"/>
          </a:p>
        </p:txBody>
      </p:sp>
      <p:sp>
        <p:nvSpPr>
          <p:cNvPr id="567" name="Google Shape;567;p35"/>
          <p:cNvSpPr/>
          <p:nvPr/>
        </p:nvSpPr>
        <p:spPr>
          <a:xfrm>
            <a:off x="571472" y="3929066"/>
            <a:ext cx="278608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program address is expressed as a logical address which is a pair of (page, offset) </a:t>
            </a:r>
            <a:endParaRPr/>
          </a:p>
        </p:txBody>
      </p:sp>
      <p:grpSp>
        <p:nvGrpSpPr>
          <p:cNvPr id="568" name="Google Shape;568;p35"/>
          <p:cNvGrpSpPr/>
          <p:nvPr/>
        </p:nvGrpSpPr>
        <p:grpSpPr>
          <a:xfrm>
            <a:off x="3857620" y="214290"/>
            <a:ext cx="5181600" cy="5686425"/>
            <a:chOff x="3857620" y="585788"/>
            <a:chExt cx="5181600" cy="5686425"/>
          </a:xfrm>
        </p:grpSpPr>
        <p:pic>
          <p:nvPicPr>
            <p:cNvPr id="569" name="Google Shape;569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7620" y="585788"/>
              <a:ext cx="5181600" cy="568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35"/>
            <p:cNvSpPr/>
            <p:nvPr/>
          </p:nvSpPr>
          <p:spPr>
            <a:xfrm>
              <a:off x="5116350" y="4143380"/>
              <a:ext cx="316112" cy="1354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571" name="Google Shape;571;p35"/>
          <p:cNvSpPr/>
          <p:nvPr/>
        </p:nvSpPr>
        <p:spPr>
          <a:xfrm>
            <a:off x="3857620" y="435098"/>
            <a:ext cx="3786214" cy="707886"/>
          </a:xfrm>
          <a:prstGeom prst="rect">
            <a:avLst/>
          </a:prstGeom>
          <a:solidFill>
            <a:srgbClr val="F2D9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determine physical address from a logical address?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 txBox="1"/>
          <p:nvPr>
            <p:ph type="title"/>
          </p:nvPr>
        </p:nvSpPr>
        <p:spPr>
          <a:xfrm>
            <a:off x="498474" y="134471"/>
            <a:ext cx="7556313" cy="932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Virtual Memory: Demand Paging</a:t>
            </a:r>
            <a:endParaRPr/>
          </a:p>
        </p:txBody>
      </p:sp>
      <p:sp>
        <p:nvSpPr>
          <p:cNvPr id="578" name="Google Shape;578;p36"/>
          <p:cNvSpPr txBox="1"/>
          <p:nvPr>
            <p:ph idx="1" type="body"/>
          </p:nvPr>
        </p:nvSpPr>
        <p:spPr>
          <a:xfrm>
            <a:off x="571472" y="1785926"/>
            <a:ext cx="7858148" cy="4695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b="1" lang="en-US" sz="2800">
                <a:solidFill>
                  <a:srgbClr val="002060"/>
                </a:solidFill>
              </a:rPr>
              <a:t>Each page of a process is brought in only when it is needed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Principle of locality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When working with a large process execution may be </a:t>
            </a:r>
            <a:r>
              <a:rPr b="1" lang="en-US" sz="2000">
                <a:solidFill>
                  <a:srgbClr val="FF0000"/>
                </a:solidFill>
              </a:rPr>
              <a:t>confined (limited) to a small section of a program </a:t>
            </a:r>
            <a:r>
              <a:rPr lang="en-US" sz="2000">
                <a:solidFill>
                  <a:srgbClr val="002060"/>
                </a:solidFill>
              </a:rPr>
              <a:t>(subroutine)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It is better use of memory to load in just a few pages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If the program </a:t>
            </a:r>
            <a:r>
              <a:rPr b="1" lang="en-US" sz="2000">
                <a:solidFill>
                  <a:srgbClr val="FF0000"/>
                </a:solidFill>
              </a:rPr>
              <a:t>references</a:t>
            </a:r>
            <a:r>
              <a:rPr b="1" lang="en-US" sz="2000">
                <a:solidFill>
                  <a:srgbClr val="002060"/>
                </a:solidFill>
              </a:rPr>
              <a:t> </a:t>
            </a:r>
            <a:r>
              <a:rPr lang="en-US" sz="2000">
                <a:solidFill>
                  <a:srgbClr val="002060"/>
                </a:solidFill>
              </a:rPr>
              <a:t>data or branches to </a:t>
            </a:r>
            <a:r>
              <a:rPr lang="en-US" sz="2000">
                <a:solidFill>
                  <a:srgbClr val="FF0000"/>
                </a:solidFill>
              </a:rPr>
              <a:t>an instruction on a page not in main memory</a:t>
            </a:r>
            <a:r>
              <a:rPr lang="en-US" sz="2000">
                <a:solidFill>
                  <a:srgbClr val="002060"/>
                </a:solidFill>
              </a:rPr>
              <a:t>, </a:t>
            </a:r>
            <a:r>
              <a:rPr b="1" lang="en-US" sz="2000" u="sng">
                <a:solidFill>
                  <a:srgbClr val="FF0000"/>
                </a:solidFill>
              </a:rPr>
              <a:t>a </a:t>
            </a:r>
            <a:r>
              <a:rPr b="1" i="1" lang="en-US" sz="2000" u="sng">
                <a:solidFill>
                  <a:srgbClr val="FF0000"/>
                </a:solidFill>
              </a:rPr>
              <a:t>page fault </a:t>
            </a:r>
            <a:r>
              <a:rPr lang="en-US" sz="2000">
                <a:solidFill>
                  <a:srgbClr val="002060"/>
                </a:solidFill>
              </a:rPr>
              <a:t>is triggered which tells the OS to bring in the desired page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/>
          <p:nvPr>
            <p:ph type="title"/>
          </p:nvPr>
        </p:nvSpPr>
        <p:spPr>
          <a:xfrm>
            <a:off x="498474" y="134471"/>
            <a:ext cx="7556313" cy="932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Virtual Memory: Demand Paging</a:t>
            </a:r>
            <a:endParaRPr/>
          </a:p>
        </p:txBody>
      </p:sp>
      <p:sp>
        <p:nvSpPr>
          <p:cNvPr id="585" name="Google Shape;585;p37"/>
          <p:cNvSpPr txBox="1"/>
          <p:nvPr>
            <p:ph idx="1" type="body"/>
          </p:nvPr>
        </p:nvSpPr>
        <p:spPr>
          <a:xfrm>
            <a:off x="500034" y="1500174"/>
            <a:ext cx="8143900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Advantages: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More processes can be maintained in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Time is saved because unused pages are not swapped in and out of memory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rgbClr val="002060"/>
                </a:solidFill>
              </a:rPr>
              <a:t>Disadvantages: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When one page is brought in, another page must be thrown out (</a:t>
            </a:r>
            <a:r>
              <a:rPr i="1" lang="en-US" sz="2000">
                <a:solidFill>
                  <a:srgbClr val="FF0000"/>
                </a:solidFill>
              </a:rPr>
              <a:t>page replacement</a:t>
            </a:r>
            <a:r>
              <a:rPr i="1" lang="en-US" sz="2000">
                <a:solidFill>
                  <a:srgbClr val="002060"/>
                </a:solidFill>
              </a:rPr>
              <a:t>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If a page is thrown out just before it is about to be used the OS will have to go get the page again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i="1" lang="en-US" sz="2000">
                <a:solidFill>
                  <a:srgbClr val="FF0000"/>
                </a:solidFill>
              </a:rPr>
              <a:t>Thrashing</a:t>
            </a:r>
            <a:r>
              <a:rPr i="1" lang="en-US" sz="2000">
                <a:solidFill>
                  <a:srgbClr val="002060"/>
                </a:solidFill>
              </a:rPr>
              <a:t> (đánh bại- hệ thống trì trệ)</a:t>
            </a:r>
            <a:endParaRPr sz="2000">
              <a:solidFill>
                <a:srgbClr val="002060"/>
              </a:solidFill>
            </a:endParaRPr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When the processor spends most of its time swapping pages rather than executing instructions</a:t>
            </a:r>
            <a:endParaRPr/>
          </a:p>
          <a:p>
            <a:pPr indent="-1143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285721" y="1071546"/>
            <a:ext cx="1928826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Paging:</a:t>
            </a:r>
            <a:br>
              <a:rPr lang="en-US" sz="3600"/>
            </a:br>
            <a:r>
              <a:rPr lang="en-US" sz="3200"/>
              <a:t>Inverted </a:t>
            </a:r>
            <a:br>
              <a:rPr lang="en-US" sz="3200"/>
            </a:br>
            <a:r>
              <a:rPr lang="en-US" sz="3200"/>
              <a:t>Page</a:t>
            </a:r>
            <a:br>
              <a:rPr lang="en-US" sz="3200"/>
            </a:br>
            <a:r>
              <a:rPr lang="en-US" sz="3200"/>
              <a:t>Table </a:t>
            </a:r>
            <a:br>
              <a:rPr lang="en-US" sz="3200"/>
            </a:br>
            <a:r>
              <a:rPr lang="en-US" sz="3200"/>
              <a:t>Structure</a:t>
            </a:r>
            <a:endParaRPr sz="3200"/>
          </a:p>
        </p:txBody>
      </p:sp>
      <p:sp>
        <p:nvSpPr>
          <p:cNvPr id="592" name="Google Shape;592;p38"/>
          <p:cNvSpPr/>
          <p:nvPr/>
        </p:nvSpPr>
        <p:spPr>
          <a:xfrm>
            <a:off x="285720" y="5371943"/>
            <a:ext cx="8572560" cy="1200329"/>
          </a:xfrm>
          <a:prstGeom prst="rect">
            <a:avLst/>
          </a:prstGeom>
          <a:solidFill>
            <a:srgbClr val="321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 function allows determine the position of a table in which data is stored.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 = n modulo k ( n%k)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h(n2) = position storing n1, n2 will be stored in the lower position (overflow area) and they are marked in  the field 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3" name="Google Shape;5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02" y="214290"/>
            <a:ext cx="5972175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8"/>
          <p:cNvSpPr/>
          <p:nvPr/>
        </p:nvSpPr>
        <p:spPr>
          <a:xfrm>
            <a:off x="428596" y="3857628"/>
            <a:ext cx="2500330" cy="1214446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table is used to store all pages of all procsses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357158" y="857232"/>
            <a:ext cx="325526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Paging:</a:t>
            </a:r>
            <a:br>
              <a:rPr lang="en-US"/>
            </a:br>
            <a:r>
              <a:rPr lang="en-US"/>
              <a:t>Operation of Paging and Translation Lookaside Buffer (TLB)</a:t>
            </a:r>
            <a:endParaRPr/>
          </a:p>
        </p:txBody>
      </p:sp>
      <p:sp>
        <p:nvSpPr>
          <p:cNvPr id="601" name="Google Shape;601;p39"/>
          <p:cNvSpPr/>
          <p:nvPr/>
        </p:nvSpPr>
        <p:spPr>
          <a:xfrm>
            <a:off x="357158" y="3357562"/>
            <a:ext cx="314327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TLB is an hardware including some registers. A part of page table is copied to them in order to increase performance of translating virtual addresses to physical addresses.</a:t>
            </a:r>
            <a:endParaRPr/>
          </a:p>
        </p:txBody>
      </p:sp>
      <p:pic>
        <p:nvPicPr>
          <p:cNvPr id="602" name="Google Shape;6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72" y="419100"/>
            <a:ext cx="447675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9"/>
          <p:cNvSpPr/>
          <p:nvPr/>
        </p:nvSpPr>
        <p:spPr>
          <a:xfrm>
            <a:off x="8358246" y="1714488"/>
            <a:ext cx="571472" cy="500066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TLB hit</a:t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6143636" y="1857364"/>
            <a:ext cx="642942" cy="500066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TLB miss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428596" y="142852"/>
            <a:ext cx="835824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b="1" lang="en-US" sz="4000"/>
              <a:t>8.1- Operating System Overvie</a:t>
            </a:r>
            <a:r>
              <a:rPr b="1" lang="en-US" sz="4000">
                <a:solidFill>
                  <a:schemeClr val="lt1"/>
                </a:solidFill>
              </a:rPr>
              <a:t>w</a:t>
            </a:r>
            <a:endParaRPr/>
          </a:p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8463" lvl="0" marL="398463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1"/>
                </a:solidFill>
              </a:rPr>
              <a:t>The Operating System as a User/Computer Interface</a:t>
            </a:r>
            <a:endParaRPr/>
          </a:p>
          <a:p>
            <a:pPr indent="-398463" lvl="0" marL="398463" rtl="0" algn="l">
              <a:spcBef>
                <a:spcPts val="20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1"/>
                </a:solidFill>
              </a:rPr>
              <a:t>The Operating System as Resource Manager</a:t>
            </a:r>
            <a:endParaRPr/>
          </a:p>
          <a:p>
            <a:pPr indent="-398463" lvl="0" marL="398463" rtl="0" algn="l">
              <a:spcBef>
                <a:spcPts val="20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1"/>
                </a:solidFill>
              </a:rPr>
              <a:t>Types of Operating Systems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>
            <p:ph idx="4294967295" type="title"/>
          </p:nvPr>
        </p:nvSpPr>
        <p:spPr>
          <a:xfrm>
            <a:off x="214282" y="285728"/>
            <a:ext cx="7000924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TLB and Cache Operation</a:t>
            </a:r>
            <a:endParaRPr/>
          </a:p>
        </p:txBody>
      </p:sp>
      <p:pic>
        <p:nvPicPr>
          <p:cNvPr id="611" name="Google Shape;6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788" y="997922"/>
            <a:ext cx="7553426" cy="550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>
            <p:ph type="title"/>
          </p:nvPr>
        </p:nvSpPr>
        <p:spPr>
          <a:xfrm>
            <a:off x="428596" y="214290"/>
            <a:ext cx="3457572" cy="89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Segmentation</a:t>
            </a:r>
            <a:endParaRPr/>
          </a:p>
        </p:txBody>
      </p:sp>
      <p:sp>
        <p:nvSpPr>
          <p:cNvPr id="618" name="Google Shape;618;p41"/>
          <p:cNvSpPr txBox="1"/>
          <p:nvPr>
            <p:ph idx="1" type="body"/>
          </p:nvPr>
        </p:nvSpPr>
        <p:spPr>
          <a:xfrm>
            <a:off x="71406" y="1857364"/>
            <a:ext cx="4286280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Usually visible to the programmer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Provided as a convenience for organizing programs and data and as a means for associating privilege and protection attributes with instructions and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Allows the programmer to view memory as consisting of multiple address spaces or segments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 segment can be divided into some pages.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619" name="Google Shape;619;p41"/>
          <p:cNvSpPr txBox="1"/>
          <p:nvPr>
            <p:ph idx="2" type="body"/>
          </p:nvPr>
        </p:nvSpPr>
        <p:spPr>
          <a:xfrm>
            <a:off x="4419600" y="2133600"/>
            <a:ext cx="3657600" cy="449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002060"/>
                </a:solidFill>
              </a:rPr>
              <a:t>Advantages:</a:t>
            </a:r>
            <a:endParaRPr/>
          </a:p>
          <a:p>
            <a:pPr indent="-228600" lvl="1" marL="457200" rtl="0" algn="l">
              <a:lnSpc>
                <a:spcPct val="117999"/>
              </a:lnSpc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Simplifies the handling of growing data structures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Allows programs to be altered and recompiled independently without requiring that an entire set of programs be re-linked and re-loaded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 segment can be shared among processes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 segment can be added individual protection</a:t>
            </a:r>
            <a:endParaRPr sz="2000">
              <a:solidFill>
                <a:srgbClr val="002060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1" name="Google Shape;6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1" y="0"/>
            <a:ext cx="2438399" cy="25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685800"/>
            <a:ext cx="1393778" cy="121423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1"/>
          <p:cNvSpPr txBox="1"/>
          <p:nvPr/>
        </p:nvSpPr>
        <p:spPr>
          <a:xfrm>
            <a:off x="1142976" y="1071546"/>
            <a:ext cx="5572164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Program is divided in to segments (data, code, stack, heap segments)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/>
          <p:nvPr>
            <p:ph type="title"/>
          </p:nvPr>
        </p:nvSpPr>
        <p:spPr>
          <a:xfrm>
            <a:off x="428596" y="214290"/>
            <a:ext cx="3457572" cy="89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630" name="Google Shape;630;p42"/>
          <p:cNvSpPr txBox="1"/>
          <p:nvPr>
            <p:ph idx="1" type="body"/>
          </p:nvPr>
        </p:nvSpPr>
        <p:spPr>
          <a:xfrm>
            <a:off x="357158" y="1000108"/>
            <a:ext cx="8572560" cy="5072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8.1 What is an operating system?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8.2 List and briefly define the key services provided by an OS.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8.3 List and briefly define the major types of OS scheduling.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8.4 What is the difference between a process and a program?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8.5 What is the purpose of swapping?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8.6 If a process may be dynamically assigned to different locations in main memory, what is the implication for the addressing mechanism?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8.7 Is it necessary for all of the pages of a process to be in main memory while the process is executing?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8.8 Must the pages of a process in main memory be contiguous?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8.9 Is it necessary for the pages of a process in main memory to be in sequential order?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2060"/>
                </a:solidFill>
              </a:rPr>
              <a:t>8.10 What is the purpose of a translation lookaside buffer?</a:t>
            </a:r>
            <a:endParaRPr sz="1600">
              <a:solidFill>
                <a:srgbClr val="002060"/>
              </a:solidFill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7963990" y="240255"/>
            <a:ext cx="951409" cy="1740945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2" name="Google Shape;63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206" y="214290"/>
            <a:ext cx="1393778" cy="121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"/>
          <p:cNvSpPr txBox="1"/>
          <p:nvPr>
            <p:ph type="title"/>
          </p:nvPr>
        </p:nvSpPr>
        <p:spPr>
          <a:xfrm>
            <a:off x="762000" y="228600"/>
            <a:ext cx="3428999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639" name="Google Shape;639;p43"/>
          <p:cNvSpPr txBox="1"/>
          <p:nvPr>
            <p:ph idx="1" type="body"/>
          </p:nvPr>
        </p:nvSpPr>
        <p:spPr>
          <a:xfrm>
            <a:off x="457200" y="2586038"/>
            <a:ext cx="3657600" cy="27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Operating system objectives and functions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Types of operating systems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Scheduling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Long-term scheduling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Medium-term scheduling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Short-term scheduling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40" name="Google Shape;640;p43"/>
          <p:cNvSpPr txBox="1"/>
          <p:nvPr>
            <p:ph idx="2" type="body"/>
          </p:nvPr>
        </p:nvSpPr>
        <p:spPr>
          <a:xfrm>
            <a:off x="4643438" y="2571768"/>
            <a:ext cx="3810000" cy="3857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Memory management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Swapping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Partitioning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Paging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Virtual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Translation lookaside buffer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2060"/>
                </a:solidFill>
              </a:rPr>
              <a:t>Segmentation</a:t>
            </a:r>
            <a:endParaRPr>
              <a:solidFill>
                <a:srgbClr val="002060"/>
              </a:solidFill>
            </a:endParaRPr>
          </a:p>
          <a:p>
            <a:pPr indent="-142875" lvl="1" marL="457200" rtl="0" algn="l"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641" name="Google Shape;641;p43"/>
          <p:cNvSpPr txBox="1"/>
          <p:nvPr>
            <p:ph idx="3" type="body"/>
          </p:nvPr>
        </p:nvSpPr>
        <p:spPr>
          <a:xfrm>
            <a:off x="533400" y="12192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642" name="Google Shape;642;p43"/>
          <p:cNvSpPr txBox="1"/>
          <p:nvPr>
            <p:ph idx="4" type="body"/>
          </p:nvPr>
        </p:nvSpPr>
        <p:spPr>
          <a:xfrm>
            <a:off x="4343400" y="2286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</a:rPr>
              <a:t>Operating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</a:rPr>
              <a:t>Support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idx="4294967295" type="title"/>
          </p:nvPr>
        </p:nvSpPr>
        <p:spPr>
          <a:xfrm>
            <a:off x="228600" y="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The Operating System as User/Computer Interface</a:t>
            </a:r>
            <a:endParaRPr/>
          </a:p>
        </p:txBody>
      </p:sp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8" y="1338285"/>
            <a:ext cx="84677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609600" y="214290"/>
            <a:ext cx="7556313" cy="538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Operating System (OS) Services</a:t>
            </a:r>
            <a:endParaRPr/>
          </a:p>
        </p:txBody>
      </p:sp>
      <p:sp>
        <p:nvSpPr>
          <p:cNvPr id="248" name="Google Shape;248;p6"/>
          <p:cNvSpPr txBox="1"/>
          <p:nvPr>
            <p:ph idx="1" type="body"/>
          </p:nvPr>
        </p:nvSpPr>
        <p:spPr>
          <a:xfrm>
            <a:off x="498474" y="1142984"/>
            <a:ext cx="7556313" cy="533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The most important system program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Masks the details of the hardware from the programmer and provides the programmer with a convenient interface for using the system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The OS typically provides services in the following areas: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Program creation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Program execution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Access to I/O devices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Controlled access to files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System access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Error detection and response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Accounting</a:t>
            </a:r>
            <a:endParaRPr/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495800"/>
            <a:ext cx="1904762" cy="19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498474" y="134471"/>
            <a:ext cx="7556313" cy="6513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Interfaces</a:t>
            </a: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491362" y="1357931"/>
            <a:ext cx="8142163" cy="5184860"/>
            <a:chOff x="348518" y="633"/>
            <a:chExt cx="8142163" cy="5184860"/>
          </a:xfrm>
        </p:grpSpPr>
        <p:sp>
          <p:nvSpPr>
            <p:cNvPr id="257" name="Google Shape;257;p7"/>
            <p:cNvSpPr/>
            <p:nvPr/>
          </p:nvSpPr>
          <p:spPr>
            <a:xfrm>
              <a:off x="348518" y="633"/>
              <a:ext cx="2326332" cy="116316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382586" y="34701"/>
              <a:ext cx="2258196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Set Architecture (ISA)</a:t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581151" y="1163799"/>
              <a:ext cx="232633" cy="84654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813784" y="1428757"/>
              <a:ext cx="1861065" cy="116316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847852" y="1462825"/>
              <a:ext cx="1792929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Defines the </a:t>
              </a:r>
              <a:r>
                <a:rPr b="1" lang="en-US" sz="1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language instructions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a computer can follow</a:t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81151" y="1163799"/>
              <a:ext cx="232633" cy="23263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7"/>
            <p:cNvSpPr/>
            <p:nvPr/>
          </p:nvSpPr>
          <p:spPr>
            <a:xfrm>
              <a:off x="813784" y="2908549"/>
              <a:ext cx="1861065" cy="116316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847852" y="2942617"/>
              <a:ext cx="1792929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Times New Roman"/>
                <a:buNone/>
              </a:pPr>
              <a:r>
                <a:rPr b="1" lang="en-US" sz="1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Boundary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between hardware and software</a:t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256433" y="633"/>
              <a:ext cx="2326332" cy="116316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 txBox="1"/>
            <p:nvPr/>
          </p:nvSpPr>
          <p:spPr>
            <a:xfrm>
              <a:off x="3290501" y="34701"/>
              <a:ext cx="2258196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 Binary Interface (ABI)</a:t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89067" y="1163799"/>
              <a:ext cx="232633" cy="84654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" name="Google Shape;268;p7"/>
            <p:cNvSpPr/>
            <p:nvPr/>
          </p:nvSpPr>
          <p:spPr>
            <a:xfrm>
              <a:off x="3721700" y="1428757"/>
              <a:ext cx="1861065" cy="116316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3755768" y="1462825"/>
              <a:ext cx="1792929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Defines </a:t>
              </a:r>
              <a:r>
                <a:rPr b="1"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standard for binary portability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across programs</a:t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489067" y="1163799"/>
              <a:ext cx="232633" cy="25475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7"/>
            <p:cNvSpPr/>
            <p:nvPr/>
          </p:nvSpPr>
          <p:spPr>
            <a:xfrm>
              <a:off x="3721700" y="2908549"/>
              <a:ext cx="1861065" cy="16055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3768725" y="2955574"/>
              <a:ext cx="1767015" cy="1511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Defines the </a:t>
              </a:r>
              <a:r>
                <a:rPr b="1" lang="en-US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call interface to the operating system and the hardware resources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services available in a system through the user ISA</a:t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164349" y="633"/>
              <a:ext cx="2326332" cy="116316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6198417" y="34701"/>
              <a:ext cx="2258196" cy="109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 Programming Interface (API)</a:t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396982" y="1163799"/>
              <a:ext cx="232633" cy="13375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" name="Google Shape;276;p7"/>
            <p:cNvSpPr/>
            <p:nvPr/>
          </p:nvSpPr>
          <p:spPr>
            <a:xfrm>
              <a:off x="6629615" y="1359374"/>
              <a:ext cx="1861065" cy="228396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6684124" y="1413883"/>
              <a:ext cx="1752047" cy="2174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Gives a </a:t>
              </a:r>
              <a:r>
                <a:rPr b="1" lang="en-US" sz="1400">
                  <a:solidFill>
                    <a:srgbClr val="7622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 access to the hardware resources and services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available in a system through the user ISA supplemented with </a:t>
              </a:r>
              <a:r>
                <a:rPr b="1" lang="en-US" sz="1400">
                  <a:solidFill>
                    <a:srgbClr val="7622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high-level language (HLL) library calls</a:t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396982" y="1163799"/>
              <a:ext cx="232633" cy="332205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F285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9" name="Google Shape;279;p7"/>
            <p:cNvSpPr/>
            <p:nvPr/>
          </p:nvSpPr>
          <p:spPr>
            <a:xfrm>
              <a:off x="6629615" y="3786216"/>
              <a:ext cx="1861065" cy="139927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6670598" y="3827199"/>
              <a:ext cx="1779099" cy="1317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</a:t>
              </a:r>
              <a:r>
                <a:rPr b="1" lang="en-US" sz="1400">
                  <a:solidFill>
                    <a:srgbClr val="7622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API enables application software to be ported easily </a:t>
              </a: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other systems that support the same API</a:t>
              </a:r>
              <a:endParaRPr/>
            </a:p>
          </p:txBody>
        </p:sp>
      </p:grpSp>
      <p:sp>
        <p:nvSpPr>
          <p:cNvPr id="281" name="Google Shape;281;p7"/>
          <p:cNvSpPr txBox="1"/>
          <p:nvPr>
            <p:ph idx="2" type="body"/>
          </p:nvPr>
        </p:nvSpPr>
        <p:spPr>
          <a:xfrm>
            <a:off x="685800" y="785794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Key interfaces in a typical computer system: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title"/>
          </p:nvPr>
        </p:nvSpPr>
        <p:spPr>
          <a:xfrm>
            <a:off x="381000" y="457200"/>
            <a:ext cx="618161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ckwell"/>
              <a:buNone/>
            </a:pPr>
            <a:r>
              <a:rPr lang="en-US" sz="3000"/>
              <a:t>Operating System </a:t>
            </a:r>
            <a:br>
              <a:rPr lang="en-US" sz="3000"/>
            </a:br>
            <a:r>
              <a:rPr lang="en-US" sz="3000"/>
              <a:t>as </a:t>
            </a:r>
            <a:br>
              <a:rPr lang="en-US" sz="3000"/>
            </a:br>
            <a:r>
              <a:rPr lang="en-US" sz="3000"/>
              <a:t>Resource Manager</a:t>
            </a:r>
            <a:endParaRPr/>
          </a:p>
        </p:txBody>
      </p:sp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381094" y="2362200"/>
            <a:ext cx="6179566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 sz="1800"/>
              <a:t>A computer is a set of resources for the movement, storage, and processing of data and for the control of these functions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chemeClr val="lt2"/>
                </a:solidFill>
              </a:rPr>
              <a:t>The OS is responsible for managing these resources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rPr lang="en-US" sz="1800"/>
              <a:t> The OS as a control mechanism is unusual in two respects: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chemeClr val="lt2"/>
                </a:solidFill>
              </a:rPr>
              <a:t>The OS functions in the same way as ordinary computer software – it is a program executed by the processor</a:t>
            </a:r>
            <a:endParaRPr sz="900">
              <a:solidFill>
                <a:schemeClr val="lt2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chemeClr val="lt2"/>
                </a:solidFill>
              </a:rPr>
              <a:t>The OS frequently relinquishes (buông thả) control and must depend on the processor to allow it to regain control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  <p:pic>
        <p:nvPicPr>
          <p:cNvPr id="289" name="Google Shape;289;p8"/>
          <p:cNvPicPr preferRelativeResize="0"/>
          <p:nvPr/>
        </p:nvPicPr>
        <p:blipFill rotWithShape="1">
          <a:blip r:embed="rId3">
            <a:alphaModFix amt="77000"/>
          </a:blip>
          <a:srcRect b="0" l="0" r="0" t="0"/>
          <a:stretch/>
        </p:blipFill>
        <p:spPr>
          <a:xfrm>
            <a:off x="6781800" y="609600"/>
            <a:ext cx="2068286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376" y="857232"/>
            <a:ext cx="7643714" cy="5686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9"/>
          <p:cNvSpPr txBox="1"/>
          <p:nvPr>
            <p:ph idx="4294967295" type="title"/>
          </p:nvPr>
        </p:nvSpPr>
        <p:spPr>
          <a:xfrm>
            <a:off x="285752" y="142876"/>
            <a:ext cx="6858016" cy="78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The OS as Resource Manager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2012-07-01T22:58:42Z</dcterms:created>
  <dc:creator>Adrian J Pullin</dc:creator>
</cp:coreProperties>
</file>