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46" roundtripDataSignature="AMtx7mjVoaBOs/xnabJhJCCfLSDBv6hO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notes"/>
          <p:cNvSpPr txBox="1"/>
          <p:nvPr>
            <p:ph idx="12" type="sldNum"/>
          </p:nvPr>
        </p:nvSpPr>
        <p:spPr>
          <a:xfrm>
            <a:off x="3886200" y="868680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Times New Roman"/>
                <a:ea typeface="Times New Roman"/>
                <a:cs typeface="Times New Roman"/>
                <a:sym typeface="Times New Roman"/>
              </a:rPr>
              <a:t>‹#›</a:t>
            </a:fld>
            <a:endParaRPr sz="2400">
              <a:solidFill>
                <a:schemeClr val="dk1"/>
              </a:solidFill>
              <a:latin typeface="Times New Roman"/>
              <a:ea typeface="Times New Roman"/>
              <a:cs typeface="Times New Roman"/>
              <a:sym typeface="Times New Roman"/>
            </a:endParaRPr>
          </a:p>
        </p:txBody>
      </p:sp>
      <p:sp>
        <p:nvSpPr>
          <p:cNvPr id="204" name="Google Shape;204;p1: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p1: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Lecture slides prepared for “Computer Organization and Architecture”, 9/e, by William Stallings, Chapter 12 “Instruction Sets:  Characteristics and Functions”.</a:t>
            </a:r>
            <a:endParaRPr/>
          </a:p>
          <a:p>
            <a:pPr indent="0" lvl="0" marL="0" marR="0" rtl="0" algn="l">
              <a:lnSpc>
                <a:spcPct val="100000"/>
              </a:lnSpc>
              <a:spcBef>
                <a:spcPts val="360"/>
              </a:spcBef>
              <a:spcAft>
                <a:spcPts val="0"/>
              </a:spcAft>
              <a:buClr>
                <a:schemeClr val="dk1"/>
              </a:buClr>
              <a:buSzPts val="1200"/>
              <a:buFont typeface="Times New Roman"/>
              <a:buNone/>
            </a:pPr>
            <a:r>
              <a:t/>
            </a:r>
            <a:endParaRPr>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rPr lang="en-US">
                <a:latin typeface="Times New Roman"/>
                <a:ea typeface="Times New Roman"/>
                <a:cs typeface="Times New Roman"/>
                <a:sym typeface="Times New Roman"/>
              </a:rPr>
              <a:t>Adapted</a:t>
            </a:r>
            <a:r>
              <a:rPr lang="en-US"/>
              <a:t> by Thân Văn Sử</a:t>
            </a:r>
            <a:endParaRPr/>
          </a:p>
          <a:p>
            <a:pPr indent="0" lvl="0" marL="0" marR="0" rtl="0" algn="l">
              <a:lnSpc>
                <a:spcPct val="100000"/>
              </a:lnSpc>
              <a:spcBef>
                <a:spcPts val="360"/>
              </a:spcBef>
              <a:spcAft>
                <a:spcPts val="0"/>
              </a:spcAft>
              <a:buClr>
                <a:schemeClr val="dk1"/>
              </a:buClr>
              <a:buSzPts val="1200"/>
              <a:buFont typeface="Times New Roman"/>
              <a:buNone/>
            </a:pPr>
            <a:r>
              <a:t/>
            </a:r>
            <a:endParaRPr>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Much of what is discussed in this book is not readily apparent to the user or programmer of a computer. If a programmer is using a high-level language, such as Pascal or Ada, very little of the architecture of the underlying machine is visible.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One boundary where the computer designer and the computer programmer can view the same machine is the machine instruction set. From the designer’s point of view, the machine instruction set provides the functional requirements for the processor: implementing the processor is a task that in large part involves implementing the machine instruction set. The user who chooses to program in machine language (actually, in assembly language; see Appendix B) becomes aware of the register and memory structure, the types of data directly supported by the machine, and the functioning of the ALU.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description of a computer’s machine instruction set goes a long way toward explaining the computer’s processor. Accordingly, we focus on machine instructions in this chapter and the next. </a:t>
            </a:r>
            <a:endParaRPr/>
          </a:p>
          <a:p>
            <a:pPr indent="0" lvl="0" marL="0" rtl="0" algn="l">
              <a:spcBef>
                <a:spcPts val="360"/>
              </a:spcBef>
              <a:spcAft>
                <a:spcPts val="0"/>
              </a:spcAft>
              <a:buNone/>
            </a:pPr>
            <a:r>
              <a:t/>
            </a:r>
            <a:endParaRPr/>
          </a:p>
          <a:p>
            <a:pPr indent="0" lvl="0" marL="0" marR="0" rtl="0" algn="l">
              <a:lnSpc>
                <a:spcPct val="100000"/>
              </a:lnSpc>
              <a:spcBef>
                <a:spcPts val="360"/>
              </a:spcBef>
              <a:spcAft>
                <a:spcPts val="0"/>
              </a:spcAft>
              <a:buClr>
                <a:schemeClr val="dk1"/>
              </a:buClr>
              <a:buSzPts val="1200"/>
              <a:buFont typeface="Times New Roman"/>
              <a:buNone/>
            </a:pPr>
            <a:r>
              <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0: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52" name="Google Shape;352;p10: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7</a:t>
            </a:r>
            <a:endParaRPr/>
          </a:p>
        </p:txBody>
      </p:sp>
      <p:sp>
        <p:nvSpPr>
          <p:cNvPr id="353" name="Google Shape;353;p10: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54" name="Google Shape;354;p10: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55" name="Google Shape;355;p10: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6" name="Google Shape;356;p10: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Figure 12.3 compares typical one, two, and three address instructions that</a:t>
            </a:r>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could be used to compute Y = (A – B)/[C + (D * E)]. With three addresses, each instruction specifies two source operand locations and a destination operand location. Because we choose not to alter the value of any of the operand locations, a temporary location, T, is used to store some intermediate results. Note that there are four instructions and that the original expression had five operands. </a:t>
            </a:r>
            <a:endParaRPr/>
          </a:p>
          <a:p>
            <a:pPr indent="0" lvl="0" marL="0" marR="0" rtl="0" algn="l">
              <a:lnSpc>
                <a:spcPct val="100000"/>
              </a:lnSpc>
              <a:spcBef>
                <a:spcPts val="360"/>
              </a:spcBef>
              <a:spcAft>
                <a:spcPts val="0"/>
              </a:spcAft>
              <a:buClr>
                <a:schemeClr val="dk1"/>
              </a:buClr>
              <a:buSzPts val="1200"/>
              <a:buFont typeface="Times New Roman"/>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Three-address instruction formats are not common because they require a relatively long instruction format to hold the three address references. With two- address instructions, and for binary operations, one address must do double duty as both an operand and a result. Thus, the instruction SUB Y, B carries out the calculation Y - B and stores the result in Y. The two-address format reduces the space requirement but also introduces some awkwardness. To avoid altering the value of an operand, a MOVE instruction is used to move one of the values to a result or temporary location before performing the operation. Our sample program expands to six instructions.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Simpler yet is the one-address instruction. For this to work, a second address must be implicit. This was common in earlier machines, with the implied address being a processor register known as the </a:t>
            </a:r>
            <a:r>
              <a:rPr b="1" lang="en-US" sz="1200">
                <a:solidFill>
                  <a:schemeClr val="dk1"/>
                </a:solidFill>
                <a:latin typeface="Times New Roman"/>
                <a:ea typeface="Times New Roman"/>
                <a:cs typeface="Times New Roman"/>
                <a:sym typeface="Times New Roman"/>
              </a:rPr>
              <a:t>accumulator </a:t>
            </a:r>
            <a:r>
              <a:rPr lang="en-US" sz="1200">
                <a:solidFill>
                  <a:schemeClr val="dk1"/>
                </a:solidFill>
                <a:latin typeface="Times New Roman"/>
                <a:ea typeface="Times New Roman"/>
                <a:cs typeface="Times New Roman"/>
                <a:sym typeface="Times New Roman"/>
              </a:rPr>
              <a:t>(AC). The accumulator contains one of the operands and is used to store the result. In our example, eight instructions are needed to accomplish the task.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It is, in fact, possible to make do with zero addresses for some instructions. Zero-address instructions are applicable to a special memory organization called a </a:t>
            </a:r>
            <a:r>
              <a:rPr i="1" lang="en-US" sz="1200">
                <a:solidFill>
                  <a:schemeClr val="dk1"/>
                </a:solidFill>
                <a:latin typeface="Times New Roman"/>
                <a:ea typeface="Times New Roman"/>
                <a:cs typeface="Times New Roman"/>
                <a:sym typeface="Times New Roman"/>
              </a:rPr>
              <a:t>stack. </a:t>
            </a:r>
            <a:r>
              <a:rPr lang="en-US" sz="1200">
                <a:solidFill>
                  <a:schemeClr val="dk1"/>
                </a:solidFill>
                <a:latin typeface="Times New Roman"/>
                <a:ea typeface="Times New Roman"/>
                <a:cs typeface="Times New Roman"/>
                <a:sym typeface="Times New Roman"/>
              </a:rPr>
              <a:t>A stack is a last-in-first-out set of locations. The stack is in a known location and, often, at least the top two elements are in processor registers. Thus, zero-address instructions would reference the top two stack elements. Stacks are described in Appendix O. Their use is explored further later in this chapter and in Chapter 13. </a:t>
            </a:r>
            <a:endParaRPr/>
          </a:p>
          <a:p>
            <a:pPr indent="0" lvl="0" marL="0" marR="0" rtl="0" algn="l">
              <a:lnSpc>
                <a:spcPct val="100000"/>
              </a:lnSpc>
              <a:spcBef>
                <a:spcPts val="360"/>
              </a:spcBef>
              <a:spcAft>
                <a:spcPts val="0"/>
              </a:spcAft>
              <a:buClr>
                <a:schemeClr val="dk1"/>
              </a:buClr>
              <a:buSzPts val="1200"/>
              <a:buFont typeface="Times New Roman"/>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1: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69" name="Google Shape;369;p11: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8</a:t>
            </a:r>
            <a:endParaRPr/>
          </a:p>
        </p:txBody>
      </p:sp>
      <p:sp>
        <p:nvSpPr>
          <p:cNvPr id="370" name="Google Shape;370;p11: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71" name="Google Shape;371;p11: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72" name="Google Shape;372;p11: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3" name="Google Shape;373;p11: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Table 12.1 summarizes the interpretations to be placed on instructions with zero, one, two, or three addresses. In each case in the table, it is assumed that the address of the next instruction is implicit, and that one operation with two source operands and one result operand is to be performed. </a:t>
            </a:r>
            <a:endParaRPr/>
          </a:p>
          <a:p>
            <a:pPr indent="0" lvl="0" marL="0" rtl="0" algn="l">
              <a:spcBef>
                <a:spcPts val="360"/>
              </a:spcBef>
              <a:spcAft>
                <a:spcPts val="0"/>
              </a:spcAft>
              <a:buNone/>
            </a:pPr>
            <a:r>
              <a:t/>
            </a:r>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The number of addresses per instruction is a basic design decision. Fewer addresses per instruction result in instructions that are more primitive, requiring a less complex processor. It also results in instructions of shorter length. On the other hand, programs contain more total instructions, which in general results in longer execution times and longer, more complex programs. Also, there is an important threshold between one-address and multiple-address instructions. With one-address instructions, the programmer generally has available only one general-purpose register, the accumulator. With multiple-address instructions, it is common to have multiple general-purpose registers. This allows some operations to be performed </a:t>
            </a:r>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solely on registers. Because register references are faster than memory references, this speeds up execution. For reasons of flexibility and ability to use multiple registers, most contemporary machines employ a mixture of two- and three-address instructions. </a:t>
            </a:r>
            <a:endParaRPr/>
          </a:p>
          <a:p>
            <a:pPr indent="0" lvl="0" marL="0" marR="0" rtl="0" algn="l">
              <a:lnSpc>
                <a:spcPct val="100000"/>
              </a:lnSpc>
              <a:spcBef>
                <a:spcPts val="360"/>
              </a:spcBef>
              <a:spcAft>
                <a:spcPts val="0"/>
              </a:spcAft>
              <a:buClr>
                <a:schemeClr val="dk1"/>
              </a:buClr>
              <a:buSzPts val="1200"/>
              <a:buFont typeface="Times New Roman"/>
              <a:buNone/>
            </a:pPr>
            <a:r>
              <a:t/>
            </a:r>
            <a:endParaRPr sz="1200">
              <a:solidFill>
                <a:schemeClr val="dk1"/>
              </a:solidFill>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The design trade-offs involved in choosing the number of addresses per instruction are complicated by other factors. There is the issue of whether an address references a memory location or a register. Because there are fewer registers, fewer bits are needed for a register reference. Also, as we shall see in Chapter 13, a machine may offer a variety of addressing modes, and the specification of mode takes one or more bits. The result is that most processor designs involve a variety of instruction formats. </a:t>
            </a:r>
            <a:endParaRPr/>
          </a:p>
          <a:p>
            <a:pPr indent="0" lvl="0" marL="0" marR="0" rtl="0" algn="l">
              <a:lnSpc>
                <a:spcPct val="100000"/>
              </a:lnSpc>
              <a:spcBef>
                <a:spcPts val="360"/>
              </a:spcBef>
              <a:spcAft>
                <a:spcPts val="0"/>
              </a:spcAft>
              <a:buClr>
                <a:schemeClr val="dk1"/>
              </a:buClr>
              <a:buSzPts val="1200"/>
              <a:buFont typeface="Times New Roman"/>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2: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90" name="Google Shape;390;p12: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9</a:t>
            </a:r>
            <a:endParaRPr/>
          </a:p>
        </p:txBody>
      </p:sp>
      <p:sp>
        <p:nvSpPr>
          <p:cNvPr id="391" name="Google Shape;391;p12: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92" name="Google Shape;392;p12: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93" name="Google Shape;393;p12: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4" name="Google Shape;394;p12: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One of the most interesting, and most analyzed, aspects of computer design is instruction set design. The design of an instruction set is very complex because it affects so many aspects of the computer system. The instruction set defines many of the functions performed by the processor and thus has a significant effect on the implementation of the processor. The instruction set is the programmer’s means of controlling the processor. Thus, programmer requirements must be considered in designing the instruction set.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It may surprise you to know that some of the most fundamental issues relating to the design of instruction sets remain in dispute. Indeed, in recent years, the level of disagreement concerning these fundamentals has actually grown. The most important of these fundamental design issues include the following: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Operation repertoire: </a:t>
            </a:r>
            <a:r>
              <a:rPr lang="en-US" sz="1200">
                <a:solidFill>
                  <a:schemeClr val="dk1"/>
                </a:solidFill>
                <a:latin typeface="Times New Roman"/>
                <a:ea typeface="Times New Roman"/>
                <a:cs typeface="Times New Roman"/>
                <a:sym typeface="Times New Roman"/>
              </a:rPr>
              <a:t>How many and which operations to provide, and how complex operations should be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Data types: </a:t>
            </a:r>
            <a:r>
              <a:rPr lang="en-US" sz="1200">
                <a:solidFill>
                  <a:schemeClr val="dk1"/>
                </a:solidFill>
                <a:latin typeface="Times New Roman"/>
                <a:ea typeface="Times New Roman"/>
                <a:cs typeface="Times New Roman"/>
                <a:sym typeface="Times New Roman"/>
              </a:rPr>
              <a:t>The various types of data upon which operations are performed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Instruction format: </a:t>
            </a:r>
            <a:r>
              <a:rPr lang="en-US" sz="1200">
                <a:solidFill>
                  <a:schemeClr val="dk1"/>
                </a:solidFill>
                <a:latin typeface="Times New Roman"/>
                <a:ea typeface="Times New Roman"/>
                <a:cs typeface="Times New Roman"/>
                <a:sym typeface="Times New Roman"/>
              </a:rPr>
              <a:t>Instruction length (in bits), number of addresses, size of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various fields, and so on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Registers: </a:t>
            </a:r>
            <a:r>
              <a:rPr lang="en-US" sz="1200">
                <a:solidFill>
                  <a:schemeClr val="dk1"/>
                </a:solidFill>
                <a:latin typeface="Times New Roman"/>
                <a:ea typeface="Times New Roman"/>
                <a:cs typeface="Times New Roman"/>
                <a:sym typeface="Times New Roman"/>
              </a:rPr>
              <a:t>Number of processor registers that can be referenced by instructions, and their use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Addressing: </a:t>
            </a:r>
            <a:r>
              <a:rPr lang="en-US" sz="1200">
                <a:solidFill>
                  <a:schemeClr val="dk1"/>
                </a:solidFill>
                <a:latin typeface="Times New Roman"/>
                <a:ea typeface="Times New Roman"/>
                <a:cs typeface="Times New Roman"/>
                <a:sym typeface="Times New Roman"/>
              </a:rPr>
              <a:t>The mode or modes by which the address of an operand is specified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These issues are highly interrelated and must be considered together in designing an instruction set. This book, of course, must consider them in some sequence, but an attempt is made to show the interrelationships. </a:t>
            </a:r>
            <a:endParaRPr/>
          </a:p>
          <a:p>
            <a:pPr indent="0" lvl="0" marL="0" rtl="0" algn="l">
              <a:spcBef>
                <a:spcPts val="36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13: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22" name="Google Shape;422;p13: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14</a:t>
            </a:r>
            <a:endParaRPr/>
          </a:p>
        </p:txBody>
      </p:sp>
      <p:sp>
        <p:nvSpPr>
          <p:cNvPr id="423" name="Google Shape;423;p13: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24" name="Google Shape;424;p13: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25" name="Google Shape;425;p13: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6" name="Google Shape;426;p13: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Machine instructions operate on data. The most important general categories of data are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Addresses, Numbers , Characters , Logical data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We shall see, in discussing addressing modes in Chapter 13, that addresses are, in fact, a form of data. In many cases, some calculation must be performed on the operand reference in an instruction to determine the main or virtual memory address. In this context, addresses can be considered to be unsigned integers.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Other common data types are numbers, characters, and logical data, and each of these is briefly examined in this section. Beyond that, some machines define specialized data types or data structures. For example, there may be machine operations that operate directly on a list or a string of characters. </a:t>
            </a:r>
            <a:endParaRPr/>
          </a:p>
          <a:p>
            <a:pPr indent="0" lvl="0" marL="0" rtl="0" algn="l">
              <a:spcBef>
                <a:spcPts val="36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14: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45" name="Google Shape;445;p14: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lnSpc>
                <a:spcPct val="90000"/>
              </a:lnSpc>
              <a:spcBef>
                <a:spcPts val="0"/>
              </a:spcBef>
              <a:spcAft>
                <a:spcPts val="0"/>
              </a:spcAft>
              <a:buNone/>
            </a:pPr>
            <a:r>
              <a:rPr lang="en-US" sz="1200">
                <a:solidFill>
                  <a:schemeClr val="dk1"/>
                </a:solidFill>
                <a:latin typeface="Times New Roman"/>
                <a:ea typeface="Times New Roman"/>
                <a:cs typeface="Times New Roman"/>
                <a:sym typeface="Times New Roman"/>
              </a:rPr>
              <a:t>All machine languages include numeric data types. Even in nonnumeric data processing, there is a need for numbers to act as counters, field widths, and so forth. An important distinction between numbers used in ordinary mathematics and numbers stored in a computer is that the latter are limited. This is true in two senses. First, there is a limit to the magnitude of numbers representable on a machine and second, in the case of floating-point numbers, a limit to their precision. Thus, the programmer is faced with understanding the consequences of rounding, overflow, and underflow. </a:t>
            </a:r>
            <a:endParaRPr/>
          </a:p>
          <a:p>
            <a:pPr indent="0" lvl="0" marL="0" rtl="0" algn="l">
              <a:lnSpc>
                <a:spcPct val="90000"/>
              </a:lnSpc>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Three types of numerical data are common in computers: </a:t>
            </a:r>
            <a:endParaRPr/>
          </a:p>
          <a:p>
            <a:pPr indent="0" lvl="1" marL="457200" rtl="0" algn="l">
              <a:lnSpc>
                <a:spcPct val="90000"/>
              </a:lnSpc>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1" marL="45720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Binary integer or binary fixed point </a:t>
            </a:r>
            <a:endParaRPr/>
          </a:p>
          <a:p>
            <a:pPr indent="0" lvl="1" marL="457200" rtl="0" algn="l">
              <a:lnSpc>
                <a:spcPct val="90000"/>
              </a:lnSpc>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1" marL="45720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Binary floating point </a:t>
            </a:r>
            <a:endParaRPr/>
          </a:p>
          <a:p>
            <a:pPr indent="0" lvl="1" marL="457200" rtl="0" algn="l">
              <a:lnSpc>
                <a:spcPct val="90000"/>
              </a:lnSpc>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1" marL="45720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Decimal </a:t>
            </a:r>
            <a:endParaRPr/>
          </a:p>
          <a:p>
            <a:pPr indent="0" lvl="1" marL="457200" rtl="0" algn="l">
              <a:lnSpc>
                <a:spcPct val="90000"/>
              </a:lnSpc>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1" marL="45720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We examined the first two in some detail in Chapter 10. It remains to say a few words about decimal numbers. </a:t>
            </a:r>
            <a:endParaRPr/>
          </a:p>
          <a:p>
            <a:pPr indent="0" lvl="1" marL="457200" rtl="0" algn="l">
              <a:lnSpc>
                <a:spcPct val="90000"/>
              </a:lnSpc>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1" marL="45720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Although all internal computer operations are binary in nature, the human users of the system deal with decimal numbers. Thus, there is a necessity to convert from decimal to binary on input and from binary to decimal on output. For applications in which there is a great deal of I/O and comparatively little, comparatively simple computation, it is preferable to store and operate on the numbers in decimal form. The most common representation for this purpose is </a:t>
            </a:r>
            <a:r>
              <a:rPr b="1" lang="en-US" sz="1200">
                <a:solidFill>
                  <a:schemeClr val="dk1"/>
                </a:solidFill>
                <a:latin typeface="Times New Roman"/>
                <a:ea typeface="Times New Roman"/>
                <a:cs typeface="Times New Roman"/>
                <a:sym typeface="Times New Roman"/>
              </a:rPr>
              <a:t>packed decimal. </a:t>
            </a:r>
            <a:endParaRPr/>
          </a:p>
          <a:p>
            <a:pPr indent="0" lvl="1" marL="457200" rtl="0" algn="l">
              <a:lnSpc>
                <a:spcPct val="90000"/>
              </a:lnSpc>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With packed decimal, each decimal digit is represented by a 4-bit code, in the obvious way, with two digits stored per byte. Thus, 0 = 000, 1 = 0001, c, 8 = 1000, and 9 = 1001. Note that this is a rather inefficient code because only 10 of 16 possible 4-bit values are used. To form numbers, 4-bit codes are strung together, usually in multiples of 8 bits. Thus, the code for 246 is 0000 0010 0100 0110. This code is clearly less compact than a straight binary representation, but it avoids the con- version overhead. Negative numbers can be represented by including a 4-bit sign digit at either the left or right end of a string of packed decimal digits. Standard sign values are 1100 for positive (+) and 1101 for negative (-). </a:t>
            </a:r>
            <a:endParaRPr/>
          </a:p>
          <a:p>
            <a:pPr indent="0" lvl="0" marL="0" rtl="0" algn="l">
              <a:lnSpc>
                <a:spcPct val="90000"/>
              </a:lnSpc>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Many machines provide arithmetic instructions for performing operations directly on packed decimal numbers. The algorithms are quite similar to those described in Section 9.3 but must take into account the decimal carry operation. </a:t>
            </a:r>
            <a:endParaRPr/>
          </a:p>
          <a:p>
            <a:pPr indent="0" lvl="1" marL="457200" rtl="0" algn="l">
              <a:lnSpc>
                <a:spcPct val="90000"/>
              </a:lnSpc>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90000"/>
              </a:lnSpc>
              <a:spcBef>
                <a:spcPts val="36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15: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57" name="Google Shape;457;p15: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lnSpc>
                <a:spcPct val="90000"/>
              </a:lnSpc>
              <a:spcBef>
                <a:spcPts val="0"/>
              </a:spcBef>
              <a:spcAft>
                <a:spcPts val="0"/>
              </a:spcAft>
              <a:buNone/>
            </a:pPr>
            <a:r>
              <a:rPr lang="en-US" sz="1110">
                <a:solidFill>
                  <a:schemeClr val="dk1"/>
                </a:solidFill>
                <a:latin typeface="Times New Roman"/>
                <a:ea typeface="Times New Roman"/>
                <a:cs typeface="Times New Roman"/>
                <a:sym typeface="Times New Roman"/>
              </a:rPr>
              <a:t>A common form of data is text or character strings. While textual data are most convenient for human beings, they cannot, in character form, be easily stored or transmitted by data processing and communications systems. Such systems are designed for binary data. Thus, a number of codes have been devised by which characters are represented by a sequence of bits. Perhaps the earliest common example of this is the Morse code. Today, the most commonly used character code in the International Reference Alphabet (IRA), referred to in the United States as the American Standard Code for Information Interchange (ASCII; see Appendix F). Each character in this code is represented by a unique 7-bit pattern; thus, 128 different characters can be represented. This is a larger number than is necessary to represent printable characters, and some of the patterns represent </a:t>
            </a:r>
            <a:r>
              <a:rPr i="1" lang="en-US" sz="1110">
                <a:solidFill>
                  <a:schemeClr val="dk1"/>
                </a:solidFill>
                <a:latin typeface="Times New Roman"/>
                <a:ea typeface="Times New Roman"/>
                <a:cs typeface="Times New Roman"/>
                <a:sym typeface="Times New Roman"/>
              </a:rPr>
              <a:t>control </a:t>
            </a:r>
            <a:r>
              <a:rPr lang="en-US" sz="1110">
                <a:solidFill>
                  <a:schemeClr val="dk1"/>
                </a:solidFill>
                <a:latin typeface="Times New Roman"/>
                <a:ea typeface="Times New Roman"/>
                <a:cs typeface="Times New Roman"/>
                <a:sym typeface="Times New Roman"/>
              </a:rPr>
              <a:t>characters. Some of these control characters have to do with controlling the printing of characters on a page. Others are concerned with communications procedures. IRA-encoded characters are almost always stored and transmitted using 8 bits per character. The eighth bit may be set to 0 or used as a parity bit for error detection. In the latter case, the bit is set such that the total number of binary 1s in each octet is always odd (odd parity) or always even (even parity). </a:t>
            </a:r>
            <a:endParaRPr sz="1110"/>
          </a:p>
          <a:p>
            <a:pPr indent="0" lvl="0" marL="0" rtl="0" algn="l">
              <a:lnSpc>
                <a:spcPct val="9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Note in Table F.1 (Appendix F) that for the IRA bit pattern 011XXXX, the digits 0 through 9 are represented by their binary equivalents, 0000 through 1001, in the rightmost 4 bits. This is the same code as packed decimal. This facilitates con- version between 7-bit IRA and 4-bit packed decimal representation. </a:t>
            </a:r>
            <a:endParaRPr sz="1110"/>
          </a:p>
          <a:p>
            <a:pPr indent="0" lvl="0" marL="0" rtl="0" algn="l">
              <a:lnSpc>
                <a:spcPct val="9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90000"/>
              </a:lnSpc>
              <a:spcBef>
                <a:spcPts val="333"/>
              </a:spcBef>
              <a:spcAft>
                <a:spcPts val="0"/>
              </a:spcAft>
              <a:buNone/>
            </a:pPr>
            <a:r>
              <a:rPr lang="en-US" sz="1110">
                <a:solidFill>
                  <a:schemeClr val="dk1"/>
                </a:solidFill>
                <a:latin typeface="Times New Roman"/>
                <a:ea typeface="Times New Roman"/>
                <a:cs typeface="Times New Roman"/>
                <a:sym typeface="Times New Roman"/>
              </a:rPr>
              <a:t>Another code used to encode characters is the Extended Binary Coded Decimal Interchange Code (EBCDIC). EBCDIC is used on IBM mainframes. It is an 8-bit code. As with IRA, EBCDIC is compatible with packed decimal. In the case of EBCDIC, the codes 11110000 through 11111001 represent the digits 0 through 9. </a:t>
            </a:r>
            <a:endParaRPr sz="1110"/>
          </a:p>
          <a:p>
            <a:pPr indent="0" lvl="0" marL="0" rtl="0" algn="l">
              <a:lnSpc>
                <a:spcPct val="90000"/>
              </a:lnSpc>
              <a:spcBef>
                <a:spcPts val="333"/>
              </a:spcBef>
              <a:spcAft>
                <a:spcPts val="0"/>
              </a:spcAft>
              <a:buNone/>
            </a:pPr>
            <a:r>
              <a:t/>
            </a:r>
            <a:endParaRPr sz="111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16:notes"/>
          <p:cNvSpPr txBox="1"/>
          <p:nvPr>
            <p:ph idx="1" type="body"/>
          </p:nvPr>
        </p:nvSpPr>
        <p:spPr>
          <a:xfrm>
            <a:off x="914400" y="4343400"/>
            <a:ext cx="5029200" cy="4114800"/>
          </a:xfrm>
          <a:prstGeom prst="rect">
            <a:avLst/>
          </a:prstGeom>
        </p:spPr>
        <p:txBody>
          <a:bodyPr anchorCtr="0" anchor="t" bIns="44450" lIns="90475" spcFirstLastPara="1" rIns="90475" wrap="square" tIns="44450">
            <a:noAutofit/>
          </a:bodyPr>
          <a:lstStyle/>
          <a:p>
            <a:pPr indent="0" lvl="0" marL="0" rtl="0" algn="l">
              <a:spcBef>
                <a:spcPts val="360"/>
              </a:spcBef>
              <a:spcAft>
                <a:spcPts val="0"/>
              </a:spcAft>
              <a:buNone/>
            </a:pPr>
            <a:r>
              <a:t/>
            </a:r>
            <a:endParaRPr/>
          </a:p>
        </p:txBody>
      </p:sp>
      <p:sp>
        <p:nvSpPr>
          <p:cNvPr id="464" name="Google Shape;464;p16:notes"/>
          <p:cNvSpPr/>
          <p:nvPr>
            <p:ph idx="2" type="sldImg"/>
          </p:nvPr>
        </p:nvSpPr>
        <p:spPr>
          <a:xfrm>
            <a:off x="1149350" y="692150"/>
            <a:ext cx="4559300" cy="34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17: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76" name="Google Shape;476;p17: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Normally, each word or other addressable unit (byte, halfword, and so on) is treated as a single unit of data. It is sometimes useful, however, to consider an </a:t>
            </a:r>
            <a:r>
              <a:rPr i="1" lang="en-US" sz="1200">
                <a:solidFill>
                  <a:schemeClr val="dk1"/>
                </a:solidFill>
                <a:latin typeface="Times New Roman"/>
                <a:ea typeface="Times New Roman"/>
                <a:cs typeface="Times New Roman"/>
                <a:sym typeface="Times New Roman"/>
              </a:rPr>
              <a:t>n-bit </a:t>
            </a:r>
            <a:r>
              <a:rPr lang="en-US" sz="1200">
                <a:solidFill>
                  <a:schemeClr val="dk1"/>
                </a:solidFill>
                <a:latin typeface="Times New Roman"/>
                <a:ea typeface="Times New Roman"/>
                <a:cs typeface="Times New Roman"/>
                <a:sym typeface="Times New Roman"/>
              </a:rPr>
              <a:t>unit as consisting of </a:t>
            </a:r>
            <a:r>
              <a:rPr i="1" lang="en-US" sz="1200">
                <a:solidFill>
                  <a:schemeClr val="dk1"/>
                </a:solidFill>
                <a:latin typeface="Times New Roman"/>
                <a:ea typeface="Times New Roman"/>
                <a:cs typeface="Times New Roman"/>
                <a:sym typeface="Times New Roman"/>
              </a:rPr>
              <a:t>n </a:t>
            </a:r>
            <a:r>
              <a:rPr lang="en-US" sz="1200">
                <a:solidFill>
                  <a:schemeClr val="dk1"/>
                </a:solidFill>
                <a:latin typeface="Times New Roman"/>
                <a:ea typeface="Times New Roman"/>
                <a:cs typeface="Times New Roman"/>
                <a:sym typeface="Times New Roman"/>
              </a:rPr>
              <a:t>1-bit items of data, each item having the value 0 or 1. When data are viewed this way, they are considered to be </a:t>
            </a:r>
            <a:r>
              <a:rPr i="1" lang="en-US" sz="1200">
                <a:solidFill>
                  <a:schemeClr val="dk1"/>
                </a:solidFill>
                <a:latin typeface="Times New Roman"/>
                <a:ea typeface="Times New Roman"/>
                <a:cs typeface="Times New Roman"/>
                <a:sym typeface="Times New Roman"/>
              </a:rPr>
              <a:t>logical </a:t>
            </a:r>
            <a:r>
              <a:rPr lang="en-US" sz="1200">
                <a:solidFill>
                  <a:schemeClr val="dk1"/>
                </a:solidFill>
                <a:latin typeface="Times New Roman"/>
                <a:ea typeface="Times New Roman"/>
                <a:cs typeface="Times New Roman"/>
                <a:sym typeface="Times New Roman"/>
              </a:rPr>
              <a:t>data.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There are two advantages to the bit-oriented view. First, we may sometimes wish to store an array of Boolean or binary data items, in which each item can take on only the values 1 (true) and 0 (false). With logical data, memory can be used most efficiently for this storage. Second, there are occasions when we wish to manipulate the bits of a data item. For example, if floating-point operations are implemented in software, we need to be able to shift significant bits in some operations. Another example: To convert from IRA to packed decimal, we need to extract the rightmost 4 bits of each byte.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Note that, in the preceding examples, the same data are treated sometimes as logical and other times as numerical or text. The “type” of a unit of data is deter- mined by the operation being performed on it. While this is not normally the case in high-level languages, it is almost always the case with machine language. </a:t>
            </a:r>
            <a:endParaRPr/>
          </a:p>
          <a:p>
            <a:pPr indent="0" lvl="0" marL="0" rtl="0" algn="l">
              <a:spcBef>
                <a:spcPts val="36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18: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483" name="Google Shape;483;p18: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19: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90" name="Google Shape;490;p19: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18</a:t>
            </a:r>
            <a:endParaRPr/>
          </a:p>
        </p:txBody>
      </p:sp>
      <p:sp>
        <p:nvSpPr>
          <p:cNvPr id="491" name="Google Shape;491;p19: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92" name="Google Shape;492;p19: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93" name="Google Shape;493;p19: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4" name="Google Shape;494;p19: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number of different opcodes varies widely from machine to machine. However, the same general types of operations are found on all machines. A useful and typical categorization is the following: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Data transfer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Arithmetic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Logical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Conversion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I/O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System control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Transfer of control </a:t>
            </a:r>
            <a:endParaRPr/>
          </a:p>
          <a:p>
            <a:pPr indent="0" lvl="0" marL="0" rtl="0" algn="l">
              <a:spcBef>
                <a:spcPts val="360"/>
              </a:spcBef>
              <a:spcAft>
                <a:spcPts val="0"/>
              </a:spcAft>
              <a:buNone/>
            </a:pPr>
            <a:r>
              <a:t/>
            </a:r>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Table 12.3 (based on [HAYE98]) lists common instruction types in each category. </a:t>
            </a:r>
            <a:endParaRPr/>
          </a:p>
          <a:p>
            <a:pPr indent="0" lvl="0" marL="0" rtl="0" algn="l">
              <a:spcBef>
                <a:spcPts val="36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4" name="Google Shape;214;p2: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2</a:t>
            </a:r>
            <a:endParaRPr/>
          </a:p>
        </p:txBody>
      </p:sp>
      <p:sp>
        <p:nvSpPr>
          <p:cNvPr id="215" name="Google Shape;215;p2: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6" name="Google Shape;216;p2: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7" name="Google Shape;217;p2: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p2: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20: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02" name="Google Shape;502;p20: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18</a:t>
            </a:r>
            <a:endParaRPr/>
          </a:p>
        </p:txBody>
      </p:sp>
      <p:sp>
        <p:nvSpPr>
          <p:cNvPr id="503" name="Google Shape;503;p20: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04" name="Google Shape;504;p20: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05" name="Google Shape;505;p20: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6" name="Google Shape;506;p20: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21: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14" name="Google Shape;514;p21: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18</a:t>
            </a:r>
            <a:endParaRPr/>
          </a:p>
        </p:txBody>
      </p:sp>
      <p:sp>
        <p:nvSpPr>
          <p:cNvPr id="515" name="Google Shape;515;p21: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16" name="Google Shape;516;p21: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17" name="Google Shape;517;p21: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8" name="Google Shape;518;p21: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22: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26" name="Google Shape;526;p22: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This section provides a brief survey of these various types of operations, together with a brief discussion of the actions taken by the processor to execute a particular type of operation (summarized in Table 12.4). </a:t>
            </a:r>
            <a:endParaRPr/>
          </a:p>
          <a:p>
            <a:pPr indent="0" lvl="0" marL="0" rtl="0" algn="l">
              <a:spcBef>
                <a:spcPts val="36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23: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33" name="Google Shape;533;p23: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19</a:t>
            </a:r>
            <a:endParaRPr/>
          </a:p>
        </p:txBody>
      </p:sp>
      <p:sp>
        <p:nvSpPr>
          <p:cNvPr id="534" name="Google Shape;534;p23: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35" name="Google Shape;535;p23: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36" name="Google Shape;536;p23: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7" name="Google Shape;537;p23: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The most fundamental type of machine instruction is the data transfer instruction. The data transfer instruction must specify several things. First, the location of the source and destination operands must be specified. Each location could be memory, a register, or the top of the stack. Second, the length of data to be transferred must be indicated. Third, as with all instructions with operands, the mode of addressing for each operand must be specified. This latter point is discussed in Chapter 13. </a:t>
            </a:r>
            <a:endParaRPr/>
          </a:p>
          <a:p>
            <a:pPr indent="0" lvl="0" marL="0" rtl="0" algn="l">
              <a:spcBef>
                <a:spcPts val="36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24: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48" name="Google Shape;548;p24: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The choice of data transfer instructions to include in an instruction set exemplifies the kinds of trade-offs the designer must make. For example, the general location (memory or register) of an operand can be indicated in either the specification of the opcode or the operand. Table 12.5 shows examples of the most common IBM EAS/390 data transfer instructions. Note that there are variants to indicate </a:t>
            </a:r>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the amount of data to be transferred (8, 16, 32, or 64 bits). Also, there are different instructions for register to register, register to memory, memory to register, and memory to memory transfers. In contrast, the VAX has a move (MOV) instruction with variants for different amounts of data to be moved, but it specifies whether an operand is register or memory as part of the operand. The VAX approach is some- what easier for the programmer, who has fewer mnemonics to deal with. However, it is also somewhat less compact than the IBM EAS/390 approach because the location (register versus memory) of each operand must be specified separately in the instruction. </a:t>
            </a:r>
            <a:endParaRPr/>
          </a:p>
          <a:p>
            <a:pPr indent="0" lvl="0" marL="0" rtl="0" algn="l">
              <a:spcBef>
                <a:spcPts val="36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25: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55" name="Google Shape;555;p25: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20</a:t>
            </a:r>
            <a:endParaRPr/>
          </a:p>
        </p:txBody>
      </p:sp>
      <p:sp>
        <p:nvSpPr>
          <p:cNvPr id="556" name="Google Shape;556;p25: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57" name="Google Shape;557;p25: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58" name="Google Shape;558;p25: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9" name="Google Shape;559;p25: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Most machines provide the basic arithmetic operations of add, subtract, multi- ply, and divide. These are invariably provided for signed integer (fixed-point) numbers. Often they are also provided for floating-point and packed decimal numbers.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Other possible operations include a variety of single-operand instructions; for example,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Absolute: </a:t>
            </a:r>
            <a:r>
              <a:rPr lang="en-US" sz="1200">
                <a:solidFill>
                  <a:schemeClr val="dk1"/>
                </a:solidFill>
                <a:latin typeface="Times New Roman"/>
                <a:ea typeface="Times New Roman"/>
                <a:cs typeface="Times New Roman"/>
                <a:sym typeface="Times New Roman"/>
              </a:rPr>
              <a:t>Take the absolute value of the operand.</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Negate: </a:t>
            </a:r>
            <a:r>
              <a:rPr lang="en-US" sz="1200">
                <a:solidFill>
                  <a:schemeClr val="dk1"/>
                </a:solidFill>
                <a:latin typeface="Times New Roman"/>
                <a:ea typeface="Times New Roman"/>
                <a:cs typeface="Times New Roman"/>
                <a:sym typeface="Times New Roman"/>
              </a:rPr>
              <a:t>Negate the operand.</a:t>
            </a:r>
            <a:br>
              <a:rPr lang="en-US"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Increment: </a:t>
            </a:r>
            <a:r>
              <a:rPr lang="en-US" sz="1200">
                <a:solidFill>
                  <a:schemeClr val="dk1"/>
                </a:solidFill>
                <a:latin typeface="Times New Roman"/>
                <a:ea typeface="Times New Roman"/>
                <a:cs typeface="Times New Roman"/>
                <a:sym typeface="Times New Roman"/>
              </a:rPr>
              <a:t>Add 1 to the operand.</a:t>
            </a:r>
            <a:br>
              <a:rPr lang="en-US"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Decrement: </a:t>
            </a:r>
            <a:r>
              <a:rPr lang="en-US" sz="1200">
                <a:solidFill>
                  <a:schemeClr val="dk1"/>
                </a:solidFill>
                <a:latin typeface="Times New Roman"/>
                <a:ea typeface="Times New Roman"/>
                <a:cs typeface="Times New Roman"/>
                <a:sym typeface="Times New Roman"/>
              </a:rPr>
              <a:t>Subtract 1 from the operand.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execution of an arithmetic instruction may involve data transfer operations to position operands for input to the ALU, and to deliver the output of the ALU. Figure 3.5 illustrates the movements involved in both data transfer and arithmetic operations. In addition, of course, the ALU portion of the processor performs the desired operation. </a:t>
            </a:r>
            <a:endParaRPr/>
          </a:p>
          <a:p>
            <a:pPr indent="0" lvl="0" marL="0" rtl="0" algn="l">
              <a:spcBef>
                <a:spcPts val="36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26: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69" name="Google Shape;569;p26: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21</a:t>
            </a:r>
            <a:endParaRPr/>
          </a:p>
        </p:txBody>
      </p:sp>
      <p:sp>
        <p:nvSpPr>
          <p:cNvPr id="570" name="Google Shape;570;p26: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71" name="Google Shape;571;p26: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72" name="Google Shape;572;p26: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3" name="Google Shape;573;p26: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Most machines also provide a variety of operations for manipulating individual bits of a word or other addressable units, often referred to as “bit twiddling.” They are based upon Boolean operations (see Chapter 11).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Some of the basic logical operations that can be performed on Boolean or binary data are shown in Table 12.6. The NOT operation inverts a bit. AND, OR, and Exclusive-OR (XOR) are the most common logical functions with two operands. EQUAL is a useful binary test. </a:t>
            </a:r>
            <a:endParaRPr/>
          </a:p>
          <a:p>
            <a:pPr indent="0" lvl="0" marL="0" rtl="0" algn="l">
              <a:spcBef>
                <a:spcPts val="36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27: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83" name="Google Shape;583;p27: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In addition to bitwise logical operations, most machines provide a variety of shifting and rotating functions. The most basic operations are illustrated in Figure 12.6. With a </a:t>
            </a:r>
            <a:r>
              <a:rPr b="1" lang="en-US" sz="1200">
                <a:solidFill>
                  <a:schemeClr val="dk1"/>
                </a:solidFill>
                <a:latin typeface="Times New Roman"/>
                <a:ea typeface="Times New Roman"/>
                <a:cs typeface="Times New Roman"/>
                <a:sym typeface="Times New Roman"/>
              </a:rPr>
              <a:t>logical shift, </a:t>
            </a:r>
            <a:r>
              <a:rPr lang="en-US" sz="1200">
                <a:solidFill>
                  <a:schemeClr val="dk1"/>
                </a:solidFill>
                <a:latin typeface="Times New Roman"/>
                <a:ea typeface="Times New Roman"/>
                <a:cs typeface="Times New Roman"/>
                <a:sym typeface="Times New Roman"/>
              </a:rPr>
              <a:t>the bits of a word are shifted left or right. On one end, the bit shifted out is lost. On the other end, a 0 is shifted in. Logical shifts are useful primarily for isolating fields within a word. The 0s that are shifted into a word displace unwanted information that is shifted off the other end. </a:t>
            </a:r>
            <a:endParaRPr/>
          </a:p>
          <a:p>
            <a:pPr indent="0" lvl="0" marL="0" rtl="0" algn="l">
              <a:spcBef>
                <a:spcPts val="36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28: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589" name="Google Shape;589;p28: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lnSpc>
                <a:spcPct val="90000"/>
              </a:lnSpc>
              <a:spcBef>
                <a:spcPts val="0"/>
              </a:spcBef>
              <a:spcAft>
                <a:spcPts val="0"/>
              </a:spcAft>
              <a:buNone/>
            </a:pPr>
            <a:r>
              <a:rPr lang="en-US" sz="1200">
                <a:solidFill>
                  <a:schemeClr val="dk1"/>
                </a:solidFill>
                <a:latin typeface="Times New Roman"/>
                <a:ea typeface="Times New Roman"/>
                <a:cs typeface="Times New Roman"/>
                <a:sym typeface="Times New Roman"/>
              </a:rPr>
              <a:t>The </a:t>
            </a:r>
            <a:r>
              <a:rPr b="1" lang="en-US" sz="1200">
                <a:solidFill>
                  <a:schemeClr val="dk1"/>
                </a:solidFill>
                <a:latin typeface="Times New Roman"/>
                <a:ea typeface="Times New Roman"/>
                <a:cs typeface="Times New Roman"/>
                <a:sym typeface="Times New Roman"/>
              </a:rPr>
              <a:t>arithmetic shift </a:t>
            </a:r>
            <a:r>
              <a:rPr lang="en-US" sz="1200">
                <a:solidFill>
                  <a:schemeClr val="dk1"/>
                </a:solidFill>
                <a:latin typeface="Times New Roman"/>
                <a:ea typeface="Times New Roman"/>
                <a:cs typeface="Times New Roman"/>
                <a:sym typeface="Times New Roman"/>
              </a:rPr>
              <a:t>operation treats the data as a signed integer and does </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not shift the sign bit. On a right arithmetic shift, the sign bit is replicated into the bit position to its right. On a left arithmetic shift, a logical left shift is performed on all bits but the sign bit, which is retained. These operations can speed up certain arithmetic operations. With numbers in twos complement notation, a right arithmetic shift corresponds to a division by 2, with truncation for odd numbers. Both an arithmetic left shift and a logical left shift correspond to a multiplication by 2 when there is no overflow. If overflow occurs, arithmetic and logical left shift operations produce different results, but the arithmetic left shift retains the sign of the number. Because of the potential for overflow, many processors do not include this instruction, including PowerPC and Itanium. Others, such as the IBM EAS/390, do offer the instruction. Curiously, the x86 architecture includes an arithmetic left shift but defines it to be identical to a logical left shift. </a:t>
            </a:r>
            <a:endParaRPr/>
          </a:p>
          <a:p>
            <a:pPr indent="0" lvl="0" marL="0" rtl="0" algn="l">
              <a:lnSpc>
                <a:spcPct val="90000"/>
              </a:lnSpc>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lnSpc>
                <a:spcPct val="90000"/>
              </a:lnSpc>
              <a:spcBef>
                <a:spcPts val="360"/>
              </a:spcBef>
              <a:spcAft>
                <a:spcPts val="0"/>
              </a:spcAft>
              <a:buNone/>
            </a:pPr>
            <a:r>
              <a:rPr b="1" lang="en-US" sz="1200">
                <a:solidFill>
                  <a:schemeClr val="dk1"/>
                </a:solidFill>
                <a:latin typeface="Times New Roman"/>
                <a:ea typeface="Times New Roman"/>
                <a:cs typeface="Times New Roman"/>
                <a:sym typeface="Times New Roman"/>
              </a:rPr>
              <a:t>Rotate, </a:t>
            </a:r>
            <a:r>
              <a:rPr lang="en-US" sz="1200">
                <a:solidFill>
                  <a:schemeClr val="dk1"/>
                </a:solidFill>
                <a:latin typeface="Times New Roman"/>
                <a:ea typeface="Times New Roman"/>
                <a:cs typeface="Times New Roman"/>
                <a:sym typeface="Times New Roman"/>
              </a:rPr>
              <a:t>or cyclic shift, operations preserve all of the bits being operated on. One use of a rotate is to bring each bit successively into the leftmost bit, where it can be identified by testing the sign of the data (treated as a number). </a:t>
            </a:r>
            <a:endParaRPr/>
          </a:p>
          <a:p>
            <a:pPr indent="0" lvl="0" marL="0" rtl="0" algn="l">
              <a:lnSpc>
                <a:spcPct val="90000"/>
              </a:lnSpc>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As with arithmetic operations, logical operations involve ALU activity and may involve data transfer operations. Table 12.7 gives examples of all of the shift and rotate operations discussed in this subsection. </a:t>
            </a:r>
            <a:endParaRPr/>
          </a:p>
          <a:p>
            <a:pPr indent="0" lvl="0" marL="0" rtl="0" algn="l">
              <a:lnSpc>
                <a:spcPct val="90000"/>
              </a:lnSpc>
              <a:spcBef>
                <a:spcPts val="36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29: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96" name="Google Shape;596;p29: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22</a:t>
            </a:r>
            <a:endParaRPr/>
          </a:p>
        </p:txBody>
      </p:sp>
      <p:sp>
        <p:nvSpPr>
          <p:cNvPr id="597" name="Google Shape;597;p29: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98" name="Google Shape;598;p29: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99" name="Google Shape;599;p29: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0" name="Google Shape;600;p29: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Conversion instructions are those that change the format or operate on the format of data. An example is converting from decimal to binary. An example of a more complex editing instruction is the EAS/390 Translate (TR) instruction. This instruction can be used to convert from one 8-bit code to another, and it takes three operands: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TR R1 (L), R2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operand R2 contains the address of the start of a table of 8-bit codes. The L bytes starting at the address specified in R1 are translated, each byte being replaced by the contents of a table entry indexed by that byte. For example, to translate from EBCDIC to IRA, we first create a 256-byte table in storage locations, say, 1000-10FF hexadecimal. The table contains the characters of the IRA code in the sequence of the binary representation of the EBCDIC code; that is, the IRA code is placed in the table at the relative location equal to the binary value of the EBCDIC code of the same character. Thus, locations 10F0 through 10F9 will contain the values 30 through 39, because F0 is the EBCDIC code for the digit 0, and 30 is the IRA code for the digit 0, and so on through digit 9. Now suppose we have the EBCDIC for the digits 1984 starting at location 2100 and we wish to trans- late to IRA. Assume the following: </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Locations 2100–2103 contain F1 F9 F8 F4.</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R1 contains 2100.</a:t>
            </a:r>
            <a:br>
              <a:rPr lang="en-US"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R2 contains 1000.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Then, if we execute</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TR R1 (4),  R2</a:t>
            </a:r>
            <a:br>
              <a:rPr lang="en-US" sz="1200">
                <a:solidFill>
                  <a:schemeClr val="dk1"/>
                </a:solidFill>
                <a:latin typeface="Times New Roman"/>
                <a:ea typeface="Times New Roman"/>
                <a:cs typeface="Times New Roman"/>
                <a:sym typeface="Times New Roman"/>
              </a:rPr>
            </a:b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locations 2100–2103 will contain 31 39 38 34. </a:t>
            </a:r>
            <a:endParaRPr/>
          </a:p>
          <a:p>
            <a:pPr indent="0" lvl="0" marL="0" rtl="0" algn="l">
              <a:spcBef>
                <a:spcPts val="36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3: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8" name="Google Shape;228;p3: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2</a:t>
            </a:r>
            <a:endParaRPr/>
          </a:p>
        </p:txBody>
      </p:sp>
      <p:sp>
        <p:nvSpPr>
          <p:cNvPr id="229" name="Google Shape;229;p3: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0" name="Google Shape;230;p3: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1" name="Google Shape;231;p3: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2" name="Google Shape;232;p3: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30: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17" name="Google Shape;617;p30: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23</a:t>
            </a:r>
            <a:endParaRPr/>
          </a:p>
        </p:txBody>
      </p:sp>
      <p:sp>
        <p:nvSpPr>
          <p:cNvPr id="618" name="Google Shape;618;p30: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19" name="Google Shape;619;p30: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20" name="Google Shape;620;p30: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1" name="Google Shape;621;p30: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Input/output instructions were discussed in some detail in Chapter 7. As we saw, there are a variety of approaches taken, including isolated programmed I/O, memory-mapped programmed I/O, DMA, and the use of an I/O processor. Many implementations provide only a few I/O instructions, with the specific actions specified by parameters, codes, or command words. </a:t>
            </a:r>
            <a:endParaRPr/>
          </a:p>
          <a:p>
            <a:pPr indent="0" lvl="0" marL="0" rtl="0" algn="l">
              <a:spcBef>
                <a:spcPts val="36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31: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31" name="Google Shape;631;p31: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24</a:t>
            </a:r>
            <a:endParaRPr/>
          </a:p>
        </p:txBody>
      </p:sp>
      <p:sp>
        <p:nvSpPr>
          <p:cNvPr id="632" name="Google Shape;632;p31: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33" name="Google Shape;633;p31: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34" name="Google Shape;634;p31: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5" name="Google Shape;635;p31: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System control instructions are those that can be executed only while the processor is in a certain privileged state or is executing a program in a special privileged area of memory. Typically, these instructions are reserved for the use of the operating system.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Some examples of system control operations are as follows. A system control instruction may read or alter a control register; we discuss control registers in Chapter 14. Another example is an instruction to read or modify a storage protection key, such as is used in the EAS/390 memory system. Another example is access to process control blocks in a multiprogramming system. </a:t>
            </a:r>
            <a:endParaRPr/>
          </a:p>
          <a:p>
            <a:pPr indent="0" lvl="0" marL="0" rtl="0" algn="l">
              <a:spcBef>
                <a:spcPts val="36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32: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56" name="Google Shape;656;p32: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25</a:t>
            </a:r>
            <a:endParaRPr/>
          </a:p>
        </p:txBody>
      </p:sp>
      <p:sp>
        <p:nvSpPr>
          <p:cNvPr id="657" name="Google Shape;657;p32: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58" name="Google Shape;658;p32: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59" name="Google Shape;659;p32: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0" name="Google Shape;660;p32: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For all of the operation types discussed so far, the next instruction to be performed is the one that immediately follows, in memory, the current instruction. However, a significant fraction of the instructions in any program have as their function changing the sequence of instruction execution. For these instructions, the operation per- formed by the processor is to update the program counter to contain the address of some instruction in memory.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There are a number of reasons why transfer-of-control operations are required. Among the most important are the following: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In the practical use of computers, it is essential to be able to execute each instruction more than once and perhaps many thousands of times. It may require thousands or perhaps millions of instructions to implement an application. This would be unthinkable if each instruction had to be written out separately. If a table or a list of items is to be processed, a program loop is needed. One sequence of instructions is executed repeatedly to process all the data. </a:t>
            </a:r>
            <a:endParaRPr/>
          </a:p>
          <a:p>
            <a:pPr indent="0" lvl="0" marL="0" rtl="0" algn="l">
              <a:spcBef>
                <a:spcPts val="360"/>
              </a:spcBef>
              <a:spcAft>
                <a:spcPts val="0"/>
              </a:spcAft>
              <a:buNone/>
            </a:pPr>
            <a:r>
              <a:t/>
            </a:r>
            <a:endParaRPr b="0"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Virtually all programs involve some decision making. We would like the computer to do one thing if one condition holds, and another thing if another condition holds. For example, a sequence of instructions computes the square root of a number. At the start of the sequence, the sign of the number is tested. If the number is negative, the computation is not performed, but an error condition is reported. </a:t>
            </a:r>
            <a:endParaRPr/>
          </a:p>
          <a:p>
            <a:pPr indent="0" lvl="0" marL="0" rtl="0" algn="l">
              <a:spcBef>
                <a:spcPts val="360"/>
              </a:spcBef>
              <a:spcAft>
                <a:spcPts val="0"/>
              </a:spcAft>
              <a:buNone/>
            </a:pPr>
            <a:r>
              <a:t/>
            </a:r>
            <a:endParaRPr b="0"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To compose correctly a large or even medium-size computer program is an exceedingly difficult task. It helps if there are mechanisms for breaking the task up into smaller pieces that can be worked on one at a time. </a:t>
            </a:r>
            <a:endParaRPr/>
          </a:p>
          <a:p>
            <a:pPr indent="0" lvl="0" marL="0" rtl="0" algn="l">
              <a:spcBef>
                <a:spcPts val="36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33: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69" name="Google Shape;669;p33: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A branch instruction, also called a jump instruction, has as one of its operands the address of the next instruction to be executed. Most often, the instruction is a </a:t>
            </a:r>
            <a:r>
              <a:rPr b="1" lang="en-US" sz="1200">
                <a:solidFill>
                  <a:schemeClr val="dk1"/>
                </a:solidFill>
                <a:latin typeface="Times New Roman"/>
                <a:ea typeface="Times New Roman"/>
                <a:cs typeface="Times New Roman"/>
                <a:sym typeface="Times New Roman"/>
              </a:rPr>
              <a:t>conditional branch </a:t>
            </a:r>
            <a:r>
              <a:rPr lang="en-US" sz="1200">
                <a:solidFill>
                  <a:schemeClr val="dk1"/>
                </a:solidFill>
                <a:latin typeface="Times New Roman"/>
                <a:ea typeface="Times New Roman"/>
                <a:cs typeface="Times New Roman"/>
                <a:sym typeface="Times New Roman"/>
              </a:rPr>
              <a:t>instruction. That is, the branch is made (update program counter to equal address specified in operand) only if a certain condition is met. Otherwise, the next instruction in sequence is executed (increment program counter as usual). A branch instruction in which the branch is always taken is an </a:t>
            </a:r>
            <a:r>
              <a:rPr b="1" lang="en-US" sz="1200">
                <a:solidFill>
                  <a:schemeClr val="dk1"/>
                </a:solidFill>
                <a:latin typeface="Times New Roman"/>
                <a:ea typeface="Times New Roman"/>
                <a:cs typeface="Times New Roman"/>
                <a:sym typeface="Times New Roman"/>
              </a:rPr>
              <a:t>unconditional branch. </a:t>
            </a:r>
            <a:endParaRPr/>
          </a:p>
          <a:p>
            <a:pPr indent="0" lvl="0" marL="0" rtl="0" algn="l">
              <a:spcBef>
                <a:spcPts val="360"/>
              </a:spcBef>
              <a:spcAft>
                <a:spcPts val="0"/>
              </a:spcAft>
              <a:buNone/>
            </a:pPr>
            <a:r>
              <a:t/>
            </a:r>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Figure 12.7 shows examples of these operations. Note that a branch can be either </a:t>
            </a:r>
            <a:r>
              <a:rPr i="1" lang="en-US" sz="1200">
                <a:solidFill>
                  <a:schemeClr val="dk1"/>
                </a:solidFill>
                <a:latin typeface="Times New Roman"/>
                <a:ea typeface="Times New Roman"/>
                <a:cs typeface="Times New Roman"/>
                <a:sym typeface="Times New Roman"/>
              </a:rPr>
              <a:t>forward </a:t>
            </a:r>
            <a:r>
              <a:rPr lang="en-US" sz="1200">
                <a:solidFill>
                  <a:schemeClr val="dk1"/>
                </a:solidFill>
                <a:latin typeface="Times New Roman"/>
                <a:ea typeface="Times New Roman"/>
                <a:cs typeface="Times New Roman"/>
                <a:sym typeface="Times New Roman"/>
              </a:rPr>
              <a:t>(an instruction with a higher address) or </a:t>
            </a:r>
            <a:r>
              <a:rPr i="1" lang="en-US" sz="1200">
                <a:solidFill>
                  <a:schemeClr val="dk1"/>
                </a:solidFill>
                <a:latin typeface="Times New Roman"/>
                <a:ea typeface="Times New Roman"/>
                <a:cs typeface="Times New Roman"/>
                <a:sym typeface="Times New Roman"/>
              </a:rPr>
              <a:t>backward </a:t>
            </a:r>
            <a:r>
              <a:rPr lang="en-US" sz="1200">
                <a:solidFill>
                  <a:schemeClr val="dk1"/>
                </a:solidFill>
                <a:latin typeface="Times New Roman"/>
                <a:ea typeface="Times New Roman"/>
                <a:cs typeface="Times New Roman"/>
                <a:sym typeface="Times New Roman"/>
              </a:rPr>
              <a:t>(lower address). The example shows how an unconditional and a conditional branch can be used to create a repeating loop of instructions. The instructions in locations 202 through 210 will be executed repeatedly until the result of subtracting Y from X is 0. </a:t>
            </a:r>
            <a:endParaRPr/>
          </a:p>
          <a:p>
            <a:pPr indent="0" lvl="0" marL="0" rtl="0" algn="l">
              <a:spcBef>
                <a:spcPts val="36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34: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76" name="Google Shape;676;p34: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Another form of transfer-of-control instruction is the skip instruction. The skip instruction includes an implied address. Typically, the skip implies that one instruction be skipped; thus, the implied address equals the address of the next instruction plus one instruction length.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Because the skip instruction does not require a destination address field, it is free to do other things. A typical example is the increment-and-skip-if-zero (ISZ) instruction. </a:t>
            </a:r>
            <a:endParaRPr/>
          </a:p>
          <a:p>
            <a:pPr indent="0" lvl="0" marL="0" rtl="0" algn="l">
              <a:spcBef>
                <a:spcPts val="36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35: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90" name="Google Shape;690;p35: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Perhaps the most important innovation in the development of programming languages is the </a:t>
            </a:r>
            <a:r>
              <a:rPr i="1" lang="en-US" sz="1200">
                <a:solidFill>
                  <a:schemeClr val="dk1"/>
                </a:solidFill>
                <a:latin typeface="Times New Roman"/>
                <a:ea typeface="Times New Roman"/>
                <a:cs typeface="Times New Roman"/>
                <a:sym typeface="Times New Roman"/>
              </a:rPr>
              <a:t>procedure. </a:t>
            </a:r>
            <a:r>
              <a:rPr lang="en-US" sz="1200">
                <a:solidFill>
                  <a:schemeClr val="dk1"/>
                </a:solidFill>
                <a:latin typeface="Times New Roman"/>
                <a:ea typeface="Times New Roman"/>
                <a:cs typeface="Times New Roman"/>
                <a:sym typeface="Times New Roman"/>
              </a:rPr>
              <a:t>A procedure is a self- contained computer program that is incorporated into a larger program. At any point in the program the procedure may be invoked, or </a:t>
            </a:r>
            <a:r>
              <a:rPr i="1" lang="en-US" sz="1200">
                <a:solidFill>
                  <a:schemeClr val="dk1"/>
                </a:solidFill>
                <a:latin typeface="Times New Roman"/>
                <a:ea typeface="Times New Roman"/>
                <a:cs typeface="Times New Roman"/>
                <a:sym typeface="Times New Roman"/>
              </a:rPr>
              <a:t>called. </a:t>
            </a:r>
            <a:r>
              <a:rPr lang="en-US" sz="1200">
                <a:solidFill>
                  <a:schemeClr val="dk1"/>
                </a:solidFill>
                <a:latin typeface="Times New Roman"/>
                <a:ea typeface="Times New Roman"/>
                <a:cs typeface="Times New Roman"/>
                <a:sym typeface="Times New Roman"/>
              </a:rPr>
              <a:t>The processor is instructed to go and execute the entire procedure and then return to the point from which the call took place.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two principal reasons for the use of procedures are economy and modularity. A procedure allows the same piece of code to be used many times. This is important for economy in programming effort and for making the most efficient use of storage space in the system (the program must be stored). Procedures also allow large programming tasks to be subdivided into smaller units. This use of </a:t>
            </a:r>
            <a:r>
              <a:rPr i="1" lang="en-US" sz="1200">
                <a:solidFill>
                  <a:schemeClr val="dk1"/>
                </a:solidFill>
                <a:latin typeface="Times New Roman"/>
                <a:ea typeface="Times New Roman"/>
                <a:cs typeface="Times New Roman"/>
                <a:sym typeface="Times New Roman"/>
              </a:rPr>
              <a:t>modularity </a:t>
            </a:r>
            <a:r>
              <a:rPr lang="en-US" sz="1200">
                <a:solidFill>
                  <a:schemeClr val="dk1"/>
                </a:solidFill>
                <a:latin typeface="Times New Roman"/>
                <a:ea typeface="Times New Roman"/>
                <a:cs typeface="Times New Roman"/>
                <a:sym typeface="Times New Roman"/>
              </a:rPr>
              <a:t>greatly eases the programming task.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procedure mechanism involves two basic instructions: a call instruction that branches from the present location to the procedure, and a return instruction that returns from the procedure to the place from which it was called. Both of these are forms of branching instructions. </a:t>
            </a:r>
            <a:endParaRPr/>
          </a:p>
          <a:p>
            <a:pPr indent="0" lvl="0" marL="0" rtl="0" algn="l">
              <a:spcBef>
                <a:spcPts val="36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36: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97" name="Google Shape;697;p36: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Figure 12.8a illustrates the use of procedures to construct a program. In this example, there is a main program starting at location 4000. This program includes a call to procedure PROC1, starting at location 4500. When this call instruction is encountered, the processor suspends execution of the main program and begins execution of PROC1 by fetching the next instruction from location 4500. Within PROC1, there are two calls to PROC2 at location 4800. In each case, the execution of PROC1 is suspended and PROC2 is executed. The RETURN statement causes the processor to go back to the calling program and continue execution at the instruction after the corresponding CALL instruction. This behavior is illustrated in Figure 12.8b. </a:t>
            </a:r>
            <a:endParaRPr/>
          </a:p>
          <a:p>
            <a:pPr indent="0" lvl="0" marL="0" marR="0" rtl="0" algn="l">
              <a:lnSpc>
                <a:spcPct val="100000"/>
              </a:lnSpc>
              <a:spcBef>
                <a:spcPts val="360"/>
              </a:spcBef>
              <a:spcAft>
                <a:spcPts val="0"/>
              </a:spcAft>
              <a:buClr>
                <a:schemeClr val="dk1"/>
              </a:buClr>
              <a:buSzPts val="1200"/>
              <a:buFont typeface="Times New Roman"/>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37: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703" name="Google Shape;703;p37: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A more general and powerful approach is to use a stack (see Appendix O for a discussion of stacks). When the processor executes a call, it places the return address on the stack. When it executes a return, it uses the address on the stack.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Figure 12.9 illustrates the use of the stack.</a:t>
            </a:r>
            <a:br>
              <a:rPr lang="en-US" sz="1200">
                <a:solidFill>
                  <a:schemeClr val="dk1"/>
                </a:solidFill>
                <a:latin typeface="Times New Roman"/>
                <a:ea typeface="Times New Roman"/>
                <a:cs typeface="Times New Roman"/>
                <a:sym typeface="Times New Roman"/>
              </a:rPr>
            </a:br>
            <a:endParaRPr/>
          </a:p>
          <a:p>
            <a:pPr indent="0" lvl="0" marL="0" rtl="0" algn="l">
              <a:spcBef>
                <a:spcPts val="36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38: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718" name="Google Shape;718;p38: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A more flexible approach to parameter passing is the stack. When the processor executes a call, it not only stacks the return address, it stacks parameters to be passed to the called procedure. The called procedure can access the parameters from the stack. Upon return, return parameters can also be placed on the stack. The entire set of parameters, including return address, that is stored for a procedure invocation is referred to as a </a:t>
            </a:r>
            <a:r>
              <a:rPr i="1" lang="en-US" sz="1200">
                <a:solidFill>
                  <a:schemeClr val="dk1"/>
                </a:solidFill>
                <a:latin typeface="Times New Roman"/>
                <a:ea typeface="Times New Roman"/>
                <a:cs typeface="Times New Roman"/>
                <a:sym typeface="Times New Roman"/>
              </a:rPr>
              <a:t>stack frame.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An example is provided in Figure 12.10. The example refers to procedure P in which the local variables </a:t>
            </a:r>
            <a:r>
              <a:rPr i="1" lang="en-US" sz="1200">
                <a:solidFill>
                  <a:schemeClr val="dk1"/>
                </a:solidFill>
                <a:latin typeface="Times New Roman"/>
                <a:ea typeface="Times New Roman"/>
                <a:cs typeface="Times New Roman"/>
                <a:sym typeface="Times New Roman"/>
              </a:rPr>
              <a:t>x1 </a:t>
            </a:r>
            <a:r>
              <a:rPr lang="en-US" sz="1200">
                <a:solidFill>
                  <a:schemeClr val="dk1"/>
                </a:solidFill>
                <a:latin typeface="Times New Roman"/>
                <a:ea typeface="Times New Roman"/>
                <a:cs typeface="Times New Roman"/>
                <a:sym typeface="Times New Roman"/>
              </a:rPr>
              <a:t>and </a:t>
            </a:r>
            <a:r>
              <a:rPr i="1" lang="en-US" sz="1200">
                <a:solidFill>
                  <a:schemeClr val="dk1"/>
                </a:solidFill>
                <a:latin typeface="Times New Roman"/>
                <a:ea typeface="Times New Roman"/>
                <a:cs typeface="Times New Roman"/>
                <a:sym typeface="Times New Roman"/>
              </a:rPr>
              <a:t>x2 </a:t>
            </a:r>
            <a:r>
              <a:rPr lang="en-US" sz="1200">
                <a:solidFill>
                  <a:schemeClr val="dk1"/>
                </a:solidFill>
                <a:latin typeface="Times New Roman"/>
                <a:ea typeface="Times New Roman"/>
                <a:cs typeface="Times New Roman"/>
                <a:sym typeface="Times New Roman"/>
              </a:rPr>
              <a:t>are declared, and procedure Q, which P can call and in which the local variables </a:t>
            </a:r>
            <a:r>
              <a:rPr i="1" lang="en-US" sz="1200">
                <a:solidFill>
                  <a:schemeClr val="dk1"/>
                </a:solidFill>
                <a:latin typeface="Times New Roman"/>
                <a:ea typeface="Times New Roman"/>
                <a:cs typeface="Times New Roman"/>
                <a:sym typeface="Times New Roman"/>
              </a:rPr>
              <a:t>y1 </a:t>
            </a:r>
            <a:r>
              <a:rPr lang="en-US" sz="1200">
                <a:solidFill>
                  <a:schemeClr val="dk1"/>
                </a:solidFill>
                <a:latin typeface="Times New Roman"/>
                <a:ea typeface="Times New Roman"/>
                <a:cs typeface="Times New Roman"/>
                <a:sym typeface="Times New Roman"/>
              </a:rPr>
              <a:t>and </a:t>
            </a:r>
            <a:r>
              <a:rPr i="1" lang="en-US" sz="1200">
                <a:solidFill>
                  <a:schemeClr val="dk1"/>
                </a:solidFill>
                <a:latin typeface="Times New Roman"/>
                <a:ea typeface="Times New Roman"/>
                <a:cs typeface="Times New Roman"/>
                <a:sym typeface="Times New Roman"/>
              </a:rPr>
              <a:t>y2 </a:t>
            </a:r>
            <a:r>
              <a:rPr lang="en-US" sz="1200">
                <a:solidFill>
                  <a:schemeClr val="dk1"/>
                </a:solidFill>
                <a:latin typeface="Times New Roman"/>
                <a:ea typeface="Times New Roman"/>
                <a:cs typeface="Times New Roman"/>
                <a:sym typeface="Times New Roman"/>
              </a:rPr>
              <a:t>are declared. In this figure, the return  point for each procedure is the first item stored in the corresponding stack frame. Next is stored a pointer to the beginning of the previous frame. This is needed if the number or length of parameters to be stacked is variable.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39: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30" name="Google Shape;730;p39: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2</a:t>
            </a:r>
            <a:endParaRPr/>
          </a:p>
        </p:txBody>
      </p:sp>
      <p:sp>
        <p:nvSpPr>
          <p:cNvPr id="731" name="Google Shape;731;p39: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32" name="Google Shape;732;p39: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33" name="Google Shape;733;p39: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4" name="Google Shape;734;p39: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4: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42" name="Google Shape;242;p4: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2</a:t>
            </a:r>
            <a:endParaRPr/>
          </a:p>
        </p:txBody>
      </p:sp>
      <p:sp>
        <p:nvSpPr>
          <p:cNvPr id="243" name="Google Shape;243;p4: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44" name="Google Shape;244;p4: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45" name="Google Shape;245;p4: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6" name="Google Shape;246;p4: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The operation of the processor is determined by the instructions it executes, referred to as </a:t>
            </a:r>
            <a:r>
              <a:rPr i="1" lang="en-US" sz="1200">
                <a:solidFill>
                  <a:schemeClr val="dk1"/>
                </a:solidFill>
                <a:latin typeface="Times New Roman"/>
                <a:ea typeface="Times New Roman"/>
                <a:cs typeface="Times New Roman"/>
                <a:sym typeface="Times New Roman"/>
              </a:rPr>
              <a:t>machine instructions </a:t>
            </a:r>
            <a:r>
              <a:rPr lang="en-US" sz="1200">
                <a:solidFill>
                  <a:schemeClr val="dk1"/>
                </a:solidFill>
                <a:latin typeface="Times New Roman"/>
                <a:ea typeface="Times New Roman"/>
                <a:cs typeface="Times New Roman"/>
                <a:sym typeface="Times New Roman"/>
              </a:rPr>
              <a:t>or </a:t>
            </a:r>
            <a:r>
              <a:rPr i="1" lang="en-US" sz="1200">
                <a:solidFill>
                  <a:schemeClr val="dk1"/>
                </a:solidFill>
                <a:latin typeface="Times New Roman"/>
                <a:ea typeface="Times New Roman"/>
                <a:cs typeface="Times New Roman"/>
                <a:sym typeface="Times New Roman"/>
              </a:rPr>
              <a:t>computer instructions. </a:t>
            </a:r>
            <a:r>
              <a:rPr lang="en-US" sz="1200">
                <a:solidFill>
                  <a:schemeClr val="dk1"/>
                </a:solidFill>
                <a:latin typeface="Times New Roman"/>
                <a:ea typeface="Times New Roman"/>
                <a:cs typeface="Times New Roman"/>
                <a:sym typeface="Times New Roman"/>
              </a:rPr>
              <a:t>The collection of different instructions that the processor can execute is referred to as the processor’s </a:t>
            </a:r>
            <a:r>
              <a:rPr i="1" lang="en-US" sz="1200">
                <a:solidFill>
                  <a:schemeClr val="dk1"/>
                </a:solidFill>
                <a:latin typeface="Times New Roman"/>
                <a:ea typeface="Times New Roman"/>
                <a:cs typeface="Times New Roman"/>
                <a:sym typeface="Times New Roman"/>
              </a:rPr>
              <a:t>instruction set. </a:t>
            </a:r>
            <a:endParaRPr/>
          </a:p>
          <a:p>
            <a:pPr indent="0" lvl="0" marL="0" rtl="0" algn="l">
              <a:spcBef>
                <a:spcPts val="360"/>
              </a:spcBef>
              <a:spcAft>
                <a:spcPts val="0"/>
              </a:spcAft>
              <a:buNone/>
            </a:pPr>
            <a:r>
              <a:t/>
            </a:r>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Each instruction must contain the information required by the processor for execution. </a:t>
            </a:r>
            <a:endParaRPr/>
          </a:p>
          <a:p>
            <a:pPr indent="0" lvl="0" marL="0" rtl="0" algn="l">
              <a:spcBef>
                <a:spcPts val="36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40:notes"/>
          <p:cNvSpPr txBox="1"/>
          <p:nvPr>
            <p:ph idx="12" type="sldNum"/>
          </p:nvPr>
        </p:nvSpPr>
        <p:spPr>
          <a:xfrm>
            <a:off x="3886200" y="8686800"/>
            <a:ext cx="2971800" cy="457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Times New Roman"/>
                <a:ea typeface="Times New Roman"/>
                <a:cs typeface="Times New Roman"/>
                <a:sym typeface="Times New Roman"/>
              </a:rPr>
              <a:t>‹#›</a:t>
            </a:fld>
            <a:endParaRPr sz="2400">
              <a:solidFill>
                <a:schemeClr val="dk1"/>
              </a:solidFill>
              <a:latin typeface="Times New Roman"/>
              <a:ea typeface="Times New Roman"/>
              <a:cs typeface="Times New Roman"/>
              <a:sym typeface="Times New Roman"/>
            </a:endParaRPr>
          </a:p>
        </p:txBody>
      </p:sp>
      <p:sp>
        <p:nvSpPr>
          <p:cNvPr id="744" name="Google Shape;744;p40: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5" name="Google Shape;745;p40: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a:t>Chapter 12 summary.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5: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56" name="Google Shape;256;p5: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rm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Operation code: </a:t>
            </a:r>
            <a:r>
              <a:rPr lang="en-US" sz="1200">
                <a:solidFill>
                  <a:schemeClr val="dk1"/>
                </a:solidFill>
                <a:latin typeface="Times New Roman"/>
                <a:ea typeface="Times New Roman"/>
                <a:cs typeface="Times New Roman"/>
                <a:sym typeface="Times New Roman"/>
              </a:rPr>
              <a:t>Specifies the operation to be performed (e.g., ADD, I/O). The operation is specified by a binary code, known as the operation code, or </a:t>
            </a:r>
            <a:r>
              <a:rPr b="1" lang="en-US" sz="1200">
                <a:solidFill>
                  <a:schemeClr val="dk1"/>
                </a:solidFill>
                <a:latin typeface="Times New Roman"/>
                <a:ea typeface="Times New Roman"/>
                <a:cs typeface="Times New Roman"/>
                <a:sym typeface="Times New Roman"/>
              </a:rPr>
              <a:t>opcode. </a:t>
            </a:r>
            <a:endParaRPr/>
          </a:p>
          <a:p>
            <a:pPr indent="0" lvl="0" marL="0" marR="0" rtl="0" algn="l">
              <a:lnSpc>
                <a:spcPct val="100000"/>
              </a:lnSpc>
              <a:spcBef>
                <a:spcPts val="360"/>
              </a:spcBef>
              <a:spcAft>
                <a:spcPts val="0"/>
              </a:spcAft>
              <a:buClr>
                <a:schemeClr val="dk1"/>
              </a:buClr>
              <a:buSzPts val="1200"/>
              <a:buFont typeface="Times New Roman"/>
              <a:buNone/>
            </a:pPr>
            <a:r>
              <a:t/>
            </a:r>
            <a:endParaRPr b="1" sz="1200">
              <a:solidFill>
                <a:schemeClr val="dk1"/>
              </a:solidFill>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Source operand reference: </a:t>
            </a:r>
            <a:r>
              <a:rPr lang="en-US" sz="1200">
                <a:solidFill>
                  <a:schemeClr val="dk1"/>
                </a:solidFill>
                <a:latin typeface="Times New Roman"/>
                <a:ea typeface="Times New Roman"/>
                <a:cs typeface="Times New Roman"/>
                <a:sym typeface="Times New Roman"/>
              </a:rPr>
              <a:t>The operation may involve one or more source operands, that is, operands that are inputs for the operation. </a:t>
            </a:r>
            <a:endParaRPr/>
          </a:p>
          <a:p>
            <a:pPr indent="0" lvl="0" marL="0" marR="0" rtl="0" algn="l">
              <a:lnSpc>
                <a:spcPct val="100000"/>
              </a:lnSpc>
              <a:spcBef>
                <a:spcPts val="360"/>
              </a:spcBef>
              <a:spcAft>
                <a:spcPts val="0"/>
              </a:spcAft>
              <a:buClr>
                <a:schemeClr val="dk1"/>
              </a:buClr>
              <a:buSzPts val="1200"/>
              <a:buFont typeface="Times New Roman"/>
              <a:buNone/>
            </a:pPr>
            <a:r>
              <a:t/>
            </a:r>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Result operand reference: </a:t>
            </a:r>
            <a:r>
              <a:rPr lang="en-US" sz="1200">
                <a:solidFill>
                  <a:schemeClr val="dk1"/>
                </a:solidFill>
                <a:latin typeface="Times New Roman"/>
                <a:ea typeface="Times New Roman"/>
                <a:cs typeface="Times New Roman"/>
                <a:sym typeface="Times New Roman"/>
              </a:rPr>
              <a:t>The operation may produce a result. </a:t>
            </a:r>
            <a:endParaRPr/>
          </a:p>
          <a:p>
            <a:pPr indent="0" lvl="0" marL="0" marR="0" rtl="0" algn="l">
              <a:lnSpc>
                <a:spcPct val="100000"/>
              </a:lnSpc>
              <a:spcBef>
                <a:spcPts val="360"/>
              </a:spcBef>
              <a:spcAft>
                <a:spcPts val="0"/>
              </a:spcAft>
              <a:buClr>
                <a:schemeClr val="dk1"/>
              </a:buClr>
              <a:buSzPts val="1200"/>
              <a:buFont typeface="Times New Roman"/>
              <a:buNone/>
            </a:pPr>
            <a:r>
              <a:t/>
            </a:r>
            <a:endParaRPr sz="1200">
              <a:solidFill>
                <a:schemeClr val="dk1"/>
              </a:solidFill>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 </a:t>
            </a:r>
            <a:r>
              <a:rPr b="1" lang="en-US" sz="1200">
                <a:solidFill>
                  <a:schemeClr val="dk1"/>
                </a:solidFill>
                <a:latin typeface="Times New Roman"/>
                <a:ea typeface="Times New Roman"/>
                <a:cs typeface="Times New Roman"/>
                <a:sym typeface="Times New Roman"/>
              </a:rPr>
              <a:t>Next instruction reference: </a:t>
            </a:r>
            <a:r>
              <a:rPr lang="en-US" sz="1200">
                <a:solidFill>
                  <a:schemeClr val="dk1"/>
                </a:solidFill>
                <a:latin typeface="Times New Roman"/>
                <a:ea typeface="Times New Roman"/>
                <a:cs typeface="Times New Roman"/>
                <a:sym typeface="Times New Roman"/>
              </a:rPr>
              <a:t>This tells the processor where to fetch the next instruction after the execution of this instruction is complete. </a:t>
            </a:r>
            <a:endParaRPr/>
          </a:p>
          <a:p>
            <a:pPr indent="0" lvl="0" marL="0" marR="0" rtl="0" algn="l">
              <a:lnSpc>
                <a:spcPct val="100000"/>
              </a:lnSpc>
              <a:spcBef>
                <a:spcPts val="360"/>
              </a:spcBef>
              <a:spcAft>
                <a:spcPts val="0"/>
              </a:spcAft>
              <a:buClr>
                <a:schemeClr val="dk1"/>
              </a:buClr>
              <a:buSzPts val="1200"/>
              <a:buFont typeface="Times New Roman"/>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6: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73" name="Google Shape;273;p6: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3</a:t>
            </a:r>
            <a:endParaRPr/>
          </a:p>
        </p:txBody>
      </p:sp>
      <p:sp>
        <p:nvSpPr>
          <p:cNvPr id="274" name="Google Shape;274;p6: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75" name="Google Shape;275;p6: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76" name="Google Shape;276;p6: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7" name="Google Shape;277;p6: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Figure 12.1, which repeats Figure 3.6, shows the steps involved in instruction execution and, by implication, defines the elements of a machine instruction.</a:t>
            </a:r>
            <a:endParaRPr/>
          </a:p>
          <a:p>
            <a:pPr indent="0" lvl="0" marL="0" rtl="0" algn="l">
              <a:spcBef>
                <a:spcPts val="360"/>
              </a:spcBef>
              <a:spcAft>
                <a:spcPts val="0"/>
              </a:spcAft>
              <a:buNone/>
            </a:pPr>
            <a:r>
              <a:t/>
            </a:r>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The address of the next instruction to be fetched could be either a real address or a virtual address, depending on the architecture. Generally, the distinction is transparent to the instruction set architecture. In most cases, the next instruction to be fetched immediately follows the current instruction. In those cases, there is no explicit reference to the next instruction. When an explicit reference is needed, then the main memory or virtual memory address must be supplied. The form in which that address is supplied is discussed in Chapter 13. </a:t>
            </a:r>
            <a:endParaRPr/>
          </a:p>
          <a:p>
            <a:pPr indent="0" lvl="0" marL="0" rtl="0" algn="l">
              <a:spcBef>
                <a:spcPts val="36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7: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86" name="Google Shape;286;p7: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4</a:t>
            </a:r>
            <a:endParaRPr/>
          </a:p>
        </p:txBody>
      </p:sp>
      <p:sp>
        <p:nvSpPr>
          <p:cNvPr id="287" name="Google Shape;287;p7: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88" name="Google Shape;288;p7: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89" name="Google Shape;289;p7: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0" name="Google Shape;290;p7: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Source and result operands can be in one of four areas: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Main or virtual memory: </a:t>
            </a:r>
            <a:r>
              <a:rPr lang="en-US" sz="1200">
                <a:solidFill>
                  <a:schemeClr val="dk1"/>
                </a:solidFill>
                <a:latin typeface="Times New Roman"/>
                <a:ea typeface="Times New Roman"/>
                <a:cs typeface="Times New Roman"/>
                <a:sym typeface="Times New Roman"/>
              </a:rPr>
              <a:t>As with next instruction references, the main or virtual memory address must be supplied.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Processor register: </a:t>
            </a:r>
            <a:r>
              <a:rPr lang="en-US" sz="1200">
                <a:solidFill>
                  <a:schemeClr val="dk1"/>
                </a:solidFill>
                <a:latin typeface="Times New Roman"/>
                <a:ea typeface="Times New Roman"/>
                <a:cs typeface="Times New Roman"/>
                <a:sym typeface="Times New Roman"/>
              </a:rPr>
              <a:t>With rare exceptions, a processor contains one or more registers that may be referenced by machine instructions. If only one register exists, reference to it may be implicit. If more than one register exists, then each register is assigned a unique name or number, and the instruction must contain the number of the desired register.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Immediate: </a:t>
            </a:r>
            <a:r>
              <a:rPr lang="en-US" sz="1200">
                <a:solidFill>
                  <a:schemeClr val="dk1"/>
                </a:solidFill>
                <a:latin typeface="Times New Roman"/>
                <a:ea typeface="Times New Roman"/>
                <a:cs typeface="Times New Roman"/>
                <a:sym typeface="Times New Roman"/>
              </a:rPr>
              <a:t>The value of the operand is contained in a field in the instruction being executed.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I/O device: </a:t>
            </a:r>
            <a:r>
              <a:rPr lang="en-US" sz="1200">
                <a:solidFill>
                  <a:schemeClr val="dk1"/>
                </a:solidFill>
                <a:latin typeface="Times New Roman"/>
                <a:ea typeface="Times New Roman"/>
                <a:cs typeface="Times New Roman"/>
                <a:sym typeface="Times New Roman"/>
              </a:rPr>
              <a:t>The instruction must specify the I/O module and device for the operation. If memory-mapped I/O is used, this is just another main or virtual memory address. </a:t>
            </a:r>
            <a:endParaRPr/>
          </a:p>
          <a:p>
            <a:pPr indent="0" lvl="0" marL="0" rtl="0" algn="l">
              <a:spcBef>
                <a:spcPts val="36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8: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06" name="Google Shape;306;p8: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5</a:t>
            </a:r>
            <a:endParaRPr/>
          </a:p>
        </p:txBody>
      </p:sp>
      <p:sp>
        <p:nvSpPr>
          <p:cNvPr id="307" name="Google Shape;307;p8: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08" name="Google Shape;308;p8: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09" name="Google Shape;309;p8: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0" name="Google Shape;310;p8: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marR="0" rtl="0" algn="l">
              <a:lnSpc>
                <a:spcPct val="100000"/>
              </a:lnSpc>
              <a:spcBef>
                <a:spcPts val="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Within the computer, each instruction is represented by a sequence of bits. The instruction is divided into fields, corresponding to the constituent elements of the instruction. </a:t>
            </a:r>
            <a:endParaRPr/>
          </a:p>
          <a:p>
            <a:pPr indent="0" lvl="0" marL="0" rtl="0" algn="l">
              <a:spcBef>
                <a:spcPts val="360"/>
              </a:spcBef>
              <a:spcAft>
                <a:spcPts val="0"/>
              </a:spcAft>
              <a:buNone/>
            </a:pPr>
            <a:r>
              <a:t/>
            </a:r>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A simple example of an instruction format is shown in Figure 12.2. As another example, the IAS instruction format is shown in Figure 2.2. With most instruction sets, more than one format is used. During instruction execution, an instruction is read into an instruction register (IR) in the processor. The processor must be able to extract the data from the various instruction fields to perform the required operation. </a:t>
            </a:r>
            <a:endParaRPr/>
          </a:p>
          <a:p>
            <a:pPr indent="0" lvl="0" marL="0" marR="0" rtl="0" algn="l">
              <a:lnSpc>
                <a:spcPct val="100000"/>
              </a:lnSpc>
              <a:spcBef>
                <a:spcPts val="360"/>
              </a:spcBef>
              <a:spcAft>
                <a:spcPts val="0"/>
              </a:spcAft>
              <a:buClr>
                <a:schemeClr val="dk1"/>
              </a:buClr>
              <a:buSzPts val="1200"/>
              <a:buFont typeface="Times New Roman"/>
              <a:buNone/>
            </a:pPr>
            <a:r>
              <a:t/>
            </a:r>
            <a:endParaRPr sz="1200">
              <a:solidFill>
                <a:schemeClr val="dk1"/>
              </a:solidFill>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rPr lang="en-US" sz="1200">
                <a:solidFill>
                  <a:schemeClr val="dk1"/>
                </a:solidFill>
                <a:latin typeface="Times New Roman"/>
                <a:ea typeface="Times New Roman"/>
                <a:cs typeface="Times New Roman"/>
                <a:sym typeface="Times New Roman"/>
              </a:rPr>
              <a:t>It is difficult for both the programmer and the reader of textbooks to deal with binary representations of machine instructions. Thus, it has become common practice to use a </a:t>
            </a:r>
            <a:r>
              <a:rPr i="1" lang="en-US" sz="1200">
                <a:solidFill>
                  <a:schemeClr val="dk1"/>
                </a:solidFill>
                <a:latin typeface="Times New Roman"/>
                <a:ea typeface="Times New Roman"/>
                <a:cs typeface="Times New Roman"/>
                <a:sym typeface="Times New Roman"/>
              </a:rPr>
              <a:t>symbolic representation </a:t>
            </a:r>
            <a:r>
              <a:rPr lang="en-US" sz="1200">
                <a:solidFill>
                  <a:schemeClr val="dk1"/>
                </a:solidFill>
                <a:latin typeface="Times New Roman"/>
                <a:ea typeface="Times New Roman"/>
                <a:cs typeface="Times New Roman"/>
                <a:sym typeface="Times New Roman"/>
              </a:rPr>
              <a:t>of machine instructions. An example of this was used for the IAS instruction set, in Table 2.1. </a:t>
            </a:r>
            <a:endParaRPr/>
          </a:p>
          <a:p>
            <a:pPr indent="0" lvl="0" marL="0" marR="0" rtl="0" algn="l">
              <a:lnSpc>
                <a:spcPct val="100000"/>
              </a:lnSpc>
              <a:spcBef>
                <a:spcPts val="360"/>
              </a:spcBef>
              <a:spcAft>
                <a:spcPts val="0"/>
              </a:spcAft>
              <a:buClr>
                <a:schemeClr val="dk1"/>
              </a:buClr>
              <a:buSzPts val="1200"/>
              <a:buFont typeface="Times New Roman"/>
              <a:buNone/>
            </a:pPr>
            <a:r>
              <a:t/>
            </a:r>
            <a:endParaRPr/>
          </a:p>
          <a:p>
            <a:pPr indent="0" lvl="0" marL="0" rtl="0" algn="l">
              <a:spcBef>
                <a:spcPts val="36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9:notes"/>
          <p:cNvSpPr/>
          <p:nvPr/>
        </p:nvSpPr>
        <p:spPr>
          <a:xfrm>
            <a:off x="388620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21" name="Google Shape;321;p9:notes"/>
          <p:cNvSpPr/>
          <p:nvPr/>
        </p:nvSpPr>
        <p:spPr>
          <a:xfrm>
            <a:off x="3886200" y="8686800"/>
            <a:ext cx="2971800" cy="457200"/>
          </a:xfrm>
          <a:prstGeom prst="rect">
            <a:avLst/>
          </a:prstGeom>
          <a:noFill/>
          <a:ln>
            <a:noFill/>
          </a:ln>
        </p:spPr>
        <p:txBody>
          <a:bodyPr anchorCtr="0" anchor="b" bIns="44450" lIns="90475" spcFirstLastPara="1" rIns="90475" wrap="square" tIns="44450">
            <a:noAutofit/>
          </a:bodyPr>
          <a:lstStyle/>
          <a:p>
            <a:pPr indent="0" lvl="0" marL="0" marR="0" rtl="0" algn="r">
              <a:spcBef>
                <a:spcPts val="0"/>
              </a:spcBef>
              <a:spcAft>
                <a:spcPts val="0"/>
              </a:spcAft>
              <a:buNone/>
            </a:pPr>
            <a:r>
              <a:rPr lang="en-US" sz="1200">
                <a:solidFill>
                  <a:schemeClr val="dk1"/>
                </a:solidFill>
                <a:latin typeface="Times New Roman"/>
                <a:ea typeface="Times New Roman"/>
                <a:cs typeface="Times New Roman"/>
                <a:sym typeface="Times New Roman"/>
              </a:rPr>
              <a:t>6</a:t>
            </a:r>
            <a:endParaRPr/>
          </a:p>
        </p:txBody>
      </p:sp>
      <p:sp>
        <p:nvSpPr>
          <p:cNvPr id="322" name="Google Shape;322;p9:notes"/>
          <p:cNvSpPr/>
          <p:nvPr/>
        </p:nvSpPr>
        <p:spPr>
          <a:xfrm>
            <a:off x="0" y="868680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23" name="Google Shape;323;p9:notes"/>
          <p:cNvSpPr/>
          <p:nvPr/>
        </p:nvSpPr>
        <p:spPr>
          <a:xfrm>
            <a:off x="0" y="0"/>
            <a:ext cx="29718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24" name="Google Shape;324;p9:notes"/>
          <p:cNvSpPr/>
          <p:nvPr>
            <p:ph idx="2" type="sldImg"/>
          </p:nvPr>
        </p:nvSpPr>
        <p:spPr>
          <a:xfrm>
            <a:off x="1150938" y="692150"/>
            <a:ext cx="4556125" cy="34163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5" name="Google Shape;325;p9:notes"/>
          <p:cNvSpPr txBox="1"/>
          <p:nvPr>
            <p:ph idx="1" type="body"/>
          </p:nvPr>
        </p:nvSpPr>
        <p:spPr>
          <a:xfrm>
            <a:off x="914400" y="4343400"/>
            <a:ext cx="5029200" cy="41148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A computer should have a set of instructions that allows the user to formulate any data processing task. Another way to view it is to consider the capabilities of a high-level programming language. Any program written in a high-level language must be translated into machine language to be executed. Thus, the set of machine instructions must be sufficient to express any of the instructions from a high-level language. With this in mind we can categorize instruction types as follows: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Data processing: </a:t>
            </a:r>
            <a:r>
              <a:rPr lang="en-US" sz="1200">
                <a:solidFill>
                  <a:schemeClr val="dk1"/>
                </a:solidFill>
                <a:latin typeface="Times New Roman"/>
                <a:ea typeface="Times New Roman"/>
                <a:cs typeface="Times New Roman"/>
                <a:sym typeface="Times New Roman"/>
              </a:rPr>
              <a:t>Arithmetic and logic instructions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Data storage: </a:t>
            </a:r>
            <a:r>
              <a:rPr lang="en-US" sz="1200">
                <a:solidFill>
                  <a:schemeClr val="dk1"/>
                </a:solidFill>
                <a:latin typeface="Times New Roman"/>
                <a:ea typeface="Times New Roman"/>
                <a:cs typeface="Times New Roman"/>
                <a:sym typeface="Times New Roman"/>
              </a:rPr>
              <a:t>Movement of data into or out of register and or memory </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locations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Data movement: </a:t>
            </a:r>
            <a:r>
              <a:rPr lang="en-US" sz="1200">
                <a:solidFill>
                  <a:schemeClr val="dk1"/>
                </a:solidFill>
                <a:latin typeface="Times New Roman"/>
                <a:ea typeface="Times New Roman"/>
                <a:cs typeface="Times New Roman"/>
                <a:sym typeface="Times New Roman"/>
              </a:rPr>
              <a:t>I/O instructions </a:t>
            </a:r>
            <a:endParaRPr/>
          </a:p>
          <a:p>
            <a:pPr indent="0" lvl="0" marL="0" rtl="0" algn="l">
              <a:spcBef>
                <a:spcPts val="360"/>
              </a:spcBef>
              <a:spcAft>
                <a:spcPts val="0"/>
              </a:spcAft>
              <a:buNone/>
            </a:pPr>
            <a:r>
              <a:t/>
            </a:r>
            <a:endParaRPr b="1"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Control: </a:t>
            </a:r>
            <a:r>
              <a:rPr lang="en-US" sz="1200">
                <a:solidFill>
                  <a:schemeClr val="dk1"/>
                </a:solidFill>
                <a:latin typeface="Times New Roman"/>
                <a:ea typeface="Times New Roman"/>
                <a:cs typeface="Times New Roman"/>
                <a:sym typeface="Times New Roman"/>
              </a:rPr>
              <a:t>Test and branch instructions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rPr i="1" lang="en-US" sz="1200">
                <a:solidFill>
                  <a:schemeClr val="dk1"/>
                </a:solidFill>
                <a:latin typeface="Times New Roman"/>
                <a:ea typeface="Times New Roman"/>
                <a:cs typeface="Times New Roman"/>
                <a:sym typeface="Times New Roman"/>
              </a:rPr>
              <a:t>Arithmetic </a:t>
            </a:r>
            <a:r>
              <a:rPr lang="en-US" sz="1200">
                <a:solidFill>
                  <a:schemeClr val="dk1"/>
                </a:solidFill>
                <a:latin typeface="Times New Roman"/>
                <a:ea typeface="Times New Roman"/>
                <a:cs typeface="Times New Roman"/>
                <a:sym typeface="Times New Roman"/>
              </a:rPr>
              <a:t>instructions provide computational capabilities for processing numeric data. </a:t>
            </a:r>
            <a:r>
              <a:rPr i="1" lang="en-US" sz="1200">
                <a:solidFill>
                  <a:schemeClr val="dk1"/>
                </a:solidFill>
                <a:latin typeface="Times New Roman"/>
                <a:ea typeface="Times New Roman"/>
                <a:cs typeface="Times New Roman"/>
                <a:sym typeface="Times New Roman"/>
              </a:rPr>
              <a:t>Logic </a:t>
            </a:r>
            <a:r>
              <a:rPr lang="en-US" sz="1200">
                <a:solidFill>
                  <a:schemeClr val="dk1"/>
                </a:solidFill>
                <a:latin typeface="Times New Roman"/>
                <a:ea typeface="Times New Roman"/>
                <a:cs typeface="Times New Roman"/>
                <a:sym typeface="Times New Roman"/>
              </a:rPr>
              <a:t>(Boolean) instructions operate on the bits of a word as bits rather than as numbers; thus, they provide capabilities for processing any other type of data the user may wish to employ. These operations are performed primarily on data in processor registers. Therefore, there must be </a:t>
            </a:r>
            <a:r>
              <a:rPr i="1" lang="en-US" sz="1200">
                <a:solidFill>
                  <a:schemeClr val="dk1"/>
                </a:solidFill>
                <a:latin typeface="Times New Roman"/>
                <a:ea typeface="Times New Roman"/>
                <a:cs typeface="Times New Roman"/>
                <a:sym typeface="Times New Roman"/>
              </a:rPr>
              <a:t>memory </a:t>
            </a:r>
            <a:r>
              <a:rPr lang="en-US" sz="1200">
                <a:solidFill>
                  <a:schemeClr val="dk1"/>
                </a:solidFill>
                <a:latin typeface="Times New Roman"/>
                <a:ea typeface="Times New Roman"/>
                <a:cs typeface="Times New Roman"/>
                <a:sym typeface="Times New Roman"/>
              </a:rPr>
              <a:t>instructions for moving data between memory and the registers. </a:t>
            </a:r>
            <a:r>
              <a:rPr i="1" lang="en-US" sz="1200">
                <a:solidFill>
                  <a:schemeClr val="dk1"/>
                </a:solidFill>
                <a:latin typeface="Times New Roman"/>
                <a:ea typeface="Times New Roman"/>
                <a:cs typeface="Times New Roman"/>
                <a:sym typeface="Times New Roman"/>
              </a:rPr>
              <a:t>I/O </a:t>
            </a:r>
            <a:r>
              <a:rPr lang="en-US" sz="1200">
                <a:solidFill>
                  <a:schemeClr val="dk1"/>
                </a:solidFill>
                <a:latin typeface="Times New Roman"/>
                <a:ea typeface="Times New Roman"/>
                <a:cs typeface="Times New Roman"/>
                <a:sym typeface="Times New Roman"/>
              </a:rPr>
              <a:t>instructions are needed to transfer programs and data into memory and the results of computations back out to the user. </a:t>
            </a:r>
            <a:r>
              <a:rPr i="1" lang="en-US" sz="1200">
                <a:solidFill>
                  <a:schemeClr val="dk1"/>
                </a:solidFill>
                <a:latin typeface="Times New Roman"/>
                <a:ea typeface="Times New Roman"/>
                <a:cs typeface="Times New Roman"/>
                <a:sym typeface="Times New Roman"/>
              </a:rPr>
              <a:t>Test </a:t>
            </a:r>
            <a:r>
              <a:rPr lang="en-US" sz="1200">
                <a:solidFill>
                  <a:schemeClr val="dk1"/>
                </a:solidFill>
                <a:latin typeface="Times New Roman"/>
                <a:ea typeface="Times New Roman"/>
                <a:cs typeface="Times New Roman"/>
                <a:sym typeface="Times New Roman"/>
              </a:rPr>
              <a:t>instructions are used to test the value of a data word or the status of a computation. Branch instructions are then used to branch to a different set of instructions depending on the decision made.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42"/>
          <p:cNvSpPr txBox="1"/>
          <p:nvPr>
            <p:ph type="ctrTitle"/>
          </p:nvPr>
        </p:nvSpPr>
        <p:spPr>
          <a:xfrm>
            <a:off x="4800600" y="4624668"/>
            <a:ext cx="4038600" cy="93345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2"/>
          <p:cNvSpPr txBox="1"/>
          <p:nvPr>
            <p:ph idx="1" type="subTitle"/>
          </p:nvPr>
        </p:nvSpPr>
        <p:spPr>
          <a:xfrm>
            <a:off x="4800600" y="5562599"/>
            <a:ext cx="4038600" cy="748553"/>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SzPts val="1050"/>
              <a:buNone/>
              <a:defRPr sz="1400">
                <a:solidFill>
                  <a:srgbClr val="888888"/>
                </a:solidFill>
              </a:defRPr>
            </a:lvl1pPr>
            <a:lvl2pPr lvl="1" algn="ctr">
              <a:spcBef>
                <a:spcPts val="600"/>
              </a:spcBef>
              <a:spcAft>
                <a:spcPts val="0"/>
              </a:spcAft>
              <a:buSzPts val="1350"/>
              <a:buNone/>
              <a:defRPr>
                <a:solidFill>
                  <a:srgbClr val="888888"/>
                </a:solidFill>
              </a:defRPr>
            </a:lvl2pPr>
            <a:lvl3pPr lvl="2" algn="ctr">
              <a:spcBef>
                <a:spcPts val="600"/>
              </a:spcBef>
              <a:spcAft>
                <a:spcPts val="0"/>
              </a:spcAft>
              <a:buSzPts val="1350"/>
              <a:buNone/>
              <a:defRPr>
                <a:solidFill>
                  <a:srgbClr val="888888"/>
                </a:solidFill>
              </a:defRPr>
            </a:lvl3pPr>
            <a:lvl4pPr lvl="3" algn="ctr">
              <a:spcBef>
                <a:spcPts val="600"/>
              </a:spcBef>
              <a:spcAft>
                <a:spcPts val="0"/>
              </a:spcAft>
              <a:buSzPts val="1350"/>
              <a:buNone/>
              <a:defRPr>
                <a:solidFill>
                  <a:srgbClr val="888888"/>
                </a:solidFill>
              </a:defRPr>
            </a:lvl4pPr>
            <a:lvl5pPr lvl="4" algn="ctr">
              <a:spcBef>
                <a:spcPts val="600"/>
              </a:spcBef>
              <a:spcAft>
                <a:spcPts val="0"/>
              </a:spcAft>
              <a:buSzPts val="135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42"/>
          <p:cNvSpPr txBox="1"/>
          <p:nvPr>
            <p:ph idx="10" type="dt"/>
          </p:nvPr>
        </p:nvSpPr>
        <p:spPr>
          <a:xfrm>
            <a:off x="4800600" y="6425640"/>
            <a:ext cx="12326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2"/>
          <p:cNvSpPr txBox="1"/>
          <p:nvPr>
            <p:ph idx="11" type="ftr"/>
          </p:nvPr>
        </p:nvSpPr>
        <p:spPr>
          <a:xfrm>
            <a:off x="6311153" y="6425640"/>
            <a:ext cx="26176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2"/>
          <p:cNvSpPr/>
          <p:nvPr/>
        </p:nvSpPr>
        <p:spPr>
          <a:xfrm>
            <a:off x="282575" y="228600"/>
            <a:ext cx="4235450" cy="41879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7" name="Google Shape;17;p42"/>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18" name="Google Shape;18;p42"/>
          <p:cNvSpPr/>
          <p:nvPr/>
        </p:nvSpPr>
        <p:spPr>
          <a:xfrm>
            <a:off x="4624388" y="237744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9" name="Google Shape;19;p42"/>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5400" u="none" cap="none" strike="noStrike">
                <a:solidFill>
                  <a:srgbClr val="B86EB8"/>
                </a:solidFill>
                <a:latin typeface="Times New Roman"/>
                <a:ea typeface="Times New Roman"/>
                <a:cs typeface="Times New Roman"/>
                <a:sym typeface="Times New Roman"/>
              </a:rPr>
              <a:t>+</a:t>
            </a:r>
            <a:endParaRPr/>
          </a:p>
        </p:txBody>
      </p:sp>
      <p:sp>
        <p:nvSpPr>
          <p:cNvPr id="20" name="Google Shape;20;p42"/>
          <p:cNvSpPr/>
          <p:nvPr/>
        </p:nvSpPr>
        <p:spPr>
          <a:xfrm>
            <a:off x="4624388" y="228600"/>
            <a:ext cx="2057400" cy="2039112"/>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1" name="Google Shape;21;p42"/>
          <p:cNvSpPr/>
          <p:nvPr/>
        </p:nvSpPr>
        <p:spPr>
          <a:xfrm>
            <a:off x="6802438" y="2377440"/>
            <a:ext cx="2057400" cy="203911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7" name="Shape 97"/>
        <p:cNvGrpSpPr/>
        <p:nvPr/>
      </p:nvGrpSpPr>
      <p:grpSpPr>
        <a:xfrm>
          <a:off x="0" y="0"/>
          <a:ext cx="0" cy="0"/>
          <a:chOff x="0" y="0"/>
          <a:chExt cx="0" cy="0"/>
        </a:xfrm>
      </p:grpSpPr>
      <p:sp>
        <p:nvSpPr>
          <p:cNvPr id="98" name="Google Shape;98;p51"/>
          <p:cNvSpPr/>
          <p:nvPr/>
        </p:nvSpPr>
        <p:spPr>
          <a:xfrm>
            <a:off x="658907" y="228600"/>
            <a:ext cx="8200930"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9" name="Google Shape;99;p51"/>
          <p:cNvSpPr txBox="1"/>
          <p:nvPr>
            <p:ph type="title"/>
          </p:nvPr>
        </p:nvSpPr>
        <p:spPr>
          <a:xfrm>
            <a:off x="2286000" y="3124200"/>
            <a:ext cx="5638800" cy="136207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Rockwell"/>
              <a:buNone/>
              <a:defRPr b="0" sz="32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51"/>
          <p:cNvSpPr txBox="1"/>
          <p:nvPr>
            <p:ph idx="1" type="body"/>
          </p:nvPr>
        </p:nvSpPr>
        <p:spPr>
          <a:xfrm>
            <a:off x="2286000" y="4495800"/>
            <a:ext cx="5638800" cy="1500187"/>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050"/>
              <a:buNone/>
              <a:defRPr sz="1400" cap="none">
                <a:solidFill>
                  <a:schemeClr val="lt1"/>
                </a:solidFill>
              </a:defRPr>
            </a:lvl1pPr>
            <a:lvl2pPr indent="-228600" lvl="1" marL="914400" algn="l">
              <a:spcBef>
                <a:spcPts val="600"/>
              </a:spcBef>
              <a:spcAft>
                <a:spcPts val="0"/>
              </a:spcAft>
              <a:buSzPts val="1350"/>
              <a:buNone/>
              <a:defRPr sz="1800">
                <a:solidFill>
                  <a:srgbClr val="888888"/>
                </a:solidFill>
              </a:defRPr>
            </a:lvl2pPr>
            <a:lvl3pPr indent="-228600" lvl="2" marL="1371600" algn="l">
              <a:spcBef>
                <a:spcPts val="600"/>
              </a:spcBef>
              <a:spcAft>
                <a:spcPts val="0"/>
              </a:spcAft>
              <a:buSzPts val="1200"/>
              <a:buNone/>
              <a:defRPr sz="1600">
                <a:solidFill>
                  <a:srgbClr val="888888"/>
                </a:solidFill>
              </a:defRPr>
            </a:lvl3pPr>
            <a:lvl4pPr indent="-228600" lvl="3" marL="1828800" algn="l">
              <a:spcBef>
                <a:spcPts val="600"/>
              </a:spcBef>
              <a:spcAft>
                <a:spcPts val="0"/>
              </a:spcAft>
              <a:buSzPts val="1050"/>
              <a:buNone/>
              <a:defRPr sz="1400">
                <a:solidFill>
                  <a:srgbClr val="888888"/>
                </a:solidFill>
              </a:defRPr>
            </a:lvl4pPr>
            <a:lvl5pPr indent="-228600" lvl="4" marL="2286000" algn="l">
              <a:spcBef>
                <a:spcPts val="600"/>
              </a:spcBef>
              <a:spcAft>
                <a:spcPts val="0"/>
              </a:spcAft>
              <a:buSzPts val="105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01" name="Google Shape;101;p51"/>
          <p:cNvSpPr txBox="1"/>
          <p:nvPr>
            <p:ph idx="10" type="dt"/>
          </p:nvPr>
        </p:nvSpPr>
        <p:spPr>
          <a:xfrm>
            <a:off x="658906" y="6248774"/>
            <a:ext cx="14746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51"/>
          <p:cNvSpPr txBox="1"/>
          <p:nvPr>
            <p:ph idx="11" type="ftr"/>
          </p:nvPr>
        </p:nvSpPr>
        <p:spPr>
          <a:xfrm>
            <a:off x="2286000" y="6248774"/>
            <a:ext cx="5638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51"/>
          <p:cNvSpPr txBox="1"/>
          <p:nvPr>
            <p:ph idx="12" type="sldNum"/>
          </p:nvPr>
        </p:nvSpPr>
        <p:spPr>
          <a:xfrm>
            <a:off x="8305800" y="624877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51"/>
          <p:cNvSpPr txBox="1"/>
          <p:nvPr/>
        </p:nvSpPr>
        <p:spPr>
          <a:xfrm>
            <a:off x="2003612" y="3110754"/>
            <a:ext cx="260909" cy="61555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4000">
                <a:solidFill>
                  <a:srgbClr val="B86EB8"/>
                </a:solidFill>
                <a:latin typeface="Times New Roman"/>
                <a:ea typeface="Times New Roman"/>
                <a:cs typeface="Times New Roman"/>
                <a:sym typeface="Times New Roman"/>
              </a:rPr>
              <a:t>+</a:t>
            </a:r>
            <a:endParaRPr/>
          </a:p>
        </p:txBody>
      </p:sp>
      <p:sp>
        <p:nvSpPr>
          <p:cNvPr id="105" name="Google Shape;105;p51"/>
          <p:cNvSpPr/>
          <p:nvPr/>
        </p:nvSpPr>
        <p:spPr>
          <a:xfrm>
            <a:off x="285750" y="228600"/>
            <a:ext cx="212725" cy="634523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06" name="Shape 106"/>
        <p:cNvGrpSpPr/>
        <p:nvPr/>
      </p:nvGrpSpPr>
      <p:grpSpPr>
        <a:xfrm>
          <a:off x="0" y="0"/>
          <a:ext cx="0" cy="0"/>
          <a:chOff x="0" y="0"/>
          <a:chExt cx="0" cy="0"/>
        </a:xfrm>
      </p:grpSpPr>
      <p:sp>
        <p:nvSpPr>
          <p:cNvPr id="107" name="Google Shape;107;p52"/>
          <p:cNvSpPr/>
          <p:nvPr/>
        </p:nvSpPr>
        <p:spPr>
          <a:xfrm>
            <a:off x="8210550" y="282574"/>
            <a:ext cx="642097"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8" name="Google Shape;108;p52"/>
          <p:cNvSpPr/>
          <p:nvPr/>
        </p:nvSpPr>
        <p:spPr>
          <a:xfrm>
            <a:off x="8068235" y="282574"/>
            <a:ext cx="91440" cy="16002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9" name="Google Shape;109;p52"/>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10" name="Google Shape;110;p52"/>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p52"/>
          <p:cNvSpPr txBox="1"/>
          <p:nvPr>
            <p:ph idx="1" type="body"/>
          </p:nvPr>
        </p:nvSpPr>
        <p:spPr>
          <a:xfrm>
            <a:off x="49851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2" name="Google Shape;112;p52"/>
          <p:cNvSpPr txBox="1"/>
          <p:nvPr>
            <p:ph idx="2" type="body"/>
          </p:nvPr>
        </p:nvSpPr>
        <p:spPr>
          <a:xfrm>
            <a:off x="439987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3" name="Google Shape;113;p52"/>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52"/>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5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 Top and Bottom">
  <p:cSld name="2 Content, Top and Bottom">
    <p:spTree>
      <p:nvGrpSpPr>
        <p:cNvPr id="116" name="Shape 116"/>
        <p:cNvGrpSpPr/>
        <p:nvPr/>
      </p:nvGrpSpPr>
      <p:grpSpPr>
        <a:xfrm>
          <a:off x="0" y="0"/>
          <a:ext cx="0" cy="0"/>
          <a:chOff x="0" y="0"/>
          <a:chExt cx="0" cy="0"/>
        </a:xfrm>
      </p:grpSpPr>
      <p:sp>
        <p:nvSpPr>
          <p:cNvPr id="117" name="Google Shape;117;p53"/>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18" name="Google Shape;118;p53"/>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53"/>
          <p:cNvSpPr txBox="1"/>
          <p:nvPr>
            <p:ph idx="1" type="body"/>
          </p:nvPr>
        </p:nvSpPr>
        <p:spPr>
          <a:xfrm>
            <a:off x="498517" y="1985963"/>
            <a:ext cx="7569157"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0" name="Google Shape;120;p53"/>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53"/>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53"/>
          <p:cNvSpPr txBox="1"/>
          <p:nvPr>
            <p:ph idx="2" type="body"/>
          </p:nvPr>
        </p:nvSpPr>
        <p:spPr>
          <a:xfrm>
            <a:off x="498517" y="4164965"/>
            <a:ext cx="7569157"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3" name="Google Shape;123;p53"/>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24" name="Google Shape;124;p5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ntent">
  <p:cSld name="3 Content">
    <p:spTree>
      <p:nvGrpSpPr>
        <p:cNvPr id="125" name="Shape 125"/>
        <p:cNvGrpSpPr/>
        <p:nvPr/>
      </p:nvGrpSpPr>
      <p:grpSpPr>
        <a:xfrm>
          <a:off x="0" y="0"/>
          <a:ext cx="0" cy="0"/>
          <a:chOff x="0" y="0"/>
          <a:chExt cx="0" cy="0"/>
        </a:xfrm>
      </p:grpSpPr>
      <p:sp>
        <p:nvSpPr>
          <p:cNvPr id="126" name="Google Shape;126;p54"/>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27" name="Google Shape;127;p54"/>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28" name="Google Shape;128;p54"/>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54"/>
          <p:cNvSpPr txBox="1"/>
          <p:nvPr>
            <p:ph idx="1" type="body"/>
          </p:nvPr>
        </p:nvSpPr>
        <p:spPr>
          <a:xfrm>
            <a:off x="4410075" y="1985963"/>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30" name="Google Shape;130;p54"/>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54"/>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33" name="Google Shape;133;p54"/>
          <p:cNvSpPr txBox="1"/>
          <p:nvPr>
            <p:ph idx="2" type="body"/>
          </p:nvPr>
        </p:nvSpPr>
        <p:spPr>
          <a:xfrm>
            <a:off x="49851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34" name="Google Shape;134;p54"/>
          <p:cNvSpPr txBox="1"/>
          <p:nvPr>
            <p:ph idx="3" type="body"/>
          </p:nvPr>
        </p:nvSpPr>
        <p:spPr>
          <a:xfrm>
            <a:off x="4410075" y="4169664"/>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ntent">
  <p:cSld name="4 Content">
    <p:spTree>
      <p:nvGrpSpPr>
        <p:cNvPr id="135" name="Shape 135"/>
        <p:cNvGrpSpPr/>
        <p:nvPr/>
      </p:nvGrpSpPr>
      <p:grpSpPr>
        <a:xfrm>
          <a:off x="0" y="0"/>
          <a:ext cx="0" cy="0"/>
          <a:chOff x="0" y="0"/>
          <a:chExt cx="0" cy="0"/>
        </a:xfrm>
      </p:grpSpPr>
      <p:sp>
        <p:nvSpPr>
          <p:cNvPr id="136" name="Google Shape;136;p55"/>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37" name="Google Shape;137;p55"/>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38" name="Google Shape;138;p55"/>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55"/>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55"/>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5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55"/>
          <p:cNvSpPr txBox="1"/>
          <p:nvPr>
            <p:ph idx="1" type="body"/>
          </p:nvPr>
        </p:nvSpPr>
        <p:spPr>
          <a:xfrm>
            <a:off x="502920" y="1985963"/>
            <a:ext cx="3657413"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43" name="Google Shape;143;p55"/>
          <p:cNvSpPr txBox="1"/>
          <p:nvPr>
            <p:ph idx="2" type="body"/>
          </p:nvPr>
        </p:nvSpPr>
        <p:spPr>
          <a:xfrm>
            <a:off x="502920" y="4164965"/>
            <a:ext cx="3657413"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44" name="Google Shape;144;p55"/>
          <p:cNvSpPr txBox="1"/>
          <p:nvPr>
            <p:ph idx="3" type="body"/>
          </p:nvPr>
        </p:nvSpPr>
        <p:spPr>
          <a:xfrm>
            <a:off x="4410075" y="1985963"/>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45" name="Google Shape;145;p55"/>
          <p:cNvSpPr txBox="1"/>
          <p:nvPr>
            <p:ph idx="4" type="body"/>
          </p:nvPr>
        </p:nvSpPr>
        <p:spPr>
          <a:xfrm>
            <a:off x="4410075" y="4169664"/>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46" name="Shape 146"/>
        <p:cNvGrpSpPr/>
        <p:nvPr/>
      </p:nvGrpSpPr>
      <p:grpSpPr>
        <a:xfrm>
          <a:off x="0" y="0"/>
          <a:ext cx="0" cy="0"/>
          <a:chOff x="0" y="0"/>
          <a:chExt cx="0" cy="0"/>
        </a:xfrm>
      </p:grpSpPr>
      <p:sp>
        <p:nvSpPr>
          <p:cNvPr id="147" name="Google Shape;147;p56"/>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48" name="Google Shape;148;p56"/>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49" name="Google Shape;149;p56"/>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56"/>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56"/>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5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53" name="Shape 153"/>
        <p:cNvGrpSpPr/>
        <p:nvPr/>
      </p:nvGrpSpPr>
      <p:grpSpPr>
        <a:xfrm>
          <a:off x="0" y="0"/>
          <a:ext cx="0" cy="0"/>
          <a:chOff x="0" y="0"/>
          <a:chExt cx="0" cy="0"/>
        </a:xfrm>
      </p:grpSpPr>
      <p:sp>
        <p:nvSpPr>
          <p:cNvPr id="154" name="Google Shape;154;p57"/>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55" name="Google Shape;155;p57"/>
          <p:cNvSpPr txBox="1"/>
          <p:nvPr>
            <p:ph type="title"/>
          </p:nvPr>
        </p:nvSpPr>
        <p:spPr>
          <a:xfrm>
            <a:off x="4169404" y="3124200"/>
            <a:ext cx="3898272"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00"/>
              <a:buFont typeface="Rockwell"/>
              <a:buNone/>
              <a:defRPr b="0"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57"/>
          <p:cNvSpPr/>
          <p:nvPr>
            <p:ph idx="2" type="pic"/>
          </p:nvPr>
        </p:nvSpPr>
        <p:spPr>
          <a:xfrm>
            <a:off x="277906" y="228600"/>
            <a:ext cx="3460658" cy="6345238"/>
          </a:xfrm>
          <a:prstGeom prst="rect">
            <a:avLst/>
          </a:prstGeom>
          <a:noFill/>
          <a:ln>
            <a:noFill/>
          </a:ln>
        </p:spPr>
      </p:sp>
      <p:sp>
        <p:nvSpPr>
          <p:cNvPr id="157" name="Google Shape;157;p57"/>
          <p:cNvSpPr txBox="1"/>
          <p:nvPr>
            <p:ph idx="1" type="body"/>
          </p:nvPr>
        </p:nvSpPr>
        <p:spPr>
          <a:xfrm>
            <a:off x="4169404" y="3995737"/>
            <a:ext cx="3898272" cy="2147888"/>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8" name="Google Shape;158;p57"/>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57"/>
          <p:cNvSpPr txBox="1"/>
          <p:nvPr>
            <p:ph idx="11" type="ftr"/>
          </p:nvPr>
        </p:nvSpPr>
        <p:spPr>
          <a:xfrm>
            <a:off x="4191000" y="6423585"/>
            <a:ext cx="30051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5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57"/>
          <p:cNvSpPr txBox="1"/>
          <p:nvPr/>
        </p:nvSpPr>
        <p:spPr>
          <a:xfrm>
            <a:off x="3990110" y="3370730"/>
            <a:ext cx="220568"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B86EB8"/>
                </a:solidFill>
                <a:latin typeface="Times New Roman"/>
                <a:ea typeface="Times New Roman"/>
                <a:cs typeface="Times New Roman"/>
                <a:sym typeface="Times New Roman"/>
              </a:rPr>
              <a:t>+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p:cSld name="3 Pictures with Caption">
    <p:spTree>
      <p:nvGrpSpPr>
        <p:cNvPr id="162" name="Shape 162"/>
        <p:cNvGrpSpPr/>
        <p:nvPr/>
      </p:nvGrpSpPr>
      <p:grpSpPr>
        <a:xfrm>
          <a:off x="0" y="0"/>
          <a:ext cx="0" cy="0"/>
          <a:chOff x="0" y="0"/>
          <a:chExt cx="0" cy="0"/>
        </a:xfrm>
      </p:grpSpPr>
      <p:sp>
        <p:nvSpPr>
          <p:cNvPr id="163" name="Google Shape;163;p58"/>
          <p:cNvSpPr/>
          <p:nvPr/>
        </p:nvSpPr>
        <p:spPr>
          <a:xfrm>
            <a:off x="282575" y="228600"/>
            <a:ext cx="4235450"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64" name="Google Shape;164;p58"/>
          <p:cNvSpPr txBox="1"/>
          <p:nvPr>
            <p:ph type="title"/>
          </p:nvPr>
        </p:nvSpPr>
        <p:spPr>
          <a:xfrm>
            <a:off x="380554" y="2571750"/>
            <a:ext cx="401663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600"/>
              <a:buFont typeface="Rockwell"/>
              <a:buNone/>
              <a:defRPr b="0"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p58"/>
          <p:cNvSpPr txBox="1"/>
          <p:nvPr>
            <p:ph idx="1" type="body"/>
          </p:nvPr>
        </p:nvSpPr>
        <p:spPr>
          <a:xfrm>
            <a:off x="381094" y="3733800"/>
            <a:ext cx="4015304" cy="2392363"/>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66" name="Google Shape;166;p58"/>
          <p:cNvSpPr txBox="1"/>
          <p:nvPr>
            <p:ph idx="10" type="dt"/>
          </p:nvPr>
        </p:nvSpPr>
        <p:spPr>
          <a:xfrm>
            <a:off x="3048000" y="6235607"/>
            <a:ext cx="13483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58"/>
          <p:cNvSpPr txBox="1"/>
          <p:nvPr>
            <p:ph idx="11" type="ftr"/>
          </p:nvPr>
        </p:nvSpPr>
        <p:spPr>
          <a:xfrm>
            <a:off x="381095" y="6235607"/>
            <a:ext cx="25907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5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69" name="Google Shape;169;p58"/>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
        <p:nvSpPr>
          <p:cNvPr id="170" name="Google Shape;170;p58"/>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71" name="Google Shape;171;p58"/>
          <p:cNvSpPr/>
          <p:nvPr/>
        </p:nvSpPr>
        <p:spPr>
          <a:xfrm>
            <a:off x="4624388" y="4534726"/>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72" name="Google Shape;172;p58"/>
          <p:cNvSpPr/>
          <p:nvPr>
            <p:ph idx="2" type="pic"/>
          </p:nvPr>
        </p:nvSpPr>
        <p:spPr>
          <a:xfrm>
            <a:off x="4624388" y="228600"/>
            <a:ext cx="2057400" cy="2039112"/>
          </a:xfrm>
          <a:prstGeom prst="rect">
            <a:avLst/>
          </a:prstGeom>
          <a:noFill/>
          <a:ln>
            <a:noFill/>
          </a:ln>
        </p:spPr>
      </p:sp>
      <p:sp>
        <p:nvSpPr>
          <p:cNvPr id="173" name="Google Shape;173;p58"/>
          <p:cNvSpPr/>
          <p:nvPr>
            <p:ph idx="3" type="pic"/>
          </p:nvPr>
        </p:nvSpPr>
        <p:spPr>
          <a:xfrm>
            <a:off x="4624388" y="2381663"/>
            <a:ext cx="2057400" cy="2039112"/>
          </a:xfrm>
          <a:prstGeom prst="rect">
            <a:avLst/>
          </a:prstGeom>
          <a:noFill/>
          <a:ln>
            <a:noFill/>
          </a:ln>
        </p:spPr>
      </p:sp>
      <p:sp>
        <p:nvSpPr>
          <p:cNvPr id="174" name="Google Shape;174;p58"/>
          <p:cNvSpPr/>
          <p:nvPr>
            <p:ph idx="4" type="pic"/>
          </p:nvPr>
        </p:nvSpPr>
        <p:spPr>
          <a:xfrm>
            <a:off x="6803136" y="2381662"/>
            <a:ext cx="2057400" cy="4187952"/>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Alt.">
  <p:cSld name="3 Pictures with Caption, Alt.">
    <p:spTree>
      <p:nvGrpSpPr>
        <p:cNvPr id="175" name="Shape 175"/>
        <p:cNvGrpSpPr/>
        <p:nvPr/>
      </p:nvGrpSpPr>
      <p:grpSpPr>
        <a:xfrm>
          <a:off x="0" y="0"/>
          <a:ext cx="0" cy="0"/>
          <a:chOff x="0" y="0"/>
          <a:chExt cx="0" cy="0"/>
        </a:xfrm>
      </p:grpSpPr>
      <p:sp>
        <p:nvSpPr>
          <p:cNvPr id="176" name="Google Shape;176;p59"/>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77" name="Google Shape;177;p59"/>
          <p:cNvSpPr txBox="1"/>
          <p:nvPr>
            <p:ph type="title"/>
          </p:nvPr>
        </p:nvSpPr>
        <p:spPr>
          <a:xfrm>
            <a:off x="4953000" y="3124200"/>
            <a:ext cx="3108960"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00"/>
              <a:buFont typeface="Rockwell"/>
              <a:buNone/>
              <a:defRPr b="0"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59"/>
          <p:cNvSpPr/>
          <p:nvPr>
            <p:ph idx="2" type="pic"/>
          </p:nvPr>
        </p:nvSpPr>
        <p:spPr>
          <a:xfrm>
            <a:off x="277905" y="2365248"/>
            <a:ext cx="4240119" cy="4187952"/>
          </a:xfrm>
          <a:prstGeom prst="rect">
            <a:avLst/>
          </a:prstGeom>
          <a:noFill/>
          <a:ln>
            <a:noFill/>
          </a:ln>
        </p:spPr>
      </p:sp>
      <p:sp>
        <p:nvSpPr>
          <p:cNvPr id="179" name="Google Shape;179;p59"/>
          <p:cNvSpPr txBox="1"/>
          <p:nvPr>
            <p:ph idx="1" type="body"/>
          </p:nvPr>
        </p:nvSpPr>
        <p:spPr>
          <a:xfrm>
            <a:off x="4953000" y="3995737"/>
            <a:ext cx="3108960" cy="2147888"/>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80" name="Google Shape;180;p59"/>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59"/>
          <p:cNvSpPr txBox="1"/>
          <p:nvPr>
            <p:ph idx="11" type="ftr"/>
          </p:nvPr>
        </p:nvSpPr>
        <p:spPr>
          <a:xfrm>
            <a:off x="4191000" y="6423585"/>
            <a:ext cx="30051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5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83" name="Google Shape;183;p59"/>
          <p:cNvSpPr txBox="1"/>
          <p:nvPr/>
        </p:nvSpPr>
        <p:spPr>
          <a:xfrm>
            <a:off x="4750361" y="3370730"/>
            <a:ext cx="220568"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B86EB8"/>
                </a:solidFill>
                <a:latin typeface="Times New Roman"/>
                <a:ea typeface="Times New Roman"/>
                <a:cs typeface="Times New Roman"/>
                <a:sym typeface="Times New Roman"/>
              </a:rPr>
              <a:t>+ </a:t>
            </a:r>
            <a:endParaRPr/>
          </a:p>
        </p:txBody>
      </p:sp>
      <p:sp>
        <p:nvSpPr>
          <p:cNvPr id="184" name="Google Shape;184;p59"/>
          <p:cNvSpPr/>
          <p:nvPr>
            <p:ph idx="3" type="pic"/>
          </p:nvPr>
        </p:nvSpPr>
        <p:spPr>
          <a:xfrm>
            <a:off x="277905" y="228600"/>
            <a:ext cx="2057400" cy="2039112"/>
          </a:xfrm>
          <a:prstGeom prst="rect">
            <a:avLst/>
          </a:prstGeom>
          <a:noFill/>
          <a:ln>
            <a:noFill/>
          </a:ln>
        </p:spPr>
      </p:sp>
      <p:sp>
        <p:nvSpPr>
          <p:cNvPr id="185" name="Google Shape;185;p59"/>
          <p:cNvSpPr/>
          <p:nvPr>
            <p:ph idx="4" type="pic"/>
          </p:nvPr>
        </p:nvSpPr>
        <p:spPr>
          <a:xfrm>
            <a:off x="2460625" y="228600"/>
            <a:ext cx="2057400" cy="2039112"/>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86" name="Shape 186"/>
        <p:cNvGrpSpPr/>
        <p:nvPr/>
      </p:nvGrpSpPr>
      <p:grpSpPr>
        <a:xfrm>
          <a:off x="0" y="0"/>
          <a:ext cx="0" cy="0"/>
          <a:chOff x="0" y="0"/>
          <a:chExt cx="0" cy="0"/>
        </a:xfrm>
      </p:grpSpPr>
      <p:sp>
        <p:nvSpPr>
          <p:cNvPr id="187" name="Google Shape;187;p60"/>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88" name="Google Shape;188;p60"/>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89" name="Google Shape;189;p60"/>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60"/>
          <p:cNvSpPr txBox="1"/>
          <p:nvPr>
            <p:ph idx="1" type="body"/>
          </p:nvPr>
        </p:nvSpPr>
        <p:spPr>
          <a:xfrm rot="5400000">
            <a:off x="2204149" y="275525"/>
            <a:ext cx="4144963" cy="755631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1" name="Google Shape;191;p60"/>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60"/>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p6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2" name="Shape 22"/>
        <p:cNvGrpSpPr/>
        <p:nvPr/>
      </p:nvGrpSpPr>
      <p:grpSpPr>
        <a:xfrm>
          <a:off x="0" y="0"/>
          <a:ext cx="0" cy="0"/>
          <a:chOff x="0" y="0"/>
          <a:chExt cx="0" cy="0"/>
        </a:xfrm>
      </p:grpSpPr>
      <p:sp>
        <p:nvSpPr>
          <p:cNvPr id="23" name="Google Shape;23;p43"/>
          <p:cNvSpPr/>
          <p:nvPr/>
        </p:nvSpPr>
        <p:spPr>
          <a:xfrm>
            <a:off x="8210550" y="282574"/>
            <a:ext cx="642097"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4" name="Google Shape;24;p43"/>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3"/>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43"/>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3"/>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1" sz="20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1" sz="20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1" sz="20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1" sz="20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1" sz="20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1" sz="20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1" sz="20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1" sz="20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1" sz="20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29" name="Google Shape;29;p43"/>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30" name="Google Shape;30;p43"/>
          <p:cNvSpPr/>
          <p:nvPr/>
        </p:nvSpPr>
        <p:spPr>
          <a:xfrm>
            <a:off x="8068235" y="282574"/>
            <a:ext cx="91440" cy="16002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194" name="Shape 194"/>
        <p:cNvGrpSpPr/>
        <p:nvPr/>
      </p:nvGrpSpPr>
      <p:grpSpPr>
        <a:xfrm>
          <a:off x="0" y="0"/>
          <a:ext cx="0" cy="0"/>
          <a:chOff x="0" y="0"/>
          <a:chExt cx="0" cy="0"/>
        </a:xfrm>
      </p:grpSpPr>
      <p:sp>
        <p:nvSpPr>
          <p:cNvPr id="195" name="Google Shape;195;p61"/>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6" name="Google Shape;196;p61"/>
          <p:cNvSpPr txBox="1"/>
          <p:nvPr>
            <p:ph type="title"/>
          </p:nvPr>
        </p:nvSpPr>
        <p:spPr>
          <a:xfrm rot="5400000">
            <a:off x="5750720" y="3199794"/>
            <a:ext cx="5171422" cy="68131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7" name="Google Shape;197;p61"/>
          <p:cNvSpPr txBox="1"/>
          <p:nvPr>
            <p:ph idx="1" type="body"/>
          </p:nvPr>
        </p:nvSpPr>
        <p:spPr>
          <a:xfrm rot="5400000">
            <a:off x="1293765" y="122190"/>
            <a:ext cx="5184869" cy="68580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8" name="Google Shape;198;p61"/>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61"/>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6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201" name="Google Shape;201;p61"/>
          <p:cNvSpPr txBox="1"/>
          <p:nvPr/>
        </p:nvSpPr>
        <p:spPr>
          <a:xfrm rot="-5400000">
            <a:off x="8593111" y="561668"/>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1" name="Shape 31"/>
        <p:cNvGrpSpPr/>
        <p:nvPr/>
      </p:nvGrpSpPr>
      <p:grpSpPr>
        <a:xfrm>
          <a:off x="0" y="0"/>
          <a:ext cx="0" cy="0"/>
          <a:chOff x="0" y="0"/>
          <a:chExt cx="0" cy="0"/>
        </a:xfrm>
      </p:grpSpPr>
      <p:sp>
        <p:nvSpPr>
          <p:cNvPr id="32" name="Google Shape;32;p44"/>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3" name="Google Shape;33;p44"/>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4"/>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6" name="Shape 36"/>
        <p:cNvGrpSpPr/>
        <p:nvPr/>
      </p:nvGrpSpPr>
      <p:grpSpPr>
        <a:xfrm>
          <a:off x="0" y="0"/>
          <a:ext cx="0" cy="0"/>
          <a:chOff x="0" y="0"/>
          <a:chExt cx="0" cy="0"/>
        </a:xfrm>
      </p:grpSpPr>
      <p:sp>
        <p:nvSpPr>
          <p:cNvPr id="37" name="Google Shape;37;p45"/>
          <p:cNvSpPr/>
          <p:nvPr/>
        </p:nvSpPr>
        <p:spPr>
          <a:xfrm>
            <a:off x="282575" y="228600"/>
            <a:ext cx="3451225"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8" name="Google Shape;38;p45"/>
          <p:cNvSpPr txBox="1"/>
          <p:nvPr>
            <p:ph type="title"/>
          </p:nvPr>
        </p:nvSpPr>
        <p:spPr>
          <a:xfrm>
            <a:off x="380555" y="2571750"/>
            <a:ext cx="325526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600"/>
              <a:buFont typeface="Rockwell"/>
              <a:buNone/>
              <a:defRPr b="0"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5"/>
          <p:cNvSpPr txBox="1"/>
          <p:nvPr>
            <p:ph idx="1" type="body"/>
          </p:nvPr>
        </p:nvSpPr>
        <p:spPr>
          <a:xfrm>
            <a:off x="4168775" y="273050"/>
            <a:ext cx="4597399" cy="585311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0" name="Google Shape;40;p45"/>
          <p:cNvSpPr txBox="1"/>
          <p:nvPr>
            <p:ph idx="2" type="body"/>
          </p:nvPr>
        </p:nvSpPr>
        <p:spPr>
          <a:xfrm>
            <a:off x="381093" y="3733800"/>
            <a:ext cx="3255264" cy="2392363"/>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1" name="Google Shape;41;p45"/>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5"/>
          <p:cNvSpPr txBox="1"/>
          <p:nvPr>
            <p:ph idx="11" type="ftr"/>
          </p:nvPr>
        </p:nvSpPr>
        <p:spPr>
          <a:xfrm>
            <a:off x="3859305" y="6423585"/>
            <a:ext cx="331694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5"/>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ictures with Caption">
  <p:cSld name="2 Pictures with Caption">
    <p:spTree>
      <p:nvGrpSpPr>
        <p:cNvPr id="44" name="Shape 44"/>
        <p:cNvGrpSpPr/>
        <p:nvPr/>
      </p:nvGrpSpPr>
      <p:grpSpPr>
        <a:xfrm>
          <a:off x="0" y="0"/>
          <a:ext cx="0" cy="0"/>
          <a:chOff x="0" y="0"/>
          <a:chExt cx="0" cy="0"/>
        </a:xfrm>
      </p:grpSpPr>
      <p:sp>
        <p:nvSpPr>
          <p:cNvPr id="45" name="Google Shape;45;p46"/>
          <p:cNvSpPr/>
          <p:nvPr/>
        </p:nvSpPr>
        <p:spPr>
          <a:xfrm>
            <a:off x="282574" y="228600"/>
            <a:ext cx="6387167"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6" name="Google Shape;46;p46"/>
          <p:cNvSpPr txBox="1"/>
          <p:nvPr>
            <p:ph type="title"/>
          </p:nvPr>
        </p:nvSpPr>
        <p:spPr>
          <a:xfrm>
            <a:off x="380554" y="2571750"/>
            <a:ext cx="6181611"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600"/>
              <a:buFont typeface="Rockwell"/>
              <a:buNone/>
              <a:defRPr b="0"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6"/>
          <p:cNvSpPr txBox="1"/>
          <p:nvPr>
            <p:ph idx="1" type="body"/>
          </p:nvPr>
        </p:nvSpPr>
        <p:spPr>
          <a:xfrm>
            <a:off x="381094" y="3733800"/>
            <a:ext cx="6179566" cy="2392363"/>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8" name="Google Shape;48;p46"/>
          <p:cNvSpPr txBox="1"/>
          <p:nvPr>
            <p:ph idx="10" type="dt"/>
          </p:nvPr>
        </p:nvSpPr>
        <p:spPr>
          <a:xfrm>
            <a:off x="5212262" y="6235607"/>
            <a:ext cx="13483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6"/>
          <p:cNvSpPr txBox="1"/>
          <p:nvPr>
            <p:ph idx="11" type="ftr"/>
          </p:nvPr>
        </p:nvSpPr>
        <p:spPr>
          <a:xfrm>
            <a:off x="381095" y="6235607"/>
            <a:ext cx="46481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46"/>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
        <p:nvSpPr>
          <p:cNvPr id="52" name="Google Shape;52;p46"/>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3" name="Google Shape;53;p46"/>
          <p:cNvSpPr/>
          <p:nvPr>
            <p:ph idx="2" type="pic"/>
          </p:nvPr>
        </p:nvSpPr>
        <p:spPr>
          <a:xfrm>
            <a:off x="6802438" y="2374940"/>
            <a:ext cx="2057400" cy="2039112"/>
          </a:xfrm>
          <a:prstGeom prst="rect">
            <a:avLst/>
          </a:prstGeom>
          <a:noFill/>
          <a:ln>
            <a:noFill/>
          </a:ln>
        </p:spPr>
      </p:sp>
      <p:sp>
        <p:nvSpPr>
          <p:cNvPr id="54" name="Google Shape;54;p46"/>
          <p:cNvSpPr/>
          <p:nvPr>
            <p:ph idx="3" type="pic"/>
          </p:nvPr>
        </p:nvSpPr>
        <p:spPr>
          <a:xfrm>
            <a:off x="6802438" y="4535424"/>
            <a:ext cx="2057400" cy="2039112"/>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above Caption" type="picTx">
  <p:cSld name="PICTURE_WITH_CAPTION_TEXT">
    <p:spTree>
      <p:nvGrpSpPr>
        <p:cNvPr id="55" name="Shape 55"/>
        <p:cNvGrpSpPr/>
        <p:nvPr/>
      </p:nvGrpSpPr>
      <p:grpSpPr>
        <a:xfrm>
          <a:off x="0" y="0"/>
          <a:ext cx="0" cy="0"/>
          <a:chOff x="0" y="0"/>
          <a:chExt cx="0" cy="0"/>
        </a:xfrm>
      </p:grpSpPr>
      <p:sp>
        <p:nvSpPr>
          <p:cNvPr id="56" name="Google Shape;56;p47"/>
          <p:cNvSpPr txBox="1"/>
          <p:nvPr>
            <p:ph type="title"/>
          </p:nvPr>
        </p:nvSpPr>
        <p:spPr>
          <a:xfrm>
            <a:off x="506505" y="4424082"/>
            <a:ext cx="6191157" cy="83371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00"/>
              <a:buFont typeface="Rockwell"/>
              <a:buNone/>
              <a:defRPr b="0"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47"/>
          <p:cNvSpPr/>
          <p:nvPr>
            <p:ph idx="2" type="pic"/>
          </p:nvPr>
        </p:nvSpPr>
        <p:spPr>
          <a:xfrm>
            <a:off x="277905" y="228600"/>
            <a:ext cx="6378389" cy="4187952"/>
          </a:xfrm>
          <a:prstGeom prst="rect">
            <a:avLst/>
          </a:prstGeom>
          <a:noFill/>
          <a:ln>
            <a:noFill/>
          </a:ln>
        </p:spPr>
      </p:sp>
      <p:sp>
        <p:nvSpPr>
          <p:cNvPr id="58" name="Google Shape;58;p47"/>
          <p:cNvSpPr txBox="1"/>
          <p:nvPr>
            <p:ph idx="1" type="body"/>
          </p:nvPr>
        </p:nvSpPr>
        <p:spPr>
          <a:xfrm>
            <a:off x="506505" y="5257799"/>
            <a:ext cx="6191157" cy="885825"/>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9" name="Google Shape;59;p47"/>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7"/>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47"/>
          <p:cNvSpPr/>
          <p:nvPr/>
        </p:nvSpPr>
        <p:spPr>
          <a:xfrm>
            <a:off x="6802438" y="22860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3" name="Google Shape;63;p47"/>
          <p:cNvSpPr/>
          <p:nvPr/>
        </p:nvSpPr>
        <p:spPr>
          <a:xfrm>
            <a:off x="6802438" y="2377440"/>
            <a:ext cx="2057400" cy="203911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4" name="Google Shape;64;p47"/>
          <p:cNvSpPr txBox="1"/>
          <p:nvPr/>
        </p:nvSpPr>
        <p:spPr>
          <a:xfrm>
            <a:off x="327212" y="4632792"/>
            <a:ext cx="220568"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B86EB8"/>
                </a:solidFill>
                <a:latin typeface="Times New Roman"/>
                <a:ea typeface="Times New Roman"/>
                <a:cs typeface="Times New Roman"/>
                <a:sym typeface="Times New Roman"/>
              </a:rPr>
              <a:t>+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5" name="Shape 65"/>
        <p:cNvGrpSpPr/>
        <p:nvPr/>
      </p:nvGrpSpPr>
      <p:grpSpPr>
        <a:xfrm>
          <a:off x="0" y="0"/>
          <a:ext cx="0" cy="0"/>
          <a:chOff x="0" y="0"/>
          <a:chExt cx="0" cy="0"/>
        </a:xfrm>
      </p:grpSpPr>
      <p:sp>
        <p:nvSpPr>
          <p:cNvPr id="66" name="Google Shape;66;p48"/>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7" name="Google Shape;67;p48"/>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68" name="Google Shape;68;p48"/>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48"/>
          <p:cNvSpPr txBox="1"/>
          <p:nvPr>
            <p:ph idx="1" type="body"/>
          </p:nvPr>
        </p:nvSpPr>
        <p:spPr>
          <a:xfrm>
            <a:off x="497541" y="2447365"/>
            <a:ext cx="3657600" cy="3678797"/>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0" name="Google Shape;70;p48"/>
          <p:cNvSpPr txBox="1"/>
          <p:nvPr>
            <p:ph idx="2" type="body"/>
          </p:nvPr>
        </p:nvSpPr>
        <p:spPr>
          <a:xfrm>
            <a:off x="4399878" y="2447365"/>
            <a:ext cx="3657600" cy="3678797"/>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1" name="Google Shape;71;p48"/>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8"/>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48"/>
          <p:cNvSpPr txBox="1"/>
          <p:nvPr>
            <p:ph idx="3" type="body"/>
          </p:nvPr>
        </p:nvSpPr>
        <p:spPr>
          <a:xfrm>
            <a:off x="497541" y="2070847"/>
            <a:ext cx="3657600" cy="322729"/>
          </a:xfrm>
          <a:prstGeom prst="rect">
            <a:avLst/>
          </a:prstGeom>
          <a:solidFill>
            <a:schemeClr val="accent3"/>
          </a:solidFill>
          <a:ln>
            <a:noFill/>
          </a:ln>
        </p:spPr>
        <p:txBody>
          <a:bodyPr anchorCtr="0" anchor="ctr" bIns="0" lIns="91425" spcFirstLastPara="1" rIns="91425" wrap="square" tIns="0">
            <a:noAutofit/>
          </a:bodyPr>
          <a:lstStyle>
            <a:lvl1pPr indent="-228600" lvl="0" marL="457200" algn="ctr">
              <a:spcBef>
                <a:spcPts val="0"/>
              </a:spcBef>
              <a:spcAft>
                <a:spcPts val="0"/>
              </a:spcAft>
              <a:buSzPts val="1350"/>
              <a:buNone/>
              <a:defRPr b="0" sz="1800">
                <a:solidFill>
                  <a:schemeClr val="lt1"/>
                </a:solidFill>
              </a:defRPr>
            </a:lvl1pPr>
            <a:lvl2pPr indent="-228600" lvl="1" marL="914400" algn="l">
              <a:spcBef>
                <a:spcPts val="600"/>
              </a:spcBef>
              <a:spcAft>
                <a:spcPts val="0"/>
              </a:spcAft>
              <a:buSzPts val="1500"/>
              <a:buNone/>
              <a:defRPr b="1" sz="2000"/>
            </a:lvl2pPr>
            <a:lvl3pPr indent="-228600" lvl="2" marL="1371600" algn="l">
              <a:spcBef>
                <a:spcPts val="600"/>
              </a:spcBef>
              <a:spcAft>
                <a:spcPts val="0"/>
              </a:spcAft>
              <a:buSzPts val="1350"/>
              <a:buNone/>
              <a:defRPr b="1" sz="1800"/>
            </a:lvl3pPr>
            <a:lvl4pPr indent="-228600" lvl="3" marL="1828800" algn="l">
              <a:spcBef>
                <a:spcPts val="600"/>
              </a:spcBef>
              <a:spcAft>
                <a:spcPts val="0"/>
              </a:spcAft>
              <a:buSzPts val="1200"/>
              <a:buNone/>
              <a:defRPr b="1" sz="1600"/>
            </a:lvl4pPr>
            <a:lvl5pPr indent="-228600" lvl="4" marL="2286000" algn="l">
              <a:spcBef>
                <a:spcPts val="600"/>
              </a:spcBef>
              <a:spcAft>
                <a:spcPts val="0"/>
              </a:spcAft>
              <a:buSzPts val="12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5" name="Google Shape;75;p48"/>
          <p:cNvSpPr txBox="1"/>
          <p:nvPr>
            <p:ph idx="4" type="body"/>
          </p:nvPr>
        </p:nvSpPr>
        <p:spPr>
          <a:xfrm>
            <a:off x="4399878" y="2070847"/>
            <a:ext cx="3657600" cy="322729"/>
          </a:xfrm>
          <a:prstGeom prst="rect">
            <a:avLst/>
          </a:prstGeom>
          <a:solidFill>
            <a:srgbClr val="A2A2C1"/>
          </a:solidFill>
          <a:ln>
            <a:noFill/>
          </a:ln>
        </p:spPr>
        <p:txBody>
          <a:bodyPr anchorCtr="0" anchor="ctr" bIns="0" lIns="91425" spcFirstLastPara="1" rIns="91425" wrap="square" tIns="0">
            <a:noAutofit/>
          </a:bodyPr>
          <a:lstStyle>
            <a:lvl1pPr indent="-228600" lvl="0" marL="457200" algn="ctr">
              <a:spcBef>
                <a:spcPts val="0"/>
              </a:spcBef>
              <a:spcAft>
                <a:spcPts val="0"/>
              </a:spcAft>
              <a:buSzPts val="1350"/>
              <a:buNone/>
              <a:defRPr b="0" sz="1800">
                <a:solidFill>
                  <a:schemeClr val="lt1"/>
                </a:solidFill>
              </a:defRPr>
            </a:lvl1pPr>
            <a:lvl2pPr indent="-228600" lvl="1" marL="914400" algn="l">
              <a:spcBef>
                <a:spcPts val="600"/>
              </a:spcBef>
              <a:spcAft>
                <a:spcPts val="0"/>
              </a:spcAft>
              <a:buSzPts val="1500"/>
              <a:buNone/>
              <a:defRPr b="1" sz="2000"/>
            </a:lvl2pPr>
            <a:lvl3pPr indent="-228600" lvl="2" marL="1371600" algn="l">
              <a:spcBef>
                <a:spcPts val="600"/>
              </a:spcBef>
              <a:spcAft>
                <a:spcPts val="0"/>
              </a:spcAft>
              <a:buSzPts val="1350"/>
              <a:buNone/>
              <a:defRPr b="1" sz="1800"/>
            </a:lvl3pPr>
            <a:lvl4pPr indent="-228600" lvl="3" marL="1828800" algn="l">
              <a:spcBef>
                <a:spcPts val="600"/>
              </a:spcBef>
              <a:spcAft>
                <a:spcPts val="0"/>
              </a:spcAft>
              <a:buSzPts val="1200"/>
              <a:buNone/>
              <a:defRPr b="1" sz="1600"/>
            </a:lvl4pPr>
            <a:lvl5pPr indent="-228600" lvl="4" marL="2286000" algn="l">
              <a:spcBef>
                <a:spcPts val="600"/>
              </a:spcBef>
              <a:spcAft>
                <a:spcPts val="0"/>
              </a:spcAft>
              <a:buSzPts val="12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Alt.">
  <p:cSld name="Title and Content, Alt.">
    <p:spTree>
      <p:nvGrpSpPr>
        <p:cNvPr id="76" name="Shape 76"/>
        <p:cNvGrpSpPr/>
        <p:nvPr/>
      </p:nvGrpSpPr>
      <p:grpSpPr>
        <a:xfrm>
          <a:off x="0" y="0"/>
          <a:ext cx="0" cy="0"/>
          <a:chOff x="0" y="0"/>
          <a:chExt cx="0" cy="0"/>
        </a:xfrm>
      </p:grpSpPr>
      <p:sp>
        <p:nvSpPr>
          <p:cNvPr id="77" name="Google Shape;77;p49"/>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8" name="Google Shape;78;p49"/>
          <p:cNvSpPr txBox="1"/>
          <p:nvPr>
            <p:ph type="title"/>
          </p:nvPr>
        </p:nvSpPr>
        <p:spPr>
          <a:xfrm>
            <a:off x="498474" y="134471"/>
            <a:ext cx="7556313" cy="99508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49"/>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49"/>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9"/>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1" sz="2000">
                <a:solidFill>
                  <a:schemeClr val="lt1"/>
                </a:solidFill>
                <a:latin typeface="Times New Roman"/>
                <a:ea typeface="Times New Roman"/>
                <a:cs typeface="Times New Roman"/>
                <a:sym typeface="Times New Roman"/>
              </a:defRPr>
            </a:lvl1pPr>
            <a:lvl2pPr indent="0" lvl="1" marL="0" algn="r">
              <a:spcBef>
                <a:spcPts val="0"/>
              </a:spcBef>
              <a:spcAft>
                <a:spcPts val="0"/>
              </a:spcAft>
              <a:buNone/>
              <a:defRPr b="1" sz="2000">
                <a:solidFill>
                  <a:schemeClr val="lt1"/>
                </a:solidFill>
                <a:latin typeface="Times New Roman"/>
                <a:ea typeface="Times New Roman"/>
                <a:cs typeface="Times New Roman"/>
                <a:sym typeface="Times New Roman"/>
              </a:defRPr>
            </a:lvl2pPr>
            <a:lvl3pPr indent="0" lvl="2" marL="0" algn="r">
              <a:spcBef>
                <a:spcPts val="0"/>
              </a:spcBef>
              <a:spcAft>
                <a:spcPts val="0"/>
              </a:spcAft>
              <a:buNone/>
              <a:defRPr b="1" sz="2000">
                <a:solidFill>
                  <a:schemeClr val="lt1"/>
                </a:solidFill>
                <a:latin typeface="Times New Roman"/>
                <a:ea typeface="Times New Roman"/>
                <a:cs typeface="Times New Roman"/>
                <a:sym typeface="Times New Roman"/>
              </a:defRPr>
            </a:lvl3pPr>
            <a:lvl4pPr indent="0" lvl="3" marL="0" algn="r">
              <a:spcBef>
                <a:spcPts val="0"/>
              </a:spcBef>
              <a:spcAft>
                <a:spcPts val="0"/>
              </a:spcAft>
              <a:buNone/>
              <a:defRPr b="1" sz="2000">
                <a:solidFill>
                  <a:schemeClr val="lt1"/>
                </a:solidFill>
                <a:latin typeface="Times New Roman"/>
                <a:ea typeface="Times New Roman"/>
                <a:cs typeface="Times New Roman"/>
                <a:sym typeface="Times New Roman"/>
              </a:defRPr>
            </a:lvl4pPr>
            <a:lvl5pPr indent="0" lvl="4" marL="0" algn="r">
              <a:spcBef>
                <a:spcPts val="0"/>
              </a:spcBef>
              <a:spcAft>
                <a:spcPts val="0"/>
              </a:spcAft>
              <a:buNone/>
              <a:defRPr b="1" sz="2000">
                <a:solidFill>
                  <a:schemeClr val="lt1"/>
                </a:solidFill>
                <a:latin typeface="Times New Roman"/>
                <a:ea typeface="Times New Roman"/>
                <a:cs typeface="Times New Roman"/>
                <a:sym typeface="Times New Roman"/>
              </a:defRPr>
            </a:lvl5pPr>
            <a:lvl6pPr indent="0" lvl="5" marL="0" algn="r">
              <a:spcBef>
                <a:spcPts val="0"/>
              </a:spcBef>
              <a:spcAft>
                <a:spcPts val="0"/>
              </a:spcAft>
              <a:buNone/>
              <a:defRPr b="1" sz="2000">
                <a:solidFill>
                  <a:schemeClr val="lt1"/>
                </a:solidFill>
                <a:latin typeface="Times New Roman"/>
                <a:ea typeface="Times New Roman"/>
                <a:cs typeface="Times New Roman"/>
                <a:sym typeface="Times New Roman"/>
              </a:defRPr>
            </a:lvl6pPr>
            <a:lvl7pPr indent="0" lvl="6" marL="0" algn="r">
              <a:spcBef>
                <a:spcPts val="0"/>
              </a:spcBef>
              <a:spcAft>
                <a:spcPts val="0"/>
              </a:spcAft>
              <a:buNone/>
              <a:defRPr b="1" sz="2000">
                <a:solidFill>
                  <a:schemeClr val="lt1"/>
                </a:solidFill>
                <a:latin typeface="Times New Roman"/>
                <a:ea typeface="Times New Roman"/>
                <a:cs typeface="Times New Roman"/>
                <a:sym typeface="Times New Roman"/>
              </a:defRPr>
            </a:lvl7pPr>
            <a:lvl8pPr indent="0" lvl="7" marL="0" algn="r">
              <a:spcBef>
                <a:spcPts val="0"/>
              </a:spcBef>
              <a:spcAft>
                <a:spcPts val="0"/>
              </a:spcAft>
              <a:buNone/>
              <a:defRPr b="1" sz="2000">
                <a:solidFill>
                  <a:schemeClr val="lt1"/>
                </a:solidFill>
                <a:latin typeface="Times New Roman"/>
                <a:ea typeface="Times New Roman"/>
                <a:cs typeface="Times New Roman"/>
                <a:sym typeface="Times New Roman"/>
              </a:defRPr>
            </a:lvl8pPr>
            <a:lvl9pPr indent="0" lvl="8" marL="0" algn="r">
              <a:spcBef>
                <a:spcPts val="0"/>
              </a:spcBef>
              <a:spcAft>
                <a:spcPts val="0"/>
              </a:spcAft>
              <a:buNone/>
              <a:defRPr b="1" sz="20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49"/>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84" name="Google Shape;84;p49"/>
          <p:cNvSpPr txBox="1"/>
          <p:nvPr>
            <p:ph idx="2" type="body"/>
          </p:nvPr>
        </p:nvSpPr>
        <p:spPr>
          <a:xfrm>
            <a:off x="498518" y="1129553"/>
            <a:ext cx="7558960" cy="774700"/>
          </a:xfrm>
          <a:prstGeom prst="rect">
            <a:avLst/>
          </a:prstGeom>
          <a:noFill/>
          <a:ln>
            <a:noFill/>
          </a:ln>
        </p:spPr>
        <p:txBody>
          <a:bodyPr anchorCtr="0" anchor="t" bIns="45700" lIns="91425" spcFirstLastPara="1" rIns="91425" wrap="square" tIns="45700">
            <a:noAutofit/>
          </a:bodyPr>
          <a:lstStyle>
            <a:lvl1pPr indent="-228600" lvl="0" marL="457200" algn="l">
              <a:spcBef>
                <a:spcPts val="2000"/>
              </a:spcBef>
              <a:spcAft>
                <a:spcPts val="0"/>
              </a:spcAft>
              <a:buSzPts val="1800"/>
              <a:buNone/>
              <a:defRPr b="0" i="0" sz="2400" u="none" cap="none" strike="noStrike">
                <a:solidFill>
                  <a:schemeClr val="accent3"/>
                </a:solidFill>
                <a:latin typeface="Rockwell"/>
                <a:ea typeface="Rockwell"/>
                <a:cs typeface="Rockwell"/>
                <a:sym typeface="Rockwe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2 Pictures">
  <p:cSld name="Title Slide with 2 Pictures">
    <p:spTree>
      <p:nvGrpSpPr>
        <p:cNvPr id="85" name="Shape 85"/>
        <p:cNvGrpSpPr/>
        <p:nvPr/>
      </p:nvGrpSpPr>
      <p:grpSpPr>
        <a:xfrm>
          <a:off x="0" y="0"/>
          <a:ext cx="0" cy="0"/>
          <a:chOff x="0" y="0"/>
          <a:chExt cx="0" cy="0"/>
        </a:xfrm>
      </p:grpSpPr>
      <p:sp>
        <p:nvSpPr>
          <p:cNvPr id="86" name="Google Shape;86;p50"/>
          <p:cNvSpPr txBox="1"/>
          <p:nvPr>
            <p:ph type="ctrTitle"/>
          </p:nvPr>
        </p:nvSpPr>
        <p:spPr>
          <a:xfrm>
            <a:off x="4800600" y="4624668"/>
            <a:ext cx="4038600" cy="93345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50"/>
          <p:cNvSpPr txBox="1"/>
          <p:nvPr>
            <p:ph idx="1" type="subTitle"/>
          </p:nvPr>
        </p:nvSpPr>
        <p:spPr>
          <a:xfrm>
            <a:off x="4800600" y="5562599"/>
            <a:ext cx="4038600" cy="748553"/>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SzPts val="1050"/>
              <a:buNone/>
              <a:defRPr sz="1400">
                <a:solidFill>
                  <a:srgbClr val="888888"/>
                </a:solidFill>
              </a:defRPr>
            </a:lvl1pPr>
            <a:lvl2pPr lvl="1" algn="ctr">
              <a:spcBef>
                <a:spcPts val="600"/>
              </a:spcBef>
              <a:spcAft>
                <a:spcPts val="0"/>
              </a:spcAft>
              <a:buSzPts val="1350"/>
              <a:buNone/>
              <a:defRPr>
                <a:solidFill>
                  <a:srgbClr val="888888"/>
                </a:solidFill>
              </a:defRPr>
            </a:lvl2pPr>
            <a:lvl3pPr lvl="2" algn="ctr">
              <a:spcBef>
                <a:spcPts val="600"/>
              </a:spcBef>
              <a:spcAft>
                <a:spcPts val="0"/>
              </a:spcAft>
              <a:buSzPts val="1350"/>
              <a:buNone/>
              <a:defRPr>
                <a:solidFill>
                  <a:srgbClr val="888888"/>
                </a:solidFill>
              </a:defRPr>
            </a:lvl3pPr>
            <a:lvl4pPr lvl="3" algn="ctr">
              <a:spcBef>
                <a:spcPts val="600"/>
              </a:spcBef>
              <a:spcAft>
                <a:spcPts val="0"/>
              </a:spcAft>
              <a:buSzPts val="1350"/>
              <a:buNone/>
              <a:defRPr>
                <a:solidFill>
                  <a:srgbClr val="888888"/>
                </a:solidFill>
              </a:defRPr>
            </a:lvl4pPr>
            <a:lvl5pPr lvl="4" algn="ctr">
              <a:spcBef>
                <a:spcPts val="600"/>
              </a:spcBef>
              <a:spcAft>
                <a:spcPts val="0"/>
              </a:spcAft>
              <a:buSzPts val="135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88" name="Google Shape;88;p50"/>
          <p:cNvSpPr txBox="1"/>
          <p:nvPr>
            <p:ph idx="10" type="dt"/>
          </p:nvPr>
        </p:nvSpPr>
        <p:spPr>
          <a:xfrm>
            <a:off x="4800600" y="6425640"/>
            <a:ext cx="12326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50"/>
          <p:cNvSpPr txBox="1"/>
          <p:nvPr>
            <p:ph idx="11" type="ftr"/>
          </p:nvPr>
        </p:nvSpPr>
        <p:spPr>
          <a:xfrm>
            <a:off x="6311153" y="6425640"/>
            <a:ext cx="26176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50"/>
          <p:cNvSpPr/>
          <p:nvPr/>
        </p:nvSpPr>
        <p:spPr>
          <a:xfrm>
            <a:off x="282575" y="228600"/>
            <a:ext cx="4235450" cy="41879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1" name="Google Shape;91;p50"/>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2" name="Google Shape;92;p50"/>
          <p:cNvSpPr/>
          <p:nvPr/>
        </p:nvSpPr>
        <p:spPr>
          <a:xfrm>
            <a:off x="4624388" y="237744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3" name="Google Shape;93;p50"/>
          <p:cNvSpPr/>
          <p:nvPr>
            <p:ph idx="2" type="pic"/>
          </p:nvPr>
        </p:nvSpPr>
        <p:spPr>
          <a:xfrm>
            <a:off x="4624388" y="228600"/>
            <a:ext cx="2057400" cy="2039112"/>
          </a:xfrm>
          <a:prstGeom prst="rect">
            <a:avLst/>
          </a:prstGeom>
          <a:noFill/>
          <a:ln>
            <a:noFill/>
          </a:ln>
        </p:spPr>
      </p:sp>
      <p:sp>
        <p:nvSpPr>
          <p:cNvPr id="94" name="Google Shape;94;p50"/>
          <p:cNvSpPr/>
          <p:nvPr>
            <p:ph idx="3" type="pic"/>
          </p:nvPr>
        </p:nvSpPr>
        <p:spPr>
          <a:xfrm>
            <a:off x="6802438" y="2377440"/>
            <a:ext cx="2057400" cy="2039112"/>
          </a:xfrm>
          <a:prstGeom prst="rect">
            <a:avLst/>
          </a:prstGeom>
          <a:noFill/>
          <a:ln>
            <a:noFill/>
          </a:ln>
        </p:spPr>
      </p:sp>
      <p:sp>
        <p:nvSpPr>
          <p:cNvPr id="95" name="Google Shape;95;p50"/>
          <p:cNvSpPr txBox="1"/>
          <p:nvPr>
            <p:ph idx="4" type="body"/>
          </p:nvPr>
        </p:nvSpPr>
        <p:spPr>
          <a:xfrm>
            <a:off x="857250" y="1779494"/>
            <a:ext cx="3086100" cy="2040905"/>
          </a:xfrm>
          <a:prstGeom prst="rect">
            <a:avLst/>
          </a:prstGeom>
          <a:noFill/>
          <a:ln>
            <a:noFill/>
          </a:ln>
        </p:spPr>
        <p:txBody>
          <a:bodyPr anchorCtr="0" anchor="t" bIns="45700" lIns="45700" spcFirstLastPara="1" rIns="45700" wrap="square" tIns="45700">
            <a:noAutofit/>
          </a:bodyPr>
          <a:lstStyle>
            <a:lvl1pPr indent="-228600" lvl="0" marL="457200" algn="ctr">
              <a:spcBef>
                <a:spcPts val="2000"/>
              </a:spcBef>
              <a:spcAft>
                <a:spcPts val="0"/>
              </a:spcAft>
              <a:buSzPts val="3450"/>
              <a:buNone/>
              <a:defRPr sz="4600">
                <a:solidFill>
                  <a:schemeClr val="lt1"/>
                </a:solidFill>
              </a:defRPr>
            </a:lvl1pPr>
            <a:lvl2pPr indent="-285750" lvl="1" marL="914400" algn="l">
              <a:spcBef>
                <a:spcPts val="600"/>
              </a:spcBef>
              <a:spcAft>
                <a:spcPts val="0"/>
              </a:spcAft>
              <a:buSzPts val="900"/>
              <a:buChar char="■"/>
              <a:defRPr sz="1200"/>
            </a:lvl2pPr>
            <a:lvl3pPr indent="-276225" lvl="2" marL="1371600" algn="l">
              <a:spcBef>
                <a:spcPts val="600"/>
              </a:spcBef>
              <a:spcAft>
                <a:spcPts val="0"/>
              </a:spcAft>
              <a:buSzPts val="750"/>
              <a:buChar char="■"/>
              <a:defRPr sz="1000"/>
            </a:lvl3pPr>
            <a:lvl4pPr indent="-271462" lvl="3" marL="1828800" algn="l">
              <a:spcBef>
                <a:spcPts val="600"/>
              </a:spcBef>
              <a:spcAft>
                <a:spcPts val="0"/>
              </a:spcAft>
              <a:buSzPts val="675"/>
              <a:buChar char="■"/>
              <a:defRPr sz="900"/>
            </a:lvl4pPr>
            <a:lvl5pPr indent="-271462" lvl="4" marL="2286000" algn="l">
              <a:spcBef>
                <a:spcPts val="600"/>
              </a:spcBef>
              <a:spcAft>
                <a:spcPts val="0"/>
              </a:spcAft>
              <a:buSzPts val="675"/>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6" name="Google Shape;96;p50"/>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Rockwell"/>
              <a:buNone/>
              <a:defRPr b="0" i="0" sz="3600" u="none" cap="none" strike="noStrike">
                <a:solidFill>
                  <a:schemeClr val="accen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1"/>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9pPr>
          </a:lstStyle>
          <a:p/>
        </p:txBody>
      </p:sp>
      <p:sp>
        <p:nvSpPr>
          <p:cNvPr id="8" name="Google Shape;8;p41"/>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595959"/>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9" name="Google Shape;9;p41"/>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0" name="Google Shape;10;p4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8.pn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
          <p:cNvSpPr txBox="1"/>
          <p:nvPr>
            <p:ph type="ctrTitle"/>
          </p:nvPr>
        </p:nvSpPr>
        <p:spPr>
          <a:xfrm>
            <a:off x="0" y="6429396"/>
            <a:ext cx="8839200" cy="42860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1800"/>
              <a:buFont typeface="Rockwell"/>
              <a:buNone/>
            </a:pPr>
            <a:r>
              <a:rPr lang="en-US" sz="1800"/>
              <a:t>William Stallings, Computer Organization and Architecture, 9</a:t>
            </a:r>
            <a:r>
              <a:rPr baseline="30000" lang="en-US" sz="1800"/>
              <a:t>th</a:t>
            </a:r>
            <a:r>
              <a:rPr lang="en-US" sz="1800"/>
              <a:t> Edition</a:t>
            </a:r>
            <a:endParaRPr sz="1800"/>
          </a:p>
        </p:txBody>
      </p:sp>
      <p:pic>
        <p:nvPicPr>
          <p:cNvPr descr="Snapshot 2012-06-08 00-57-47.jpg" id="208" name="Google Shape;208;p1"/>
          <p:cNvPicPr preferRelativeResize="0"/>
          <p:nvPr/>
        </p:nvPicPr>
        <p:blipFill rotWithShape="1">
          <a:blip r:embed="rId3">
            <a:alphaModFix/>
          </a:blip>
          <a:srcRect b="0" l="0" r="0" t="0"/>
          <a:stretch/>
        </p:blipFill>
        <p:spPr>
          <a:xfrm>
            <a:off x="609600" y="990600"/>
            <a:ext cx="3649579" cy="2667000"/>
          </a:xfrm>
          <a:prstGeom prst="rect">
            <a:avLst/>
          </a:prstGeom>
          <a:noFill/>
          <a:ln>
            <a:noFill/>
          </a:ln>
          <a:effectLst>
            <a:outerShdw blurRad="50800" rotWithShape="0" algn="tl" dir="2700000" dist="38100">
              <a:schemeClr val="dk1">
                <a:alpha val="42745"/>
              </a:schemeClr>
            </a:outerShdw>
            <a:reflection blurRad="0" dir="5400000" dist="12700" endA="0" endPos="75000" kx="0" rotWithShape="0" algn="bl" stA="50000" stPos="0" sy="-100000" ky="0"/>
          </a:effectLst>
        </p:spPr>
      </p:pic>
      <p:sp>
        <p:nvSpPr>
          <p:cNvPr id="209" name="Google Shape;209;p1"/>
          <p:cNvSpPr txBox="1"/>
          <p:nvPr/>
        </p:nvSpPr>
        <p:spPr>
          <a:xfrm>
            <a:off x="-1534472" y="1786024"/>
            <a:ext cx="1846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0" name="Google Shape;210;p1"/>
          <p:cNvSpPr txBox="1"/>
          <p:nvPr/>
        </p:nvSpPr>
        <p:spPr>
          <a:xfrm>
            <a:off x="-32" y="5000636"/>
            <a:ext cx="3929090" cy="8337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4400"/>
              <a:buFont typeface="Rockwell"/>
              <a:buNone/>
            </a:pPr>
            <a:r>
              <a:rPr b="1" i="0" lang="en-US" sz="4400" u="none" cap="none" strike="noStrike">
                <a:solidFill>
                  <a:schemeClr val="accent1"/>
                </a:solidFill>
                <a:latin typeface="Rockwell"/>
                <a:ea typeface="Rockwell"/>
                <a:cs typeface="Rockwell"/>
                <a:sym typeface="Rockwell"/>
              </a:rPr>
              <a:t>Chapter 12</a:t>
            </a:r>
            <a:endParaRPr b="1" i="0" sz="4400" u="none" cap="none" strike="noStrike">
              <a:solidFill>
                <a:schemeClr val="accent1"/>
              </a:solidFill>
              <a:latin typeface="Rockwell"/>
              <a:ea typeface="Rockwell"/>
              <a:cs typeface="Rockwell"/>
              <a:sym typeface="Rockwell"/>
            </a:endParaRPr>
          </a:p>
        </p:txBody>
      </p:sp>
      <p:sp>
        <p:nvSpPr>
          <p:cNvPr id="211" name="Google Shape;211;p1"/>
          <p:cNvSpPr txBox="1"/>
          <p:nvPr/>
        </p:nvSpPr>
        <p:spPr>
          <a:xfrm>
            <a:off x="3214678" y="4857760"/>
            <a:ext cx="5929322" cy="1219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None/>
            </a:pPr>
            <a:r>
              <a:rPr b="1" i="0" lang="en-US" sz="2800" u="none" cap="none" strike="noStrike">
                <a:solidFill>
                  <a:srgbClr val="002060"/>
                </a:solidFill>
                <a:latin typeface="Rockwell"/>
                <a:ea typeface="Rockwell"/>
                <a:cs typeface="Rockwell"/>
                <a:sym typeface="Rockwell"/>
              </a:rPr>
              <a:t>Instruction Sets:</a:t>
            </a:r>
            <a:endParaRPr/>
          </a:p>
          <a:p>
            <a:pPr indent="-228600" lvl="0" marL="228600" marR="0" rtl="0" algn="l">
              <a:lnSpc>
                <a:spcPct val="100000"/>
              </a:lnSpc>
              <a:spcBef>
                <a:spcPts val="2000"/>
              </a:spcBef>
              <a:spcAft>
                <a:spcPts val="0"/>
              </a:spcAft>
              <a:buNone/>
            </a:pPr>
            <a:r>
              <a:rPr b="1" i="0" lang="en-US" sz="2800" u="none" cap="none" strike="noStrike">
                <a:solidFill>
                  <a:srgbClr val="002060"/>
                </a:solidFill>
                <a:latin typeface="Rockwell"/>
                <a:ea typeface="Rockwell"/>
                <a:cs typeface="Rockwell"/>
                <a:sym typeface="Rockwell"/>
              </a:rPr>
              <a:t>Characteristics and Functions</a:t>
            </a:r>
            <a:endParaRPr b="1" i="0" sz="2800" u="none" cap="none" strike="noStrike">
              <a:solidFill>
                <a:srgbClr val="002060"/>
              </a:solidFill>
              <a:latin typeface="Rockwell"/>
              <a:ea typeface="Rockwell"/>
              <a:cs typeface="Rockwell"/>
              <a:sym typeface="Rockwe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0"/>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59" name="Google Shape;359;p10"/>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60" name="Google Shape;360;p10"/>
          <p:cNvSpPr txBox="1"/>
          <p:nvPr>
            <p:ph type="title"/>
          </p:nvPr>
        </p:nvSpPr>
        <p:spPr>
          <a:xfrm>
            <a:off x="685800" y="142852"/>
            <a:ext cx="7556313" cy="75246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accent1"/>
              </a:buClr>
              <a:buSzPts val="3600"/>
              <a:buFont typeface="Rockwell"/>
              <a:buNone/>
            </a:pPr>
            <a:r>
              <a:rPr lang="en-US"/>
              <a:t>Number of Addresses</a:t>
            </a:r>
            <a:endParaRPr/>
          </a:p>
        </p:txBody>
      </p:sp>
      <p:pic>
        <p:nvPicPr>
          <p:cNvPr id="361" name="Google Shape;361;p10"/>
          <p:cNvPicPr preferRelativeResize="0"/>
          <p:nvPr/>
        </p:nvPicPr>
        <p:blipFill rotWithShape="1">
          <a:blip r:embed="rId3">
            <a:alphaModFix/>
          </a:blip>
          <a:srcRect b="0" l="0" r="0" t="0"/>
          <a:stretch/>
        </p:blipFill>
        <p:spPr>
          <a:xfrm>
            <a:off x="938236" y="985861"/>
            <a:ext cx="6991350" cy="5800725"/>
          </a:xfrm>
          <a:prstGeom prst="rect">
            <a:avLst/>
          </a:prstGeom>
          <a:noFill/>
          <a:ln>
            <a:noFill/>
          </a:ln>
        </p:spPr>
      </p:pic>
      <p:pic>
        <p:nvPicPr>
          <p:cNvPr id="362" name="Google Shape;362;p10"/>
          <p:cNvPicPr preferRelativeResize="0"/>
          <p:nvPr/>
        </p:nvPicPr>
        <p:blipFill rotWithShape="1">
          <a:blip r:embed="rId4">
            <a:alphaModFix/>
          </a:blip>
          <a:srcRect b="0" l="0" r="0" t="0"/>
          <a:stretch/>
        </p:blipFill>
        <p:spPr>
          <a:xfrm>
            <a:off x="4572000" y="1142984"/>
            <a:ext cx="2095500" cy="781050"/>
          </a:xfrm>
          <a:prstGeom prst="rect">
            <a:avLst/>
          </a:prstGeom>
          <a:noFill/>
          <a:ln>
            <a:noFill/>
          </a:ln>
        </p:spPr>
      </p:pic>
      <p:cxnSp>
        <p:nvCxnSpPr>
          <p:cNvPr id="363" name="Google Shape;363;p10"/>
          <p:cNvCxnSpPr/>
          <p:nvPr/>
        </p:nvCxnSpPr>
        <p:spPr>
          <a:xfrm flipH="1">
            <a:off x="3929058" y="1285860"/>
            <a:ext cx="1500198" cy="357190"/>
          </a:xfrm>
          <a:prstGeom prst="straightConnector1">
            <a:avLst/>
          </a:prstGeom>
          <a:noFill/>
          <a:ln cap="flat" cmpd="sng" w="9525">
            <a:solidFill>
              <a:schemeClr val="accent1"/>
            </a:solidFill>
            <a:prstDash val="solid"/>
            <a:round/>
            <a:headEnd len="sm" w="sm" type="none"/>
            <a:tailEnd len="med" w="med" type="stealth"/>
          </a:ln>
        </p:spPr>
      </p:cxnSp>
      <p:cxnSp>
        <p:nvCxnSpPr>
          <p:cNvPr id="364" name="Google Shape;364;p10"/>
          <p:cNvCxnSpPr/>
          <p:nvPr/>
        </p:nvCxnSpPr>
        <p:spPr>
          <a:xfrm flipH="1">
            <a:off x="3929058" y="1643050"/>
            <a:ext cx="1714512" cy="285752"/>
          </a:xfrm>
          <a:prstGeom prst="straightConnector1">
            <a:avLst/>
          </a:prstGeom>
          <a:noFill/>
          <a:ln cap="flat" cmpd="sng" w="9525">
            <a:solidFill>
              <a:schemeClr val="accent1"/>
            </a:solidFill>
            <a:prstDash val="solid"/>
            <a:round/>
            <a:headEnd len="sm" w="sm" type="none"/>
            <a:tailEnd len="med" w="med" type="stealth"/>
          </a:ln>
        </p:spPr>
      </p:cxnSp>
      <p:cxnSp>
        <p:nvCxnSpPr>
          <p:cNvPr id="365" name="Google Shape;365;p10"/>
          <p:cNvCxnSpPr/>
          <p:nvPr/>
        </p:nvCxnSpPr>
        <p:spPr>
          <a:xfrm flipH="1">
            <a:off x="4000496" y="1857364"/>
            <a:ext cx="1214446" cy="357190"/>
          </a:xfrm>
          <a:prstGeom prst="straightConnector1">
            <a:avLst/>
          </a:prstGeom>
          <a:noFill/>
          <a:ln cap="flat" cmpd="sng" w="9525">
            <a:solidFill>
              <a:schemeClr val="accent1"/>
            </a:solidFill>
            <a:prstDash val="solid"/>
            <a:round/>
            <a:headEnd len="sm" w="sm" type="none"/>
            <a:tailEnd len="med" w="med" type="stealth"/>
          </a:ln>
        </p:spPr>
      </p:cxnSp>
      <p:sp>
        <p:nvSpPr>
          <p:cNvPr id="366" name="Google Shape;366;p1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11"/>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76" name="Google Shape;376;p11"/>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77" name="Google Shape;377;p11"/>
          <p:cNvSpPr txBox="1"/>
          <p:nvPr>
            <p:ph type="title"/>
          </p:nvPr>
        </p:nvSpPr>
        <p:spPr>
          <a:xfrm>
            <a:off x="533400" y="285728"/>
            <a:ext cx="7556313" cy="1571636"/>
          </a:xfrm>
          <a:prstGeom prst="rect">
            <a:avLst/>
          </a:prstGeom>
          <a:noFill/>
          <a:ln>
            <a:noFill/>
          </a:ln>
        </p:spPr>
        <p:txBody>
          <a:bodyPr anchorCtr="0" anchor="t" bIns="44450" lIns="90475" spcFirstLastPara="1" rIns="90475" wrap="square" tIns="44450">
            <a:noAutofit/>
          </a:bodyPr>
          <a:lstStyle/>
          <a:p>
            <a:pPr indent="0" lvl="0" marL="0" rtl="0" algn="ctr">
              <a:spcBef>
                <a:spcPts val="0"/>
              </a:spcBef>
              <a:spcAft>
                <a:spcPts val="0"/>
              </a:spcAft>
              <a:buClr>
                <a:schemeClr val="accent1"/>
              </a:buClr>
              <a:buSzPts val="3200"/>
              <a:buFont typeface="Rockwell"/>
              <a:buNone/>
            </a:pPr>
            <a:r>
              <a:rPr lang="en-US" sz="3200"/>
              <a:t>Table 12.1  </a:t>
            </a:r>
            <a:br>
              <a:rPr lang="en-US" sz="3200"/>
            </a:br>
            <a:r>
              <a:rPr lang="en-US" sz="3200"/>
              <a:t>Utilization of Instruction Addresses (Nonbranching Instructions) </a:t>
            </a:r>
            <a:endParaRPr sz="3200"/>
          </a:p>
        </p:txBody>
      </p:sp>
      <p:pic>
        <p:nvPicPr>
          <p:cNvPr id="378" name="Google Shape;378;p11"/>
          <p:cNvPicPr preferRelativeResize="0"/>
          <p:nvPr/>
        </p:nvPicPr>
        <p:blipFill rotWithShape="1">
          <a:blip r:embed="rId3">
            <a:alphaModFix/>
          </a:blip>
          <a:srcRect b="0" l="0" r="0" t="0"/>
          <a:stretch/>
        </p:blipFill>
        <p:spPr>
          <a:xfrm>
            <a:off x="83500" y="2071678"/>
            <a:ext cx="8977000" cy="3409954"/>
          </a:xfrm>
          <a:prstGeom prst="rect">
            <a:avLst/>
          </a:prstGeom>
          <a:noFill/>
          <a:ln>
            <a:noFill/>
          </a:ln>
        </p:spPr>
      </p:pic>
      <p:sp>
        <p:nvSpPr>
          <p:cNvPr id="379" name="Google Shape;379;p11"/>
          <p:cNvSpPr/>
          <p:nvPr/>
        </p:nvSpPr>
        <p:spPr>
          <a:xfrm>
            <a:off x="7358082" y="4929198"/>
            <a:ext cx="785818"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3</a:t>
            </a:r>
            <a:endParaRPr sz="2400">
              <a:solidFill>
                <a:schemeClr val="lt1"/>
              </a:solidFill>
              <a:latin typeface="Times New Roman"/>
              <a:ea typeface="Times New Roman"/>
              <a:cs typeface="Times New Roman"/>
              <a:sym typeface="Times New Roman"/>
            </a:endParaRPr>
          </a:p>
        </p:txBody>
      </p:sp>
      <p:sp>
        <p:nvSpPr>
          <p:cNvPr id="380" name="Google Shape;380;p11"/>
          <p:cNvSpPr/>
          <p:nvPr/>
        </p:nvSpPr>
        <p:spPr>
          <a:xfrm>
            <a:off x="7358082" y="5214950"/>
            <a:ext cx="785818"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5</a:t>
            </a:r>
            <a:endParaRPr sz="2400">
              <a:solidFill>
                <a:schemeClr val="lt1"/>
              </a:solidFill>
              <a:latin typeface="Times New Roman"/>
              <a:ea typeface="Times New Roman"/>
              <a:cs typeface="Times New Roman"/>
              <a:sym typeface="Times New Roman"/>
            </a:endParaRPr>
          </a:p>
        </p:txBody>
      </p:sp>
      <p:sp>
        <p:nvSpPr>
          <p:cNvPr id="381" name="Google Shape;381;p11"/>
          <p:cNvSpPr/>
          <p:nvPr/>
        </p:nvSpPr>
        <p:spPr>
          <a:xfrm>
            <a:off x="7358082" y="5500702"/>
            <a:ext cx="785818"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2</a:t>
            </a:r>
            <a:endParaRPr sz="2400">
              <a:solidFill>
                <a:schemeClr val="lt1"/>
              </a:solidFill>
              <a:latin typeface="Times New Roman"/>
              <a:ea typeface="Times New Roman"/>
              <a:cs typeface="Times New Roman"/>
              <a:sym typeface="Times New Roman"/>
            </a:endParaRPr>
          </a:p>
        </p:txBody>
      </p:sp>
      <p:sp>
        <p:nvSpPr>
          <p:cNvPr id="382" name="Google Shape;382;p11"/>
          <p:cNvSpPr/>
          <p:nvPr/>
        </p:nvSpPr>
        <p:spPr>
          <a:xfrm>
            <a:off x="7358082" y="5786454"/>
            <a:ext cx="785818" cy="285752"/>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Times New Roman"/>
                <a:ea typeface="Times New Roman"/>
                <a:cs typeface="Times New Roman"/>
                <a:sym typeface="Times New Roman"/>
              </a:rPr>
              <a:t>1</a:t>
            </a:r>
            <a:endParaRPr sz="2400">
              <a:solidFill>
                <a:schemeClr val="lt1"/>
              </a:solidFill>
              <a:latin typeface="Times New Roman"/>
              <a:ea typeface="Times New Roman"/>
              <a:cs typeface="Times New Roman"/>
              <a:sym typeface="Times New Roman"/>
            </a:endParaRPr>
          </a:p>
        </p:txBody>
      </p:sp>
      <p:cxnSp>
        <p:nvCxnSpPr>
          <p:cNvPr id="383" name="Google Shape;383;p11"/>
          <p:cNvCxnSpPr>
            <a:endCxn id="379" idx="1"/>
          </p:cNvCxnSpPr>
          <p:nvPr/>
        </p:nvCxnSpPr>
        <p:spPr>
          <a:xfrm flipH="1" rot="10800000">
            <a:off x="571482" y="5072074"/>
            <a:ext cx="6786600" cy="142800"/>
          </a:xfrm>
          <a:prstGeom prst="straightConnector1">
            <a:avLst/>
          </a:prstGeom>
          <a:noFill/>
          <a:ln cap="flat" cmpd="sng" w="9525">
            <a:solidFill>
              <a:srgbClr val="0000CC"/>
            </a:solidFill>
            <a:prstDash val="solid"/>
            <a:round/>
            <a:headEnd len="sm" w="sm" type="none"/>
            <a:tailEnd len="med" w="med" type="stealth"/>
          </a:ln>
        </p:spPr>
      </p:cxnSp>
      <p:sp>
        <p:nvSpPr>
          <p:cNvPr id="384" name="Google Shape;384;p11"/>
          <p:cNvSpPr/>
          <p:nvPr/>
        </p:nvSpPr>
        <p:spPr>
          <a:xfrm>
            <a:off x="8215338" y="4929198"/>
            <a:ext cx="142876" cy="571504"/>
          </a:xfrm>
          <a:prstGeom prst="rightBrace">
            <a:avLst>
              <a:gd fmla="val 8333" name="adj1"/>
              <a:gd fmla="val 50000" name="adj2"/>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cxnSp>
        <p:nvCxnSpPr>
          <p:cNvPr id="385" name="Google Shape;385;p11"/>
          <p:cNvCxnSpPr>
            <a:stCxn id="384" idx="1"/>
          </p:cNvCxnSpPr>
          <p:nvPr/>
        </p:nvCxnSpPr>
        <p:spPr>
          <a:xfrm flipH="1" rot="10800000">
            <a:off x="8358214" y="5213450"/>
            <a:ext cx="214200" cy="1500"/>
          </a:xfrm>
          <a:prstGeom prst="straightConnector1">
            <a:avLst/>
          </a:prstGeom>
          <a:noFill/>
          <a:ln cap="flat" cmpd="sng" w="25400">
            <a:solidFill>
              <a:schemeClr val="accent1"/>
            </a:solidFill>
            <a:prstDash val="solid"/>
            <a:round/>
            <a:headEnd len="sm" w="sm" type="none"/>
            <a:tailEnd len="sm" w="sm" type="none"/>
          </a:ln>
        </p:spPr>
      </p:cxnSp>
      <p:cxnSp>
        <p:nvCxnSpPr>
          <p:cNvPr id="386" name="Google Shape;386;p11"/>
          <p:cNvCxnSpPr/>
          <p:nvPr/>
        </p:nvCxnSpPr>
        <p:spPr>
          <a:xfrm flipH="1" rot="5400000">
            <a:off x="8108181" y="4750603"/>
            <a:ext cx="642942" cy="285752"/>
          </a:xfrm>
          <a:prstGeom prst="straightConnector1">
            <a:avLst/>
          </a:prstGeom>
          <a:noFill/>
          <a:ln cap="flat" cmpd="sng" w="25400">
            <a:solidFill>
              <a:schemeClr val="accent1"/>
            </a:solidFill>
            <a:prstDash val="solid"/>
            <a:round/>
            <a:headEnd len="sm" w="sm" type="none"/>
            <a:tailEnd len="med" w="med" type="stealth"/>
          </a:ln>
        </p:spPr>
      </p:cxnSp>
      <p:sp>
        <p:nvSpPr>
          <p:cNvPr id="387" name="Google Shape;387;p1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12"/>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97" name="Google Shape;397;p12"/>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98" name="Google Shape;398;p12"/>
          <p:cNvSpPr txBox="1"/>
          <p:nvPr>
            <p:ph idx="4294967295" type="title"/>
          </p:nvPr>
        </p:nvSpPr>
        <p:spPr>
          <a:xfrm>
            <a:off x="304800" y="228600"/>
            <a:ext cx="75565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Instruction Set Design</a:t>
            </a:r>
            <a:endParaRPr/>
          </a:p>
        </p:txBody>
      </p:sp>
      <p:grpSp>
        <p:nvGrpSpPr>
          <p:cNvPr id="399" name="Google Shape;399;p12"/>
          <p:cNvGrpSpPr/>
          <p:nvPr/>
        </p:nvGrpSpPr>
        <p:grpSpPr>
          <a:xfrm>
            <a:off x="304800" y="1143663"/>
            <a:ext cx="8534400" cy="5485073"/>
            <a:chOff x="0" y="663"/>
            <a:chExt cx="8534400" cy="5485073"/>
          </a:xfrm>
        </p:grpSpPr>
        <p:sp>
          <p:nvSpPr>
            <p:cNvPr id="400" name="Google Shape;400;p12"/>
            <p:cNvSpPr/>
            <p:nvPr/>
          </p:nvSpPr>
          <p:spPr>
            <a:xfrm>
              <a:off x="0" y="3455364"/>
              <a:ext cx="8534400" cy="2030372"/>
            </a:xfrm>
            <a:prstGeom prst="rect">
              <a:avLst/>
            </a:prstGeom>
            <a:gradFill>
              <a:gsLst>
                <a:gs pos="0">
                  <a:srgbClr val="47174B"/>
                </a:gs>
                <a:gs pos="100000">
                  <a:srgbClr val="AC90AE"/>
                </a:gs>
              </a:gsLst>
              <a:lin ang="5400000" scaled="0"/>
            </a:gra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2"/>
            <p:cNvSpPr txBox="1"/>
            <p:nvPr/>
          </p:nvSpPr>
          <p:spPr>
            <a:xfrm>
              <a:off x="0" y="3455364"/>
              <a:ext cx="8534400" cy="1096401"/>
            </a:xfrm>
            <a:prstGeom prst="rect">
              <a:avLst/>
            </a:prstGeom>
            <a:noFill/>
            <a:ln>
              <a:noFill/>
            </a:ln>
          </p:spPr>
          <p:txBody>
            <a:bodyPr anchorCtr="0" anchor="ctr" bIns="128000" lIns="128000" spcFirstLastPara="1" rIns="128000" wrap="square" tIns="128000">
              <a:noAutofit/>
            </a:bodyPr>
            <a:lstStyle/>
            <a:p>
              <a:pPr indent="0" lvl="0" marL="0" marR="0" rtl="0" algn="ctr">
                <a:lnSpc>
                  <a:spcPct val="90000"/>
                </a:lnSpc>
                <a:spcBef>
                  <a:spcPts val="0"/>
                </a:spcBef>
                <a:spcAft>
                  <a:spcPts val="0"/>
                </a:spcAft>
                <a:buNone/>
              </a:pPr>
              <a:r>
                <a:rPr lang="en-US" sz="1800">
                  <a:solidFill>
                    <a:schemeClr val="lt1"/>
                  </a:solidFill>
                  <a:latin typeface="Times New Roman"/>
                  <a:ea typeface="Times New Roman"/>
                  <a:cs typeface="Times New Roman"/>
                  <a:sym typeface="Times New Roman"/>
                </a:rPr>
                <a:t>Fundamental design issues:</a:t>
              </a:r>
              <a:endParaRPr sz="1800">
                <a:solidFill>
                  <a:schemeClr val="lt1"/>
                </a:solidFill>
                <a:latin typeface="Times New Roman"/>
                <a:ea typeface="Times New Roman"/>
                <a:cs typeface="Times New Roman"/>
                <a:sym typeface="Times New Roman"/>
              </a:endParaRPr>
            </a:p>
          </p:txBody>
        </p:sp>
        <p:sp>
          <p:nvSpPr>
            <p:cNvPr id="402" name="Google Shape;402;p12"/>
            <p:cNvSpPr/>
            <p:nvPr/>
          </p:nvSpPr>
          <p:spPr>
            <a:xfrm>
              <a:off x="1041" y="4511591"/>
              <a:ext cx="1706463" cy="943939"/>
            </a:xfrm>
            <a:prstGeom prst="rect">
              <a:avLst/>
            </a:prstGeom>
            <a:solidFill>
              <a:srgbClr val="D2CCD2">
                <a:alpha val="89803"/>
              </a:srgb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2"/>
            <p:cNvSpPr txBox="1"/>
            <p:nvPr/>
          </p:nvSpPr>
          <p:spPr>
            <a:xfrm>
              <a:off x="1041" y="4511591"/>
              <a:ext cx="1706463" cy="943939"/>
            </a:xfrm>
            <a:prstGeom prst="rect">
              <a:avLst/>
            </a:prstGeom>
            <a:noFill/>
            <a:ln>
              <a:noFill/>
            </a:ln>
          </p:spPr>
          <p:txBody>
            <a:bodyPr anchorCtr="0" anchor="t" bIns="15225" lIns="85325" spcFirstLastPara="1" rIns="85325" wrap="square" tIns="15225">
              <a:noAutofit/>
            </a:bodyPr>
            <a:lstStyle/>
            <a:p>
              <a:pPr indent="0" lvl="0" marL="0" marR="0" rtl="0" algn="l">
                <a:lnSpc>
                  <a:spcPct val="90000"/>
                </a:lnSpc>
                <a:spcBef>
                  <a:spcPts val="0"/>
                </a:spcBef>
                <a:spcAft>
                  <a:spcPts val="0"/>
                </a:spcAft>
                <a:buNone/>
              </a:pPr>
              <a:r>
                <a:rPr lang="en-US" sz="1200">
                  <a:solidFill>
                    <a:schemeClr val="dk1"/>
                  </a:solidFill>
                  <a:latin typeface="Times New Roman"/>
                  <a:ea typeface="Times New Roman"/>
                  <a:cs typeface="Times New Roman"/>
                  <a:sym typeface="Times New Roman"/>
                </a:rPr>
                <a:t>Operation repertoire</a:t>
              </a:r>
              <a:endParaRPr sz="1200">
                <a:solidFill>
                  <a:schemeClr val="dk1"/>
                </a:solidFill>
                <a:latin typeface="Times New Roman"/>
                <a:ea typeface="Times New Roman"/>
                <a:cs typeface="Times New Roman"/>
                <a:sym typeface="Times New Roman"/>
              </a:endParaRPr>
            </a:p>
            <a:p>
              <a:pPr indent="-57150" lvl="1" marL="57150" marR="0" rtl="0" algn="l">
                <a:lnSpc>
                  <a:spcPct val="90000"/>
                </a:lnSpc>
                <a:spcBef>
                  <a:spcPts val="420"/>
                </a:spcBef>
                <a:spcAft>
                  <a:spcPts val="0"/>
                </a:spcAft>
                <a:buClr>
                  <a:schemeClr val="dk1"/>
                </a:buClr>
                <a:buSzPts val="900"/>
                <a:buFont typeface="Times New Roman"/>
                <a:buChar char="•"/>
              </a:pPr>
              <a:r>
                <a:rPr b="0" i="0" lang="en-US" sz="900" u="none" cap="none" strike="noStrike">
                  <a:solidFill>
                    <a:schemeClr val="dk1"/>
                  </a:solidFill>
                  <a:latin typeface="Times New Roman"/>
                  <a:ea typeface="Times New Roman"/>
                  <a:cs typeface="Times New Roman"/>
                  <a:sym typeface="Times New Roman"/>
                </a:rPr>
                <a:t>How many and which operations to provide and how complex operations should be</a:t>
              </a:r>
              <a:endParaRPr b="0" i="0" sz="900" u="none" cap="none" strike="noStrike">
                <a:solidFill>
                  <a:schemeClr val="dk1"/>
                </a:solidFill>
                <a:latin typeface="Times New Roman"/>
                <a:ea typeface="Times New Roman"/>
                <a:cs typeface="Times New Roman"/>
                <a:sym typeface="Times New Roman"/>
              </a:endParaRPr>
            </a:p>
          </p:txBody>
        </p:sp>
        <p:sp>
          <p:nvSpPr>
            <p:cNvPr id="404" name="Google Shape;404;p12"/>
            <p:cNvSpPr/>
            <p:nvPr/>
          </p:nvSpPr>
          <p:spPr>
            <a:xfrm>
              <a:off x="1707505" y="4511591"/>
              <a:ext cx="1706463" cy="943939"/>
            </a:xfrm>
            <a:prstGeom prst="rect">
              <a:avLst/>
            </a:prstGeom>
            <a:solidFill>
              <a:srgbClr val="D2CCD2">
                <a:alpha val="89803"/>
              </a:srgb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2"/>
            <p:cNvSpPr txBox="1"/>
            <p:nvPr/>
          </p:nvSpPr>
          <p:spPr>
            <a:xfrm>
              <a:off x="1707505" y="4511591"/>
              <a:ext cx="1706463" cy="943939"/>
            </a:xfrm>
            <a:prstGeom prst="rect">
              <a:avLst/>
            </a:prstGeom>
            <a:noFill/>
            <a:ln>
              <a:noFill/>
            </a:ln>
          </p:spPr>
          <p:txBody>
            <a:bodyPr anchorCtr="0" anchor="t" bIns="15225" lIns="85325" spcFirstLastPara="1" rIns="85325" wrap="square" tIns="15225">
              <a:noAutofit/>
            </a:bodyPr>
            <a:lstStyle/>
            <a:p>
              <a:pPr indent="0" lvl="0" marL="0" marR="0" rtl="0" algn="l">
                <a:lnSpc>
                  <a:spcPct val="90000"/>
                </a:lnSpc>
                <a:spcBef>
                  <a:spcPts val="0"/>
                </a:spcBef>
                <a:spcAft>
                  <a:spcPts val="0"/>
                </a:spcAft>
                <a:buNone/>
              </a:pPr>
              <a:r>
                <a:rPr lang="en-US" sz="1200">
                  <a:solidFill>
                    <a:schemeClr val="dk1"/>
                  </a:solidFill>
                  <a:latin typeface="Times New Roman"/>
                  <a:ea typeface="Times New Roman"/>
                  <a:cs typeface="Times New Roman"/>
                  <a:sym typeface="Times New Roman"/>
                </a:rPr>
                <a:t>Data types</a:t>
              </a:r>
              <a:endParaRPr sz="1200">
                <a:solidFill>
                  <a:schemeClr val="dk1"/>
                </a:solidFill>
                <a:latin typeface="Times New Roman"/>
                <a:ea typeface="Times New Roman"/>
                <a:cs typeface="Times New Roman"/>
                <a:sym typeface="Times New Roman"/>
              </a:endParaRPr>
            </a:p>
            <a:p>
              <a:pPr indent="-57150" lvl="1" marL="57150" marR="0" rtl="0" algn="l">
                <a:lnSpc>
                  <a:spcPct val="90000"/>
                </a:lnSpc>
                <a:spcBef>
                  <a:spcPts val="420"/>
                </a:spcBef>
                <a:spcAft>
                  <a:spcPts val="0"/>
                </a:spcAft>
                <a:buClr>
                  <a:schemeClr val="dk1"/>
                </a:buClr>
                <a:buSzPts val="900"/>
                <a:buFont typeface="Times New Roman"/>
                <a:buChar char="•"/>
              </a:pPr>
              <a:r>
                <a:rPr b="0" i="0" lang="en-US" sz="900" u="none" cap="none" strike="noStrike">
                  <a:solidFill>
                    <a:schemeClr val="dk1"/>
                  </a:solidFill>
                  <a:latin typeface="Times New Roman"/>
                  <a:ea typeface="Times New Roman"/>
                  <a:cs typeface="Times New Roman"/>
                  <a:sym typeface="Times New Roman"/>
                </a:rPr>
                <a:t>The various types of data upon which operations are performed</a:t>
              </a:r>
              <a:endParaRPr b="0" i="0" sz="900" u="none" cap="none" strike="noStrike">
                <a:solidFill>
                  <a:schemeClr val="dk1"/>
                </a:solidFill>
                <a:latin typeface="Times New Roman"/>
                <a:ea typeface="Times New Roman"/>
                <a:cs typeface="Times New Roman"/>
                <a:sym typeface="Times New Roman"/>
              </a:endParaRPr>
            </a:p>
          </p:txBody>
        </p:sp>
        <p:sp>
          <p:nvSpPr>
            <p:cNvPr id="406" name="Google Shape;406;p12"/>
            <p:cNvSpPr/>
            <p:nvPr/>
          </p:nvSpPr>
          <p:spPr>
            <a:xfrm>
              <a:off x="3413968" y="4511591"/>
              <a:ext cx="1706463" cy="943939"/>
            </a:xfrm>
            <a:prstGeom prst="rect">
              <a:avLst/>
            </a:prstGeom>
            <a:solidFill>
              <a:srgbClr val="D2CCD2">
                <a:alpha val="89803"/>
              </a:srgb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2"/>
            <p:cNvSpPr txBox="1"/>
            <p:nvPr/>
          </p:nvSpPr>
          <p:spPr>
            <a:xfrm>
              <a:off x="3413968" y="4511591"/>
              <a:ext cx="1706463" cy="943939"/>
            </a:xfrm>
            <a:prstGeom prst="rect">
              <a:avLst/>
            </a:prstGeom>
            <a:noFill/>
            <a:ln>
              <a:noFill/>
            </a:ln>
          </p:spPr>
          <p:txBody>
            <a:bodyPr anchorCtr="0" anchor="t" bIns="15225" lIns="85325" spcFirstLastPara="1" rIns="85325" wrap="square" tIns="15225">
              <a:noAutofit/>
            </a:bodyPr>
            <a:lstStyle/>
            <a:p>
              <a:pPr indent="0" lvl="0" marL="0" marR="0" rtl="0" algn="l">
                <a:lnSpc>
                  <a:spcPct val="90000"/>
                </a:lnSpc>
                <a:spcBef>
                  <a:spcPts val="0"/>
                </a:spcBef>
                <a:spcAft>
                  <a:spcPts val="0"/>
                </a:spcAft>
                <a:buNone/>
              </a:pPr>
              <a:r>
                <a:rPr lang="en-US" sz="1200">
                  <a:solidFill>
                    <a:schemeClr val="dk1"/>
                  </a:solidFill>
                  <a:latin typeface="Times New Roman"/>
                  <a:ea typeface="Times New Roman"/>
                  <a:cs typeface="Times New Roman"/>
                  <a:sym typeface="Times New Roman"/>
                </a:rPr>
                <a:t>Instruction format</a:t>
              </a:r>
              <a:endParaRPr sz="1200">
                <a:solidFill>
                  <a:schemeClr val="dk1"/>
                </a:solidFill>
                <a:latin typeface="Times New Roman"/>
                <a:ea typeface="Times New Roman"/>
                <a:cs typeface="Times New Roman"/>
                <a:sym typeface="Times New Roman"/>
              </a:endParaRPr>
            </a:p>
            <a:p>
              <a:pPr indent="-57150" lvl="1" marL="57150" marR="0" rtl="0" algn="l">
                <a:lnSpc>
                  <a:spcPct val="90000"/>
                </a:lnSpc>
                <a:spcBef>
                  <a:spcPts val="420"/>
                </a:spcBef>
                <a:spcAft>
                  <a:spcPts val="0"/>
                </a:spcAft>
                <a:buClr>
                  <a:schemeClr val="dk1"/>
                </a:buClr>
                <a:buSzPts val="900"/>
                <a:buFont typeface="Times New Roman"/>
                <a:buChar char="•"/>
              </a:pPr>
              <a:r>
                <a:rPr b="0" i="0" lang="en-US" sz="900" u="none" cap="none" strike="noStrike">
                  <a:solidFill>
                    <a:schemeClr val="dk1"/>
                  </a:solidFill>
                  <a:latin typeface="Times New Roman"/>
                  <a:ea typeface="Times New Roman"/>
                  <a:cs typeface="Times New Roman"/>
                  <a:sym typeface="Times New Roman"/>
                </a:rPr>
                <a:t>Instruction length in bits, number of addresses, size of various fields, etc.</a:t>
              </a:r>
              <a:endParaRPr b="0" i="0" sz="900" u="none" cap="none" strike="noStrike">
                <a:solidFill>
                  <a:schemeClr val="dk1"/>
                </a:solidFill>
                <a:latin typeface="Times New Roman"/>
                <a:ea typeface="Times New Roman"/>
                <a:cs typeface="Times New Roman"/>
                <a:sym typeface="Times New Roman"/>
              </a:endParaRPr>
            </a:p>
          </p:txBody>
        </p:sp>
        <p:sp>
          <p:nvSpPr>
            <p:cNvPr id="408" name="Google Shape;408;p12"/>
            <p:cNvSpPr/>
            <p:nvPr/>
          </p:nvSpPr>
          <p:spPr>
            <a:xfrm>
              <a:off x="5120431" y="4511591"/>
              <a:ext cx="1706463" cy="943939"/>
            </a:xfrm>
            <a:prstGeom prst="rect">
              <a:avLst/>
            </a:prstGeom>
            <a:solidFill>
              <a:srgbClr val="D2CCD2">
                <a:alpha val="89803"/>
              </a:srgb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2"/>
            <p:cNvSpPr txBox="1"/>
            <p:nvPr/>
          </p:nvSpPr>
          <p:spPr>
            <a:xfrm>
              <a:off x="5120431" y="4511591"/>
              <a:ext cx="1706463" cy="943939"/>
            </a:xfrm>
            <a:prstGeom prst="rect">
              <a:avLst/>
            </a:prstGeom>
            <a:noFill/>
            <a:ln>
              <a:noFill/>
            </a:ln>
          </p:spPr>
          <p:txBody>
            <a:bodyPr anchorCtr="0" anchor="t" bIns="15225" lIns="85325" spcFirstLastPara="1" rIns="85325" wrap="square" tIns="15225">
              <a:noAutofit/>
            </a:bodyPr>
            <a:lstStyle/>
            <a:p>
              <a:pPr indent="0" lvl="0" marL="0" marR="0" rtl="0" algn="l">
                <a:lnSpc>
                  <a:spcPct val="90000"/>
                </a:lnSpc>
                <a:spcBef>
                  <a:spcPts val="0"/>
                </a:spcBef>
                <a:spcAft>
                  <a:spcPts val="0"/>
                </a:spcAft>
                <a:buNone/>
              </a:pPr>
              <a:r>
                <a:rPr lang="en-US" sz="1200">
                  <a:solidFill>
                    <a:schemeClr val="dk1"/>
                  </a:solidFill>
                  <a:latin typeface="Times New Roman"/>
                  <a:ea typeface="Times New Roman"/>
                  <a:cs typeface="Times New Roman"/>
                  <a:sym typeface="Times New Roman"/>
                </a:rPr>
                <a:t>Registers</a:t>
              </a:r>
              <a:endParaRPr sz="1200">
                <a:solidFill>
                  <a:schemeClr val="dk1"/>
                </a:solidFill>
                <a:latin typeface="Times New Roman"/>
                <a:ea typeface="Times New Roman"/>
                <a:cs typeface="Times New Roman"/>
                <a:sym typeface="Times New Roman"/>
              </a:endParaRPr>
            </a:p>
            <a:p>
              <a:pPr indent="-57150" lvl="1" marL="57150" marR="0" rtl="0" algn="l">
                <a:lnSpc>
                  <a:spcPct val="90000"/>
                </a:lnSpc>
                <a:spcBef>
                  <a:spcPts val="420"/>
                </a:spcBef>
                <a:spcAft>
                  <a:spcPts val="0"/>
                </a:spcAft>
                <a:buClr>
                  <a:schemeClr val="dk1"/>
                </a:buClr>
                <a:buSzPts val="900"/>
                <a:buFont typeface="Times New Roman"/>
                <a:buChar char="•"/>
              </a:pPr>
              <a:r>
                <a:rPr b="0" i="0" lang="en-US" sz="900" u="none" cap="none" strike="noStrike">
                  <a:solidFill>
                    <a:schemeClr val="dk1"/>
                  </a:solidFill>
                  <a:latin typeface="Times New Roman"/>
                  <a:ea typeface="Times New Roman"/>
                  <a:cs typeface="Times New Roman"/>
                  <a:sym typeface="Times New Roman"/>
                </a:rPr>
                <a:t>Number of processor registers that can be referenced by instructions and their use</a:t>
              </a:r>
              <a:endParaRPr b="0" i="0" sz="900" u="none" cap="none" strike="noStrike">
                <a:solidFill>
                  <a:schemeClr val="dk1"/>
                </a:solidFill>
                <a:latin typeface="Times New Roman"/>
                <a:ea typeface="Times New Roman"/>
                <a:cs typeface="Times New Roman"/>
                <a:sym typeface="Times New Roman"/>
              </a:endParaRPr>
            </a:p>
          </p:txBody>
        </p:sp>
        <p:sp>
          <p:nvSpPr>
            <p:cNvPr id="410" name="Google Shape;410;p12"/>
            <p:cNvSpPr/>
            <p:nvPr/>
          </p:nvSpPr>
          <p:spPr>
            <a:xfrm>
              <a:off x="6826894" y="4511591"/>
              <a:ext cx="1706463" cy="943939"/>
            </a:xfrm>
            <a:prstGeom prst="rect">
              <a:avLst/>
            </a:prstGeom>
            <a:solidFill>
              <a:srgbClr val="D2CCD2">
                <a:alpha val="89803"/>
              </a:srgb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2"/>
            <p:cNvSpPr txBox="1"/>
            <p:nvPr/>
          </p:nvSpPr>
          <p:spPr>
            <a:xfrm>
              <a:off x="6826894" y="4511591"/>
              <a:ext cx="1706463" cy="943939"/>
            </a:xfrm>
            <a:prstGeom prst="rect">
              <a:avLst/>
            </a:prstGeom>
            <a:noFill/>
            <a:ln>
              <a:noFill/>
            </a:ln>
          </p:spPr>
          <p:txBody>
            <a:bodyPr anchorCtr="0" anchor="t" bIns="15225" lIns="85325" spcFirstLastPara="1" rIns="85325" wrap="square" tIns="15225">
              <a:noAutofit/>
            </a:bodyPr>
            <a:lstStyle/>
            <a:p>
              <a:pPr indent="0" lvl="0" marL="0" marR="0" rtl="0" algn="l">
                <a:lnSpc>
                  <a:spcPct val="90000"/>
                </a:lnSpc>
                <a:spcBef>
                  <a:spcPts val="0"/>
                </a:spcBef>
                <a:spcAft>
                  <a:spcPts val="0"/>
                </a:spcAft>
                <a:buNone/>
              </a:pPr>
              <a:r>
                <a:rPr lang="en-US" sz="1200">
                  <a:solidFill>
                    <a:schemeClr val="dk1"/>
                  </a:solidFill>
                  <a:latin typeface="Times New Roman"/>
                  <a:ea typeface="Times New Roman"/>
                  <a:cs typeface="Times New Roman"/>
                  <a:sym typeface="Times New Roman"/>
                </a:rPr>
                <a:t>Addressing</a:t>
              </a:r>
              <a:endParaRPr sz="1200">
                <a:solidFill>
                  <a:schemeClr val="dk1"/>
                </a:solidFill>
                <a:latin typeface="Times New Roman"/>
                <a:ea typeface="Times New Roman"/>
                <a:cs typeface="Times New Roman"/>
                <a:sym typeface="Times New Roman"/>
              </a:endParaRPr>
            </a:p>
            <a:p>
              <a:pPr indent="-57150" lvl="1" marL="57150" marR="0" rtl="0" algn="l">
                <a:lnSpc>
                  <a:spcPct val="90000"/>
                </a:lnSpc>
                <a:spcBef>
                  <a:spcPts val="420"/>
                </a:spcBef>
                <a:spcAft>
                  <a:spcPts val="0"/>
                </a:spcAft>
                <a:buClr>
                  <a:schemeClr val="dk1"/>
                </a:buClr>
                <a:buSzPts val="900"/>
                <a:buFont typeface="Times New Roman"/>
                <a:buChar char="•"/>
              </a:pPr>
              <a:r>
                <a:rPr b="0" i="0" lang="en-US" sz="900" u="none" cap="none" strike="noStrike">
                  <a:solidFill>
                    <a:schemeClr val="dk1"/>
                  </a:solidFill>
                  <a:latin typeface="Times New Roman"/>
                  <a:ea typeface="Times New Roman"/>
                  <a:cs typeface="Times New Roman"/>
                  <a:sym typeface="Times New Roman"/>
                </a:rPr>
                <a:t>The mode or modes by which the address of an operand is specified </a:t>
              </a:r>
              <a:endParaRPr b="0" i="0" sz="900" u="none" cap="none" strike="noStrike">
                <a:solidFill>
                  <a:schemeClr val="dk1"/>
                </a:solidFill>
                <a:latin typeface="Times New Roman"/>
                <a:ea typeface="Times New Roman"/>
                <a:cs typeface="Times New Roman"/>
                <a:sym typeface="Times New Roman"/>
              </a:endParaRPr>
            </a:p>
          </p:txBody>
        </p:sp>
        <p:sp>
          <p:nvSpPr>
            <p:cNvPr id="412" name="Google Shape;412;p12"/>
            <p:cNvSpPr/>
            <p:nvPr/>
          </p:nvSpPr>
          <p:spPr>
            <a:xfrm rot="10800000">
              <a:off x="304806" y="2265735"/>
              <a:ext cx="7924787" cy="1220409"/>
            </a:xfrm>
            <a:prstGeom prst="upArrowCallout">
              <a:avLst>
                <a:gd fmla="val 25000" name="adj1"/>
                <a:gd fmla="val 25000" name="adj2"/>
                <a:gd fmla="val 25000" name="adj3"/>
                <a:gd fmla="val 64977" name="adj4"/>
              </a:avLst>
            </a:prstGeom>
            <a:solidFill>
              <a:schemeClr val="accent4"/>
            </a:soli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2"/>
            <p:cNvSpPr txBox="1"/>
            <p:nvPr/>
          </p:nvSpPr>
          <p:spPr>
            <a:xfrm>
              <a:off x="304806" y="2265735"/>
              <a:ext cx="7924787" cy="1220409"/>
            </a:xfrm>
            <a:prstGeom prst="rect">
              <a:avLst/>
            </a:prstGeom>
            <a:noFill/>
            <a:ln>
              <a:noFill/>
            </a:ln>
          </p:spPr>
          <p:txBody>
            <a:bodyPr anchorCtr="0" anchor="ctr" bIns="128000" lIns="128000" spcFirstLastPara="1" rIns="128000" wrap="square" tIns="128000">
              <a:noAutofit/>
            </a:bodyPr>
            <a:lstStyle/>
            <a:p>
              <a:pPr indent="0" lvl="0" marL="0" marR="0" rtl="0" algn="ctr">
                <a:lnSpc>
                  <a:spcPct val="90000"/>
                </a:lnSpc>
                <a:spcBef>
                  <a:spcPts val="0"/>
                </a:spcBef>
                <a:spcAft>
                  <a:spcPts val="0"/>
                </a:spcAft>
                <a:buNone/>
              </a:pPr>
              <a:r>
                <a:rPr lang="en-US" sz="1800">
                  <a:solidFill>
                    <a:schemeClr val="lt1"/>
                  </a:solidFill>
                  <a:latin typeface="Times New Roman"/>
                  <a:ea typeface="Times New Roman"/>
                  <a:cs typeface="Times New Roman"/>
                  <a:sym typeface="Times New Roman"/>
                </a:rPr>
                <a:t>Programmer’s means of controlling the processor</a:t>
              </a:r>
              <a:endParaRPr sz="1800">
                <a:solidFill>
                  <a:schemeClr val="lt1"/>
                </a:solidFill>
                <a:latin typeface="Times New Roman"/>
                <a:ea typeface="Times New Roman"/>
                <a:cs typeface="Times New Roman"/>
                <a:sym typeface="Times New Roman"/>
              </a:endParaRPr>
            </a:p>
          </p:txBody>
        </p:sp>
        <p:sp>
          <p:nvSpPr>
            <p:cNvPr id="414" name="Google Shape;414;p12"/>
            <p:cNvSpPr/>
            <p:nvPr/>
          </p:nvSpPr>
          <p:spPr>
            <a:xfrm rot="10800000">
              <a:off x="381018" y="1165233"/>
              <a:ext cx="7772363" cy="1131282"/>
            </a:xfrm>
            <a:prstGeom prst="upArrowCallout">
              <a:avLst>
                <a:gd fmla="val 25000" name="adj1"/>
                <a:gd fmla="val 25000" name="adj2"/>
                <a:gd fmla="val 25000" name="adj3"/>
                <a:gd fmla="val 64977" name="adj4"/>
              </a:avLst>
            </a:prstGeom>
            <a:gradFill>
              <a:gsLst>
                <a:gs pos="0">
                  <a:srgbClr val="47174B"/>
                </a:gs>
                <a:gs pos="100000">
                  <a:srgbClr val="AC90AE"/>
                </a:gs>
              </a:gsLst>
              <a:lin ang="5400000" scaled="0"/>
            </a:gra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2"/>
            <p:cNvSpPr txBox="1"/>
            <p:nvPr/>
          </p:nvSpPr>
          <p:spPr>
            <a:xfrm>
              <a:off x="381018" y="1165233"/>
              <a:ext cx="7772363" cy="1131282"/>
            </a:xfrm>
            <a:prstGeom prst="rect">
              <a:avLst/>
            </a:prstGeom>
            <a:noFill/>
            <a:ln>
              <a:noFill/>
            </a:ln>
          </p:spPr>
          <p:txBody>
            <a:bodyPr anchorCtr="0" anchor="ctr" bIns="128000" lIns="128000" spcFirstLastPara="1" rIns="128000" wrap="square" tIns="128000">
              <a:noAutofit/>
            </a:bodyPr>
            <a:lstStyle/>
            <a:p>
              <a:pPr indent="0" lvl="0" marL="0" marR="0" rtl="0" algn="ctr">
                <a:lnSpc>
                  <a:spcPct val="90000"/>
                </a:lnSpc>
                <a:spcBef>
                  <a:spcPts val="0"/>
                </a:spcBef>
                <a:spcAft>
                  <a:spcPts val="0"/>
                </a:spcAft>
                <a:buNone/>
              </a:pPr>
              <a:r>
                <a:rPr lang="en-US" sz="1800">
                  <a:solidFill>
                    <a:schemeClr val="lt1"/>
                  </a:solidFill>
                  <a:latin typeface="Times New Roman"/>
                  <a:ea typeface="Times New Roman"/>
                  <a:cs typeface="Times New Roman"/>
                  <a:sym typeface="Times New Roman"/>
                </a:rPr>
                <a:t>Defines many of the functions performed by the processor</a:t>
              </a:r>
              <a:endParaRPr sz="1800">
                <a:solidFill>
                  <a:schemeClr val="lt1"/>
                </a:solidFill>
                <a:latin typeface="Times New Roman"/>
                <a:ea typeface="Times New Roman"/>
                <a:cs typeface="Times New Roman"/>
                <a:sym typeface="Times New Roman"/>
              </a:endParaRPr>
            </a:p>
          </p:txBody>
        </p:sp>
        <p:sp>
          <p:nvSpPr>
            <p:cNvPr id="416" name="Google Shape;416;p12"/>
            <p:cNvSpPr/>
            <p:nvPr/>
          </p:nvSpPr>
          <p:spPr>
            <a:xfrm rot="10800000">
              <a:off x="304806" y="663"/>
              <a:ext cx="7924787" cy="1195350"/>
            </a:xfrm>
            <a:prstGeom prst="upArrowCallout">
              <a:avLst>
                <a:gd fmla="val 25000" name="adj1"/>
                <a:gd fmla="val 25000" name="adj2"/>
                <a:gd fmla="val 25000" name="adj3"/>
                <a:gd fmla="val 64977" name="adj4"/>
              </a:avLst>
            </a:prstGeom>
            <a:solidFill>
              <a:schemeClr val="accent4"/>
            </a:soli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2"/>
            <p:cNvSpPr txBox="1"/>
            <p:nvPr/>
          </p:nvSpPr>
          <p:spPr>
            <a:xfrm>
              <a:off x="304806" y="663"/>
              <a:ext cx="7924787" cy="1195350"/>
            </a:xfrm>
            <a:prstGeom prst="rect">
              <a:avLst/>
            </a:prstGeom>
            <a:noFill/>
            <a:ln>
              <a:noFill/>
            </a:ln>
          </p:spPr>
          <p:txBody>
            <a:bodyPr anchorCtr="0" anchor="ctr" bIns="128000" lIns="128000" spcFirstLastPara="1" rIns="128000" wrap="square" tIns="128000">
              <a:noAutofit/>
            </a:bodyPr>
            <a:lstStyle/>
            <a:p>
              <a:pPr indent="0" lvl="0" marL="0" marR="0" rtl="0" algn="ctr">
                <a:lnSpc>
                  <a:spcPct val="90000"/>
                </a:lnSpc>
                <a:spcBef>
                  <a:spcPts val="0"/>
                </a:spcBef>
                <a:spcAft>
                  <a:spcPts val="0"/>
                </a:spcAft>
                <a:buNone/>
              </a:pPr>
              <a:r>
                <a:rPr lang="en-US" sz="1800">
                  <a:solidFill>
                    <a:schemeClr val="lt1"/>
                  </a:solidFill>
                  <a:latin typeface="Times New Roman"/>
                  <a:ea typeface="Times New Roman"/>
                  <a:cs typeface="Times New Roman"/>
                  <a:sym typeface="Times New Roman"/>
                </a:rPr>
                <a:t>Very complex because it affects so many aspects of the computer system</a:t>
              </a:r>
              <a:endParaRPr sz="1800">
                <a:solidFill>
                  <a:schemeClr val="lt1"/>
                </a:solidFill>
                <a:latin typeface="Times New Roman"/>
                <a:ea typeface="Times New Roman"/>
                <a:cs typeface="Times New Roman"/>
                <a:sym typeface="Times New Roman"/>
              </a:endParaRPr>
            </a:p>
          </p:txBody>
        </p:sp>
      </p:grpSp>
      <p:sp>
        <p:nvSpPr>
          <p:cNvPr id="418" name="Google Shape;418;p12"/>
          <p:cNvSpPr/>
          <p:nvPr/>
        </p:nvSpPr>
        <p:spPr>
          <a:xfrm>
            <a:off x="857224" y="6357958"/>
            <a:ext cx="1857388" cy="21431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Times New Roman"/>
                <a:ea typeface="Times New Roman"/>
                <a:cs typeface="Times New Roman"/>
                <a:sym typeface="Times New Roman"/>
              </a:rPr>
              <a:t>Repertoire: items</a:t>
            </a:r>
            <a:endParaRPr sz="1400">
              <a:solidFill>
                <a:schemeClr val="lt1"/>
              </a:solidFill>
              <a:latin typeface="Times New Roman"/>
              <a:ea typeface="Times New Roman"/>
              <a:cs typeface="Times New Roman"/>
              <a:sym typeface="Times New Roman"/>
            </a:endParaRPr>
          </a:p>
        </p:txBody>
      </p:sp>
      <p:sp>
        <p:nvSpPr>
          <p:cNvPr id="419" name="Google Shape;419;p1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2000"/>
              <a:t>‹#›</a:t>
            </a:fld>
            <a:endParaRPr b="1"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grpSp>
        <p:nvGrpSpPr>
          <p:cNvPr id="428" name="Google Shape;428;p13"/>
          <p:cNvGrpSpPr/>
          <p:nvPr/>
        </p:nvGrpSpPr>
        <p:grpSpPr>
          <a:xfrm>
            <a:off x="685800" y="1424131"/>
            <a:ext cx="7522084" cy="4900469"/>
            <a:chOff x="0" y="-328469"/>
            <a:chExt cx="7522084" cy="4900469"/>
          </a:xfrm>
        </p:grpSpPr>
        <p:sp>
          <p:nvSpPr>
            <p:cNvPr id="429" name="Google Shape;429;p13"/>
            <p:cNvSpPr/>
            <p:nvPr/>
          </p:nvSpPr>
          <p:spPr>
            <a:xfrm>
              <a:off x="1295400" y="0"/>
              <a:ext cx="4572000" cy="4572000"/>
            </a:xfrm>
            <a:prstGeom prst="triangle">
              <a:avLst>
                <a:gd fmla="val 50000" name="adj"/>
              </a:avLst>
            </a:prstGeom>
            <a:solidFill>
              <a:schemeClr val="accent3"/>
            </a:solidFill>
            <a:ln cap="flat" cmpd="sng" w="9525">
              <a:solidFill>
                <a:schemeClr val="accent3"/>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3"/>
            <p:cNvSpPr/>
            <p:nvPr/>
          </p:nvSpPr>
          <p:spPr>
            <a:xfrm rot="-945169">
              <a:off x="54498" y="388143"/>
              <a:ext cx="2971800" cy="812601"/>
            </a:xfrm>
            <a:prstGeom prst="roundRect">
              <a:avLst>
                <a:gd fmla="val 16667"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3"/>
            <p:cNvSpPr txBox="1"/>
            <p:nvPr/>
          </p:nvSpPr>
          <p:spPr>
            <a:xfrm rot="-1890338">
              <a:off x="54498" y="388143"/>
              <a:ext cx="2971800" cy="812601"/>
            </a:xfrm>
            <a:prstGeom prst="rect">
              <a:avLst/>
            </a:prstGeom>
            <a:noFill/>
            <a:ln>
              <a:noFill/>
            </a:ln>
          </p:spPr>
          <p:txBody>
            <a:bodyPr anchorCtr="0" anchor="ctr" bIns="125725" lIns="125725" spcFirstLastPara="1" rIns="125725" wrap="square" tIns="125725">
              <a:noAutofit/>
            </a:bodyPr>
            <a:lstStyle/>
            <a:p>
              <a:pPr indent="0" lvl="0" marL="0" marR="0" rtl="0" algn="ctr">
                <a:lnSpc>
                  <a:spcPct val="90000"/>
                </a:lnSpc>
                <a:spcBef>
                  <a:spcPts val="0"/>
                </a:spcBef>
                <a:spcAft>
                  <a:spcPts val="0"/>
                </a:spcAft>
                <a:buNone/>
              </a:pPr>
              <a:r>
                <a:rPr lang="en-US" sz="3300">
                  <a:solidFill>
                    <a:schemeClr val="dk1"/>
                  </a:solidFill>
                  <a:latin typeface="Times New Roman"/>
                  <a:ea typeface="Times New Roman"/>
                  <a:cs typeface="Times New Roman"/>
                  <a:sym typeface="Times New Roman"/>
                </a:rPr>
                <a:t>Addresses</a:t>
              </a:r>
              <a:endParaRPr sz="3300">
                <a:solidFill>
                  <a:schemeClr val="dk1"/>
                </a:solidFill>
                <a:latin typeface="Times New Roman"/>
                <a:ea typeface="Times New Roman"/>
                <a:cs typeface="Times New Roman"/>
                <a:sym typeface="Times New Roman"/>
              </a:endParaRPr>
            </a:p>
          </p:txBody>
        </p:sp>
        <p:sp>
          <p:nvSpPr>
            <p:cNvPr id="432" name="Google Shape;432;p13"/>
            <p:cNvSpPr/>
            <p:nvPr/>
          </p:nvSpPr>
          <p:spPr>
            <a:xfrm rot="946966">
              <a:off x="4495793" y="990599"/>
              <a:ext cx="2971800" cy="812601"/>
            </a:xfrm>
            <a:prstGeom prst="roundRect">
              <a:avLst>
                <a:gd fmla="val 16667"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3"/>
            <p:cNvSpPr txBox="1"/>
            <p:nvPr/>
          </p:nvSpPr>
          <p:spPr>
            <a:xfrm rot="1893932">
              <a:off x="4495793" y="990599"/>
              <a:ext cx="2971800" cy="812601"/>
            </a:xfrm>
            <a:prstGeom prst="rect">
              <a:avLst/>
            </a:prstGeom>
            <a:noFill/>
            <a:ln>
              <a:noFill/>
            </a:ln>
          </p:spPr>
          <p:txBody>
            <a:bodyPr anchorCtr="0" anchor="ctr" bIns="125725" lIns="125725" spcFirstLastPara="1" rIns="125725" wrap="square" tIns="125725">
              <a:noAutofit/>
            </a:bodyPr>
            <a:lstStyle/>
            <a:p>
              <a:pPr indent="0" lvl="0" marL="0" marR="0" rtl="0" algn="ctr">
                <a:lnSpc>
                  <a:spcPct val="90000"/>
                </a:lnSpc>
                <a:spcBef>
                  <a:spcPts val="0"/>
                </a:spcBef>
                <a:spcAft>
                  <a:spcPts val="0"/>
                </a:spcAft>
                <a:buNone/>
              </a:pPr>
              <a:r>
                <a:rPr lang="en-US" sz="3300">
                  <a:solidFill>
                    <a:schemeClr val="dk1"/>
                  </a:solidFill>
                  <a:latin typeface="Times New Roman"/>
                  <a:ea typeface="Times New Roman"/>
                  <a:cs typeface="Times New Roman"/>
                  <a:sym typeface="Times New Roman"/>
                </a:rPr>
                <a:t>Numbers</a:t>
              </a:r>
              <a:endParaRPr sz="3300">
                <a:solidFill>
                  <a:schemeClr val="dk1"/>
                </a:solidFill>
                <a:latin typeface="Times New Roman"/>
                <a:ea typeface="Times New Roman"/>
                <a:cs typeface="Times New Roman"/>
                <a:sym typeface="Times New Roman"/>
              </a:endParaRPr>
            </a:p>
          </p:txBody>
        </p:sp>
        <p:sp>
          <p:nvSpPr>
            <p:cNvPr id="434" name="Google Shape;434;p13"/>
            <p:cNvSpPr/>
            <p:nvPr/>
          </p:nvSpPr>
          <p:spPr>
            <a:xfrm rot="846432">
              <a:off x="130426" y="2483519"/>
              <a:ext cx="2971800" cy="812601"/>
            </a:xfrm>
            <a:prstGeom prst="roundRect">
              <a:avLst>
                <a:gd fmla="val 16667"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3"/>
            <p:cNvSpPr txBox="1"/>
            <p:nvPr/>
          </p:nvSpPr>
          <p:spPr>
            <a:xfrm rot="1692864">
              <a:off x="130426" y="2483519"/>
              <a:ext cx="2971800" cy="812601"/>
            </a:xfrm>
            <a:prstGeom prst="rect">
              <a:avLst/>
            </a:prstGeom>
            <a:noFill/>
            <a:ln>
              <a:noFill/>
            </a:ln>
          </p:spPr>
          <p:txBody>
            <a:bodyPr anchorCtr="0" anchor="ctr" bIns="125725" lIns="125725" spcFirstLastPara="1" rIns="125725" wrap="square" tIns="125725">
              <a:noAutofit/>
            </a:bodyPr>
            <a:lstStyle/>
            <a:p>
              <a:pPr indent="0" lvl="0" marL="0" marR="0" rtl="0" algn="ctr">
                <a:lnSpc>
                  <a:spcPct val="90000"/>
                </a:lnSpc>
                <a:spcBef>
                  <a:spcPts val="0"/>
                </a:spcBef>
                <a:spcAft>
                  <a:spcPts val="0"/>
                </a:spcAft>
                <a:buNone/>
              </a:pPr>
              <a:r>
                <a:rPr lang="en-US" sz="3300">
                  <a:solidFill>
                    <a:schemeClr val="dk1"/>
                  </a:solidFill>
                  <a:latin typeface="Times New Roman"/>
                  <a:ea typeface="Times New Roman"/>
                  <a:cs typeface="Times New Roman"/>
                  <a:sym typeface="Times New Roman"/>
                </a:rPr>
                <a:t>Characters</a:t>
              </a:r>
              <a:endParaRPr sz="3300">
                <a:solidFill>
                  <a:schemeClr val="dk1"/>
                </a:solidFill>
                <a:latin typeface="Times New Roman"/>
                <a:ea typeface="Times New Roman"/>
                <a:cs typeface="Times New Roman"/>
                <a:sym typeface="Times New Roman"/>
              </a:endParaRPr>
            </a:p>
          </p:txBody>
        </p:sp>
        <p:sp>
          <p:nvSpPr>
            <p:cNvPr id="436" name="Google Shape;436;p13"/>
            <p:cNvSpPr/>
            <p:nvPr/>
          </p:nvSpPr>
          <p:spPr>
            <a:xfrm rot="-707112">
              <a:off x="4395049" y="3038119"/>
              <a:ext cx="2971800" cy="812601"/>
            </a:xfrm>
            <a:prstGeom prst="roundRect">
              <a:avLst>
                <a:gd fmla="val 16667"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3"/>
            <p:cNvSpPr txBox="1"/>
            <p:nvPr/>
          </p:nvSpPr>
          <p:spPr>
            <a:xfrm rot="-1414224">
              <a:off x="4395049" y="3038119"/>
              <a:ext cx="2971800" cy="812601"/>
            </a:xfrm>
            <a:prstGeom prst="rect">
              <a:avLst/>
            </a:prstGeom>
            <a:noFill/>
            <a:ln>
              <a:noFill/>
            </a:ln>
          </p:spPr>
          <p:txBody>
            <a:bodyPr anchorCtr="0" anchor="ctr" bIns="125725" lIns="125725" spcFirstLastPara="1" rIns="125725" wrap="square" tIns="125725">
              <a:noAutofit/>
            </a:bodyPr>
            <a:lstStyle/>
            <a:p>
              <a:pPr indent="0" lvl="0" marL="0" marR="0" rtl="0" algn="ctr">
                <a:lnSpc>
                  <a:spcPct val="90000"/>
                </a:lnSpc>
                <a:spcBef>
                  <a:spcPts val="0"/>
                </a:spcBef>
                <a:spcAft>
                  <a:spcPts val="0"/>
                </a:spcAft>
                <a:buNone/>
              </a:pPr>
              <a:r>
                <a:rPr lang="en-US" sz="3300">
                  <a:solidFill>
                    <a:schemeClr val="dk1"/>
                  </a:solidFill>
                  <a:latin typeface="Times New Roman"/>
                  <a:ea typeface="Times New Roman"/>
                  <a:cs typeface="Times New Roman"/>
                  <a:sym typeface="Times New Roman"/>
                </a:rPr>
                <a:t>Logical Data</a:t>
              </a:r>
              <a:endParaRPr sz="3300">
                <a:solidFill>
                  <a:schemeClr val="dk1"/>
                </a:solidFill>
                <a:latin typeface="Times New Roman"/>
                <a:ea typeface="Times New Roman"/>
                <a:cs typeface="Times New Roman"/>
                <a:sym typeface="Times New Roman"/>
              </a:endParaRPr>
            </a:p>
          </p:txBody>
        </p:sp>
      </p:grpSp>
      <p:sp>
        <p:nvSpPr>
          <p:cNvPr id="438" name="Google Shape;438;p13"/>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39" name="Google Shape;439;p13"/>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40" name="Google Shape;440;p13"/>
          <p:cNvSpPr txBox="1"/>
          <p:nvPr>
            <p:ph idx="4294967295" type="title"/>
          </p:nvPr>
        </p:nvSpPr>
        <p:spPr>
          <a:xfrm>
            <a:off x="0" y="428604"/>
            <a:ext cx="9144000" cy="714380"/>
          </a:xfrm>
          <a:prstGeom prst="rect">
            <a:avLst/>
          </a:prstGeom>
          <a:noFill/>
          <a:ln>
            <a:noFill/>
          </a:ln>
        </p:spPr>
        <p:txBody>
          <a:bodyPr anchorCtr="0" anchor="t" bIns="44450" lIns="90475" spcFirstLastPara="1" rIns="90475" wrap="square" tIns="44450">
            <a:noAutofit/>
          </a:bodyPr>
          <a:lstStyle/>
          <a:p>
            <a:pPr indent="0" lvl="0" marL="0" rtl="0" algn="ctr">
              <a:spcBef>
                <a:spcPts val="0"/>
              </a:spcBef>
              <a:spcAft>
                <a:spcPts val="0"/>
              </a:spcAft>
              <a:buClr>
                <a:schemeClr val="accent1"/>
              </a:buClr>
              <a:buSzPts val="4000"/>
              <a:buFont typeface="Rockwell"/>
              <a:buNone/>
            </a:pPr>
            <a:r>
              <a:rPr b="1" lang="en-US" sz="4000"/>
              <a:t>12.2- Types of Operands</a:t>
            </a:r>
            <a:endParaRPr b="1" sz="4000"/>
          </a:p>
        </p:txBody>
      </p:sp>
      <p:sp>
        <p:nvSpPr>
          <p:cNvPr id="441" name="Google Shape;441;p13"/>
          <p:cNvSpPr/>
          <p:nvPr/>
        </p:nvSpPr>
        <p:spPr>
          <a:xfrm>
            <a:off x="3714744" y="3214686"/>
            <a:ext cx="1214446" cy="1357322"/>
          </a:xfrm>
          <a:prstGeom prst="rect">
            <a:avLst/>
          </a:prstGeom>
          <a:noFill/>
          <a:ln>
            <a:noFill/>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3200">
                <a:solidFill>
                  <a:schemeClr val="lt1"/>
                </a:solidFill>
                <a:latin typeface="Times New Roman"/>
                <a:ea typeface="Times New Roman"/>
                <a:cs typeface="Times New Roman"/>
                <a:sym typeface="Times New Roman"/>
              </a:rPr>
              <a:t>They may be</a:t>
            </a:r>
            <a:endParaRPr sz="3200">
              <a:solidFill>
                <a:schemeClr val="lt1"/>
              </a:solidFill>
              <a:latin typeface="Times New Roman"/>
              <a:ea typeface="Times New Roman"/>
              <a:cs typeface="Times New Roman"/>
              <a:sym typeface="Times New Roman"/>
            </a:endParaRPr>
          </a:p>
        </p:txBody>
      </p:sp>
      <p:sp>
        <p:nvSpPr>
          <p:cNvPr id="442" name="Google Shape;442;p1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2000"/>
              <a:t>‹#›</a:t>
            </a:fld>
            <a:endParaRPr b="1"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14"/>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b="1" lang="en-US"/>
              <a:t>Numbers </a:t>
            </a:r>
            <a:endParaRPr b="1"/>
          </a:p>
        </p:txBody>
      </p:sp>
      <p:sp>
        <p:nvSpPr>
          <p:cNvPr id="448" name="Google Shape;448;p14"/>
          <p:cNvSpPr txBox="1"/>
          <p:nvPr>
            <p:ph idx="1" type="body"/>
          </p:nvPr>
        </p:nvSpPr>
        <p:spPr>
          <a:xfrm>
            <a:off x="498474" y="1500174"/>
            <a:ext cx="7556313" cy="4900626"/>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500"/>
              <a:buChar char="■"/>
            </a:pPr>
            <a:r>
              <a:rPr lang="en-US">
                <a:solidFill>
                  <a:srgbClr val="002060"/>
                </a:solidFill>
              </a:rPr>
              <a:t>All machine languages include numeric data types</a:t>
            </a:r>
            <a:endParaRPr/>
          </a:p>
          <a:p>
            <a:pPr indent="-228600" lvl="0" marL="228600" rtl="0" algn="l">
              <a:spcBef>
                <a:spcPts val="2000"/>
              </a:spcBef>
              <a:spcAft>
                <a:spcPts val="0"/>
              </a:spcAft>
              <a:buSzPts val="1500"/>
              <a:buChar char="■"/>
            </a:pPr>
            <a:r>
              <a:rPr lang="en-US">
                <a:solidFill>
                  <a:srgbClr val="002060"/>
                </a:solidFill>
              </a:rPr>
              <a:t>Numbers stored in a computer are </a:t>
            </a:r>
            <a:r>
              <a:rPr lang="en-US">
                <a:solidFill>
                  <a:srgbClr val="C86C07"/>
                </a:solidFill>
              </a:rPr>
              <a:t>limited</a:t>
            </a:r>
            <a:r>
              <a:rPr lang="en-US">
                <a:solidFill>
                  <a:srgbClr val="002060"/>
                </a:solidFill>
              </a:rPr>
              <a:t>:</a:t>
            </a:r>
            <a:endParaRPr/>
          </a:p>
          <a:p>
            <a:pPr indent="-228600" lvl="1" marL="457200" rtl="0" algn="l">
              <a:spcBef>
                <a:spcPts val="600"/>
              </a:spcBef>
              <a:spcAft>
                <a:spcPts val="0"/>
              </a:spcAft>
              <a:buSzPts val="1350"/>
              <a:buChar char="■"/>
            </a:pPr>
            <a:r>
              <a:rPr lang="en-US">
                <a:solidFill>
                  <a:srgbClr val="002060"/>
                </a:solidFill>
              </a:rPr>
              <a:t>Limit to the </a:t>
            </a:r>
            <a:r>
              <a:rPr b="1" lang="en-US">
                <a:solidFill>
                  <a:srgbClr val="C86C07"/>
                </a:solidFill>
              </a:rPr>
              <a:t>magnitude</a:t>
            </a:r>
            <a:r>
              <a:rPr lang="en-US">
                <a:solidFill>
                  <a:srgbClr val="002060"/>
                </a:solidFill>
              </a:rPr>
              <a:t> of numbers representable on a machine</a:t>
            </a:r>
            <a:endParaRPr/>
          </a:p>
          <a:p>
            <a:pPr indent="-228600" lvl="1" marL="457200" rtl="0" algn="l">
              <a:spcBef>
                <a:spcPts val="600"/>
              </a:spcBef>
              <a:spcAft>
                <a:spcPts val="0"/>
              </a:spcAft>
              <a:buSzPts val="1350"/>
              <a:buChar char="■"/>
            </a:pPr>
            <a:r>
              <a:rPr lang="en-US">
                <a:solidFill>
                  <a:srgbClr val="002060"/>
                </a:solidFill>
              </a:rPr>
              <a:t>In the case of floating-point numbers, a limit to their </a:t>
            </a:r>
            <a:r>
              <a:rPr b="1" lang="en-US">
                <a:solidFill>
                  <a:srgbClr val="C86C07"/>
                </a:solidFill>
              </a:rPr>
              <a:t>precision</a:t>
            </a:r>
            <a:endParaRPr/>
          </a:p>
          <a:p>
            <a:pPr indent="-228600" lvl="1" marL="228600" rtl="0" algn="l">
              <a:spcBef>
                <a:spcPts val="2000"/>
              </a:spcBef>
              <a:spcAft>
                <a:spcPts val="0"/>
              </a:spcAft>
              <a:buClr>
                <a:schemeClr val="accent1"/>
              </a:buClr>
              <a:buSzPts val="1500"/>
              <a:buChar char="■"/>
            </a:pPr>
            <a:r>
              <a:rPr lang="en-US" sz="2000">
                <a:solidFill>
                  <a:srgbClr val="002060"/>
                </a:solidFill>
              </a:rPr>
              <a:t>Three types of numerical data are common in computers:</a:t>
            </a:r>
            <a:endParaRPr/>
          </a:p>
          <a:p>
            <a:pPr indent="-228600" lvl="1" marL="457200" rtl="0" algn="l">
              <a:spcBef>
                <a:spcPts val="600"/>
              </a:spcBef>
              <a:spcAft>
                <a:spcPts val="0"/>
              </a:spcAft>
              <a:buSzPts val="1350"/>
              <a:buChar char="■"/>
            </a:pPr>
            <a:r>
              <a:rPr lang="en-US">
                <a:solidFill>
                  <a:srgbClr val="002060"/>
                </a:solidFill>
              </a:rPr>
              <a:t>Binary integer or binary fixed point</a:t>
            </a:r>
            <a:endParaRPr/>
          </a:p>
          <a:p>
            <a:pPr indent="-228600" lvl="1" marL="457200" rtl="0" algn="l">
              <a:spcBef>
                <a:spcPts val="600"/>
              </a:spcBef>
              <a:spcAft>
                <a:spcPts val="0"/>
              </a:spcAft>
              <a:buSzPts val="1350"/>
              <a:buChar char="■"/>
            </a:pPr>
            <a:r>
              <a:rPr lang="en-US">
                <a:solidFill>
                  <a:srgbClr val="002060"/>
                </a:solidFill>
              </a:rPr>
              <a:t>Binary floating point</a:t>
            </a:r>
            <a:endParaRPr/>
          </a:p>
          <a:p>
            <a:pPr indent="-228600" lvl="1" marL="457200" rtl="0" algn="l">
              <a:spcBef>
                <a:spcPts val="600"/>
              </a:spcBef>
              <a:spcAft>
                <a:spcPts val="0"/>
              </a:spcAft>
              <a:buSzPts val="1350"/>
              <a:buChar char="■"/>
            </a:pPr>
            <a:r>
              <a:rPr lang="en-US">
                <a:solidFill>
                  <a:srgbClr val="002060"/>
                </a:solidFill>
              </a:rPr>
              <a:t>Decimal</a:t>
            </a:r>
            <a:endParaRPr/>
          </a:p>
          <a:p>
            <a:pPr indent="-228600" lvl="1" marL="228600" rtl="0" algn="l">
              <a:spcBef>
                <a:spcPts val="2000"/>
              </a:spcBef>
              <a:spcAft>
                <a:spcPts val="0"/>
              </a:spcAft>
              <a:buClr>
                <a:schemeClr val="accent1"/>
              </a:buClr>
              <a:buSzPts val="1500"/>
              <a:buChar char="■"/>
            </a:pPr>
            <a:r>
              <a:rPr lang="en-US" sz="2000">
                <a:solidFill>
                  <a:srgbClr val="002060"/>
                </a:solidFill>
              </a:rPr>
              <a:t>Packed decimal (số thập phân nén)</a:t>
            </a:r>
            <a:endParaRPr/>
          </a:p>
          <a:p>
            <a:pPr indent="-228600" lvl="1" marL="457200" rtl="0" algn="l">
              <a:spcBef>
                <a:spcPts val="600"/>
              </a:spcBef>
              <a:spcAft>
                <a:spcPts val="0"/>
              </a:spcAft>
              <a:buSzPts val="1350"/>
              <a:buChar char="■"/>
            </a:pPr>
            <a:r>
              <a:rPr lang="en-US">
                <a:solidFill>
                  <a:srgbClr val="002060"/>
                </a:solidFill>
              </a:rPr>
              <a:t>Each decimal digit is represented by a 4-bit code with two digits stored per byte </a:t>
            </a:r>
            <a:endParaRPr>
              <a:solidFill>
                <a:srgbClr val="002060"/>
              </a:solidFill>
            </a:endParaRPr>
          </a:p>
        </p:txBody>
      </p:sp>
      <p:sp>
        <p:nvSpPr>
          <p:cNvPr id="449" name="Google Shape;449;p14"/>
          <p:cNvSpPr/>
          <p:nvPr/>
        </p:nvSpPr>
        <p:spPr>
          <a:xfrm>
            <a:off x="5429256" y="3857628"/>
            <a:ext cx="3500462" cy="42862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Times New Roman"/>
                <a:ea typeface="Times New Roman"/>
                <a:cs typeface="Times New Roman"/>
                <a:sym typeface="Times New Roman"/>
              </a:rPr>
              <a:t>10 digits 🡪 4 bits /digit</a:t>
            </a:r>
            <a:endParaRPr sz="2000">
              <a:solidFill>
                <a:schemeClr val="lt1"/>
              </a:solidFill>
              <a:latin typeface="Times New Roman"/>
              <a:ea typeface="Times New Roman"/>
              <a:cs typeface="Times New Roman"/>
              <a:sym typeface="Times New Roman"/>
            </a:endParaRPr>
          </a:p>
        </p:txBody>
      </p:sp>
      <p:sp>
        <p:nvSpPr>
          <p:cNvPr id="450" name="Google Shape;450;p14"/>
          <p:cNvSpPr/>
          <p:nvPr/>
        </p:nvSpPr>
        <p:spPr>
          <a:xfrm>
            <a:off x="5429256" y="4286256"/>
            <a:ext cx="3500462" cy="42862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Times New Roman"/>
                <a:ea typeface="Times New Roman"/>
                <a:cs typeface="Times New Roman"/>
                <a:sym typeface="Times New Roman"/>
              </a:rPr>
              <a:t>1 byte/2 digits</a:t>
            </a:r>
            <a:endParaRPr sz="2000">
              <a:solidFill>
                <a:schemeClr val="lt1"/>
              </a:solidFill>
              <a:latin typeface="Times New Roman"/>
              <a:ea typeface="Times New Roman"/>
              <a:cs typeface="Times New Roman"/>
              <a:sym typeface="Times New Roman"/>
            </a:endParaRPr>
          </a:p>
        </p:txBody>
      </p:sp>
      <p:sp>
        <p:nvSpPr>
          <p:cNvPr id="451" name="Google Shape;451;p14"/>
          <p:cNvSpPr/>
          <p:nvPr/>
        </p:nvSpPr>
        <p:spPr>
          <a:xfrm>
            <a:off x="5786446" y="4714884"/>
            <a:ext cx="1285884" cy="42862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Times New Roman"/>
                <a:ea typeface="Times New Roman"/>
                <a:cs typeface="Times New Roman"/>
                <a:sym typeface="Times New Roman"/>
              </a:rPr>
              <a:t>’37’ 🡺</a:t>
            </a:r>
            <a:endParaRPr sz="2000">
              <a:solidFill>
                <a:schemeClr val="lt1"/>
              </a:solidFill>
              <a:latin typeface="Times New Roman"/>
              <a:ea typeface="Times New Roman"/>
              <a:cs typeface="Times New Roman"/>
              <a:sym typeface="Times New Roman"/>
            </a:endParaRPr>
          </a:p>
        </p:txBody>
      </p:sp>
      <p:sp>
        <p:nvSpPr>
          <p:cNvPr id="452" name="Google Shape;452;p14"/>
          <p:cNvSpPr/>
          <p:nvPr/>
        </p:nvSpPr>
        <p:spPr>
          <a:xfrm>
            <a:off x="7286644" y="4714884"/>
            <a:ext cx="1643074" cy="428628"/>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Times New Roman"/>
                <a:ea typeface="Times New Roman"/>
                <a:cs typeface="Times New Roman"/>
                <a:sym typeface="Times New Roman"/>
              </a:rPr>
              <a:t>0011  0111</a:t>
            </a:r>
            <a:endParaRPr sz="2000">
              <a:solidFill>
                <a:schemeClr val="lt1"/>
              </a:solidFill>
              <a:latin typeface="Times New Roman"/>
              <a:ea typeface="Times New Roman"/>
              <a:cs typeface="Times New Roman"/>
              <a:sym typeface="Times New Roman"/>
            </a:endParaRPr>
          </a:p>
        </p:txBody>
      </p:sp>
      <p:cxnSp>
        <p:nvCxnSpPr>
          <p:cNvPr id="453" name="Google Shape;453;p14"/>
          <p:cNvCxnSpPr/>
          <p:nvPr/>
        </p:nvCxnSpPr>
        <p:spPr>
          <a:xfrm flipH="1" rot="10800000">
            <a:off x="5000628" y="4857760"/>
            <a:ext cx="428628" cy="214314"/>
          </a:xfrm>
          <a:prstGeom prst="straightConnector1">
            <a:avLst/>
          </a:prstGeom>
          <a:noFill/>
          <a:ln cap="flat" cmpd="sng" w="25400">
            <a:solidFill>
              <a:schemeClr val="accent1"/>
            </a:solidFill>
            <a:prstDash val="solid"/>
            <a:round/>
            <a:headEnd len="sm" w="sm" type="none"/>
            <a:tailEnd len="med" w="med" type="stealth"/>
          </a:ln>
        </p:spPr>
      </p:cxnSp>
      <p:sp>
        <p:nvSpPr>
          <p:cNvPr id="454" name="Google Shape;454;p1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15"/>
          <p:cNvSpPr txBox="1"/>
          <p:nvPr>
            <p:ph type="title"/>
          </p:nvPr>
        </p:nvSpPr>
        <p:spPr>
          <a:xfrm>
            <a:off x="498474" y="484094"/>
            <a:ext cx="7556313" cy="73032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b="1" lang="en-US"/>
              <a:t>Characters </a:t>
            </a:r>
            <a:endParaRPr b="1"/>
          </a:p>
        </p:txBody>
      </p:sp>
      <p:sp>
        <p:nvSpPr>
          <p:cNvPr id="460" name="Google Shape;460;p15"/>
          <p:cNvSpPr txBox="1"/>
          <p:nvPr>
            <p:ph idx="1" type="body"/>
          </p:nvPr>
        </p:nvSpPr>
        <p:spPr>
          <a:xfrm>
            <a:off x="498474" y="1285860"/>
            <a:ext cx="8074054" cy="535785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Char char="■"/>
            </a:pPr>
            <a:r>
              <a:rPr lang="en-US" sz="2400">
                <a:solidFill>
                  <a:srgbClr val="002060"/>
                </a:solidFill>
              </a:rPr>
              <a:t>A common form of data is text or character strings</a:t>
            </a:r>
            <a:endParaRPr/>
          </a:p>
          <a:p>
            <a:pPr indent="-228600" lvl="0" marL="228600" rtl="0" algn="l">
              <a:spcBef>
                <a:spcPts val="2000"/>
              </a:spcBef>
              <a:spcAft>
                <a:spcPts val="0"/>
              </a:spcAft>
              <a:buSzPts val="1800"/>
              <a:buChar char="■"/>
            </a:pPr>
            <a:r>
              <a:rPr lang="en-US" sz="2400">
                <a:solidFill>
                  <a:srgbClr val="002060"/>
                </a:solidFill>
              </a:rPr>
              <a:t>Textual data in character form cannot be easily stored or transmitted by data processing and communications systems because they are designed for binary data</a:t>
            </a:r>
            <a:endParaRPr/>
          </a:p>
          <a:p>
            <a:pPr indent="-228600" lvl="0" marL="228600" rtl="0" algn="l">
              <a:spcBef>
                <a:spcPts val="2000"/>
              </a:spcBef>
              <a:spcAft>
                <a:spcPts val="0"/>
              </a:spcAft>
              <a:buSzPts val="1800"/>
              <a:buChar char="■"/>
            </a:pPr>
            <a:r>
              <a:rPr lang="en-US" sz="2400">
                <a:solidFill>
                  <a:srgbClr val="002060"/>
                </a:solidFill>
              </a:rPr>
              <a:t>Most commonly used character code is the International Reference Alphabet (IRA)</a:t>
            </a:r>
            <a:endParaRPr/>
          </a:p>
          <a:p>
            <a:pPr indent="-228600" lvl="1" marL="457200" rtl="0" algn="l">
              <a:spcBef>
                <a:spcPts val="600"/>
              </a:spcBef>
              <a:spcAft>
                <a:spcPts val="0"/>
              </a:spcAft>
              <a:buSzPts val="1500"/>
              <a:buChar char="■"/>
            </a:pPr>
            <a:r>
              <a:rPr lang="en-US" sz="2000">
                <a:solidFill>
                  <a:srgbClr val="002060"/>
                </a:solidFill>
              </a:rPr>
              <a:t>Referred to in the United States as the </a:t>
            </a:r>
            <a:r>
              <a:rPr lang="en-US" sz="2000">
                <a:solidFill>
                  <a:srgbClr val="FF0000"/>
                </a:solidFill>
              </a:rPr>
              <a:t>A</a:t>
            </a:r>
            <a:r>
              <a:rPr lang="en-US" sz="2000">
                <a:solidFill>
                  <a:srgbClr val="002060"/>
                </a:solidFill>
              </a:rPr>
              <a:t>merican </a:t>
            </a:r>
            <a:r>
              <a:rPr lang="en-US" sz="2000">
                <a:solidFill>
                  <a:srgbClr val="FF0000"/>
                </a:solidFill>
              </a:rPr>
              <a:t>S</a:t>
            </a:r>
            <a:r>
              <a:rPr lang="en-US" sz="2000">
                <a:solidFill>
                  <a:srgbClr val="002060"/>
                </a:solidFill>
              </a:rPr>
              <a:t>tandard </a:t>
            </a:r>
            <a:r>
              <a:rPr lang="en-US" sz="2000">
                <a:solidFill>
                  <a:srgbClr val="FF0000"/>
                </a:solidFill>
              </a:rPr>
              <a:t>C</a:t>
            </a:r>
            <a:r>
              <a:rPr lang="en-US" sz="2000">
                <a:solidFill>
                  <a:srgbClr val="002060"/>
                </a:solidFill>
              </a:rPr>
              <a:t>ode for </a:t>
            </a:r>
            <a:r>
              <a:rPr lang="en-US" sz="2000">
                <a:solidFill>
                  <a:srgbClr val="FF0000"/>
                </a:solidFill>
              </a:rPr>
              <a:t>I</a:t>
            </a:r>
            <a:r>
              <a:rPr lang="en-US" sz="2000">
                <a:solidFill>
                  <a:srgbClr val="002060"/>
                </a:solidFill>
              </a:rPr>
              <a:t>nformation </a:t>
            </a:r>
            <a:r>
              <a:rPr lang="en-US" sz="2000">
                <a:solidFill>
                  <a:srgbClr val="FF0000"/>
                </a:solidFill>
              </a:rPr>
              <a:t>I</a:t>
            </a:r>
            <a:r>
              <a:rPr lang="en-US" sz="2000">
                <a:solidFill>
                  <a:srgbClr val="002060"/>
                </a:solidFill>
              </a:rPr>
              <a:t>nterchange (ASCII)</a:t>
            </a:r>
            <a:endParaRPr/>
          </a:p>
          <a:p>
            <a:pPr indent="-228600" lvl="1" marL="228600" rtl="0" algn="l">
              <a:spcBef>
                <a:spcPts val="2000"/>
              </a:spcBef>
              <a:spcAft>
                <a:spcPts val="0"/>
              </a:spcAft>
              <a:buClr>
                <a:schemeClr val="accent1"/>
              </a:buClr>
              <a:buSzPts val="1800"/>
              <a:buChar char="■"/>
            </a:pPr>
            <a:r>
              <a:rPr lang="en-US" sz="2400">
                <a:solidFill>
                  <a:srgbClr val="002060"/>
                </a:solidFill>
              </a:rPr>
              <a:t>Another code used to encode characters is the </a:t>
            </a:r>
            <a:r>
              <a:rPr lang="en-US" sz="2400">
                <a:solidFill>
                  <a:srgbClr val="FF0000"/>
                </a:solidFill>
              </a:rPr>
              <a:t>E</a:t>
            </a:r>
            <a:r>
              <a:rPr lang="en-US" sz="2400">
                <a:solidFill>
                  <a:srgbClr val="002060"/>
                </a:solidFill>
              </a:rPr>
              <a:t>xtended </a:t>
            </a:r>
            <a:r>
              <a:rPr lang="en-US" sz="2400">
                <a:solidFill>
                  <a:srgbClr val="FF0000"/>
                </a:solidFill>
              </a:rPr>
              <a:t>B</a:t>
            </a:r>
            <a:r>
              <a:rPr lang="en-US" sz="2400">
                <a:solidFill>
                  <a:srgbClr val="002060"/>
                </a:solidFill>
              </a:rPr>
              <a:t>inary </a:t>
            </a:r>
            <a:r>
              <a:rPr lang="en-US" sz="2400">
                <a:solidFill>
                  <a:srgbClr val="FF0000"/>
                </a:solidFill>
              </a:rPr>
              <a:t>C</a:t>
            </a:r>
            <a:r>
              <a:rPr lang="en-US" sz="2400">
                <a:solidFill>
                  <a:srgbClr val="002060"/>
                </a:solidFill>
              </a:rPr>
              <a:t>oded </a:t>
            </a:r>
            <a:r>
              <a:rPr lang="en-US" sz="2400">
                <a:solidFill>
                  <a:srgbClr val="FF0000"/>
                </a:solidFill>
              </a:rPr>
              <a:t>D</a:t>
            </a:r>
            <a:r>
              <a:rPr lang="en-US" sz="2400">
                <a:solidFill>
                  <a:srgbClr val="002060"/>
                </a:solidFill>
              </a:rPr>
              <a:t>ecimal </a:t>
            </a:r>
            <a:r>
              <a:rPr lang="en-US" sz="2400">
                <a:solidFill>
                  <a:srgbClr val="FF0000"/>
                </a:solidFill>
              </a:rPr>
              <a:t>I</a:t>
            </a:r>
            <a:r>
              <a:rPr lang="en-US" sz="2400">
                <a:solidFill>
                  <a:srgbClr val="002060"/>
                </a:solidFill>
              </a:rPr>
              <a:t>nterchange </a:t>
            </a:r>
            <a:r>
              <a:rPr lang="en-US" sz="2400">
                <a:solidFill>
                  <a:srgbClr val="FF0000"/>
                </a:solidFill>
              </a:rPr>
              <a:t>C</a:t>
            </a:r>
            <a:r>
              <a:rPr lang="en-US" sz="2400">
                <a:solidFill>
                  <a:srgbClr val="002060"/>
                </a:solidFill>
              </a:rPr>
              <a:t>ode</a:t>
            </a:r>
            <a:endParaRPr/>
          </a:p>
          <a:p>
            <a:pPr indent="-228600" lvl="1" marL="457200" rtl="0" algn="l">
              <a:spcBef>
                <a:spcPts val="600"/>
              </a:spcBef>
              <a:spcAft>
                <a:spcPts val="0"/>
              </a:spcAft>
              <a:buSzPts val="1500"/>
              <a:buChar char="■"/>
            </a:pPr>
            <a:r>
              <a:rPr lang="en-US" sz="2000">
                <a:solidFill>
                  <a:srgbClr val="002060"/>
                </a:solidFill>
              </a:rPr>
              <a:t>EBCDIC is used on IBM mainframes</a:t>
            </a:r>
            <a:endParaRPr/>
          </a:p>
          <a:p>
            <a:pPr indent="-114300" lvl="0" marL="228600" rtl="0" algn="l">
              <a:spcBef>
                <a:spcPts val="2000"/>
              </a:spcBef>
              <a:spcAft>
                <a:spcPts val="0"/>
              </a:spcAft>
              <a:buSzPts val="1800"/>
              <a:buNone/>
            </a:pPr>
            <a:r>
              <a:t/>
            </a:r>
            <a:endParaRPr sz="2400">
              <a:solidFill>
                <a:srgbClr val="002060"/>
              </a:solidFill>
            </a:endParaRPr>
          </a:p>
        </p:txBody>
      </p:sp>
      <p:sp>
        <p:nvSpPr>
          <p:cNvPr id="461" name="Google Shape;461;p1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16"/>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How to create a packed number:</a:t>
            </a:r>
            <a:endParaRPr/>
          </a:p>
        </p:txBody>
      </p:sp>
      <p:pic>
        <p:nvPicPr>
          <p:cNvPr id="467" name="Google Shape;467;p16"/>
          <p:cNvPicPr preferRelativeResize="0"/>
          <p:nvPr/>
        </p:nvPicPr>
        <p:blipFill rotWithShape="1">
          <a:blip r:embed="rId3">
            <a:alphaModFix/>
          </a:blip>
          <a:srcRect b="0" l="0" r="0" t="0"/>
          <a:stretch/>
        </p:blipFill>
        <p:spPr>
          <a:xfrm>
            <a:off x="1038393" y="2143116"/>
            <a:ext cx="7067216" cy="4429156"/>
          </a:xfrm>
          <a:prstGeom prst="rect">
            <a:avLst/>
          </a:prstGeom>
          <a:noFill/>
          <a:ln>
            <a:noFill/>
          </a:ln>
        </p:spPr>
      </p:pic>
      <p:sp>
        <p:nvSpPr>
          <p:cNvPr id="468" name="Google Shape;468;p16"/>
          <p:cNvSpPr/>
          <p:nvPr/>
        </p:nvSpPr>
        <p:spPr>
          <a:xfrm>
            <a:off x="1142976" y="1610013"/>
            <a:ext cx="1714512" cy="357190"/>
          </a:xfrm>
          <a:prstGeom prst="rect">
            <a:avLst/>
          </a:prstGeom>
          <a:no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0011 </a:t>
            </a:r>
            <a:r>
              <a:rPr lang="en-US" sz="2400">
                <a:solidFill>
                  <a:srgbClr val="0000CC"/>
                </a:solidFill>
                <a:latin typeface="Times New Roman"/>
                <a:ea typeface="Times New Roman"/>
                <a:cs typeface="Times New Roman"/>
                <a:sym typeface="Times New Roman"/>
              </a:rPr>
              <a:t>0110</a:t>
            </a:r>
            <a:endParaRPr sz="2400">
              <a:solidFill>
                <a:srgbClr val="0000CC"/>
              </a:solidFill>
              <a:latin typeface="Times New Roman"/>
              <a:ea typeface="Times New Roman"/>
              <a:cs typeface="Times New Roman"/>
              <a:sym typeface="Times New Roman"/>
            </a:endParaRPr>
          </a:p>
        </p:txBody>
      </p:sp>
      <p:sp>
        <p:nvSpPr>
          <p:cNvPr id="469" name="Google Shape;469;p16"/>
          <p:cNvSpPr/>
          <p:nvPr/>
        </p:nvSpPr>
        <p:spPr>
          <a:xfrm>
            <a:off x="5000628" y="1610013"/>
            <a:ext cx="1857388" cy="357190"/>
          </a:xfrm>
          <a:prstGeom prst="rect">
            <a:avLst/>
          </a:prstGeom>
          <a:no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0000CC"/>
                </a:solidFill>
                <a:latin typeface="Times New Roman"/>
                <a:ea typeface="Times New Roman"/>
                <a:cs typeface="Times New Roman"/>
                <a:sym typeface="Times New Roman"/>
              </a:rPr>
              <a:t>0110</a:t>
            </a:r>
            <a:r>
              <a:rPr lang="en-US" sz="2400">
                <a:solidFill>
                  <a:schemeClr val="dk1"/>
                </a:solidFill>
                <a:latin typeface="Times New Roman"/>
                <a:ea typeface="Times New Roman"/>
                <a:cs typeface="Times New Roman"/>
                <a:sym typeface="Times New Roman"/>
              </a:rPr>
              <a:t> </a:t>
            </a:r>
            <a:r>
              <a:rPr lang="en-US" sz="2400">
                <a:solidFill>
                  <a:srgbClr val="FF3300"/>
                </a:solidFill>
                <a:latin typeface="Times New Roman"/>
                <a:ea typeface="Times New Roman"/>
                <a:cs typeface="Times New Roman"/>
                <a:sym typeface="Times New Roman"/>
              </a:rPr>
              <a:t>1001</a:t>
            </a:r>
            <a:endParaRPr sz="2400">
              <a:solidFill>
                <a:srgbClr val="FF3300"/>
              </a:solidFill>
              <a:latin typeface="Times New Roman"/>
              <a:ea typeface="Times New Roman"/>
              <a:cs typeface="Times New Roman"/>
              <a:sym typeface="Times New Roman"/>
            </a:endParaRPr>
          </a:p>
        </p:txBody>
      </p:sp>
      <p:sp>
        <p:nvSpPr>
          <p:cNvPr id="470" name="Google Shape;470;p16"/>
          <p:cNvSpPr/>
          <p:nvPr/>
        </p:nvSpPr>
        <p:spPr>
          <a:xfrm>
            <a:off x="1142976" y="1142984"/>
            <a:ext cx="92685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“69”: </a:t>
            </a:r>
            <a:endParaRPr sz="2400">
              <a:solidFill>
                <a:schemeClr val="dk1"/>
              </a:solidFill>
              <a:latin typeface="Times New Roman"/>
              <a:ea typeface="Times New Roman"/>
              <a:cs typeface="Times New Roman"/>
              <a:sym typeface="Times New Roman"/>
            </a:endParaRPr>
          </a:p>
        </p:txBody>
      </p:sp>
      <p:sp>
        <p:nvSpPr>
          <p:cNvPr id="471" name="Google Shape;471;p16"/>
          <p:cNvSpPr/>
          <p:nvPr/>
        </p:nvSpPr>
        <p:spPr>
          <a:xfrm>
            <a:off x="5000628" y="1142984"/>
            <a:ext cx="169629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Packed 69:  </a:t>
            </a:r>
            <a:endParaRPr sz="2400">
              <a:solidFill>
                <a:schemeClr val="dk1"/>
              </a:solidFill>
              <a:latin typeface="Times New Roman"/>
              <a:ea typeface="Times New Roman"/>
              <a:cs typeface="Times New Roman"/>
              <a:sym typeface="Times New Roman"/>
            </a:endParaRPr>
          </a:p>
        </p:txBody>
      </p:sp>
      <p:sp>
        <p:nvSpPr>
          <p:cNvPr id="472" name="Google Shape;472;p16"/>
          <p:cNvSpPr/>
          <p:nvPr/>
        </p:nvSpPr>
        <p:spPr>
          <a:xfrm>
            <a:off x="2857488" y="1610013"/>
            <a:ext cx="1714512" cy="357190"/>
          </a:xfrm>
          <a:prstGeom prst="rect">
            <a:avLst/>
          </a:prstGeom>
          <a:no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Times New Roman"/>
                <a:ea typeface="Times New Roman"/>
                <a:cs typeface="Times New Roman"/>
                <a:sym typeface="Times New Roman"/>
              </a:rPr>
              <a:t>0011 </a:t>
            </a:r>
            <a:r>
              <a:rPr lang="en-US" sz="2400">
                <a:solidFill>
                  <a:srgbClr val="FF3300"/>
                </a:solidFill>
                <a:latin typeface="Times New Roman"/>
                <a:ea typeface="Times New Roman"/>
                <a:cs typeface="Times New Roman"/>
                <a:sym typeface="Times New Roman"/>
              </a:rPr>
              <a:t>1001</a:t>
            </a:r>
            <a:endParaRPr sz="2400">
              <a:solidFill>
                <a:srgbClr val="FF3300"/>
              </a:solidFill>
              <a:latin typeface="Times New Roman"/>
              <a:ea typeface="Times New Roman"/>
              <a:cs typeface="Times New Roman"/>
              <a:sym typeface="Times New Roman"/>
            </a:endParaRPr>
          </a:p>
        </p:txBody>
      </p:sp>
      <p:sp>
        <p:nvSpPr>
          <p:cNvPr id="473" name="Google Shape;473;p1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17"/>
          <p:cNvSpPr txBox="1"/>
          <p:nvPr>
            <p:ph type="title"/>
          </p:nvPr>
        </p:nvSpPr>
        <p:spPr>
          <a:xfrm>
            <a:off x="498474" y="285728"/>
            <a:ext cx="7556313" cy="658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b="1" lang="en-US"/>
              <a:t>Logical Data</a:t>
            </a:r>
            <a:endParaRPr b="1"/>
          </a:p>
        </p:txBody>
      </p:sp>
      <p:sp>
        <p:nvSpPr>
          <p:cNvPr id="479" name="Google Shape;479;p17"/>
          <p:cNvSpPr txBox="1"/>
          <p:nvPr>
            <p:ph idx="1" type="body"/>
          </p:nvPr>
        </p:nvSpPr>
        <p:spPr>
          <a:xfrm>
            <a:off x="284160" y="1428736"/>
            <a:ext cx="7288236" cy="4697427"/>
          </a:xfrm>
          <a:prstGeom prst="rect">
            <a:avLst/>
          </a:prstGeom>
          <a:noFill/>
          <a:ln>
            <a:noFill/>
          </a:ln>
        </p:spPr>
        <p:txBody>
          <a:bodyPr anchorCtr="0" anchor="t" bIns="45700" lIns="91425" spcFirstLastPara="1" rIns="91425" wrap="square" tIns="45700">
            <a:normAutofit lnSpcReduction="10000"/>
          </a:bodyPr>
          <a:lstStyle/>
          <a:p>
            <a:pPr indent="-228600" lvl="0" marL="228600" rtl="0" algn="l">
              <a:spcBef>
                <a:spcPts val="0"/>
              </a:spcBef>
              <a:spcAft>
                <a:spcPts val="0"/>
              </a:spcAft>
              <a:buSzPts val="1800"/>
              <a:buChar char="■"/>
            </a:pPr>
            <a:r>
              <a:rPr lang="en-US" sz="2400">
                <a:solidFill>
                  <a:srgbClr val="002060"/>
                </a:solidFill>
              </a:rPr>
              <a:t>An </a:t>
            </a:r>
            <a:r>
              <a:rPr i="1" lang="en-US" sz="2400">
                <a:solidFill>
                  <a:srgbClr val="002060"/>
                </a:solidFill>
              </a:rPr>
              <a:t>n</a:t>
            </a:r>
            <a:r>
              <a:rPr lang="en-US" sz="2400">
                <a:solidFill>
                  <a:srgbClr val="002060"/>
                </a:solidFill>
              </a:rPr>
              <a:t>-bit unit (byte, half word, …) consisting of </a:t>
            </a:r>
            <a:r>
              <a:rPr i="1" lang="en-US" sz="2400">
                <a:solidFill>
                  <a:srgbClr val="002060"/>
                </a:solidFill>
              </a:rPr>
              <a:t>n </a:t>
            </a:r>
            <a:r>
              <a:rPr lang="en-US" sz="2400">
                <a:solidFill>
                  <a:srgbClr val="002060"/>
                </a:solidFill>
              </a:rPr>
              <a:t>1-bit items of data, each item having the value 0 or 1</a:t>
            </a:r>
            <a:endParaRPr/>
          </a:p>
          <a:p>
            <a:pPr indent="-228600" lvl="0" marL="228600" rtl="0" algn="l">
              <a:spcBef>
                <a:spcPts val="2000"/>
              </a:spcBef>
              <a:spcAft>
                <a:spcPts val="0"/>
              </a:spcAft>
              <a:buSzPts val="1800"/>
              <a:buChar char="■"/>
            </a:pPr>
            <a:r>
              <a:rPr lang="en-US" sz="2400">
                <a:solidFill>
                  <a:srgbClr val="002060"/>
                </a:solidFill>
              </a:rPr>
              <a:t>Two advantages to bit-oriented view:</a:t>
            </a:r>
            <a:endParaRPr/>
          </a:p>
          <a:p>
            <a:pPr indent="-228600" lvl="1" marL="457200" rtl="0" algn="l">
              <a:spcBef>
                <a:spcPts val="600"/>
              </a:spcBef>
              <a:spcAft>
                <a:spcPts val="0"/>
              </a:spcAft>
              <a:buSzPts val="1500"/>
              <a:buChar char="■"/>
            </a:pPr>
            <a:r>
              <a:rPr lang="en-US" sz="2000">
                <a:solidFill>
                  <a:srgbClr val="002060"/>
                </a:solidFill>
              </a:rPr>
              <a:t>Memory can be used most efficiently for storing an array of Boolean or binary data items in which each item can take on only the values 1 (true) and 0 (false)</a:t>
            </a:r>
            <a:endParaRPr/>
          </a:p>
          <a:p>
            <a:pPr indent="-228600" lvl="1" marL="457200" rtl="0" algn="l">
              <a:spcBef>
                <a:spcPts val="600"/>
              </a:spcBef>
              <a:spcAft>
                <a:spcPts val="0"/>
              </a:spcAft>
              <a:buSzPts val="1500"/>
              <a:buChar char="■"/>
            </a:pPr>
            <a:r>
              <a:rPr lang="en-US" sz="2000">
                <a:solidFill>
                  <a:srgbClr val="002060"/>
                </a:solidFill>
              </a:rPr>
              <a:t>To manipulate the bits of a data item</a:t>
            </a:r>
            <a:endParaRPr/>
          </a:p>
          <a:p>
            <a:pPr indent="-228600" lvl="2" marL="685800" rtl="0" algn="l">
              <a:spcBef>
                <a:spcPts val="600"/>
              </a:spcBef>
              <a:spcAft>
                <a:spcPts val="0"/>
              </a:spcAft>
              <a:buSzPts val="1500"/>
              <a:buChar char="■"/>
            </a:pPr>
            <a:r>
              <a:rPr lang="en-US" sz="2000">
                <a:solidFill>
                  <a:srgbClr val="002060"/>
                </a:solidFill>
              </a:rPr>
              <a:t>If floating-point operations are implemented in software, we need to be able to shift significant bits in some operations</a:t>
            </a:r>
            <a:endParaRPr/>
          </a:p>
          <a:p>
            <a:pPr indent="-228600" lvl="2" marL="685800" rtl="0" algn="l">
              <a:spcBef>
                <a:spcPts val="600"/>
              </a:spcBef>
              <a:spcAft>
                <a:spcPts val="0"/>
              </a:spcAft>
              <a:buSzPts val="1500"/>
              <a:buChar char="■"/>
            </a:pPr>
            <a:r>
              <a:rPr lang="en-US" sz="2000">
                <a:solidFill>
                  <a:srgbClr val="002060"/>
                </a:solidFill>
              </a:rPr>
              <a:t>To convert from IRA to packed decimal, we need to extract the rightmost 4 bits of each byte</a:t>
            </a:r>
            <a:endParaRPr sz="2000">
              <a:solidFill>
                <a:srgbClr val="002060"/>
              </a:solidFill>
            </a:endParaRPr>
          </a:p>
        </p:txBody>
      </p:sp>
      <p:sp>
        <p:nvSpPr>
          <p:cNvPr id="480" name="Google Shape;480;p1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18"/>
          <p:cNvSpPr txBox="1"/>
          <p:nvPr>
            <p:ph type="title"/>
          </p:nvPr>
        </p:nvSpPr>
        <p:spPr>
          <a:xfrm>
            <a:off x="498474" y="285728"/>
            <a:ext cx="7556313" cy="6588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b="1" lang="en-US"/>
              <a:t>12.4- Types of Operations</a:t>
            </a:r>
            <a:endParaRPr b="1"/>
          </a:p>
        </p:txBody>
      </p:sp>
      <p:sp>
        <p:nvSpPr>
          <p:cNvPr id="486" name="Google Shape;486;p18"/>
          <p:cNvSpPr txBox="1"/>
          <p:nvPr>
            <p:ph idx="1" type="body"/>
          </p:nvPr>
        </p:nvSpPr>
        <p:spPr>
          <a:xfrm>
            <a:off x="857224" y="1428736"/>
            <a:ext cx="7215238" cy="4929221"/>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None/>
            </a:pPr>
            <a:r>
              <a:rPr lang="en-US" sz="2400">
                <a:solidFill>
                  <a:srgbClr val="002060"/>
                </a:solidFill>
              </a:rPr>
              <a:t>Useful and typical categorization: </a:t>
            </a:r>
            <a:endParaRPr/>
          </a:p>
          <a:p>
            <a:pPr indent="-228600" lvl="0" marL="228600" rtl="0" algn="l">
              <a:spcBef>
                <a:spcPts val="2000"/>
              </a:spcBef>
              <a:spcAft>
                <a:spcPts val="0"/>
              </a:spcAft>
              <a:buSzPts val="1800"/>
              <a:buChar char="■"/>
            </a:pPr>
            <a:r>
              <a:rPr lang="en-US" sz="2400">
                <a:solidFill>
                  <a:srgbClr val="002060"/>
                </a:solidFill>
              </a:rPr>
              <a:t>Data transfer </a:t>
            </a:r>
            <a:endParaRPr/>
          </a:p>
          <a:p>
            <a:pPr indent="-228600" lvl="0" marL="228600" rtl="0" algn="l">
              <a:spcBef>
                <a:spcPts val="2000"/>
              </a:spcBef>
              <a:spcAft>
                <a:spcPts val="0"/>
              </a:spcAft>
              <a:buSzPts val="1800"/>
              <a:buChar char="■"/>
            </a:pPr>
            <a:r>
              <a:rPr lang="en-US" sz="2400">
                <a:solidFill>
                  <a:srgbClr val="002060"/>
                </a:solidFill>
              </a:rPr>
              <a:t>Arithmetic </a:t>
            </a:r>
            <a:endParaRPr/>
          </a:p>
          <a:p>
            <a:pPr indent="-228600" lvl="0" marL="228600" rtl="0" algn="l">
              <a:spcBef>
                <a:spcPts val="2000"/>
              </a:spcBef>
              <a:spcAft>
                <a:spcPts val="0"/>
              </a:spcAft>
              <a:buSzPts val="1800"/>
              <a:buChar char="■"/>
            </a:pPr>
            <a:r>
              <a:rPr lang="en-US" sz="2400">
                <a:solidFill>
                  <a:srgbClr val="002060"/>
                </a:solidFill>
              </a:rPr>
              <a:t>Logical </a:t>
            </a:r>
            <a:endParaRPr/>
          </a:p>
          <a:p>
            <a:pPr indent="-228600" lvl="0" marL="228600" rtl="0" algn="l">
              <a:spcBef>
                <a:spcPts val="2000"/>
              </a:spcBef>
              <a:spcAft>
                <a:spcPts val="0"/>
              </a:spcAft>
              <a:buSzPts val="1800"/>
              <a:buChar char="■"/>
            </a:pPr>
            <a:r>
              <a:rPr lang="en-US" sz="2400">
                <a:solidFill>
                  <a:srgbClr val="002060"/>
                </a:solidFill>
              </a:rPr>
              <a:t>Conversion </a:t>
            </a:r>
            <a:endParaRPr/>
          </a:p>
          <a:p>
            <a:pPr indent="-228600" lvl="0" marL="228600" rtl="0" algn="l">
              <a:spcBef>
                <a:spcPts val="2000"/>
              </a:spcBef>
              <a:spcAft>
                <a:spcPts val="0"/>
              </a:spcAft>
              <a:buSzPts val="1800"/>
              <a:buChar char="■"/>
            </a:pPr>
            <a:r>
              <a:rPr lang="en-US" sz="2400">
                <a:solidFill>
                  <a:srgbClr val="002060"/>
                </a:solidFill>
              </a:rPr>
              <a:t>I/O </a:t>
            </a:r>
            <a:endParaRPr/>
          </a:p>
          <a:p>
            <a:pPr indent="-228600" lvl="0" marL="228600" rtl="0" algn="l">
              <a:spcBef>
                <a:spcPts val="2000"/>
              </a:spcBef>
              <a:spcAft>
                <a:spcPts val="0"/>
              </a:spcAft>
              <a:buSzPts val="1800"/>
              <a:buChar char="■"/>
            </a:pPr>
            <a:r>
              <a:rPr lang="en-US" sz="2400">
                <a:solidFill>
                  <a:srgbClr val="002060"/>
                </a:solidFill>
              </a:rPr>
              <a:t>System control </a:t>
            </a:r>
            <a:endParaRPr/>
          </a:p>
          <a:p>
            <a:pPr indent="-228600" lvl="0" marL="228600" rtl="0" algn="l">
              <a:spcBef>
                <a:spcPts val="2000"/>
              </a:spcBef>
              <a:spcAft>
                <a:spcPts val="0"/>
              </a:spcAft>
              <a:buSzPts val="1800"/>
              <a:buChar char="■"/>
            </a:pPr>
            <a:r>
              <a:rPr lang="en-US" sz="2400">
                <a:solidFill>
                  <a:srgbClr val="002060"/>
                </a:solidFill>
              </a:rPr>
              <a:t>Transfer of control</a:t>
            </a:r>
            <a:endParaRPr>
              <a:solidFill>
                <a:srgbClr val="002060"/>
              </a:solidFill>
            </a:endParaRPr>
          </a:p>
        </p:txBody>
      </p:sp>
      <p:sp>
        <p:nvSpPr>
          <p:cNvPr id="487" name="Google Shape;487;p1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19"/>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97" name="Google Shape;497;p19"/>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98" name="Google Shape;498;p19"/>
          <p:cNvSpPr txBox="1"/>
          <p:nvPr>
            <p:ph type="title"/>
          </p:nvPr>
        </p:nvSpPr>
        <p:spPr>
          <a:xfrm>
            <a:off x="285720" y="-24"/>
            <a:ext cx="8643966" cy="800088"/>
          </a:xfrm>
          <a:prstGeom prst="rect">
            <a:avLst/>
          </a:prstGeom>
          <a:noFill/>
          <a:ln>
            <a:noFill/>
          </a:ln>
        </p:spPr>
        <p:txBody>
          <a:bodyPr anchorCtr="0" anchor="b" bIns="44450" lIns="90475" spcFirstLastPara="1" rIns="90475" wrap="square" tIns="44450">
            <a:normAutofit fontScale="90000"/>
          </a:bodyPr>
          <a:lstStyle/>
          <a:p>
            <a:pPr indent="0" lvl="0" marL="0" rtl="0" algn="r">
              <a:spcBef>
                <a:spcPts val="0"/>
              </a:spcBef>
              <a:spcAft>
                <a:spcPts val="0"/>
              </a:spcAft>
              <a:buClr>
                <a:schemeClr val="lt1"/>
              </a:buClr>
              <a:buSzPct val="100000"/>
              <a:buFont typeface="Rockwell"/>
              <a:buNone/>
            </a:pPr>
            <a:r>
              <a:rPr b="1" lang="en-US"/>
              <a:t>Table 12.3  Common </a:t>
            </a:r>
            <a:r>
              <a:rPr b="1" lang="en-US">
                <a:solidFill>
                  <a:srgbClr val="002060"/>
                </a:solidFill>
              </a:rPr>
              <a:t>Instruction Set Operations</a:t>
            </a:r>
            <a:r>
              <a:rPr lang="en-US" sz="2000">
                <a:solidFill>
                  <a:srgbClr val="002060"/>
                </a:solidFill>
              </a:rPr>
              <a:t>(page 1 of 3)</a:t>
            </a:r>
            <a:r>
              <a:rPr lang="en-US">
                <a:solidFill>
                  <a:srgbClr val="002060"/>
                </a:solidFill>
              </a:rPr>
              <a:t> </a:t>
            </a:r>
            <a:endParaRPr>
              <a:solidFill>
                <a:srgbClr val="002060"/>
              </a:solidFill>
            </a:endParaRPr>
          </a:p>
        </p:txBody>
      </p:sp>
      <p:pic>
        <p:nvPicPr>
          <p:cNvPr id="499" name="Google Shape;499;p19"/>
          <p:cNvPicPr preferRelativeResize="0"/>
          <p:nvPr/>
        </p:nvPicPr>
        <p:blipFill rotWithShape="1">
          <a:blip r:embed="rId3">
            <a:alphaModFix/>
          </a:blip>
          <a:srcRect b="0" l="0" r="0" t="0"/>
          <a:stretch/>
        </p:blipFill>
        <p:spPr>
          <a:xfrm>
            <a:off x="200055" y="1281135"/>
            <a:ext cx="8658225" cy="5362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1" name="Google Shape;221;p2"/>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22" name="Google Shape;222;p2"/>
          <p:cNvSpPr txBox="1"/>
          <p:nvPr>
            <p:ph type="title"/>
          </p:nvPr>
        </p:nvSpPr>
        <p:spPr>
          <a:xfrm>
            <a:off x="762000" y="533400"/>
            <a:ext cx="7556313" cy="68102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accent1"/>
              </a:buClr>
              <a:buSzPts val="4000"/>
              <a:buFont typeface="Rockwell"/>
              <a:buNone/>
            </a:pPr>
            <a:r>
              <a:rPr lang="en-US" sz="4000"/>
              <a:t>Objectives</a:t>
            </a:r>
            <a:endParaRPr sz="4000"/>
          </a:p>
        </p:txBody>
      </p:sp>
      <p:sp>
        <p:nvSpPr>
          <p:cNvPr id="223" name="Google Shape;223;p2"/>
          <p:cNvSpPr txBox="1"/>
          <p:nvPr>
            <p:ph idx="1" type="body"/>
          </p:nvPr>
        </p:nvSpPr>
        <p:spPr>
          <a:xfrm>
            <a:off x="498474" y="1428736"/>
            <a:ext cx="7556313" cy="4757750"/>
          </a:xfrm>
          <a:prstGeom prst="rect">
            <a:avLst/>
          </a:prstGeom>
          <a:noFill/>
          <a:ln>
            <a:noFill/>
          </a:ln>
        </p:spPr>
        <p:txBody>
          <a:bodyPr anchorCtr="0" anchor="t" bIns="44450" lIns="90475" spcFirstLastPara="1" rIns="90475" wrap="square" tIns="44450">
            <a:normAutofit fontScale="92500" lnSpcReduction="10000"/>
          </a:bodyPr>
          <a:lstStyle/>
          <a:p>
            <a:pPr indent="-228600" lvl="0" marL="228600" rtl="0" algn="l">
              <a:spcBef>
                <a:spcPts val="0"/>
              </a:spcBef>
              <a:spcAft>
                <a:spcPts val="0"/>
              </a:spcAft>
              <a:buSzPct val="75000"/>
              <a:buChar char="■"/>
            </a:pPr>
            <a:r>
              <a:rPr lang="en-US" sz="3200">
                <a:solidFill>
                  <a:srgbClr val="002060"/>
                </a:solidFill>
              </a:rPr>
              <a:t>Questions:</a:t>
            </a:r>
            <a:endParaRPr/>
          </a:p>
          <a:p>
            <a:pPr indent="-228600" lvl="1" marL="457200" rtl="0" algn="l">
              <a:spcBef>
                <a:spcPts val="600"/>
              </a:spcBef>
              <a:spcAft>
                <a:spcPts val="0"/>
              </a:spcAft>
              <a:buSzPct val="75000"/>
              <a:buChar char="■"/>
            </a:pPr>
            <a:r>
              <a:rPr lang="en-US" sz="3000">
                <a:solidFill>
                  <a:srgbClr val="002060"/>
                </a:solidFill>
              </a:rPr>
              <a:t>What is the structure of a machine instruction?</a:t>
            </a:r>
            <a:endParaRPr/>
          </a:p>
          <a:p>
            <a:pPr indent="-228600" lvl="1" marL="457200" rtl="0" algn="l">
              <a:spcBef>
                <a:spcPts val="600"/>
              </a:spcBef>
              <a:spcAft>
                <a:spcPts val="0"/>
              </a:spcAft>
              <a:buSzPct val="75000"/>
              <a:buChar char="■"/>
            </a:pPr>
            <a:r>
              <a:rPr lang="en-US" sz="3000">
                <a:solidFill>
                  <a:srgbClr val="002060"/>
                </a:solidFill>
              </a:rPr>
              <a:t>What can computers do?</a:t>
            </a:r>
            <a:endParaRPr/>
          </a:p>
          <a:p>
            <a:pPr indent="-228600" lvl="0" marL="228600" rtl="0" algn="l">
              <a:spcBef>
                <a:spcPts val="2000"/>
              </a:spcBef>
              <a:spcAft>
                <a:spcPts val="0"/>
              </a:spcAft>
              <a:buSzPct val="75000"/>
              <a:buChar char="■"/>
            </a:pPr>
            <a:r>
              <a:rPr lang="en-US" sz="3200">
                <a:solidFill>
                  <a:srgbClr val="002060"/>
                </a:solidFill>
              </a:rPr>
              <a:t>After studying this chapter, you should be able to: </a:t>
            </a:r>
            <a:endParaRPr/>
          </a:p>
          <a:p>
            <a:pPr indent="-228600" lvl="1" marL="457200" rtl="0" algn="l">
              <a:spcBef>
                <a:spcPts val="600"/>
              </a:spcBef>
              <a:spcAft>
                <a:spcPts val="0"/>
              </a:spcAft>
              <a:buSzPct val="75000"/>
              <a:buChar char="■"/>
            </a:pPr>
            <a:r>
              <a:rPr lang="en-US" sz="3000">
                <a:solidFill>
                  <a:srgbClr val="002060"/>
                </a:solidFill>
              </a:rPr>
              <a:t>Present an overview of essential characteristics of machine instructions. </a:t>
            </a:r>
            <a:endParaRPr/>
          </a:p>
          <a:p>
            <a:pPr indent="-228600" lvl="1" marL="457200" rtl="0" algn="l">
              <a:spcBef>
                <a:spcPts val="600"/>
              </a:spcBef>
              <a:spcAft>
                <a:spcPts val="0"/>
              </a:spcAft>
              <a:buSzPct val="75000"/>
              <a:buChar char="■"/>
            </a:pPr>
            <a:r>
              <a:rPr lang="en-US" sz="3000">
                <a:solidFill>
                  <a:srgbClr val="002060"/>
                </a:solidFill>
              </a:rPr>
              <a:t>Describe the types of operands used in typical machine instruction sets. </a:t>
            </a:r>
            <a:endParaRPr/>
          </a:p>
        </p:txBody>
      </p:sp>
      <p:pic>
        <p:nvPicPr>
          <p:cNvPr id="224" name="Google Shape;224;p2"/>
          <p:cNvPicPr preferRelativeResize="0"/>
          <p:nvPr/>
        </p:nvPicPr>
        <p:blipFill rotWithShape="1">
          <a:blip r:embed="rId3">
            <a:alphaModFix/>
          </a:blip>
          <a:srcRect b="0" l="0" r="0" t="0"/>
          <a:stretch/>
        </p:blipFill>
        <p:spPr>
          <a:xfrm>
            <a:off x="7315200" y="4876800"/>
            <a:ext cx="1358617" cy="1666875"/>
          </a:xfrm>
          <a:prstGeom prst="rect">
            <a:avLst/>
          </a:prstGeom>
          <a:noFill/>
          <a:ln>
            <a:noFill/>
          </a:ln>
        </p:spPr>
      </p:pic>
      <p:sp>
        <p:nvSpPr>
          <p:cNvPr id="225" name="Google Shape;225;p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pic>
        <p:nvPicPr>
          <p:cNvPr id="508" name="Google Shape;508;p20"/>
          <p:cNvPicPr preferRelativeResize="0"/>
          <p:nvPr/>
        </p:nvPicPr>
        <p:blipFill rotWithShape="1">
          <a:blip r:embed="rId3">
            <a:alphaModFix/>
          </a:blip>
          <a:srcRect b="0" l="0" r="0" t="0"/>
          <a:stretch/>
        </p:blipFill>
        <p:spPr>
          <a:xfrm>
            <a:off x="533400" y="252436"/>
            <a:ext cx="8077200" cy="6534150"/>
          </a:xfrm>
          <a:prstGeom prst="rect">
            <a:avLst/>
          </a:prstGeom>
          <a:noFill/>
          <a:ln>
            <a:noFill/>
          </a:ln>
        </p:spPr>
      </p:pic>
      <p:sp>
        <p:nvSpPr>
          <p:cNvPr id="509" name="Google Shape;509;p20"/>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10" name="Google Shape;510;p20"/>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11" name="Google Shape;511;p20"/>
          <p:cNvSpPr txBox="1"/>
          <p:nvPr>
            <p:ph type="title"/>
          </p:nvPr>
        </p:nvSpPr>
        <p:spPr>
          <a:xfrm>
            <a:off x="3071802" y="914400"/>
            <a:ext cx="5286412" cy="300022"/>
          </a:xfrm>
          <a:prstGeom prst="rect">
            <a:avLst/>
          </a:prstGeom>
          <a:noFill/>
          <a:ln>
            <a:noFill/>
          </a:ln>
        </p:spPr>
        <p:txBody>
          <a:bodyPr anchorCtr="0" anchor="b" bIns="44450" lIns="90475" spcFirstLastPara="1" rIns="90475" wrap="square" tIns="44450">
            <a:noAutofit/>
          </a:bodyPr>
          <a:lstStyle/>
          <a:p>
            <a:pPr indent="0" lvl="0" marL="0" rtl="0" algn="r">
              <a:spcBef>
                <a:spcPts val="0"/>
              </a:spcBef>
              <a:spcAft>
                <a:spcPts val="0"/>
              </a:spcAft>
              <a:buClr>
                <a:srgbClr val="FF0000"/>
              </a:buClr>
              <a:buSzPts val="1800"/>
              <a:buFont typeface="Rockwell"/>
              <a:buNone/>
            </a:pPr>
            <a:r>
              <a:rPr b="1" lang="en-US" sz="1800">
                <a:solidFill>
                  <a:srgbClr val="FF0000"/>
                </a:solidFill>
              </a:rPr>
              <a:t>Table 12.3  </a:t>
            </a:r>
            <a:br>
              <a:rPr b="1" lang="en-US" sz="1800">
                <a:solidFill>
                  <a:srgbClr val="FF0000"/>
                </a:solidFill>
              </a:rPr>
            </a:br>
            <a:r>
              <a:rPr b="1" lang="en-US" sz="1800">
                <a:solidFill>
                  <a:srgbClr val="FF0000"/>
                </a:solidFill>
              </a:rPr>
              <a:t>Common Instruction </a:t>
            </a:r>
            <a:br>
              <a:rPr b="1" lang="en-US" sz="1800">
                <a:solidFill>
                  <a:srgbClr val="FF0000"/>
                </a:solidFill>
              </a:rPr>
            </a:br>
            <a:r>
              <a:rPr b="1" lang="en-US" sz="1800">
                <a:solidFill>
                  <a:srgbClr val="FF0000"/>
                </a:solidFill>
              </a:rPr>
              <a:t>Set Operations</a:t>
            </a:r>
            <a:br>
              <a:rPr b="1" lang="en-US" sz="1800">
                <a:solidFill>
                  <a:srgbClr val="FF0000"/>
                </a:solidFill>
              </a:rPr>
            </a:br>
            <a:r>
              <a:rPr lang="en-US" sz="1800">
                <a:solidFill>
                  <a:srgbClr val="FF0000"/>
                </a:solidFill>
              </a:rPr>
              <a:t>(page 2 of 3) </a:t>
            </a:r>
            <a:endParaRPr sz="180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21"/>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21" name="Google Shape;521;p21"/>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22" name="Google Shape;522;p21"/>
          <p:cNvSpPr txBox="1"/>
          <p:nvPr>
            <p:ph type="title"/>
          </p:nvPr>
        </p:nvSpPr>
        <p:spPr>
          <a:xfrm>
            <a:off x="3071802" y="914400"/>
            <a:ext cx="5286412" cy="300022"/>
          </a:xfrm>
          <a:prstGeom prst="rect">
            <a:avLst/>
          </a:prstGeom>
          <a:noFill/>
          <a:ln>
            <a:noFill/>
          </a:ln>
        </p:spPr>
        <p:txBody>
          <a:bodyPr anchorCtr="0" anchor="b" bIns="44450" lIns="90475" spcFirstLastPara="1" rIns="90475" wrap="square" tIns="44450">
            <a:noAutofit/>
          </a:bodyPr>
          <a:lstStyle/>
          <a:p>
            <a:pPr indent="0" lvl="0" marL="0" rtl="0" algn="r">
              <a:spcBef>
                <a:spcPts val="0"/>
              </a:spcBef>
              <a:spcAft>
                <a:spcPts val="0"/>
              </a:spcAft>
              <a:buClr>
                <a:srgbClr val="FF0000"/>
              </a:buClr>
              <a:buSzPts val="1800"/>
              <a:buFont typeface="Rockwell"/>
              <a:buNone/>
            </a:pPr>
            <a:r>
              <a:rPr b="1" lang="en-US" sz="1800">
                <a:solidFill>
                  <a:srgbClr val="FF0000"/>
                </a:solidFill>
              </a:rPr>
              <a:t>Table 12.3  </a:t>
            </a:r>
            <a:br>
              <a:rPr b="1" lang="en-US" sz="1800">
                <a:solidFill>
                  <a:srgbClr val="FF0000"/>
                </a:solidFill>
              </a:rPr>
            </a:br>
            <a:r>
              <a:rPr b="1" lang="en-US" sz="1800">
                <a:solidFill>
                  <a:srgbClr val="FF0000"/>
                </a:solidFill>
              </a:rPr>
              <a:t>Common Instruction </a:t>
            </a:r>
            <a:br>
              <a:rPr b="1" lang="en-US" sz="1800">
                <a:solidFill>
                  <a:srgbClr val="FF0000"/>
                </a:solidFill>
              </a:rPr>
            </a:br>
            <a:r>
              <a:rPr b="1" lang="en-US" sz="1800">
                <a:solidFill>
                  <a:srgbClr val="FF0000"/>
                </a:solidFill>
              </a:rPr>
              <a:t>Set Operations</a:t>
            </a:r>
            <a:br>
              <a:rPr b="1" lang="en-US" sz="1800">
                <a:solidFill>
                  <a:srgbClr val="FF0000"/>
                </a:solidFill>
              </a:rPr>
            </a:br>
            <a:r>
              <a:rPr lang="en-US" sz="1800">
                <a:solidFill>
                  <a:srgbClr val="FF0000"/>
                </a:solidFill>
              </a:rPr>
              <a:t>(page 3 of 3) </a:t>
            </a:r>
            <a:endParaRPr sz="1800">
              <a:solidFill>
                <a:srgbClr val="FF0000"/>
              </a:solidFill>
            </a:endParaRPr>
          </a:p>
        </p:txBody>
      </p:sp>
      <p:pic>
        <p:nvPicPr>
          <p:cNvPr id="523" name="Google Shape;523;p21"/>
          <p:cNvPicPr preferRelativeResize="0"/>
          <p:nvPr/>
        </p:nvPicPr>
        <p:blipFill rotWithShape="1">
          <a:blip r:embed="rId3">
            <a:alphaModFix/>
          </a:blip>
          <a:srcRect b="0" l="0" r="0" t="0"/>
          <a:stretch/>
        </p:blipFill>
        <p:spPr>
          <a:xfrm>
            <a:off x="124271" y="1857364"/>
            <a:ext cx="8895460" cy="314327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22"/>
          <p:cNvSpPr txBox="1"/>
          <p:nvPr>
            <p:ph idx="4294967295" type="title"/>
          </p:nvPr>
        </p:nvSpPr>
        <p:spPr>
          <a:xfrm>
            <a:off x="0" y="228600"/>
            <a:ext cx="9144000" cy="103981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2400"/>
              <a:buFont typeface="Rockwell"/>
              <a:buNone/>
            </a:pPr>
            <a:r>
              <a:rPr lang="en-US" sz="2400"/>
              <a:t>Table 12.4  </a:t>
            </a:r>
            <a:br>
              <a:rPr lang="en-US" sz="2400"/>
            </a:br>
            <a:r>
              <a:rPr lang="en-US" sz="2400"/>
              <a:t>Processor Actions for Various Types of Operations </a:t>
            </a:r>
            <a:endParaRPr sz="2400"/>
          </a:p>
        </p:txBody>
      </p:sp>
      <p:pic>
        <p:nvPicPr>
          <p:cNvPr id="529" name="Google Shape;529;p22"/>
          <p:cNvPicPr preferRelativeResize="0"/>
          <p:nvPr/>
        </p:nvPicPr>
        <p:blipFill rotWithShape="1">
          <a:blip r:embed="rId3">
            <a:alphaModFix/>
          </a:blip>
          <a:srcRect b="0" l="0" r="0" t="0"/>
          <a:stretch/>
        </p:blipFill>
        <p:spPr>
          <a:xfrm>
            <a:off x="178453" y="1285860"/>
            <a:ext cx="8787096" cy="5019742"/>
          </a:xfrm>
          <a:prstGeom prst="rect">
            <a:avLst/>
          </a:prstGeom>
          <a:noFill/>
          <a:ln>
            <a:noFill/>
          </a:ln>
        </p:spPr>
      </p:pic>
      <p:sp>
        <p:nvSpPr>
          <p:cNvPr id="530" name="Google Shape;530;p2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2000"/>
              <a:t>‹#›</a:t>
            </a:fld>
            <a:endParaRPr b="1"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23"/>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40" name="Google Shape;540;p23"/>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41" name="Google Shape;541;p23"/>
          <p:cNvSpPr txBox="1"/>
          <p:nvPr>
            <p:ph idx="4294967295" type="title"/>
          </p:nvPr>
        </p:nvSpPr>
        <p:spPr>
          <a:xfrm>
            <a:off x="609600" y="228600"/>
            <a:ext cx="7556500" cy="557194"/>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accent1"/>
              </a:buClr>
              <a:buSzPts val="3600"/>
              <a:buFont typeface="Rockwell"/>
              <a:buNone/>
            </a:pPr>
            <a:r>
              <a:rPr lang="en-US"/>
              <a:t>Data Transfer</a:t>
            </a:r>
            <a:endParaRPr/>
          </a:p>
        </p:txBody>
      </p:sp>
      <p:sp>
        <p:nvSpPr>
          <p:cNvPr id="542" name="Google Shape;542;p23"/>
          <p:cNvSpPr/>
          <p:nvPr/>
        </p:nvSpPr>
        <p:spPr>
          <a:xfrm>
            <a:off x="285720" y="1447800"/>
            <a:ext cx="8458200" cy="519591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52400" lvl="1" marL="114300" marR="0" rtl="0" algn="l">
              <a:lnSpc>
                <a:spcPct val="75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Most </a:t>
            </a:r>
            <a:r>
              <a:rPr b="0" i="0" lang="en-US" sz="3200" u="none" cap="none" strike="noStrike">
                <a:solidFill>
                  <a:schemeClr val="dk1"/>
                </a:solidFill>
                <a:latin typeface="Times New Roman"/>
                <a:ea typeface="Times New Roman"/>
                <a:cs typeface="Times New Roman"/>
                <a:sym typeface="Times New Roman"/>
              </a:rPr>
              <a:t>fundamental</a:t>
            </a:r>
            <a:r>
              <a:rPr b="0" i="0" lang="en-US" sz="2400" u="none" cap="none" strike="noStrike">
                <a:solidFill>
                  <a:schemeClr val="dk1"/>
                </a:solidFill>
                <a:latin typeface="Times New Roman"/>
                <a:ea typeface="Times New Roman"/>
                <a:cs typeface="Times New Roman"/>
                <a:sym typeface="Times New Roman"/>
              </a:rPr>
              <a:t> type of machine instruction</a:t>
            </a:r>
            <a:endParaRPr b="0" i="0" sz="2400" u="none" cap="none" strike="noStrike">
              <a:solidFill>
                <a:schemeClr val="dk1"/>
              </a:solidFill>
              <a:latin typeface="Times New Roman"/>
              <a:ea typeface="Times New Roman"/>
              <a:cs typeface="Times New Roman"/>
              <a:sym typeface="Times New Roman"/>
            </a:endParaRPr>
          </a:p>
          <a:p>
            <a:pPr indent="-152400" lvl="1" marL="114300" marR="0" rtl="0" algn="l">
              <a:lnSpc>
                <a:spcPct val="75000"/>
              </a:lnSpc>
              <a:spcBef>
                <a:spcPts val="32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Must specify:</a:t>
            </a:r>
            <a:endParaRPr b="0" i="0" sz="24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240"/>
              </a:spcBef>
              <a:spcAft>
                <a:spcPts val="0"/>
              </a:spcAft>
              <a:buClr>
                <a:srgbClr val="FFFF66"/>
              </a:buClr>
              <a:buSzPts val="1800"/>
              <a:buFont typeface="Times New Roman"/>
              <a:buChar char="•"/>
            </a:pPr>
            <a:r>
              <a:rPr b="1" i="0" lang="en-US" sz="1800" u="none" cap="none" strike="noStrike">
                <a:solidFill>
                  <a:srgbClr val="FFFF66"/>
                </a:solidFill>
                <a:latin typeface="Times New Roman"/>
                <a:ea typeface="Times New Roman"/>
                <a:cs typeface="Times New Roman"/>
                <a:sym typeface="Times New Roman"/>
              </a:rPr>
              <a:t>Location</a:t>
            </a:r>
            <a:r>
              <a:rPr b="0" i="0" lang="en-US" sz="1800" u="none" cap="none" strike="noStrike">
                <a:solidFill>
                  <a:schemeClr val="dk1"/>
                </a:solidFill>
                <a:latin typeface="Times New Roman"/>
                <a:ea typeface="Times New Roman"/>
                <a:cs typeface="Times New Roman"/>
                <a:sym typeface="Times New Roman"/>
              </a:rPr>
              <a:t> of the source and destination operands</a:t>
            </a:r>
            <a:endParaRPr b="0" i="0" sz="18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18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The </a:t>
            </a:r>
            <a:r>
              <a:rPr b="1" i="0" lang="en-US" sz="1800" u="none" cap="none" strike="noStrike">
                <a:solidFill>
                  <a:srgbClr val="FFFF00"/>
                </a:solidFill>
                <a:latin typeface="Times New Roman"/>
                <a:ea typeface="Times New Roman"/>
                <a:cs typeface="Times New Roman"/>
                <a:sym typeface="Times New Roman"/>
              </a:rPr>
              <a:t>length</a:t>
            </a:r>
            <a:r>
              <a:rPr b="0" i="0" lang="en-US" sz="1800" u="none" cap="none" strike="noStrike">
                <a:solidFill>
                  <a:schemeClr val="dk1"/>
                </a:solidFill>
                <a:latin typeface="Times New Roman"/>
                <a:ea typeface="Times New Roman"/>
                <a:cs typeface="Times New Roman"/>
                <a:sym typeface="Times New Roman"/>
              </a:rPr>
              <a:t> of data to be transferred must be indicated</a:t>
            </a:r>
            <a:endParaRPr b="0" i="0" sz="18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18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The </a:t>
            </a:r>
            <a:r>
              <a:rPr b="1" i="0" lang="en-US" sz="1800" u="none" cap="none" strike="noStrike">
                <a:solidFill>
                  <a:srgbClr val="FFFF00"/>
                </a:solidFill>
                <a:latin typeface="Times New Roman"/>
                <a:ea typeface="Times New Roman"/>
                <a:cs typeface="Times New Roman"/>
                <a:sym typeface="Times New Roman"/>
              </a:rPr>
              <a:t>mode of addressing </a:t>
            </a:r>
            <a:r>
              <a:rPr b="0" i="0" lang="en-US" sz="1800" u="none" cap="none" strike="noStrike">
                <a:solidFill>
                  <a:schemeClr val="dk1"/>
                </a:solidFill>
                <a:latin typeface="Times New Roman"/>
                <a:ea typeface="Times New Roman"/>
                <a:cs typeface="Times New Roman"/>
                <a:sym typeface="Times New Roman"/>
              </a:rPr>
              <a:t>for each operand must be specified</a:t>
            </a:r>
            <a:endParaRPr b="0" i="0" sz="1800" u="none" cap="none" strike="noStrike">
              <a:solidFill>
                <a:schemeClr val="dk1"/>
              </a:solidFill>
              <a:latin typeface="Times New Roman"/>
              <a:ea typeface="Times New Roman"/>
              <a:cs typeface="Times New Roman"/>
              <a:sym typeface="Times New Roman"/>
            </a:endParaRPr>
          </a:p>
        </p:txBody>
      </p:sp>
      <p:pic>
        <p:nvPicPr>
          <p:cNvPr id="543" name="Google Shape;543;p23"/>
          <p:cNvPicPr preferRelativeResize="0"/>
          <p:nvPr/>
        </p:nvPicPr>
        <p:blipFill rotWithShape="1">
          <a:blip r:embed="rId3">
            <a:alphaModFix amt="89000"/>
          </a:blip>
          <a:srcRect b="0" l="0" r="0" t="0"/>
          <a:stretch/>
        </p:blipFill>
        <p:spPr>
          <a:xfrm>
            <a:off x="4038600" y="2743200"/>
            <a:ext cx="1005414" cy="1022950"/>
          </a:xfrm>
          <a:prstGeom prst="rect">
            <a:avLst/>
          </a:prstGeom>
          <a:noFill/>
          <a:ln>
            <a:noFill/>
          </a:ln>
          <a:effectLst>
            <a:outerShdw blurRad="50800" rotWithShape="0" algn="tl" dir="2700000" dist="38100">
              <a:srgbClr val="000000">
                <a:alpha val="42745"/>
              </a:srgbClr>
            </a:outerShdw>
          </a:effectLst>
        </p:spPr>
      </p:pic>
      <p:pic>
        <p:nvPicPr>
          <p:cNvPr id="544" name="Google Shape;544;p23"/>
          <p:cNvPicPr preferRelativeResize="0"/>
          <p:nvPr/>
        </p:nvPicPr>
        <p:blipFill rotWithShape="1">
          <a:blip r:embed="rId4">
            <a:alphaModFix amt="89000"/>
          </a:blip>
          <a:srcRect b="0" l="0" r="0" t="0"/>
          <a:stretch/>
        </p:blipFill>
        <p:spPr>
          <a:xfrm>
            <a:off x="4038600" y="4038600"/>
            <a:ext cx="1005414" cy="990600"/>
          </a:xfrm>
          <a:prstGeom prst="rect">
            <a:avLst/>
          </a:prstGeom>
          <a:noFill/>
          <a:ln>
            <a:noFill/>
          </a:ln>
          <a:effectLst>
            <a:outerShdw blurRad="50800" rotWithShape="0" algn="tl" dir="2700000" dist="38100">
              <a:srgbClr val="000000">
                <a:alpha val="42745"/>
              </a:srgbClr>
            </a:outerShdw>
          </a:effectLst>
        </p:spPr>
      </p:pic>
      <p:sp>
        <p:nvSpPr>
          <p:cNvPr id="545" name="Google Shape;545;p2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2000"/>
              <a:t>‹#›</a:t>
            </a:fld>
            <a:endParaRPr b="1"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24"/>
          <p:cNvSpPr txBox="1"/>
          <p:nvPr>
            <p:ph idx="4294967295" type="title"/>
          </p:nvPr>
        </p:nvSpPr>
        <p:spPr>
          <a:xfrm>
            <a:off x="0" y="169848"/>
            <a:ext cx="9144000" cy="615946"/>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2400"/>
              <a:buFont typeface="Rockwell"/>
              <a:buNone/>
            </a:pPr>
            <a:r>
              <a:rPr lang="en-US" sz="2400"/>
              <a:t>Table 12.5 : Examples of IBM EAS/390 Data Transfer Oper</a:t>
            </a:r>
            <a:r>
              <a:rPr lang="en-US" sz="2400">
                <a:solidFill>
                  <a:schemeClr val="lt1"/>
                </a:solidFill>
              </a:rPr>
              <a:t>ation</a:t>
            </a:r>
            <a:r>
              <a:rPr lang="en-US" sz="2400"/>
              <a:t>s </a:t>
            </a:r>
            <a:endParaRPr sz="2400"/>
          </a:p>
        </p:txBody>
      </p:sp>
      <p:pic>
        <p:nvPicPr>
          <p:cNvPr id="551" name="Google Shape;551;p24"/>
          <p:cNvPicPr preferRelativeResize="0"/>
          <p:nvPr/>
        </p:nvPicPr>
        <p:blipFill rotWithShape="1">
          <a:blip r:embed="rId3">
            <a:alphaModFix/>
          </a:blip>
          <a:srcRect b="0" l="0" r="0" t="0"/>
          <a:stretch/>
        </p:blipFill>
        <p:spPr>
          <a:xfrm>
            <a:off x="571500" y="785794"/>
            <a:ext cx="8001000" cy="5886450"/>
          </a:xfrm>
          <a:prstGeom prst="rect">
            <a:avLst/>
          </a:prstGeom>
          <a:noFill/>
          <a:ln>
            <a:noFill/>
          </a:ln>
        </p:spPr>
      </p:pic>
      <p:sp>
        <p:nvSpPr>
          <p:cNvPr id="552" name="Google Shape;552;p2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25"/>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62" name="Google Shape;562;p25"/>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63" name="Google Shape;563;p25"/>
          <p:cNvSpPr txBox="1"/>
          <p:nvPr>
            <p:ph type="title"/>
          </p:nvPr>
        </p:nvSpPr>
        <p:spPr>
          <a:xfrm>
            <a:off x="6705600" y="2590800"/>
            <a:ext cx="2438400" cy="1162050"/>
          </a:xfrm>
          <a:prstGeom prst="rect">
            <a:avLst/>
          </a:prstGeom>
          <a:noFill/>
          <a:ln>
            <a:noFill/>
          </a:ln>
        </p:spPr>
        <p:txBody>
          <a:bodyPr anchorCtr="0" anchor="b" bIns="44450" lIns="90475" spcFirstLastPara="1" rIns="90475" wrap="square" tIns="44450">
            <a:normAutofit/>
          </a:bodyPr>
          <a:lstStyle/>
          <a:p>
            <a:pPr indent="0" lvl="0" marL="0" rtl="0" algn="ctr">
              <a:spcBef>
                <a:spcPts val="0"/>
              </a:spcBef>
              <a:spcAft>
                <a:spcPts val="0"/>
              </a:spcAft>
              <a:buClr>
                <a:schemeClr val="accent1"/>
              </a:buClr>
              <a:buSzPts val="3000"/>
              <a:buFont typeface="Rockwell"/>
              <a:buNone/>
            </a:pPr>
            <a:r>
              <a:rPr lang="en-US" sz="3000">
                <a:solidFill>
                  <a:schemeClr val="accent1"/>
                </a:solidFill>
              </a:rPr>
              <a:t>Arithmetic</a:t>
            </a:r>
            <a:endParaRPr/>
          </a:p>
        </p:txBody>
      </p:sp>
      <p:sp>
        <p:nvSpPr>
          <p:cNvPr id="564" name="Google Shape;564;p25"/>
          <p:cNvSpPr txBox="1"/>
          <p:nvPr>
            <p:ph idx="1" type="body"/>
          </p:nvPr>
        </p:nvSpPr>
        <p:spPr>
          <a:xfrm>
            <a:off x="571472" y="357166"/>
            <a:ext cx="5819788" cy="6072230"/>
          </a:xfrm>
          <a:prstGeom prst="rect">
            <a:avLst/>
          </a:prstGeom>
          <a:noFill/>
          <a:ln>
            <a:noFill/>
          </a:ln>
        </p:spPr>
        <p:txBody>
          <a:bodyPr anchorCtr="0" anchor="t" bIns="44450" lIns="90475" spcFirstLastPara="1" rIns="90475" wrap="square" tIns="44450">
            <a:noAutofit/>
          </a:bodyPr>
          <a:lstStyle/>
          <a:p>
            <a:pPr indent="-228600" lvl="0" marL="228600" rtl="0" algn="l">
              <a:lnSpc>
                <a:spcPct val="80000"/>
              </a:lnSpc>
              <a:spcBef>
                <a:spcPts val="0"/>
              </a:spcBef>
              <a:spcAft>
                <a:spcPts val="0"/>
              </a:spcAft>
              <a:buClr>
                <a:schemeClr val="lt2"/>
              </a:buClr>
              <a:buSzPts val="1500"/>
              <a:buFont typeface="Noto Sans Symbols"/>
              <a:buChar char="■"/>
            </a:pPr>
            <a:r>
              <a:rPr lang="en-US" sz="2000"/>
              <a:t>Most machines provide the basic arithmetic operations of add, subtract, multiply, and divide</a:t>
            </a:r>
            <a:endParaRPr/>
          </a:p>
          <a:p>
            <a:pPr indent="-228600" lvl="0" marL="228600" rtl="0" algn="l">
              <a:lnSpc>
                <a:spcPct val="80000"/>
              </a:lnSpc>
              <a:spcBef>
                <a:spcPts val="2000"/>
              </a:spcBef>
              <a:spcAft>
                <a:spcPts val="0"/>
              </a:spcAft>
              <a:buClr>
                <a:schemeClr val="lt2"/>
              </a:buClr>
              <a:buSzPts val="1500"/>
              <a:buFont typeface="Noto Sans Symbols"/>
              <a:buChar char="■"/>
            </a:pPr>
            <a:r>
              <a:rPr lang="en-US" sz="2000"/>
              <a:t>These are provided for signed integer (fixed-point) numbers</a:t>
            </a:r>
            <a:endParaRPr/>
          </a:p>
          <a:p>
            <a:pPr indent="-228600" lvl="0" marL="228600" rtl="0" algn="l">
              <a:lnSpc>
                <a:spcPct val="80000"/>
              </a:lnSpc>
              <a:spcBef>
                <a:spcPts val="2000"/>
              </a:spcBef>
              <a:spcAft>
                <a:spcPts val="0"/>
              </a:spcAft>
              <a:buClr>
                <a:schemeClr val="lt2"/>
              </a:buClr>
              <a:buSzPts val="1500"/>
              <a:buFont typeface="Noto Sans Symbols"/>
              <a:buChar char="■"/>
            </a:pPr>
            <a:r>
              <a:rPr lang="en-US" sz="2000"/>
              <a:t>Often they are also provided for floating-point and packed decimal numbers</a:t>
            </a:r>
            <a:endParaRPr/>
          </a:p>
          <a:p>
            <a:pPr indent="-228600" lvl="0" marL="228600" rtl="0" algn="l">
              <a:lnSpc>
                <a:spcPct val="80000"/>
              </a:lnSpc>
              <a:spcBef>
                <a:spcPts val="2000"/>
              </a:spcBef>
              <a:spcAft>
                <a:spcPts val="0"/>
              </a:spcAft>
              <a:buClr>
                <a:schemeClr val="lt2"/>
              </a:buClr>
              <a:buSzPts val="1500"/>
              <a:buFont typeface="Noto Sans Symbols"/>
              <a:buChar char="■"/>
            </a:pPr>
            <a:r>
              <a:rPr lang="en-US" sz="2000"/>
              <a:t>Other possible operations include a variety of single-operand instructions:</a:t>
            </a:r>
            <a:endParaRPr/>
          </a:p>
          <a:p>
            <a:pPr indent="-228600" lvl="1" marL="457200" rtl="0" algn="l">
              <a:spcBef>
                <a:spcPts val="600"/>
              </a:spcBef>
              <a:spcAft>
                <a:spcPts val="0"/>
              </a:spcAft>
              <a:buSzPts val="1500"/>
              <a:buFont typeface="Noto Sans Symbols"/>
              <a:buChar char="■"/>
            </a:pPr>
            <a:r>
              <a:rPr b="1" lang="en-US" sz="2000">
                <a:solidFill>
                  <a:schemeClr val="lt1"/>
                </a:solidFill>
              </a:rPr>
              <a:t>Absolute</a:t>
            </a:r>
            <a:endParaRPr/>
          </a:p>
          <a:p>
            <a:pPr indent="-228600" lvl="2" marL="685800" rtl="0" algn="l">
              <a:spcBef>
                <a:spcPts val="600"/>
              </a:spcBef>
              <a:spcAft>
                <a:spcPts val="0"/>
              </a:spcAft>
              <a:buClr>
                <a:schemeClr val="lt2"/>
              </a:buClr>
              <a:buSzPts val="1350"/>
              <a:buFont typeface="Noto Sans Symbols"/>
              <a:buChar char="■"/>
            </a:pPr>
            <a:r>
              <a:rPr lang="en-US" sz="1800">
                <a:solidFill>
                  <a:srgbClr val="FFFFFF"/>
                </a:solidFill>
              </a:rPr>
              <a:t>Take the absolute value of the operand</a:t>
            </a:r>
            <a:endParaRPr/>
          </a:p>
          <a:p>
            <a:pPr indent="-228600" lvl="1" marL="457200" rtl="0" algn="l">
              <a:spcBef>
                <a:spcPts val="600"/>
              </a:spcBef>
              <a:spcAft>
                <a:spcPts val="0"/>
              </a:spcAft>
              <a:buSzPts val="1500"/>
              <a:buFont typeface="Noto Sans Symbols"/>
              <a:buChar char="■"/>
            </a:pPr>
            <a:r>
              <a:rPr b="1" lang="en-US" sz="2000">
                <a:solidFill>
                  <a:schemeClr val="lt1"/>
                </a:solidFill>
              </a:rPr>
              <a:t>Negate</a:t>
            </a:r>
            <a:endParaRPr/>
          </a:p>
          <a:p>
            <a:pPr indent="-228600" lvl="2" marL="685800" rtl="0" algn="l">
              <a:spcBef>
                <a:spcPts val="600"/>
              </a:spcBef>
              <a:spcAft>
                <a:spcPts val="0"/>
              </a:spcAft>
              <a:buClr>
                <a:schemeClr val="lt2"/>
              </a:buClr>
              <a:buSzPts val="1350"/>
              <a:buFont typeface="Noto Sans Symbols"/>
              <a:buChar char="■"/>
            </a:pPr>
            <a:r>
              <a:rPr lang="en-US" sz="1800">
                <a:solidFill>
                  <a:srgbClr val="FFFFFF"/>
                </a:solidFill>
              </a:rPr>
              <a:t>Negate the operand</a:t>
            </a:r>
            <a:endParaRPr/>
          </a:p>
          <a:p>
            <a:pPr indent="-228600" lvl="1" marL="457200" rtl="0" algn="l">
              <a:spcBef>
                <a:spcPts val="600"/>
              </a:spcBef>
              <a:spcAft>
                <a:spcPts val="0"/>
              </a:spcAft>
              <a:buSzPts val="1500"/>
              <a:buFont typeface="Noto Sans Symbols"/>
              <a:buChar char="■"/>
            </a:pPr>
            <a:r>
              <a:rPr b="1" lang="en-US" sz="2000">
                <a:solidFill>
                  <a:schemeClr val="lt1"/>
                </a:solidFill>
              </a:rPr>
              <a:t>Increment</a:t>
            </a:r>
            <a:endParaRPr/>
          </a:p>
          <a:p>
            <a:pPr indent="-228600" lvl="2" marL="685800" rtl="0" algn="l">
              <a:spcBef>
                <a:spcPts val="600"/>
              </a:spcBef>
              <a:spcAft>
                <a:spcPts val="0"/>
              </a:spcAft>
              <a:buClr>
                <a:schemeClr val="lt2"/>
              </a:buClr>
              <a:buSzPts val="1350"/>
              <a:buFont typeface="Noto Sans Symbols"/>
              <a:buChar char="■"/>
            </a:pPr>
            <a:r>
              <a:rPr lang="en-US" sz="1800">
                <a:solidFill>
                  <a:srgbClr val="FFFFFF"/>
                </a:solidFill>
              </a:rPr>
              <a:t>Add 1 to the operand</a:t>
            </a:r>
            <a:endParaRPr/>
          </a:p>
          <a:p>
            <a:pPr indent="0" lvl="1" marL="457200" rtl="0" algn="l">
              <a:spcBef>
                <a:spcPts val="600"/>
              </a:spcBef>
              <a:spcAft>
                <a:spcPts val="0"/>
              </a:spcAft>
              <a:buSzPts val="1500"/>
              <a:buNone/>
            </a:pPr>
            <a:r>
              <a:rPr b="1" lang="en-US" sz="2000">
                <a:solidFill>
                  <a:schemeClr val="lt1"/>
                </a:solidFill>
              </a:rPr>
              <a:t>Decrement</a:t>
            </a:r>
            <a:endParaRPr/>
          </a:p>
          <a:p>
            <a:pPr indent="-228600" lvl="2" marL="685800" rtl="0" algn="l">
              <a:spcBef>
                <a:spcPts val="600"/>
              </a:spcBef>
              <a:spcAft>
                <a:spcPts val="0"/>
              </a:spcAft>
              <a:buClr>
                <a:schemeClr val="lt2"/>
              </a:buClr>
              <a:buSzPts val="1350"/>
              <a:buFont typeface="Noto Sans Symbols"/>
              <a:buChar char="■"/>
            </a:pPr>
            <a:r>
              <a:rPr lang="en-US" sz="1800">
                <a:solidFill>
                  <a:srgbClr val="FFFFFF"/>
                </a:solidFill>
              </a:rPr>
              <a:t>Subtract 1 from the operand</a:t>
            </a:r>
            <a:endParaRPr/>
          </a:p>
        </p:txBody>
      </p:sp>
      <p:pic>
        <p:nvPicPr>
          <p:cNvPr id="565" name="Google Shape;565;p25"/>
          <p:cNvPicPr preferRelativeResize="0"/>
          <p:nvPr/>
        </p:nvPicPr>
        <p:blipFill rotWithShape="1">
          <a:blip r:embed="rId3">
            <a:alphaModFix/>
          </a:blip>
          <a:srcRect b="0" l="0" r="0" t="0"/>
          <a:stretch/>
        </p:blipFill>
        <p:spPr>
          <a:xfrm>
            <a:off x="6858000" y="381000"/>
            <a:ext cx="1908277" cy="1727200"/>
          </a:xfrm>
          <a:prstGeom prst="rect">
            <a:avLst/>
          </a:prstGeom>
          <a:noFill/>
          <a:ln>
            <a:noFill/>
          </a:ln>
        </p:spPr>
      </p:pic>
      <p:sp>
        <p:nvSpPr>
          <p:cNvPr id="566" name="Google Shape;566;p2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2000"/>
              <a:t>‹#›</a:t>
            </a:fld>
            <a:endParaRPr b="1"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26"/>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76" name="Google Shape;576;p26"/>
          <p:cNvSpPr/>
          <p:nvPr/>
        </p:nvSpPr>
        <p:spPr>
          <a:xfrm>
            <a:off x="3643306" y="4000504"/>
            <a:ext cx="2895600" cy="85725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(R1) = 1010 0101 </a:t>
            </a:r>
            <a:endParaRPr/>
          </a:p>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(R2) = 1111  1111 </a:t>
            </a:r>
            <a:endParaRPr/>
          </a:p>
        </p:txBody>
      </p:sp>
      <p:sp>
        <p:nvSpPr>
          <p:cNvPr id="577" name="Google Shape;577;p26"/>
          <p:cNvSpPr txBox="1"/>
          <p:nvPr>
            <p:ph idx="4294967295" type="title"/>
          </p:nvPr>
        </p:nvSpPr>
        <p:spPr>
          <a:xfrm>
            <a:off x="0" y="190496"/>
            <a:ext cx="9144000" cy="666736"/>
          </a:xfrm>
          <a:prstGeom prst="rect">
            <a:avLst/>
          </a:prstGeom>
          <a:noFill/>
          <a:ln>
            <a:noFill/>
          </a:ln>
        </p:spPr>
        <p:txBody>
          <a:bodyPr anchorCtr="0" anchor="t" bIns="44450" lIns="90475" spcFirstLastPara="1" rIns="90475" wrap="square" tIns="44450">
            <a:noAutofit/>
          </a:bodyPr>
          <a:lstStyle/>
          <a:p>
            <a:pPr indent="0" lvl="0" marL="0" rtl="0" algn="ctr">
              <a:spcBef>
                <a:spcPts val="0"/>
              </a:spcBef>
              <a:spcAft>
                <a:spcPts val="0"/>
              </a:spcAft>
              <a:buClr>
                <a:schemeClr val="accent1"/>
              </a:buClr>
              <a:buSzPts val="4400"/>
              <a:buFont typeface="Rockwell"/>
              <a:buNone/>
            </a:pPr>
            <a:r>
              <a:rPr b="1" lang="en-US" sz="4400"/>
              <a:t>Logical</a:t>
            </a:r>
            <a:endParaRPr/>
          </a:p>
        </p:txBody>
      </p:sp>
      <p:pic>
        <p:nvPicPr>
          <p:cNvPr id="578" name="Google Shape;578;p26"/>
          <p:cNvPicPr preferRelativeResize="0"/>
          <p:nvPr/>
        </p:nvPicPr>
        <p:blipFill rotWithShape="1">
          <a:blip r:embed="rId3">
            <a:alphaModFix/>
          </a:blip>
          <a:srcRect b="0" l="0" r="0" t="0"/>
          <a:stretch/>
        </p:blipFill>
        <p:spPr>
          <a:xfrm>
            <a:off x="11227" y="1714488"/>
            <a:ext cx="9121546" cy="2143140"/>
          </a:xfrm>
          <a:prstGeom prst="rect">
            <a:avLst/>
          </a:prstGeom>
          <a:noFill/>
          <a:ln>
            <a:noFill/>
          </a:ln>
        </p:spPr>
      </p:pic>
      <p:sp>
        <p:nvSpPr>
          <p:cNvPr id="579" name="Google Shape;579;p26"/>
          <p:cNvSpPr/>
          <p:nvPr/>
        </p:nvSpPr>
        <p:spPr>
          <a:xfrm>
            <a:off x="1214414" y="4929198"/>
            <a:ext cx="529183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then (R1) XOR (R2) = 0101 1010</a:t>
            </a:r>
            <a:endParaRPr b="1" sz="2800">
              <a:solidFill>
                <a:schemeClr val="dk1"/>
              </a:solidFill>
              <a:latin typeface="Times New Roman"/>
              <a:ea typeface="Times New Roman"/>
              <a:cs typeface="Times New Roman"/>
              <a:sym typeface="Times New Roman"/>
            </a:endParaRPr>
          </a:p>
        </p:txBody>
      </p:sp>
      <p:sp>
        <p:nvSpPr>
          <p:cNvPr id="580" name="Google Shape;580;p2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2000"/>
              <a:t>‹#›</a:t>
            </a:fld>
            <a:endParaRPr b="1" sz="2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27"/>
          <p:cNvSpPr txBox="1"/>
          <p:nvPr>
            <p:ph type="title"/>
          </p:nvPr>
        </p:nvSpPr>
        <p:spPr>
          <a:xfrm>
            <a:off x="357158" y="2071678"/>
            <a:ext cx="2405495" cy="2662248"/>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Rockwell"/>
              <a:buNone/>
            </a:pPr>
            <a:r>
              <a:rPr b="1" lang="en-US" sz="3100"/>
              <a:t>Shift and Rotate Operations</a:t>
            </a:r>
            <a:br>
              <a:rPr lang="en-US"/>
            </a:br>
            <a:r>
              <a:rPr lang="en-US"/>
              <a:t>Figure 12.6- Shift and Rotate Operations</a:t>
            </a:r>
            <a:endParaRPr/>
          </a:p>
        </p:txBody>
      </p:sp>
      <p:pic>
        <p:nvPicPr>
          <p:cNvPr id="586" name="Google Shape;586;p27"/>
          <p:cNvPicPr preferRelativeResize="0"/>
          <p:nvPr/>
        </p:nvPicPr>
        <p:blipFill rotWithShape="1">
          <a:blip r:embed="rId3">
            <a:alphaModFix/>
          </a:blip>
          <a:srcRect b="0" l="0" r="0" t="0"/>
          <a:stretch/>
        </p:blipFill>
        <p:spPr>
          <a:xfrm>
            <a:off x="2762278" y="-14288"/>
            <a:ext cx="5810250" cy="68865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28"/>
          <p:cNvSpPr txBox="1"/>
          <p:nvPr>
            <p:ph type="title"/>
          </p:nvPr>
        </p:nvSpPr>
        <p:spPr>
          <a:xfrm>
            <a:off x="142844" y="428604"/>
            <a:ext cx="8858280" cy="833718"/>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3200"/>
              <a:buFont typeface="Rockwell"/>
              <a:buNone/>
            </a:pPr>
            <a:r>
              <a:rPr lang="en-US" sz="3200"/>
              <a:t>Table 12.7  </a:t>
            </a:r>
            <a:br>
              <a:rPr lang="en-US" sz="3200"/>
            </a:br>
            <a:r>
              <a:rPr lang="en-US" sz="3200"/>
              <a:t>Examples of Shift and Rotate Op</a:t>
            </a:r>
            <a:r>
              <a:rPr lang="en-US" sz="3200">
                <a:solidFill>
                  <a:schemeClr val="lt1"/>
                </a:solidFill>
              </a:rPr>
              <a:t>erations </a:t>
            </a:r>
            <a:endParaRPr sz="3200">
              <a:solidFill>
                <a:schemeClr val="lt1"/>
              </a:solidFill>
            </a:endParaRPr>
          </a:p>
        </p:txBody>
      </p:sp>
      <p:pic>
        <p:nvPicPr>
          <p:cNvPr id="592" name="Google Shape;592;p28"/>
          <p:cNvPicPr preferRelativeResize="0"/>
          <p:nvPr/>
        </p:nvPicPr>
        <p:blipFill rotWithShape="1">
          <a:blip r:embed="rId3">
            <a:alphaModFix/>
          </a:blip>
          <a:srcRect b="0" l="0" r="0" t="0"/>
          <a:stretch/>
        </p:blipFill>
        <p:spPr>
          <a:xfrm>
            <a:off x="428596" y="1928802"/>
            <a:ext cx="7982054" cy="4098282"/>
          </a:xfrm>
          <a:prstGeom prst="rect">
            <a:avLst/>
          </a:prstGeom>
          <a:noFill/>
          <a:ln>
            <a:noFill/>
          </a:ln>
        </p:spPr>
      </p:pic>
      <p:sp>
        <p:nvSpPr>
          <p:cNvPr id="593" name="Google Shape;593;p2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2000"/>
              <a:t>‹#›</a:t>
            </a:fld>
            <a:endParaRPr b="1"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grpSp>
        <p:nvGrpSpPr>
          <p:cNvPr id="602" name="Google Shape;602;p29"/>
          <p:cNvGrpSpPr/>
          <p:nvPr/>
        </p:nvGrpSpPr>
        <p:grpSpPr>
          <a:xfrm>
            <a:off x="927571" y="3237"/>
            <a:ext cx="7288856" cy="6851525"/>
            <a:chOff x="927571" y="3237"/>
            <a:chExt cx="7288856" cy="6851525"/>
          </a:xfrm>
        </p:grpSpPr>
        <p:sp>
          <p:nvSpPr>
            <p:cNvPr id="603" name="Google Shape;603;p29"/>
            <p:cNvSpPr/>
            <p:nvPr/>
          </p:nvSpPr>
          <p:spPr>
            <a:xfrm>
              <a:off x="927571" y="3237"/>
              <a:ext cx="2915542" cy="2915542"/>
            </a:xfrm>
            <a:prstGeom prst="ellipse">
              <a:avLst/>
            </a:prstGeom>
            <a:gradFill>
              <a:gsLst>
                <a:gs pos="0">
                  <a:srgbClr val="47174B"/>
                </a:gs>
                <a:gs pos="100000">
                  <a:srgbClr val="AC90AE"/>
                </a:gs>
              </a:gsLst>
              <a:lin ang="5400000" scaled="0"/>
            </a:gra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9"/>
            <p:cNvSpPr txBox="1"/>
            <p:nvPr/>
          </p:nvSpPr>
          <p:spPr>
            <a:xfrm>
              <a:off x="927571" y="3237"/>
              <a:ext cx="2915542" cy="2915542"/>
            </a:xfrm>
            <a:prstGeom prst="rect">
              <a:avLst/>
            </a:prstGeom>
            <a:noFill/>
            <a:ln>
              <a:noFill/>
            </a:ln>
          </p:spPr>
          <p:txBody>
            <a:bodyPr anchorCtr="0" anchor="ctr" bIns="25400" lIns="25400" spcFirstLastPara="1" rIns="25400" wrap="square" tIns="25400">
              <a:noAutofit/>
            </a:bodyPr>
            <a:lstStyle/>
            <a:p>
              <a:pPr indent="0" lvl="0" marL="0" marR="0" rtl="0" algn="ctr">
                <a:lnSpc>
                  <a:spcPct val="90000"/>
                </a:lnSpc>
                <a:spcBef>
                  <a:spcPts val="0"/>
                </a:spcBef>
                <a:spcAft>
                  <a:spcPts val="0"/>
                </a:spcAft>
                <a:buNone/>
              </a:pPr>
              <a:r>
                <a:rPr lang="en-US" sz="2000">
                  <a:solidFill>
                    <a:schemeClr val="lt1"/>
                  </a:solidFill>
                  <a:latin typeface="Times New Roman"/>
                  <a:ea typeface="Times New Roman"/>
                  <a:cs typeface="Times New Roman"/>
                  <a:sym typeface="Times New Roman"/>
                </a:rPr>
                <a:t>Instructions that change the format or operate on the format of data</a:t>
              </a:r>
              <a:endParaRPr sz="2000">
                <a:solidFill>
                  <a:schemeClr val="lt1"/>
                </a:solidFill>
                <a:latin typeface="Times New Roman"/>
                <a:ea typeface="Times New Roman"/>
                <a:cs typeface="Times New Roman"/>
                <a:sym typeface="Times New Roman"/>
              </a:endParaRPr>
            </a:p>
          </p:txBody>
        </p:sp>
        <p:sp>
          <p:nvSpPr>
            <p:cNvPr id="605" name="Google Shape;605;p29"/>
            <p:cNvSpPr/>
            <p:nvPr/>
          </p:nvSpPr>
          <p:spPr>
            <a:xfrm rot="10800000">
              <a:off x="1875122" y="3295249"/>
              <a:ext cx="1020440" cy="798115"/>
            </a:xfrm>
            <a:prstGeom prst="triangle">
              <a:avLst>
                <a:gd fmla="val 50000" name="adj"/>
              </a:avLst>
            </a:prstGeom>
            <a:solidFill>
              <a:schemeClr val="accent3"/>
            </a:soli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9"/>
            <p:cNvSpPr/>
            <p:nvPr/>
          </p:nvSpPr>
          <p:spPr>
            <a:xfrm>
              <a:off x="1413009" y="4424657"/>
              <a:ext cx="1944667" cy="1944667"/>
            </a:xfrm>
            <a:prstGeom prst="ellipse">
              <a:avLst/>
            </a:prstGeom>
            <a:solidFill>
              <a:schemeClr val="accent4"/>
            </a:solidFill>
            <a:ln cap="flat" cmpd="sng" w="9525">
              <a:solidFill>
                <a:schemeClr val="accent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9"/>
            <p:cNvSpPr txBox="1"/>
            <p:nvPr/>
          </p:nvSpPr>
          <p:spPr>
            <a:xfrm>
              <a:off x="1413009" y="4424657"/>
              <a:ext cx="1944667" cy="1944667"/>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None/>
              </a:pPr>
              <a:r>
                <a:rPr lang="en-US" sz="1700">
                  <a:solidFill>
                    <a:schemeClr val="dk2"/>
                  </a:solidFill>
                  <a:latin typeface="Times New Roman"/>
                  <a:ea typeface="Times New Roman"/>
                  <a:cs typeface="Times New Roman"/>
                  <a:sym typeface="Times New Roman"/>
                </a:rPr>
                <a:t>An example is converting from decimal to binary</a:t>
              </a:r>
              <a:endParaRPr sz="1700">
                <a:solidFill>
                  <a:schemeClr val="dk2"/>
                </a:solidFill>
                <a:latin typeface="Times New Roman"/>
                <a:ea typeface="Times New Roman"/>
                <a:cs typeface="Times New Roman"/>
                <a:sym typeface="Times New Roman"/>
              </a:endParaRPr>
            </a:p>
          </p:txBody>
        </p:sp>
        <p:sp>
          <p:nvSpPr>
            <p:cNvPr id="608" name="Google Shape;608;p29"/>
            <p:cNvSpPr/>
            <p:nvPr/>
          </p:nvSpPr>
          <p:spPr>
            <a:xfrm rot="5400000">
              <a:off x="3841649" y="4997933"/>
              <a:ext cx="1020440" cy="798115"/>
            </a:xfrm>
            <a:prstGeom prst="triangle">
              <a:avLst>
                <a:gd fmla="val 50000" name="adj"/>
              </a:avLst>
            </a:prstGeom>
            <a:solidFill>
              <a:schemeClr val="accent1">
                <a:alpha val="86666"/>
              </a:schemeClr>
            </a:solidFill>
            <a:ln cap="flat" cmpd="sng" w="9525">
              <a:solidFill>
                <a:schemeClr val="accent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9"/>
            <p:cNvSpPr/>
            <p:nvPr/>
          </p:nvSpPr>
          <p:spPr>
            <a:xfrm>
              <a:off x="5300885" y="3939220"/>
              <a:ext cx="2915542" cy="2915542"/>
            </a:xfrm>
            <a:prstGeom prst="ellipse">
              <a:avLst/>
            </a:prstGeom>
            <a:solidFill>
              <a:schemeClr val="accent3"/>
            </a:solidFill>
            <a:ln cap="flat" cmpd="sng" w="9525">
              <a:solidFill>
                <a:schemeClr val="accent3"/>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9"/>
            <p:cNvSpPr txBox="1"/>
            <p:nvPr/>
          </p:nvSpPr>
          <p:spPr>
            <a:xfrm>
              <a:off x="5300885" y="3939220"/>
              <a:ext cx="2915542" cy="2915542"/>
            </a:xfrm>
            <a:prstGeom prst="rect">
              <a:avLst/>
            </a:prstGeom>
            <a:noFill/>
            <a:ln>
              <a:noFill/>
            </a:ln>
          </p:spPr>
          <p:txBody>
            <a:bodyPr anchorCtr="0" anchor="ctr" bIns="25400" lIns="25400" spcFirstLastPara="1" rIns="25400" wrap="square" tIns="25400">
              <a:noAutofit/>
            </a:bodyPr>
            <a:lstStyle/>
            <a:p>
              <a:pPr indent="0" lvl="0" marL="0" marR="0" rtl="0" algn="ctr">
                <a:lnSpc>
                  <a:spcPct val="90000"/>
                </a:lnSpc>
                <a:spcBef>
                  <a:spcPts val="0"/>
                </a:spcBef>
                <a:spcAft>
                  <a:spcPts val="0"/>
                </a:spcAft>
                <a:buNone/>
              </a:pPr>
              <a:r>
                <a:rPr lang="en-US" sz="2000">
                  <a:solidFill>
                    <a:schemeClr val="lt1"/>
                  </a:solidFill>
                  <a:latin typeface="Times New Roman"/>
                  <a:ea typeface="Times New Roman"/>
                  <a:cs typeface="Times New Roman"/>
                  <a:sym typeface="Times New Roman"/>
                </a:rPr>
                <a:t>An example of a more complex editing instruction is the EAS/390 Translate (TR) instruction</a:t>
              </a:r>
              <a:endParaRPr sz="2000">
                <a:solidFill>
                  <a:schemeClr val="lt1"/>
                </a:solidFill>
                <a:latin typeface="Times New Roman"/>
                <a:ea typeface="Times New Roman"/>
                <a:cs typeface="Times New Roman"/>
                <a:sym typeface="Times New Roman"/>
              </a:endParaRPr>
            </a:p>
          </p:txBody>
        </p:sp>
      </p:grpSp>
      <p:sp>
        <p:nvSpPr>
          <p:cNvPr id="611" name="Google Shape;611;p29"/>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12" name="Google Shape;612;p29"/>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13" name="Google Shape;613;p29"/>
          <p:cNvSpPr txBox="1"/>
          <p:nvPr>
            <p:ph idx="4294967295" type="title"/>
          </p:nvPr>
        </p:nvSpPr>
        <p:spPr>
          <a:xfrm>
            <a:off x="4857752" y="1447800"/>
            <a:ext cx="3460748" cy="1116013"/>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accent1"/>
              </a:buClr>
              <a:buSzPts val="4000"/>
              <a:buFont typeface="Rockwell"/>
              <a:buNone/>
            </a:pPr>
            <a:r>
              <a:rPr b="1" lang="en-US" sz="4000"/>
              <a:t>Conversion</a:t>
            </a:r>
            <a:endParaRPr/>
          </a:p>
        </p:txBody>
      </p:sp>
      <p:sp>
        <p:nvSpPr>
          <p:cNvPr id="614" name="Google Shape;614;p2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2000"/>
              <a:t>‹#›</a:t>
            </a:fld>
            <a:endParaRPr b="1"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5" name="Google Shape;235;p3"/>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36" name="Google Shape;236;p3"/>
          <p:cNvSpPr txBox="1"/>
          <p:nvPr>
            <p:ph type="title"/>
          </p:nvPr>
        </p:nvSpPr>
        <p:spPr>
          <a:xfrm>
            <a:off x="762000" y="533400"/>
            <a:ext cx="7556313" cy="68102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accent1"/>
              </a:buClr>
              <a:buSzPts val="4000"/>
              <a:buFont typeface="Rockwell"/>
              <a:buNone/>
            </a:pPr>
            <a:r>
              <a:rPr lang="en-US" sz="4000"/>
              <a:t>Contents</a:t>
            </a:r>
            <a:endParaRPr sz="4000"/>
          </a:p>
        </p:txBody>
      </p:sp>
      <p:sp>
        <p:nvSpPr>
          <p:cNvPr id="237" name="Google Shape;237;p3"/>
          <p:cNvSpPr txBox="1"/>
          <p:nvPr>
            <p:ph idx="1" type="body"/>
          </p:nvPr>
        </p:nvSpPr>
        <p:spPr>
          <a:xfrm>
            <a:off x="498474" y="2362200"/>
            <a:ext cx="7556313" cy="4038600"/>
          </a:xfrm>
          <a:prstGeom prst="rect">
            <a:avLst/>
          </a:prstGeom>
          <a:noFill/>
          <a:ln>
            <a:noFill/>
          </a:ln>
        </p:spPr>
        <p:txBody>
          <a:bodyPr anchorCtr="0" anchor="t" bIns="44450" lIns="90475" spcFirstLastPara="1" rIns="90475" wrap="square" tIns="44450">
            <a:normAutofit/>
          </a:bodyPr>
          <a:lstStyle/>
          <a:p>
            <a:pPr indent="-228600" lvl="0" marL="228600" rtl="0" algn="l">
              <a:spcBef>
                <a:spcPts val="0"/>
              </a:spcBef>
              <a:spcAft>
                <a:spcPts val="0"/>
              </a:spcAft>
              <a:buSzPts val="2100"/>
              <a:buChar char="■"/>
            </a:pPr>
            <a:r>
              <a:rPr lang="en-US" sz="2800">
                <a:solidFill>
                  <a:srgbClr val="002060"/>
                </a:solidFill>
              </a:rPr>
              <a:t>12.1 Machine Instruction Characteristics</a:t>
            </a:r>
            <a:endParaRPr/>
          </a:p>
          <a:p>
            <a:pPr indent="-228600" lvl="0" marL="228600" rtl="0" algn="l">
              <a:spcBef>
                <a:spcPts val="2000"/>
              </a:spcBef>
              <a:spcAft>
                <a:spcPts val="0"/>
              </a:spcAft>
              <a:buSzPts val="2100"/>
              <a:buChar char="■"/>
            </a:pPr>
            <a:r>
              <a:rPr lang="en-US" sz="2800">
                <a:solidFill>
                  <a:srgbClr val="002060"/>
                </a:solidFill>
              </a:rPr>
              <a:t>12.2 Types of Operands</a:t>
            </a:r>
            <a:endParaRPr/>
          </a:p>
          <a:p>
            <a:pPr indent="-228600" lvl="0" marL="228600" rtl="0" algn="l">
              <a:spcBef>
                <a:spcPts val="2000"/>
              </a:spcBef>
              <a:spcAft>
                <a:spcPts val="0"/>
              </a:spcAft>
              <a:buSzPts val="2100"/>
              <a:buChar char="■"/>
            </a:pPr>
            <a:r>
              <a:rPr lang="en-US" sz="2800">
                <a:solidFill>
                  <a:srgbClr val="002060"/>
                </a:solidFill>
              </a:rPr>
              <a:t>12.4 Types of Operations</a:t>
            </a:r>
            <a:endParaRPr/>
          </a:p>
        </p:txBody>
      </p:sp>
      <p:pic>
        <p:nvPicPr>
          <p:cNvPr id="238" name="Google Shape;238;p3"/>
          <p:cNvPicPr preferRelativeResize="0"/>
          <p:nvPr/>
        </p:nvPicPr>
        <p:blipFill rotWithShape="1">
          <a:blip r:embed="rId3">
            <a:alphaModFix/>
          </a:blip>
          <a:srcRect b="0" l="0" r="0" t="0"/>
          <a:stretch/>
        </p:blipFill>
        <p:spPr>
          <a:xfrm>
            <a:off x="7315200" y="4876800"/>
            <a:ext cx="1358617" cy="1666875"/>
          </a:xfrm>
          <a:prstGeom prst="rect">
            <a:avLst/>
          </a:prstGeom>
          <a:noFill/>
          <a:ln>
            <a:noFill/>
          </a:ln>
        </p:spPr>
      </p:pic>
      <p:sp>
        <p:nvSpPr>
          <p:cNvPr id="239" name="Google Shape;239;p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30"/>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24" name="Google Shape;624;p30"/>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25" name="Google Shape;625;p30"/>
          <p:cNvSpPr txBox="1"/>
          <p:nvPr>
            <p:ph type="title"/>
          </p:nvPr>
        </p:nvSpPr>
        <p:spPr>
          <a:xfrm>
            <a:off x="498474" y="214290"/>
            <a:ext cx="7556313" cy="658890"/>
          </a:xfrm>
          <a:prstGeom prst="rect">
            <a:avLst/>
          </a:prstGeom>
          <a:noFill/>
          <a:ln>
            <a:noFill/>
          </a:ln>
        </p:spPr>
        <p:txBody>
          <a:bodyPr anchorCtr="0" anchor="t" bIns="44450" lIns="90475" spcFirstLastPara="1" rIns="90475" wrap="square" tIns="44450">
            <a:noAutofit/>
          </a:bodyPr>
          <a:lstStyle/>
          <a:p>
            <a:pPr indent="0" lvl="0" marL="0" rtl="0" algn="ctr">
              <a:spcBef>
                <a:spcPts val="0"/>
              </a:spcBef>
              <a:spcAft>
                <a:spcPts val="0"/>
              </a:spcAft>
              <a:buClr>
                <a:schemeClr val="accent1"/>
              </a:buClr>
              <a:buSzPts val="4000"/>
              <a:buFont typeface="Rockwell"/>
              <a:buNone/>
            </a:pPr>
            <a:r>
              <a:rPr lang="en-US" sz="4000"/>
              <a:t>Input/Output</a:t>
            </a:r>
            <a:endParaRPr/>
          </a:p>
        </p:txBody>
      </p:sp>
      <p:sp>
        <p:nvSpPr>
          <p:cNvPr id="626" name="Google Shape;626;p30"/>
          <p:cNvSpPr txBox="1"/>
          <p:nvPr>
            <p:ph idx="1" type="body"/>
          </p:nvPr>
        </p:nvSpPr>
        <p:spPr>
          <a:xfrm>
            <a:off x="498474" y="1357298"/>
            <a:ext cx="7556313" cy="4768865"/>
          </a:xfrm>
          <a:prstGeom prst="rect">
            <a:avLst/>
          </a:prstGeom>
          <a:noFill/>
          <a:ln>
            <a:noFill/>
          </a:ln>
        </p:spPr>
        <p:txBody>
          <a:bodyPr anchorCtr="0" anchor="t" bIns="44450" lIns="90475" spcFirstLastPara="1" rIns="90475" wrap="square" tIns="44450">
            <a:normAutofit/>
          </a:bodyPr>
          <a:lstStyle/>
          <a:p>
            <a:pPr indent="-228600" lvl="0" marL="228600" rtl="0" algn="l">
              <a:spcBef>
                <a:spcPts val="0"/>
              </a:spcBef>
              <a:spcAft>
                <a:spcPts val="0"/>
              </a:spcAft>
              <a:buSzPts val="1800"/>
              <a:buChar char="■"/>
            </a:pPr>
            <a:r>
              <a:rPr lang="en-US" sz="2400">
                <a:solidFill>
                  <a:srgbClr val="002060"/>
                </a:solidFill>
              </a:rPr>
              <a:t>Variety of approaches taken:</a:t>
            </a:r>
            <a:endParaRPr/>
          </a:p>
          <a:p>
            <a:pPr indent="-228600" lvl="1" marL="457200" rtl="0" algn="l">
              <a:spcBef>
                <a:spcPts val="600"/>
              </a:spcBef>
              <a:spcAft>
                <a:spcPts val="0"/>
              </a:spcAft>
              <a:buSzPts val="1500"/>
              <a:buChar char="■"/>
            </a:pPr>
            <a:r>
              <a:rPr lang="en-US" sz="2000">
                <a:solidFill>
                  <a:srgbClr val="002060"/>
                </a:solidFill>
              </a:rPr>
              <a:t>Isolated programmed I/O</a:t>
            </a:r>
            <a:endParaRPr/>
          </a:p>
          <a:p>
            <a:pPr indent="-228600" lvl="1" marL="457200" rtl="0" algn="l">
              <a:spcBef>
                <a:spcPts val="600"/>
              </a:spcBef>
              <a:spcAft>
                <a:spcPts val="0"/>
              </a:spcAft>
              <a:buSzPts val="1500"/>
              <a:buChar char="■"/>
            </a:pPr>
            <a:r>
              <a:rPr lang="en-US" sz="2000">
                <a:solidFill>
                  <a:srgbClr val="002060"/>
                </a:solidFill>
              </a:rPr>
              <a:t>Memory-mapped programmed I/O</a:t>
            </a:r>
            <a:endParaRPr/>
          </a:p>
          <a:p>
            <a:pPr indent="-228600" lvl="1" marL="457200" rtl="0" algn="l">
              <a:spcBef>
                <a:spcPts val="600"/>
              </a:spcBef>
              <a:spcAft>
                <a:spcPts val="0"/>
              </a:spcAft>
              <a:buSzPts val="1500"/>
              <a:buChar char="■"/>
            </a:pPr>
            <a:r>
              <a:rPr lang="en-US" sz="2000">
                <a:solidFill>
                  <a:srgbClr val="002060"/>
                </a:solidFill>
              </a:rPr>
              <a:t>DMA</a:t>
            </a:r>
            <a:endParaRPr/>
          </a:p>
          <a:p>
            <a:pPr indent="-228600" lvl="1" marL="457200" rtl="0" algn="l">
              <a:spcBef>
                <a:spcPts val="600"/>
              </a:spcBef>
              <a:spcAft>
                <a:spcPts val="0"/>
              </a:spcAft>
              <a:buSzPts val="1500"/>
              <a:buChar char="■"/>
            </a:pPr>
            <a:r>
              <a:rPr lang="en-US" sz="2000">
                <a:solidFill>
                  <a:srgbClr val="002060"/>
                </a:solidFill>
              </a:rPr>
              <a:t>Use of an I/O processor</a:t>
            </a:r>
            <a:endParaRPr/>
          </a:p>
          <a:p>
            <a:pPr indent="-228600" lvl="1" marL="228600" rtl="0" algn="l">
              <a:spcBef>
                <a:spcPts val="2000"/>
              </a:spcBef>
              <a:spcAft>
                <a:spcPts val="0"/>
              </a:spcAft>
              <a:buClr>
                <a:schemeClr val="accent1"/>
              </a:buClr>
              <a:buSzPts val="1800"/>
              <a:buChar char="■"/>
            </a:pPr>
            <a:r>
              <a:rPr lang="en-US" sz="2400">
                <a:solidFill>
                  <a:srgbClr val="002060"/>
                </a:solidFill>
              </a:rPr>
              <a:t>Many implementations provide only a few I/O instructions, with the specific actions specified by parameters, codes, or command words</a:t>
            </a:r>
            <a:endParaRPr sz="2400">
              <a:solidFill>
                <a:srgbClr val="002060"/>
              </a:solidFill>
            </a:endParaRPr>
          </a:p>
        </p:txBody>
      </p:sp>
      <p:pic>
        <p:nvPicPr>
          <p:cNvPr id="627" name="Google Shape;627;p30"/>
          <p:cNvPicPr preferRelativeResize="0"/>
          <p:nvPr/>
        </p:nvPicPr>
        <p:blipFill rotWithShape="1">
          <a:blip r:embed="rId3">
            <a:alphaModFix/>
          </a:blip>
          <a:srcRect b="0" l="0" r="0" t="0"/>
          <a:stretch/>
        </p:blipFill>
        <p:spPr>
          <a:xfrm>
            <a:off x="6019800" y="5029200"/>
            <a:ext cx="1981200" cy="1500051"/>
          </a:xfrm>
          <a:prstGeom prst="rect">
            <a:avLst/>
          </a:prstGeom>
          <a:noFill/>
          <a:ln>
            <a:noFill/>
          </a:ln>
        </p:spPr>
      </p:pic>
      <p:sp>
        <p:nvSpPr>
          <p:cNvPr id="628" name="Google Shape;628;p3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31"/>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38" name="Google Shape;638;p31"/>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39" name="Google Shape;639;p31"/>
          <p:cNvSpPr txBox="1"/>
          <p:nvPr>
            <p:ph idx="4294967295" type="title"/>
          </p:nvPr>
        </p:nvSpPr>
        <p:spPr>
          <a:xfrm>
            <a:off x="457200" y="304800"/>
            <a:ext cx="7556500" cy="111601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accent1"/>
              </a:buClr>
              <a:buSzPts val="3600"/>
              <a:buFont typeface="Rockwell"/>
              <a:buNone/>
            </a:pPr>
            <a:r>
              <a:rPr lang="en-US"/>
              <a:t>System Control</a:t>
            </a:r>
            <a:endParaRPr/>
          </a:p>
        </p:txBody>
      </p:sp>
      <p:grpSp>
        <p:nvGrpSpPr>
          <p:cNvPr id="640" name="Google Shape;640;p31"/>
          <p:cNvGrpSpPr/>
          <p:nvPr/>
        </p:nvGrpSpPr>
        <p:grpSpPr>
          <a:xfrm>
            <a:off x="457200" y="1071546"/>
            <a:ext cx="8229600" cy="4876800"/>
            <a:chOff x="0" y="0"/>
            <a:chExt cx="8229600" cy="4876800"/>
          </a:xfrm>
        </p:grpSpPr>
        <p:sp>
          <p:nvSpPr>
            <p:cNvPr id="641" name="Google Shape;641;p31"/>
            <p:cNvSpPr/>
            <p:nvPr/>
          </p:nvSpPr>
          <p:spPr>
            <a:xfrm>
              <a:off x="0" y="0"/>
              <a:ext cx="8229600" cy="4876800"/>
            </a:xfrm>
            <a:prstGeom prst="roundRect">
              <a:avLst>
                <a:gd fmla="val 8500" name="adj"/>
              </a:avLst>
            </a:prstGeom>
            <a:solidFill>
              <a:schemeClr val="accent3"/>
            </a:solidFill>
            <a:ln cap="flat" cmpd="sng" w="9525">
              <a:solidFill>
                <a:schemeClr val="accent3"/>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1"/>
            <p:cNvSpPr txBox="1"/>
            <p:nvPr/>
          </p:nvSpPr>
          <p:spPr>
            <a:xfrm>
              <a:off x="0" y="0"/>
              <a:ext cx="8229600" cy="4876800"/>
            </a:xfrm>
            <a:prstGeom prst="rect">
              <a:avLst/>
            </a:prstGeom>
            <a:noFill/>
            <a:ln>
              <a:noFill/>
            </a:ln>
          </p:spPr>
          <p:txBody>
            <a:bodyPr anchorCtr="0" anchor="t" bIns="3784925" lIns="68575" spcFirstLastPara="1" rIns="68575" wrap="square" tIns="68575">
              <a:noAutofit/>
            </a:bodyPr>
            <a:lstStyle/>
            <a:p>
              <a:pPr indent="0" lvl="0" marL="0" marR="0" rtl="0" algn="l">
                <a:lnSpc>
                  <a:spcPct val="90000"/>
                </a:lnSpc>
                <a:spcBef>
                  <a:spcPts val="0"/>
                </a:spcBef>
                <a:spcAft>
                  <a:spcPts val="0"/>
                </a:spcAft>
                <a:buNone/>
              </a:pPr>
              <a:r>
                <a:rPr lang="en-US" sz="1800">
                  <a:solidFill>
                    <a:schemeClr val="lt1"/>
                  </a:solidFill>
                  <a:latin typeface="Times New Roman"/>
                  <a:ea typeface="Times New Roman"/>
                  <a:cs typeface="Times New Roman"/>
                  <a:sym typeface="Times New Roman"/>
                </a:rPr>
                <a:t>Instructions that can be executed only while the processor is in a certain privileged state or is executing a program in a special privileged area of memory</a:t>
              </a:r>
              <a:endParaRPr sz="1800">
                <a:solidFill>
                  <a:schemeClr val="lt1"/>
                </a:solidFill>
                <a:latin typeface="Times New Roman"/>
                <a:ea typeface="Times New Roman"/>
                <a:cs typeface="Times New Roman"/>
                <a:sym typeface="Times New Roman"/>
              </a:endParaRPr>
            </a:p>
          </p:txBody>
        </p:sp>
        <p:sp>
          <p:nvSpPr>
            <p:cNvPr id="643" name="Google Shape;643;p31"/>
            <p:cNvSpPr/>
            <p:nvPr/>
          </p:nvSpPr>
          <p:spPr>
            <a:xfrm>
              <a:off x="205740" y="1219200"/>
              <a:ext cx="7818120" cy="3413760"/>
            </a:xfrm>
            <a:prstGeom prst="roundRect">
              <a:avLst>
                <a:gd fmla="val 10500" name="adj"/>
              </a:avLst>
            </a:prstGeom>
            <a:solidFill>
              <a:schemeClr val="accent4"/>
            </a:solidFill>
            <a:ln cap="flat" cmpd="sng" w="9525">
              <a:solidFill>
                <a:schemeClr val="accent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1"/>
            <p:cNvSpPr txBox="1"/>
            <p:nvPr/>
          </p:nvSpPr>
          <p:spPr>
            <a:xfrm>
              <a:off x="205740" y="1219200"/>
              <a:ext cx="7818120" cy="3413760"/>
            </a:xfrm>
            <a:prstGeom prst="rect">
              <a:avLst/>
            </a:prstGeom>
            <a:noFill/>
            <a:ln>
              <a:noFill/>
            </a:ln>
          </p:spPr>
          <p:txBody>
            <a:bodyPr anchorCtr="0" anchor="t" bIns="2167725" lIns="68575" spcFirstLastPara="1" rIns="68575" wrap="square" tIns="68575">
              <a:noAutofit/>
            </a:bodyPr>
            <a:lstStyle/>
            <a:p>
              <a:pPr indent="0" lvl="0" marL="0" marR="0" rtl="0" algn="l">
                <a:lnSpc>
                  <a:spcPct val="90000"/>
                </a:lnSpc>
                <a:spcBef>
                  <a:spcPts val="0"/>
                </a:spcBef>
                <a:spcAft>
                  <a:spcPts val="0"/>
                </a:spcAft>
                <a:buNone/>
              </a:pPr>
              <a:r>
                <a:rPr lang="en-US" sz="1800">
                  <a:solidFill>
                    <a:schemeClr val="lt1"/>
                  </a:solidFill>
                  <a:latin typeface="Times New Roman"/>
                  <a:ea typeface="Times New Roman"/>
                  <a:cs typeface="Times New Roman"/>
                  <a:sym typeface="Times New Roman"/>
                </a:rPr>
                <a:t>Typically these instructions are reserved for the use of the operating system</a:t>
              </a:r>
              <a:endParaRPr sz="1800">
                <a:solidFill>
                  <a:schemeClr val="lt1"/>
                </a:solidFill>
                <a:latin typeface="Times New Roman"/>
                <a:ea typeface="Times New Roman"/>
                <a:cs typeface="Times New Roman"/>
                <a:sym typeface="Times New Roman"/>
              </a:endParaRPr>
            </a:p>
          </p:txBody>
        </p:sp>
        <p:sp>
          <p:nvSpPr>
            <p:cNvPr id="645" name="Google Shape;645;p31"/>
            <p:cNvSpPr/>
            <p:nvPr/>
          </p:nvSpPr>
          <p:spPr>
            <a:xfrm>
              <a:off x="411480" y="2438400"/>
              <a:ext cx="7406640" cy="1950720"/>
            </a:xfrm>
            <a:prstGeom prst="roundRect">
              <a:avLst>
                <a:gd fmla="val 105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1"/>
            <p:cNvSpPr txBox="1"/>
            <p:nvPr/>
          </p:nvSpPr>
          <p:spPr>
            <a:xfrm>
              <a:off x="411480" y="2438400"/>
              <a:ext cx="7406640" cy="1950720"/>
            </a:xfrm>
            <a:prstGeom prst="rect">
              <a:avLst/>
            </a:prstGeom>
            <a:noFill/>
            <a:ln>
              <a:noFill/>
            </a:ln>
          </p:spPr>
          <p:txBody>
            <a:bodyPr anchorCtr="0" anchor="t" bIns="1101050" lIns="68575" spcFirstLastPara="1" rIns="68575" wrap="square" tIns="68575">
              <a:noAutofit/>
            </a:bodyPr>
            <a:lstStyle/>
            <a:p>
              <a:pPr indent="0" lvl="0" marL="0" marR="0" rtl="0" algn="l">
                <a:lnSpc>
                  <a:spcPct val="90000"/>
                </a:lnSpc>
                <a:spcBef>
                  <a:spcPts val="0"/>
                </a:spcBef>
                <a:spcAft>
                  <a:spcPts val="0"/>
                </a:spcAft>
                <a:buNone/>
              </a:pPr>
              <a:r>
                <a:rPr lang="en-US" sz="1800">
                  <a:solidFill>
                    <a:schemeClr val="lt1"/>
                  </a:solidFill>
                  <a:latin typeface="Times New Roman"/>
                  <a:ea typeface="Times New Roman"/>
                  <a:cs typeface="Times New Roman"/>
                  <a:sym typeface="Times New Roman"/>
                </a:rPr>
                <a:t>Examples of system control operations:</a:t>
              </a:r>
              <a:endParaRPr sz="1800">
                <a:solidFill>
                  <a:schemeClr val="lt1"/>
                </a:solidFill>
                <a:latin typeface="Times New Roman"/>
                <a:ea typeface="Times New Roman"/>
                <a:cs typeface="Times New Roman"/>
                <a:sym typeface="Times New Roman"/>
              </a:endParaRPr>
            </a:p>
          </p:txBody>
        </p:sp>
        <p:sp>
          <p:nvSpPr>
            <p:cNvPr id="647" name="Google Shape;647;p31"/>
            <p:cNvSpPr/>
            <p:nvPr/>
          </p:nvSpPr>
          <p:spPr>
            <a:xfrm>
              <a:off x="596646" y="3316224"/>
              <a:ext cx="2315659" cy="877824"/>
            </a:xfrm>
            <a:prstGeom prst="roundRect">
              <a:avLst>
                <a:gd fmla="val 105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1"/>
            <p:cNvSpPr txBox="1"/>
            <p:nvPr/>
          </p:nvSpPr>
          <p:spPr>
            <a:xfrm>
              <a:off x="596646" y="3316224"/>
              <a:ext cx="2315659" cy="877824"/>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lang="en-US" sz="1400">
                  <a:solidFill>
                    <a:schemeClr val="dk1"/>
                  </a:solidFill>
                  <a:latin typeface="Times New Roman"/>
                  <a:ea typeface="Times New Roman"/>
                  <a:cs typeface="Times New Roman"/>
                  <a:sym typeface="Times New Roman"/>
                </a:rPr>
                <a:t>A system control instruction may read or alter a control register</a:t>
              </a:r>
              <a:endParaRPr sz="1400">
                <a:solidFill>
                  <a:schemeClr val="dk1"/>
                </a:solidFill>
                <a:latin typeface="Times New Roman"/>
                <a:ea typeface="Times New Roman"/>
                <a:cs typeface="Times New Roman"/>
                <a:sym typeface="Times New Roman"/>
              </a:endParaRPr>
            </a:p>
          </p:txBody>
        </p:sp>
        <p:sp>
          <p:nvSpPr>
            <p:cNvPr id="649" name="Google Shape;649;p31"/>
            <p:cNvSpPr/>
            <p:nvPr/>
          </p:nvSpPr>
          <p:spPr>
            <a:xfrm>
              <a:off x="2952931" y="3316224"/>
              <a:ext cx="2315659" cy="877824"/>
            </a:xfrm>
            <a:prstGeom prst="roundRect">
              <a:avLst>
                <a:gd fmla="val 105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1"/>
            <p:cNvSpPr txBox="1"/>
            <p:nvPr/>
          </p:nvSpPr>
          <p:spPr>
            <a:xfrm>
              <a:off x="2952931" y="3316224"/>
              <a:ext cx="2315659" cy="877824"/>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lang="en-US" sz="1400">
                  <a:solidFill>
                    <a:schemeClr val="dk1"/>
                  </a:solidFill>
                  <a:latin typeface="Times New Roman"/>
                  <a:ea typeface="Times New Roman"/>
                  <a:cs typeface="Times New Roman"/>
                  <a:sym typeface="Times New Roman"/>
                </a:rPr>
                <a:t>An instruction to read or modify a storage protection key</a:t>
              </a:r>
              <a:endParaRPr sz="1400">
                <a:solidFill>
                  <a:schemeClr val="dk1"/>
                </a:solidFill>
                <a:latin typeface="Times New Roman"/>
                <a:ea typeface="Times New Roman"/>
                <a:cs typeface="Times New Roman"/>
                <a:sym typeface="Times New Roman"/>
              </a:endParaRPr>
            </a:p>
          </p:txBody>
        </p:sp>
        <p:sp>
          <p:nvSpPr>
            <p:cNvPr id="651" name="Google Shape;651;p31"/>
            <p:cNvSpPr/>
            <p:nvPr/>
          </p:nvSpPr>
          <p:spPr>
            <a:xfrm>
              <a:off x="5309217" y="3316224"/>
              <a:ext cx="2315659" cy="877824"/>
            </a:xfrm>
            <a:prstGeom prst="roundRect">
              <a:avLst>
                <a:gd fmla="val 105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1"/>
            <p:cNvSpPr txBox="1"/>
            <p:nvPr/>
          </p:nvSpPr>
          <p:spPr>
            <a:xfrm>
              <a:off x="5309217" y="3316224"/>
              <a:ext cx="2315659" cy="877824"/>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lang="en-US" sz="1400">
                  <a:solidFill>
                    <a:schemeClr val="dk1"/>
                  </a:solidFill>
                  <a:latin typeface="Times New Roman"/>
                  <a:ea typeface="Times New Roman"/>
                  <a:cs typeface="Times New Roman"/>
                  <a:sym typeface="Times New Roman"/>
                </a:rPr>
                <a:t>Access to process control blocks in a multiprogramming system</a:t>
              </a:r>
              <a:endParaRPr sz="1400">
                <a:solidFill>
                  <a:schemeClr val="dk1"/>
                </a:solidFill>
                <a:latin typeface="Times New Roman"/>
                <a:ea typeface="Times New Roman"/>
                <a:cs typeface="Times New Roman"/>
                <a:sym typeface="Times New Roman"/>
              </a:endParaRPr>
            </a:p>
          </p:txBody>
        </p:sp>
      </p:grpSp>
      <p:sp>
        <p:nvSpPr>
          <p:cNvPr id="653" name="Google Shape;653;p3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2000"/>
              <a:t>‹#›</a:t>
            </a:fld>
            <a:endParaRPr b="1"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32"/>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63" name="Google Shape;663;p32"/>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64" name="Google Shape;664;p32"/>
          <p:cNvSpPr txBox="1"/>
          <p:nvPr>
            <p:ph type="title"/>
          </p:nvPr>
        </p:nvSpPr>
        <p:spPr>
          <a:xfrm>
            <a:off x="498474" y="484094"/>
            <a:ext cx="7556313" cy="65889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accent1"/>
              </a:buClr>
              <a:buSzPts val="3600"/>
              <a:buFont typeface="Rockwell"/>
              <a:buNone/>
            </a:pPr>
            <a:r>
              <a:rPr b="1" lang="en-US"/>
              <a:t>Transfer of Control</a:t>
            </a:r>
            <a:endParaRPr/>
          </a:p>
        </p:txBody>
      </p:sp>
      <p:sp>
        <p:nvSpPr>
          <p:cNvPr id="665" name="Google Shape;665;p32"/>
          <p:cNvSpPr txBox="1"/>
          <p:nvPr>
            <p:ph idx="1" type="body"/>
          </p:nvPr>
        </p:nvSpPr>
        <p:spPr>
          <a:xfrm>
            <a:off x="498474" y="1285860"/>
            <a:ext cx="7556313" cy="5114940"/>
          </a:xfrm>
          <a:prstGeom prst="rect">
            <a:avLst/>
          </a:prstGeom>
          <a:noFill/>
          <a:ln>
            <a:noFill/>
          </a:ln>
        </p:spPr>
        <p:txBody>
          <a:bodyPr anchorCtr="0" anchor="t" bIns="44450" lIns="90475" spcFirstLastPara="1" rIns="90475" wrap="square" tIns="44450">
            <a:normAutofit/>
          </a:bodyPr>
          <a:lstStyle/>
          <a:p>
            <a:pPr indent="-228600" lvl="0" marL="228600" rtl="0" algn="l">
              <a:spcBef>
                <a:spcPts val="0"/>
              </a:spcBef>
              <a:spcAft>
                <a:spcPts val="0"/>
              </a:spcAft>
              <a:buSzPts val="1800"/>
              <a:buChar char="■"/>
            </a:pPr>
            <a:r>
              <a:rPr b="1" lang="en-US" sz="2400" u="sng">
                <a:solidFill>
                  <a:srgbClr val="002060"/>
                </a:solidFill>
              </a:rPr>
              <a:t>Reasons</a:t>
            </a:r>
            <a:r>
              <a:rPr lang="en-US" sz="2400">
                <a:solidFill>
                  <a:srgbClr val="002060"/>
                </a:solidFill>
              </a:rPr>
              <a:t> why transfer-of-control operations are required:</a:t>
            </a:r>
            <a:endParaRPr/>
          </a:p>
          <a:p>
            <a:pPr indent="-228600" lvl="1" marL="457200" rtl="0" algn="l">
              <a:spcBef>
                <a:spcPts val="600"/>
              </a:spcBef>
              <a:spcAft>
                <a:spcPts val="0"/>
              </a:spcAft>
              <a:buSzPts val="1500"/>
              <a:buChar char="■"/>
            </a:pPr>
            <a:r>
              <a:rPr lang="en-US" sz="2000">
                <a:solidFill>
                  <a:srgbClr val="002060"/>
                </a:solidFill>
              </a:rPr>
              <a:t>It is essential to be able to execute each instruction more than once</a:t>
            </a:r>
            <a:endParaRPr/>
          </a:p>
          <a:p>
            <a:pPr indent="-228600" lvl="1" marL="457200" rtl="0" algn="l">
              <a:spcBef>
                <a:spcPts val="600"/>
              </a:spcBef>
              <a:spcAft>
                <a:spcPts val="0"/>
              </a:spcAft>
              <a:buSzPts val="1500"/>
              <a:buChar char="■"/>
            </a:pPr>
            <a:r>
              <a:rPr lang="en-US" sz="2000">
                <a:solidFill>
                  <a:srgbClr val="002060"/>
                </a:solidFill>
              </a:rPr>
              <a:t>Virtually all programs involve some decision making</a:t>
            </a:r>
            <a:endParaRPr/>
          </a:p>
          <a:p>
            <a:pPr indent="-228600" lvl="1" marL="457200" rtl="0" algn="l">
              <a:spcBef>
                <a:spcPts val="600"/>
              </a:spcBef>
              <a:spcAft>
                <a:spcPts val="0"/>
              </a:spcAft>
              <a:buSzPts val="1500"/>
              <a:buChar char="■"/>
            </a:pPr>
            <a:r>
              <a:rPr lang="en-US" sz="2000">
                <a:solidFill>
                  <a:srgbClr val="002060"/>
                </a:solidFill>
              </a:rPr>
              <a:t>It helps if there are mechanisms for breaking the task up into smaller pieces that can be worked on one at a time</a:t>
            </a:r>
            <a:endParaRPr/>
          </a:p>
          <a:p>
            <a:pPr indent="-228600" lvl="1" marL="228600" rtl="0" algn="l">
              <a:spcBef>
                <a:spcPts val="2000"/>
              </a:spcBef>
              <a:spcAft>
                <a:spcPts val="0"/>
              </a:spcAft>
              <a:buClr>
                <a:schemeClr val="accent1"/>
              </a:buClr>
              <a:buSzPts val="1800"/>
              <a:buChar char="■"/>
            </a:pPr>
            <a:r>
              <a:rPr lang="en-US" sz="2400">
                <a:solidFill>
                  <a:srgbClr val="002060"/>
                </a:solidFill>
              </a:rPr>
              <a:t>Most common transfer-of-control operations </a:t>
            </a:r>
            <a:r>
              <a:rPr b="1" lang="en-US" sz="2400" u="sng">
                <a:solidFill>
                  <a:srgbClr val="002060"/>
                </a:solidFill>
              </a:rPr>
              <a:t>found </a:t>
            </a:r>
            <a:r>
              <a:rPr lang="en-US" sz="2400">
                <a:solidFill>
                  <a:srgbClr val="002060"/>
                </a:solidFill>
              </a:rPr>
              <a:t>in instruction sets:</a:t>
            </a:r>
            <a:endParaRPr/>
          </a:p>
          <a:p>
            <a:pPr indent="-228600" lvl="1" marL="457200" rtl="0" algn="l">
              <a:spcBef>
                <a:spcPts val="600"/>
              </a:spcBef>
              <a:spcAft>
                <a:spcPts val="0"/>
              </a:spcAft>
              <a:buSzPts val="1350"/>
              <a:buChar char="■"/>
            </a:pPr>
            <a:r>
              <a:rPr b="1" lang="en-US" u="sng">
                <a:solidFill>
                  <a:schemeClr val="dk1"/>
                </a:solidFill>
              </a:rPr>
              <a:t>Branch</a:t>
            </a:r>
            <a:endParaRPr/>
          </a:p>
          <a:p>
            <a:pPr indent="-228600" lvl="1" marL="457200" rtl="0" algn="l">
              <a:spcBef>
                <a:spcPts val="600"/>
              </a:spcBef>
              <a:spcAft>
                <a:spcPts val="0"/>
              </a:spcAft>
              <a:buSzPts val="1350"/>
              <a:buChar char="■"/>
            </a:pPr>
            <a:r>
              <a:rPr b="1" lang="en-US" u="sng">
                <a:solidFill>
                  <a:schemeClr val="dk1"/>
                </a:solidFill>
              </a:rPr>
              <a:t>Skip</a:t>
            </a:r>
            <a:endParaRPr/>
          </a:p>
          <a:p>
            <a:pPr indent="-228600" lvl="1" marL="457200" rtl="0" algn="l">
              <a:spcBef>
                <a:spcPts val="600"/>
              </a:spcBef>
              <a:spcAft>
                <a:spcPts val="0"/>
              </a:spcAft>
              <a:buSzPts val="1350"/>
              <a:buChar char="■"/>
            </a:pPr>
            <a:r>
              <a:rPr b="1" lang="en-US" u="sng">
                <a:solidFill>
                  <a:schemeClr val="dk1"/>
                </a:solidFill>
              </a:rPr>
              <a:t>Procedure call</a:t>
            </a:r>
            <a:endParaRPr/>
          </a:p>
        </p:txBody>
      </p:sp>
      <p:sp>
        <p:nvSpPr>
          <p:cNvPr id="666" name="Google Shape;666;p3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33"/>
          <p:cNvSpPr txBox="1"/>
          <p:nvPr>
            <p:ph type="title"/>
          </p:nvPr>
        </p:nvSpPr>
        <p:spPr>
          <a:xfrm>
            <a:off x="381000" y="52372"/>
            <a:ext cx="3255264" cy="116205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3200"/>
              <a:buFont typeface="Rockwell"/>
              <a:buNone/>
            </a:pPr>
            <a:r>
              <a:rPr b="1" lang="en-US" sz="3200"/>
              <a:t>Branch</a:t>
            </a:r>
            <a:br>
              <a:rPr b="1" lang="en-US" sz="3200"/>
            </a:br>
            <a:r>
              <a:rPr b="1" lang="en-US" sz="3200"/>
              <a:t>Instruction</a:t>
            </a:r>
            <a:endParaRPr b="1" sz="3200"/>
          </a:p>
        </p:txBody>
      </p:sp>
      <p:pic>
        <p:nvPicPr>
          <p:cNvPr id="672" name="Google Shape;672;p33"/>
          <p:cNvPicPr preferRelativeResize="0"/>
          <p:nvPr/>
        </p:nvPicPr>
        <p:blipFill rotWithShape="1">
          <a:blip r:embed="rId3">
            <a:alphaModFix/>
          </a:blip>
          <a:srcRect b="0" l="0" r="0" t="0"/>
          <a:stretch/>
        </p:blipFill>
        <p:spPr>
          <a:xfrm>
            <a:off x="-32" y="1252561"/>
            <a:ext cx="7686675" cy="5534025"/>
          </a:xfrm>
          <a:prstGeom prst="rect">
            <a:avLst/>
          </a:prstGeom>
          <a:noFill/>
          <a:ln>
            <a:noFill/>
          </a:ln>
        </p:spPr>
      </p:pic>
      <p:sp>
        <p:nvSpPr>
          <p:cNvPr id="673" name="Google Shape;673;p33"/>
          <p:cNvSpPr/>
          <p:nvPr/>
        </p:nvSpPr>
        <p:spPr>
          <a:xfrm>
            <a:off x="3929058" y="71414"/>
            <a:ext cx="5214942" cy="1428760"/>
          </a:xfrm>
          <a:prstGeom prst="rect">
            <a:avLst/>
          </a:prstGeom>
          <a:solidFill>
            <a:srgbClr val="4C1664"/>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600">
                <a:solidFill>
                  <a:schemeClr val="lt1"/>
                </a:solidFill>
                <a:latin typeface="Times New Roman"/>
                <a:ea typeface="Times New Roman"/>
                <a:cs typeface="Times New Roman"/>
                <a:sym typeface="Times New Roman"/>
              </a:rPr>
              <a:t>BRP X : </a:t>
            </a:r>
            <a:r>
              <a:rPr b="1" lang="en-US" sz="1600" u="sng">
                <a:solidFill>
                  <a:schemeClr val="lt1"/>
                </a:solidFill>
                <a:latin typeface="Times New Roman"/>
                <a:ea typeface="Times New Roman"/>
                <a:cs typeface="Times New Roman"/>
                <a:sym typeface="Times New Roman"/>
              </a:rPr>
              <a:t>Br</a:t>
            </a:r>
            <a:r>
              <a:rPr lang="en-US" sz="1600">
                <a:solidFill>
                  <a:schemeClr val="lt1"/>
                </a:solidFill>
                <a:latin typeface="Times New Roman"/>
                <a:ea typeface="Times New Roman"/>
                <a:cs typeface="Times New Roman"/>
                <a:sym typeface="Times New Roman"/>
              </a:rPr>
              <a:t>anch to location X if result is </a:t>
            </a:r>
            <a:r>
              <a:rPr b="1" lang="en-US" sz="1600" u="sng">
                <a:solidFill>
                  <a:schemeClr val="lt1"/>
                </a:solidFill>
                <a:latin typeface="Times New Roman"/>
                <a:ea typeface="Times New Roman"/>
                <a:cs typeface="Times New Roman"/>
                <a:sym typeface="Times New Roman"/>
              </a:rPr>
              <a:t>p</a:t>
            </a:r>
            <a:r>
              <a:rPr lang="en-US" sz="1600">
                <a:solidFill>
                  <a:schemeClr val="lt1"/>
                </a:solidFill>
                <a:latin typeface="Times New Roman"/>
                <a:ea typeface="Times New Roman"/>
                <a:cs typeface="Times New Roman"/>
                <a:sym typeface="Times New Roman"/>
              </a:rPr>
              <a:t>ositive. </a:t>
            </a:r>
            <a:endParaRPr/>
          </a:p>
          <a:p>
            <a:pPr indent="0" lvl="0" marL="0" marR="0" rtl="0" algn="l">
              <a:spcBef>
                <a:spcPts val="0"/>
              </a:spcBef>
              <a:spcAft>
                <a:spcPts val="0"/>
              </a:spcAft>
              <a:buNone/>
            </a:pPr>
            <a:r>
              <a:rPr lang="en-US" sz="1600">
                <a:solidFill>
                  <a:schemeClr val="lt1"/>
                </a:solidFill>
                <a:latin typeface="Times New Roman"/>
                <a:ea typeface="Times New Roman"/>
                <a:cs typeface="Times New Roman"/>
                <a:sym typeface="Times New Roman"/>
              </a:rPr>
              <a:t>BRN X : </a:t>
            </a:r>
            <a:r>
              <a:rPr b="1" lang="en-US" sz="1600" u="sng">
                <a:solidFill>
                  <a:schemeClr val="lt1"/>
                </a:solidFill>
                <a:latin typeface="Times New Roman"/>
                <a:ea typeface="Times New Roman"/>
                <a:cs typeface="Times New Roman"/>
                <a:sym typeface="Times New Roman"/>
              </a:rPr>
              <a:t>Br</a:t>
            </a:r>
            <a:r>
              <a:rPr lang="en-US" sz="1600">
                <a:solidFill>
                  <a:schemeClr val="lt1"/>
                </a:solidFill>
                <a:latin typeface="Times New Roman"/>
                <a:ea typeface="Times New Roman"/>
                <a:cs typeface="Times New Roman"/>
                <a:sym typeface="Times New Roman"/>
              </a:rPr>
              <a:t>anch to location X if result is </a:t>
            </a:r>
            <a:r>
              <a:rPr b="1" lang="en-US" sz="1600" u="sng">
                <a:solidFill>
                  <a:schemeClr val="lt1"/>
                </a:solidFill>
                <a:latin typeface="Times New Roman"/>
                <a:ea typeface="Times New Roman"/>
                <a:cs typeface="Times New Roman"/>
                <a:sym typeface="Times New Roman"/>
              </a:rPr>
              <a:t>n</a:t>
            </a:r>
            <a:r>
              <a:rPr lang="en-US" sz="1600">
                <a:solidFill>
                  <a:schemeClr val="lt1"/>
                </a:solidFill>
                <a:latin typeface="Times New Roman"/>
                <a:ea typeface="Times New Roman"/>
                <a:cs typeface="Times New Roman"/>
                <a:sym typeface="Times New Roman"/>
              </a:rPr>
              <a:t>egative. </a:t>
            </a:r>
            <a:endParaRPr/>
          </a:p>
          <a:p>
            <a:pPr indent="0" lvl="0" marL="0" marR="0" rtl="0" algn="l">
              <a:spcBef>
                <a:spcPts val="0"/>
              </a:spcBef>
              <a:spcAft>
                <a:spcPts val="0"/>
              </a:spcAft>
              <a:buNone/>
            </a:pPr>
            <a:r>
              <a:rPr lang="en-US" sz="1600">
                <a:solidFill>
                  <a:schemeClr val="lt1"/>
                </a:solidFill>
                <a:latin typeface="Times New Roman"/>
                <a:ea typeface="Times New Roman"/>
                <a:cs typeface="Times New Roman"/>
                <a:sym typeface="Times New Roman"/>
              </a:rPr>
              <a:t>BRZ X : </a:t>
            </a:r>
            <a:r>
              <a:rPr b="1" lang="en-US" sz="1600" u="sng">
                <a:solidFill>
                  <a:schemeClr val="lt1"/>
                </a:solidFill>
                <a:latin typeface="Times New Roman"/>
                <a:ea typeface="Times New Roman"/>
                <a:cs typeface="Times New Roman"/>
                <a:sym typeface="Times New Roman"/>
              </a:rPr>
              <a:t>Br</a:t>
            </a:r>
            <a:r>
              <a:rPr lang="en-US" sz="1600">
                <a:solidFill>
                  <a:schemeClr val="lt1"/>
                </a:solidFill>
                <a:latin typeface="Times New Roman"/>
                <a:ea typeface="Times New Roman"/>
                <a:cs typeface="Times New Roman"/>
                <a:sym typeface="Times New Roman"/>
              </a:rPr>
              <a:t>anch to location X if result is </a:t>
            </a:r>
            <a:r>
              <a:rPr b="1" lang="en-US" sz="1600" u="sng">
                <a:solidFill>
                  <a:schemeClr val="lt1"/>
                </a:solidFill>
                <a:latin typeface="Times New Roman"/>
                <a:ea typeface="Times New Roman"/>
                <a:cs typeface="Times New Roman"/>
                <a:sym typeface="Times New Roman"/>
              </a:rPr>
              <a:t>z</a:t>
            </a:r>
            <a:r>
              <a:rPr lang="en-US" sz="1600">
                <a:solidFill>
                  <a:schemeClr val="lt1"/>
                </a:solidFill>
                <a:latin typeface="Times New Roman"/>
                <a:ea typeface="Times New Roman"/>
                <a:cs typeface="Times New Roman"/>
                <a:sym typeface="Times New Roman"/>
              </a:rPr>
              <a:t>ero. </a:t>
            </a:r>
            <a:endParaRPr/>
          </a:p>
          <a:p>
            <a:pPr indent="0" lvl="0" marL="0" marR="0" rtl="0" algn="l">
              <a:spcBef>
                <a:spcPts val="0"/>
              </a:spcBef>
              <a:spcAft>
                <a:spcPts val="0"/>
              </a:spcAft>
              <a:buNone/>
            </a:pPr>
            <a:r>
              <a:rPr lang="en-US" sz="1600">
                <a:solidFill>
                  <a:schemeClr val="lt1"/>
                </a:solidFill>
                <a:latin typeface="Times New Roman"/>
                <a:ea typeface="Times New Roman"/>
                <a:cs typeface="Times New Roman"/>
                <a:sym typeface="Times New Roman"/>
              </a:rPr>
              <a:t>BRO X : </a:t>
            </a:r>
            <a:r>
              <a:rPr b="1" lang="en-US" sz="1600" u="sng">
                <a:solidFill>
                  <a:schemeClr val="lt1"/>
                </a:solidFill>
                <a:latin typeface="Times New Roman"/>
                <a:ea typeface="Times New Roman"/>
                <a:cs typeface="Times New Roman"/>
                <a:sym typeface="Times New Roman"/>
              </a:rPr>
              <a:t>Br</a:t>
            </a:r>
            <a:r>
              <a:rPr lang="en-US" sz="1600">
                <a:solidFill>
                  <a:schemeClr val="lt1"/>
                </a:solidFill>
                <a:latin typeface="Times New Roman"/>
                <a:ea typeface="Times New Roman"/>
                <a:cs typeface="Times New Roman"/>
                <a:sym typeface="Times New Roman"/>
              </a:rPr>
              <a:t>anch to location X if </a:t>
            </a:r>
            <a:r>
              <a:rPr b="1" lang="en-US" sz="1600" u="sng">
                <a:solidFill>
                  <a:schemeClr val="lt1"/>
                </a:solidFill>
                <a:latin typeface="Times New Roman"/>
                <a:ea typeface="Times New Roman"/>
                <a:cs typeface="Times New Roman"/>
                <a:sym typeface="Times New Roman"/>
              </a:rPr>
              <a:t>o</a:t>
            </a:r>
            <a:r>
              <a:rPr lang="en-US" sz="1600">
                <a:solidFill>
                  <a:schemeClr val="lt1"/>
                </a:solidFill>
                <a:latin typeface="Times New Roman"/>
                <a:ea typeface="Times New Roman"/>
                <a:cs typeface="Times New Roman"/>
                <a:sym typeface="Times New Roman"/>
              </a:rPr>
              <a:t>verflow occurs.</a:t>
            </a:r>
            <a:endParaRPr/>
          </a:p>
          <a:p>
            <a:pPr indent="0" lvl="0" marL="0" marR="0" rtl="0" algn="l">
              <a:spcBef>
                <a:spcPts val="0"/>
              </a:spcBef>
              <a:spcAft>
                <a:spcPts val="0"/>
              </a:spcAft>
              <a:buNone/>
            </a:pPr>
            <a:r>
              <a:rPr lang="en-US" sz="1600">
                <a:solidFill>
                  <a:schemeClr val="lt1"/>
                </a:solidFill>
                <a:latin typeface="Times New Roman"/>
                <a:ea typeface="Times New Roman"/>
                <a:cs typeface="Times New Roman"/>
                <a:sym typeface="Times New Roman"/>
              </a:rPr>
              <a:t>BRE R1, R2, X : </a:t>
            </a:r>
            <a:r>
              <a:rPr b="1" lang="en-US" sz="1600" u="sng">
                <a:solidFill>
                  <a:schemeClr val="lt1"/>
                </a:solidFill>
                <a:latin typeface="Times New Roman"/>
                <a:ea typeface="Times New Roman"/>
                <a:cs typeface="Times New Roman"/>
                <a:sym typeface="Times New Roman"/>
              </a:rPr>
              <a:t>Br</a:t>
            </a:r>
            <a:r>
              <a:rPr lang="en-US" sz="1600">
                <a:solidFill>
                  <a:schemeClr val="lt1"/>
                </a:solidFill>
                <a:latin typeface="Times New Roman"/>
                <a:ea typeface="Times New Roman"/>
                <a:cs typeface="Times New Roman"/>
                <a:sym typeface="Times New Roman"/>
              </a:rPr>
              <a:t>anch to X if value of R1 </a:t>
            </a:r>
            <a:r>
              <a:rPr b="1" lang="en-US" sz="1600">
                <a:solidFill>
                  <a:schemeClr val="lt1"/>
                </a:solidFill>
                <a:latin typeface="Times New Roman"/>
                <a:ea typeface="Times New Roman"/>
                <a:cs typeface="Times New Roman"/>
                <a:sym typeface="Times New Roman"/>
              </a:rPr>
              <a:t>=</a:t>
            </a:r>
            <a:r>
              <a:rPr lang="en-US" sz="1600">
                <a:solidFill>
                  <a:schemeClr val="lt1"/>
                </a:solidFill>
                <a:latin typeface="Times New Roman"/>
                <a:ea typeface="Times New Roman"/>
                <a:cs typeface="Times New Roman"/>
                <a:sym typeface="Times New Roman"/>
              </a:rPr>
              <a:t> value of R2.</a:t>
            </a: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34"/>
          <p:cNvSpPr txBox="1"/>
          <p:nvPr>
            <p:ph idx="4294967295" type="title"/>
          </p:nvPr>
        </p:nvSpPr>
        <p:spPr>
          <a:xfrm>
            <a:off x="0" y="152400"/>
            <a:ext cx="9144000" cy="70483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4000"/>
              <a:buFont typeface="Rockwell"/>
              <a:buNone/>
            </a:pPr>
            <a:r>
              <a:rPr lang="en-US" sz="4000"/>
              <a:t>Skip Instructions</a:t>
            </a:r>
            <a:endParaRPr sz="4000"/>
          </a:p>
        </p:txBody>
      </p:sp>
      <p:sp>
        <p:nvSpPr>
          <p:cNvPr id="679" name="Google Shape;679;p34"/>
          <p:cNvSpPr/>
          <p:nvPr/>
        </p:nvSpPr>
        <p:spPr>
          <a:xfrm>
            <a:off x="322375" y="1219202"/>
            <a:ext cx="2632203" cy="1579321"/>
          </a:xfrm>
          <a:prstGeom prst="rect">
            <a:avLst/>
          </a:prstGeom>
          <a:solidFill>
            <a:schemeClr val="accent3"/>
          </a:solidFill>
          <a:ln cap="flat" cmpd="sng" w="9525">
            <a:solidFill>
              <a:schemeClr val="accent3"/>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2400">
                <a:solidFill>
                  <a:schemeClr val="lt1"/>
                </a:solidFill>
                <a:latin typeface="Times New Roman"/>
                <a:ea typeface="Times New Roman"/>
                <a:cs typeface="Times New Roman"/>
                <a:sym typeface="Times New Roman"/>
              </a:rPr>
              <a:t>Includes an </a:t>
            </a:r>
            <a:r>
              <a:rPr b="1" lang="en-US" sz="2400">
                <a:solidFill>
                  <a:srgbClr val="FFFF66"/>
                </a:solidFill>
                <a:latin typeface="Times New Roman"/>
                <a:ea typeface="Times New Roman"/>
                <a:cs typeface="Times New Roman"/>
                <a:sym typeface="Times New Roman"/>
              </a:rPr>
              <a:t>implied </a:t>
            </a:r>
            <a:r>
              <a:rPr lang="en-US" sz="2400">
                <a:solidFill>
                  <a:schemeClr val="lt1"/>
                </a:solidFill>
                <a:latin typeface="Times New Roman"/>
                <a:ea typeface="Times New Roman"/>
                <a:cs typeface="Times New Roman"/>
                <a:sym typeface="Times New Roman"/>
              </a:rPr>
              <a:t>address</a:t>
            </a:r>
            <a:endParaRPr sz="2400">
              <a:solidFill>
                <a:schemeClr val="lt1"/>
              </a:solidFill>
              <a:latin typeface="Times New Roman"/>
              <a:ea typeface="Times New Roman"/>
              <a:cs typeface="Times New Roman"/>
              <a:sym typeface="Times New Roman"/>
            </a:endParaRPr>
          </a:p>
        </p:txBody>
      </p:sp>
      <p:sp>
        <p:nvSpPr>
          <p:cNvPr id="680" name="Google Shape;680;p34"/>
          <p:cNvSpPr/>
          <p:nvPr/>
        </p:nvSpPr>
        <p:spPr>
          <a:xfrm>
            <a:off x="3217798" y="1219202"/>
            <a:ext cx="2632203" cy="1579321"/>
          </a:xfrm>
          <a:prstGeom prst="rightArrow">
            <a:avLst>
              <a:gd fmla="val 50000" name="adj1"/>
              <a:gd fmla="val 50000" name="adj2"/>
            </a:avLst>
          </a:prstGeom>
          <a:noFill/>
          <a:ln cap="flat" cmpd="sng" w="12700">
            <a:solidFill>
              <a:srgbClr val="642F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81" name="Google Shape;681;p34"/>
          <p:cNvSpPr/>
          <p:nvPr/>
        </p:nvSpPr>
        <p:spPr>
          <a:xfrm>
            <a:off x="6113221" y="1219202"/>
            <a:ext cx="2632203" cy="1579321"/>
          </a:xfrm>
          <a:prstGeom prst="rect">
            <a:avLst/>
          </a:prstGeom>
          <a:gradFill>
            <a:gsLst>
              <a:gs pos="0">
                <a:srgbClr val="4A174B"/>
              </a:gs>
              <a:gs pos="100000">
                <a:srgbClr val="AD90AE"/>
              </a:gs>
            </a:gsLst>
            <a:lin ang="5400000" scaled="0"/>
          </a:gradFill>
          <a:ln>
            <a:noFill/>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2400">
                <a:solidFill>
                  <a:srgbClr val="FFFF66"/>
                </a:solidFill>
                <a:latin typeface="Times New Roman"/>
                <a:ea typeface="Times New Roman"/>
                <a:cs typeface="Times New Roman"/>
                <a:sym typeface="Times New Roman"/>
              </a:rPr>
              <a:t>Typically implies that one instruction be skipped</a:t>
            </a:r>
            <a:r>
              <a:rPr lang="en-US" sz="2400">
                <a:solidFill>
                  <a:schemeClr val="lt1"/>
                </a:solidFill>
                <a:latin typeface="Times New Roman"/>
                <a:ea typeface="Times New Roman"/>
                <a:cs typeface="Times New Roman"/>
                <a:sym typeface="Times New Roman"/>
              </a:rPr>
              <a:t>, thus the implied address equals the address of the </a:t>
            </a:r>
            <a:r>
              <a:rPr lang="en-US" sz="2400">
                <a:solidFill>
                  <a:srgbClr val="FFFF66"/>
                </a:solidFill>
                <a:latin typeface="Times New Roman"/>
                <a:ea typeface="Times New Roman"/>
                <a:cs typeface="Times New Roman"/>
                <a:sym typeface="Times New Roman"/>
              </a:rPr>
              <a:t>next instruction plus one </a:t>
            </a:r>
            <a:r>
              <a:rPr lang="en-US" sz="2400">
                <a:solidFill>
                  <a:schemeClr val="lt1"/>
                </a:solidFill>
                <a:latin typeface="Times New Roman"/>
                <a:ea typeface="Times New Roman"/>
                <a:cs typeface="Times New Roman"/>
                <a:sym typeface="Times New Roman"/>
              </a:rPr>
              <a:t>instruction length</a:t>
            </a:r>
            <a:endParaRPr sz="2400">
              <a:solidFill>
                <a:schemeClr val="lt1"/>
              </a:solidFill>
              <a:latin typeface="Times New Roman"/>
              <a:ea typeface="Times New Roman"/>
              <a:cs typeface="Times New Roman"/>
              <a:sym typeface="Times New Roman"/>
            </a:endParaRPr>
          </a:p>
        </p:txBody>
      </p:sp>
      <p:sp>
        <p:nvSpPr>
          <p:cNvPr id="682" name="Google Shape;682;p34"/>
          <p:cNvSpPr/>
          <p:nvPr/>
        </p:nvSpPr>
        <p:spPr>
          <a:xfrm>
            <a:off x="322375" y="3035421"/>
            <a:ext cx="2632203" cy="1579321"/>
          </a:xfrm>
          <a:prstGeom prst="rightArrow">
            <a:avLst>
              <a:gd fmla="val 50000" name="adj1"/>
              <a:gd fmla="val 50000" name="adj2"/>
            </a:avLst>
          </a:prstGeom>
          <a:noFill/>
          <a:ln cap="flat" cmpd="sng" w="12700">
            <a:solidFill>
              <a:srgbClr val="642F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83" name="Google Shape;683;p34"/>
          <p:cNvSpPr/>
          <p:nvPr/>
        </p:nvSpPr>
        <p:spPr>
          <a:xfrm>
            <a:off x="3217798" y="3035421"/>
            <a:ext cx="2632203" cy="1579321"/>
          </a:xfrm>
          <a:prstGeom prst="rect">
            <a:avLst/>
          </a:prstGeom>
          <a:gradFill>
            <a:gsLst>
              <a:gs pos="0">
                <a:srgbClr val="4A174B"/>
              </a:gs>
              <a:gs pos="100000">
                <a:srgbClr val="AD90AE"/>
              </a:gs>
            </a:gsLst>
            <a:lin ang="5400000" scaled="0"/>
          </a:gradFill>
          <a:ln>
            <a:noFill/>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2400">
                <a:solidFill>
                  <a:srgbClr val="FFFF66"/>
                </a:solidFill>
                <a:latin typeface="Times New Roman"/>
                <a:ea typeface="Times New Roman"/>
                <a:cs typeface="Times New Roman"/>
                <a:sym typeface="Times New Roman"/>
              </a:rPr>
              <a:t>Because the skip instruction does not require a destination address field it is free to do other things</a:t>
            </a:r>
            <a:endParaRPr sz="2400">
              <a:solidFill>
                <a:srgbClr val="FFFF66"/>
              </a:solidFill>
              <a:latin typeface="Times New Roman"/>
              <a:ea typeface="Times New Roman"/>
              <a:cs typeface="Times New Roman"/>
              <a:sym typeface="Times New Roman"/>
            </a:endParaRPr>
          </a:p>
        </p:txBody>
      </p:sp>
      <p:sp>
        <p:nvSpPr>
          <p:cNvPr id="684" name="Google Shape;684;p34"/>
          <p:cNvSpPr/>
          <p:nvPr/>
        </p:nvSpPr>
        <p:spPr>
          <a:xfrm>
            <a:off x="6113221" y="3035421"/>
            <a:ext cx="2632203" cy="1579321"/>
          </a:xfrm>
          <a:prstGeom prst="rightArrow">
            <a:avLst>
              <a:gd fmla="val 50000" name="adj1"/>
              <a:gd fmla="val 50000" name="adj2"/>
            </a:avLst>
          </a:prstGeom>
          <a:noFill/>
          <a:ln cap="flat" cmpd="sng" w="12700">
            <a:solidFill>
              <a:srgbClr val="642F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685" name="Google Shape;685;p34"/>
          <p:cNvSpPr/>
          <p:nvPr/>
        </p:nvSpPr>
        <p:spPr>
          <a:xfrm>
            <a:off x="3217798" y="4851640"/>
            <a:ext cx="2632203" cy="1579321"/>
          </a:xfrm>
          <a:prstGeom prst="rect">
            <a:avLst/>
          </a:prstGeom>
          <a:solidFill>
            <a:schemeClr val="accent3"/>
          </a:solidFill>
          <a:ln cap="flat" cmpd="sng" w="9525">
            <a:solidFill>
              <a:schemeClr val="accent3"/>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2400">
                <a:solidFill>
                  <a:schemeClr val="lt1"/>
                </a:solidFill>
                <a:latin typeface="Times New Roman"/>
                <a:ea typeface="Times New Roman"/>
                <a:cs typeface="Times New Roman"/>
                <a:sym typeface="Times New Roman"/>
              </a:rPr>
              <a:t>Example is the </a:t>
            </a:r>
            <a:r>
              <a:rPr b="1" lang="en-US" sz="2400" u="sng">
                <a:solidFill>
                  <a:schemeClr val="lt1"/>
                </a:solidFill>
                <a:latin typeface="Times New Roman"/>
                <a:ea typeface="Times New Roman"/>
                <a:cs typeface="Times New Roman"/>
                <a:sym typeface="Times New Roman"/>
              </a:rPr>
              <a:t>i</a:t>
            </a:r>
            <a:r>
              <a:rPr lang="en-US" sz="2400">
                <a:solidFill>
                  <a:schemeClr val="lt1"/>
                </a:solidFill>
                <a:latin typeface="Times New Roman"/>
                <a:ea typeface="Times New Roman"/>
                <a:cs typeface="Times New Roman"/>
                <a:sym typeface="Times New Roman"/>
              </a:rPr>
              <a:t>ncrement-and-</a:t>
            </a:r>
            <a:r>
              <a:rPr b="1" lang="en-US" sz="2400" u="sng">
                <a:solidFill>
                  <a:schemeClr val="lt1"/>
                </a:solidFill>
                <a:latin typeface="Times New Roman"/>
                <a:ea typeface="Times New Roman"/>
                <a:cs typeface="Times New Roman"/>
                <a:sym typeface="Times New Roman"/>
              </a:rPr>
              <a:t>s</a:t>
            </a:r>
            <a:r>
              <a:rPr lang="en-US" sz="2400">
                <a:solidFill>
                  <a:schemeClr val="lt1"/>
                </a:solidFill>
                <a:latin typeface="Times New Roman"/>
                <a:ea typeface="Times New Roman"/>
                <a:cs typeface="Times New Roman"/>
                <a:sym typeface="Times New Roman"/>
              </a:rPr>
              <a:t>kip-if-</a:t>
            </a:r>
            <a:r>
              <a:rPr b="1" lang="en-US" sz="2400" u="sng">
                <a:solidFill>
                  <a:schemeClr val="lt1"/>
                </a:solidFill>
                <a:latin typeface="Times New Roman"/>
                <a:ea typeface="Times New Roman"/>
                <a:cs typeface="Times New Roman"/>
                <a:sym typeface="Times New Roman"/>
              </a:rPr>
              <a:t>z</a:t>
            </a:r>
            <a:r>
              <a:rPr lang="en-US" sz="2400">
                <a:solidFill>
                  <a:schemeClr val="lt1"/>
                </a:solidFill>
                <a:latin typeface="Times New Roman"/>
                <a:ea typeface="Times New Roman"/>
                <a:cs typeface="Times New Roman"/>
                <a:sym typeface="Times New Roman"/>
              </a:rPr>
              <a:t>ero (ISZ) instruction</a:t>
            </a:r>
            <a:endParaRPr/>
          </a:p>
          <a:p>
            <a:pPr indent="0" lvl="0" marL="0" marR="0" rtl="0" algn="ctr">
              <a:lnSpc>
                <a:spcPct val="85000"/>
              </a:lnSpc>
              <a:spcBef>
                <a:spcPts val="480"/>
              </a:spcBef>
              <a:spcAft>
                <a:spcPts val="0"/>
              </a:spcAft>
              <a:buNone/>
            </a:pPr>
            <a:r>
              <a:t/>
            </a:r>
            <a:endParaRPr sz="2400">
              <a:solidFill>
                <a:schemeClr val="lt1"/>
              </a:solidFill>
              <a:latin typeface="Times New Roman"/>
              <a:ea typeface="Times New Roman"/>
              <a:cs typeface="Times New Roman"/>
              <a:sym typeface="Times New Roman"/>
            </a:endParaRPr>
          </a:p>
          <a:p>
            <a:pPr indent="0" lvl="0" marL="0" marR="0" rtl="0" algn="ctr">
              <a:lnSpc>
                <a:spcPct val="85000"/>
              </a:lnSpc>
              <a:spcBef>
                <a:spcPts val="480"/>
              </a:spcBef>
              <a:spcAft>
                <a:spcPts val="0"/>
              </a:spcAft>
              <a:buNone/>
            </a:pPr>
            <a:r>
              <a:t/>
            </a:r>
            <a:endParaRPr sz="2400">
              <a:solidFill>
                <a:schemeClr val="lt1"/>
              </a:solidFill>
              <a:latin typeface="Times New Roman"/>
              <a:ea typeface="Times New Roman"/>
              <a:cs typeface="Times New Roman"/>
              <a:sym typeface="Times New Roman"/>
            </a:endParaRPr>
          </a:p>
        </p:txBody>
      </p:sp>
      <p:pic>
        <p:nvPicPr>
          <p:cNvPr id="686" name="Google Shape;686;p34"/>
          <p:cNvPicPr preferRelativeResize="0"/>
          <p:nvPr/>
        </p:nvPicPr>
        <p:blipFill rotWithShape="1">
          <a:blip r:embed="rId3">
            <a:alphaModFix/>
          </a:blip>
          <a:srcRect b="0" l="0" r="0" t="0"/>
          <a:stretch/>
        </p:blipFill>
        <p:spPr>
          <a:xfrm>
            <a:off x="6072198" y="5562600"/>
            <a:ext cx="1466850" cy="1295400"/>
          </a:xfrm>
          <a:prstGeom prst="rect">
            <a:avLst/>
          </a:prstGeom>
          <a:noFill/>
          <a:ln>
            <a:noFill/>
          </a:ln>
        </p:spPr>
      </p:pic>
      <p:sp>
        <p:nvSpPr>
          <p:cNvPr id="687" name="Google Shape;687;p3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2000"/>
              <a:t>‹#›</a:t>
            </a:fld>
            <a:endParaRPr b="1" sz="2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35"/>
          <p:cNvSpPr txBox="1"/>
          <p:nvPr>
            <p:ph type="title"/>
          </p:nvPr>
        </p:nvSpPr>
        <p:spPr>
          <a:xfrm>
            <a:off x="498474" y="214290"/>
            <a:ext cx="7556313" cy="58745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Procedure Call Instructions</a:t>
            </a:r>
            <a:endParaRPr/>
          </a:p>
        </p:txBody>
      </p:sp>
      <p:sp>
        <p:nvSpPr>
          <p:cNvPr id="693" name="Google Shape;693;p35"/>
          <p:cNvSpPr txBox="1"/>
          <p:nvPr>
            <p:ph idx="1" type="body"/>
          </p:nvPr>
        </p:nvSpPr>
        <p:spPr>
          <a:xfrm>
            <a:off x="571472" y="1100142"/>
            <a:ext cx="8358214" cy="5257816"/>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Char char="■"/>
            </a:pPr>
            <a:r>
              <a:rPr b="1" lang="en-US" sz="2400">
                <a:solidFill>
                  <a:srgbClr val="002060"/>
                </a:solidFill>
              </a:rPr>
              <a:t>Self-contained codes that is incorporated into a larger program</a:t>
            </a:r>
            <a:endParaRPr/>
          </a:p>
          <a:p>
            <a:pPr indent="-228600" lvl="1" marL="457200" rtl="0" algn="l">
              <a:spcBef>
                <a:spcPts val="600"/>
              </a:spcBef>
              <a:spcAft>
                <a:spcPts val="0"/>
              </a:spcAft>
              <a:buSzPts val="1500"/>
              <a:buChar char="■"/>
            </a:pPr>
            <a:r>
              <a:rPr lang="en-US" sz="2000">
                <a:solidFill>
                  <a:srgbClr val="002060"/>
                </a:solidFill>
              </a:rPr>
              <a:t>At any point in the program the procedure may be invoked, or </a:t>
            </a:r>
            <a:r>
              <a:rPr i="1" lang="en-US" sz="2000">
                <a:solidFill>
                  <a:srgbClr val="002060"/>
                </a:solidFill>
              </a:rPr>
              <a:t>called</a:t>
            </a:r>
            <a:endParaRPr sz="2000">
              <a:solidFill>
                <a:srgbClr val="002060"/>
              </a:solidFill>
            </a:endParaRPr>
          </a:p>
          <a:p>
            <a:pPr indent="-228600" lvl="1" marL="457200" rtl="0" algn="l">
              <a:spcBef>
                <a:spcPts val="600"/>
              </a:spcBef>
              <a:spcAft>
                <a:spcPts val="0"/>
              </a:spcAft>
              <a:buSzPts val="1500"/>
              <a:buChar char="■"/>
            </a:pPr>
            <a:r>
              <a:rPr lang="en-US" sz="2000">
                <a:solidFill>
                  <a:srgbClr val="002060"/>
                </a:solidFill>
              </a:rPr>
              <a:t>Processor is instructed to go and execute the entire procedure and then return to the point from which the call took place</a:t>
            </a:r>
            <a:endParaRPr/>
          </a:p>
          <a:p>
            <a:pPr indent="-228600" lvl="0" marL="228600" rtl="0" algn="l">
              <a:spcBef>
                <a:spcPts val="2000"/>
              </a:spcBef>
              <a:spcAft>
                <a:spcPts val="0"/>
              </a:spcAft>
              <a:buSzPts val="1800"/>
              <a:buChar char="■"/>
            </a:pPr>
            <a:r>
              <a:rPr lang="en-US" sz="2400">
                <a:solidFill>
                  <a:srgbClr val="002060"/>
                </a:solidFill>
              </a:rPr>
              <a:t>Two principal </a:t>
            </a:r>
            <a:r>
              <a:rPr b="1" lang="en-US" sz="2400">
                <a:solidFill>
                  <a:srgbClr val="FF0000"/>
                </a:solidFill>
              </a:rPr>
              <a:t>reasons</a:t>
            </a:r>
            <a:r>
              <a:rPr b="1" lang="en-US" sz="2400">
                <a:solidFill>
                  <a:srgbClr val="002060"/>
                </a:solidFill>
              </a:rPr>
              <a:t> </a:t>
            </a:r>
            <a:r>
              <a:rPr lang="en-US" sz="2400">
                <a:solidFill>
                  <a:srgbClr val="002060"/>
                </a:solidFill>
              </a:rPr>
              <a:t>for use of procedures:</a:t>
            </a:r>
            <a:endParaRPr/>
          </a:p>
          <a:p>
            <a:pPr indent="-228600" lvl="1" marL="457200" rtl="0" algn="l">
              <a:spcBef>
                <a:spcPts val="600"/>
              </a:spcBef>
              <a:spcAft>
                <a:spcPts val="0"/>
              </a:spcAft>
              <a:buSzPts val="1500"/>
              <a:buChar char="■"/>
            </a:pPr>
            <a:r>
              <a:rPr lang="en-US" sz="2000">
                <a:solidFill>
                  <a:srgbClr val="002060"/>
                </a:solidFill>
              </a:rPr>
              <a:t>Economy:  The same piece of code to be used many times</a:t>
            </a:r>
            <a:endParaRPr/>
          </a:p>
          <a:p>
            <a:pPr indent="-228600" lvl="1" marL="457200" rtl="0" algn="l">
              <a:spcBef>
                <a:spcPts val="600"/>
              </a:spcBef>
              <a:spcAft>
                <a:spcPts val="0"/>
              </a:spcAft>
              <a:buSzPts val="1500"/>
              <a:buChar char="■"/>
            </a:pPr>
            <a:r>
              <a:rPr lang="en-US" sz="2000">
                <a:solidFill>
                  <a:srgbClr val="002060"/>
                </a:solidFill>
              </a:rPr>
              <a:t>Modularity</a:t>
            </a:r>
            <a:endParaRPr/>
          </a:p>
          <a:p>
            <a:pPr indent="-228600" lvl="0" marL="228600" rtl="0" algn="l">
              <a:spcBef>
                <a:spcPts val="2000"/>
              </a:spcBef>
              <a:spcAft>
                <a:spcPts val="0"/>
              </a:spcAft>
              <a:buSzPts val="1800"/>
              <a:buChar char="■"/>
            </a:pPr>
            <a:r>
              <a:rPr lang="en-US" sz="2400">
                <a:solidFill>
                  <a:srgbClr val="002060"/>
                </a:solidFill>
              </a:rPr>
              <a:t>Involves two basic instructions:</a:t>
            </a:r>
            <a:endParaRPr/>
          </a:p>
          <a:p>
            <a:pPr indent="-228600" lvl="1" marL="457200" rtl="0" algn="l">
              <a:spcBef>
                <a:spcPts val="600"/>
              </a:spcBef>
              <a:spcAft>
                <a:spcPts val="0"/>
              </a:spcAft>
              <a:buSzPts val="1500"/>
              <a:buChar char="■"/>
            </a:pPr>
            <a:r>
              <a:rPr lang="en-US" sz="2000">
                <a:solidFill>
                  <a:srgbClr val="002060"/>
                </a:solidFill>
              </a:rPr>
              <a:t>A call instruction that </a:t>
            </a:r>
            <a:r>
              <a:rPr b="1" lang="en-US" sz="2000">
                <a:solidFill>
                  <a:srgbClr val="FF0000"/>
                </a:solidFill>
              </a:rPr>
              <a:t>branches</a:t>
            </a:r>
            <a:r>
              <a:rPr lang="en-US" sz="2000">
                <a:solidFill>
                  <a:srgbClr val="002060"/>
                </a:solidFill>
              </a:rPr>
              <a:t> from the present location to the procedure</a:t>
            </a:r>
            <a:endParaRPr/>
          </a:p>
          <a:p>
            <a:pPr indent="-228600" lvl="1" marL="457200" rtl="0" algn="l">
              <a:spcBef>
                <a:spcPts val="600"/>
              </a:spcBef>
              <a:spcAft>
                <a:spcPts val="0"/>
              </a:spcAft>
              <a:buSzPts val="1500"/>
              <a:buChar char="■"/>
            </a:pPr>
            <a:r>
              <a:rPr lang="en-US" sz="2000">
                <a:solidFill>
                  <a:srgbClr val="002060"/>
                </a:solidFill>
              </a:rPr>
              <a:t>Return instruction that </a:t>
            </a:r>
            <a:r>
              <a:rPr b="1" lang="en-US" sz="2000">
                <a:solidFill>
                  <a:srgbClr val="FF0000"/>
                </a:solidFill>
              </a:rPr>
              <a:t>returns</a:t>
            </a:r>
            <a:r>
              <a:rPr lang="en-US" sz="2000">
                <a:solidFill>
                  <a:srgbClr val="002060"/>
                </a:solidFill>
              </a:rPr>
              <a:t> from the procedure to the place from which it was called</a:t>
            </a:r>
            <a:endParaRPr sz="2000">
              <a:solidFill>
                <a:srgbClr val="002060"/>
              </a:solidFill>
            </a:endParaRPr>
          </a:p>
        </p:txBody>
      </p:sp>
      <p:sp>
        <p:nvSpPr>
          <p:cNvPr id="694" name="Google Shape;694;p3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36"/>
          <p:cNvSpPr txBox="1"/>
          <p:nvPr>
            <p:ph type="title"/>
          </p:nvPr>
        </p:nvSpPr>
        <p:spPr>
          <a:xfrm>
            <a:off x="381000" y="1143000"/>
            <a:ext cx="3255264" cy="116205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200"/>
              <a:buFont typeface="Rockwell"/>
              <a:buNone/>
            </a:pPr>
            <a:r>
              <a:rPr b="1" lang="en-US" sz="3200"/>
              <a:t>Nested</a:t>
            </a:r>
            <a:br>
              <a:rPr b="1" lang="en-US" sz="3200"/>
            </a:br>
            <a:r>
              <a:rPr b="1" lang="en-US" sz="3200"/>
              <a:t>Procedures</a:t>
            </a:r>
            <a:endParaRPr b="1" sz="3200"/>
          </a:p>
        </p:txBody>
      </p:sp>
      <p:pic>
        <p:nvPicPr>
          <p:cNvPr id="700" name="Google Shape;700;p36"/>
          <p:cNvPicPr preferRelativeResize="0"/>
          <p:nvPr/>
        </p:nvPicPr>
        <p:blipFill rotWithShape="1">
          <a:blip r:embed="rId3">
            <a:alphaModFix/>
          </a:blip>
          <a:srcRect b="0" l="0" r="0" t="0"/>
          <a:stretch/>
        </p:blipFill>
        <p:spPr>
          <a:xfrm>
            <a:off x="3143240" y="366713"/>
            <a:ext cx="5695950" cy="61245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37"/>
          <p:cNvSpPr txBox="1"/>
          <p:nvPr>
            <p:ph idx="4294967295" type="title"/>
          </p:nvPr>
        </p:nvSpPr>
        <p:spPr>
          <a:xfrm>
            <a:off x="-32" y="71438"/>
            <a:ext cx="4000528" cy="15716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Use of Stack to Implement Nested Procedures</a:t>
            </a:r>
            <a:endParaRPr/>
          </a:p>
        </p:txBody>
      </p:sp>
      <p:grpSp>
        <p:nvGrpSpPr>
          <p:cNvPr id="706" name="Google Shape;706;p37"/>
          <p:cNvGrpSpPr/>
          <p:nvPr/>
        </p:nvGrpSpPr>
        <p:grpSpPr>
          <a:xfrm>
            <a:off x="142844" y="214290"/>
            <a:ext cx="8891573" cy="6072230"/>
            <a:chOff x="252427" y="642918"/>
            <a:chExt cx="8891573" cy="6072230"/>
          </a:xfrm>
        </p:grpSpPr>
        <p:pic>
          <p:nvPicPr>
            <p:cNvPr id="707" name="Google Shape;707;p37"/>
            <p:cNvPicPr preferRelativeResize="0"/>
            <p:nvPr/>
          </p:nvPicPr>
          <p:blipFill rotWithShape="1">
            <a:blip r:embed="rId3">
              <a:alphaModFix/>
            </a:blip>
            <a:srcRect b="0" l="0" r="0" t="0"/>
            <a:stretch/>
          </p:blipFill>
          <p:spPr>
            <a:xfrm>
              <a:off x="6677025" y="642918"/>
              <a:ext cx="2466975" cy="4152900"/>
            </a:xfrm>
            <a:prstGeom prst="rect">
              <a:avLst/>
            </a:prstGeom>
            <a:noFill/>
            <a:ln>
              <a:noFill/>
            </a:ln>
          </p:spPr>
        </p:pic>
        <p:pic>
          <p:nvPicPr>
            <p:cNvPr id="708" name="Google Shape;708;p37"/>
            <p:cNvPicPr preferRelativeResize="0"/>
            <p:nvPr/>
          </p:nvPicPr>
          <p:blipFill rotWithShape="1">
            <a:blip r:embed="rId4">
              <a:alphaModFix/>
            </a:blip>
            <a:srcRect b="0" l="0" r="0" t="0"/>
            <a:stretch/>
          </p:blipFill>
          <p:spPr>
            <a:xfrm>
              <a:off x="252427" y="4457723"/>
              <a:ext cx="6391275" cy="2257425"/>
            </a:xfrm>
            <a:prstGeom prst="rect">
              <a:avLst/>
            </a:prstGeom>
            <a:noFill/>
            <a:ln>
              <a:noFill/>
            </a:ln>
          </p:spPr>
        </p:pic>
        <p:cxnSp>
          <p:nvCxnSpPr>
            <p:cNvPr id="709" name="Google Shape;709;p37"/>
            <p:cNvCxnSpPr/>
            <p:nvPr/>
          </p:nvCxnSpPr>
          <p:spPr>
            <a:xfrm flipH="1">
              <a:off x="1928794" y="1500174"/>
              <a:ext cx="5000660" cy="4071966"/>
            </a:xfrm>
            <a:prstGeom prst="straightConnector1">
              <a:avLst/>
            </a:prstGeom>
            <a:noFill/>
            <a:ln cap="flat" cmpd="sng" w="9525">
              <a:solidFill>
                <a:schemeClr val="accent1"/>
              </a:solidFill>
              <a:prstDash val="dash"/>
              <a:round/>
              <a:headEnd len="sm" w="sm" type="none"/>
              <a:tailEnd len="med" w="med" type="stealth"/>
            </a:ln>
          </p:spPr>
        </p:cxnSp>
        <p:cxnSp>
          <p:nvCxnSpPr>
            <p:cNvPr id="710" name="Google Shape;710;p37"/>
            <p:cNvCxnSpPr/>
            <p:nvPr/>
          </p:nvCxnSpPr>
          <p:spPr>
            <a:xfrm flipH="1">
              <a:off x="2857488" y="2500306"/>
              <a:ext cx="4071966" cy="2786082"/>
            </a:xfrm>
            <a:prstGeom prst="straightConnector1">
              <a:avLst/>
            </a:prstGeom>
            <a:noFill/>
            <a:ln cap="flat" cmpd="sng" w="9525">
              <a:solidFill>
                <a:schemeClr val="accent1"/>
              </a:solidFill>
              <a:prstDash val="dash"/>
              <a:round/>
              <a:headEnd len="sm" w="sm" type="none"/>
              <a:tailEnd len="med" w="med" type="stealth"/>
            </a:ln>
          </p:spPr>
        </p:cxnSp>
        <p:cxnSp>
          <p:nvCxnSpPr>
            <p:cNvPr id="711" name="Google Shape;711;p37"/>
            <p:cNvCxnSpPr/>
            <p:nvPr/>
          </p:nvCxnSpPr>
          <p:spPr>
            <a:xfrm rot="5400000">
              <a:off x="4607719" y="2964653"/>
              <a:ext cx="2428892" cy="2214578"/>
            </a:xfrm>
            <a:prstGeom prst="straightConnector1">
              <a:avLst/>
            </a:prstGeom>
            <a:noFill/>
            <a:ln cap="flat" cmpd="sng" w="9525">
              <a:solidFill>
                <a:schemeClr val="accent1"/>
              </a:solidFill>
              <a:prstDash val="dash"/>
              <a:round/>
              <a:headEnd len="sm" w="sm" type="none"/>
              <a:tailEnd len="med" w="med" type="stealth"/>
            </a:ln>
          </p:spPr>
        </p:cxnSp>
        <p:cxnSp>
          <p:nvCxnSpPr>
            <p:cNvPr id="712" name="Google Shape;712;p37"/>
            <p:cNvCxnSpPr/>
            <p:nvPr/>
          </p:nvCxnSpPr>
          <p:spPr>
            <a:xfrm rot="-5400000">
              <a:off x="2178827" y="4679165"/>
              <a:ext cx="1214446" cy="1588"/>
            </a:xfrm>
            <a:prstGeom prst="straightConnector1">
              <a:avLst/>
            </a:prstGeom>
            <a:noFill/>
            <a:ln cap="flat" cmpd="sng" w="38100">
              <a:solidFill>
                <a:srgbClr val="FF0000"/>
              </a:solidFill>
              <a:prstDash val="solid"/>
              <a:round/>
              <a:headEnd len="sm" w="sm" type="none"/>
              <a:tailEnd len="med" w="med" type="stealth"/>
            </a:ln>
          </p:spPr>
        </p:cxnSp>
        <p:cxnSp>
          <p:nvCxnSpPr>
            <p:cNvPr id="713" name="Google Shape;713;p37"/>
            <p:cNvCxnSpPr/>
            <p:nvPr/>
          </p:nvCxnSpPr>
          <p:spPr>
            <a:xfrm rot="-5400000">
              <a:off x="3821107" y="4678371"/>
              <a:ext cx="1214446" cy="1588"/>
            </a:xfrm>
            <a:prstGeom prst="straightConnector1">
              <a:avLst/>
            </a:prstGeom>
            <a:noFill/>
            <a:ln cap="flat" cmpd="sng" w="38100">
              <a:solidFill>
                <a:srgbClr val="FF0000"/>
              </a:solidFill>
              <a:prstDash val="solid"/>
              <a:round/>
              <a:headEnd len="sm" w="sm" type="none"/>
              <a:tailEnd len="med" w="med" type="stealth"/>
            </a:ln>
          </p:spPr>
        </p:cxnSp>
        <p:cxnSp>
          <p:nvCxnSpPr>
            <p:cNvPr id="714" name="Google Shape;714;p37"/>
            <p:cNvCxnSpPr/>
            <p:nvPr/>
          </p:nvCxnSpPr>
          <p:spPr>
            <a:xfrm rot="-5400000">
              <a:off x="4643438" y="4786322"/>
              <a:ext cx="1428760" cy="1588"/>
            </a:xfrm>
            <a:prstGeom prst="straightConnector1">
              <a:avLst/>
            </a:prstGeom>
            <a:noFill/>
            <a:ln cap="flat" cmpd="sng" w="38100">
              <a:solidFill>
                <a:srgbClr val="FF0000"/>
              </a:solidFill>
              <a:prstDash val="solid"/>
              <a:round/>
              <a:headEnd len="sm" w="sm" type="none"/>
              <a:tailEnd len="med" w="med" type="stealth"/>
            </a:ln>
          </p:spPr>
        </p:cxnSp>
      </p:grpSp>
      <p:sp>
        <p:nvSpPr>
          <p:cNvPr id="715" name="Google Shape;715;p3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38"/>
          <p:cNvSpPr txBox="1"/>
          <p:nvPr>
            <p:ph idx="4294967295" type="title"/>
          </p:nvPr>
        </p:nvSpPr>
        <p:spPr>
          <a:xfrm>
            <a:off x="0" y="0"/>
            <a:ext cx="91440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00"/>
              <a:buFont typeface="Rockwell"/>
              <a:buNone/>
            </a:pPr>
            <a:r>
              <a:rPr lang="en-US" sz="3200"/>
              <a:t>Stack Frame Growth </a:t>
            </a:r>
            <a:br>
              <a:rPr lang="en-US" sz="3200"/>
            </a:br>
            <a:r>
              <a:rPr lang="en-US" sz="3200"/>
              <a:t>Using Sample Procedures P and Q</a:t>
            </a:r>
            <a:endParaRPr/>
          </a:p>
        </p:txBody>
      </p:sp>
      <p:sp>
        <p:nvSpPr>
          <p:cNvPr id="721" name="Google Shape;721;p38"/>
          <p:cNvSpPr/>
          <p:nvPr/>
        </p:nvSpPr>
        <p:spPr>
          <a:xfrm>
            <a:off x="6429388" y="5357826"/>
            <a:ext cx="2500298" cy="1200329"/>
          </a:xfrm>
          <a:prstGeom prst="rect">
            <a:avLst/>
          </a:prstGeom>
          <a:solidFill>
            <a:srgbClr val="FFFEB9"/>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Procedure P  has local variables </a:t>
            </a:r>
            <a:r>
              <a:rPr i="1" lang="en-US" sz="1800">
                <a:solidFill>
                  <a:schemeClr val="dk1"/>
                </a:solidFill>
                <a:latin typeface="Times New Roman"/>
                <a:ea typeface="Times New Roman"/>
                <a:cs typeface="Times New Roman"/>
                <a:sym typeface="Times New Roman"/>
              </a:rPr>
              <a:t>x1,</a:t>
            </a:r>
            <a:r>
              <a:rPr lang="en-US" sz="1800">
                <a:solidFill>
                  <a:schemeClr val="dk1"/>
                </a:solidFill>
                <a:latin typeface="Times New Roman"/>
                <a:ea typeface="Times New Roman"/>
                <a:cs typeface="Times New Roman"/>
                <a:sym typeface="Times New Roman"/>
              </a:rPr>
              <a:t> </a:t>
            </a:r>
            <a:r>
              <a:rPr i="1" lang="en-US" sz="1800">
                <a:solidFill>
                  <a:schemeClr val="dk1"/>
                </a:solidFill>
                <a:latin typeface="Times New Roman"/>
                <a:ea typeface="Times New Roman"/>
                <a:cs typeface="Times New Roman"/>
                <a:sym typeface="Times New Roman"/>
              </a:rPr>
              <a:t>x2</a:t>
            </a:r>
            <a:r>
              <a:rPr lang="en-US" sz="1800">
                <a:solidFill>
                  <a:schemeClr val="dk1"/>
                </a:solidFill>
                <a:latin typeface="Times New Roman"/>
                <a:ea typeface="Times New Roman"/>
                <a:cs typeface="Times New Roman"/>
                <a:sym typeface="Times New Roman"/>
              </a:rPr>
              <a:t>, procedure Q has 2 local variables </a:t>
            </a:r>
            <a:r>
              <a:rPr i="1" lang="en-US" sz="1800">
                <a:solidFill>
                  <a:schemeClr val="dk1"/>
                </a:solidFill>
                <a:latin typeface="Times New Roman"/>
                <a:ea typeface="Times New Roman"/>
                <a:cs typeface="Times New Roman"/>
                <a:sym typeface="Times New Roman"/>
              </a:rPr>
              <a:t>y1,</a:t>
            </a:r>
            <a:r>
              <a:rPr lang="en-US" sz="1800">
                <a:solidFill>
                  <a:schemeClr val="dk1"/>
                </a:solidFill>
                <a:latin typeface="Times New Roman"/>
                <a:ea typeface="Times New Roman"/>
                <a:cs typeface="Times New Roman"/>
                <a:sym typeface="Times New Roman"/>
              </a:rPr>
              <a:t> </a:t>
            </a:r>
            <a:r>
              <a:rPr i="1" lang="en-US" sz="1800">
                <a:solidFill>
                  <a:schemeClr val="dk1"/>
                </a:solidFill>
                <a:latin typeface="Times New Roman"/>
                <a:ea typeface="Times New Roman"/>
                <a:cs typeface="Times New Roman"/>
                <a:sym typeface="Times New Roman"/>
              </a:rPr>
              <a:t>y2.</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sp>
        <p:nvSpPr>
          <p:cNvPr id="722" name="Google Shape;722;p38"/>
          <p:cNvSpPr/>
          <p:nvPr/>
        </p:nvSpPr>
        <p:spPr>
          <a:xfrm>
            <a:off x="6429388" y="1214422"/>
            <a:ext cx="2214578"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Times New Roman"/>
                <a:ea typeface="Times New Roman"/>
                <a:cs typeface="Times New Roman"/>
                <a:sym typeface="Times New Roman"/>
              </a:rPr>
              <a:t>Stack frame:</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Data can be stacked just before a procedure is called: (1) return address, (2) parameters (3) Caller stack frame</a:t>
            </a:r>
            <a:endParaRPr/>
          </a:p>
        </p:txBody>
      </p:sp>
      <p:pic>
        <p:nvPicPr>
          <p:cNvPr id="723" name="Google Shape;723;p38"/>
          <p:cNvPicPr preferRelativeResize="0"/>
          <p:nvPr/>
        </p:nvPicPr>
        <p:blipFill rotWithShape="1">
          <a:blip r:embed="rId3">
            <a:alphaModFix/>
          </a:blip>
          <a:srcRect b="0" l="0" r="0" t="0"/>
          <a:stretch/>
        </p:blipFill>
        <p:spPr>
          <a:xfrm>
            <a:off x="71406" y="1142984"/>
            <a:ext cx="6286500" cy="5391150"/>
          </a:xfrm>
          <a:prstGeom prst="rect">
            <a:avLst/>
          </a:prstGeom>
          <a:noFill/>
          <a:ln>
            <a:noFill/>
          </a:ln>
        </p:spPr>
      </p:pic>
      <p:sp>
        <p:nvSpPr>
          <p:cNvPr id="724" name="Google Shape;724;p38"/>
          <p:cNvSpPr/>
          <p:nvPr/>
        </p:nvSpPr>
        <p:spPr>
          <a:xfrm>
            <a:off x="0" y="4000504"/>
            <a:ext cx="357158" cy="1785950"/>
          </a:xfrm>
          <a:prstGeom prst="leftBrace">
            <a:avLst>
              <a:gd fmla="val 8333" name="adj1"/>
              <a:gd fmla="val 50000" name="adj2"/>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25" name="Google Shape;725;p38"/>
          <p:cNvSpPr/>
          <p:nvPr/>
        </p:nvSpPr>
        <p:spPr>
          <a:xfrm>
            <a:off x="2857520" y="4000504"/>
            <a:ext cx="357158" cy="1785950"/>
          </a:xfrm>
          <a:prstGeom prst="leftBrace">
            <a:avLst>
              <a:gd fmla="val 8333" name="adj1"/>
              <a:gd fmla="val 50000" name="adj2"/>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26" name="Google Shape;726;p38"/>
          <p:cNvSpPr/>
          <p:nvPr/>
        </p:nvSpPr>
        <p:spPr>
          <a:xfrm>
            <a:off x="2857488" y="2143116"/>
            <a:ext cx="357190" cy="1857388"/>
          </a:xfrm>
          <a:prstGeom prst="leftBrace">
            <a:avLst>
              <a:gd fmla="val 8333" name="adj1"/>
              <a:gd fmla="val 50000" name="adj2"/>
            </a:avLst>
          </a:prstGeom>
          <a:no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27" name="Google Shape;727;p3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2000"/>
              <a:t>‹#›</a:t>
            </a:fld>
            <a:endParaRPr b="1" sz="2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39"/>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37" name="Google Shape;737;p39"/>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738" name="Google Shape;738;p39"/>
          <p:cNvSpPr txBox="1"/>
          <p:nvPr>
            <p:ph type="title"/>
          </p:nvPr>
        </p:nvSpPr>
        <p:spPr>
          <a:xfrm>
            <a:off x="0" y="142852"/>
            <a:ext cx="1000101" cy="6715148"/>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accent1"/>
              </a:buClr>
              <a:buSzPts val="4000"/>
              <a:buFont typeface="Rockwell"/>
              <a:buNone/>
            </a:pPr>
            <a:r>
              <a:rPr lang="en-US" sz="4000"/>
              <a:t>Exercises</a:t>
            </a:r>
            <a:endParaRPr sz="4000"/>
          </a:p>
        </p:txBody>
      </p:sp>
      <p:sp>
        <p:nvSpPr>
          <p:cNvPr id="739" name="Google Shape;739;p39"/>
          <p:cNvSpPr txBox="1"/>
          <p:nvPr>
            <p:ph idx="1" type="body"/>
          </p:nvPr>
        </p:nvSpPr>
        <p:spPr>
          <a:xfrm>
            <a:off x="785786" y="500042"/>
            <a:ext cx="8054787" cy="6286544"/>
          </a:xfrm>
          <a:prstGeom prst="rect">
            <a:avLst/>
          </a:prstGeom>
          <a:noFill/>
          <a:ln>
            <a:noFill/>
          </a:ln>
        </p:spPr>
        <p:txBody>
          <a:bodyPr anchorCtr="0" anchor="t" bIns="44450" lIns="90475" spcFirstLastPara="1" rIns="90475" wrap="square" tIns="44450">
            <a:noAutofit/>
          </a:bodyPr>
          <a:lstStyle/>
          <a:p>
            <a:pPr indent="-228600" lvl="0" marL="228600" rtl="0" algn="l">
              <a:spcBef>
                <a:spcPts val="0"/>
              </a:spcBef>
              <a:spcAft>
                <a:spcPts val="0"/>
              </a:spcAft>
              <a:buSzPts val="1200"/>
              <a:buNone/>
            </a:pPr>
            <a:r>
              <a:rPr lang="en-US" sz="1600">
                <a:solidFill>
                  <a:srgbClr val="002060"/>
                </a:solidFill>
              </a:rPr>
              <a:t>12.1 What are the typical elements of a machine instruction? </a:t>
            </a:r>
            <a:endParaRPr/>
          </a:p>
          <a:p>
            <a:pPr indent="-228600" lvl="0" marL="228600" rtl="0" algn="l">
              <a:spcBef>
                <a:spcPts val="2000"/>
              </a:spcBef>
              <a:spcAft>
                <a:spcPts val="0"/>
              </a:spcAft>
              <a:buSzPts val="1200"/>
              <a:buNone/>
            </a:pPr>
            <a:r>
              <a:rPr lang="en-US" sz="1600">
                <a:solidFill>
                  <a:srgbClr val="002060"/>
                </a:solidFill>
              </a:rPr>
              <a:t>12.2 What types of locations can hold source and destination operands? </a:t>
            </a:r>
            <a:endParaRPr/>
          </a:p>
          <a:p>
            <a:pPr indent="-228600" lvl="0" marL="228600" rtl="0" algn="l">
              <a:spcBef>
                <a:spcPts val="2000"/>
              </a:spcBef>
              <a:spcAft>
                <a:spcPts val="0"/>
              </a:spcAft>
              <a:buSzPts val="1200"/>
              <a:buNone/>
            </a:pPr>
            <a:r>
              <a:rPr lang="en-US" sz="1600">
                <a:solidFill>
                  <a:srgbClr val="002060"/>
                </a:solidFill>
              </a:rPr>
              <a:t>12.3 If an instruction contains four addresses, what might be the purpose of each address? </a:t>
            </a:r>
            <a:endParaRPr/>
          </a:p>
          <a:p>
            <a:pPr indent="-228600" lvl="0" marL="228600" rtl="0" algn="l">
              <a:spcBef>
                <a:spcPts val="2000"/>
              </a:spcBef>
              <a:spcAft>
                <a:spcPts val="0"/>
              </a:spcAft>
              <a:buSzPts val="1200"/>
              <a:buNone/>
            </a:pPr>
            <a:r>
              <a:rPr lang="en-US" sz="1600">
                <a:solidFill>
                  <a:srgbClr val="002060"/>
                </a:solidFill>
              </a:rPr>
              <a:t>12.4 List and briefly explain five important instruction set design issues. </a:t>
            </a:r>
            <a:endParaRPr/>
          </a:p>
          <a:p>
            <a:pPr indent="-228600" lvl="0" marL="228600" rtl="0" algn="l">
              <a:spcBef>
                <a:spcPts val="2000"/>
              </a:spcBef>
              <a:spcAft>
                <a:spcPts val="0"/>
              </a:spcAft>
              <a:buSzPts val="1200"/>
              <a:buNone/>
            </a:pPr>
            <a:r>
              <a:rPr lang="en-US" sz="1600">
                <a:solidFill>
                  <a:srgbClr val="002060"/>
                </a:solidFill>
              </a:rPr>
              <a:t>12.5 What types of operands are typical in machine instruction sets? </a:t>
            </a:r>
            <a:endParaRPr/>
          </a:p>
          <a:p>
            <a:pPr indent="-228600" lvl="0" marL="228600" rtl="0" algn="l">
              <a:spcBef>
                <a:spcPts val="2000"/>
              </a:spcBef>
              <a:spcAft>
                <a:spcPts val="0"/>
              </a:spcAft>
              <a:buSzPts val="1200"/>
              <a:buNone/>
            </a:pPr>
            <a:r>
              <a:rPr lang="en-US" sz="1600">
                <a:solidFill>
                  <a:srgbClr val="002060"/>
                </a:solidFill>
              </a:rPr>
              <a:t>12.6 What is the relationship between the IRA character code and the packed decimal representation? </a:t>
            </a:r>
            <a:endParaRPr/>
          </a:p>
          <a:p>
            <a:pPr indent="-228600" lvl="0" marL="228600" rtl="0" algn="l">
              <a:spcBef>
                <a:spcPts val="2000"/>
              </a:spcBef>
              <a:spcAft>
                <a:spcPts val="0"/>
              </a:spcAft>
              <a:buSzPts val="1200"/>
              <a:buNone/>
            </a:pPr>
            <a:r>
              <a:rPr lang="en-US" sz="1600">
                <a:solidFill>
                  <a:srgbClr val="002060"/>
                </a:solidFill>
              </a:rPr>
              <a:t>12.7 What is the difference between an arithmetic shift and a logical shift? </a:t>
            </a:r>
            <a:endParaRPr/>
          </a:p>
          <a:p>
            <a:pPr indent="-228600" lvl="0" marL="228600" rtl="0" algn="l">
              <a:spcBef>
                <a:spcPts val="2000"/>
              </a:spcBef>
              <a:spcAft>
                <a:spcPts val="0"/>
              </a:spcAft>
              <a:buSzPts val="1200"/>
              <a:buNone/>
            </a:pPr>
            <a:r>
              <a:rPr lang="en-US" sz="1600">
                <a:solidFill>
                  <a:srgbClr val="002060"/>
                </a:solidFill>
              </a:rPr>
              <a:t>12.8 Why are transfer of control instructions needed?</a:t>
            </a:r>
            <a:endParaRPr/>
          </a:p>
          <a:p>
            <a:pPr indent="-228600" lvl="0" marL="228600" rtl="0" algn="l">
              <a:spcBef>
                <a:spcPts val="2000"/>
              </a:spcBef>
              <a:spcAft>
                <a:spcPts val="0"/>
              </a:spcAft>
              <a:buSzPts val="1200"/>
              <a:buNone/>
            </a:pPr>
            <a:r>
              <a:rPr lang="en-US" sz="1600">
                <a:solidFill>
                  <a:srgbClr val="002060"/>
                </a:solidFill>
              </a:rPr>
              <a:t>12.9 List and briefly explain two common ways of generating the condition to be tested in a conditional branch instruction. </a:t>
            </a:r>
            <a:endParaRPr/>
          </a:p>
          <a:p>
            <a:pPr indent="-228600" lvl="0" marL="228600" rtl="0" algn="l">
              <a:spcBef>
                <a:spcPts val="2000"/>
              </a:spcBef>
              <a:spcAft>
                <a:spcPts val="0"/>
              </a:spcAft>
              <a:buSzPts val="1200"/>
              <a:buNone/>
            </a:pPr>
            <a:r>
              <a:rPr lang="en-US" sz="1600">
                <a:solidFill>
                  <a:srgbClr val="002060"/>
                </a:solidFill>
              </a:rPr>
              <a:t>12.10 What is meant by the term nesting of procedures? </a:t>
            </a:r>
            <a:endParaRPr/>
          </a:p>
          <a:p>
            <a:pPr indent="-228600" lvl="0" marL="228600" rtl="0" algn="l">
              <a:spcBef>
                <a:spcPts val="2000"/>
              </a:spcBef>
              <a:spcAft>
                <a:spcPts val="0"/>
              </a:spcAft>
              <a:buSzPts val="1200"/>
              <a:buNone/>
            </a:pPr>
            <a:r>
              <a:rPr lang="en-US" sz="1600">
                <a:solidFill>
                  <a:srgbClr val="002060"/>
                </a:solidFill>
              </a:rPr>
              <a:t>12.11 List three possible places for storing the return address for a procedure return.</a:t>
            </a:r>
            <a:endParaRPr/>
          </a:p>
        </p:txBody>
      </p:sp>
      <p:pic>
        <p:nvPicPr>
          <p:cNvPr id="740" name="Google Shape;740;p39"/>
          <p:cNvPicPr preferRelativeResize="0"/>
          <p:nvPr/>
        </p:nvPicPr>
        <p:blipFill rotWithShape="1">
          <a:blip r:embed="rId3">
            <a:alphaModFix/>
          </a:blip>
          <a:srcRect b="0" l="0" r="0" t="0"/>
          <a:stretch/>
        </p:blipFill>
        <p:spPr>
          <a:xfrm>
            <a:off x="7785383" y="3357562"/>
            <a:ext cx="1358617" cy="1666875"/>
          </a:xfrm>
          <a:prstGeom prst="rect">
            <a:avLst/>
          </a:prstGeom>
          <a:noFill/>
          <a:ln>
            <a:noFill/>
          </a:ln>
        </p:spPr>
      </p:pic>
      <p:sp>
        <p:nvSpPr>
          <p:cNvPr id="741" name="Google Shape;741;p3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49" name="Google Shape;249;p4"/>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50" name="Google Shape;250;p4"/>
          <p:cNvSpPr txBox="1"/>
          <p:nvPr>
            <p:ph type="title"/>
          </p:nvPr>
        </p:nvSpPr>
        <p:spPr>
          <a:xfrm>
            <a:off x="714348" y="285728"/>
            <a:ext cx="7556313" cy="1116106"/>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accent1"/>
              </a:buClr>
              <a:buSzPts val="3600"/>
              <a:buFont typeface="Rockwell"/>
              <a:buNone/>
            </a:pPr>
            <a:r>
              <a:rPr lang="en-US"/>
              <a:t>12.1- Machine Instruction Characteristics</a:t>
            </a:r>
            <a:endParaRPr/>
          </a:p>
        </p:txBody>
      </p:sp>
      <p:sp>
        <p:nvSpPr>
          <p:cNvPr id="251" name="Google Shape;251;p4"/>
          <p:cNvSpPr txBox="1"/>
          <p:nvPr>
            <p:ph idx="1" type="body"/>
          </p:nvPr>
        </p:nvSpPr>
        <p:spPr>
          <a:xfrm>
            <a:off x="498474" y="2362200"/>
            <a:ext cx="7556313" cy="4038600"/>
          </a:xfrm>
          <a:prstGeom prst="rect">
            <a:avLst/>
          </a:prstGeom>
          <a:noFill/>
          <a:ln>
            <a:noFill/>
          </a:ln>
        </p:spPr>
        <p:txBody>
          <a:bodyPr anchorCtr="0" anchor="t" bIns="44450" lIns="90475" spcFirstLastPara="1" rIns="90475" wrap="square" tIns="44450">
            <a:normAutofit fontScale="92500" lnSpcReduction="10000"/>
          </a:bodyPr>
          <a:lstStyle/>
          <a:p>
            <a:pPr indent="-228600" lvl="0" marL="228600" rtl="0" algn="l">
              <a:spcBef>
                <a:spcPts val="0"/>
              </a:spcBef>
              <a:spcAft>
                <a:spcPts val="0"/>
              </a:spcAft>
              <a:buSzPct val="75000"/>
              <a:buChar char="■"/>
            </a:pPr>
            <a:r>
              <a:rPr lang="en-US" sz="2400">
                <a:solidFill>
                  <a:srgbClr val="002060"/>
                </a:solidFill>
              </a:rPr>
              <a:t>The operation of the processor is determined by the instructions it executes, referred to as </a:t>
            </a:r>
            <a:r>
              <a:rPr i="1" lang="en-US" sz="2400">
                <a:solidFill>
                  <a:srgbClr val="002060"/>
                </a:solidFill>
              </a:rPr>
              <a:t>machine instructions </a:t>
            </a:r>
            <a:r>
              <a:rPr lang="en-US" sz="2400">
                <a:solidFill>
                  <a:srgbClr val="002060"/>
                </a:solidFill>
              </a:rPr>
              <a:t>or </a:t>
            </a:r>
            <a:r>
              <a:rPr i="1" lang="en-US" sz="2400">
                <a:solidFill>
                  <a:srgbClr val="002060"/>
                </a:solidFill>
              </a:rPr>
              <a:t>computer instructions</a:t>
            </a:r>
            <a:endParaRPr/>
          </a:p>
          <a:p>
            <a:pPr indent="-228600" lvl="0" marL="228600" rtl="0" algn="l">
              <a:spcBef>
                <a:spcPts val="2000"/>
              </a:spcBef>
              <a:spcAft>
                <a:spcPts val="0"/>
              </a:spcAft>
              <a:buSzPct val="75000"/>
              <a:buChar char="■"/>
            </a:pPr>
            <a:r>
              <a:rPr lang="en-US" sz="2400">
                <a:solidFill>
                  <a:srgbClr val="002060"/>
                </a:solidFill>
              </a:rPr>
              <a:t>The collection of different instructions that the processor can execute is referred to as the processor’s </a:t>
            </a:r>
            <a:r>
              <a:rPr i="1" lang="en-US" sz="2400">
                <a:solidFill>
                  <a:srgbClr val="002060"/>
                </a:solidFill>
              </a:rPr>
              <a:t>instruction set</a:t>
            </a:r>
            <a:endParaRPr/>
          </a:p>
          <a:p>
            <a:pPr indent="-228600" lvl="0" marL="228600" rtl="0" algn="l">
              <a:spcBef>
                <a:spcPts val="2000"/>
              </a:spcBef>
              <a:spcAft>
                <a:spcPts val="0"/>
              </a:spcAft>
              <a:buSzPct val="75000"/>
              <a:buChar char="■"/>
            </a:pPr>
            <a:r>
              <a:rPr lang="en-US" sz="2400">
                <a:solidFill>
                  <a:srgbClr val="002060"/>
                </a:solidFill>
              </a:rPr>
              <a:t>Each instruction must contain the information required by the processor for execution</a:t>
            </a:r>
            <a:endParaRPr/>
          </a:p>
          <a:p>
            <a:pPr indent="-228600" lvl="0" marL="228600" rtl="0" algn="l">
              <a:spcBef>
                <a:spcPts val="2000"/>
              </a:spcBef>
              <a:spcAft>
                <a:spcPts val="0"/>
              </a:spcAft>
              <a:buSzPct val="75000"/>
              <a:buChar char="■"/>
            </a:pPr>
            <a:r>
              <a:rPr i="1" lang="en-US" sz="2400">
                <a:solidFill>
                  <a:srgbClr val="002060"/>
                </a:solidFill>
              </a:rPr>
              <a:t>Instruction’s semantic is works which are performed by hardware.</a:t>
            </a:r>
            <a:endParaRPr i="1" sz="2400">
              <a:solidFill>
                <a:srgbClr val="002060"/>
              </a:solidFill>
            </a:endParaRPr>
          </a:p>
        </p:txBody>
      </p:sp>
      <p:pic>
        <p:nvPicPr>
          <p:cNvPr id="252" name="Google Shape;252;p4"/>
          <p:cNvPicPr preferRelativeResize="0"/>
          <p:nvPr/>
        </p:nvPicPr>
        <p:blipFill rotWithShape="1">
          <a:blip r:embed="rId3">
            <a:alphaModFix/>
          </a:blip>
          <a:srcRect b="0" l="0" r="0" t="0"/>
          <a:stretch/>
        </p:blipFill>
        <p:spPr>
          <a:xfrm>
            <a:off x="7713977" y="5191149"/>
            <a:ext cx="1358617" cy="1666875"/>
          </a:xfrm>
          <a:prstGeom prst="rect">
            <a:avLst/>
          </a:prstGeom>
          <a:noFill/>
          <a:ln>
            <a:noFill/>
          </a:ln>
        </p:spPr>
      </p:pic>
      <p:sp>
        <p:nvSpPr>
          <p:cNvPr id="253" name="Google Shape;253;p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40"/>
          <p:cNvSpPr txBox="1"/>
          <p:nvPr>
            <p:ph type="title"/>
          </p:nvPr>
        </p:nvSpPr>
        <p:spPr>
          <a:xfrm>
            <a:off x="762000" y="228600"/>
            <a:ext cx="3428999" cy="11161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400"/>
              <a:buFont typeface="Rockwell"/>
              <a:buNone/>
            </a:pPr>
            <a:r>
              <a:rPr lang="en-US" sz="4400"/>
              <a:t>Summary</a:t>
            </a:r>
            <a:endParaRPr sz="4400"/>
          </a:p>
        </p:txBody>
      </p:sp>
      <p:sp>
        <p:nvSpPr>
          <p:cNvPr id="748" name="Google Shape;748;p40"/>
          <p:cNvSpPr txBox="1"/>
          <p:nvPr>
            <p:ph idx="1" type="body"/>
          </p:nvPr>
        </p:nvSpPr>
        <p:spPr>
          <a:xfrm>
            <a:off x="457200" y="2514600"/>
            <a:ext cx="3810000" cy="43434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350"/>
              <a:buChar char="■"/>
            </a:pPr>
            <a:r>
              <a:rPr lang="en-US"/>
              <a:t>Machine instruction characteristics</a:t>
            </a:r>
            <a:endParaRPr/>
          </a:p>
          <a:p>
            <a:pPr indent="-228600" lvl="1" marL="457200" rtl="0" algn="l">
              <a:spcBef>
                <a:spcPts val="600"/>
              </a:spcBef>
              <a:spcAft>
                <a:spcPts val="0"/>
              </a:spcAft>
              <a:buSzPts val="1350"/>
              <a:buChar char="■"/>
            </a:pPr>
            <a:r>
              <a:rPr lang="en-US"/>
              <a:t>Elements of a machine instruction</a:t>
            </a:r>
            <a:endParaRPr/>
          </a:p>
          <a:p>
            <a:pPr indent="-228600" lvl="1" marL="457200" rtl="0" algn="l">
              <a:spcBef>
                <a:spcPts val="600"/>
              </a:spcBef>
              <a:spcAft>
                <a:spcPts val="0"/>
              </a:spcAft>
              <a:buSzPts val="1350"/>
              <a:buChar char="■"/>
            </a:pPr>
            <a:r>
              <a:rPr lang="en-US"/>
              <a:t>Instruction representation</a:t>
            </a:r>
            <a:endParaRPr/>
          </a:p>
          <a:p>
            <a:pPr indent="-228600" lvl="1" marL="457200" rtl="0" algn="l">
              <a:spcBef>
                <a:spcPts val="600"/>
              </a:spcBef>
              <a:spcAft>
                <a:spcPts val="0"/>
              </a:spcAft>
              <a:buSzPts val="1350"/>
              <a:buChar char="■"/>
            </a:pPr>
            <a:r>
              <a:rPr lang="en-US"/>
              <a:t>Instruction types</a:t>
            </a:r>
            <a:endParaRPr/>
          </a:p>
          <a:p>
            <a:pPr indent="-228600" lvl="1" marL="457200" rtl="0" algn="l">
              <a:spcBef>
                <a:spcPts val="600"/>
              </a:spcBef>
              <a:spcAft>
                <a:spcPts val="0"/>
              </a:spcAft>
              <a:buSzPts val="1350"/>
              <a:buChar char="■"/>
            </a:pPr>
            <a:r>
              <a:rPr lang="en-US"/>
              <a:t>Number of addresses</a:t>
            </a:r>
            <a:endParaRPr/>
          </a:p>
          <a:p>
            <a:pPr indent="-228600" lvl="1" marL="457200" rtl="0" algn="l">
              <a:spcBef>
                <a:spcPts val="600"/>
              </a:spcBef>
              <a:spcAft>
                <a:spcPts val="0"/>
              </a:spcAft>
              <a:buSzPts val="1350"/>
              <a:buChar char="■"/>
            </a:pPr>
            <a:r>
              <a:rPr lang="en-US"/>
              <a:t>Instruction set design</a:t>
            </a:r>
            <a:endParaRPr/>
          </a:p>
          <a:p>
            <a:pPr indent="-228600" lvl="0" marL="228600" rtl="0" algn="l">
              <a:spcBef>
                <a:spcPts val="600"/>
              </a:spcBef>
              <a:spcAft>
                <a:spcPts val="0"/>
              </a:spcAft>
              <a:buSzPts val="1350"/>
              <a:buChar char="■"/>
            </a:pPr>
            <a:r>
              <a:rPr lang="en-US"/>
              <a:t>Types of operands</a:t>
            </a:r>
            <a:endParaRPr/>
          </a:p>
          <a:p>
            <a:pPr indent="-228600" lvl="1" marL="457200" rtl="0" algn="l">
              <a:spcBef>
                <a:spcPts val="600"/>
              </a:spcBef>
              <a:spcAft>
                <a:spcPts val="0"/>
              </a:spcAft>
              <a:buSzPts val="1350"/>
              <a:buChar char="■"/>
            </a:pPr>
            <a:r>
              <a:rPr lang="en-US"/>
              <a:t>Numbers</a:t>
            </a:r>
            <a:endParaRPr/>
          </a:p>
          <a:p>
            <a:pPr indent="-228600" lvl="1" marL="457200" rtl="0" algn="l">
              <a:spcBef>
                <a:spcPts val="600"/>
              </a:spcBef>
              <a:spcAft>
                <a:spcPts val="0"/>
              </a:spcAft>
              <a:buSzPts val="1350"/>
              <a:buChar char="■"/>
            </a:pPr>
            <a:r>
              <a:rPr lang="en-US"/>
              <a:t>Characters</a:t>
            </a:r>
            <a:endParaRPr/>
          </a:p>
          <a:p>
            <a:pPr indent="-228600" lvl="1" marL="457200" rtl="0" algn="l">
              <a:spcBef>
                <a:spcPts val="600"/>
              </a:spcBef>
              <a:spcAft>
                <a:spcPts val="0"/>
              </a:spcAft>
              <a:buSzPts val="1350"/>
              <a:buChar char="■"/>
            </a:pPr>
            <a:r>
              <a:rPr lang="en-US"/>
              <a:t>Logical data</a:t>
            </a:r>
            <a:endParaRPr/>
          </a:p>
        </p:txBody>
      </p:sp>
      <p:sp>
        <p:nvSpPr>
          <p:cNvPr id="749" name="Google Shape;749;p40"/>
          <p:cNvSpPr txBox="1"/>
          <p:nvPr>
            <p:ph idx="2" type="body"/>
          </p:nvPr>
        </p:nvSpPr>
        <p:spPr>
          <a:xfrm>
            <a:off x="4495800" y="2133600"/>
            <a:ext cx="3810000" cy="4724400"/>
          </a:xfrm>
          <a:prstGeom prst="rect">
            <a:avLst/>
          </a:prstGeom>
          <a:noFill/>
          <a:ln>
            <a:noFill/>
          </a:ln>
        </p:spPr>
        <p:txBody>
          <a:bodyPr anchorCtr="0" anchor="t" bIns="45700" lIns="91425" spcFirstLastPara="1" rIns="91425" wrap="square" tIns="45700">
            <a:normAutofit/>
          </a:bodyPr>
          <a:lstStyle/>
          <a:p>
            <a:pPr indent="-228600" lvl="1" marL="228600" rtl="0" algn="l">
              <a:spcBef>
                <a:spcPts val="0"/>
              </a:spcBef>
              <a:spcAft>
                <a:spcPts val="0"/>
              </a:spcAft>
              <a:buClr>
                <a:schemeClr val="accent1"/>
              </a:buClr>
              <a:buSzPts val="1350"/>
              <a:buChar char="■"/>
            </a:pPr>
            <a:r>
              <a:rPr lang="en-US"/>
              <a:t>Intel x86 and ARM data types</a:t>
            </a:r>
            <a:endParaRPr/>
          </a:p>
          <a:p>
            <a:pPr indent="-228600" lvl="1" marL="228600" rtl="0" algn="l">
              <a:spcBef>
                <a:spcPts val="1800"/>
              </a:spcBef>
              <a:spcAft>
                <a:spcPts val="0"/>
              </a:spcAft>
              <a:buClr>
                <a:schemeClr val="accent1"/>
              </a:buClr>
              <a:buSzPts val="1350"/>
              <a:buChar char="■"/>
            </a:pPr>
            <a:r>
              <a:rPr lang="en-US"/>
              <a:t>Types of operations</a:t>
            </a:r>
            <a:endParaRPr/>
          </a:p>
          <a:p>
            <a:pPr indent="-228600" lvl="1" marL="457200" rtl="0" algn="l">
              <a:spcBef>
                <a:spcPts val="600"/>
              </a:spcBef>
              <a:spcAft>
                <a:spcPts val="0"/>
              </a:spcAft>
              <a:buSzPts val="1459"/>
              <a:buChar char="■"/>
            </a:pPr>
            <a:r>
              <a:rPr lang="en-US" sz="1945"/>
              <a:t>Data transfer</a:t>
            </a:r>
            <a:endParaRPr/>
          </a:p>
          <a:p>
            <a:pPr indent="-228600" lvl="1" marL="457200" rtl="0" algn="l">
              <a:spcBef>
                <a:spcPts val="600"/>
              </a:spcBef>
              <a:spcAft>
                <a:spcPts val="0"/>
              </a:spcAft>
              <a:buSzPts val="1459"/>
              <a:buChar char="■"/>
            </a:pPr>
            <a:r>
              <a:rPr lang="en-US" sz="1945"/>
              <a:t>Arithmetic</a:t>
            </a:r>
            <a:endParaRPr/>
          </a:p>
          <a:p>
            <a:pPr indent="-228600" lvl="1" marL="457200" rtl="0" algn="l">
              <a:spcBef>
                <a:spcPts val="600"/>
              </a:spcBef>
              <a:spcAft>
                <a:spcPts val="0"/>
              </a:spcAft>
              <a:buSzPts val="1459"/>
              <a:buChar char="■"/>
            </a:pPr>
            <a:r>
              <a:rPr lang="en-US" sz="1945"/>
              <a:t>Logical</a:t>
            </a:r>
            <a:endParaRPr/>
          </a:p>
          <a:p>
            <a:pPr indent="-228600" lvl="1" marL="457200" rtl="0" algn="l">
              <a:spcBef>
                <a:spcPts val="600"/>
              </a:spcBef>
              <a:spcAft>
                <a:spcPts val="0"/>
              </a:spcAft>
              <a:buSzPts val="1459"/>
              <a:buChar char="■"/>
            </a:pPr>
            <a:r>
              <a:rPr lang="en-US" sz="1945"/>
              <a:t>Conversion</a:t>
            </a:r>
            <a:endParaRPr/>
          </a:p>
          <a:p>
            <a:pPr indent="-228600" lvl="1" marL="457200" rtl="0" algn="l">
              <a:spcBef>
                <a:spcPts val="600"/>
              </a:spcBef>
              <a:spcAft>
                <a:spcPts val="0"/>
              </a:spcAft>
              <a:buSzPts val="1459"/>
              <a:buChar char="■"/>
            </a:pPr>
            <a:r>
              <a:rPr lang="en-US" sz="1945"/>
              <a:t>Input/output</a:t>
            </a:r>
            <a:endParaRPr/>
          </a:p>
          <a:p>
            <a:pPr indent="-228600" lvl="1" marL="457200" rtl="0" algn="l">
              <a:spcBef>
                <a:spcPts val="600"/>
              </a:spcBef>
              <a:spcAft>
                <a:spcPts val="0"/>
              </a:spcAft>
              <a:buSzPts val="1459"/>
              <a:buChar char="■"/>
            </a:pPr>
            <a:r>
              <a:rPr lang="en-US" sz="1945"/>
              <a:t>System control</a:t>
            </a:r>
            <a:endParaRPr/>
          </a:p>
          <a:p>
            <a:pPr indent="-228600" lvl="1" marL="457200" rtl="0" algn="l">
              <a:spcBef>
                <a:spcPts val="600"/>
              </a:spcBef>
              <a:spcAft>
                <a:spcPts val="0"/>
              </a:spcAft>
              <a:buSzPts val="1459"/>
              <a:buChar char="■"/>
            </a:pPr>
            <a:r>
              <a:rPr lang="en-US" sz="1945"/>
              <a:t>Transfer of control</a:t>
            </a:r>
            <a:endParaRPr sz="1945"/>
          </a:p>
        </p:txBody>
      </p:sp>
      <p:sp>
        <p:nvSpPr>
          <p:cNvPr id="750" name="Google Shape;750;p40"/>
          <p:cNvSpPr txBox="1"/>
          <p:nvPr>
            <p:ph idx="3" type="body"/>
          </p:nvPr>
        </p:nvSpPr>
        <p:spPr>
          <a:xfrm>
            <a:off x="533400" y="1219200"/>
            <a:ext cx="3657600" cy="1098177"/>
          </a:xfrm>
          <a:prstGeom prst="rect">
            <a:avLst/>
          </a:prstGeom>
          <a:solidFill>
            <a:schemeClr val="accent3"/>
          </a:solidFill>
          <a:ln>
            <a:noFill/>
          </a:ln>
        </p:spPr>
        <p:txBody>
          <a:bodyPr anchorCtr="0" anchor="ctr" bIns="0" lIns="91425" spcFirstLastPara="1" rIns="91425" wrap="square" tIns="0">
            <a:normAutofit/>
          </a:bodyPr>
          <a:lstStyle/>
          <a:p>
            <a:pPr indent="0" lvl="0" marL="0" rtl="0" algn="ctr">
              <a:spcBef>
                <a:spcPts val="0"/>
              </a:spcBef>
              <a:spcAft>
                <a:spcPts val="0"/>
              </a:spcAft>
              <a:buSzPts val="600"/>
              <a:buNone/>
            </a:pPr>
            <a:r>
              <a:t/>
            </a:r>
            <a:endParaRPr sz="800"/>
          </a:p>
          <a:p>
            <a:pPr indent="0" lvl="0" marL="0" rtl="0" algn="ctr">
              <a:spcBef>
                <a:spcPts val="0"/>
              </a:spcBef>
              <a:spcAft>
                <a:spcPts val="0"/>
              </a:spcAft>
              <a:buSzPts val="600"/>
              <a:buNone/>
            </a:pPr>
            <a:r>
              <a:t/>
            </a:r>
            <a:endParaRPr sz="800"/>
          </a:p>
          <a:p>
            <a:pPr indent="0" lvl="0" marL="0" rtl="0" algn="ctr">
              <a:spcBef>
                <a:spcPts val="0"/>
              </a:spcBef>
              <a:spcAft>
                <a:spcPts val="0"/>
              </a:spcAft>
              <a:buSzPts val="2400"/>
              <a:buNone/>
            </a:pPr>
            <a:r>
              <a:rPr lang="en-US" sz="3200"/>
              <a:t>Chapter 12</a:t>
            </a:r>
            <a:endParaRPr/>
          </a:p>
          <a:p>
            <a:pPr indent="0" lvl="0" marL="0" rtl="0" algn="ctr">
              <a:spcBef>
                <a:spcPts val="0"/>
              </a:spcBef>
              <a:spcAft>
                <a:spcPts val="0"/>
              </a:spcAft>
              <a:buSzPts val="1350"/>
              <a:buNone/>
            </a:pPr>
            <a:r>
              <a:t/>
            </a:r>
            <a:endParaRPr/>
          </a:p>
        </p:txBody>
      </p:sp>
      <p:sp>
        <p:nvSpPr>
          <p:cNvPr id="751" name="Google Shape;751;p40"/>
          <p:cNvSpPr txBox="1"/>
          <p:nvPr>
            <p:ph idx="4" type="body"/>
          </p:nvPr>
        </p:nvSpPr>
        <p:spPr>
          <a:xfrm>
            <a:off x="4343400" y="228600"/>
            <a:ext cx="3657600" cy="1707776"/>
          </a:xfrm>
          <a:prstGeom prst="rect">
            <a:avLst/>
          </a:prstGeom>
          <a:solidFill>
            <a:srgbClr val="A2A2C1"/>
          </a:solidFill>
          <a:ln>
            <a:noFill/>
          </a:ln>
        </p:spPr>
        <p:txBody>
          <a:bodyPr anchorCtr="0" anchor="ctr" bIns="0" lIns="91425" spcFirstLastPara="1" rIns="91425" wrap="square" tIns="0">
            <a:noAutofit/>
          </a:bodyPr>
          <a:lstStyle/>
          <a:p>
            <a:pPr indent="0" lvl="0" marL="0" rtl="0" algn="ctr">
              <a:spcBef>
                <a:spcPts val="0"/>
              </a:spcBef>
              <a:spcAft>
                <a:spcPts val="0"/>
              </a:spcAft>
              <a:buSzPts val="2100"/>
              <a:buNone/>
            </a:pPr>
            <a:r>
              <a:rPr lang="en-US" sz="2800">
                <a:solidFill>
                  <a:schemeClr val="dk2"/>
                </a:solidFill>
                <a:latin typeface="Rockwell"/>
                <a:ea typeface="Rockwell"/>
                <a:cs typeface="Rockwell"/>
                <a:sym typeface="Rockwell"/>
              </a:rPr>
              <a:t>Instruction Sets:</a:t>
            </a:r>
            <a:endParaRPr/>
          </a:p>
          <a:p>
            <a:pPr indent="0" lvl="0" marL="0" rtl="0" algn="ctr">
              <a:spcBef>
                <a:spcPts val="0"/>
              </a:spcBef>
              <a:spcAft>
                <a:spcPts val="0"/>
              </a:spcAft>
              <a:buSzPts val="2100"/>
              <a:buNone/>
            </a:pPr>
            <a:r>
              <a:rPr lang="en-US" sz="2800">
                <a:solidFill>
                  <a:schemeClr val="dk2"/>
                </a:solidFill>
                <a:latin typeface="Rockwell"/>
                <a:ea typeface="Rockwell"/>
                <a:cs typeface="Rockwell"/>
                <a:sym typeface="Rockwell"/>
              </a:rPr>
              <a:t>Characteristics and Functions</a:t>
            </a:r>
            <a:endParaRPr sz="2800">
              <a:solidFill>
                <a:schemeClr val="dk2"/>
              </a:solidFill>
            </a:endParaRPr>
          </a:p>
        </p:txBody>
      </p:sp>
      <p:sp>
        <p:nvSpPr>
          <p:cNvPr id="752" name="Google Shape;752;p4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2000"/>
              <a:t>‹#›</a:t>
            </a:fld>
            <a:endParaRPr b="1"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grpSp>
        <p:nvGrpSpPr>
          <p:cNvPr id="258" name="Google Shape;258;p5"/>
          <p:cNvGrpSpPr/>
          <p:nvPr/>
        </p:nvGrpSpPr>
        <p:grpSpPr>
          <a:xfrm>
            <a:off x="1682750" y="914400"/>
            <a:ext cx="5791200" cy="5791200"/>
            <a:chOff x="1225550" y="0"/>
            <a:chExt cx="5791200" cy="5791200"/>
          </a:xfrm>
        </p:grpSpPr>
        <p:sp>
          <p:nvSpPr>
            <p:cNvPr id="259" name="Google Shape;259;p5"/>
            <p:cNvSpPr/>
            <p:nvPr/>
          </p:nvSpPr>
          <p:spPr>
            <a:xfrm>
              <a:off x="1225550" y="0"/>
              <a:ext cx="5791200" cy="5791200"/>
            </a:xfrm>
            <a:prstGeom prst="diamond">
              <a:avLst/>
            </a:prstGeom>
            <a:solidFill>
              <a:schemeClr val="accent4"/>
            </a:solidFill>
            <a:ln cap="flat" cmpd="sng" w="9525">
              <a:solidFill>
                <a:schemeClr val="accent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1775714" y="550164"/>
              <a:ext cx="2258568" cy="2258568"/>
            </a:xfrm>
            <a:prstGeom prst="roundRect">
              <a:avLst>
                <a:gd fmla="val 16667" name="adj"/>
              </a:avLst>
            </a:prstGeom>
            <a:gradFill>
              <a:gsLst>
                <a:gs pos="0">
                  <a:srgbClr val="47174B"/>
                </a:gs>
                <a:gs pos="100000">
                  <a:srgbClr val="AC90AE"/>
                </a:gs>
              </a:gsLst>
              <a:lin ang="5400000" scaled="0"/>
            </a:gra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txBox="1"/>
            <p:nvPr/>
          </p:nvSpPr>
          <p:spPr>
            <a:xfrm>
              <a:off x="1775714" y="550164"/>
              <a:ext cx="2258568" cy="2258568"/>
            </a:xfrm>
            <a:prstGeom prst="rect">
              <a:avLst/>
            </a:prstGeom>
            <a:noFill/>
            <a:ln>
              <a:noFill/>
            </a:ln>
          </p:spPr>
          <p:txBody>
            <a:bodyPr anchorCtr="0" anchor="t" bIns="64750" lIns="64750" spcFirstLastPara="1" rIns="64750" wrap="square" tIns="64750">
              <a:noAutofit/>
            </a:bodyPr>
            <a:lstStyle/>
            <a:p>
              <a:pPr indent="0" lvl="0" marL="0" marR="0" rtl="0" algn="l">
                <a:lnSpc>
                  <a:spcPct val="90000"/>
                </a:lnSpc>
                <a:spcBef>
                  <a:spcPts val="0"/>
                </a:spcBef>
                <a:spcAft>
                  <a:spcPts val="0"/>
                </a:spcAft>
                <a:buNone/>
              </a:pPr>
              <a:r>
                <a:rPr lang="en-US" sz="1700">
                  <a:solidFill>
                    <a:schemeClr val="lt1"/>
                  </a:solidFill>
                  <a:latin typeface="Times New Roman"/>
                  <a:ea typeface="Times New Roman"/>
                  <a:cs typeface="Times New Roman"/>
                  <a:sym typeface="Times New Roman"/>
                </a:rPr>
                <a:t>Operation code (opcode)</a:t>
              </a:r>
              <a:endParaRPr sz="1700">
                <a:solidFill>
                  <a:schemeClr val="lt1"/>
                </a:solidFill>
                <a:latin typeface="Times New Roman"/>
                <a:ea typeface="Times New Roman"/>
                <a:cs typeface="Times New Roman"/>
                <a:sym typeface="Times New Roman"/>
              </a:endParaRPr>
            </a:p>
            <a:p>
              <a:pPr indent="-114300" lvl="1" marL="114300" marR="0" rtl="0" algn="l">
                <a:lnSpc>
                  <a:spcPct val="90000"/>
                </a:lnSpc>
                <a:spcBef>
                  <a:spcPts val="595"/>
                </a:spcBef>
                <a:spcAft>
                  <a:spcPts val="0"/>
                </a:spcAft>
                <a:buClr>
                  <a:schemeClr val="lt1"/>
                </a:buClr>
                <a:buSzPts val="1300"/>
                <a:buFont typeface="Times New Roman"/>
                <a:buChar char="•"/>
              </a:pPr>
              <a:r>
                <a:rPr b="0" i="0" lang="en-US" sz="1300" u="none" cap="none" strike="noStrike">
                  <a:solidFill>
                    <a:schemeClr val="lt1"/>
                  </a:solidFill>
                  <a:latin typeface="Times New Roman"/>
                  <a:ea typeface="Times New Roman"/>
                  <a:cs typeface="Times New Roman"/>
                  <a:sym typeface="Times New Roman"/>
                </a:rPr>
                <a:t>Specifies the operation to be performed.  The operation is specified by a binary code, known as the operation code, or </a:t>
              </a:r>
              <a:r>
                <a:rPr b="0" i="1" lang="en-US" sz="1300" u="none" cap="none" strike="noStrike">
                  <a:solidFill>
                    <a:schemeClr val="lt1"/>
                  </a:solidFill>
                  <a:latin typeface="Times New Roman"/>
                  <a:ea typeface="Times New Roman"/>
                  <a:cs typeface="Times New Roman"/>
                  <a:sym typeface="Times New Roman"/>
                </a:rPr>
                <a:t>opcode</a:t>
              </a:r>
              <a:endParaRPr b="0" i="1" sz="1300" u="none" cap="none" strike="noStrike">
                <a:solidFill>
                  <a:schemeClr val="lt1"/>
                </a:solidFill>
                <a:latin typeface="Times New Roman"/>
                <a:ea typeface="Times New Roman"/>
                <a:cs typeface="Times New Roman"/>
                <a:sym typeface="Times New Roman"/>
              </a:endParaRPr>
            </a:p>
          </p:txBody>
        </p:sp>
        <p:sp>
          <p:nvSpPr>
            <p:cNvPr id="262" name="Google Shape;262;p5"/>
            <p:cNvSpPr/>
            <p:nvPr/>
          </p:nvSpPr>
          <p:spPr>
            <a:xfrm>
              <a:off x="4208018" y="550164"/>
              <a:ext cx="2258568" cy="2258568"/>
            </a:xfrm>
            <a:prstGeom prst="roundRect">
              <a:avLst>
                <a:gd fmla="val 16667" name="adj"/>
              </a:avLst>
            </a:prstGeom>
            <a:gradFill>
              <a:gsLst>
                <a:gs pos="0">
                  <a:srgbClr val="47174B"/>
                </a:gs>
                <a:gs pos="100000">
                  <a:srgbClr val="AC90AE"/>
                </a:gs>
              </a:gsLst>
              <a:lin ang="5400000" scaled="0"/>
            </a:gra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txBox="1"/>
            <p:nvPr/>
          </p:nvSpPr>
          <p:spPr>
            <a:xfrm>
              <a:off x="4208018" y="550164"/>
              <a:ext cx="2258568" cy="2258568"/>
            </a:xfrm>
            <a:prstGeom prst="rect">
              <a:avLst/>
            </a:prstGeom>
            <a:noFill/>
            <a:ln>
              <a:noFill/>
            </a:ln>
          </p:spPr>
          <p:txBody>
            <a:bodyPr anchorCtr="0" anchor="t" bIns="64750" lIns="64750" spcFirstLastPara="1" rIns="64750" wrap="square" tIns="64750">
              <a:noAutofit/>
            </a:bodyPr>
            <a:lstStyle/>
            <a:p>
              <a:pPr indent="0" lvl="0" marL="0" marR="0" rtl="0" algn="l">
                <a:lnSpc>
                  <a:spcPct val="90000"/>
                </a:lnSpc>
                <a:spcBef>
                  <a:spcPts val="0"/>
                </a:spcBef>
                <a:spcAft>
                  <a:spcPts val="0"/>
                </a:spcAft>
                <a:buNone/>
              </a:pPr>
              <a:r>
                <a:rPr lang="en-US" sz="1700">
                  <a:solidFill>
                    <a:schemeClr val="lt1"/>
                  </a:solidFill>
                  <a:latin typeface="Times New Roman"/>
                  <a:ea typeface="Times New Roman"/>
                  <a:cs typeface="Times New Roman"/>
                  <a:sym typeface="Times New Roman"/>
                </a:rPr>
                <a:t>Source operand reference</a:t>
              </a:r>
              <a:endParaRPr sz="1700">
                <a:solidFill>
                  <a:schemeClr val="lt1"/>
                </a:solidFill>
                <a:latin typeface="Times New Roman"/>
                <a:ea typeface="Times New Roman"/>
                <a:cs typeface="Times New Roman"/>
                <a:sym typeface="Times New Roman"/>
              </a:endParaRPr>
            </a:p>
            <a:p>
              <a:pPr indent="-114300" lvl="1" marL="114300" marR="0" rtl="0" algn="l">
                <a:lnSpc>
                  <a:spcPct val="90000"/>
                </a:lnSpc>
                <a:spcBef>
                  <a:spcPts val="595"/>
                </a:spcBef>
                <a:spcAft>
                  <a:spcPts val="0"/>
                </a:spcAft>
                <a:buClr>
                  <a:schemeClr val="lt1"/>
                </a:buClr>
                <a:buSzPts val="1300"/>
                <a:buFont typeface="Times New Roman"/>
                <a:buChar char="•"/>
              </a:pPr>
              <a:r>
                <a:rPr b="0" i="0" lang="en-US" sz="1300" u="none" cap="none" strike="noStrike">
                  <a:solidFill>
                    <a:schemeClr val="lt1"/>
                  </a:solidFill>
                  <a:latin typeface="Times New Roman"/>
                  <a:ea typeface="Times New Roman"/>
                  <a:cs typeface="Times New Roman"/>
                  <a:sym typeface="Times New Roman"/>
                </a:rPr>
                <a:t>The operation may involve one or more source operands, that is, operands that are inputs for the operation</a:t>
              </a:r>
              <a:endParaRPr b="0" i="0" sz="1300" u="none" cap="none" strike="noStrike">
                <a:solidFill>
                  <a:schemeClr val="lt1"/>
                </a:solidFill>
                <a:latin typeface="Times New Roman"/>
                <a:ea typeface="Times New Roman"/>
                <a:cs typeface="Times New Roman"/>
                <a:sym typeface="Times New Roman"/>
              </a:endParaRPr>
            </a:p>
          </p:txBody>
        </p:sp>
        <p:sp>
          <p:nvSpPr>
            <p:cNvPr id="264" name="Google Shape;264;p5"/>
            <p:cNvSpPr/>
            <p:nvPr/>
          </p:nvSpPr>
          <p:spPr>
            <a:xfrm>
              <a:off x="1775714" y="2982468"/>
              <a:ext cx="2258568" cy="2258568"/>
            </a:xfrm>
            <a:prstGeom prst="roundRect">
              <a:avLst>
                <a:gd fmla="val 16667" name="adj"/>
              </a:avLst>
            </a:prstGeom>
            <a:gradFill>
              <a:gsLst>
                <a:gs pos="0">
                  <a:srgbClr val="47174B"/>
                </a:gs>
                <a:gs pos="100000">
                  <a:srgbClr val="AC90AE"/>
                </a:gs>
              </a:gsLst>
              <a:lin ang="5400000" scaled="0"/>
            </a:gra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txBox="1"/>
            <p:nvPr/>
          </p:nvSpPr>
          <p:spPr>
            <a:xfrm>
              <a:off x="1775714" y="2982468"/>
              <a:ext cx="2258568" cy="2258568"/>
            </a:xfrm>
            <a:prstGeom prst="rect">
              <a:avLst/>
            </a:prstGeom>
            <a:noFill/>
            <a:ln>
              <a:noFill/>
            </a:ln>
          </p:spPr>
          <p:txBody>
            <a:bodyPr anchorCtr="0" anchor="t" bIns="64750" lIns="64750" spcFirstLastPara="1" rIns="64750" wrap="square" tIns="64750">
              <a:noAutofit/>
            </a:bodyPr>
            <a:lstStyle/>
            <a:p>
              <a:pPr indent="0" lvl="0" marL="0" marR="0" rtl="0" algn="l">
                <a:lnSpc>
                  <a:spcPct val="90000"/>
                </a:lnSpc>
                <a:spcBef>
                  <a:spcPts val="0"/>
                </a:spcBef>
                <a:spcAft>
                  <a:spcPts val="0"/>
                </a:spcAft>
                <a:buNone/>
              </a:pPr>
              <a:r>
                <a:rPr lang="en-US" sz="1700">
                  <a:solidFill>
                    <a:schemeClr val="lt1"/>
                  </a:solidFill>
                  <a:latin typeface="Times New Roman"/>
                  <a:ea typeface="Times New Roman"/>
                  <a:cs typeface="Times New Roman"/>
                  <a:sym typeface="Times New Roman"/>
                </a:rPr>
                <a:t>Result operand reference</a:t>
              </a:r>
              <a:endParaRPr sz="1700">
                <a:solidFill>
                  <a:schemeClr val="lt1"/>
                </a:solidFill>
                <a:latin typeface="Times New Roman"/>
                <a:ea typeface="Times New Roman"/>
                <a:cs typeface="Times New Roman"/>
                <a:sym typeface="Times New Roman"/>
              </a:endParaRPr>
            </a:p>
            <a:p>
              <a:pPr indent="-114300" lvl="1" marL="114300" marR="0" rtl="0" algn="l">
                <a:lnSpc>
                  <a:spcPct val="90000"/>
                </a:lnSpc>
                <a:spcBef>
                  <a:spcPts val="595"/>
                </a:spcBef>
                <a:spcAft>
                  <a:spcPts val="0"/>
                </a:spcAft>
                <a:buClr>
                  <a:schemeClr val="lt1"/>
                </a:buClr>
                <a:buSzPts val="1300"/>
                <a:buFont typeface="Times New Roman"/>
                <a:buChar char="•"/>
              </a:pPr>
              <a:r>
                <a:rPr b="0" i="0" lang="en-US" sz="1300" u="none" cap="none" strike="noStrike">
                  <a:solidFill>
                    <a:schemeClr val="lt1"/>
                  </a:solidFill>
                  <a:latin typeface="Times New Roman"/>
                  <a:ea typeface="Times New Roman"/>
                  <a:cs typeface="Times New Roman"/>
                  <a:sym typeface="Times New Roman"/>
                </a:rPr>
                <a:t>The operation may produce a result</a:t>
              </a:r>
              <a:endParaRPr b="0" i="0" sz="1300" u="none" cap="none" strike="noStrike">
                <a:solidFill>
                  <a:schemeClr val="lt1"/>
                </a:solidFill>
                <a:latin typeface="Times New Roman"/>
                <a:ea typeface="Times New Roman"/>
                <a:cs typeface="Times New Roman"/>
                <a:sym typeface="Times New Roman"/>
              </a:endParaRPr>
            </a:p>
          </p:txBody>
        </p:sp>
        <p:sp>
          <p:nvSpPr>
            <p:cNvPr id="266" name="Google Shape;266;p5"/>
            <p:cNvSpPr/>
            <p:nvPr/>
          </p:nvSpPr>
          <p:spPr>
            <a:xfrm>
              <a:off x="4208018" y="2982468"/>
              <a:ext cx="2258568" cy="2258568"/>
            </a:xfrm>
            <a:prstGeom prst="roundRect">
              <a:avLst>
                <a:gd fmla="val 16667" name="adj"/>
              </a:avLst>
            </a:prstGeom>
            <a:gradFill>
              <a:gsLst>
                <a:gs pos="0">
                  <a:srgbClr val="47174B"/>
                </a:gs>
                <a:gs pos="100000">
                  <a:srgbClr val="AC90AE"/>
                </a:gs>
              </a:gsLst>
              <a:lin ang="5400000" scaled="0"/>
            </a:gra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txBox="1"/>
            <p:nvPr/>
          </p:nvSpPr>
          <p:spPr>
            <a:xfrm>
              <a:off x="4208018" y="2982468"/>
              <a:ext cx="2258568" cy="2258568"/>
            </a:xfrm>
            <a:prstGeom prst="rect">
              <a:avLst/>
            </a:prstGeom>
            <a:noFill/>
            <a:ln>
              <a:noFill/>
            </a:ln>
          </p:spPr>
          <p:txBody>
            <a:bodyPr anchorCtr="0" anchor="t" bIns="64750" lIns="64750" spcFirstLastPara="1" rIns="64750" wrap="square" tIns="64750">
              <a:noAutofit/>
            </a:bodyPr>
            <a:lstStyle/>
            <a:p>
              <a:pPr indent="0" lvl="0" marL="0" marR="0" rtl="0" algn="l">
                <a:lnSpc>
                  <a:spcPct val="90000"/>
                </a:lnSpc>
                <a:spcBef>
                  <a:spcPts val="0"/>
                </a:spcBef>
                <a:spcAft>
                  <a:spcPts val="0"/>
                </a:spcAft>
                <a:buNone/>
              </a:pPr>
              <a:r>
                <a:rPr lang="en-US" sz="1700">
                  <a:solidFill>
                    <a:schemeClr val="lt1"/>
                  </a:solidFill>
                  <a:latin typeface="Times New Roman"/>
                  <a:ea typeface="Times New Roman"/>
                  <a:cs typeface="Times New Roman"/>
                  <a:sym typeface="Times New Roman"/>
                </a:rPr>
                <a:t>Next instruction reference</a:t>
              </a:r>
              <a:endParaRPr sz="1700">
                <a:solidFill>
                  <a:schemeClr val="lt1"/>
                </a:solidFill>
                <a:latin typeface="Times New Roman"/>
                <a:ea typeface="Times New Roman"/>
                <a:cs typeface="Times New Roman"/>
                <a:sym typeface="Times New Roman"/>
              </a:endParaRPr>
            </a:p>
            <a:p>
              <a:pPr indent="-114300" lvl="1" marL="114300" marR="0" rtl="0" algn="l">
                <a:lnSpc>
                  <a:spcPct val="90000"/>
                </a:lnSpc>
                <a:spcBef>
                  <a:spcPts val="595"/>
                </a:spcBef>
                <a:spcAft>
                  <a:spcPts val="0"/>
                </a:spcAft>
                <a:buClr>
                  <a:schemeClr val="lt1"/>
                </a:buClr>
                <a:buSzPts val="1300"/>
                <a:buFont typeface="Times New Roman"/>
                <a:buChar char="•"/>
              </a:pPr>
              <a:r>
                <a:rPr b="0" i="0" lang="en-US" sz="1300" u="none" cap="none" strike="noStrike">
                  <a:solidFill>
                    <a:schemeClr val="lt1"/>
                  </a:solidFill>
                  <a:latin typeface="Times New Roman"/>
                  <a:ea typeface="Times New Roman"/>
                  <a:cs typeface="Times New Roman"/>
                  <a:sym typeface="Times New Roman"/>
                </a:rPr>
                <a:t>This tells the processor where to fetch the next instruction after the execution of this instruction is complete</a:t>
              </a:r>
              <a:endParaRPr b="0" i="0" sz="1300" u="none" cap="none" strike="noStrike">
                <a:solidFill>
                  <a:schemeClr val="lt1"/>
                </a:solidFill>
                <a:latin typeface="Times New Roman"/>
                <a:ea typeface="Times New Roman"/>
                <a:cs typeface="Times New Roman"/>
                <a:sym typeface="Times New Roman"/>
              </a:endParaRPr>
            </a:p>
          </p:txBody>
        </p:sp>
      </p:grpSp>
      <p:sp>
        <p:nvSpPr>
          <p:cNvPr id="268" name="Google Shape;268;p5"/>
          <p:cNvSpPr txBox="1"/>
          <p:nvPr>
            <p:ph idx="4294967295" type="title"/>
          </p:nvPr>
        </p:nvSpPr>
        <p:spPr>
          <a:xfrm>
            <a:off x="381000" y="228600"/>
            <a:ext cx="75565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Elements of a Machine Instruction</a:t>
            </a:r>
            <a:endParaRPr/>
          </a:p>
        </p:txBody>
      </p:sp>
      <p:sp>
        <p:nvSpPr>
          <p:cNvPr id="269" name="Google Shape;269;p5"/>
          <p:cNvSpPr/>
          <p:nvPr/>
        </p:nvSpPr>
        <p:spPr>
          <a:xfrm>
            <a:off x="714348" y="1357298"/>
            <a:ext cx="1000132" cy="857256"/>
          </a:xfrm>
          <a:prstGeom prst="rect">
            <a:avLst/>
          </a:prstGeom>
          <a:solidFill>
            <a:srgbClr val="FFFC74"/>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ADD, I/O,…</a:t>
            </a:r>
            <a:endParaRPr sz="2400">
              <a:solidFill>
                <a:schemeClr val="dk1"/>
              </a:solidFill>
              <a:latin typeface="Times New Roman"/>
              <a:ea typeface="Times New Roman"/>
              <a:cs typeface="Times New Roman"/>
              <a:sym typeface="Times New Roman"/>
            </a:endParaRPr>
          </a:p>
        </p:txBody>
      </p:sp>
      <p:sp>
        <p:nvSpPr>
          <p:cNvPr id="270" name="Google Shape;270;p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6"/>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80" name="Google Shape;280;p6"/>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81" name="Google Shape;281;p6"/>
          <p:cNvSpPr txBox="1"/>
          <p:nvPr>
            <p:ph idx="4294967295" type="title"/>
          </p:nvPr>
        </p:nvSpPr>
        <p:spPr>
          <a:xfrm>
            <a:off x="381000" y="381000"/>
            <a:ext cx="7556500" cy="111601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accent1"/>
              </a:buClr>
              <a:buSzPts val="3600"/>
              <a:buFont typeface="Rockwell"/>
              <a:buNone/>
            </a:pPr>
            <a:r>
              <a:rPr lang="en-US"/>
              <a:t>Instruction Cycle State Diagram</a:t>
            </a:r>
            <a:endParaRPr/>
          </a:p>
        </p:txBody>
      </p:sp>
      <p:pic>
        <p:nvPicPr>
          <p:cNvPr id="282" name="Google Shape;282;p6"/>
          <p:cNvPicPr preferRelativeResize="0"/>
          <p:nvPr/>
        </p:nvPicPr>
        <p:blipFill rotWithShape="1">
          <a:blip r:embed="rId3">
            <a:alphaModFix/>
          </a:blip>
          <a:srcRect b="0" l="0" r="0" t="0"/>
          <a:stretch/>
        </p:blipFill>
        <p:spPr>
          <a:xfrm>
            <a:off x="285720" y="1385572"/>
            <a:ext cx="8572560" cy="4758072"/>
          </a:xfrm>
          <a:prstGeom prst="rect">
            <a:avLst/>
          </a:prstGeom>
          <a:noFill/>
          <a:ln cap="flat" cmpd="sng" w="38100">
            <a:solidFill>
              <a:schemeClr val="dk1"/>
            </a:solidFill>
            <a:prstDash val="solid"/>
            <a:miter lim="800000"/>
            <a:headEnd len="sm" w="sm" type="none"/>
            <a:tailEnd len="sm" w="sm" type="none"/>
          </a:ln>
        </p:spPr>
      </p:pic>
      <p:sp>
        <p:nvSpPr>
          <p:cNvPr id="283" name="Google Shape;283;p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7"/>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93" name="Google Shape;293;p7"/>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94" name="Google Shape;294;p7"/>
          <p:cNvSpPr txBox="1"/>
          <p:nvPr>
            <p:ph idx="4294967295" type="title"/>
          </p:nvPr>
        </p:nvSpPr>
        <p:spPr>
          <a:xfrm>
            <a:off x="304800" y="228600"/>
            <a:ext cx="7556500" cy="1116012"/>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accent1"/>
              </a:buClr>
              <a:buSzPts val="3600"/>
              <a:buFont typeface="Rockwell"/>
              <a:buNone/>
            </a:pPr>
            <a:r>
              <a:rPr b="1" lang="en-US"/>
              <a:t>Source and result operands can be in one of four areas:</a:t>
            </a:r>
            <a:endParaRPr b="1"/>
          </a:p>
        </p:txBody>
      </p:sp>
      <p:sp>
        <p:nvSpPr>
          <p:cNvPr id="295" name="Google Shape;295;p7"/>
          <p:cNvSpPr txBox="1"/>
          <p:nvPr>
            <p:ph idx="4294967295" type="body"/>
          </p:nvPr>
        </p:nvSpPr>
        <p:spPr>
          <a:xfrm>
            <a:off x="5172076" y="1295400"/>
            <a:ext cx="3829080" cy="3429000"/>
          </a:xfrm>
          <a:prstGeom prst="rect">
            <a:avLst/>
          </a:prstGeom>
          <a:noFill/>
          <a:ln>
            <a:noFill/>
          </a:ln>
        </p:spPr>
        <p:txBody>
          <a:bodyPr anchorCtr="0" anchor="t" bIns="44450" lIns="90475" spcFirstLastPara="1" rIns="90475" wrap="square" tIns="44450">
            <a:noAutofit/>
          </a:bodyPr>
          <a:lstStyle/>
          <a:p>
            <a:pPr indent="-457200" lvl="0" marL="457200" rtl="0" algn="l">
              <a:spcBef>
                <a:spcPts val="0"/>
              </a:spcBef>
              <a:spcAft>
                <a:spcPts val="0"/>
              </a:spcAft>
              <a:buSzPts val="2400"/>
              <a:buFont typeface="Rockwell"/>
              <a:buAutoNum type="arabicParenR" startAt="3"/>
            </a:pPr>
            <a:r>
              <a:rPr b="1" lang="en-US" sz="2400">
                <a:solidFill>
                  <a:schemeClr val="dk1"/>
                </a:solidFill>
              </a:rPr>
              <a:t>Processor register</a:t>
            </a:r>
            <a:endParaRPr/>
          </a:p>
          <a:p>
            <a:pPr indent="-228600" lvl="1" marL="457200" rtl="0" algn="l">
              <a:lnSpc>
                <a:spcPct val="110000"/>
              </a:lnSpc>
              <a:spcBef>
                <a:spcPts val="600"/>
              </a:spcBef>
              <a:spcAft>
                <a:spcPts val="0"/>
              </a:spcAft>
              <a:buSzPts val="1350"/>
              <a:buChar char="■"/>
            </a:pPr>
            <a:r>
              <a:rPr lang="en-US">
                <a:solidFill>
                  <a:schemeClr val="dk1"/>
                </a:solidFill>
              </a:rPr>
              <a:t>A processor contains one or more registers that may be referenced by machine instructions. </a:t>
            </a:r>
            <a:endParaRPr/>
          </a:p>
          <a:p>
            <a:pPr indent="-228600" lvl="1" marL="457200" rtl="0" algn="l">
              <a:lnSpc>
                <a:spcPct val="110000"/>
              </a:lnSpc>
              <a:spcBef>
                <a:spcPts val="600"/>
              </a:spcBef>
              <a:spcAft>
                <a:spcPts val="0"/>
              </a:spcAft>
              <a:buSzPts val="1350"/>
              <a:buChar char="■"/>
            </a:pPr>
            <a:r>
              <a:rPr lang="en-US">
                <a:solidFill>
                  <a:schemeClr val="dk1"/>
                </a:solidFill>
              </a:rPr>
              <a:t>If more than one register exists each register is assigned a unique name or number and the instruction must contain the number of the desired register</a:t>
            </a:r>
            <a:endParaRPr/>
          </a:p>
        </p:txBody>
      </p:sp>
      <p:sp>
        <p:nvSpPr>
          <p:cNvPr id="296" name="Google Shape;296;p7"/>
          <p:cNvSpPr txBox="1"/>
          <p:nvPr>
            <p:ph idx="4294967295" type="body"/>
          </p:nvPr>
        </p:nvSpPr>
        <p:spPr>
          <a:xfrm>
            <a:off x="238124" y="4071958"/>
            <a:ext cx="4191000" cy="2286000"/>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SzPts val="2400"/>
              <a:buFont typeface="Rockwell"/>
              <a:buAutoNum type="arabicParenR" startAt="2"/>
            </a:pPr>
            <a:r>
              <a:rPr b="1" lang="en-US" sz="2400">
                <a:solidFill>
                  <a:schemeClr val="dk1"/>
                </a:solidFill>
              </a:rPr>
              <a:t>I/O device</a:t>
            </a:r>
            <a:endParaRPr/>
          </a:p>
          <a:p>
            <a:pPr indent="-228600" lvl="1" marL="457200" rtl="0" algn="l">
              <a:spcBef>
                <a:spcPts val="600"/>
              </a:spcBef>
              <a:spcAft>
                <a:spcPts val="0"/>
              </a:spcAft>
              <a:buSzPts val="1350"/>
              <a:buChar char="■"/>
            </a:pPr>
            <a:r>
              <a:rPr lang="en-US">
                <a:solidFill>
                  <a:schemeClr val="dk1"/>
                </a:solidFill>
              </a:rPr>
              <a:t>The instruction must specify the I/O module and device for the operation.  If memory-mapped I/O is used, this is just another main or virtual memory address</a:t>
            </a:r>
            <a:endParaRPr>
              <a:solidFill>
                <a:schemeClr val="dk1"/>
              </a:solidFill>
            </a:endParaRPr>
          </a:p>
        </p:txBody>
      </p:sp>
      <p:sp>
        <p:nvSpPr>
          <p:cNvPr id="297" name="Google Shape;297;p7"/>
          <p:cNvSpPr txBox="1"/>
          <p:nvPr>
            <p:ph idx="4294967295" type="body"/>
          </p:nvPr>
        </p:nvSpPr>
        <p:spPr>
          <a:xfrm>
            <a:off x="299982" y="2536804"/>
            <a:ext cx="4557770" cy="1535138"/>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SzPts val="2400"/>
              <a:buFont typeface="Rockwell"/>
              <a:buAutoNum type="arabicParenR"/>
            </a:pPr>
            <a:r>
              <a:rPr b="1" lang="en-US" sz="2400">
                <a:solidFill>
                  <a:schemeClr val="dk1"/>
                </a:solidFill>
              </a:rPr>
              <a:t>Main or virtual memory</a:t>
            </a:r>
            <a:endParaRPr/>
          </a:p>
          <a:p>
            <a:pPr indent="-228600" lvl="1" marL="457200" rtl="0" algn="l">
              <a:spcBef>
                <a:spcPts val="600"/>
              </a:spcBef>
              <a:spcAft>
                <a:spcPts val="0"/>
              </a:spcAft>
              <a:buSzPts val="1350"/>
              <a:buChar char="■"/>
            </a:pPr>
            <a:r>
              <a:rPr lang="en-US">
                <a:solidFill>
                  <a:schemeClr val="dk1"/>
                </a:solidFill>
              </a:rPr>
              <a:t>As with next instruction references, the main or virtual memory address must be supplied</a:t>
            </a:r>
            <a:endParaRPr>
              <a:solidFill>
                <a:schemeClr val="dk1"/>
              </a:solidFill>
            </a:endParaRPr>
          </a:p>
        </p:txBody>
      </p:sp>
      <p:sp>
        <p:nvSpPr>
          <p:cNvPr id="298" name="Google Shape;298;p7"/>
          <p:cNvSpPr txBox="1"/>
          <p:nvPr>
            <p:ph idx="4294967295" type="body"/>
          </p:nvPr>
        </p:nvSpPr>
        <p:spPr>
          <a:xfrm>
            <a:off x="5248276" y="4964137"/>
            <a:ext cx="3681442" cy="1536697"/>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SzPts val="2400"/>
              <a:buFont typeface="Rockwell"/>
              <a:buAutoNum type="arabicParenR" startAt="4"/>
            </a:pPr>
            <a:r>
              <a:rPr b="1" lang="en-US" sz="2400">
                <a:solidFill>
                  <a:schemeClr val="dk1"/>
                </a:solidFill>
              </a:rPr>
              <a:t>Immediate</a:t>
            </a:r>
            <a:endParaRPr/>
          </a:p>
          <a:p>
            <a:pPr indent="-228600" lvl="1" marL="457200" rtl="0" algn="l">
              <a:spcBef>
                <a:spcPts val="600"/>
              </a:spcBef>
              <a:spcAft>
                <a:spcPts val="0"/>
              </a:spcAft>
              <a:buSzPts val="1350"/>
              <a:buChar char="■"/>
            </a:pPr>
            <a:r>
              <a:rPr lang="en-US">
                <a:solidFill>
                  <a:schemeClr val="dk1"/>
                </a:solidFill>
              </a:rPr>
              <a:t>The value of the operand is contained in a field in the instruction being executed</a:t>
            </a:r>
            <a:endParaRPr>
              <a:solidFill>
                <a:schemeClr val="dk1"/>
              </a:solidFill>
            </a:endParaRPr>
          </a:p>
        </p:txBody>
      </p:sp>
      <p:sp>
        <p:nvSpPr>
          <p:cNvPr id="299" name="Google Shape;299;p7"/>
          <p:cNvSpPr txBox="1"/>
          <p:nvPr/>
        </p:nvSpPr>
        <p:spPr>
          <a:xfrm>
            <a:off x="214281" y="1643050"/>
            <a:ext cx="1028707" cy="400110"/>
          </a:xfrm>
          <a:prstGeom prst="rect">
            <a:avLst/>
          </a:prstGeom>
          <a:solidFill>
            <a:schemeClr val="lt1"/>
          </a:solidFill>
          <a:ln cap="flat" cmpd="sng" w="9525">
            <a:solidFill>
              <a:srgbClr val="FF33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Opcode</a:t>
            </a:r>
            <a:endParaRPr sz="2000">
              <a:solidFill>
                <a:srgbClr val="FF0000"/>
              </a:solidFill>
              <a:latin typeface="Times New Roman"/>
              <a:ea typeface="Times New Roman"/>
              <a:cs typeface="Times New Roman"/>
              <a:sym typeface="Times New Roman"/>
            </a:endParaRPr>
          </a:p>
        </p:txBody>
      </p:sp>
      <p:sp>
        <p:nvSpPr>
          <p:cNvPr id="300" name="Google Shape;300;p7"/>
          <p:cNvSpPr txBox="1"/>
          <p:nvPr/>
        </p:nvSpPr>
        <p:spPr>
          <a:xfrm>
            <a:off x="1214414" y="1643050"/>
            <a:ext cx="1285884" cy="400110"/>
          </a:xfrm>
          <a:prstGeom prst="rect">
            <a:avLst/>
          </a:prstGeom>
          <a:solidFill>
            <a:srgbClr val="0000CC"/>
          </a:solidFill>
          <a:ln cap="flat" cmpd="sng" w="9525">
            <a:solidFill>
              <a:srgbClr val="FF33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Operand1</a:t>
            </a:r>
            <a:endParaRPr sz="2000">
              <a:solidFill>
                <a:schemeClr val="lt1"/>
              </a:solidFill>
              <a:latin typeface="Times New Roman"/>
              <a:ea typeface="Times New Roman"/>
              <a:cs typeface="Times New Roman"/>
              <a:sym typeface="Times New Roman"/>
            </a:endParaRPr>
          </a:p>
        </p:txBody>
      </p:sp>
      <p:sp>
        <p:nvSpPr>
          <p:cNvPr id="301" name="Google Shape;301;p7"/>
          <p:cNvSpPr txBox="1"/>
          <p:nvPr/>
        </p:nvSpPr>
        <p:spPr>
          <a:xfrm>
            <a:off x="2500298" y="1643050"/>
            <a:ext cx="1285884" cy="400110"/>
          </a:xfrm>
          <a:prstGeom prst="rect">
            <a:avLst/>
          </a:prstGeom>
          <a:solidFill>
            <a:srgbClr val="0000CC"/>
          </a:solidFill>
          <a:ln cap="flat" cmpd="sng" w="9525">
            <a:solidFill>
              <a:srgbClr val="FF33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Operand2</a:t>
            </a:r>
            <a:endParaRPr sz="2000">
              <a:solidFill>
                <a:schemeClr val="lt1"/>
              </a:solidFill>
              <a:latin typeface="Times New Roman"/>
              <a:ea typeface="Times New Roman"/>
              <a:cs typeface="Times New Roman"/>
              <a:sym typeface="Times New Roman"/>
            </a:endParaRPr>
          </a:p>
        </p:txBody>
      </p:sp>
      <p:sp>
        <p:nvSpPr>
          <p:cNvPr id="302" name="Google Shape;302;p7"/>
          <p:cNvSpPr txBox="1"/>
          <p:nvPr/>
        </p:nvSpPr>
        <p:spPr>
          <a:xfrm>
            <a:off x="3786182" y="1643050"/>
            <a:ext cx="1285884" cy="400110"/>
          </a:xfrm>
          <a:prstGeom prst="rect">
            <a:avLst/>
          </a:prstGeom>
          <a:solidFill>
            <a:srgbClr val="0000CC"/>
          </a:solidFill>
          <a:ln cap="flat" cmpd="sng" w="9525">
            <a:solidFill>
              <a:srgbClr val="FF330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Operand3</a:t>
            </a:r>
            <a:endParaRPr sz="2000">
              <a:solidFill>
                <a:schemeClr val="lt1"/>
              </a:solidFill>
              <a:latin typeface="Times New Roman"/>
              <a:ea typeface="Times New Roman"/>
              <a:cs typeface="Times New Roman"/>
              <a:sym typeface="Times New Roman"/>
            </a:endParaRPr>
          </a:p>
        </p:txBody>
      </p:sp>
      <p:sp>
        <p:nvSpPr>
          <p:cNvPr id="303" name="Google Shape;303;p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8"/>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13" name="Google Shape;313;p8"/>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14" name="Google Shape;314;p8"/>
          <p:cNvSpPr txBox="1"/>
          <p:nvPr>
            <p:ph type="title"/>
          </p:nvPr>
        </p:nvSpPr>
        <p:spPr>
          <a:xfrm>
            <a:off x="498474" y="484094"/>
            <a:ext cx="7556313" cy="1116106"/>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Clr>
                <a:schemeClr val="accent1"/>
              </a:buClr>
              <a:buSzPts val="3600"/>
              <a:buFont typeface="Rockwell"/>
              <a:buNone/>
            </a:pPr>
            <a:r>
              <a:rPr b="1" lang="en-US"/>
              <a:t>Instruction Representation</a:t>
            </a:r>
            <a:endParaRPr/>
          </a:p>
        </p:txBody>
      </p:sp>
      <p:sp>
        <p:nvSpPr>
          <p:cNvPr id="315" name="Google Shape;315;p8"/>
          <p:cNvSpPr txBox="1"/>
          <p:nvPr>
            <p:ph idx="1" type="body"/>
          </p:nvPr>
        </p:nvSpPr>
        <p:spPr>
          <a:xfrm>
            <a:off x="498474" y="1881191"/>
            <a:ext cx="7931178" cy="2190751"/>
          </a:xfrm>
          <a:prstGeom prst="rect">
            <a:avLst/>
          </a:prstGeom>
          <a:noFill/>
          <a:ln>
            <a:noFill/>
          </a:ln>
        </p:spPr>
        <p:txBody>
          <a:bodyPr anchorCtr="0" anchor="t" bIns="44450" lIns="90475" spcFirstLastPara="1" rIns="90475" wrap="square" tIns="44450">
            <a:normAutofit/>
          </a:bodyPr>
          <a:lstStyle/>
          <a:p>
            <a:pPr indent="-228600" lvl="0" marL="228600" rtl="0" algn="l">
              <a:spcBef>
                <a:spcPts val="0"/>
              </a:spcBef>
              <a:spcAft>
                <a:spcPts val="0"/>
              </a:spcAft>
              <a:buSzPts val="1800"/>
              <a:buChar char="■"/>
            </a:pPr>
            <a:r>
              <a:rPr lang="en-US" sz="2400">
                <a:solidFill>
                  <a:schemeClr val="dk1"/>
                </a:solidFill>
              </a:rPr>
              <a:t>Within the computer each instruction is represented by a sequence of bits</a:t>
            </a:r>
            <a:endParaRPr/>
          </a:p>
          <a:p>
            <a:pPr indent="-228600" lvl="0" marL="228600" rtl="0" algn="l">
              <a:spcBef>
                <a:spcPts val="2000"/>
              </a:spcBef>
              <a:spcAft>
                <a:spcPts val="0"/>
              </a:spcAft>
              <a:buSzPts val="1800"/>
              <a:buChar char="■"/>
            </a:pPr>
            <a:r>
              <a:rPr lang="en-US" sz="2400">
                <a:solidFill>
                  <a:schemeClr val="dk1"/>
                </a:solidFill>
              </a:rPr>
              <a:t>The instruction is divided into fields, corresponding to the constituent elements of the instruction</a:t>
            </a:r>
            <a:endParaRPr sz="2400">
              <a:solidFill>
                <a:schemeClr val="dk1"/>
              </a:solidFill>
            </a:endParaRPr>
          </a:p>
        </p:txBody>
      </p:sp>
      <p:sp>
        <p:nvSpPr>
          <p:cNvPr id="316" name="Google Shape;316;p8"/>
          <p:cNvSpPr txBox="1"/>
          <p:nvPr/>
        </p:nvSpPr>
        <p:spPr>
          <a:xfrm>
            <a:off x="2590800" y="5334000"/>
            <a:ext cx="4038600" cy="536761"/>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317" name="Google Shape;317;p8"/>
          <p:cNvPicPr preferRelativeResize="0"/>
          <p:nvPr/>
        </p:nvPicPr>
        <p:blipFill rotWithShape="1">
          <a:blip r:embed="rId4">
            <a:alphaModFix/>
          </a:blip>
          <a:srcRect b="0" l="0" r="0" t="0"/>
          <a:stretch/>
        </p:blipFill>
        <p:spPr>
          <a:xfrm>
            <a:off x="576263" y="4091006"/>
            <a:ext cx="7991475" cy="1981200"/>
          </a:xfrm>
          <a:prstGeom prst="rect">
            <a:avLst/>
          </a:prstGeom>
          <a:solidFill>
            <a:schemeClr val="dk1"/>
          </a:solidFill>
          <a:ln cap="flat" cmpd="sng" w="28575">
            <a:solidFill>
              <a:schemeClr val="dk1"/>
            </a:solidFill>
            <a:prstDash val="solid"/>
            <a:miter lim="800000"/>
            <a:headEnd len="sm" w="sm" type="none"/>
            <a:tailEnd len="sm" w="sm" type="none"/>
          </a:ln>
        </p:spPr>
      </p:pic>
      <p:sp>
        <p:nvSpPr>
          <p:cNvPr id="318" name="Google Shape;318;p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9"/>
          <p:cNvSpPr/>
          <p:nvPr/>
        </p:nvSpPr>
        <p:spPr>
          <a:xfrm>
            <a:off x="431800" y="622935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28" name="Google Shape;328;p9"/>
          <p:cNvSpPr/>
          <p:nvPr/>
        </p:nvSpPr>
        <p:spPr>
          <a:xfrm>
            <a:off x="3124200" y="622935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29" name="Google Shape;329;p9"/>
          <p:cNvSpPr txBox="1"/>
          <p:nvPr>
            <p:ph idx="4294967295" type="title"/>
          </p:nvPr>
        </p:nvSpPr>
        <p:spPr>
          <a:xfrm>
            <a:off x="0" y="304800"/>
            <a:ext cx="9144000" cy="1116013"/>
          </a:xfrm>
          <a:prstGeom prst="rect">
            <a:avLst/>
          </a:prstGeom>
          <a:noFill/>
          <a:ln>
            <a:noFill/>
          </a:ln>
        </p:spPr>
        <p:txBody>
          <a:bodyPr anchorCtr="0" anchor="t" bIns="44450" lIns="90475" spcFirstLastPara="1" rIns="90475" wrap="square" tIns="44450">
            <a:noAutofit/>
          </a:bodyPr>
          <a:lstStyle/>
          <a:p>
            <a:pPr indent="0" lvl="0" marL="0" rtl="0" algn="ctr">
              <a:spcBef>
                <a:spcPts val="0"/>
              </a:spcBef>
              <a:spcAft>
                <a:spcPts val="0"/>
              </a:spcAft>
              <a:buClr>
                <a:schemeClr val="accent1"/>
              </a:buClr>
              <a:buSzPts val="3600"/>
              <a:buFont typeface="Rockwell"/>
              <a:buNone/>
            </a:pPr>
            <a:r>
              <a:rPr lang="en-US"/>
              <a:t>Instruction Types</a:t>
            </a:r>
            <a:endParaRPr/>
          </a:p>
        </p:txBody>
      </p:sp>
      <p:grpSp>
        <p:nvGrpSpPr>
          <p:cNvPr id="330" name="Google Shape;330;p9"/>
          <p:cNvGrpSpPr/>
          <p:nvPr/>
        </p:nvGrpSpPr>
        <p:grpSpPr>
          <a:xfrm>
            <a:off x="381004" y="1219200"/>
            <a:ext cx="8044289" cy="5486400"/>
            <a:chOff x="228604" y="0"/>
            <a:chExt cx="8044289" cy="5486400"/>
          </a:xfrm>
        </p:grpSpPr>
        <p:sp>
          <p:nvSpPr>
            <p:cNvPr id="331" name="Google Shape;331;p9"/>
            <p:cNvSpPr/>
            <p:nvPr/>
          </p:nvSpPr>
          <p:spPr>
            <a:xfrm>
              <a:off x="5562612" y="3730752"/>
              <a:ext cx="2710281" cy="1755648"/>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9"/>
            <p:cNvSpPr txBox="1"/>
            <p:nvPr/>
          </p:nvSpPr>
          <p:spPr>
            <a:xfrm>
              <a:off x="6375696" y="4169664"/>
              <a:ext cx="1897197" cy="1316736"/>
            </a:xfrm>
            <a:prstGeom prst="rect">
              <a:avLst/>
            </a:prstGeom>
            <a:noFill/>
            <a:ln>
              <a:noFill/>
            </a:ln>
          </p:spPr>
          <p:txBody>
            <a:bodyPr anchorCtr="0" anchor="t" bIns="49525" lIns="49525" spcFirstLastPara="1" rIns="49525" wrap="square" tIns="49525">
              <a:noAutofit/>
            </a:bodyPr>
            <a:lstStyle/>
            <a:p>
              <a:pPr indent="-63500" lvl="1" marL="57150" marR="0" rtl="0" algn="l">
                <a:lnSpc>
                  <a:spcPct val="90000"/>
                </a:lnSpc>
                <a:spcBef>
                  <a:spcPts val="0"/>
                </a:spcBef>
                <a:spcAft>
                  <a:spcPts val="0"/>
                </a:spcAft>
                <a:buClr>
                  <a:schemeClr val="dk1"/>
                </a:buClr>
                <a:buSzPts val="1000"/>
                <a:buFont typeface="Times New Roman"/>
                <a:buChar char="•"/>
              </a:pPr>
              <a:r>
                <a:rPr b="0" i="0" lang="en-US" sz="1000" u="none" cap="none" strike="noStrike">
                  <a:solidFill>
                    <a:schemeClr val="dk1"/>
                  </a:solidFill>
                  <a:latin typeface="Times New Roman"/>
                  <a:ea typeface="Times New Roman"/>
                  <a:cs typeface="Times New Roman"/>
                  <a:sym typeface="Times New Roman"/>
                </a:rPr>
                <a:t>I/O instructions are needed to transfer programs and data into memory and the results of computations back out to the user</a:t>
              </a:r>
              <a:endParaRPr b="0" i="0" sz="1000" u="none" cap="none" strike="noStrike">
                <a:solidFill>
                  <a:schemeClr val="dk1"/>
                </a:solidFill>
                <a:latin typeface="Times New Roman"/>
                <a:ea typeface="Times New Roman"/>
                <a:cs typeface="Times New Roman"/>
                <a:sym typeface="Times New Roman"/>
              </a:endParaRPr>
            </a:p>
          </p:txBody>
        </p:sp>
        <p:sp>
          <p:nvSpPr>
            <p:cNvPr id="333" name="Google Shape;333;p9"/>
            <p:cNvSpPr/>
            <p:nvPr/>
          </p:nvSpPr>
          <p:spPr>
            <a:xfrm>
              <a:off x="228604" y="3733798"/>
              <a:ext cx="3670398" cy="1749555"/>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9"/>
            <p:cNvSpPr txBox="1"/>
            <p:nvPr/>
          </p:nvSpPr>
          <p:spPr>
            <a:xfrm>
              <a:off x="228604" y="4171187"/>
              <a:ext cx="2569279" cy="1312166"/>
            </a:xfrm>
            <a:prstGeom prst="rect">
              <a:avLst/>
            </a:prstGeom>
            <a:noFill/>
            <a:ln>
              <a:noFill/>
            </a:ln>
          </p:spPr>
          <p:txBody>
            <a:bodyPr anchorCtr="0" anchor="t" bIns="49525" lIns="49525" spcFirstLastPara="1" rIns="49525" wrap="square" tIns="49525">
              <a:noAutofit/>
            </a:bodyPr>
            <a:lstStyle/>
            <a:p>
              <a:pPr indent="-63500" lvl="1" marL="57150" marR="0" rtl="0" algn="l">
                <a:lnSpc>
                  <a:spcPct val="90000"/>
                </a:lnSpc>
                <a:spcBef>
                  <a:spcPts val="0"/>
                </a:spcBef>
                <a:spcAft>
                  <a:spcPts val="0"/>
                </a:spcAft>
                <a:buClr>
                  <a:schemeClr val="dk1"/>
                </a:buClr>
                <a:buSzPts val="1000"/>
                <a:buFont typeface="Times New Roman"/>
                <a:buChar char="•"/>
              </a:pPr>
              <a:r>
                <a:rPr b="0" i="0" lang="en-US" sz="1000" u="none" cap="none" strike="noStrike">
                  <a:solidFill>
                    <a:schemeClr val="dk1"/>
                  </a:solidFill>
                  <a:latin typeface="Times New Roman"/>
                  <a:ea typeface="Times New Roman"/>
                  <a:cs typeface="Times New Roman"/>
                  <a:sym typeface="Times New Roman"/>
                </a:rPr>
                <a:t>Test instructions are used to test the value of a data word or the status of a computation</a:t>
              </a:r>
              <a:endParaRPr b="0" i="0" sz="1000" u="none" cap="none" strike="noStrike">
                <a:solidFill>
                  <a:schemeClr val="dk1"/>
                </a:solidFill>
                <a:latin typeface="Times New Roman"/>
                <a:ea typeface="Times New Roman"/>
                <a:cs typeface="Times New Roman"/>
                <a:sym typeface="Times New Roman"/>
              </a:endParaRPr>
            </a:p>
            <a:p>
              <a:pPr indent="-63500" lvl="1" marL="57150" marR="0" rtl="0" algn="l">
                <a:lnSpc>
                  <a:spcPct val="90000"/>
                </a:lnSpc>
                <a:spcBef>
                  <a:spcPts val="150"/>
                </a:spcBef>
                <a:spcAft>
                  <a:spcPts val="0"/>
                </a:spcAft>
                <a:buClr>
                  <a:schemeClr val="dk1"/>
                </a:buClr>
                <a:buSzPts val="1000"/>
                <a:buFont typeface="Times New Roman"/>
                <a:buChar char="•"/>
              </a:pPr>
              <a:r>
                <a:rPr b="0" i="0" lang="en-US" sz="1000" u="none" cap="none" strike="noStrike">
                  <a:solidFill>
                    <a:schemeClr val="dk1"/>
                  </a:solidFill>
                  <a:latin typeface="Times New Roman"/>
                  <a:ea typeface="Times New Roman"/>
                  <a:cs typeface="Times New Roman"/>
                  <a:sym typeface="Times New Roman"/>
                </a:rPr>
                <a:t>Branch instructions are used to branch to a different set of instructions depending on the decision made</a:t>
              </a:r>
              <a:endParaRPr b="0" i="0" sz="1000" u="none" cap="none" strike="noStrike">
                <a:solidFill>
                  <a:schemeClr val="dk1"/>
                </a:solidFill>
                <a:latin typeface="Times New Roman"/>
                <a:ea typeface="Times New Roman"/>
                <a:cs typeface="Times New Roman"/>
                <a:sym typeface="Times New Roman"/>
              </a:endParaRPr>
            </a:p>
          </p:txBody>
        </p:sp>
        <p:sp>
          <p:nvSpPr>
            <p:cNvPr id="335" name="Google Shape;335;p9"/>
            <p:cNvSpPr/>
            <p:nvPr/>
          </p:nvSpPr>
          <p:spPr>
            <a:xfrm>
              <a:off x="5515507" y="0"/>
              <a:ext cx="2710281" cy="1755648"/>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9"/>
            <p:cNvSpPr txBox="1"/>
            <p:nvPr/>
          </p:nvSpPr>
          <p:spPr>
            <a:xfrm>
              <a:off x="6328592" y="0"/>
              <a:ext cx="1897197" cy="1316736"/>
            </a:xfrm>
            <a:prstGeom prst="rect">
              <a:avLst/>
            </a:prstGeom>
            <a:noFill/>
            <a:ln>
              <a:noFill/>
            </a:ln>
          </p:spPr>
          <p:txBody>
            <a:bodyPr anchorCtr="0" anchor="t" bIns="49525" lIns="49525" spcFirstLastPara="1" rIns="49525" wrap="square" tIns="49525">
              <a:noAutofit/>
            </a:bodyPr>
            <a:lstStyle/>
            <a:p>
              <a:pPr indent="-63500" lvl="1" marL="57150" marR="0" rtl="0" algn="l">
                <a:lnSpc>
                  <a:spcPct val="90000"/>
                </a:lnSpc>
                <a:spcBef>
                  <a:spcPts val="0"/>
                </a:spcBef>
                <a:spcAft>
                  <a:spcPts val="0"/>
                </a:spcAft>
                <a:buClr>
                  <a:schemeClr val="dk1"/>
                </a:buClr>
                <a:buSzPts val="1000"/>
                <a:buFont typeface="Times New Roman"/>
                <a:buChar char="•"/>
              </a:pPr>
              <a:r>
                <a:rPr b="0" i="0" lang="en-US" sz="1000" u="none" cap="none" strike="noStrike">
                  <a:solidFill>
                    <a:schemeClr val="dk1"/>
                  </a:solidFill>
                  <a:latin typeface="Times New Roman"/>
                  <a:ea typeface="Times New Roman"/>
                  <a:cs typeface="Times New Roman"/>
                  <a:sym typeface="Times New Roman"/>
                </a:rPr>
                <a:t>Movement of data into or out of register and or memory locations</a:t>
              </a:r>
              <a:endParaRPr b="0" i="0" sz="1000" u="none" cap="none" strike="noStrike">
                <a:solidFill>
                  <a:schemeClr val="dk1"/>
                </a:solidFill>
                <a:latin typeface="Times New Roman"/>
                <a:ea typeface="Times New Roman"/>
                <a:cs typeface="Times New Roman"/>
                <a:sym typeface="Times New Roman"/>
              </a:endParaRPr>
            </a:p>
          </p:txBody>
        </p:sp>
        <p:sp>
          <p:nvSpPr>
            <p:cNvPr id="337" name="Google Shape;337;p9"/>
            <p:cNvSpPr/>
            <p:nvPr/>
          </p:nvSpPr>
          <p:spPr>
            <a:xfrm>
              <a:off x="232399" y="8"/>
              <a:ext cx="3350368" cy="1749555"/>
            </a:xfrm>
            <a:prstGeom prst="roundRect">
              <a:avLst>
                <a:gd fmla="val 10000" name="adj"/>
              </a:avLst>
            </a:prstGeom>
            <a:solidFill>
              <a:schemeClr val="lt1">
                <a:alpha val="89803"/>
              </a:schemeClr>
            </a:solidFill>
            <a:ln cap="flat" cmpd="sng" w="12700">
              <a:solidFill>
                <a:srgbClr val="64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9"/>
            <p:cNvSpPr txBox="1"/>
            <p:nvPr/>
          </p:nvSpPr>
          <p:spPr>
            <a:xfrm>
              <a:off x="232399" y="8"/>
              <a:ext cx="2345258" cy="1312166"/>
            </a:xfrm>
            <a:prstGeom prst="rect">
              <a:avLst/>
            </a:prstGeom>
            <a:noFill/>
            <a:ln>
              <a:noFill/>
            </a:ln>
          </p:spPr>
          <p:txBody>
            <a:bodyPr anchorCtr="0" anchor="t" bIns="38100" lIns="38100" spcFirstLastPara="1" rIns="38100" wrap="square" tIns="38100">
              <a:noAutofit/>
            </a:bodyPr>
            <a:lstStyle/>
            <a:p>
              <a:pPr indent="-63500" lvl="1" marL="57150" marR="0" rtl="0" algn="l">
                <a:lnSpc>
                  <a:spcPct val="90000"/>
                </a:lnSpc>
                <a:spcBef>
                  <a:spcPts val="0"/>
                </a:spcBef>
                <a:spcAft>
                  <a:spcPts val="0"/>
                </a:spcAft>
                <a:buClr>
                  <a:schemeClr val="dk1"/>
                </a:buClr>
                <a:buSzPts val="1000"/>
                <a:buFont typeface="Times New Roman"/>
                <a:buChar char="•"/>
              </a:pPr>
              <a:r>
                <a:rPr b="0" i="0" lang="en-US" sz="1000" u="none" cap="none" strike="noStrike">
                  <a:solidFill>
                    <a:schemeClr val="dk1"/>
                  </a:solidFill>
                  <a:latin typeface="Times New Roman"/>
                  <a:ea typeface="Times New Roman"/>
                  <a:cs typeface="Times New Roman"/>
                  <a:sym typeface="Times New Roman"/>
                </a:rPr>
                <a:t>Arithmetic instructions provide computational capabilities for processing numeric data</a:t>
              </a:r>
              <a:endParaRPr b="0" i="0" sz="1000" u="none" cap="none" strike="noStrike">
                <a:solidFill>
                  <a:schemeClr val="dk1"/>
                </a:solidFill>
                <a:latin typeface="Times New Roman"/>
                <a:ea typeface="Times New Roman"/>
                <a:cs typeface="Times New Roman"/>
                <a:sym typeface="Times New Roman"/>
              </a:endParaRPr>
            </a:p>
            <a:p>
              <a:pPr indent="-63500" lvl="1" marL="57150" marR="0" rtl="0" algn="l">
                <a:lnSpc>
                  <a:spcPct val="90000"/>
                </a:lnSpc>
                <a:spcBef>
                  <a:spcPts val="150"/>
                </a:spcBef>
                <a:spcAft>
                  <a:spcPts val="0"/>
                </a:spcAft>
                <a:buClr>
                  <a:schemeClr val="dk1"/>
                </a:buClr>
                <a:buSzPts val="1000"/>
                <a:buFont typeface="Times New Roman"/>
                <a:buChar char="•"/>
              </a:pPr>
              <a:r>
                <a:rPr b="0" i="0" lang="en-US" sz="1000" u="none" cap="none" strike="noStrike">
                  <a:solidFill>
                    <a:schemeClr val="dk1"/>
                  </a:solidFill>
                  <a:latin typeface="Times New Roman"/>
                  <a:ea typeface="Times New Roman"/>
                  <a:cs typeface="Times New Roman"/>
                  <a:sym typeface="Times New Roman"/>
                </a:rPr>
                <a:t>Logic (Boolean) instructions operate on the bits of a word as bits rather than as numbers, thus they provide capabilities for processing any other type of data the user may wish to employ</a:t>
              </a:r>
              <a:endParaRPr b="0" i="0" sz="1000" u="none" cap="none" strike="noStrike">
                <a:solidFill>
                  <a:schemeClr val="dk1"/>
                </a:solidFill>
                <a:latin typeface="Times New Roman"/>
                <a:ea typeface="Times New Roman"/>
                <a:cs typeface="Times New Roman"/>
                <a:sym typeface="Times New Roman"/>
              </a:endParaRPr>
            </a:p>
          </p:txBody>
        </p:sp>
        <p:sp>
          <p:nvSpPr>
            <p:cNvPr id="339" name="Google Shape;339;p9"/>
            <p:cNvSpPr/>
            <p:nvPr/>
          </p:nvSpPr>
          <p:spPr>
            <a:xfrm>
              <a:off x="1989124" y="312724"/>
              <a:ext cx="2375611" cy="2375611"/>
            </a:xfrm>
            <a:custGeom>
              <a:rect b="b" l="l" r="r" t="t"/>
              <a:pathLst>
                <a:path extrusionOk="0" h="120000" w="120000">
                  <a:moveTo>
                    <a:pt x="0" y="120000"/>
                  </a:moveTo>
                  <a:lnTo>
                    <a:pt x="0" y="120000"/>
                  </a:lnTo>
                  <a:cubicBezTo>
                    <a:pt x="0" y="53726"/>
                    <a:pt x="53726" y="0"/>
                    <a:pt x="120000" y="0"/>
                  </a:cubicBezTo>
                  <a:lnTo>
                    <a:pt x="120000" y="120000"/>
                  </a:lnTo>
                  <a:close/>
                </a:path>
              </a:pathLst>
            </a:cu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9"/>
            <p:cNvSpPr txBox="1"/>
            <p:nvPr/>
          </p:nvSpPr>
          <p:spPr>
            <a:xfrm>
              <a:off x="1989124" y="312724"/>
              <a:ext cx="2375611" cy="2375611"/>
            </a:xfrm>
            <a:prstGeom prst="rect">
              <a:avLst/>
            </a:prstGeom>
            <a:noFill/>
            <a:ln>
              <a:noFill/>
            </a:ln>
          </p:spPr>
          <p:txBody>
            <a:bodyPr anchorCtr="0" anchor="ctr" bIns="149350" lIns="149350" spcFirstLastPara="1" rIns="149350" wrap="square" tIns="149350">
              <a:noAutofit/>
            </a:bodyPr>
            <a:lstStyle/>
            <a:p>
              <a:pPr indent="0" lvl="0" marL="0" marR="0" rtl="0" algn="ctr">
                <a:lnSpc>
                  <a:spcPct val="90000"/>
                </a:lnSpc>
                <a:spcBef>
                  <a:spcPts val="0"/>
                </a:spcBef>
                <a:spcAft>
                  <a:spcPts val="0"/>
                </a:spcAft>
                <a:buNone/>
              </a:pPr>
              <a:r>
                <a:rPr lang="en-US" sz="2100">
                  <a:solidFill>
                    <a:schemeClr val="lt1"/>
                  </a:solidFill>
                  <a:latin typeface="Times New Roman"/>
                  <a:ea typeface="Times New Roman"/>
                  <a:cs typeface="Times New Roman"/>
                  <a:sym typeface="Times New Roman"/>
                </a:rPr>
                <a:t>Data processing</a:t>
              </a:r>
              <a:endParaRPr sz="2100">
                <a:solidFill>
                  <a:schemeClr val="lt1"/>
                </a:solidFill>
                <a:latin typeface="Times New Roman"/>
                <a:ea typeface="Times New Roman"/>
                <a:cs typeface="Times New Roman"/>
                <a:sym typeface="Times New Roman"/>
              </a:endParaRPr>
            </a:p>
          </p:txBody>
        </p:sp>
        <p:sp>
          <p:nvSpPr>
            <p:cNvPr id="341" name="Google Shape;341;p9"/>
            <p:cNvSpPr/>
            <p:nvPr/>
          </p:nvSpPr>
          <p:spPr>
            <a:xfrm rot="5400000">
              <a:off x="4474464" y="312724"/>
              <a:ext cx="2375611" cy="2375611"/>
            </a:xfrm>
            <a:custGeom>
              <a:rect b="b" l="l" r="r" t="t"/>
              <a:pathLst>
                <a:path extrusionOk="0" h="120000" w="120000">
                  <a:moveTo>
                    <a:pt x="0" y="120000"/>
                  </a:moveTo>
                  <a:lnTo>
                    <a:pt x="0" y="120000"/>
                  </a:lnTo>
                  <a:cubicBezTo>
                    <a:pt x="0" y="53726"/>
                    <a:pt x="53726" y="0"/>
                    <a:pt x="120000" y="0"/>
                  </a:cubicBezTo>
                  <a:lnTo>
                    <a:pt x="120000" y="120000"/>
                  </a:lnTo>
                  <a:close/>
                </a:path>
              </a:pathLst>
            </a:custGeom>
            <a:solidFill>
              <a:schemeClr val="accent4"/>
            </a:soli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9"/>
            <p:cNvSpPr txBox="1"/>
            <p:nvPr/>
          </p:nvSpPr>
          <p:spPr>
            <a:xfrm rot="10800000">
              <a:off x="4474464" y="312724"/>
              <a:ext cx="2375611" cy="2375611"/>
            </a:xfrm>
            <a:prstGeom prst="rect">
              <a:avLst/>
            </a:prstGeom>
            <a:noFill/>
            <a:ln>
              <a:noFill/>
            </a:ln>
          </p:spPr>
          <p:txBody>
            <a:bodyPr anchorCtr="0" anchor="ctr" bIns="149350" lIns="149350" spcFirstLastPara="1" rIns="149350" wrap="square" tIns="149350">
              <a:noAutofit/>
            </a:bodyPr>
            <a:lstStyle/>
            <a:p>
              <a:pPr indent="0" lvl="0" marL="0" marR="0" rtl="0" algn="ctr">
                <a:lnSpc>
                  <a:spcPct val="90000"/>
                </a:lnSpc>
                <a:spcBef>
                  <a:spcPts val="0"/>
                </a:spcBef>
                <a:spcAft>
                  <a:spcPts val="0"/>
                </a:spcAft>
                <a:buNone/>
              </a:pPr>
              <a:r>
                <a:rPr lang="en-US" sz="2100">
                  <a:solidFill>
                    <a:schemeClr val="lt1"/>
                  </a:solidFill>
                  <a:latin typeface="Times New Roman"/>
                  <a:ea typeface="Times New Roman"/>
                  <a:cs typeface="Times New Roman"/>
                  <a:sym typeface="Times New Roman"/>
                </a:rPr>
                <a:t>Data storage</a:t>
              </a:r>
              <a:endParaRPr sz="2100">
                <a:solidFill>
                  <a:schemeClr val="lt1"/>
                </a:solidFill>
                <a:latin typeface="Times New Roman"/>
                <a:ea typeface="Times New Roman"/>
                <a:cs typeface="Times New Roman"/>
                <a:sym typeface="Times New Roman"/>
              </a:endParaRPr>
            </a:p>
          </p:txBody>
        </p:sp>
        <p:sp>
          <p:nvSpPr>
            <p:cNvPr id="343" name="Google Shape;343;p9"/>
            <p:cNvSpPr/>
            <p:nvPr/>
          </p:nvSpPr>
          <p:spPr>
            <a:xfrm rot="10800000">
              <a:off x="4474464" y="2798064"/>
              <a:ext cx="2375611" cy="2375611"/>
            </a:xfrm>
            <a:custGeom>
              <a:rect b="b" l="l" r="r" t="t"/>
              <a:pathLst>
                <a:path extrusionOk="0" h="120000" w="120000">
                  <a:moveTo>
                    <a:pt x="0" y="120000"/>
                  </a:moveTo>
                  <a:lnTo>
                    <a:pt x="0" y="120000"/>
                  </a:lnTo>
                  <a:cubicBezTo>
                    <a:pt x="0" y="53726"/>
                    <a:pt x="53726" y="0"/>
                    <a:pt x="120000" y="0"/>
                  </a:cubicBezTo>
                  <a:lnTo>
                    <a:pt x="120000" y="120000"/>
                  </a:lnTo>
                  <a:close/>
                </a:path>
              </a:pathLst>
            </a:cu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9"/>
            <p:cNvSpPr txBox="1"/>
            <p:nvPr/>
          </p:nvSpPr>
          <p:spPr>
            <a:xfrm>
              <a:off x="4474464" y="2798064"/>
              <a:ext cx="2375611" cy="2375611"/>
            </a:xfrm>
            <a:prstGeom prst="rect">
              <a:avLst/>
            </a:prstGeom>
            <a:noFill/>
            <a:ln>
              <a:noFill/>
            </a:ln>
          </p:spPr>
          <p:txBody>
            <a:bodyPr anchorCtr="0" anchor="ctr" bIns="149350" lIns="149350" spcFirstLastPara="1" rIns="149350" wrap="square" tIns="149350">
              <a:noAutofit/>
            </a:bodyPr>
            <a:lstStyle/>
            <a:p>
              <a:pPr indent="0" lvl="0" marL="0" marR="0" rtl="0" algn="ctr">
                <a:lnSpc>
                  <a:spcPct val="90000"/>
                </a:lnSpc>
                <a:spcBef>
                  <a:spcPts val="0"/>
                </a:spcBef>
                <a:spcAft>
                  <a:spcPts val="0"/>
                </a:spcAft>
                <a:buNone/>
              </a:pPr>
              <a:r>
                <a:rPr lang="en-US" sz="2100">
                  <a:solidFill>
                    <a:schemeClr val="lt1"/>
                  </a:solidFill>
                  <a:latin typeface="Times New Roman"/>
                  <a:ea typeface="Times New Roman"/>
                  <a:cs typeface="Times New Roman"/>
                  <a:sym typeface="Times New Roman"/>
                </a:rPr>
                <a:t>Data movement</a:t>
              </a:r>
              <a:endParaRPr sz="2100">
                <a:solidFill>
                  <a:schemeClr val="lt1"/>
                </a:solidFill>
                <a:latin typeface="Times New Roman"/>
                <a:ea typeface="Times New Roman"/>
                <a:cs typeface="Times New Roman"/>
                <a:sym typeface="Times New Roman"/>
              </a:endParaRPr>
            </a:p>
          </p:txBody>
        </p:sp>
        <p:sp>
          <p:nvSpPr>
            <p:cNvPr id="345" name="Google Shape;345;p9"/>
            <p:cNvSpPr/>
            <p:nvPr/>
          </p:nvSpPr>
          <p:spPr>
            <a:xfrm rot="-5400000">
              <a:off x="1989124" y="2798064"/>
              <a:ext cx="2375611" cy="2375611"/>
            </a:xfrm>
            <a:custGeom>
              <a:rect b="b" l="l" r="r" t="t"/>
              <a:pathLst>
                <a:path extrusionOk="0" h="120000" w="120000">
                  <a:moveTo>
                    <a:pt x="0" y="120000"/>
                  </a:moveTo>
                  <a:lnTo>
                    <a:pt x="0" y="120000"/>
                  </a:lnTo>
                  <a:cubicBezTo>
                    <a:pt x="0" y="53726"/>
                    <a:pt x="53726" y="0"/>
                    <a:pt x="120000" y="0"/>
                  </a:cubicBezTo>
                  <a:lnTo>
                    <a:pt x="120000" y="120000"/>
                  </a:lnTo>
                  <a:close/>
                </a:path>
              </a:pathLst>
            </a:custGeom>
            <a:solidFill>
              <a:schemeClr val="accent4"/>
            </a:soli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txBox="1"/>
            <p:nvPr/>
          </p:nvSpPr>
          <p:spPr>
            <a:xfrm rot="10800000">
              <a:off x="1989124" y="2798064"/>
              <a:ext cx="2375611" cy="2375611"/>
            </a:xfrm>
            <a:prstGeom prst="rect">
              <a:avLst/>
            </a:prstGeom>
            <a:noFill/>
            <a:ln>
              <a:noFill/>
            </a:ln>
          </p:spPr>
          <p:txBody>
            <a:bodyPr anchorCtr="0" anchor="ctr" bIns="149350" lIns="149350" spcFirstLastPara="1" rIns="149350" wrap="square" tIns="149350">
              <a:noAutofit/>
            </a:bodyPr>
            <a:lstStyle/>
            <a:p>
              <a:pPr indent="0" lvl="0" marL="0" marR="0" rtl="0" algn="ctr">
                <a:lnSpc>
                  <a:spcPct val="90000"/>
                </a:lnSpc>
                <a:spcBef>
                  <a:spcPts val="0"/>
                </a:spcBef>
                <a:spcAft>
                  <a:spcPts val="0"/>
                </a:spcAft>
                <a:buNone/>
              </a:pPr>
              <a:r>
                <a:rPr lang="en-US" sz="2100">
                  <a:solidFill>
                    <a:schemeClr val="lt1"/>
                  </a:solidFill>
                  <a:latin typeface="Times New Roman"/>
                  <a:ea typeface="Times New Roman"/>
                  <a:cs typeface="Times New Roman"/>
                  <a:sym typeface="Times New Roman"/>
                </a:rPr>
                <a:t>Control</a:t>
              </a:r>
              <a:endParaRPr sz="2100">
                <a:solidFill>
                  <a:schemeClr val="lt1"/>
                </a:solidFill>
                <a:latin typeface="Times New Roman"/>
                <a:ea typeface="Times New Roman"/>
                <a:cs typeface="Times New Roman"/>
                <a:sym typeface="Times New Roman"/>
              </a:endParaRPr>
            </a:p>
          </p:txBody>
        </p:sp>
        <p:sp>
          <p:nvSpPr>
            <p:cNvPr id="347" name="Google Shape;347;p9"/>
            <p:cNvSpPr/>
            <p:nvPr/>
          </p:nvSpPr>
          <p:spPr>
            <a:xfrm>
              <a:off x="4009491" y="2249424"/>
              <a:ext cx="820216" cy="713232"/>
            </a:xfrm>
            <a:custGeom>
              <a:rect b="b" l="l" r="r" t="t"/>
              <a:pathLst>
                <a:path extrusionOk="0" h="120000" w="120000">
                  <a:moveTo>
                    <a:pt x="6522" y="60000"/>
                  </a:moveTo>
                  <a:lnTo>
                    <a:pt x="6522" y="60000"/>
                  </a:lnTo>
                  <a:cubicBezTo>
                    <a:pt x="6522" y="34374"/>
                    <a:pt x="25367" y="12492"/>
                    <a:pt x="51107" y="8231"/>
                  </a:cubicBezTo>
                  <a:cubicBezTo>
                    <a:pt x="76848" y="3970"/>
                    <a:pt x="101961" y="18574"/>
                    <a:pt x="110521" y="42783"/>
                  </a:cubicBezTo>
                  <a:lnTo>
                    <a:pt x="116427" y="42783"/>
                  </a:lnTo>
                  <a:lnTo>
                    <a:pt x="106957" y="60000"/>
                  </a:lnTo>
                  <a:lnTo>
                    <a:pt x="90340" y="42783"/>
                  </a:lnTo>
                  <a:lnTo>
                    <a:pt x="95921" y="42783"/>
                  </a:lnTo>
                  <a:cubicBezTo>
                    <a:pt x="87358" y="27416"/>
                    <a:pt x="68572" y="19475"/>
                    <a:pt x="50448" y="23561"/>
                  </a:cubicBezTo>
                  <a:cubicBezTo>
                    <a:pt x="32324" y="27648"/>
                    <a:pt x="19565" y="42702"/>
                    <a:pt x="19565" y="60000"/>
                  </a:cubicBezTo>
                  <a:close/>
                </a:path>
              </a:pathLst>
            </a:custGeom>
            <a:solidFill>
              <a:schemeClr val="accent3"/>
            </a:soli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rot="10800000">
              <a:off x="4009491" y="2523744"/>
              <a:ext cx="820216" cy="713232"/>
            </a:xfrm>
            <a:custGeom>
              <a:rect b="b" l="l" r="r" t="t"/>
              <a:pathLst>
                <a:path extrusionOk="0" h="120000" w="120000">
                  <a:moveTo>
                    <a:pt x="6522" y="60000"/>
                  </a:moveTo>
                  <a:lnTo>
                    <a:pt x="6522" y="60000"/>
                  </a:lnTo>
                  <a:cubicBezTo>
                    <a:pt x="6522" y="34374"/>
                    <a:pt x="25367" y="12492"/>
                    <a:pt x="51107" y="8231"/>
                  </a:cubicBezTo>
                  <a:cubicBezTo>
                    <a:pt x="76848" y="3970"/>
                    <a:pt x="101961" y="18574"/>
                    <a:pt x="110521" y="42783"/>
                  </a:cubicBezTo>
                  <a:lnTo>
                    <a:pt x="116427" y="42783"/>
                  </a:lnTo>
                  <a:lnTo>
                    <a:pt x="106957" y="60000"/>
                  </a:lnTo>
                  <a:lnTo>
                    <a:pt x="90340" y="42783"/>
                  </a:lnTo>
                  <a:lnTo>
                    <a:pt x="95921" y="42783"/>
                  </a:lnTo>
                  <a:cubicBezTo>
                    <a:pt x="87358" y="27416"/>
                    <a:pt x="68572" y="19475"/>
                    <a:pt x="50448" y="23561"/>
                  </a:cubicBezTo>
                  <a:cubicBezTo>
                    <a:pt x="32324" y="27648"/>
                    <a:pt x="19565" y="42702"/>
                    <a:pt x="19565" y="60000"/>
                  </a:cubicBezTo>
                  <a:close/>
                </a:path>
              </a:pathLst>
            </a:custGeom>
            <a:solidFill>
              <a:schemeClr val="accent3"/>
            </a:soli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9" name="Google Shape;349;p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2012-07-20T05:25:30Z</dcterms:created>
  <dc:creator>Adrian J Pullin</dc:creator>
</cp:coreProperties>
</file>