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37" roundtripDataSignature="AMtx7mj2N3KDHzwHFQoQxHsfhIWBjHAs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notes"/>
          <p:cNvSpPr txBox="1"/>
          <p:nvPr>
            <p:ph idx="12" type="sldNum"/>
          </p:nvPr>
        </p:nvSpPr>
        <p:spPr>
          <a:xfrm>
            <a:off x="3886200" y="868680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Times New Roman"/>
                <a:ea typeface="Times New Roman"/>
                <a:cs typeface="Times New Roman"/>
                <a:sym typeface="Times New Roman"/>
              </a:rPr>
              <a:t>‹#›</a:t>
            </a:fld>
            <a:endParaRPr sz="2400">
              <a:solidFill>
                <a:schemeClr val="dk1"/>
              </a:solidFill>
              <a:latin typeface="Times New Roman"/>
              <a:ea typeface="Times New Roman"/>
              <a:cs typeface="Times New Roman"/>
              <a:sym typeface="Times New Roman"/>
            </a:endParaRPr>
          </a:p>
        </p:txBody>
      </p:sp>
      <p:sp>
        <p:nvSpPr>
          <p:cNvPr id="204" name="Google Shape;204;p1: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5" name="Google Shape;205;p1: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chemeClr val="dk1"/>
              </a:buClr>
              <a:buSzPts val="1200"/>
              <a:buFont typeface="Times New Roman"/>
              <a:buNone/>
            </a:pPr>
            <a:r>
              <a:rPr lang="en-US">
                <a:latin typeface="Times New Roman"/>
                <a:ea typeface="Times New Roman"/>
                <a:cs typeface="Times New Roman"/>
                <a:sym typeface="Times New Roman"/>
              </a:rPr>
              <a:t>Lecture slides prepared for “Computer Organization and Architecture”, 9/e, by William Stallings, Chapter 13 “Instruction Sets:  Addressing Modes and Formats”.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superscalar implementation of a processor architecture is one in which common instructions—integer and floating-point arithmetic, loads, stores, and conditional branches—can be initiated simultaneously and executed independently. Such implementations raise a number of complex design issues related to the instruction pipeline.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Superscalar design arrived on the scene hard on the heels of RISC architecture. Although the simplified instruction set architecture of a RISC machine lends itself readily to superscalar techniques, the superscalar approach can be used on either a RISC or CISC architecture.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Whereas the gestation period for the arrival of commercial RISC machines from the beginning of true RISC research with the IBM 801 and the Berkeley RISC I was seven or eight years, the first superscalar machines became commercially available within just a year or two of the coining of the term </a:t>
            </a:r>
            <a:r>
              <a:rPr b="1" lang="en-US" sz="1200">
                <a:solidFill>
                  <a:schemeClr val="dk1"/>
                </a:solidFill>
                <a:latin typeface="Times New Roman"/>
                <a:ea typeface="Times New Roman"/>
                <a:cs typeface="Times New Roman"/>
                <a:sym typeface="Times New Roman"/>
              </a:rPr>
              <a:t>superscalar. </a:t>
            </a:r>
            <a:r>
              <a:rPr lang="en-US" sz="1200">
                <a:solidFill>
                  <a:schemeClr val="dk1"/>
                </a:solidFill>
                <a:latin typeface="Times New Roman"/>
                <a:ea typeface="Times New Roman"/>
                <a:cs typeface="Times New Roman"/>
                <a:sym typeface="Times New Roman"/>
              </a:rPr>
              <a:t>The superscalar approach has now become the standard method for implementing high- performance microprocessors.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 this chapter, we begin with an overview of the superscalar approach, contrasting it with superpipelining. Next, we present the key design issues associated with superscalar implementation. Then we look at several important examples of superscalar architecture. </a:t>
            </a:r>
            <a:endParaRPr/>
          </a:p>
          <a:p>
            <a:pPr indent="0" lvl="0" marL="0" rtl="0" algn="l">
              <a:spcBef>
                <a:spcPts val="360"/>
              </a:spcBef>
              <a:spcAft>
                <a:spcPts val="0"/>
              </a:spcAft>
              <a:buNone/>
            </a:pPr>
            <a:r>
              <a:t/>
            </a:r>
            <a:endParaRPr/>
          </a:p>
          <a:p>
            <a:pPr indent="0" lvl="0" marL="0" marR="0" rtl="0" algn="l">
              <a:lnSpc>
                <a:spcPct val="100000"/>
              </a:lnSpc>
              <a:spcBef>
                <a:spcPts val="360"/>
              </a:spcBef>
              <a:spcAft>
                <a:spcPts val="0"/>
              </a:spcAft>
              <a:buClr>
                <a:schemeClr val="dk1"/>
              </a:buClr>
              <a:buSzPts val="1200"/>
              <a:buFont typeface="Times New Roman"/>
              <a:buNone/>
            </a:pPr>
            <a:r>
              <a:rPr lang="en-US">
                <a:latin typeface="Times New Roman"/>
                <a:ea typeface="Times New Roman"/>
                <a:cs typeface="Times New Roman"/>
                <a:sym typeface="Times New Roman"/>
              </a:rPr>
              <a:t>Adapted by: Thân Văn Sử</a:t>
            </a:r>
            <a:endParaRPr/>
          </a:p>
          <a:p>
            <a:pPr indent="0" lvl="0" marL="0" marR="0" rtl="0" algn="l">
              <a:lnSpc>
                <a:spcPct val="100000"/>
              </a:lnSpc>
              <a:spcBef>
                <a:spcPts val="360"/>
              </a:spcBef>
              <a:spcAft>
                <a:spcPts val="0"/>
              </a:spcAft>
              <a:buClr>
                <a:schemeClr val="dk1"/>
              </a:buClr>
              <a:buSzPts val="1200"/>
              <a:buFont typeface="Times New Roman"/>
              <a:buNone/>
            </a:pPr>
            <a:r>
              <a:t/>
            </a:r>
            <a:endParaRPr>
              <a:latin typeface="Times New Roman"/>
              <a:ea typeface="Times New Roman"/>
              <a:cs typeface="Times New Roman"/>
              <a:sym typeface="Times New Roman"/>
            </a:endParaRPr>
          </a:p>
          <a:p>
            <a:pPr indent="0" lvl="0" marL="0" marR="0" rtl="0" algn="l">
              <a:lnSpc>
                <a:spcPct val="100000"/>
              </a:lnSpc>
              <a:spcBef>
                <a:spcPts val="36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In Chapter 12, we focused on </a:t>
            </a:r>
            <a:r>
              <a:rPr i="1" lang="en-US" sz="1200">
                <a:solidFill>
                  <a:schemeClr val="dk1"/>
                </a:solidFill>
                <a:latin typeface="Times New Roman"/>
                <a:ea typeface="Times New Roman"/>
                <a:cs typeface="Times New Roman"/>
                <a:sym typeface="Times New Roman"/>
              </a:rPr>
              <a:t>what </a:t>
            </a:r>
            <a:r>
              <a:rPr lang="en-US" sz="1200">
                <a:solidFill>
                  <a:schemeClr val="dk1"/>
                </a:solidFill>
                <a:latin typeface="Times New Roman"/>
                <a:ea typeface="Times New Roman"/>
                <a:cs typeface="Times New Roman"/>
                <a:sym typeface="Times New Roman"/>
              </a:rPr>
              <a:t>an instruction set does. Specifically, we examined the types of operands and operations that may be specified by machine instructions. This chapter turns to the question of </a:t>
            </a:r>
            <a:r>
              <a:rPr i="1" lang="en-US" sz="1200">
                <a:solidFill>
                  <a:schemeClr val="dk1"/>
                </a:solidFill>
                <a:latin typeface="Times New Roman"/>
                <a:ea typeface="Times New Roman"/>
                <a:cs typeface="Times New Roman"/>
                <a:sym typeface="Times New Roman"/>
              </a:rPr>
              <a:t>how </a:t>
            </a:r>
            <a:r>
              <a:rPr lang="en-US" sz="1200">
                <a:solidFill>
                  <a:schemeClr val="dk1"/>
                </a:solidFill>
                <a:latin typeface="Times New Roman"/>
                <a:ea typeface="Times New Roman"/>
                <a:cs typeface="Times New Roman"/>
                <a:sym typeface="Times New Roman"/>
              </a:rPr>
              <a:t>to specify the operands and operations of instructions. Two issues arise. First, how is the address of an operand specified, and second, how are the bits of an instruction organized to define the operand addresses and operation of that instruction? </a:t>
            </a:r>
            <a:endParaRPr/>
          </a:p>
          <a:p>
            <a:pPr indent="0" lvl="0" marL="0" rtl="0" algn="l">
              <a:spcBef>
                <a:spcPts val="360"/>
              </a:spcBef>
              <a:spcAft>
                <a:spcPts val="0"/>
              </a:spcAft>
              <a:buNone/>
            </a:pPr>
            <a:r>
              <a:t/>
            </a:r>
            <a:endParaRPr/>
          </a:p>
          <a:p>
            <a:pPr indent="0" lvl="0" marL="0" marR="0" rtl="0" algn="l">
              <a:lnSpc>
                <a:spcPct val="100000"/>
              </a:lnSpc>
              <a:spcBef>
                <a:spcPts val="360"/>
              </a:spcBef>
              <a:spcAft>
                <a:spcPts val="0"/>
              </a:spcAft>
              <a:buClr>
                <a:schemeClr val="dk1"/>
              </a:buClr>
              <a:buSzPts val="1200"/>
              <a:buFont typeface="Times New Roman"/>
              <a:buNone/>
            </a:pPr>
            <a:r>
              <a:t/>
            </a:r>
            <a:endParaRPr>
              <a:latin typeface="Times New Roman"/>
              <a:ea typeface="Times New Roman"/>
              <a:cs typeface="Times New Roman"/>
              <a:sym typeface="Times New Roman"/>
            </a:endParaRPr>
          </a:p>
          <a:p>
            <a:pPr indent="0" lvl="0" marL="0" rtl="0" algn="l">
              <a:spcBef>
                <a:spcPts val="36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0: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11" name="Google Shape;311;p10: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Times New Roman"/>
                <a:ea typeface="Times New Roman"/>
                <a:cs typeface="Times New Roman"/>
                <a:sym typeface="Times New Roman"/>
              </a:rPr>
              <a:t>10</a:t>
            </a:r>
            <a:endParaRPr/>
          </a:p>
        </p:txBody>
      </p:sp>
      <p:sp>
        <p:nvSpPr>
          <p:cNvPr id="312" name="Google Shape;312;p10: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13" name="Google Shape;313;p10: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14" name="Google Shape;314;p10: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5" name="Google Shape;315;p10: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b="1" lang="en-US" sz="1200">
                <a:solidFill>
                  <a:schemeClr val="dk1"/>
                </a:solidFill>
                <a:latin typeface="Times New Roman"/>
                <a:ea typeface="Times New Roman"/>
                <a:cs typeface="Times New Roman"/>
                <a:sym typeface="Times New Roman"/>
              </a:rPr>
              <a:t>Register addressing </a:t>
            </a:r>
            <a:r>
              <a:rPr lang="en-US" sz="1200">
                <a:solidFill>
                  <a:schemeClr val="dk1"/>
                </a:solidFill>
                <a:latin typeface="Times New Roman"/>
                <a:ea typeface="Times New Roman"/>
                <a:cs typeface="Times New Roman"/>
                <a:sym typeface="Times New Roman"/>
              </a:rPr>
              <a:t>is similar to direct addressing. The only difference is that the address field refers to a register rather than a main memory address: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EA = R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To clarify, if the contents of a register address field in an instruction is 5, then register R5 is the intended address, and the operand value is contained in R5. Typically, an address field that references registers will have from 3 to 5 bits, so that a total of from 8 to 32 general-purpose registers can be referenced.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advantages of register addressing are that (1) only a small address field is needed in the instruction, and (2) no time-consuming memory references are required. As was discussed in Chapter 4, the memory access time for a register internal to the processor is much less than that for a main memory address. The disadvantage of register addressing is that the address space is very limited.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If register addressing is heavily used in an instruction set, this implies that the processor registers will be heavily used. Because of the severely limited number of registers (compared with main memory locations), their use in this fashion makes sense only if they are employed efficiently. If every operand is brought into a register from main memory, operated on once, and then returned to main memory, then a wasteful intermediate step has been added. If, instead, the operand in a register remains in use for multiple operations, then a real savings is achieved. An example is the intermediate result in a calculation. In particular, suppose that the algorithm for twos complement multiplication were to be implemented in software. The location labeled A in the flowchart (Figure 10.12) is referenced many times and should be implemented in a register rather than a main memory location.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It is up to the programmer or compiler to decide which values should remain in registers and which should be stored in main memory. Most modern processors employ multiple general-purpose registers, placing a burden for efficient execution on the assembly-language programmer (e.g., compiler writer). </a:t>
            </a:r>
            <a:endParaRPr/>
          </a:p>
          <a:p>
            <a:pPr indent="0" lvl="0" marL="0" rtl="0" algn="l">
              <a:spcBef>
                <a:spcPts val="36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1: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24" name="Google Shape;324;p11: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Times New Roman"/>
                <a:ea typeface="Times New Roman"/>
                <a:cs typeface="Times New Roman"/>
                <a:sym typeface="Times New Roman"/>
              </a:rPr>
              <a:t>13</a:t>
            </a:r>
            <a:endParaRPr/>
          </a:p>
        </p:txBody>
      </p:sp>
      <p:sp>
        <p:nvSpPr>
          <p:cNvPr id="325" name="Google Shape;325;p11: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26" name="Google Shape;326;p11: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27" name="Google Shape;327;p11: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8" name="Google Shape;328;p11: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Just as register addressing is analogous to direct addressing, </a:t>
            </a:r>
            <a:r>
              <a:rPr b="1" lang="en-US" sz="1200">
                <a:solidFill>
                  <a:schemeClr val="dk1"/>
                </a:solidFill>
                <a:latin typeface="Times New Roman"/>
                <a:ea typeface="Times New Roman"/>
                <a:cs typeface="Times New Roman"/>
                <a:sym typeface="Times New Roman"/>
              </a:rPr>
              <a:t>register indirect addressing </a:t>
            </a:r>
            <a:r>
              <a:rPr lang="en-US" sz="1200">
                <a:solidFill>
                  <a:schemeClr val="dk1"/>
                </a:solidFill>
                <a:latin typeface="Times New Roman"/>
                <a:ea typeface="Times New Roman"/>
                <a:cs typeface="Times New Roman"/>
                <a:sym typeface="Times New Roman"/>
              </a:rPr>
              <a:t>is analogous to indirect addressing. In both cases, the only difference is whether the address field refers to a memory location or a register. Thus, for register indirect address,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EA = (R)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advantages and limitations of register indirect addressing are basically the same as for indirect addressing. In both cases, the address space limitation (limited range of addresses) of the address field is overcome by having that field refer to a word- length location containing an address. In addition, register indirect addressing uses one less memory reference than indirect addressing. </a:t>
            </a:r>
            <a:endParaRPr/>
          </a:p>
          <a:p>
            <a:pPr indent="0" lvl="0" marL="0" rtl="0" algn="l">
              <a:spcBef>
                <a:spcPts val="36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2: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37" name="Google Shape;337;p12: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Times New Roman"/>
                <a:ea typeface="Times New Roman"/>
                <a:cs typeface="Times New Roman"/>
                <a:sym typeface="Times New Roman"/>
              </a:rPr>
              <a:t>15</a:t>
            </a:r>
            <a:endParaRPr/>
          </a:p>
        </p:txBody>
      </p:sp>
      <p:sp>
        <p:nvSpPr>
          <p:cNvPr id="338" name="Google Shape;338;p12: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39" name="Google Shape;339;p12: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40" name="Google Shape;340;p12: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1" name="Google Shape;341;p12: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A very powerful mode of addressing combines the capabilities of direct addressing and register indirect addressing. It is known by a variety of names depending on the context of its use, but the basic mechanism is the same. We will refer to this as </a:t>
            </a:r>
            <a:r>
              <a:rPr b="1" lang="en-US" sz="1200">
                <a:solidFill>
                  <a:schemeClr val="dk1"/>
                </a:solidFill>
                <a:latin typeface="Times New Roman"/>
                <a:ea typeface="Times New Roman"/>
                <a:cs typeface="Times New Roman"/>
                <a:sym typeface="Times New Roman"/>
              </a:rPr>
              <a:t>displacement addressing: </a:t>
            </a:r>
            <a:endParaRPr/>
          </a:p>
          <a:p>
            <a:pPr indent="0" lvl="0" marL="0" marR="0" rtl="0" algn="l">
              <a:lnSpc>
                <a:spcPct val="100000"/>
              </a:lnSpc>
              <a:spcBef>
                <a:spcPts val="360"/>
              </a:spcBef>
              <a:spcAft>
                <a:spcPts val="0"/>
              </a:spcAft>
              <a:buClr>
                <a:schemeClr val="dk1"/>
              </a:buClr>
              <a:buSzPts val="1200"/>
              <a:buFont typeface="Times New Roman"/>
              <a:buNone/>
            </a:pPr>
            <a:r>
              <a:t/>
            </a:r>
            <a:endParaRPr b="1" sz="1200">
              <a:solidFill>
                <a:schemeClr val="dk1"/>
              </a:solidFill>
              <a:latin typeface="Times New Roman"/>
              <a:ea typeface="Times New Roman"/>
              <a:cs typeface="Times New Roman"/>
              <a:sym typeface="Times New Roman"/>
            </a:endParaRPr>
          </a:p>
          <a:p>
            <a:pPr indent="0" lvl="0" marL="0" marR="0" rtl="0" algn="l">
              <a:lnSpc>
                <a:spcPct val="100000"/>
              </a:lnSpc>
              <a:spcBef>
                <a:spcPts val="360"/>
              </a:spcBef>
              <a:spcAft>
                <a:spcPts val="0"/>
              </a:spcAft>
              <a:buClr>
                <a:schemeClr val="dk1"/>
              </a:buClr>
              <a:buSzPts val="1200"/>
              <a:buFont typeface="Times New Roman"/>
              <a:buNone/>
            </a:pPr>
            <a:r>
              <a:rPr b="1" lang="en-US" sz="1200">
                <a:solidFill>
                  <a:schemeClr val="dk1"/>
                </a:solidFill>
                <a:latin typeface="Times New Roman"/>
                <a:ea typeface="Times New Roman"/>
                <a:cs typeface="Times New Roman"/>
                <a:sym typeface="Times New Roman"/>
              </a:rPr>
              <a:t>EA = A + ( R )</a:t>
            </a:r>
            <a:endParaRPr/>
          </a:p>
          <a:p>
            <a:pPr indent="0" lvl="0" marL="0" marR="0" rtl="0" algn="l">
              <a:lnSpc>
                <a:spcPct val="100000"/>
              </a:lnSpc>
              <a:spcBef>
                <a:spcPts val="360"/>
              </a:spcBef>
              <a:spcAft>
                <a:spcPts val="0"/>
              </a:spcAft>
              <a:buClr>
                <a:schemeClr val="dk1"/>
              </a:buClr>
              <a:buSzPts val="1200"/>
              <a:buFont typeface="Times New Roman"/>
              <a:buNone/>
            </a:pPr>
            <a:r>
              <a:t/>
            </a:r>
            <a:endParaRPr b="1" sz="1200">
              <a:solidFill>
                <a:schemeClr val="dk1"/>
              </a:solidFill>
              <a:latin typeface="Times New Roman"/>
              <a:ea typeface="Times New Roman"/>
              <a:cs typeface="Times New Roman"/>
              <a:sym typeface="Times New Roman"/>
            </a:endParaRPr>
          </a:p>
          <a:p>
            <a:pPr indent="0" lvl="0" marL="0" marR="0" rtl="0" algn="l">
              <a:lnSpc>
                <a:spcPct val="100000"/>
              </a:lnSpc>
              <a:spcBef>
                <a:spcPts val="36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Displacement addressing requires that the instruction have two address fields, at least one of which is explicit. The value contained in one address field (value = A) is used directly. The other address field, or an implicit reference based on opcode, refers to a register whose contents are added to A to produce the effective address. </a:t>
            </a:r>
            <a:endParaRPr/>
          </a:p>
          <a:p>
            <a:pPr indent="0" lvl="0" marL="0" marR="0" rtl="0" algn="l">
              <a:lnSpc>
                <a:spcPct val="100000"/>
              </a:lnSpc>
              <a:spcBef>
                <a:spcPts val="360"/>
              </a:spcBef>
              <a:spcAft>
                <a:spcPts val="0"/>
              </a:spcAft>
              <a:buClr>
                <a:schemeClr val="dk1"/>
              </a:buClr>
              <a:buSzPts val="1200"/>
              <a:buFont typeface="Times New Roman"/>
              <a:buNone/>
            </a:pPr>
            <a:r>
              <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We will describe three of the most common uses of displacement addressing: </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Relative addressing</a:t>
            </a:r>
            <a:br>
              <a:rPr lang="en-US" sz="1200">
                <a:solidFill>
                  <a:schemeClr val="dk1"/>
                </a:solidFill>
                <a:latin typeface="Times New Roman"/>
                <a:ea typeface="Times New Roman"/>
                <a:cs typeface="Times New Roman"/>
                <a:sym typeface="Times New Roman"/>
              </a:rPr>
            </a:br>
            <a:r>
              <a:rPr lang="en-US" sz="1200">
                <a:solidFill>
                  <a:schemeClr val="dk1"/>
                </a:solidFill>
                <a:latin typeface="Times New Roman"/>
                <a:ea typeface="Times New Roman"/>
                <a:cs typeface="Times New Roman"/>
                <a:sym typeface="Times New Roman"/>
              </a:rPr>
              <a:t>• Base-register addressing </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Indexing </a:t>
            </a:r>
            <a:endParaRPr/>
          </a:p>
          <a:p>
            <a:pPr indent="0" lvl="0" marL="0" marR="0" rtl="0" algn="l">
              <a:lnSpc>
                <a:spcPct val="100000"/>
              </a:lnSpc>
              <a:spcBef>
                <a:spcPts val="360"/>
              </a:spcBef>
              <a:spcAft>
                <a:spcPts val="0"/>
              </a:spcAft>
              <a:buClr>
                <a:schemeClr val="dk1"/>
              </a:buClr>
              <a:buSzPts val="1200"/>
              <a:buFont typeface="Times New Roman"/>
              <a:buNone/>
            </a:pPr>
            <a:r>
              <a:t/>
            </a:r>
            <a:endParaRPr/>
          </a:p>
          <a:p>
            <a:pPr indent="0" lvl="0" marL="0" rtl="0" algn="l">
              <a:spcBef>
                <a:spcPts val="36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3: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50" name="Google Shape;350;p13: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Times New Roman"/>
                <a:ea typeface="Times New Roman"/>
                <a:cs typeface="Times New Roman"/>
                <a:sym typeface="Times New Roman"/>
              </a:rPr>
              <a:t>17</a:t>
            </a:r>
            <a:endParaRPr/>
          </a:p>
        </p:txBody>
      </p:sp>
      <p:sp>
        <p:nvSpPr>
          <p:cNvPr id="351" name="Google Shape;351;p13: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52" name="Google Shape;352;p13: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53" name="Google Shape;353;p13: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4" name="Google Shape;354;p13: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For relative addressing, also called PC-relative addressing, the implicitly referenced register is the program counter (PC). That is, the next instruction address is added to the address field to produce the EA. Typically, the address field is treated as a twos complement number for this operation. Thus, the effective address is a displacement relative to the address of the instruction.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Relative addressing exploits the concept of locality that was discussed in Chapters 4 and 8. If most memory references are relatively near to the instruction being executed, then the use of relative addressing saves address bits in the instruction. </a:t>
            </a:r>
            <a:endParaRPr/>
          </a:p>
          <a:p>
            <a:pPr indent="0" lvl="0" marL="0" rtl="0" algn="l">
              <a:spcBef>
                <a:spcPts val="36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4: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63" name="Google Shape;363;p14: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Times New Roman"/>
                <a:ea typeface="Times New Roman"/>
                <a:cs typeface="Times New Roman"/>
                <a:sym typeface="Times New Roman"/>
              </a:rPr>
              <a:t>18</a:t>
            </a:r>
            <a:endParaRPr/>
          </a:p>
        </p:txBody>
      </p:sp>
      <p:sp>
        <p:nvSpPr>
          <p:cNvPr id="364" name="Google Shape;364;p14: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65" name="Google Shape;365;p14: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66" name="Google Shape;366;p14: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7" name="Google Shape;367;p14: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For </a:t>
            </a:r>
            <a:r>
              <a:rPr b="1" lang="en-US" sz="1200">
                <a:solidFill>
                  <a:schemeClr val="dk1"/>
                </a:solidFill>
                <a:latin typeface="Times New Roman"/>
                <a:ea typeface="Times New Roman"/>
                <a:cs typeface="Times New Roman"/>
                <a:sym typeface="Times New Roman"/>
              </a:rPr>
              <a:t>base-register addressing, </a:t>
            </a:r>
            <a:r>
              <a:rPr lang="en-US" sz="1200">
                <a:solidFill>
                  <a:schemeClr val="dk1"/>
                </a:solidFill>
                <a:latin typeface="Times New Roman"/>
                <a:ea typeface="Times New Roman"/>
                <a:cs typeface="Times New Roman"/>
                <a:sym typeface="Times New Roman"/>
              </a:rPr>
              <a:t>the interpretation is the following: The referenced register contains a main memory address, and the address field contains a displacement (usually an unsigned integer representation) from that address. The register reference may be explicit or implicit.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Base-register addressing also exploits the locality of memory references. It is a convenient means of implementing segmentation, which was discussed in Chapter 8. In some implementations, a single segment-base register is employed and is used implicitly. In others, the programmer may choose a register to hold the base address of a segment, and the instruction must reference it explicitly. In this latter case, if the length of the address field is </a:t>
            </a:r>
            <a:r>
              <a:rPr i="1" lang="en-US" sz="1200">
                <a:solidFill>
                  <a:schemeClr val="dk1"/>
                </a:solidFill>
                <a:latin typeface="Times New Roman"/>
                <a:ea typeface="Times New Roman"/>
                <a:cs typeface="Times New Roman"/>
                <a:sym typeface="Times New Roman"/>
              </a:rPr>
              <a:t>K </a:t>
            </a:r>
            <a:r>
              <a:rPr lang="en-US" sz="1200">
                <a:solidFill>
                  <a:schemeClr val="dk1"/>
                </a:solidFill>
                <a:latin typeface="Times New Roman"/>
                <a:ea typeface="Times New Roman"/>
                <a:cs typeface="Times New Roman"/>
                <a:sym typeface="Times New Roman"/>
              </a:rPr>
              <a:t>and the number of possible registers is </a:t>
            </a:r>
            <a:r>
              <a:rPr i="1" lang="en-US" sz="1200">
                <a:solidFill>
                  <a:schemeClr val="dk1"/>
                </a:solidFill>
                <a:latin typeface="Times New Roman"/>
                <a:ea typeface="Times New Roman"/>
                <a:cs typeface="Times New Roman"/>
                <a:sym typeface="Times New Roman"/>
              </a:rPr>
              <a:t>N, </a:t>
            </a:r>
            <a:r>
              <a:rPr lang="en-US" sz="1200">
                <a:solidFill>
                  <a:schemeClr val="dk1"/>
                </a:solidFill>
                <a:latin typeface="Times New Roman"/>
                <a:ea typeface="Times New Roman"/>
                <a:cs typeface="Times New Roman"/>
                <a:sym typeface="Times New Roman"/>
              </a:rPr>
              <a:t>then one instruction can reference any one of </a:t>
            </a:r>
            <a:r>
              <a:rPr i="1" lang="en-US" sz="1200">
                <a:solidFill>
                  <a:schemeClr val="dk1"/>
                </a:solidFill>
                <a:latin typeface="Times New Roman"/>
                <a:ea typeface="Times New Roman"/>
                <a:cs typeface="Times New Roman"/>
                <a:sym typeface="Times New Roman"/>
              </a:rPr>
              <a:t>N </a:t>
            </a:r>
            <a:r>
              <a:rPr lang="en-US" sz="1200">
                <a:solidFill>
                  <a:schemeClr val="dk1"/>
                </a:solidFill>
                <a:latin typeface="Times New Roman"/>
                <a:ea typeface="Times New Roman"/>
                <a:cs typeface="Times New Roman"/>
                <a:sym typeface="Times New Roman"/>
              </a:rPr>
              <a:t>areas of 2</a:t>
            </a:r>
            <a:r>
              <a:rPr baseline="30000" lang="en-US" sz="1200">
                <a:solidFill>
                  <a:schemeClr val="dk1"/>
                </a:solidFill>
                <a:latin typeface="Times New Roman"/>
                <a:ea typeface="Times New Roman"/>
                <a:cs typeface="Times New Roman"/>
                <a:sym typeface="Times New Roman"/>
              </a:rPr>
              <a:t>K</a:t>
            </a:r>
            <a:r>
              <a:rPr lang="en-US" sz="1200">
                <a:solidFill>
                  <a:schemeClr val="dk1"/>
                </a:solidFill>
                <a:latin typeface="Times New Roman"/>
                <a:ea typeface="Times New Roman"/>
                <a:cs typeface="Times New Roman"/>
                <a:sym typeface="Times New Roman"/>
              </a:rPr>
              <a:t> words. </a:t>
            </a:r>
            <a:endParaRPr/>
          </a:p>
          <a:p>
            <a:pPr indent="0" lvl="0" marL="0" rtl="0" algn="l">
              <a:spcBef>
                <a:spcPts val="36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5: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76" name="Google Shape;376;p15: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Times New Roman"/>
                <a:ea typeface="Times New Roman"/>
                <a:cs typeface="Times New Roman"/>
                <a:sym typeface="Times New Roman"/>
              </a:rPr>
              <a:t>19</a:t>
            </a:r>
            <a:endParaRPr/>
          </a:p>
        </p:txBody>
      </p:sp>
      <p:sp>
        <p:nvSpPr>
          <p:cNvPr id="377" name="Google Shape;377;p15: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78" name="Google Shape;378;p15: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79" name="Google Shape;379;p15: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0" name="Google Shape;380;p15: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For indexing, the interpretation is typically the following: The address field references a main memory address, and the referenced register contains a positive displacement from that address. Note that this usage is just the opposite of the interpretation for base-register addressing. Of course, it is more than just a matter of user interpretation. Because the address field is considered to be a memory address in indexing, it generally contains more bits than an address field in a comparable base-register instruction. Also, we shall see that there are some refinements to indexing that would not be as useful in the base-register context. Nevertheless, the method of calculating the EA is the same for both base-register addressing and indexing, and in both cases the register reference is sometimes explicit and sometimes implicit (for different processor types).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 important use of indexing is to provide an efficient mechanism for per- forming iterative operations. Consider, for example, a list of numbers stored starting at location A. Suppose that we would like to add 1 to each element on the list. We need to fetch each value, add 1 to it, and store it back. The sequence of effective addresses that we need is A, A + 1, A + 2,..., up to the last location on the list. With indexing, this is easily done. The value A is stored in the instruction’s address field, and the chosen register, called an </a:t>
            </a:r>
            <a:r>
              <a:rPr i="1" lang="en-US" sz="1200">
                <a:solidFill>
                  <a:schemeClr val="dk1"/>
                </a:solidFill>
                <a:latin typeface="Times New Roman"/>
                <a:ea typeface="Times New Roman"/>
                <a:cs typeface="Times New Roman"/>
                <a:sym typeface="Times New Roman"/>
              </a:rPr>
              <a:t>index register, </a:t>
            </a:r>
            <a:r>
              <a:rPr lang="en-US" sz="1200">
                <a:solidFill>
                  <a:schemeClr val="dk1"/>
                </a:solidFill>
                <a:latin typeface="Times New Roman"/>
                <a:ea typeface="Times New Roman"/>
                <a:cs typeface="Times New Roman"/>
                <a:sym typeface="Times New Roman"/>
              </a:rPr>
              <a:t>is initialized to 0. After each operation, the index register is incremented by 1.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Because index registers are commonly used for such iterative tasks, it is typical that there is a need to increment or decrement the index register after </a:t>
            </a:r>
            <a:endParaRPr/>
          </a:p>
          <a:p>
            <a:pPr indent="0" lvl="0" marL="0" marR="0" rtl="0" algn="l">
              <a:lnSpc>
                <a:spcPct val="100000"/>
              </a:lnSpc>
              <a:spcBef>
                <a:spcPts val="36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each reference to it. Because this is such a common operation, some systems will automatically do this as part of the same instruction cycle. This is known as </a:t>
            </a:r>
            <a:r>
              <a:rPr b="1" lang="en-US" sz="1200">
                <a:solidFill>
                  <a:schemeClr val="dk1"/>
                </a:solidFill>
                <a:latin typeface="Times New Roman"/>
                <a:ea typeface="Times New Roman"/>
                <a:cs typeface="Times New Roman"/>
                <a:sym typeface="Times New Roman"/>
              </a:rPr>
              <a:t>autoindexing. </a:t>
            </a:r>
            <a:r>
              <a:rPr lang="en-US" sz="1200">
                <a:solidFill>
                  <a:schemeClr val="dk1"/>
                </a:solidFill>
                <a:latin typeface="Times New Roman"/>
                <a:ea typeface="Times New Roman"/>
                <a:cs typeface="Times New Roman"/>
                <a:sym typeface="Times New Roman"/>
              </a:rPr>
              <a:t>If certain registers are devoted exclusively to indexing, then autoindexing can be invoked implicitly and automatically. If general-purpose registers are used, the autoindex operation may need to be signaled by a bit in the instruction.</a:t>
            </a:r>
            <a:endParaRPr/>
          </a:p>
          <a:p>
            <a:pPr indent="0" lvl="0" marL="0" marR="0" rtl="0" algn="l">
              <a:lnSpc>
                <a:spcPct val="100000"/>
              </a:lnSpc>
              <a:spcBef>
                <a:spcPts val="360"/>
              </a:spcBef>
              <a:spcAft>
                <a:spcPts val="0"/>
              </a:spcAft>
              <a:buClr>
                <a:schemeClr val="dk1"/>
              </a:buClr>
              <a:buSzPts val="1200"/>
              <a:buFont typeface="Times New Roman"/>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 some machines, both indirect addressing and indexing are provided, and it is possible to employ both in the same instruction. There are two possibilities: the indexing is performed either before or after the indirection. </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If indexing is performed after the indirection, it is termed </a:t>
            </a:r>
            <a:r>
              <a:rPr b="1" lang="en-US" sz="1200">
                <a:solidFill>
                  <a:schemeClr val="dk1"/>
                </a:solidFill>
                <a:latin typeface="Times New Roman"/>
                <a:ea typeface="Times New Roman"/>
                <a:cs typeface="Times New Roman"/>
                <a:sym typeface="Times New Roman"/>
              </a:rPr>
              <a:t>postindexing.</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First, the contents of the address field are used to access a memory location containing a direct address. This address is then indexed by the register value. This technique is useful for accessing one of a number of blocks of data of a fixed format. For example, it was described in Chapter 8 that the operating system needs to employ a process control block for each process. The operations performed are the same regardless of which block is being manipulated. Thus, the addresses in the instructions that reference the block could point to a location (value = A) containing a variable pointer to the start of a process control block. The index register contains the displacement within the block.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With </a:t>
            </a:r>
            <a:r>
              <a:rPr b="1" lang="en-US" sz="1200">
                <a:solidFill>
                  <a:schemeClr val="dk1"/>
                </a:solidFill>
                <a:latin typeface="Times New Roman"/>
                <a:ea typeface="Times New Roman"/>
                <a:cs typeface="Times New Roman"/>
                <a:sym typeface="Times New Roman"/>
              </a:rPr>
              <a:t>preindexing, </a:t>
            </a:r>
            <a:r>
              <a:rPr lang="en-US" sz="1200">
                <a:solidFill>
                  <a:schemeClr val="dk1"/>
                </a:solidFill>
                <a:latin typeface="Times New Roman"/>
                <a:ea typeface="Times New Roman"/>
                <a:cs typeface="Times New Roman"/>
                <a:sym typeface="Times New Roman"/>
              </a:rPr>
              <a:t>the indexing is performed before the indirection.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 address is calculated as with simple indexing. In this case, however, the calculated address contains not the operand, but the address of the operand. An example of the use of this technique is to construct a multiway branch table. At a particular point in a program, there may be a branch to one of a number of locations depending on conditions. A table of addresses can be set up starting at location A. By indexing into this table, the required location can be found. </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Typically, an instruction set will not include both preindexing and postindexing.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marR="0" rtl="0" algn="l">
              <a:lnSpc>
                <a:spcPct val="100000"/>
              </a:lnSpc>
              <a:spcBef>
                <a:spcPts val="360"/>
              </a:spcBef>
              <a:spcAft>
                <a:spcPts val="0"/>
              </a:spcAft>
              <a:buClr>
                <a:schemeClr val="dk1"/>
              </a:buClr>
              <a:buSzPts val="1200"/>
              <a:buFont typeface="Times New Roman"/>
              <a:buNone/>
            </a:pPr>
            <a:r>
              <a:t/>
            </a:r>
            <a:endParaRPr/>
          </a:p>
          <a:p>
            <a:pPr indent="0" lvl="0" marL="0" rtl="0" algn="l">
              <a:spcBef>
                <a:spcPts val="36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6: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89" name="Google Shape;389;p16: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Times New Roman"/>
                <a:ea typeface="Times New Roman"/>
                <a:cs typeface="Times New Roman"/>
                <a:sym typeface="Times New Roman"/>
              </a:rPr>
              <a:t>21</a:t>
            </a:r>
            <a:endParaRPr/>
          </a:p>
        </p:txBody>
      </p:sp>
      <p:sp>
        <p:nvSpPr>
          <p:cNvPr id="390" name="Google Shape;390;p16: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91" name="Google Shape;391;p16: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92" name="Google Shape;392;p16: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3" name="Google Shape;393;p16: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The final addressing mode that we consider is stack addressing. As defined in Appendix O, a stack is a linear array of locations. It is sometimes referred to as a </a:t>
            </a:r>
            <a:r>
              <a:rPr i="1" lang="en-US" sz="1200">
                <a:solidFill>
                  <a:schemeClr val="dk1"/>
                </a:solidFill>
                <a:latin typeface="Times New Roman"/>
                <a:ea typeface="Times New Roman"/>
                <a:cs typeface="Times New Roman"/>
                <a:sym typeface="Times New Roman"/>
              </a:rPr>
              <a:t>pushdown list </a:t>
            </a:r>
            <a:r>
              <a:rPr lang="en-US" sz="1200">
                <a:solidFill>
                  <a:schemeClr val="dk1"/>
                </a:solidFill>
                <a:latin typeface="Times New Roman"/>
                <a:ea typeface="Times New Roman"/>
                <a:cs typeface="Times New Roman"/>
                <a:sym typeface="Times New Roman"/>
              </a:rPr>
              <a:t>or </a:t>
            </a:r>
            <a:r>
              <a:rPr i="1" lang="en-US" sz="1200">
                <a:solidFill>
                  <a:schemeClr val="dk1"/>
                </a:solidFill>
                <a:latin typeface="Times New Roman"/>
                <a:ea typeface="Times New Roman"/>
                <a:cs typeface="Times New Roman"/>
                <a:sym typeface="Times New Roman"/>
              </a:rPr>
              <a:t>last-in-first-out queue. </a:t>
            </a:r>
            <a:r>
              <a:rPr lang="en-US" sz="1200">
                <a:solidFill>
                  <a:schemeClr val="dk1"/>
                </a:solidFill>
                <a:latin typeface="Times New Roman"/>
                <a:ea typeface="Times New Roman"/>
                <a:cs typeface="Times New Roman"/>
                <a:sym typeface="Times New Roman"/>
              </a:rPr>
              <a:t>The stack is a reserved block of locations. Items are appended to the top of the stack so that, at any given time, the block is partially filled. Associated with the stack is a pointer whose value is the address of the top of the stack. Alternatively, the top two elements of the stack may be in processor registers, in which case the stack pointer references the third element of the stack. The stack pointer is maintained in a register. Thus, references to stack locations in memory are in fact register indirect addresses.</a:t>
            </a:r>
            <a:endParaRPr/>
          </a:p>
          <a:p>
            <a:pPr indent="0" lvl="0" marL="0" marR="0" rtl="0" algn="l">
              <a:lnSpc>
                <a:spcPct val="100000"/>
              </a:lnSpc>
              <a:spcBef>
                <a:spcPts val="360"/>
              </a:spcBef>
              <a:spcAft>
                <a:spcPts val="0"/>
              </a:spcAft>
              <a:buClr>
                <a:schemeClr val="dk1"/>
              </a:buClr>
              <a:buSzPts val="1200"/>
              <a:buFont typeface="Times New Roman"/>
              <a:buNone/>
            </a:pPr>
            <a:r>
              <a:t/>
            </a:r>
            <a:endParaRPr sz="1200">
              <a:solidFill>
                <a:schemeClr val="dk1"/>
              </a:solidFill>
              <a:latin typeface="Times New Roman"/>
              <a:ea typeface="Times New Roman"/>
              <a:cs typeface="Times New Roman"/>
              <a:sym typeface="Times New Roman"/>
            </a:endParaRPr>
          </a:p>
          <a:p>
            <a:pPr indent="0" lvl="0" marL="0" marR="0" rtl="0" algn="l">
              <a:lnSpc>
                <a:spcPct val="100000"/>
              </a:lnSpc>
              <a:spcBef>
                <a:spcPts val="36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The stack mode of addressing is a form of implied addressing. The machine instructions need not include a memory reference but implicitly operate on the top of the stack. </a:t>
            </a:r>
            <a:endParaRPr/>
          </a:p>
          <a:p>
            <a:pPr indent="0" lvl="0" marL="0" marR="0" rtl="0" algn="l">
              <a:lnSpc>
                <a:spcPct val="100000"/>
              </a:lnSpc>
              <a:spcBef>
                <a:spcPts val="360"/>
              </a:spcBef>
              <a:spcAft>
                <a:spcPts val="0"/>
              </a:spcAft>
              <a:buClr>
                <a:schemeClr val="dk1"/>
              </a:buClr>
              <a:buSzPts val="1200"/>
              <a:buFont typeface="Times New Roman"/>
              <a:buNone/>
            </a:pPr>
            <a:r>
              <a:t/>
            </a:r>
            <a:endParaRPr/>
          </a:p>
          <a:p>
            <a:pPr indent="0" lvl="0" marL="0" rtl="0" algn="l">
              <a:spcBef>
                <a:spcPts val="36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17: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2" name="Google Shape;402;p17: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An instruction format defines the layout of the bits of an instruction, in terms of its constituent fields. An instruction format must include an opcode and, implicitly or explicitly, zero or more operands. Each explicit operand is referenced using one of the addressing modes described in Section 13.1. The format must, implicitly or explicitly, indicate the addressing mode for each operand. For most instruction sets, more than one instruction format is used.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design of an instruction format is a complex art, and an amazing variety of designs have been implemented. We examine the key design issues, looking briefly at some designs to illustrate points, and then we examine the x86 and ARM solutions in detail. </a:t>
            </a:r>
            <a:endParaRPr/>
          </a:p>
          <a:p>
            <a:pPr indent="0" lvl="0" marL="0" rtl="0" algn="l">
              <a:spcBef>
                <a:spcPts val="36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18: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5" name="Google Shape;415;p18: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The most basic design issue to be faced is the instruction format length. This decision affects, and is affected by, memory size, memory organization, bus structure, processor complexity, and processor speed. This decision determines the richness and flexibility of the machine as seen by the assembly-language programmer.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most obvious trade-off here is between the desire for a powerful instruction repertoire and a need to save space. Programmers want more opcodes, more operands, more addressing modes, and greater address range. More opcodes and more operands make life easier for the programmer, because shorter programs can be written to accomplish given tasks. Similarly, more addressing modes give the programmer greater flexibility in implementing certain functions, such as table manipulations and multiple-way branching. And, of course, with the increase in main memory size and the increasing use of virtual memory, programmers want to be able to address larger memory ranges. All of these things (opcodes, operands, addressing modes, address range) require bits and push in the direction of longer instruction lengths. But longer instruction length may be wasteful. A 64-bit instruction occupies twice the space of a 32-bit instruction but is probably less than twice as useful.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Beyond this basic trade-off, there are other considerations. Either the instruction length should be equal to the memory-transfer length (in a bus system, data- bus length) or one should be a multiple of the other. Otherwise, we will not get an integral number of instructions during a fetch cycle. A related consideration is the memory transfer rate. This rate has not kept up with increases in processor speed. Accordingly, memory can become a bottleneck if the processor can execute instructions faster than it can fetch them. One solution to this problem is to use cache memory (see Section 4.3); another is to use shorter instructions. Thus, 16-bit instructions can be fetched at twice the rate of 32-bit instructions but probably can be executed less than twice as rapidly.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seemingly mundane but nevertheless important feature is that the instruction length should be a multiple of the character length, which is usually 8 bits, and of the length of fixed-point numbers. To see this, we need to make use of that unfortunately ill-defined word, </a:t>
            </a:r>
            <a:r>
              <a:rPr i="1" lang="en-US" sz="1200">
                <a:solidFill>
                  <a:schemeClr val="dk1"/>
                </a:solidFill>
                <a:latin typeface="Times New Roman"/>
                <a:ea typeface="Times New Roman"/>
                <a:cs typeface="Times New Roman"/>
                <a:sym typeface="Times New Roman"/>
              </a:rPr>
              <a:t>word </a:t>
            </a:r>
            <a:r>
              <a:rPr lang="en-US" sz="1200">
                <a:solidFill>
                  <a:schemeClr val="dk1"/>
                </a:solidFill>
                <a:latin typeface="Times New Roman"/>
                <a:ea typeface="Times New Roman"/>
                <a:cs typeface="Times New Roman"/>
                <a:sym typeface="Times New Roman"/>
              </a:rPr>
              <a:t>[FRAI83]. The word length of memory is, in some sense, the “natural” unit of organization. The size of a word usually determines the size of fixed-point numbers (usually the two are equal). Word size is also typically equal to, or at least integrally related to, the memory transfer size. Because a common form of data is character data, we would like a word to store an integral number of characters. Otherwise, there are wasted bits in each word when storing multiple characters, or a character will have to straddle a word boundary. The importance of this point is such that IBM, when it introduced the System/360 and wanted to employ 8-bit characters, made the wrenching decision to move from the 36-bit architecture of the scientific members of the 700/7000 series to a 32-bit architecture.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19: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2" name="Google Shape;422;p19: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We’ve looked at some of the factors that go into deciding the length of the instruction format. An equally difficult issue is how to allocate the bits in that format. The trade-offs here are complex.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For a given instruction length, there is clearly a trade-off between the number of opcodes and the power of the addressing capability. More opcodes obviously mean more bits in the opcode field. For an instruction format of a given length, this reduces the number of bits available for addressing. There is one interesting refinement to this trade-off, and that is the use of variable-length opcodes. In this approach, there is a minimum opcode length but, for some opcodes, additional operations may be specified by using additional bits in the instruction. For a fixed- length instruction, this leaves fewer bits for addressing. Thus, this feature is used for those instructions that require fewer operands and/or less powerful addressing.</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following interrelated factors go into determining the use of the addressing bits. </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Number of addressing modes: </a:t>
            </a:r>
            <a:r>
              <a:rPr lang="en-US" sz="1200">
                <a:solidFill>
                  <a:schemeClr val="dk1"/>
                </a:solidFill>
                <a:latin typeface="Times New Roman"/>
                <a:ea typeface="Times New Roman"/>
                <a:cs typeface="Times New Roman"/>
                <a:sym typeface="Times New Roman"/>
              </a:rPr>
              <a:t>Sometimes an addressing mode can be indicated implicitly. For example, certain opcodes might always call for indexing. In other cases, the addressing modes must be explicit, and one or more mode bits will be needed. </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Number of operands: </a:t>
            </a:r>
            <a:r>
              <a:rPr b="0" lang="en-US" sz="1200">
                <a:solidFill>
                  <a:schemeClr val="dk1"/>
                </a:solidFill>
                <a:latin typeface="Times New Roman"/>
                <a:ea typeface="Times New Roman"/>
                <a:cs typeface="Times New Roman"/>
                <a:sym typeface="Times New Roman"/>
              </a:rPr>
              <a:t>We have seen that fewer addresses can make for longer, </a:t>
            </a:r>
            <a:r>
              <a:rPr lang="en-US" sz="1200">
                <a:solidFill>
                  <a:schemeClr val="dk1"/>
                </a:solidFill>
                <a:latin typeface="Times New Roman"/>
                <a:ea typeface="Times New Roman"/>
                <a:cs typeface="Times New Roman"/>
                <a:sym typeface="Times New Roman"/>
              </a:rPr>
              <a:t>more awkward programs (e.g., Figure 10.3). Typical instruction formats on today’s machines include two operands. Each operand address in the instruction might require its own mode indicator, or the use of a mode indicator could be limited to just one of the address fields. </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Register versus memory: </a:t>
            </a:r>
            <a:r>
              <a:rPr lang="en-US" sz="1200">
                <a:solidFill>
                  <a:schemeClr val="dk1"/>
                </a:solidFill>
                <a:latin typeface="Times New Roman"/>
                <a:ea typeface="Times New Roman"/>
                <a:cs typeface="Times New Roman"/>
                <a:sym typeface="Times New Roman"/>
              </a:rPr>
              <a:t>A machine must have registers so that data can be brought into the processor for processing. With a single user-visible register (usually called the accumulator), one operand address is implicit and consumes no instruction bits. However, single-register programming is awkward and requires many instructions. Even with multiple registers, only a few bits are needed to specify the register. The more that registers can be used for operand references, the fewer bits are needed. A number of studies indicate that a total of 8 to 32 user-visible registers is desirable [LUND77, HUCK83]. Most contemporary architectures have at least 32 registers. </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Number of register sets: </a:t>
            </a:r>
            <a:r>
              <a:rPr b="0" lang="en-US" sz="1200">
                <a:solidFill>
                  <a:schemeClr val="dk1"/>
                </a:solidFill>
                <a:latin typeface="Times New Roman"/>
                <a:ea typeface="Times New Roman"/>
                <a:cs typeface="Times New Roman"/>
                <a:sym typeface="Times New Roman"/>
              </a:rPr>
              <a:t>Most contemporary machines have one set of general- </a:t>
            </a:r>
            <a:r>
              <a:rPr lang="en-US" sz="1200">
                <a:solidFill>
                  <a:schemeClr val="dk1"/>
                </a:solidFill>
                <a:latin typeface="Times New Roman"/>
                <a:ea typeface="Times New Roman"/>
                <a:cs typeface="Times New Roman"/>
                <a:sym typeface="Times New Roman"/>
              </a:rPr>
              <a:t>purpose registers, with typically 32 or more registers in the set. These registers can be used to store data and can be used to store addresses for displacement addressing. Some architectures, including that of the x86, have a collection of two or more specialized sets (such as data and displacement). One advantage of this latter approach is that, for a fixed number of registers, a functional split requires fewer bits to be used in the instruction. For example, with two sets of eight registers, only 3 bits are required to identify a register; the opcode or mode register will determine which set of registers is being referenced. </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Address range: </a:t>
            </a:r>
            <a:r>
              <a:rPr lang="en-US" sz="1200">
                <a:solidFill>
                  <a:schemeClr val="dk1"/>
                </a:solidFill>
                <a:latin typeface="Times New Roman"/>
                <a:ea typeface="Times New Roman"/>
                <a:cs typeface="Times New Roman"/>
                <a:sym typeface="Times New Roman"/>
              </a:rPr>
              <a:t>For addresses that reference memory, the range of addresses that can be referenced is related to the number of address bits. Because this imposes a severe limitation, direct addressing is rarely used. With displacement addressing, the range is opened up to the length of the address register. Even so, it is still convenient to allow rather large displacements from the register address, which requires a relatively large number of address bits in the instruction. </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Address granularity: </a:t>
            </a:r>
            <a:r>
              <a:rPr lang="en-US" sz="1200">
                <a:solidFill>
                  <a:schemeClr val="dk1"/>
                </a:solidFill>
                <a:latin typeface="Times New Roman"/>
                <a:ea typeface="Times New Roman"/>
                <a:cs typeface="Times New Roman"/>
                <a:sym typeface="Times New Roman"/>
              </a:rPr>
              <a:t>For addresses that reference memory rather than registers, another factor is the granularity of addressing. In a system with 16- or 32-bit words, an address can reference a word or a byte at the designer’s choice. Byte addressing is convenient for character manipulation but requires, for a fixed-size memory, more address bits.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Thus, the designer is faced with a host of factors to consider and balance. </a:t>
            </a:r>
            <a:endParaRPr/>
          </a:p>
          <a:p>
            <a:pPr indent="0" lvl="0" marL="0" marR="0" rtl="0" algn="l">
              <a:lnSpc>
                <a:spcPct val="100000"/>
              </a:lnSpc>
              <a:spcBef>
                <a:spcPts val="36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How critical the various choices are is not clear. As an example, we cite one study [CRAG79] that compared various instruction format approaches, including the use of a stack, general-purpose registers, an accumulator, and only memory-to-register approaches. Using a consistent set of assumptions, no significant difference in code space or execution time was observed.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14" name="Google Shape;214;p2: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rm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0: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29" name="Google Shape;429;p20: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rmAutofit/>
          </a:bodyPr>
          <a:lstStyle/>
          <a:p>
            <a:pPr indent="0" lvl="0" marL="0" rtl="0" algn="l">
              <a:lnSpc>
                <a:spcPct val="80000"/>
              </a:lnSpc>
              <a:spcBef>
                <a:spcPts val="0"/>
              </a:spcBef>
              <a:spcAft>
                <a:spcPts val="0"/>
              </a:spcAft>
              <a:buNone/>
            </a:pPr>
            <a:r>
              <a:rPr lang="en-US" sz="1020">
                <a:solidFill>
                  <a:schemeClr val="dk1"/>
                </a:solidFill>
                <a:latin typeface="Times New Roman"/>
                <a:ea typeface="Times New Roman"/>
                <a:cs typeface="Times New Roman"/>
                <a:sym typeface="Times New Roman"/>
              </a:rPr>
              <a:t>One of the simplest instruction designs for a general-purpose computer was for the PDP-8 [BELL78b]. The PDP-8 uses 12-bit instructions and operates on 12-bit words. There is a single general-purpose register, the accumulator. </a:t>
            </a:r>
            <a:endParaRPr sz="1020"/>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Despite the limitations of this design, the addressing is quite flexible. Each memory reference consists of 7 bits plus two 1-bit modifiers. The memory is divided into fixed-length pages of 2</a:t>
            </a:r>
            <a:r>
              <a:rPr baseline="30000" lang="en-US" sz="1020">
                <a:solidFill>
                  <a:schemeClr val="dk1"/>
                </a:solidFill>
                <a:latin typeface="Times New Roman"/>
                <a:ea typeface="Times New Roman"/>
                <a:cs typeface="Times New Roman"/>
                <a:sym typeface="Times New Roman"/>
              </a:rPr>
              <a:t>7</a:t>
            </a:r>
            <a:r>
              <a:rPr lang="en-US" sz="1020">
                <a:solidFill>
                  <a:schemeClr val="dk1"/>
                </a:solidFill>
                <a:latin typeface="Times New Roman"/>
                <a:ea typeface="Times New Roman"/>
                <a:cs typeface="Times New Roman"/>
                <a:sym typeface="Times New Roman"/>
              </a:rPr>
              <a:t> = 128 words each. Address calculation is based on references to page 0 or the current page (page containing this instruction) as determined by the page bit. The second modifier bit indicates whether direct or indirect addressing is to be used. These two modes can be used in combination, so that an indirect address is a 12-bit address contained in a word of page 0 or the current page. In addition, 8 dedicated words on page 0 are autoindex “registers.” When an indirect reference is made to one of these locations, preindexing occurs. </a:t>
            </a:r>
            <a:endParaRPr sz="1020"/>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Figure 13.5 shows the PDP-8 instruction format. There are a 3-bit opcode and three types of instructions. For opcodes 0 through 5, the format is a single-address memory reference instruction including a page bit and an indirect bit. Thus, there are only six basic operations. To enlarge the group of operations, opcode 7 defines a register reference or </a:t>
            </a:r>
            <a:r>
              <a:rPr i="1" lang="en-US" sz="1020">
                <a:solidFill>
                  <a:schemeClr val="dk1"/>
                </a:solidFill>
                <a:latin typeface="Times New Roman"/>
                <a:ea typeface="Times New Roman"/>
                <a:cs typeface="Times New Roman"/>
                <a:sym typeface="Times New Roman"/>
              </a:rPr>
              <a:t>microinstruction. </a:t>
            </a:r>
            <a:r>
              <a:rPr lang="en-US" sz="1020">
                <a:solidFill>
                  <a:schemeClr val="dk1"/>
                </a:solidFill>
                <a:latin typeface="Times New Roman"/>
                <a:ea typeface="Times New Roman"/>
                <a:cs typeface="Times New Roman"/>
                <a:sym typeface="Times New Roman"/>
              </a:rPr>
              <a:t>In this format, the remaining bits are used to encode additional operations. In general, each bit defines a specific operation (e.g., clear accumulator), and these bits can be combined in a single instruction. The microinstruction strategy was used as far back as the PDP-1 by DEC and is, in a sense, a forerunner of today’s microprogrammed machines, to be discussed in Part Four. Opcode 6 is the I/O operation; 6 bits are used to select one of 64 devices, and 3 bits specify a particular I/O command. </a:t>
            </a:r>
            <a:endParaRPr sz="1020"/>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The PDP-8 instruction format is remarkably efficient. It supports indirect addressing, displacement addressing, and indexing. With the use of the opcode extension, it supports a total of approximately 35 instructions. Given the constraints of a 12-bit instruction length, the designers could hardly have done better. </a:t>
            </a:r>
            <a:endParaRPr sz="1020"/>
          </a:p>
          <a:p>
            <a:pPr indent="0" lvl="0" marL="0" rtl="0" algn="l">
              <a:lnSpc>
                <a:spcPct val="80000"/>
              </a:lnSpc>
              <a:spcBef>
                <a:spcPts val="306"/>
              </a:spcBef>
              <a:spcAft>
                <a:spcPts val="0"/>
              </a:spcAft>
              <a:buNone/>
            </a:pPr>
            <a:r>
              <a:t/>
            </a:r>
            <a:endParaRPr sz="1020"/>
          </a:p>
          <a:p>
            <a:pPr indent="0" lvl="0" marL="0" rtl="0" algn="l">
              <a:lnSpc>
                <a:spcPct val="80000"/>
              </a:lnSpc>
              <a:spcBef>
                <a:spcPts val="306"/>
              </a:spcBef>
              <a:spcAft>
                <a:spcPts val="0"/>
              </a:spcAft>
              <a:buNone/>
            </a:pPr>
            <a:r>
              <a:t/>
            </a:r>
            <a:endParaRPr sz="102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21: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36" name="Google Shape;436;p21: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rmAutofit/>
          </a:bodyPr>
          <a:lstStyle/>
          <a:p>
            <a:pPr indent="0" lvl="0" marL="0" rtl="0" algn="l">
              <a:lnSpc>
                <a:spcPct val="90000"/>
              </a:lnSpc>
              <a:spcBef>
                <a:spcPts val="0"/>
              </a:spcBef>
              <a:spcAft>
                <a:spcPts val="0"/>
              </a:spcAft>
              <a:buNone/>
            </a:pPr>
            <a:r>
              <a:rPr lang="en-US" sz="1110">
                <a:solidFill>
                  <a:schemeClr val="dk1"/>
                </a:solidFill>
                <a:latin typeface="Times New Roman"/>
                <a:ea typeface="Times New Roman"/>
                <a:cs typeface="Times New Roman"/>
                <a:sym typeface="Times New Roman"/>
              </a:rPr>
              <a:t>sharp contrast to the instruction set of the PDP-8 is that of the PDP-10. The PDP-10 was designed to be a large-scale time-shared system, with an emphasis on making the system easy to program, even if additional hardware expense was involved. </a:t>
            </a:r>
            <a:endParaRPr sz="1110"/>
          </a:p>
          <a:p>
            <a:pPr indent="0" lvl="0" marL="0" rtl="0" algn="l">
              <a:lnSpc>
                <a:spcPct val="9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Among the design principles employed in designing the instruction set were the following [BELL78c]: </a:t>
            </a:r>
            <a:endParaRPr sz="1110"/>
          </a:p>
          <a:p>
            <a:pPr indent="0" lvl="0" marL="0" rtl="0" algn="l">
              <a:lnSpc>
                <a:spcPct val="9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 </a:t>
            </a:r>
            <a:r>
              <a:rPr b="1" lang="en-US" sz="1110">
                <a:solidFill>
                  <a:schemeClr val="dk1"/>
                </a:solidFill>
                <a:latin typeface="Times New Roman"/>
                <a:ea typeface="Times New Roman"/>
                <a:cs typeface="Times New Roman"/>
                <a:sym typeface="Times New Roman"/>
              </a:rPr>
              <a:t>Orthogonality: </a:t>
            </a:r>
            <a:r>
              <a:rPr lang="en-US" sz="1110">
                <a:solidFill>
                  <a:schemeClr val="dk1"/>
                </a:solidFill>
                <a:latin typeface="Times New Roman"/>
                <a:ea typeface="Times New Roman"/>
                <a:cs typeface="Times New Roman"/>
                <a:sym typeface="Times New Roman"/>
              </a:rPr>
              <a:t>Orthogonality is a principle by which two variables are independent of each other. In the context of an instruction set, the term indicates that other elements of an instruction are independent of (not determined by) the opcode. The PDP-10 designers use the term to describe the fact that an address is always computed in the same way, independent of the opcode. This is in contrast to many machines, where the address mode sometimes depends implicitly on the operator being used. </a:t>
            </a:r>
            <a:endParaRPr sz="1110"/>
          </a:p>
          <a:p>
            <a:pPr indent="0" lvl="0" marL="0" rtl="0" algn="l">
              <a:lnSpc>
                <a:spcPct val="9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 </a:t>
            </a:r>
            <a:r>
              <a:rPr b="1" lang="en-US" sz="1110">
                <a:solidFill>
                  <a:schemeClr val="dk1"/>
                </a:solidFill>
                <a:latin typeface="Times New Roman"/>
                <a:ea typeface="Times New Roman"/>
                <a:cs typeface="Times New Roman"/>
                <a:sym typeface="Times New Roman"/>
              </a:rPr>
              <a:t>Completeness: </a:t>
            </a:r>
            <a:r>
              <a:rPr lang="en-US" sz="1110">
                <a:solidFill>
                  <a:schemeClr val="dk1"/>
                </a:solidFill>
                <a:latin typeface="Times New Roman"/>
                <a:ea typeface="Times New Roman"/>
                <a:cs typeface="Times New Roman"/>
                <a:sym typeface="Times New Roman"/>
              </a:rPr>
              <a:t>Each arithmetic data type (integer, fixed-point, floating-point) should have a complete and identical set of operations. </a:t>
            </a:r>
            <a:endParaRPr sz="1110"/>
          </a:p>
          <a:p>
            <a:pPr indent="0" lvl="0" marL="0" rtl="0" algn="l">
              <a:lnSpc>
                <a:spcPct val="9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 </a:t>
            </a:r>
            <a:r>
              <a:rPr b="1" lang="en-US" sz="1110">
                <a:solidFill>
                  <a:schemeClr val="dk1"/>
                </a:solidFill>
                <a:latin typeface="Times New Roman"/>
                <a:ea typeface="Times New Roman"/>
                <a:cs typeface="Times New Roman"/>
                <a:sym typeface="Times New Roman"/>
              </a:rPr>
              <a:t>Direct addressing: </a:t>
            </a:r>
            <a:r>
              <a:rPr lang="en-US" sz="1110">
                <a:solidFill>
                  <a:schemeClr val="dk1"/>
                </a:solidFill>
                <a:latin typeface="Times New Roman"/>
                <a:ea typeface="Times New Roman"/>
                <a:cs typeface="Times New Roman"/>
                <a:sym typeface="Times New Roman"/>
              </a:rPr>
              <a:t>Base plus displacement addressing, which places a memory organization burden on the programmer, was avoided in favor of direct addressing. </a:t>
            </a:r>
            <a:endParaRPr sz="1110"/>
          </a:p>
          <a:p>
            <a:pPr indent="0" lvl="0" marL="0" rtl="0" algn="l">
              <a:lnSpc>
                <a:spcPct val="9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Each of these principles advances the main goal of ease of programming.</a:t>
            </a:r>
            <a:br>
              <a:rPr lang="en-US" sz="1110">
                <a:solidFill>
                  <a:schemeClr val="dk1"/>
                </a:solidFill>
                <a:latin typeface="Times New Roman"/>
                <a:ea typeface="Times New Roman"/>
                <a:cs typeface="Times New Roman"/>
                <a:sym typeface="Times New Roman"/>
              </a:rPr>
            </a:br>
            <a:endParaRPr sz="1110">
              <a:solidFill>
                <a:schemeClr val="dk1"/>
              </a:solidFill>
              <a:latin typeface="Times New Roman"/>
              <a:ea typeface="Times New Roman"/>
              <a:cs typeface="Times New Roman"/>
              <a:sym typeface="Times New Roman"/>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The PDP-10 has a 36-bit word length and a 36-bit instruction length. The fixed instruction format is shown in Figure 13.6. The opcode occupies 9 bits, allowing up to 512 operations. In fact, a total of 365 different instructions are defined. Most instructions have two addresses, one of which is one of 16 general-purpose registers. Thus, this operand reference occupies 4 bits. The other operand reference starts with an 18-bit memory address field. This can be used as an immediate operand or a memory address. In the latter usage, both indexing and indirect addressing are </a:t>
            </a:r>
            <a:endParaRPr sz="1110"/>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allowed. The same general-purpose registers are also used as index registers. </a:t>
            </a:r>
            <a:endParaRPr/>
          </a:p>
          <a:p>
            <a:pPr indent="0" lvl="0" marL="0" rtl="0" algn="l">
              <a:lnSpc>
                <a:spcPct val="9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A 36-bit instruction length is true luxury. There is no need to do clever things to get more opcodes; a 9-bit opcode field is more than adequate. Addressing is also straightforward. An 18-bit address field makes direct addressing desirable. For memory sizes greater than 218, indirection is provided. For the ease of the programmer, indexing is provided for table manipulation and iterative programs. Also, with an 18-bit operand field, immediate addressing becomes attractive. </a:t>
            </a:r>
            <a:endParaRPr sz="1110"/>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The PDP-10 instruction set design does accomplish the objectives listed earlier [LUND77]. It eases the task of the programmer or compiler at the expense of an inefficient utilization of space. This was a conscious choice made by the designers and therefore cannot be faulted as poor design. </a:t>
            </a:r>
            <a:endParaRPr sz="1110"/>
          </a:p>
          <a:p>
            <a:pPr indent="0" lvl="0" marL="0" rtl="0" algn="l">
              <a:lnSpc>
                <a:spcPct val="90000"/>
              </a:lnSpc>
              <a:spcBef>
                <a:spcPts val="333"/>
              </a:spcBef>
              <a:spcAft>
                <a:spcPts val="0"/>
              </a:spcAft>
              <a:buNone/>
            </a:pPr>
            <a:r>
              <a:t/>
            </a:r>
            <a:endParaRPr sz="1110"/>
          </a:p>
          <a:p>
            <a:pPr indent="0" lvl="0" marL="0" rtl="0" algn="l">
              <a:lnSpc>
                <a:spcPct val="90000"/>
              </a:lnSpc>
              <a:spcBef>
                <a:spcPts val="333"/>
              </a:spcBef>
              <a:spcAft>
                <a:spcPts val="0"/>
              </a:spcAft>
              <a:buNone/>
            </a:pPr>
            <a:r>
              <a:t/>
            </a:r>
            <a:endParaRPr sz="111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22: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43" name="Google Shape;443;p22: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rmAutofit/>
          </a:bodyPr>
          <a:lstStyle/>
          <a:p>
            <a:pPr indent="0" lvl="0" marL="0" rtl="0" algn="l">
              <a:lnSpc>
                <a:spcPct val="90000"/>
              </a:lnSpc>
              <a:spcBef>
                <a:spcPts val="0"/>
              </a:spcBef>
              <a:spcAft>
                <a:spcPts val="0"/>
              </a:spcAft>
              <a:buNone/>
            </a:pPr>
            <a:r>
              <a:rPr lang="en-US" sz="1200">
                <a:solidFill>
                  <a:schemeClr val="dk1"/>
                </a:solidFill>
                <a:latin typeface="Times New Roman"/>
                <a:ea typeface="Times New Roman"/>
                <a:cs typeface="Times New Roman"/>
                <a:sym typeface="Times New Roman"/>
              </a:rPr>
              <a:t>The examples we have looked at so far have used a single fixed instruction length, and we have implicitly discussed trade-offs in that context. But the designer may choose instead to provide a variety of instruction formats of different lengths. This tactic makes it easy to provide a large repertoire of opcodes, with different opcode lengths. Addressing can be more flexible, with various combinations of register and memory references plus addressing modes. With variable-length instructions, these many variations can be provided efficiently and compactly. </a:t>
            </a:r>
            <a:endParaRPr/>
          </a:p>
          <a:p>
            <a:pPr indent="0" lvl="0" marL="0" rtl="0" algn="l">
              <a:lnSpc>
                <a:spcPct val="90000"/>
              </a:lnSpc>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The principal price to pay for variable-length instructions is an increase in the complexity of the processor. Falling hardware prices, the use of microprogramming (discussed in Part Four), and a general increase in understanding the principles of processor design have all contributed to making this a small price to pay. However, we will see that RISC and superscalar machines can exploit the use of fixed-length instructions to provide improved performance. </a:t>
            </a:r>
            <a:endParaRPr/>
          </a:p>
          <a:p>
            <a:pPr indent="0" lvl="0" marL="0" rtl="0" algn="l">
              <a:lnSpc>
                <a:spcPct val="90000"/>
              </a:lnSpc>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The use of variable-length instructions does not remove the desirability of making all of the instruction lengths integrally related to the word length. Because the processor does not know the length of the next instruction to be fetched, a typical strategy is to fetch a number of bytes or words equal to at least the longest possible instruction. This means that sometimes multiple instructions are fetched. However, as we shall see in Chapter 14, this is a good strategy to follow in any case. </a:t>
            </a:r>
            <a:endParaRPr/>
          </a:p>
          <a:p>
            <a:pPr indent="0" lvl="0" marL="0" rtl="0" algn="l">
              <a:lnSpc>
                <a:spcPct val="90000"/>
              </a:lnSpc>
              <a:spcBef>
                <a:spcPts val="36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23: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50" name="Google Shape;450;p23: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rmAutofit/>
          </a:bodyPr>
          <a:lstStyle/>
          <a:p>
            <a:pPr indent="0" lvl="0" marL="0" rtl="0" algn="l">
              <a:lnSpc>
                <a:spcPct val="90000"/>
              </a:lnSpc>
              <a:spcBef>
                <a:spcPts val="0"/>
              </a:spcBef>
              <a:spcAft>
                <a:spcPts val="0"/>
              </a:spcAft>
              <a:buNone/>
            </a:pPr>
            <a:r>
              <a:rPr lang="en-US" sz="1110">
                <a:solidFill>
                  <a:schemeClr val="dk1"/>
                </a:solidFill>
                <a:latin typeface="Times New Roman"/>
                <a:ea typeface="Times New Roman"/>
                <a:cs typeface="Times New Roman"/>
                <a:sym typeface="Times New Roman"/>
              </a:rPr>
              <a:t>The PDP-11 was designed to provide a powerful and flexible instruction set within the constraints of a 16-bit minicomputer [BELL70]. </a:t>
            </a:r>
            <a:endParaRPr sz="1110"/>
          </a:p>
          <a:p>
            <a:pPr indent="0" lvl="0" marL="0" rtl="0" algn="l">
              <a:lnSpc>
                <a:spcPct val="9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The PDP-11 employs a set of eight 16-bit general-purpose registers. Two of these registers have additional significance: one is used as a stack pointer for special-purpose stack operations, and one is used as the program counter, which contains the address of the next instruction. </a:t>
            </a:r>
            <a:endParaRPr sz="1110"/>
          </a:p>
          <a:p>
            <a:pPr indent="0" lvl="0" marL="0" rtl="0" algn="l">
              <a:lnSpc>
                <a:spcPct val="9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Figure 13.7 shows the PDP-11 instruction formats. Thirteen different formats are used, encompassing zero-, one-, and two-address instruction types. The opcode can vary from 4 to 16 bits in length. Register references are 6 bits in length. Three bits identify the register, and the remaining 3 bits identify the addressing mode. The PDP-11 is endowed with a rich set of addressing modes. One advantage of linking the addressing mode to the operand rather than the opcode, as is sometimes done, is that any addressing mode can be used with any opcode. As was mentioned, this independence is referred to as </a:t>
            </a:r>
            <a:r>
              <a:rPr i="1" lang="en-US" sz="1110">
                <a:solidFill>
                  <a:schemeClr val="dk1"/>
                </a:solidFill>
                <a:latin typeface="Times New Roman"/>
                <a:ea typeface="Times New Roman"/>
                <a:cs typeface="Times New Roman"/>
                <a:sym typeface="Times New Roman"/>
              </a:rPr>
              <a:t>orthogonality. </a:t>
            </a:r>
            <a:endParaRPr/>
          </a:p>
          <a:p>
            <a:pPr indent="0" lvl="0" marL="0" rtl="0" algn="l">
              <a:lnSpc>
                <a:spcPct val="90000"/>
              </a:lnSpc>
              <a:spcBef>
                <a:spcPts val="333"/>
              </a:spcBef>
              <a:spcAft>
                <a:spcPts val="0"/>
              </a:spcAft>
              <a:buNone/>
            </a:pPr>
            <a:r>
              <a:t/>
            </a:r>
            <a:endParaRPr i="1" sz="1110">
              <a:solidFill>
                <a:schemeClr val="dk1"/>
              </a:solidFill>
              <a:latin typeface="Times New Roman"/>
              <a:ea typeface="Times New Roman"/>
              <a:cs typeface="Times New Roman"/>
              <a:sym typeface="Times New Roman"/>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PDP-11 instructions are usually one word (16 bits) long. For some instructions, one or two memory addresses are appended, so that 32-bit and 48-bit instructions are part of the repertoire. This provides for further flexibility in addressing. </a:t>
            </a:r>
            <a:endParaRPr sz="1110"/>
          </a:p>
          <a:p>
            <a:pPr indent="0" lvl="0" marL="0" rtl="0" algn="l">
              <a:lnSpc>
                <a:spcPct val="9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The PDP-11 instruction set and addressing capability are complex. This increases both hardware cost and programming complexity. The advantage is that more efficient or compact programs can be developed. </a:t>
            </a:r>
            <a:endParaRPr sz="1110"/>
          </a:p>
          <a:p>
            <a:pPr indent="0" lvl="0" marL="0" rtl="0" algn="l">
              <a:lnSpc>
                <a:spcPct val="90000"/>
              </a:lnSpc>
              <a:spcBef>
                <a:spcPts val="333"/>
              </a:spcBef>
              <a:spcAft>
                <a:spcPts val="0"/>
              </a:spcAft>
              <a:buNone/>
            </a:pPr>
            <a:r>
              <a:t/>
            </a:r>
            <a:endParaRPr sz="1110"/>
          </a:p>
          <a:p>
            <a:pPr indent="0" lvl="0" marL="0" rtl="0" algn="l">
              <a:lnSpc>
                <a:spcPct val="90000"/>
              </a:lnSpc>
              <a:spcBef>
                <a:spcPts val="333"/>
              </a:spcBef>
              <a:spcAft>
                <a:spcPts val="0"/>
              </a:spcAft>
              <a:buNone/>
            </a:pPr>
            <a:r>
              <a:t/>
            </a:r>
            <a:endParaRPr sz="111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24: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59" name="Google Shape;459;p24: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rmAutofit/>
          </a:bodyPr>
          <a:lstStyle/>
          <a:p>
            <a:pPr indent="0" lvl="0" marL="0" rtl="0" algn="l">
              <a:lnSpc>
                <a:spcPct val="80000"/>
              </a:lnSpc>
              <a:spcBef>
                <a:spcPts val="0"/>
              </a:spcBef>
              <a:spcAft>
                <a:spcPts val="0"/>
              </a:spcAft>
              <a:buNone/>
            </a:pPr>
            <a:r>
              <a:rPr lang="en-US" sz="930">
                <a:solidFill>
                  <a:schemeClr val="dk1"/>
                </a:solidFill>
                <a:latin typeface="Times New Roman"/>
                <a:ea typeface="Times New Roman"/>
                <a:cs typeface="Times New Roman"/>
                <a:sym typeface="Times New Roman"/>
              </a:rPr>
              <a:t>Most architectures provide a relatively small number of fixed instruction formats. This can cause two problems for the programmer. First, addressing mode and opcode are not orthogonal. For example, for a given operation, one operand must come from a register and another from memory, or both from registers, and so on. Second, only a limited number of operands can be accommodated: typically up to two or three. Because some operations inherently require more operands, various strategies must be used to achieve the desired result using two or more instructions. </a:t>
            </a:r>
            <a:endParaRPr sz="930"/>
          </a:p>
          <a:p>
            <a:pPr indent="0" lvl="0" marL="0" rtl="0" algn="l">
              <a:lnSpc>
                <a:spcPct val="80000"/>
              </a:lnSpc>
              <a:spcBef>
                <a:spcPts val="279"/>
              </a:spcBef>
              <a:spcAft>
                <a:spcPts val="0"/>
              </a:spcAft>
              <a:buNone/>
            </a:pPr>
            <a:r>
              <a:t/>
            </a:r>
            <a:endParaRPr sz="930">
              <a:solidFill>
                <a:schemeClr val="dk1"/>
              </a:solidFill>
              <a:latin typeface="Times New Roman"/>
              <a:ea typeface="Times New Roman"/>
              <a:cs typeface="Times New Roman"/>
              <a:sym typeface="Times New Roman"/>
            </a:endParaRPr>
          </a:p>
          <a:p>
            <a:pPr indent="0" lvl="0" marL="0" rtl="0" algn="l">
              <a:lnSpc>
                <a:spcPct val="80000"/>
              </a:lnSpc>
              <a:spcBef>
                <a:spcPts val="279"/>
              </a:spcBef>
              <a:spcAft>
                <a:spcPts val="0"/>
              </a:spcAft>
              <a:buNone/>
            </a:pPr>
            <a:r>
              <a:rPr lang="en-US" sz="930">
                <a:solidFill>
                  <a:schemeClr val="dk1"/>
                </a:solidFill>
                <a:latin typeface="Times New Roman"/>
                <a:ea typeface="Times New Roman"/>
                <a:cs typeface="Times New Roman"/>
                <a:sym typeface="Times New Roman"/>
              </a:rPr>
              <a:t>To avoid these problems, two criteria were used in designing the VAX instruction format [STRE78]: </a:t>
            </a:r>
            <a:endParaRPr sz="930"/>
          </a:p>
          <a:p>
            <a:pPr indent="0" lvl="0" marL="0" rtl="0" algn="l">
              <a:lnSpc>
                <a:spcPct val="80000"/>
              </a:lnSpc>
              <a:spcBef>
                <a:spcPts val="279"/>
              </a:spcBef>
              <a:spcAft>
                <a:spcPts val="0"/>
              </a:spcAft>
              <a:buNone/>
            </a:pPr>
            <a:r>
              <a:t/>
            </a:r>
            <a:endParaRPr b="1" sz="930">
              <a:solidFill>
                <a:schemeClr val="dk1"/>
              </a:solidFill>
              <a:latin typeface="Times New Roman"/>
              <a:ea typeface="Times New Roman"/>
              <a:cs typeface="Times New Roman"/>
              <a:sym typeface="Times New Roman"/>
            </a:endParaRPr>
          </a:p>
          <a:p>
            <a:pPr indent="0" lvl="0" marL="0" rtl="0" algn="l">
              <a:lnSpc>
                <a:spcPct val="80000"/>
              </a:lnSpc>
              <a:spcBef>
                <a:spcPts val="279"/>
              </a:spcBef>
              <a:spcAft>
                <a:spcPts val="0"/>
              </a:spcAft>
              <a:buNone/>
            </a:pPr>
            <a:r>
              <a:rPr b="1" lang="en-US" sz="930">
                <a:solidFill>
                  <a:schemeClr val="dk1"/>
                </a:solidFill>
                <a:latin typeface="Times New Roman"/>
                <a:ea typeface="Times New Roman"/>
                <a:cs typeface="Times New Roman"/>
                <a:sym typeface="Times New Roman"/>
              </a:rPr>
              <a:t>All instructions should have the “natural” number of operands. </a:t>
            </a:r>
            <a:endParaRPr/>
          </a:p>
          <a:p>
            <a:pPr indent="0" lvl="0" marL="0" rtl="0" algn="l">
              <a:lnSpc>
                <a:spcPct val="80000"/>
              </a:lnSpc>
              <a:spcBef>
                <a:spcPts val="279"/>
              </a:spcBef>
              <a:spcAft>
                <a:spcPts val="0"/>
              </a:spcAft>
              <a:buNone/>
            </a:pPr>
            <a:r>
              <a:t/>
            </a:r>
            <a:endParaRPr b="1" sz="930">
              <a:solidFill>
                <a:schemeClr val="dk1"/>
              </a:solidFill>
              <a:latin typeface="Times New Roman"/>
              <a:ea typeface="Times New Roman"/>
              <a:cs typeface="Times New Roman"/>
              <a:sym typeface="Times New Roman"/>
            </a:endParaRPr>
          </a:p>
          <a:p>
            <a:pPr indent="0" lvl="0" marL="0" rtl="0" algn="l">
              <a:lnSpc>
                <a:spcPct val="80000"/>
              </a:lnSpc>
              <a:spcBef>
                <a:spcPts val="279"/>
              </a:spcBef>
              <a:spcAft>
                <a:spcPts val="0"/>
              </a:spcAft>
              <a:buNone/>
            </a:pPr>
            <a:r>
              <a:rPr b="1" lang="en-US" sz="930">
                <a:solidFill>
                  <a:schemeClr val="dk1"/>
                </a:solidFill>
                <a:latin typeface="Times New Roman"/>
                <a:ea typeface="Times New Roman"/>
                <a:cs typeface="Times New Roman"/>
                <a:sym typeface="Times New Roman"/>
              </a:rPr>
              <a:t>All operands should have the same generality in specification. </a:t>
            </a:r>
            <a:endParaRPr/>
          </a:p>
          <a:p>
            <a:pPr indent="0" lvl="0" marL="0" rtl="0" algn="l">
              <a:lnSpc>
                <a:spcPct val="80000"/>
              </a:lnSpc>
              <a:spcBef>
                <a:spcPts val="279"/>
              </a:spcBef>
              <a:spcAft>
                <a:spcPts val="0"/>
              </a:spcAft>
              <a:buNone/>
            </a:pPr>
            <a:r>
              <a:t/>
            </a:r>
            <a:endParaRPr sz="930">
              <a:solidFill>
                <a:schemeClr val="dk1"/>
              </a:solidFill>
              <a:latin typeface="Times New Roman"/>
              <a:ea typeface="Times New Roman"/>
              <a:cs typeface="Times New Roman"/>
              <a:sym typeface="Times New Roman"/>
            </a:endParaRPr>
          </a:p>
          <a:p>
            <a:pPr indent="0" lvl="0" marL="0" rtl="0" algn="l">
              <a:lnSpc>
                <a:spcPct val="80000"/>
              </a:lnSpc>
              <a:spcBef>
                <a:spcPts val="279"/>
              </a:spcBef>
              <a:spcAft>
                <a:spcPts val="0"/>
              </a:spcAft>
              <a:buNone/>
            </a:pPr>
            <a:r>
              <a:rPr lang="en-US" sz="930">
                <a:solidFill>
                  <a:schemeClr val="dk1"/>
                </a:solidFill>
                <a:latin typeface="Times New Roman"/>
                <a:ea typeface="Times New Roman"/>
                <a:cs typeface="Times New Roman"/>
                <a:sym typeface="Times New Roman"/>
              </a:rPr>
              <a:t>The result is a highly variable instruction format. An instruction consists of a 1- or 2-byte opcode followed by from zero to six operand specifiers, depending on the opcode. The minimal instruction length is 1 byte, and instructions up to 37 bytes can be constructed. Figure 13.8 gives a few examples. </a:t>
            </a:r>
            <a:endParaRPr sz="930"/>
          </a:p>
          <a:p>
            <a:pPr indent="0" lvl="0" marL="0" rtl="0" algn="l">
              <a:lnSpc>
                <a:spcPct val="80000"/>
              </a:lnSpc>
              <a:spcBef>
                <a:spcPts val="279"/>
              </a:spcBef>
              <a:spcAft>
                <a:spcPts val="0"/>
              </a:spcAft>
              <a:buNone/>
            </a:pPr>
            <a:r>
              <a:t/>
            </a:r>
            <a:endParaRPr sz="930">
              <a:solidFill>
                <a:schemeClr val="dk1"/>
              </a:solidFill>
              <a:latin typeface="Times New Roman"/>
              <a:ea typeface="Times New Roman"/>
              <a:cs typeface="Times New Roman"/>
              <a:sym typeface="Times New Roman"/>
            </a:endParaRPr>
          </a:p>
          <a:p>
            <a:pPr indent="0" lvl="0" marL="0" rtl="0" algn="l">
              <a:lnSpc>
                <a:spcPct val="80000"/>
              </a:lnSpc>
              <a:spcBef>
                <a:spcPts val="279"/>
              </a:spcBef>
              <a:spcAft>
                <a:spcPts val="0"/>
              </a:spcAft>
              <a:buNone/>
            </a:pPr>
            <a:r>
              <a:rPr lang="en-US" sz="930">
                <a:solidFill>
                  <a:schemeClr val="dk1"/>
                </a:solidFill>
                <a:latin typeface="Times New Roman"/>
                <a:ea typeface="Times New Roman"/>
                <a:cs typeface="Times New Roman"/>
                <a:sym typeface="Times New Roman"/>
              </a:rPr>
              <a:t>The VAX instruction begins with a 1-byte opcode. This suffices to handle most VAX instructions. However, as there are over 300 different instructions, 8 bits are not enough. The hexadecimal codes FD and FF indicate an extended opcode, with the actual opcode being specified in the second byte. </a:t>
            </a:r>
            <a:endParaRPr sz="930"/>
          </a:p>
          <a:p>
            <a:pPr indent="0" lvl="0" marL="0" rtl="0" algn="l">
              <a:lnSpc>
                <a:spcPct val="80000"/>
              </a:lnSpc>
              <a:spcBef>
                <a:spcPts val="279"/>
              </a:spcBef>
              <a:spcAft>
                <a:spcPts val="0"/>
              </a:spcAft>
              <a:buNone/>
            </a:pPr>
            <a:r>
              <a:t/>
            </a:r>
            <a:endParaRPr sz="930">
              <a:solidFill>
                <a:schemeClr val="dk1"/>
              </a:solidFill>
              <a:latin typeface="Times New Roman"/>
              <a:ea typeface="Times New Roman"/>
              <a:cs typeface="Times New Roman"/>
              <a:sym typeface="Times New Roman"/>
            </a:endParaRPr>
          </a:p>
          <a:p>
            <a:pPr indent="0" lvl="0" marL="0" rtl="0" algn="l">
              <a:lnSpc>
                <a:spcPct val="80000"/>
              </a:lnSpc>
              <a:spcBef>
                <a:spcPts val="279"/>
              </a:spcBef>
              <a:spcAft>
                <a:spcPts val="0"/>
              </a:spcAft>
              <a:buNone/>
            </a:pPr>
            <a:r>
              <a:rPr lang="en-US" sz="930">
                <a:solidFill>
                  <a:schemeClr val="dk1"/>
                </a:solidFill>
                <a:latin typeface="Times New Roman"/>
                <a:ea typeface="Times New Roman"/>
                <a:cs typeface="Times New Roman"/>
                <a:sym typeface="Times New Roman"/>
              </a:rPr>
              <a:t>The remainder of the instruction consists of up to six operand specifiers. An operand specifier is, at minimum, a 1-byte format in which the leftmost 4 bits are the address mode specifier. The only exception to this rule is the literal mode, which is signaled by the pattern 00 in the leftmost 2 bits, leaving space for a 6-bit literal. Because of this exception, a total of 12 different addressing modes can be specified. </a:t>
            </a:r>
            <a:endParaRPr sz="930"/>
          </a:p>
          <a:p>
            <a:pPr indent="0" lvl="0" marL="0" rtl="0" algn="l">
              <a:lnSpc>
                <a:spcPct val="80000"/>
              </a:lnSpc>
              <a:spcBef>
                <a:spcPts val="279"/>
              </a:spcBef>
              <a:spcAft>
                <a:spcPts val="0"/>
              </a:spcAft>
              <a:buNone/>
            </a:pPr>
            <a:r>
              <a:t/>
            </a:r>
            <a:endParaRPr sz="930">
              <a:solidFill>
                <a:schemeClr val="dk1"/>
              </a:solidFill>
              <a:latin typeface="Times New Roman"/>
              <a:ea typeface="Times New Roman"/>
              <a:cs typeface="Times New Roman"/>
              <a:sym typeface="Times New Roman"/>
            </a:endParaRPr>
          </a:p>
          <a:p>
            <a:pPr indent="0" lvl="0" marL="0" rtl="0" algn="l">
              <a:lnSpc>
                <a:spcPct val="80000"/>
              </a:lnSpc>
              <a:spcBef>
                <a:spcPts val="279"/>
              </a:spcBef>
              <a:spcAft>
                <a:spcPts val="0"/>
              </a:spcAft>
              <a:buNone/>
            </a:pPr>
            <a:r>
              <a:rPr lang="en-US" sz="930">
                <a:solidFill>
                  <a:schemeClr val="dk1"/>
                </a:solidFill>
                <a:latin typeface="Times New Roman"/>
                <a:ea typeface="Times New Roman"/>
                <a:cs typeface="Times New Roman"/>
                <a:sym typeface="Times New Roman"/>
              </a:rPr>
              <a:t>An operand specifier often consists of just one byte, with the rightmost 4 bits specifying one of 16 general-purpose registers. The length of the operand specifier can be extended in one of two ways. First, a constant value of one or more bytes may immediately follow the first byte of the operand specifier. An example of this is the displacement mode, in which an 8-, 16-, or 32-bit displacement is used. Second, an index mode of addressing may be used. In this case, the first byte of the operand specifier consists of the 4-bit addressing mode code of 0100 and a 4-bit index register identifier. The remainder of the operand specifier consists of the base address specifier, which may itself be one or more bytes in length.</a:t>
            </a:r>
            <a:endParaRPr/>
          </a:p>
          <a:p>
            <a:pPr indent="0" lvl="0" marL="0" rtl="0" algn="l">
              <a:lnSpc>
                <a:spcPct val="80000"/>
              </a:lnSpc>
              <a:spcBef>
                <a:spcPts val="279"/>
              </a:spcBef>
              <a:spcAft>
                <a:spcPts val="0"/>
              </a:spcAft>
              <a:buNone/>
            </a:pPr>
            <a:r>
              <a:t/>
            </a:r>
            <a:endParaRPr sz="930">
              <a:solidFill>
                <a:schemeClr val="dk1"/>
              </a:solidFill>
              <a:latin typeface="Times New Roman"/>
              <a:ea typeface="Times New Roman"/>
              <a:cs typeface="Times New Roman"/>
              <a:sym typeface="Times New Roman"/>
            </a:endParaRPr>
          </a:p>
          <a:p>
            <a:pPr indent="0" lvl="0" marL="0" marR="0" rtl="0" algn="l">
              <a:lnSpc>
                <a:spcPct val="80000"/>
              </a:lnSpc>
              <a:spcBef>
                <a:spcPts val="279"/>
              </a:spcBef>
              <a:spcAft>
                <a:spcPts val="0"/>
              </a:spcAft>
              <a:buClr>
                <a:schemeClr val="dk1"/>
              </a:buClr>
              <a:buSzPts val="930"/>
              <a:buFont typeface="Times New Roman"/>
              <a:buNone/>
            </a:pPr>
            <a:r>
              <a:rPr lang="en-US" sz="930">
                <a:solidFill>
                  <a:schemeClr val="dk1"/>
                </a:solidFill>
                <a:latin typeface="Times New Roman"/>
                <a:ea typeface="Times New Roman"/>
                <a:cs typeface="Times New Roman"/>
                <a:sym typeface="Times New Roman"/>
              </a:rPr>
              <a:t>The VAX instruction set provides for a wide variety of operations and addressing modes. This gives a programmer, such as a compiler writer, a very powerful and flexible tool for developing programs. In theory, this should lead to efficient machine-language compilations of high-level language programs and, in general, to effective and efficient use of processor resources. The penalty to be paid for these benefits is the increased complexity of the processor compared with a processor with a simpler instruction set and format. </a:t>
            </a:r>
            <a:endParaRPr sz="930"/>
          </a:p>
          <a:p>
            <a:pPr indent="0" lvl="0" marL="0" rtl="0" algn="l">
              <a:lnSpc>
                <a:spcPct val="80000"/>
              </a:lnSpc>
              <a:spcBef>
                <a:spcPts val="279"/>
              </a:spcBef>
              <a:spcAft>
                <a:spcPts val="0"/>
              </a:spcAft>
              <a:buNone/>
            </a:pPr>
            <a:r>
              <a:t/>
            </a:r>
            <a:endParaRPr sz="930"/>
          </a:p>
          <a:p>
            <a:pPr indent="0" lvl="0" marL="0" rtl="0" algn="l">
              <a:lnSpc>
                <a:spcPct val="80000"/>
              </a:lnSpc>
              <a:spcBef>
                <a:spcPts val="279"/>
              </a:spcBef>
              <a:spcAft>
                <a:spcPts val="0"/>
              </a:spcAft>
              <a:buNone/>
            </a:pPr>
            <a:r>
              <a:t/>
            </a:r>
            <a:endParaRPr sz="93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25: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65" name="Google Shape;465;p25: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rmAutofit/>
          </a:bodyPr>
          <a:lstStyle/>
          <a:p>
            <a:pPr indent="0" lvl="0" marL="0" marR="0" rtl="0" algn="l">
              <a:lnSpc>
                <a:spcPct val="100000"/>
              </a:lnSpc>
              <a:spcBef>
                <a:spcPts val="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he x86 is equipped with a variety of instruction formats. Of the elements described in this subsection, only the opcode field is always present. Figure 13.9 illustrates the general instruction format. Instructions are made up of from zero to four optional instruction prefixes, a 1- or 2-byte opcode, an optional address specifier (which consists of the ModR/M byte and the Scale Index Base byte) an optional displacement, and an optional immediate field.</a:t>
            </a:r>
            <a:endParaRPr/>
          </a:p>
          <a:p>
            <a:pPr indent="0" lvl="0" marL="0" marR="0" rtl="0" algn="l">
              <a:lnSpc>
                <a:spcPct val="100000"/>
              </a:lnSpc>
              <a:spcBef>
                <a:spcPts val="360"/>
              </a:spcBef>
              <a:spcAft>
                <a:spcPts val="0"/>
              </a:spcAft>
              <a:buClr>
                <a:schemeClr val="dk1"/>
              </a:buClr>
              <a:buSzPts val="1200"/>
              <a:buFont typeface="Times New Roman"/>
              <a:buNone/>
            </a:pPr>
            <a:r>
              <a:t/>
            </a:r>
            <a:endParaRPr sz="1200">
              <a:solidFill>
                <a:schemeClr val="dk1"/>
              </a:solidFill>
              <a:latin typeface="Times New Roman"/>
              <a:ea typeface="Times New Roman"/>
              <a:cs typeface="Times New Roman"/>
              <a:sym typeface="Times New Roman"/>
            </a:endParaRPr>
          </a:p>
          <a:p>
            <a:pPr indent="0" lvl="0" marL="0" marR="0" rtl="0" algn="l">
              <a:lnSpc>
                <a:spcPct val="100000"/>
              </a:lnSpc>
              <a:spcBef>
                <a:spcPts val="36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As can be seen, the encoding of the x86 instruction set is very complex. This has to do partly with the need to be backward compatible with the 8086 machine and partly with a desire on the part of the designers to provide every possible assistance to the compiler writer in producing efficient code. It is a matter of some debate whether an instruction set as complex as this is preferable to the opposite extreme of the RISC instruction sets. </a:t>
            </a:r>
            <a:endParaRPr/>
          </a:p>
          <a:p>
            <a:pPr indent="0" lvl="0" marL="0" marR="0" rtl="0" algn="l">
              <a:lnSpc>
                <a:spcPct val="100000"/>
              </a:lnSpc>
              <a:spcBef>
                <a:spcPts val="360"/>
              </a:spcBef>
              <a:spcAft>
                <a:spcPts val="0"/>
              </a:spcAft>
              <a:buClr>
                <a:schemeClr val="dk1"/>
              </a:buClr>
              <a:buSzPts val="1200"/>
              <a:buFont typeface="Times New Roman"/>
              <a:buNone/>
            </a:pPr>
            <a:r>
              <a:t/>
            </a:r>
            <a:endParaRPr/>
          </a:p>
          <a:p>
            <a:pPr indent="0" lvl="0" marL="0" rtl="0" algn="l">
              <a:spcBef>
                <a:spcPts val="36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26: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72" name="Google Shape;472;p26: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rmAutofit/>
          </a:bodyPr>
          <a:lstStyle/>
          <a:p>
            <a:pPr indent="0" lvl="0" marL="0" rtl="0" algn="l">
              <a:lnSpc>
                <a:spcPct val="90000"/>
              </a:lnSpc>
              <a:spcBef>
                <a:spcPts val="0"/>
              </a:spcBef>
              <a:spcAft>
                <a:spcPts val="0"/>
              </a:spcAft>
              <a:buNone/>
            </a:pPr>
            <a:r>
              <a:t/>
            </a:r>
            <a:endParaRPr sz="111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27: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79" name="Google Shape;479;p27: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rmAutofit/>
          </a:bodyPr>
          <a:lstStyle/>
          <a:p>
            <a:pPr indent="0" lvl="0" marL="0" rtl="0" algn="l">
              <a:lnSpc>
                <a:spcPct val="90000"/>
              </a:lnSpc>
              <a:spcBef>
                <a:spcPts val="0"/>
              </a:spcBef>
              <a:spcAft>
                <a:spcPts val="0"/>
              </a:spcAft>
              <a:buNone/>
            </a:pPr>
            <a:r>
              <a:rPr lang="en-US" sz="1110">
                <a:solidFill>
                  <a:schemeClr val="dk1"/>
                </a:solidFill>
                <a:latin typeface="Times New Roman"/>
                <a:ea typeface="Times New Roman"/>
                <a:cs typeface="Times New Roman"/>
                <a:sym typeface="Times New Roman"/>
              </a:rPr>
              <a:t>A processor can understand and execute machine instructions. Such instructions are simply binary numbers stored in the computer. If a programmer wished to program directly in machine language, then it would be necessary to enter the program as binary data. </a:t>
            </a:r>
            <a:endParaRPr sz="1110"/>
          </a:p>
          <a:p>
            <a:pPr indent="0" lvl="0" marL="0" rtl="0" algn="l">
              <a:lnSpc>
                <a:spcPct val="9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Consider the simple BASIC statement N=I+J+K </a:t>
            </a:r>
            <a:endParaRPr sz="1110"/>
          </a:p>
          <a:p>
            <a:pPr indent="0" lvl="0" marL="0" rtl="0" algn="l">
              <a:lnSpc>
                <a:spcPct val="9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Suppose we wished to program this statement in machine language and to initialize I, J, and K to 2, 3, and 4, respectively. This is shown in Figure 13.13a. The program starts in location 101 (hexadecimal). Memory is reserved for the four variables starting at location 201. The program consists of four instructions: </a:t>
            </a:r>
            <a:endParaRPr sz="1110"/>
          </a:p>
          <a:p>
            <a:pPr indent="0" lvl="0" marL="0" rtl="0" algn="l">
              <a:lnSpc>
                <a:spcPct val="90000"/>
              </a:lnSpc>
              <a:spcBef>
                <a:spcPts val="333"/>
              </a:spcBef>
              <a:spcAft>
                <a:spcPts val="0"/>
              </a:spcAft>
              <a:buNone/>
            </a:pPr>
            <a:r>
              <a:t/>
            </a:r>
            <a:endParaRPr b="1" sz="1110">
              <a:solidFill>
                <a:schemeClr val="dk1"/>
              </a:solidFill>
              <a:latin typeface="Times New Roman"/>
              <a:ea typeface="Times New Roman"/>
              <a:cs typeface="Times New Roman"/>
              <a:sym typeface="Times New Roman"/>
            </a:endParaRPr>
          </a:p>
          <a:p>
            <a:pPr indent="0" lvl="0" marL="0" rtl="0" algn="l">
              <a:lnSpc>
                <a:spcPct val="90000"/>
              </a:lnSpc>
              <a:spcBef>
                <a:spcPts val="333"/>
              </a:spcBef>
              <a:spcAft>
                <a:spcPts val="0"/>
              </a:spcAft>
              <a:buNone/>
            </a:pPr>
            <a:r>
              <a:rPr b="1" lang="en-US" sz="1110">
                <a:solidFill>
                  <a:schemeClr val="dk1"/>
                </a:solidFill>
                <a:latin typeface="Times New Roman"/>
                <a:ea typeface="Times New Roman"/>
                <a:cs typeface="Times New Roman"/>
                <a:sym typeface="Times New Roman"/>
              </a:rPr>
              <a:t>Load the contents of location 201 into the AC. </a:t>
            </a:r>
            <a:endParaRPr/>
          </a:p>
          <a:p>
            <a:pPr indent="0" lvl="0" marL="0" rtl="0" algn="l">
              <a:lnSpc>
                <a:spcPct val="90000"/>
              </a:lnSpc>
              <a:spcBef>
                <a:spcPts val="333"/>
              </a:spcBef>
              <a:spcAft>
                <a:spcPts val="0"/>
              </a:spcAft>
              <a:buNone/>
            </a:pPr>
            <a:r>
              <a:t/>
            </a:r>
            <a:endParaRPr b="1" sz="1110">
              <a:solidFill>
                <a:schemeClr val="dk1"/>
              </a:solidFill>
              <a:latin typeface="Times New Roman"/>
              <a:ea typeface="Times New Roman"/>
              <a:cs typeface="Times New Roman"/>
              <a:sym typeface="Times New Roman"/>
            </a:endParaRPr>
          </a:p>
          <a:p>
            <a:pPr indent="0" lvl="0" marL="0" rtl="0" algn="l">
              <a:lnSpc>
                <a:spcPct val="90000"/>
              </a:lnSpc>
              <a:spcBef>
                <a:spcPts val="333"/>
              </a:spcBef>
              <a:spcAft>
                <a:spcPts val="0"/>
              </a:spcAft>
              <a:buNone/>
            </a:pPr>
            <a:r>
              <a:rPr b="1" lang="en-US" sz="1110">
                <a:solidFill>
                  <a:schemeClr val="dk1"/>
                </a:solidFill>
                <a:latin typeface="Times New Roman"/>
                <a:ea typeface="Times New Roman"/>
                <a:cs typeface="Times New Roman"/>
                <a:sym typeface="Times New Roman"/>
              </a:rPr>
              <a:t>Add the contents of location 202 to the AC. </a:t>
            </a:r>
            <a:endParaRPr/>
          </a:p>
          <a:p>
            <a:pPr indent="0" lvl="0" marL="0" rtl="0" algn="l">
              <a:lnSpc>
                <a:spcPct val="90000"/>
              </a:lnSpc>
              <a:spcBef>
                <a:spcPts val="333"/>
              </a:spcBef>
              <a:spcAft>
                <a:spcPts val="0"/>
              </a:spcAft>
              <a:buNone/>
            </a:pPr>
            <a:r>
              <a:t/>
            </a:r>
            <a:endParaRPr b="1" sz="1110">
              <a:solidFill>
                <a:schemeClr val="dk1"/>
              </a:solidFill>
              <a:latin typeface="Times New Roman"/>
              <a:ea typeface="Times New Roman"/>
              <a:cs typeface="Times New Roman"/>
              <a:sym typeface="Times New Roman"/>
            </a:endParaRPr>
          </a:p>
          <a:p>
            <a:pPr indent="0" lvl="0" marL="0" rtl="0" algn="l">
              <a:lnSpc>
                <a:spcPct val="90000"/>
              </a:lnSpc>
              <a:spcBef>
                <a:spcPts val="333"/>
              </a:spcBef>
              <a:spcAft>
                <a:spcPts val="0"/>
              </a:spcAft>
              <a:buNone/>
            </a:pPr>
            <a:r>
              <a:rPr b="1" lang="en-US" sz="1110">
                <a:solidFill>
                  <a:schemeClr val="dk1"/>
                </a:solidFill>
                <a:latin typeface="Times New Roman"/>
                <a:ea typeface="Times New Roman"/>
                <a:cs typeface="Times New Roman"/>
                <a:sym typeface="Times New Roman"/>
              </a:rPr>
              <a:t>Add the contents of location 203 to the AC. </a:t>
            </a:r>
            <a:endParaRPr/>
          </a:p>
          <a:p>
            <a:pPr indent="0" lvl="0" marL="0" rtl="0" algn="l">
              <a:lnSpc>
                <a:spcPct val="90000"/>
              </a:lnSpc>
              <a:spcBef>
                <a:spcPts val="333"/>
              </a:spcBef>
              <a:spcAft>
                <a:spcPts val="0"/>
              </a:spcAft>
              <a:buNone/>
            </a:pPr>
            <a:r>
              <a:t/>
            </a:r>
            <a:endParaRPr b="1" sz="1110">
              <a:solidFill>
                <a:schemeClr val="dk1"/>
              </a:solidFill>
              <a:latin typeface="Times New Roman"/>
              <a:ea typeface="Times New Roman"/>
              <a:cs typeface="Times New Roman"/>
              <a:sym typeface="Times New Roman"/>
            </a:endParaRPr>
          </a:p>
          <a:p>
            <a:pPr indent="0" lvl="0" marL="0" rtl="0" algn="l">
              <a:lnSpc>
                <a:spcPct val="90000"/>
              </a:lnSpc>
              <a:spcBef>
                <a:spcPts val="333"/>
              </a:spcBef>
              <a:spcAft>
                <a:spcPts val="0"/>
              </a:spcAft>
              <a:buNone/>
            </a:pPr>
            <a:r>
              <a:rPr b="1" lang="en-US" sz="1110">
                <a:solidFill>
                  <a:schemeClr val="dk1"/>
                </a:solidFill>
                <a:latin typeface="Times New Roman"/>
                <a:ea typeface="Times New Roman"/>
                <a:cs typeface="Times New Roman"/>
                <a:sym typeface="Times New Roman"/>
              </a:rPr>
              <a:t>Store the contents of the AC in location 204. </a:t>
            </a:r>
            <a:endParaRPr/>
          </a:p>
          <a:p>
            <a:pPr indent="0" lvl="0" marL="0" rtl="0" algn="l">
              <a:lnSpc>
                <a:spcPct val="9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This is clearly a tedious and very error-prone process.</a:t>
            </a:r>
            <a:br>
              <a:rPr lang="en-US" sz="1110">
                <a:solidFill>
                  <a:schemeClr val="dk1"/>
                </a:solidFill>
                <a:latin typeface="Times New Roman"/>
                <a:ea typeface="Times New Roman"/>
                <a:cs typeface="Times New Roman"/>
                <a:sym typeface="Times New Roman"/>
              </a:rPr>
            </a:br>
            <a:endParaRPr sz="1110">
              <a:solidFill>
                <a:schemeClr val="dk1"/>
              </a:solidFill>
              <a:latin typeface="Times New Roman"/>
              <a:ea typeface="Times New Roman"/>
              <a:cs typeface="Times New Roman"/>
              <a:sym typeface="Times New Roman"/>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A slight improvement is to write the program in hexadecimal rather than </a:t>
            </a:r>
            <a:endParaRPr sz="1110"/>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binary notation (Figure 10.11b). We could write the program as a series of lines. Each line contains the address of a memory location and the hexadecimal code of the binary value to be stored in that location. Then we need a program that will accept this input, translate each line into a binary number, and store it in the specified location. </a:t>
            </a:r>
            <a:endParaRPr sz="1110"/>
          </a:p>
          <a:p>
            <a:pPr indent="0" lvl="0" marL="0" rtl="0" algn="l">
              <a:lnSpc>
                <a:spcPct val="9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For more improvement, we can make use of the symbolic name or mnemonic of each instruction. This results in the </a:t>
            </a:r>
            <a:r>
              <a:rPr i="1" lang="en-US" sz="1110">
                <a:solidFill>
                  <a:schemeClr val="dk1"/>
                </a:solidFill>
                <a:latin typeface="Times New Roman"/>
                <a:ea typeface="Times New Roman"/>
                <a:cs typeface="Times New Roman"/>
                <a:sym typeface="Times New Roman"/>
              </a:rPr>
              <a:t>symbolic program </a:t>
            </a:r>
            <a:r>
              <a:rPr lang="en-US" sz="1110">
                <a:solidFill>
                  <a:schemeClr val="dk1"/>
                </a:solidFill>
                <a:latin typeface="Times New Roman"/>
                <a:ea typeface="Times New Roman"/>
                <a:cs typeface="Times New Roman"/>
                <a:sym typeface="Times New Roman"/>
              </a:rPr>
              <a:t>shown in Figure 10.11c. Each line of input still represents one memory location. Each line consists of three fields, separated by spaces. The first field contains the address of a location. For an instruction, the second field contains the three-letter symbol for the opcode. If it is a memory-referencing instruction, then a third field contains the address. To store arbitrary data in a location, we invent a </a:t>
            </a:r>
            <a:r>
              <a:rPr i="1" lang="en-US" sz="1110">
                <a:solidFill>
                  <a:schemeClr val="dk1"/>
                </a:solidFill>
                <a:latin typeface="Times New Roman"/>
                <a:ea typeface="Times New Roman"/>
                <a:cs typeface="Times New Roman"/>
                <a:sym typeface="Times New Roman"/>
              </a:rPr>
              <a:t>pseudoinstruction </a:t>
            </a:r>
            <a:r>
              <a:rPr lang="en-US" sz="1110">
                <a:solidFill>
                  <a:schemeClr val="dk1"/>
                </a:solidFill>
                <a:latin typeface="Times New Roman"/>
                <a:ea typeface="Times New Roman"/>
                <a:cs typeface="Times New Roman"/>
                <a:sym typeface="Times New Roman"/>
              </a:rPr>
              <a:t>with the symbol DAT. This is merely an indication that the third field on the line contains a hexadecimal number to be stored in the location specified in the first field. </a:t>
            </a:r>
            <a:endParaRPr sz="1110"/>
          </a:p>
          <a:p>
            <a:pPr indent="0" lvl="0" marL="0" rtl="0" algn="l">
              <a:lnSpc>
                <a:spcPct val="9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For this type of input we need a slightly more complex program. The program accepts each line of input, generates a binary number based on the second and third (if present) fields, and stores it in the location specified by the first field. </a:t>
            </a:r>
            <a:endParaRPr sz="1110"/>
          </a:p>
          <a:p>
            <a:pPr indent="0" lvl="0" marL="0" rtl="0" algn="l">
              <a:lnSpc>
                <a:spcPct val="9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The use of a symbolic program makes life much easier but is still awkward. In particular, we must give an absolute address for each word. This means that the program and data can be loaded into only one place in memory, and we must know that place ahead of time. Worse, suppose we wish to change the program some day by adding or deleting a line. This will change the addresses of all subsequent words. </a:t>
            </a:r>
            <a:endParaRPr sz="1110"/>
          </a:p>
          <a:p>
            <a:pPr indent="0" lvl="0" marL="0" rtl="0" algn="l">
              <a:lnSpc>
                <a:spcPct val="9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A much better system, and one commonly used, is to use symbolic addresses. This is illustrated in Figure 10.11d. Each line still consists of three fields. The first field is still for the address, but a symbol is used instead of an absolute numerical address. Some lines have no address, implying that the address of that line is one more than the address of the previous line. For memory-reference instructions, the third field also contains a symbolic address. </a:t>
            </a:r>
            <a:endParaRPr sz="1110"/>
          </a:p>
          <a:p>
            <a:pPr indent="0" lvl="0" marL="0" rtl="0" algn="l">
              <a:lnSpc>
                <a:spcPct val="9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With this last refinement, we have an </a:t>
            </a:r>
            <a:r>
              <a:rPr i="1" lang="en-US" sz="1110">
                <a:solidFill>
                  <a:schemeClr val="dk1"/>
                </a:solidFill>
                <a:latin typeface="Times New Roman"/>
                <a:ea typeface="Times New Roman"/>
                <a:cs typeface="Times New Roman"/>
                <a:sym typeface="Times New Roman"/>
              </a:rPr>
              <a:t>assembly language. </a:t>
            </a:r>
            <a:r>
              <a:rPr lang="en-US" sz="1110">
                <a:solidFill>
                  <a:schemeClr val="dk1"/>
                </a:solidFill>
                <a:latin typeface="Times New Roman"/>
                <a:ea typeface="Times New Roman"/>
                <a:cs typeface="Times New Roman"/>
                <a:sym typeface="Times New Roman"/>
              </a:rPr>
              <a:t>Programs written in assembly language (assembly programs) are translated into machine language by an </a:t>
            </a:r>
            <a:r>
              <a:rPr i="1" lang="en-US" sz="1110">
                <a:solidFill>
                  <a:schemeClr val="dk1"/>
                </a:solidFill>
                <a:latin typeface="Times New Roman"/>
                <a:ea typeface="Times New Roman"/>
                <a:cs typeface="Times New Roman"/>
                <a:sym typeface="Times New Roman"/>
              </a:rPr>
              <a:t>assembler. </a:t>
            </a:r>
            <a:r>
              <a:rPr lang="en-US" sz="1110">
                <a:solidFill>
                  <a:schemeClr val="dk1"/>
                </a:solidFill>
                <a:latin typeface="Times New Roman"/>
                <a:ea typeface="Times New Roman"/>
                <a:cs typeface="Times New Roman"/>
                <a:sym typeface="Times New Roman"/>
              </a:rPr>
              <a:t>This program must not only do the symbolic translation discussed earlier but also assign some form of memory addresses to symbolic addresses. </a:t>
            </a:r>
            <a:endParaRPr sz="1110"/>
          </a:p>
          <a:p>
            <a:pPr indent="0" lvl="0" marL="0" rtl="0" algn="l">
              <a:lnSpc>
                <a:spcPct val="90000"/>
              </a:lnSpc>
              <a:spcBef>
                <a:spcPts val="333"/>
              </a:spcBef>
              <a:spcAft>
                <a:spcPts val="0"/>
              </a:spcAft>
              <a:buNone/>
            </a:pPr>
            <a:r>
              <a:t/>
            </a:r>
            <a:endParaRPr sz="1110"/>
          </a:p>
          <a:p>
            <a:pPr indent="0" lvl="0" marL="0" marR="0" rtl="0" algn="l">
              <a:lnSpc>
                <a:spcPct val="90000"/>
              </a:lnSpc>
              <a:spcBef>
                <a:spcPts val="333"/>
              </a:spcBef>
              <a:spcAft>
                <a:spcPts val="0"/>
              </a:spcAft>
              <a:buClr>
                <a:schemeClr val="dk1"/>
              </a:buClr>
              <a:buSzPts val="1110"/>
              <a:buFont typeface="Times New Roman"/>
              <a:buNone/>
            </a:pPr>
            <a:r>
              <a:rPr lang="en-US" sz="1110">
                <a:solidFill>
                  <a:schemeClr val="dk1"/>
                </a:solidFill>
                <a:latin typeface="Times New Roman"/>
                <a:ea typeface="Times New Roman"/>
                <a:cs typeface="Times New Roman"/>
                <a:sym typeface="Times New Roman"/>
              </a:rPr>
              <a:t>The development of assembly language was a major milestone in the evolution of computer technology. It was the first step to the high-level languages in use today. Although few programmers use assembly language, virtually all machines provide one. They are used, if at all, for systems programs such as compilers and I/O routines. </a:t>
            </a:r>
            <a:endParaRPr sz="1110"/>
          </a:p>
          <a:p>
            <a:pPr indent="0" lvl="0" marL="0" rtl="0" algn="l">
              <a:lnSpc>
                <a:spcPct val="90000"/>
              </a:lnSpc>
              <a:spcBef>
                <a:spcPts val="333"/>
              </a:spcBef>
              <a:spcAft>
                <a:spcPts val="0"/>
              </a:spcAft>
              <a:buNone/>
            </a:pPr>
            <a:r>
              <a:t/>
            </a:r>
            <a:endParaRPr sz="111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28: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88" name="Google Shape;488;p28: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rmAutofit/>
          </a:bodyPr>
          <a:lstStyle/>
          <a:p>
            <a:pPr indent="0" lvl="0" marL="0" rtl="0" algn="l">
              <a:lnSpc>
                <a:spcPct val="90000"/>
              </a:lnSpc>
              <a:spcBef>
                <a:spcPts val="0"/>
              </a:spcBef>
              <a:spcAft>
                <a:spcPts val="0"/>
              </a:spcAft>
              <a:buNone/>
            </a:pPr>
            <a:r>
              <a:t/>
            </a:r>
            <a:endParaRPr sz="111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29: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95" name="Google Shape;495;p29: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rmAutofit/>
          </a:bodyPr>
          <a:lstStyle/>
          <a:p>
            <a:pPr indent="0" lvl="0" marL="0" rtl="0" algn="l">
              <a:lnSpc>
                <a:spcPct val="90000"/>
              </a:lnSpc>
              <a:spcBef>
                <a:spcPts val="0"/>
              </a:spcBef>
              <a:spcAft>
                <a:spcPts val="0"/>
              </a:spcAft>
              <a:buNone/>
            </a:pPr>
            <a:r>
              <a:t/>
            </a:r>
            <a:endParaRPr sz="111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3: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21" name="Google Shape;221;p3: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rm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30: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502" name="Google Shape;502;p30: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rmAutofit/>
          </a:bodyPr>
          <a:lstStyle/>
          <a:p>
            <a:pPr indent="0" lvl="0" marL="0" rtl="0" algn="l">
              <a:lnSpc>
                <a:spcPct val="90000"/>
              </a:lnSpc>
              <a:spcBef>
                <a:spcPts val="0"/>
              </a:spcBef>
              <a:spcAft>
                <a:spcPts val="0"/>
              </a:spcAft>
              <a:buNone/>
            </a:pPr>
            <a:r>
              <a:t/>
            </a:r>
            <a:endParaRPr sz="111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31:notes"/>
          <p:cNvSpPr txBox="1"/>
          <p:nvPr>
            <p:ph idx="12" type="sldNum"/>
          </p:nvPr>
        </p:nvSpPr>
        <p:spPr>
          <a:xfrm>
            <a:off x="3886200" y="868680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Times New Roman"/>
                <a:ea typeface="Times New Roman"/>
                <a:cs typeface="Times New Roman"/>
                <a:sym typeface="Times New Roman"/>
              </a:rPr>
              <a:t>‹#›</a:t>
            </a:fld>
            <a:endParaRPr sz="2400">
              <a:solidFill>
                <a:schemeClr val="dk1"/>
              </a:solidFill>
              <a:latin typeface="Times New Roman"/>
              <a:ea typeface="Times New Roman"/>
              <a:cs typeface="Times New Roman"/>
              <a:sym typeface="Times New Roman"/>
            </a:endParaRPr>
          </a:p>
        </p:txBody>
      </p:sp>
      <p:sp>
        <p:nvSpPr>
          <p:cNvPr id="509" name="Google Shape;509;p31: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0" name="Google Shape;510;p31: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Chapter 13 summary.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4: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28" name="Google Shape;228;p4: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The address field or fields in a typical instruction format are relatively small. We would like to be able to reference a large range of locations in main memory or, for some systems, virtual memory. To achieve this objective, a variety of addressing techniques has been employed. They all involve some trade-off between address range and/or addressing flexibility, on the one hand, and the number of memory references in the instruction and/or the complexity of address calculation, on the other. In this section, we examine the most common addressing techniques, or modes: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Immediate </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Direct</a:t>
            </a:r>
            <a:br>
              <a:rPr lang="en-US" sz="1200">
                <a:solidFill>
                  <a:schemeClr val="dk1"/>
                </a:solidFill>
                <a:latin typeface="Times New Roman"/>
                <a:ea typeface="Times New Roman"/>
                <a:cs typeface="Times New Roman"/>
                <a:sym typeface="Times New Roman"/>
              </a:rPr>
            </a:br>
            <a:r>
              <a:rPr lang="en-US" sz="1200">
                <a:solidFill>
                  <a:schemeClr val="dk1"/>
                </a:solidFill>
                <a:latin typeface="Times New Roman"/>
                <a:ea typeface="Times New Roman"/>
                <a:cs typeface="Times New Roman"/>
                <a:sym typeface="Times New Roman"/>
              </a:rPr>
              <a:t>• Indirect</a:t>
            </a:r>
            <a:br>
              <a:rPr lang="en-US" sz="1200">
                <a:solidFill>
                  <a:schemeClr val="dk1"/>
                </a:solidFill>
                <a:latin typeface="Times New Roman"/>
                <a:ea typeface="Times New Roman"/>
                <a:cs typeface="Times New Roman"/>
                <a:sym typeface="Times New Roman"/>
              </a:rPr>
            </a:br>
            <a:r>
              <a:rPr lang="en-US" sz="1200">
                <a:solidFill>
                  <a:schemeClr val="dk1"/>
                </a:solidFill>
                <a:latin typeface="Times New Roman"/>
                <a:ea typeface="Times New Roman"/>
                <a:cs typeface="Times New Roman"/>
                <a:sym typeface="Times New Roman"/>
              </a:rPr>
              <a:t>• Register </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Register indirect </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Displacement</a:t>
            </a:r>
            <a:br>
              <a:rPr lang="en-US" sz="1200">
                <a:solidFill>
                  <a:schemeClr val="dk1"/>
                </a:solidFill>
                <a:latin typeface="Times New Roman"/>
                <a:ea typeface="Times New Roman"/>
                <a:cs typeface="Times New Roman"/>
                <a:sym typeface="Times New Roman"/>
              </a:rPr>
            </a:br>
            <a:r>
              <a:rPr lang="en-US" sz="1200">
                <a:solidFill>
                  <a:schemeClr val="dk1"/>
                </a:solidFill>
                <a:latin typeface="Times New Roman"/>
                <a:ea typeface="Times New Roman"/>
                <a:cs typeface="Times New Roman"/>
                <a:sym typeface="Times New Roman"/>
              </a:rPr>
              <a:t>• Stack </a:t>
            </a:r>
            <a:endParaRPr/>
          </a:p>
          <a:p>
            <a:pPr indent="0" lvl="0" marL="0" rtl="0" algn="l">
              <a:spcBef>
                <a:spcPts val="36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5: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36" name="Google Shape;236;p5: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rmAutofit/>
          </a:bodyPr>
          <a:lstStyle/>
          <a:p>
            <a:pPr indent="0" lvl="0" marL="0" marR="0" rtl="0" algn="l">
              <a:lnSpc>
                <a:spcPct val="100000"/>
              </a:lnSpc>
              <a:spcBef>
                <a:spcPts val="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These modes are illustrated in Figure 13.1. In this section, we use the following notation: </a:t>
            </a:r>
            <a:endParaRPr/>
          </a:p>
          <a:p>
            <a:pPr indent="0" lvl="0" marL="0" rtl="0" algn="l">
              <a:spcBef>
                <a:spcPts val="360"/>
              </a:spcBef>
              <a:spcAft>
                <a:spcPts val="0"/>
              </a:spcAft>
              <a:buNone/>
            </a:pPr>
            <a:r>
              <a:t/>
            </a:r>
            <a:endParaRPr/>
          </a:p>
          <a:p>
            <a:pPr indent="0" lvl="0" marL="0" marR="0" rtl="0" algn="l">
              <a:lnSpc>
                <a:spcPct val="100000"/>
              </a:lnSpc>
              <a:spcBef>
                <a:spcPts val="36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A = contents of an address field in the instruction</a:t>
            </a:r>
            <a:br>
              <a:rPr lang="en-US" sz="1200">
                <a:solidFill>
                  <a:schemeClr val="dk1"/>
                </a:solidFill>
                <a:latin typeface="Times New Roman"/>
                <a:ea typeface="Times New Roman"/>
                <a:cs typeface="Times New Roman"/>
                <a:sym typeface="Times New Roman"/>
              </a:rPr>
            </a:br>
            <a:r>
              <a:rPr lang="en-US" sz="1200">
                <a:solidFill>
                  <a:schemeClr val="dk1"/>
                </a:solidFill>
                <a:latin typeface="Times New Roman"/>
                <a:ea typeface="Times New Roman"/>
                <a:cs typeface="Times New Roman"/>
                <a:sym typeface="Times New Roman"/>
              </a:rPr>
              <a:t>R = contents of an address field in the instruction that refers to a register </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EA = actual (effective) address of the location containing the referenced operand </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(X) = contents of memory location X or register X</a:t>
            </a:r>
            <a:br>
              <a:rPr lang="en-US" sz="1200">
                <a:solidFill>
                  <a:schemeClr val="dk1"/>
                </a:solidFill>
                <a:latin typeface="Times New Roman"/>
                <a:ea typeface="Times New Roman"/>
                <a:cs typeface="Times New Roman"/>
                <a:sym typeface="Times New Roman"/>
              </a:rPr>
            </a:br>
            <a:endParaRPr/>
          </a:p>
          <a:p>
            <a:pPr indent="0" lvl="0" marL="0" rtl="0" algn="l">
              <a:spcBef>
                <a:spcPts val="36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6: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49" name="Google Shape;249;p6: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Table 13.1 indicates the address calculation performed for each addressing </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mode.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Before beginning this discussion, two comments need to be made. First, virtually all computer architectures provide more than one of these addressing modes. The question arises as to how the processor can determine which address mode is being used in a particular instruction. Several approaches are taken. Often, different opcodes will use different addressing modes. Also, one or more bits in the instruction format can be used as a </a:t>
            </a:r>
            <a:r>
              <a:rPr i="1" lang="en-US" sz="1200">
                <a:solidFill>
                  <a:schemeClr val="dk1"/>
                </a:solidFill>
                <a:latin typeface="Times New Roman"/>
                <a:ea typeface="Times New Roman"/>
                <a:cs typeface="Times New Roman"/>
                <a:sym typeface="Times New Roman"/>
              </a:rPr>
              <a:t>mode field. </a:t>
            </a:r>
            <a:r>
              <a:rPr lang="en-US" sz="1200">
                <a:solidFill>
                  <a:schemeClr val="dk1"/>
                </a:solidFill>
                <a:latin typeface="Times New Roman"/>
                <a:ea typeface="Times New Roman"/>
                <a:cs typeface="Times New Roman"/>
                <a:sym typeface="Times New Roman"/>
              </a:rPr>
              <a:t>The value of the mode field deter- mines which addressing mode is to be used.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second comment concerns the interpretation of the effective address (EA). In a system without virtual memory, the </a:t>
            </a:r>
            <a:r>
              <a:rPr b="1" lang="en-US" sz="1200">
                <a:solidFill>
                  <a:schemeClr val="dk1"/>
                </a:solidFill>
                <a:latin typeface="Times New Roman"/>
                <a:ea typeface="Times New Roman"/>
                <a:cs typeface="Times New Roman"/>
                <a:sym typeface="Times New Roman"/>
              </a:rPr>
              <a:t>effective address </a:t>
            </a:r>
            <a:r>
              <a:rPr lang="en-US" sz="1200">
                <a:solidFill>
                  <a:schemeClr val="dk1"/>
                </a:solidFill>
                <a:latin typeface="Times New Roman"/>
                <a:ea typeface="Times New Roman"/>
                <a:cs typeface="Times New Roman"/>
                <a:sym typeface="Times New Roman"/>
              </a:rPr>
              <a:t>will be either a main memory address or a register. In a virtual memory system, the effective address is a virtual address or a register. The actual mapping to a physical address is a function of the memory management unit (MMU) and is invisible to the programmer. </a:t>
            </a:r>
            <a:endParaRPr/>
          </a:p>
          <a:p>
            <a:pPr indent="0" lvl="0" marL="0" rtl="0" algn="l">
              <a:spcBef>
                <a:spcPts val="36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7: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57" name="Google Shape;257;p7: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Times New Roman"/>
                <a:ea typeface="Times New Roman"/>
                <a:cs typeface="Times New Roman"/>
                <a:sym typeface="Times New Roman"/>
              </a:rPr>
              <a:t>3</a:t>
            </a:r>
            <a:endParaRPr/>
          </a:p>
        </p:txBody>
      </p:sp>
      <p:sp>
        <p:nvSpPr>
          <p:cNvPr id="258" name="Google Shape;258;p7: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59" name="Google Shape;259;p7: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60" name="Google Shape;260;p7: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1" name="Google Shape;261;p7: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The simplest form of addressing is </a:t>
            </a:r>
            <a:r>
              <a:rPr b="1" lang="en-US" sz="1200">
                <a:solidFill>
                  <a:schemeClr val="dk1"/>
                </a:solidFill>
                <a:latin typeface="Times New Roman"/>
                <a:ea typeface="Times New Roman"/>
                <a:cs typeface="Times New Roman"/>
                <a:sym typeface="Times New Roman"/>
              </a:rPr>
              <a:t>immediate addressing, </a:t>
            </a:r>
            <a:r>
              <a:rPr lang="en-US" sz="1200">
                <a:solidFill>
                  <a:schemeClr val="dk1"/>
                </a:solidFill>
                <a:latin typeface="Times New Roman"/>
                <a:ea typeface="Times New Roman"/>
                <a:cs typeface="Times New Roman"/>
                <a:sym typeface="Times New Roman"/>
              </a:rPr>
              <a:t>in which the operand value is present in the instruction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Operand = A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This mode can be used to define and use constants or set initial values of variables. Typically, the number will be stored in twos complement form; the leftmost bit of the operand field is used as a sign bit. When the operand is loaded into a data register, the sign bit is extended to the left to the full data </a:t>
            </a:r>
            <a:r>
              <a:rPr b="1" lang="en-US" sz="1200">
                <a:solidFill>
                  <a:schemeClr val="dk1"/>
                </a:solidFill>
                <a:latin typeface="Times New Roman"/>
                <a:ea typeface="Times New Roman"/>
                <a:cs typeface="Times New Roman"/>
                <a:sym typeface="Times New Roman"/>
              </a:rPr>
              <a:t>word </a:t>
            </a:r>
            <a:r>
              <a:rPr lang="en-US" sz="1200">
                <a:solidFill>
                  <a:schemeClr val="dk1"/>
                </a:solidFill>
                <a:latin typeface="Times New Roman"/>
                <a:ea typeface="Times New Roman"/>
                <a:cs typeface="Times New Roman"/>
                <a:sym typeface="Times New Roman"/>
              </a:rPr>
              <a:t>size. In some cases, the immediate binary value is interpreted as an unsigned nonnegative integer.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advantage of immediate addressing is that no memory reference other than the instruction fetch is required to obtain the operand, thus saving one memory or cache cycle in the instruction cycle. The disadvantage is that the size of the number is restricted to the size of the address field, which, in most instruction sets, is small compared with the word length. </a:t>
            </a:r>
            <a:endParaRPr/>
          </a:p>
          <a:p>
            <a:pPr indent="0" lvl="0" marL="0" rtl="0" algn="l">
              <a:spcBef>
                <a:spcPts val="36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8: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70" name="Google Shape;270;p8: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Times New Roman"/>
                <a:ea typeface="Times New Roman"/>
                <a:cs typeface="Times New Roman"/>
                <a:sym typeface="Times New Roman"/>
              </a:rPr>
              <a:t>5</a:t>
            </a:r>
            <a:endParaRPr/>
          </a:p>
        </p:txBody>
      </p:sp>
      <p:sp>
        <p:nvSpPr>
          <p:cNvPr id="271" name="Google Shape;271;p8: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72" name="Google Shape;272;p8: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73" name="Google Shape;273;p8: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4" name="Google Shape;274;p8: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A very simple form of addressing is direct addressing, in which the address field contains the effective address of the operand: </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EA = A </a:t>
            </a:r>
            <a:endParaRPr/>
          </a:p>
          <a:p>
            <a:pPr indent="0" lvl="0" marL="0" marR="0" rtl="0" algn="l">
              <a:lnSpc>
                <a:spcPct val="100000"/>
              </a:lnSpc>
              <a:spcBef>
                <a:spcPts val="36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The technique was common in earlier generations of computers but is not common on contemporary architectures. It requires only one memory reference and no special calculation. The obvious limitation is that it provides only a limited address space. </a:t>
            </a:r>
            <a:endParaRPr/>
          </a:p>
          <a:p>
            <a:pPr indent="0" lvl="0" marL="0" rtl="0" algn="l">
              <a:spcBef>
                <a:spcPts val="36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9: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98" name="Google Shape;298;p9: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Times New Roman"/>
                <a:ea typeface="Times New Roman"/>
                <a:cs typeface="Times New Roman"/>
                <a:sym typeface="Times New Roman"/>
              </a:rPr>
              <a:t>7</a:t>
            </a:r>
            <a:endParaRPr/>
          </a:p>
        </p:txBody>
      </p:sp>
      <p:sp>
        <p:nvSpPr>
          <p:cNvPr id="299" name="Google Shape;299;p9: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00" name="Google Shape;300;p9: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01" name="Google Shape;301;p9: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2" name="Google Shape;302;p9: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With direct addressing, the length of the address field is usually less than the word length, thus limiting the address range. One solution is to have the address field refer to the address of a word in memory, which in turn contains a full-length address of the operand. This is known as </a:t>
            </a:r>
            <a:r>
              <a:rPr b="1" lang="en-US" sz="1200">
                <a:solidFill>
                  <a:schemeClr val="dk1"/>
                </a:solidFill>
                <a:latin typeface="Times New Roman"/>
                <a:ea typeface="Times New Roman"/>
                <a:cs typeface="Times New Roman"/>
                <a:sym typeface="Times New Roman"/>
              </a:rPr>
              <a:t>indirect addressing: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EA = (A)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As defined earlier, the parentheses are to be interpreted as meaning </a:t>
            </a:r>
            <a:r>
              <a:rPr i="1" lang="en-US" sz="1200">
                <a:solidFill>
                  <a:schemeClr val="dk1"/>
                </a:solidFill>
                <a:latin typeface="Times New Roman"/>
                <a:ea typeface="Times New Roman"/>
                <a:cs typeface="Times New Roman"/>
                <a:sym typeface="Times New Roman"/>
              </a:rPr>
              <a:t>contents of. </a:t>
            </a:r>
            <a:r>
              <a:rPr lang="en-US" sz="1200">
                <a:solidFill>
                  <a:schemeClr val="dk1"/>
                </a:solidFill>
                <a:latin typeface="Times New Roman"/>
                <a:ea typeface="Times New Roman"/>
                <a:cs typeface="Times New Roman"/>
                <a:sym typeface="Times New Roman"/>
              </a:rPr>
              <a:t>The obvious advantage of this approach is that for a word length of </a:t>
            </a:r>
            <a:r>
              <a:rPr i="1" lang="en-US" sz="1200">
                <a:solidFill>
                  <a:schemeClr val="dk1"/>
                </a:solidFill>
                <a:latin typeface="Times New Roman"/>
                <a:ea typeface="Times New Roman"/>
                <a:cs typeface="Times New Roman"/>
                <a:sym typeface="Times New Roman"/>
              </a:rPr>
              <a:t>N, </a:t>
            </a:r>
            <a:r>
              <a:rPr lang="en-US" sz="1200">
                <a:solidFill>
                  <a:schemeClr val="dk1"/>
                </a:solidFill>
                <a:latin typeface="Times New Roman"/>
                <a:ea typeface="Times New Roman"/>
                <a:cs typeface="Times New Roman"/>
                <a:sym typeface="Times New Roman"/>
              </a:rPr>
              <a:t>an address space of 2</a:t>
            </a:r>
            <a:r>
              <a:rPr baseline="30000" lang="en-US" sz="1200">
                <a:solidFill>
                  <a:schemeClr val="dk1"/>
                </a:solidFill>
                <a:latin typeface="Times New Roman"/>
                <a:ea typeface="Times New Roman"/>
                <a:cs typeface="Times New Roman"/>
                <a:sym typeface="Times New Roman"/>
              </a:rPr>
              <a:t>N</a:t>
            </a:r>
            <a:r>
              <a:rPr lang="en-US" sz="1200">
                <a:solidFill>
                  <a:schemeClr val="dk1"/>
                </a:solidFill>
                <a:latin typeface="Times New Roman"/>
                <a:ea typeface="Times New Roman"/>
                <a:cs typeface="Times New Roman"/>
                <a:sym typeface="Times New Roman"/>
              </a:rPr>
              <a:t> is now available. The disadvantage is that instruction execution requires two memory references to fetch the operand: one to get its address and a second to get its value.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Although the number of words that can be addressed is now equal to 2</a:t>
            </a:r>
            <a:r>
              <a:rPr baseline="30000" lang="en-US" sz="1200">
                <a:solidFill>
                  <a:schemeClr val="dk1"/>
                </a:solidFill>
                <a:latin typeface="Times New Roman"/>
                <a:ea typeface="Times New Roman"/>
                <a:cs typeface="Times New Roman"/>
                <a:sym typeface="Times New Roman"/>
              </a:rPr>
              <a:t>N</a:t>
            </a:r>
            <a:r>
              <a:rPr lang="en-US" sz="1200">
                <a:solidFill>
                  <a:schemeClr val="dk1"/>
                </a:solidFill>
                <a:latin typeface="Times New Roman"/>
                <a:ea typeface="Times New Roman"/>
                <a:cs typeface="Times New Roman"/>
                <a:sym typeface="Times New Roman"/>
              </a:rPr>
              <a:t>, the number of different effective addresses that may be referenced at any one time is limited to 2</a:t>
            </a:r>
            <a:r>
              <a:rPr baseline="30000" lang="en-US" sz="1200">
                <a:solidFill>
                  <a:schemeClr val="dk1"/>
                </a:solidFill>
                <a:latin typeface="Times New Roman"/>
                <a:ea typeface="Times New Roman"/>
                <a:cs typeface="Times New Roman"/>
                <a:sym typeface="Times New Roman"/>
              </a:rPr>
              <a:t>K</a:t>
            </a:r>
            <a:r>
              <a:rPr lang="en-US" sz="1200">
                <a:solidFill>
                  <a:schemeClr val="dk1"/>
                </a:solidFill>
                <a:latin typeface="Times New Roman"/>
                <a:ea typeface="Times New Roman"/>
                <a:cs typeface="Times New Roman"/>
                <a:sym typeface="Times New Roman"/>
              </a:rPr>
              <a:t>, where </a:t>
            </a:r>
            <a:r>
              <a:rPr i="1" lang="en-US" sz="1200">
                <a:solidFill>
                  <a:schemeClr val="dk1"/>
                </a:solidFill>
                <a:latin typeface="Times New Roman"/>
                <a:ea typeface="Times New Roman"/>
                <a:cs typeface="Times New Roman"/>
                <a:sym typeface="Times New Roman"/>
              </a:rPr>
              <a:t>K </a:t>
            </a:r>
            <a:r>
              <a:rPr lang="en-US" sz="1200">
                <a:solidFill>
                  <a:schemeClr val="dk1"/>
                </a:solidFill>
                <a:latin typeface="Times New Roman"/>
                <a:ea typeface="Times New Roman"/>
                <a:cs typeface="Times New Roman"/>
                <a:sym typeface="Times New Roman"/>
              </a:rPr>
              <a:t>is the length of the address field. Typically, this is not a burdensome restriction, and it can be an asset. In a virtual memory environment, all the effective address locations can be confined to page 0 of any process. Because the address field of an instruction is small, it will naturally produce low-numbered direct addresses, which would appear in page 0. (The only restriction is that the page size must be greater than or equal to 2</a:t>
            </a:r>
            <a:r>
              <a:rPr baseline="30000" lang="en-US" sz="1200">
                <a:solidFill>
                  <a:schemeClr val="dk1"/>
                </a:solidFill>
                <a:latin typeface="Times New Roman"/>
                <a:ea typeface="Times New Roman"/>
                <a:cs typeface="Times New Roman"/>
                <a:sym typeface="Times New Roman"/>
              </a:rPr>
              <a:t>K</a:t>
            </a:r>
            <a:r>
              <a:rPr lang="en-US" sz="1200">
                <a:solidFill>
                  <a:schemeClr val="dk1"/>
                </a:solidFill>
                <a:latin typeface="Times New Roman"/>
                <a:ea typeface="Times New Roman"/>
                <a:cs typeface="Times New Roman"/>
                <a:sym typeface="Times New Roman"/>
              </a:rPr>
              <a:t>.) When a process is active, there will be repeated references to page 0, causing it to remain in real memory. Thus, an indirect memory reference will involve, at most, one page fault rather than two.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rarely used variant of indirect addressing is multilevel or cascaded indirect addressing: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EA = ( . . . (A) . . . )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 this case, one bit of a full-word address is an indirect flag (I). If the I bit is 0, then the word contains the EA. If the I bit is 1, then another level of indirection is invoked. There does not appear to be any particular advantage to this approach, and its disadvantage is that three or more memory references could be required to fetch an operand. </a:t>
            </a:r>
            <a:endParaRPr/>
          </a:p>
          <a:p>
            <a:pPr indent="0" lvl="0" marL="0" rtl="0" algn="l">
              <a:spcBef>
                <a:spcPts val="36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3"/>
          <p:cNvSpPr txBox="1"/>
          <p:nvPr>
            <p:ph type="ctrTitle"/>
          </p:nvPr>
        </p:nvSpPr>
        <p:spPr>
          <a:xfrm>
            <a:off x="4800600" y="4624668"/>
            <a:ext cx="4038600" cy="93345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2800"/>
              <a:buFont typeface="Rockwel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3"/>
          <p:cNvSpPr txBox="1"/>
          <p:nvPr>
            <p:ph idx="1" type="subTitle"/>
          </p:nvPr>
        </p:nvSpPr>
        <p:spPr>
          <a:xfrm>
            <a:off x="4800600" y="5562599"/>
            <a:ext cx="4038600" cy="748553"/>
          </a:xfrm>
          <a:prstGeom prst="rect">
            <a:avLst/>
          </a:prstGeom>
          <a:noFill/>
          <a:ln>
            <a:noFill/>
          </a:ln>
        </p:spPr>
        <p:txBody>
          <a:bodyPr anchorCtr="0" anchor="t" bIns="45700" lIns="91425" spcFirstLastPara="1" rIns="91425" wrap="square" tIns="45700">
            <a:normAutofit/>
          </a:bodyPr>
          <a:lstStyle>
            <a:lvl1pPr lvl="0" algn="l">
              <a:spcBef>
                <a:spcPts val="300"/>
              </a:spcBef>
              <a:spcAft>
                <a:spcPts val="0"/>
              </a:spcAft>
              <a:buSzPts val="1050"/>
              <a:buNone/>
              <a:defRPr sz="1400">
                <a:solidFill>
                  <a:srgbClr val="888888"/>
                </a:solidFill>
              </a:defRPr>
            </a:lvl1pPr>
            <a:lvl2pPr lvl="1" algn="ctr">
              <a:spcBef>
                <a:spcPts val="600"/>
              </a:spcBef>
              <a:spcAft>
                <a:spcPts val="0"/>
              </a:spcAft>
              <a:buSzPts val="1350"/>
              <a:buNone/>
              <a:defRPr>
                <a:solidFill>
                  <a:srgbClr val="888888"/>
                </a:solidFill>
              </a:defRPr>
            </a:lvl2pPr>
            <a:lvl3pPr lvl="2" algn="ctr">
              <a:spcBef>
                <a:spcPts val="600"/>
              </a:spcBef>
              <a:spcAft>
                <a:spcPts val="0"/>
              </a:spcAft>
              <a:buSzPts val="1350"/>
              <a:buNone/>
              <a:defRPr>
                <a:solidFill>
                  <a:srgbClr val="888888"/>
                </a:solidFill>
              </a:defRPr>
            </a:lvl3pPr>
            <a:lvl4pPr lvl="3" algn="ctr">
              <a:spcBef>
                <a:spcPts val="600"/>
              </a:spcBef>
              <a:spcAft>
                <a:spcPts val="0"/>
              </a:spcAft>
              <a:buSzPts val="1350"/>
              <a:buNone/>
              <a:defRPr>
                <a:solidFill>
                  <a:srgbClr val="888888"/>
                </a:solidFill>
              </a:defRPr>
            </a:lvl4pPr>
            <a:lvl5pPr lvl="4" algn="ctr">
              <a:spcBef>
                <a:spcPts val="600"/>
              </a:spcBef>
              <a:spcAft>
                <a:spcPts val="0"/>
              </a:spcAft>
              <a:buSzPts val="135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33"/>
          <p:cNvSpPr txBox="1"/>
          <p:nvPr>
            <p:ph idx="10" type="dt"/>
          </p:nvPr>
        </p:nvSpPr>
        <p:spPr>
          <a:xfrm>
            <a:off x="4800600" y="6425640"/>
            <a:ext cx="12326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3"/>
          <p:cNvSpPr txBox="1"/>
          <p:nvPr>
            <p:ph idx="11" type="ftr"/>
          </p:nvPr>
        </p:nvSpPr>
        <p:spPr>
          <a:xfrm>
            <a:off x="6311153" y="6425640"/>
            <a:ext cx="261769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3"/>
          <p:cNvSpPr/>
          <p:nvPr/>
        </p:nvSpPr>
        <p:spPr>
          <a:xfrm>
            <a:off x="282575" y="228600"/>
            <a:ext cx="4235450" cy="418795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7" name="Google Shape;17;p33"/>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8" name="Google Shape;18;p33"/>
          <p:cNvSpPr/>
          <p:nvPr/>
        </p:nvSpPr>
        <p:spPr>
          <a:xfrm>
            <a:off x="4624388" y="2377440"/>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9" name="Google Shape;19;p33"/>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5400" u="none" cap="none" strike="noStrike">
                <a:solidFill>
                  <a:srgbClr val="B86EB8"/>
                </a:solidFill>
                <a:latin typeface="Times New Roman"/>
                <a:ea typeface="Times New Roman"/>
                <a:cs typeface="Times New Roman"/>
                <a:sym typeface="Times New Roman"/>
              </a:rPr>
              <a:t>+</a:t>
            </a:r>
            <a:endParaRPr/>
          </a:p>
        </p:txBody>
      </p:sp>
      <p:sp>
        <p:nvSpPr>
          <p:cNvPr id="20" name="Google Shape;20;p33"/>
          <p:cNvSpPr/>
          <p:nvPr/>
        </p:nvSpPr>
        <p:spPr>
          <a:xfrm>
            <a:off x="4624388" y="228600"/>
            <a:ext cx="2057400" cy="2039112"/>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1" name="Google Shape;21;p33"/>
          <p:cNvSpPr/>
          <p:nvPr/>
        </p:nvSpPr>
        <p:spPr>
          <a:xfrm>
            <a:off x="6802438" y="2377440"/>
            <a:ext cx="2057400" cy="203911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ntent, Top and Bottom">
  <p:cSld name="2 Content, Top and Bottom">
    <p:spTree>
      <p:nvGrpSpPr>
        <p:cNvPr id="95" name="Shape 95"/>
        <p:cNvGrpSpPr/>
        <p:nvPr/>
      </p:nvGrpSpPr>
      <p:grpSpPr>
        <a:xfrm>
          <a:off x="0" y="0"/>
          <a:ext cx="0" cy="0"/>
          <a:chOff x="0" y="0"/>
          <a:chExt cx="0" cy="0"/>
        </a:xfrm>
      </p:grpSpPr>
      <p:sp>
        <p:nvSpPr>
          <p:cNvPr id="96" name="Google Shape;96;p42"/>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97" name="Google Shape;97;p42"/>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42"/>
          <p:cNvSpPr txBox="1"/>
          <p:nvPr>
            <p:ph idx="1" type="body"/>
          </p:nvPr>
        </p:nvSpPr>
        <p:spPr>
          <a:xfrm>
            <a:off x="498517" y="1985963"/>
            <a:ext cx="7569157"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99" name="Google Shape;99;p42"/>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42"/>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42"/>
          <p:cNvSpPr txBox="1"/>
          <p:nvPr>
            <p:ph idx="2" type="body"/>
          </p:nvPr>
        </p:nvSpPr>
        <p:spPr>
          <a:xfrm>
            <a:off x="498517" y="4164965"/>
            <a:ext cx="7569157"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02" name="Google Shape;102;p42"/>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03" name="Google Shape;103;p42"/>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ntent">
  <p:cSld name="3 Content">
    <p:spTree>
      <p:nvGrpSpPr>
        <p:cNvPr id="104" name="Shape 104"/>
        <p:cNvGrpSpPr/>
        <p:nvPr/>
      </p:nvGrpSpPr>
      <p:grpSpPr>
        <a:xfrm>
          <a:off x="0" y="0"/>
          <a:ext cx="0" cy="0"/>
          <a:chOff x="0" y="0"/>
          <a:chExt cx="0" cy="0"/>
        </a:xfrm>
      </p:grpSpPr>
      <p:sp>
        <p:nvSpPr>
          <p:cNvPr id="105" name="Google Shape;105;p43"/>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06" name="Google Shape;106;p43"/>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07" name="Google Shape;107;p43"/>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43"/>
          <p:cNvSpPr txBox="1"/>
          <p:nvPr>
            <p:ph idx="1" type="body"/>
          </p:nvPr>
        </p:nvSpPr>
        <p:spPr>
          <a:xfrm>
            <a:off x="4410075" y="1985963"/>
            <a:ext cx="3657600"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09" name="Google Shape;109;p43"/>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43"/>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43"/>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12" name="Google Shape;112;p43"/>
          <p:cNvSpPr txBox="1"/>
          <p:nvPr>
            <p:ph idx="2" type="body"/>
          </p:nvPr>
        </p:nvSpPr>
        <p:spPr>
          <a:xfrm>
            <a:off x="498518" y="1985963"/>
            <a:ext cx="3657600" cy="414020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3" name="Google Shape;113;p43"/>
          <p:cNvSpPr txBox="1"/>
          <p:nvPr>
            <p:ph idx="3" type="body"/>
          </p:nvPr>
        </p:nvSpPr>
        <p:spPr>
          <a:xfrm>
            <a:off x="4410075" y="4169664"/>
            <a:ext cx="3657600"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Content">
  <p:cSld name="4 Content">
    <p:spTree>
      <p:nvGrpSpPr>
        <p:cNvPr id="114" name="Shape 114"/>
        <p:cNvGrpSpPr/>
        <p:nvPr/>
      </p:nvGrpSpPr>
      <p:grpSpPr>
        <a:xfrm>
          <a:off x="0" y="0"/>
          <a:ext cx="0" cy="0"/>
          <a:chOff x="0" y="0"/>
          <a:chExt cx="0" cy="0"/>
        </a:xfrm>
      </p:grpSpPr>
      <p:sp>
        <p:nvSpPr>
          <p:cNvPr id="115" name="Google Shape;115;p44"/>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16" name="Google Shape;116;p44"/>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17" name="Google Shape;117;p44"/>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44"/>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44"/>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44"/>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21" name="Google Shape;121;p44"/>
          <p:cNvSpPr txBox="1"/>
          <p:nvPr>
            <p:ph idx="1" type="body"/>
          </p:nvPr>
        </p:nvSpPr>
        <p:spPr>
          <a:xfrm>
            <a:off x="502920" y="1985963"/>
            <a:ext cx="3657413"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22" name="Google Shape;122;p44"/>
          <p:cNvSpPr txBox="1"/>
          <p:nvPr>
            <p:ph idx="2" type="body"/>
          </p:nvPr>
        </p:nvSpPr>
        <p:spPr>
          <a:xfrm>
            <a:off x="502920" y="4164965"/>
            <a:ext cx="3657413"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23" name="Google Shape;123;p44"/>
          <p:cNvSpPr txBox="1"/>
          <p:nvPr>
            <p:ph idx="3" type="body"/>
          </p:nvPr>
        </p:nvSpPr>
        <p:spPr>
          <a:xfrm>
            <a:off x="4410075" y="1985963"/>
            <a:ext cx="3657600"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24" name="Google Shape;124;p44"/>
          <p:cNvSpPr txBox="1"/>
          <p:nvPr>
            <p:ph idx="4" type="body"/>
          </p:nvPr>
        </p:nvSpPr>
        <p:spPr>
          <a:xfrm>
            <a:off x="4410075" y="4169664"/>
            <a:ext cx="3657600"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25" name="Shape 125"/>
        <p:cNvGrpSpPr/>
        <p:nvPr/>
      </p:nvGrpSpPr>
      <p:grpSpPr>
        <a:xfrm>
          <a:off x="0" y="0"/>
          <a:ext cx="0" cy="0"/>
          <a:chOff x="0" y="0"/>
          <a:chExt cx="0" cy="0"/>
        </a:xfrm>
      </p:grpSpPr>
      <p:sp>
        <p:nvSpPr>
          <p:cNvPr id="126" name="Google Shape;126;p45"/>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27" name="Google Shape;127;p45"/>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28" name="Google Shape;128;p45"/>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45"/>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45"/>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45"/>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2" name="Shape 132"/>
        <p:cNvGrpSpPr/>
        <p:nvPr/>
      </p:nvGrpSpPr>
      <p:grpSpPr>
        <a:xfrm>
          <a:off x="0" y="0"/>
          <a:ext cx="0" cy="0"/>
          <a:chOff x="0" y="0"/>
          <a:chExt cx="0" cy="0"/>
        </a:xfrm>
      </p:grpSpPr>
      <p:sp>
        <p:nvSpPr>
          <p:cNvPr id="133" name="Google Shape;133;p46"/>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34" name="Google Shape;134;p46"/>
          <p:cNvSpPr txBox="1"/>
          <p:nvPr>
            <p:ph type="title"/>
          </p:nvPr>
        </p:nvSpPr>
        <p:spPr>
          <a:xfrm>
            <a:off x="4169404" y="3124200"/>
            <a:ext cx="3898272"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600"/>
              <a:buFont typeface="Rockwell"/>
              <a:buNone/>
              <a:defRPr b="0" sz="2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46"/>
          <p:cNvSpPr/>
          <p:nvPr>
            <p:ph idx="2" type="pic"/>
          </p:nvPr>
        </p:nvSpPr>
        <p:spPr>
          <a:xfrm>
            <a:off x="277906" y="228600"/>
            <a:ext cx="3460658" cy="6345238"/>
          </a:xfrm>
          <a:prstGeom prst="rect">
            <a:avLst/>
          </a:prstGeom>
          <a:noFill/>
          <a:ln>
            <a:noFill/>
          </a:ln>
        </p:spPr>
      </p:sp>
      <p:sp>
        <p:nvSpPr>
          <p:cNvPr id="136" name="Google Shape;136;p46"/>
          <p:cNvSpPr txBox="1"/>
          <p:nvPr>
            <p:ph idx="1" type="body"/>
          </p:nvPr>
        </p:nvSpPr>
        <p:spPr>
          <a:xfrm>
            <a:off x="4169404" y="3995737"/>
            <a:ext cx="3898272" cy="2147888"/>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37" name="Google Shape;137;p46"/>
          <p:cNvSpPr txBox="1"/>
          <p:nvPr>
            <p:ph idx="10" type="dt"/>
          </p:nvPr>
        </p:nvSpPr>
        <p:spPr>
          <a:xfrm>
            <a:off x="7391399" y="6423585"/>
            <a:ext cx="1537447"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46"/>
          <p:cNvSpPr txBox="1"/>
          <p:nvPr>
            <p:ph idx="11" type="ftr"/>
          </p:nvPr>
        </p:nvSpPr>
        <p:spPr>
          <a:xfrm>
            <a:off x="4191000" y="6423585"/>
            <a:ext cx="300513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46"/>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40" name="Google Shape;140;p46"/>
          <p:cNvSpPr txBox="1"/>
          <p:nvPr/>
        </p:nvSpPr>
        <p:spPr>
          <a:xfrm>
            <a:off x="3990110" y="3370730"/>
            <a:ext cx="220568"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B86EB8"/>
                </a:solidFill>
                <a:latin typeface="Times New Roman"/>
                <a:ea typeface="Times New Roman"/>
                <a:cs typeface="Times New Roman"/>
                <a:sym typeface="Times New Roman"/>
              </a:rPr>
              <a:t>+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above Caption">
  <p:cSld name="Picture above Caption">
    <p:spTree>
      <p:nvGrpSpPr>
        <p:cNvPr id="141" name="Shape 141"/>
        <p:cNvGrpSpPr/>
        <p:nvPr/>
      </p:nvGrpSpPr>
      <p:grpSpPr>
        <a:xfrm>
          <a:off x="0" y="0"/>
          <a:ext cx="0" cy="0"/>
          <a:chOff x="0" y="0"/>
          <a:chExt cx="0" cy="0"/>
        </a:xfrm>
      </p:grpSpPr>
      <p:sp>
        <p:nvSpPr>
          <p:cNvPr id="142" name="Google Shape;142;p47"/>
          <p:cNvSpPr txBox="1"/>
          <p:nvPr>
            <p:ph type="title"/>
          </p:nvPr>
        </p:nvSpPr>
        <p:spPr>
          <a:xfrm>
            <a:off x="506505" y="4424082"/>
            <a:ext cx="6191157" cy="83371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600"/>
              <a:buFont typeface="Rockwell"/>
              <a:buNone/>
              <a:defRPr b="0" sz="2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47"/>
          <p:cNvSpPr/>
          <p:nvPr>
            <p:ph idx="2" type="pic"/>
          </p:nvPr>
        </p:nvSpPr>
        <p:spPr>
          <a:xfrm>
            <a:off x="277905" y="228600"/>
            <a:ext cx="6378389" cy="4187952"/>
          </a:xfrm>
          <a:prstGeom prst="rect">
            <a:avLst/>
          </a:prstGeom>
          <a:noFill/>
          <a:ln>
            <a:noFill/>
          </a:ln>
        </p:spPr>
      </p:sp>
      <p:sp>
        <p:nvSpPr>
          <p:cNvPr id="144" name="Google Shape;144;p47"/>
          <p:cNvSpPr txBox="1"/>
          <p:nvPr>
            <p:ph idx="1" type="body"/>
          </p:nvPr>
        </p:nvSpPr>
        <p:spPr>
          <a:xfrm>
            <a:off x="506505" y="5257799"/>
            <a:ext cx="6191157" cy="885825"/>
          </a:xfrm>
          <a:prstGeom prst="rect">
            <a:avLst/>
          </a:prstGeom>
          <a:noFill/>
          <a:ln>
            <a:noFill/>
          </a:ln>
        </p:spPr>
        <p:txBody>
          <a:bodyPr anchorCtr="0" anchor="t" bIns="45700" lIns="91425" spcFirstLastPara="1" rIns="91425" wrap="square" tIns="45700">
            <a:normAutofit/>
          </a:bodyPr>
          <a:lstStyle>
            <a:lvl1pPr indent="-228600" lvl="0" marL="457200" algn="l">
              <a:spcBef>
                <a:spcPts val="300"/>
              </a:spcBef>
              <a:spcAft>
                <a:spcPts val="0"/>
              </a:spcAft>
              <a:buSzPts val="1050"/>
              <a:buNone/>
              <a:defRPr sz="1400"/>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45" name="Google Shape;145;p47"/>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47"/>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47"/>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48" name="Google Shape;148;p47"/>
          <p:cNvSpPr/>
          <p:nvPr/>
        </p:nvSpPr>
        <p:spPr>
          <a:xfrm>
            <a:off x="6802438" y="228600"/>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49" name="Google Shape;149;p47"/>
          <p:cNvSpPr/>
          <p:nvPr/>
        </p:nvSpPr>
        <p:spPr>
          <a:xfrm>
            <a:off x="6802438" y="2377440"/>
            <a:ext cx="2057400" cy="203911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50" name="Google Shape;150;p47"/>
          <p:cNvSpPr txBox="1"/>
          <p:nvPr/>
        </p:nvSpPr>
        <p:spPr>
          <a:xfrm>
            <a:off x="327212" y="4632792"/>
            <a:ext cx="220568"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B86EB8"/>
                </a:solidFill>
                <a:latin typeface="Times New Roman"/>
                <a:ea typeface="Times New Roman"/>
                <a:cs typeface="Times New Roman"/>
                <a:sym typeface="Times New Roman"/>
              </a:rPr>
              <a:t>+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Pictures with Caption">
  <p:cSld name="2 Pictures with Caption">
    <p:spTree>
      <p:nvGrpSpPr>
        <p:cNvPr id="151" name="Shape 151"/>
        <p:cNvGrpSpPr/>
        <p:nvPr/>
      </p:nvGrpSpPr>
      <p:grpSpPr>
        <a:xfrm>
          <a:off x="0" y="0"/>
          <a:ext cx="0" cy="0"/>
          <a:chOff x="0" y="0"/>
          <a:chExt cx="0" cy="0"/>
        </a:xfrm>
      </p:grpSpPr>
      <p:sp>
        <p:nvSpPr>
          <p:cNvPr id="152" name="Google Shape;152;p48"/>
          <p:cNvSpPr/>
          <p:nvPr/>
        </p:nvSpPr>
        <p:spPr>
          <a:xfrm>
            <a:off x="282574" y="228600"/>
            <a:ext cx="6387167"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53" name="Google Shape;153;p48"/>
          <p:cNvSpPr txBox="1"/>
          <p:nvPr>
            <p:ph type="title"/>
          </p:nvPr>
        </p:nvSpPr>
        <p:spPr>
          <a:xfrm>
            <a:off x="380554" y="2571750"/>
            <a:ext cx="6181611"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600"/>
              <a:buFont typeface="Rockwell"/>
              <a:buNone/>
              <a:defRPr b="0"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4" name="Google Shape;154;p48"/>
          <p:cNvSpPr txBox="1"/>
          <p:nvPr>
            <p:ph idx="1" type="body"/>
          </p:nvPr>
        </p:nvSpPr>
        <p:spPr>
          <a:xfrm>
            <a:off x="381094" y="3733800"/>
            <a:ext cx="6179566" cy="2392363"/>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solidFill>
                  <a:schemeClr val="lt1"/>
                </a:solidFill>
              </a:defRPr>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55" name="Google Shape;155;p48"/>
          <p:cNvSpPr txBox="1"/>
          <p:nvPr>
            <p:ph idx="10" type="dt"/>
          </p:nvPr>
        </p:nvSpPr>
        <p:spPr>
          <a:xfrm>
            <a:off x="5212262" y="6235607"/>
            <a:ext cx="13483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48"/>
          <p:cNvSpPr txBox="1"/>
          <p:nvPr>
            <p:ph idx="11" type="ftr"/>
          </p:nvPr>
        </p:nvSpPr>
        <p:spPr>
          <a:xfrm>
            <a:off x="381095" y="6235607"/>
            <a:ext cx="46481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48"/>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58" name="Google Shape;158;p48"/>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5400">
                <a:solidFill>
                  <a:srgbClr val="B86EB8"/>
                </a:solidFill>
                <a:latin typeface="Times New Roman"/>
                <a:ea typeface="Times New Roman"/>
                <a:cs typeface="Times New Roman"/>
                <a:sym typeface="Times New Roman"/>
              </a:rPr>
              <a:t>+</a:t>
            </a:r>
            <a:endParaRPr/>
          </a:p>
        </p:txBody>
      </p:sp>
      <p:sp>
        <p:nvSpPr>
          <p:cNvPr id="159" name="Google Shape;159;p48"/>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60" name="Google Shape;160;p48"/>
          <p:cNvSpPr/>
          <p:nvPr>
            <p:ph idx="2" type="pic"/>
          </p:nvPr>
        </p:nvSpPr>
        <p:spPr>
          <a:xfrm>
            <a:off x="6802438" y="2374940"/>
            <a:ext cx="2057400" cy="2039112"/>
          </a:xfrm>
          <a:prstGeom prst="rect">
            <a:avLst/>
          </a:prstGeom>
          <a:noFill/>
          <a:ln>
            <a:noFill/>
          </a:ln>
        </p:spPr>
      </p:sp>
      <p:sp>
        <p:nvSpPr>
          <p:cNvPr id="161" name="Google Shape;161;p48"/>
          <p:cNvSpPr/>
          <p:nvPr>
            <p:ph idx="3" type="pic"/>
          </p:nvPr>
        </p:nvSpPr>
        <p:spPr>
          <a:xfrm>
            <a:off x="6802438" y="4535424"/>
            <a:ext cx="2057400" cy="2039112"/>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s with Caption">
  <p:cSld name="3 Pictures with Caption">
    <p:spTree>
      <p:nvGrpSpPr>
        <p:cNvPr id="162" name="Shape 162"/>
        <p:cNvGrpSpPr/>
        <p:nvPr/>
      </p:nvGrpSpPr>
      <p:grpSpPr>
        <a:xfrm>
          <a:off x="0" y="0"/>
          <a:ext cx="0" cy="0"/>
          <a:chOff x="0" y="0"/>
          <a:chExt cx="0" cy="0"/>
        </a:xfrm>
      </p:grpSpPr>
      <p:sp>
        <p:nvSpPr>
          <p:cNvPr id="163" name="Google Shape;163;p49"/>
          <p:cNvSpPr/>
          <p:nvPr/>
        </p:nvSpPr>
        <p:spPr>
          <a:xfrm>
            <a:off x="282575" y="228600"/>
            <a:ext cx="4235450"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64" name="Google Shape;164;p49"/>
          <p:cNvSpPr txBox="1"/>
          <p:nvPr>
            <p:ph type="title"/>
          </p:nvPr>
        </p:nvSpPr>
        <p:spPr>
          <a:xfrm>
            <a:off x="380554" y="2571750"/>
            <a:ext cx="401663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600"/>
              <a:buFont typeface="Rockwell"/>
              <a:buNone/>
              <a:defRPr b="0"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5" name="Google Shape;165;p49"/>
          <p:cNvSpPr txBox="1"/>
          <p:nvPr>
            <p:ph idx="1" type="body"/>
          </p:nvPr>
        </p:nvSpPr>
        <p:spPr>
          <a:xfrm>
            <a:off x="381094" y="3733800"/>
            <a:ext cx="4015304" cy="2392363"/>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solidFill>
                  <a:schemeClr val="lt1"/>
                </a:solidFill>
              </a:defRPr>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66" name="Google Shape;166;p49"/>
          <p:cNvSpPr txBox="1"/>
          <p:nvPr>
            <p:ph idx="10" type="dt"/>
          </p:nvPr>
        </p:nvSpPr>
        <p:spPr>
          <a:xfrm>
            <a:off x="3048000" y="6235607"/>
            <a:ext cx="13483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49"/>
          <p:cNvSpPr txBox="1"/>
          <p:nvPr>
            <p:ph idx="11" type="ftr"/>
          </p:nvPr>
        </p:nvSpPr>
        <p:spPr>
          <a:xfrm>
            <a:off x="381095" y="6235607"/>
            <a:ext cx="25907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49"/>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69" name="Google Shape;169;p49"/>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5400">
                <a:solidFill>
                  <a:srgbClr val="B86EB8"/>
                </a:solidFill>
                <a:latin typeface="Times New Roman"/>
                <a:ea typeface="Times New Roman"/>
                <a:cs typeface="Times New Roman"/>
                <a:sym typeface="Times New Roman"/>
              </a:rPr>
              <a:t>+</a:t>
            </a:r>
            <a:endParaRPr/>
          </a:p>
        </p:txBody>
      </p:sp>
      <p:sp>
        <p:nvSpPr>
          <p:cNvPr id="170" name="Google Shape;170;p49"/>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71" name="Google Shape;171;p49"/>
          <p:cNvSpPr/>
          <p:nvPr/>
        </p:nvSpPr>
        <p:spPr>
          <a:xfrm>
            <a:off x="4624388" y="4534726"/>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72" name="Google Shape;172;p49"/>
          <p:cNvSpPr/>
          <p:nvPr>
            <p:ph idx="2" type="pic"/>
          </p:nvPr>
        </p:nvSpPr>
        <p:spPr>
          <a:xfrm>
            <a:off x="4624388" y="228600"/>
            <a:ext cx="2057400" cy="2039112"/>
          </a:xfrm>
          <a:prstGeom prst="rect">
            <a:avLst/>
          </a:prstGeom>
          <a:noFill/>
          <a:ln>
            <a:noFill/>
          </a:ln>
        </p:spPr>
      </p:sp>
      <p:sp>
        <p:nvSpPr>
          <p:cNvPr id="173" name="Google Shape;173;p49"/>
          <p:cNvSpPr/>
          <p:nvPr>
            <p:ph idx="3" type="pic"/>
          </p:nvPr>
        </p:nvSpPr>
        <p:spPr>
          <a:xfrm>
            <a:off x="4624388" y="2381663"/>
            <a:ext cx="2057400" cy="2039112"/>
          </a:xfrm>
          <a:prstGeom prst="rect">
            <a:avLst/>
          </a:prstGeom>
          <a:noFill/>
          <a:ln>
            <a:noFill/>
          </a:ln>
        </p:spPr>
      </p:sp>
      <p:sp>
        <p:nvSpPr>
          <p:cNvPr id="174" name="Google Shape;174;p49"/>
          <p:cNvSpPr/>
          <p:nvPr>
            <p:ph idx="4" type="pic"/>
          </p:nvPr>
        </p:nvSpPr>
        <p:spPr>
          <a:xfrm>
            <a:off x="6803136" y="2381662"/>
            <a:ext cx="2057400" cy="4187952"/>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s with Caption, Alt.">
  <p:cSld name="3 Pictures with Caption, Alt.">
    <p:spTree>
      <p:nvGrpSpPr>
        <p:cNvPr id="175" name="Shape 175"/>
        <p:cNvGrpSpPr/>
        <p:nvPr/>
      </p:nvGrpSpPr>
      <p:grpSpPr>
        <a:xfrm>
          <a:off x="0" y="0"/>
          <a:ext cx="0" cy="0"/>
          <a:chOff x="0" y="0"/>
          <a:chExt cx="0" cy="0"/>
        </a:xfrm>
      </p:grpSpPr>
      <p:sp>
        <p:nvSpPr>
          <p:cNvPr id="176" name="Google Shape;176;p50"/>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77" name="Google Shape;177;p50"/>
          <p:cNvSpPr txBox="1"/>
          <p:nvPr>
            <p:ph type="title"/>
          </p:nvPr>
        </p:nvSpPr>
        <p:spPr>
          <a:xfrm>
            <a:off x="4953000" y="3124200"/>
            <a:ext cx="3108960"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600"/>
              <a:buFont typeface="Rockwell"/>
              <a:buNone/>
              <a:defRPr b="0" sz="2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50"/>
          <p:cNvSpPr/>
          <p:nvPr>
            <p:ph idx="2" type="pic"/>
          </p:nvPr>
        </p:nvSpPr>
        <p:spPr>
          <a:xfrm>
            <a:off x="277905" y="2365248"/>
            <a:ext cx="4240119" cy="4187952"/>
          </a:xfrm>
          <a:prstGeom prst="rect">
            <a:avLst/>
          </a:prstGeom>
          <a:noFill/>
          <a:ln>
            <a:noFill/>
          </a:ln>
        </p:spPr>
      </p:sp>
      <p:sp>
        <p:nvSpPr>
          <p:cNvPr id="179" name="Google Shape;179;p50"/>
          <p:cNvSpPr txBox="1"/>
          <p:nvPr>
            <p:ph idx="1" type="body"/>
          </p:nvPr>
        </p:nvSpPr>
        <p:spPr>
          <a:xfrm>
            <a:off x="4953000" y="3995737"/>
            <a:ext cx="3108960" cy="2147888"/>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80" name="Google Shape;180;p50"/>
          <p:cNvSpPr txBox="1"/>
          <p:nvPr>
            <p:ph idx="10" type="dt"/>
          </p:nvPr>
        </p:nvSpPr>
        <p:spPr>
          <a:xfrm>
            <a:off x="7391399" y="6423585"/>
            <a:ext cx="1537447"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50"/>
          <p:cNvSpPr txBox="1"/>
          <p:nvPr>
            <p:ph idx="11" type="ftr"/>
          </p:nvPr>
        </p:nvSpPr>
        <p:spPr>
          <a:xfrm>
            <a:off x="4191000" y="6423585"/>
            <a:ext cx="300513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50"/>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83" name="Google Shape;183;p50"/>
          <p:cNvSpPr txBox="1"/>
          <p:nvPr/>
        </p:nvSpPr>
        <p:spPr>
          <a:xfrm>
            <a:off x="4750361" y="3370730"/>
            <a:ext cx="220568"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B86EB8"/>
                </a:solidFill>
                <a:latin typeface="Times New Roman"/>
                <a:ea typeface="Times New Roman"/>
                <a:cs typeface="Times New Roman"/>
                <a:sym typeface="Times New Roman"/>
              </a:rPr>
              <a:t>+ </a:t>
            </a:r>
            <a:endParaRPr/>
          </a:p>
        </p:txBody>
      </p:sp>
      <p:sp>
        <p:nvSpPr>
          <p:cNvPr id="184" name="Google Shape;184;p50"/>
          <p:cNvSpPr/>
          <p:nvPr>
            <p:ph idx="3" type="pic"/>
          </p:nvPr>
        </p:nvSpPr>
        <p:spPr>
          <a:xfrm>
            <a:off x="277905" y="228600"/>
            <a:ext cx="2057400" cy="2039112"/>
          </a:xfrm>
          <a:prstGeom prst="rect">
            <a:avLst/>
          </a:prstGeom>
          <a:noFill/>
          <a:ln>
            <a:noFill/>
          </a:ln>
        </p:spPr>
      </p:sp>
      <p:sp>
        <p:nvSpPr>
          <p:cNvPr id="185" name="Google Shape;185;p50"/>
          <p:cNvSpPr/>
          <p:nvPr>
            <p:ph idx="4" type="pic"/>
          </p:nvPr>
        </p:nvSpPr>
        <p:spPr>
          <a:xfrm>
            <a:off x="2460625" y="228600"/>
            <a:ext cx="2057400" cy="2039112"/>
          </a:xfrm>
          <a:prstGeom prst="rect">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186" name="Shape 186"/>
        <p:cNvGrpSpPr/>
        <p:nvPr/>
      </p:nvGrpSpPr>
      <p:grpSpPr>
        <a:xfrm>
          <a:off x="0" y="0"/>
          <a:ext cx="0" cy="0"/>
          <a:chOff x="0" y="0"/>
          <a:chExt cx="0" cy="0"/>
        </a:xfrm>
      </p:grpSpPr>
      <p:sp>
        <p:nvSpPr>
          <p:cNvPr id="187" name="Google Shape;187;p51"/>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88" name="Google Shape;188;p51"/>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89" name="Google Shape;189;p51"/>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0" name="Google Shape;190;p51"/>
          <p:cNvSpPr txBox="1"/>
          <p:nvPr>
            <p:ph idx="1" type="body"/>
          </p:nvPr>
        </p:nvSpPr>
        <p:spPr>
          <a:xfrm rot="5400000">
            <a:off x="2204149" y="275525"/>
            <a:ext cx="4144963" cy="7556313"/>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1" name="Google Shape;191;p51"/>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51"/>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51"/>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2" name="Shape 22"/>
        <p:cNvGrpSpPr/>
        <p:nvPr/>
      </p:nvGrpSpPr>
      <p:grpSpPr>
        <a:xfrm>
          <a:off x="0" y="0"/>
          <a:ext cx="0" cy="0"/>
          <a:chOff x="0" y="0"/>
          <a:chExt cx="0" cy="0"/>
        </a:xfrm>
      </p:grpSpPr>
      <p:sp>
        <p:nvSpPr>
          <p:cNvPr id="23" name="Google Shape;23;p34"/>
          <p:cNvSpPr/>
          <p:nvPr/>
        </p:nvSpPr>
        <p:spPr>
          <a:xfrm>
            <a:off x="8210550" y="282574"/>
            <a:ext cx="642097"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4" name="Google Shape;24;p34"/>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4"/>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34"/>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4"/>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4"/>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29" name="Google Shape;29;p34"/>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30" name="Google Shape;30;p34"/>
          <p:cNvSpPr/>
          <p:nvPr/>
        </p:nvSpPr>
        <p:spPr>
          <a:xfrm>
            <a:off x="8068235" y="282574"/>
            <a:ext cx="91440" cy="16002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194" name="Shape 194"/>
        <p:cNvGrpSpPr/>
        <p:nvPr/>
      </p:nvGrpSpPr>
      <p:grpSpPr>
        <a:xfrm>
          <a:off x="0" y="0"/>
          <a:ext cx="0" cy="0"/>
          <a:chOff x="0" y="0"/>
          <a:chExt cx="0" cy="0"/>
        </a:xfrm>
      </p:grpSpPr>
      <p:sp>
        <p:nvSpPr>
          <p:cNvPr id="195" name="Google Shape;195;p52"/>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96" name="Google Shape;196;p52"/>
          <p:cNvSpPr txBox="1"/>
          <p:nvPr>
            <p:ph type="title"/>
          </p:nvPr>
        </p:nvSpPr>
        <p:spPr>
          <a:xfrm rot="5400000">
            <a:off x="5750720" y="3199794"/>
            <a:ext cx="5171422" cy="68131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7" name="Google Shape;197;p52"/>
          <p:cNvSpPr txBox="1"/>
          <p:nvPr>
            <p:ph idx="1" type="body"/>
          </p:nvPr>
        </p:nvSpPr>
        <p:spPr>
          <a:xfrm rot="5400000">
            <a:off x="1293765" y="122190"/>
            <a:ext cx="5184869" cy="685800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8" name="Google Shape;198;p52"/>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52"/>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52"/>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201" name="Google Shape;201;p52"/>
          <p:cNvSpPr txBox="1"/>
          <p:nvPr/>
        </p:nvSpPr>
        <p:spPr>
          <a:xfrm rot="-5400000">
            <a:off x="8593111" y="561668"/>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1" name="Shape 31"/>
        <p:cNvGrpSpPr/>
        <p:nvPr/>
      </p:nvGrpSpPr>
      <p:grpSpPr>
        <a:xfrm>
          <a:off x="0" y="0"/>
          <a:ext cx="0" cy="0"/>
          <a:chOff x="0" y="0"/>
          <a:chExt cx="0" cy="0"/>
        </a:xfrm>
      </p:grpSpPr>
      <p:sp>
        <p:nvSpPr>
          <p:cNvPr id="32" name="Google Shape;32;p35"/>
          <p:cNvSpPr/>
          <p:nvPr/>
        </p:nvSpPr>
        <p:spPr>
          <a:xfrm>
            <a:off x="282575" y="228600"/>
            <a:ext cx="3451225"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3" name="Google Shape;33;p35"/>
          <p:cNvSpPr txBox="1"/>
          <p:nvPr>
            <p:ph type="title"/>
          </p:nvPr>
        </p:nvSpPr>
        <p:spPr>
          <a:xfrm>
            <a:off x="380555" y="2571750"/>
            <a:ext cx="325526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600"/>
              <a:buFont typeface="Rockwell"/>
              <a:buNone/>
              <a:defRPr b="0"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35"/>
          <p:cNvSpPr txBox="1"/>
          <p:nvPr>
            <p:ph idx="1" type="body"/>
          </p:nvPr>
        </p:nvSpPr>
        <p:spPr>
          <a:xfrm>
            <a:off x="4168775" y="273050"/>
            <a:ext cx="4597399" cy="5853113"/>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35" name="Google Shape;35;p35"/>
          <p:cNvSpPr txBox="1"/>
          <p:nvPr>
            <p:ph idx="2" type="body"/>
          </p:nvPr>
        </p:nvSpPr>
        <p:spPr>
          <a:xfrm>
            <a:off x="381093" y="3733800"/>
            <a:ext cx="3255264" cy="2392363"/>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solidFill>
                  <a:schemeClr val="lt1"/>
                </a:solidFill>
              </a:defRPr>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36" name="Google Shape;36;p35"/>
          <p:cNvSpPr txBox="1"/>
          <p:nvPr>
            <p:ph idx="10" type="dt"/>
          </p:nvPr>
        </p:nvSpPr>
        <p:spPr>
          <a:xfrm>
            <a:off x="7391399" y="6423585"/>
            <a:ext cx="1537447"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5"/>
          <p:cNvSpPr txBox="1"/>
          <p:nvPr>
            <p:ph idx="11" type="ftr"/>
          </p:nvPr>
        </p:nvSpPr>
        <p:spPr>
          <a:xfrm>
            <a:off x="3859305" y="6423585"/>
            <a:ext cx="331694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5"/>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5400">
                <a:solidFill>
                  <a:srgbClr val="B86EB8"/>
                </a:solidFill>
                <a:latin typeface="Times New Roman"/>
                <a:ea typeface="Times New Roman"/>
                <a:cs typeface="Times New Roman"/>
                <a:sym typeface="Times New Roman"/>
              </a:rPr>
              <a: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9" name="Shape 39"/>
        <p:cNvGrpSpPr/>
        <p:nvPr/>
      </p:nvGrpSpPr>
      <p:grpSpPr>
        <a:xfrm>
          <a:off x="0" y="0"/>
          <a:ext cx="0" cy="0"/>
          <a:chOff x="0" y="0"/>
          <a:chExt cx="0" cy="0"/>
        </a:xfrm>
      </p:grpSpPr>
      <p:sp>
        <p:nvSpPr>
          <p:cNvPr id="40" name="Google Shape;40;p36"/>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1" name="Google Shape;41;p36"/>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6"/>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6"/>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4" name="Shape 44"/>
        <p:cNvGrpSpPr/>
        <p:nvPr/>
      </p:nvGrpSpPr>
      <p:grpSpPr>
        <a:xfrm>
          <a:off x="0" y="0"/>
          <a:ext cx="0" cy="0"/>
          <a:chOff x="0" y="0"/>
          <a:chExt cx="0" cy="0"/>
        </a:xfrm>
      </p:grpSpPr>
      <p:sp>
        <p:nvSpPr>
          <p:cNvPr id="45" name="Google Shape;45;p37"/>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6" name="Google Shape;46;p37"/>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47" name="Google Shape;47;p37"/>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3600"/>
              <a:buFont typeface="Rockwel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37"/>
          <p:cNvSpPr txBox="1"/>
          <p:nvPr>
            <p:ph idx="1" type="body"/>
          </p:nvPr>
        </p:nvSpPr>
        <p:spPr>
          <a:xfrm>
            <a:off x="497541" y="2447365"/>
            <a:ext cx="3657600" cy="3678797"/>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9" name="Google Shape;49;p37"/>
          <p:cNvSpPr txBox="1"/>
          <p:nvPr>
            <p:ph idx="2" type="body"/>
          </p:nvPr>
        </p:nvSpPr>
        <p:spPr>
          <a:xfrm>
            <a:off x="4399878" y="2447365"/>
            <a:ext cx="3657600" cy="3678797"/>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37"/>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7"/>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7"/>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53" name="Google Shape;53;p37"/>
          <p:cNvSpPr txBox="1"/>
          <p:nvPr>
            <p:ph idx="3" type="body"/>
          </p:nvPr>
        </p:nvSpPr>
        <p:spPr>
          <a:xfrm>
            <a:off x="497541" y="2070847"/>
            <a:ext cx="3657600" cy="322729"/>
          </a:xfrm>
          <a:prstGeom prst="rect">
            <a:avLst/>
          </a:prstGeom>
          <a:solidFill>
            <a:schemeClr val="accent3"/>
          </a:solidFill>
          <a:ln>
            <a:noFill/>
          </a:ln>
        </p:spPr>
        <p:txBody>
          <a:bodyPr anchorCtr="0" anchor="ctr" bIns="0" lIns="91425" spcFirstLastPara="1" rIns="91425" wrap="square" tIns="0">
            <a:noAutofit/>
          </a:bodyPr>
          <a:lstStyle>
            <a:lvl1pPr indent="-228600" lvl="0" marL="457200" algn="ctr">
              <a:spcBef>
                <a:spcPts val="0"/>
              </a:spcBef>
              <a:spcAft>
                <a:spcPts val="0"/>
              </a:spcAft>
              <a:buSzPts val="1350"/>
              <a:buNone/>
              <a:defRPr b="0" sz="1800">
                <a:solidFill>
                  <a:schemeClr val="lt1"/>
                </a:solidFill>
              </a:defRPr>
            </a:lvl1pPr>
            <a:lvl2pPr indent="-228600" lvl="1" marL="914400" algn="l">
              <a:spcBef>
                <a:spcPts val="600"/>
              </a:spcBef>
              <a:spcAft>
                <a:spcPts val="0"/>
              </a:spcAft>
              <a:buSzPts val="1500"/>
              <a:buNone/>
              <a:defRPr b="1" sz="2000"/>
            </a:lvl2pPr>
            <a:lvl3pPr indent="-228600" lvl="2" marL="1371600" algn="l">
              <a:spcBef>
                <a:spcPts val="600"/>
              </a:spcBef>
              <a:spcAft>
                <a:spcPts val="0"/>
              </a:spcAft>
              <a:buSzPts val="1350"/>
              <a:buNone/>
              <a:defRPr b="1" sz="1800"/>
            </a:lvl3pPr>
            <a:lvl4pPr indent="-228600" lvl="3" marL="1828800" algn="l">
              <a:spcBef>
                <a:spcPts val="600"/>
              </a:spcBef>
              <a:spcAft>
                <a:spcPts val="0"/>
              </a:spcAft>
              <a:buSzPts val="1200"/>
              <a:buNone/>
              <a:defRPr b="1" sz="1600"/>
            </a:lvl4pPr>
            <a:lvl5pPr indent="-228600" lvl="4" marL="2286000" algn="l">
              <a:spcBef>
                <a:spcPts val="600"/>
              </a:spcBef>
              <a:spcAft>
                <a:spcPts val="0"/>
              </a:spcAft>
              <a:buSzPts val="12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4" name="Google Shape;54;p37"/>
          <p:cNvSpPr txBox="1"/>
          <p:nvPr>
            <p:ph idx="4" type="body"/>
          </p:nvPr>
        </p:nvSpPr>
        <p:spPr>
          <a:xfrm>
            <a:off x="4399878" y="2070847"/>
            <a:ext cx="3657600" cy="322729"/>
          </a:xfrm>
          <a:prstGeom prst="rect">
            <a:avLst/>
          </a:prstGeom>
          <a:solidFill>
            <a:srgbClr val="A2A2C1"/>
          </a:solidFill>
          <a:ln>
            <a:noFill/>
          </a:ln>
        </p:spPr>
        <p:txBody>
          <a:bodyPr anchorCtr="0" anchor="ctr" bIns="0" lIns="91425" spcFirstLastPara="1" rIns="91425" wrap="square" tIns="0">
            <a:noAutofit/>
          </a:bodyPr>
          <a:lstStyle>
            <a:lvl1pPr indent="-228600" lvl="0" marL="457200" algn="ctr">
              <a:spcBef>
                <a:spcPts val="0"/>
              </a:spcBef>
              <a:spcAft>
                <a:spcPts val="0"/>
              </a:spcAft>
              <a:buSzPts val="1350"/>
              <a:buNone/>
              <a:defRPr b="0" sz="1800">
                <a:solidFill>
                  <a:schemeClr val="lt1"/>
                </a:solidFill>
              </a:defRPr>
            </a:lvl1pPr>
            <a:lvl2pPr indent="-228600" lvl="1" marL="914400" algn="l">
              <a:spcBef>
                <a:spcPts val="600"/>
              </a:spcBef>
              <a:spcAft>
                <a:spcPts val="0"/>
              </a:spcAft>
              <a:buSzPts val="1500"/>
              <a:buNone/>
              <a:defRPr b="1" sz="2000"/>
            </a:lvl2pPr>
            <a:lvl3pPr indent="-228600" lvl="2" marL="1371600" algn="l">
              <a:spcBef>
                <a:spcPts val="600"/>
              </a:spcBef>
              <a:spcAft>
                <a:spcPts val="0"/>
              </a:spcAft>
              <a:buSzPts val="1350"/>
              <a:buNone/>
              <a:defRPr b="1" sz="1800"/>
            </a:lvl3pPr>
            <a:lvl4pPr indent="-228600" lvl="3" marL="1828800" algn="l">
              <a:spcBef>
                <a:spcPts val="600"/>
              </a:spcBef>
              <a:spcAft>
                <a:spcPts val="0"/>
              </a:spcAft>
              <a:buSzPts val="1200"/>
              <a:buNone/>
              <a:defRPr b="1" sz="1600"/>
            </a:lvl4pPr>
            <a:lvl5pPr indent="-228600" lvl="4" marL="2286000" algn="l">
              <a:spcBef>
                <a:spcPts val="600"/>
              </a:spcBef>
              <a:spcAft>
                <a:spcPts val="0"/>
              </a:spcAft>
              <a:buSzPts val="12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Alt.">
  <p:cSld name="Title and Content, Alt.">
    <p:spTree>
      <p:nvGrpSpPr>
        <p:cNvPr id="55" name="Shape 55"/>
        <p:cNvGrpSpPr/>
        <p:nvPr/>
      </p:nvGrpSpPr>
      <p:grpSpPr>
        <a:xfrm>
          <a:off x="0" y="0"/>
          <a:ext cx="0" cy="0"/>
          <a:chOff x="0" y="0"/>
          <a:chExt cx="0" cy="0"/>
        </a:xfrm>
      </p:grpSpPr>
      <p:sp>
        <p:nvSpPr>
          <p:cNvPr id="56" name="Google Shape;56;p38"/>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7" name="Google Shape;57;p38"/>
          <p:cNvSpPr txBox="1"/>
          <p:nvPr>
            <p:ph type="title"/>
          </p:nvPr>
        </p:nvSpPr>
        <p:spPr>
          <a:xfrm>
            <a:off x="498474" y="134471"/>
            <a:ext cx="7556313" cy="99508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38"/>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9" name="Google Shape;59;p38"/>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8"/>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8"/>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62" name="Google Shape;62;p38"/>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63" name="Google Shape;63;p38"/>
          <p:cNvSpPr txBox="1"/>
          <p:nvPr>
            <p:ph idx="2" type="body"/>
          </p:nvPr>
        </p:nvSpPr>
        <p:spPr>
          <a:xfrm>
            <a:off x="498518" y="1129553"/>
            <a:ext cx="7558960" cy="774700"/>
          </a:xfrm>
          <a:prstGeom prst="rect">
            <a:avLst/>
          </a:prstGeom>
          <a:noFill/>
          <a:ln>
            <a:noFill/>
          </a:ln>
        </p:spPr>
        <p:txBody>
          <a:bodyPr anchorCtr="0" anchor="t" bIns="45700" lIns="91425" spcFirstLastPara="1" rIns="91425" wrap="square" tIns="45700">
            <a:noAutofit/>
          </a:bodyPr>
          <a:lstStyle>
            <a:lvl1pPr indent="-228600" lvl="0" marL="457200" algn="l">
              <a:spcBef>
                <a:spcPts val="2000"/>
              </a:spcBef>
              <a:spcAft>
                <a:spcPts val="0"/>
              </a:spcAft>
              <a:buSzPts val="1800"/>
              <a:buNone/>
              <a:defRPr b="0" i="0" sz="2400" u="none" cap="none" strike="noStrike">
                <a:solidFill>
                  <a:schemeClr val="accent3"/>
                </a:solidFill>
                <a:latin typeface="Rockwell"/>
                <a:ea typeface="Rockwell"/>
                <a:cs typeface="Rockwell"/>
                <a:sym typeface="Rockwell"/>
              </a:defRPr>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2 Pictures">
  <p:cSld name="Title Slide with 2 Pictures">
    <p:spTree>
      <p:nvGrpSpPr>
        <p:cNvPr id="64" name="Shape 64"/>
        <p:cNvGrpSpPr/>
        <p:nvPr/>
      </p:nvGrpSpPr>
      <p:grpSpPr>
        <a:xfrm>
          <a:off x="0" y="0"/>
          <a:ext cx="0" cy="0"/>
          <a:chOff x="0" y="0"/>
          <a:chExt cx="0" cy="0"/>
        </a:xfrm>
      </p:grpSpPr>
      <p:sp>
        <p:nvSpPr>
          <p:cNvPr id="65" name="Google Shape;65;p39"/>
          <p:cNvSpPr txBox="1"/>
          <p:nvPr>
            <p:ph type="ctrTitle"/>
          </p:nvPr>
        </p:nvSpPr>
        <p:spPr>
          <a:xfrm>
            <a:off x="4800600" y="4624668"/>
            <a:ext cx="4038600" cy="93345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2800"/>
              <a:buFont typeface="Rockwel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39"/>
          <p:cNvSpPr txBox="1"/>
          <p:nvPr>
            <p:ph idx="1" type="subTitle"/>
          </p:nvPr>
        </p:nvSpPr>
        <p:spPr>
          <a:xfrm>
            <a:off x="4800600" y="5562599"/>
            <a:ext cx="4038600" cy="748553"/>
          </a:xfrm>
          <a:prstGeom prst="rect">
            <a:avLst/>
          </a:prstGeom>
          <a:noFill/>
          <a:ln>
            <a:noFill/>
          </a:ln>
        </p:spPr>
        <p:txBody>
          <a:bodyPr anchorCtr="0" anchor="t" bIns="45700" lIns="91425" spcFirstLastPara="1" rIns="91425" wrap="square" tIns="45700">
            <a:normAutofit/>
          </a:bodyPr>
          <a:lstStyle>
            <a:lvl1pPr lvl="0" algn="l">
              <a:spcBef>
                <a:spcPts val="300"/>
              </a:spcBef>
              <a:spcAft>
                <a:spcPts val="0"/>
              </a:spcAft>
              <a:buSzPts val="1050"/>
              <a:buNone/>
              <a:defRPr sz="1400">
                <a:solidFill>
                  <a:srgbClr val="888888"/>
                </a:solidFill>
              </a:defRPr>
            </a:lvl1pPr>
            <a:lvl2pPr lvl="1" algn="ctr">
              <a:spcBef>
                <a:spcPts val="600"/>
              </a:spcBef>
              <a:spcAft>
                <a:spcPts val="0"/>
              </a:spcAft>
              <a:buSzPts val="1350"/>
              <a:buNone/>
              <a:defRPr>
                <a:solidFill>
                  <a:srgbClr val="888888"/>
                </a:solidFill>
              </a:defRPr>
            </a:lvl2pPr>
            <a:lvl3pPr lvl="2" algn="ctr">
              <a:spcBef>
                <a:spcPts val="600"/>
              </a:spcBef>
              <a:spcAft>
                <a:spcPts val="0"/>
              </a:spcAft>
              <a:buSzPts val="1350"/>
              <a:buNone/>
              <a:defRPr>
                <a:solidFill>
                  <a:srgbClr val="888888"/>
                </a:solidFill>
              </a:defRPr>
            </a:lvl3pPr>
            <a:lvl4pPr lvl="3" algn="ctr">
              <a:spcBef>
                <a:spcPts val="600"/>
              </a:spcBef>
              <a:spcAft>
                <a:spcPts val="0"/>
              </a:spcAft>
              <a:buSzPts val="1350"/>
              <a:buNone/>
              <a:defRPr>
                <a:solidFill>
                  <a:srgbClr val="888888"/>
                </a:solidFill>
              </a:defRPr>
            </a:lvl4pPr>
            <a:lvl5pPr lvl="4" algn="ctr">
              <a:spcBef>
                <a:spcPts val="600"/>
              </a:spcBef>
              <a:spcAft>
                <a:spcPts val="0"/>
              </a:spcAft>
              <a:buSzPts val="135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67" name="Google Shape;67;p39"/>
          <p:cNvSpPr txBox="1"/>
          <p:nvPr>
            <p:ph idx="10" type="dt"/>
          </p:nvPr>
        </p:nvSpPr>
        <p:spPr>
          <a:xfrm>
            <a:off x="4800600" y="6425640"/>
            <a:ext cx="12326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9"/>
          <p:cNvSpPr txBox="1"/>
          <p:nvPr>
            <p:ph idx="11" type="ftr"/>
          </p:nvPr>
        </p:nvSpPr>
        <p:spPr>
          <a:xfrm>
            <a:off x="6311153" y="6425640"/>
            <a:ext cx="261769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9"/>
          <p:cNvSpPr/>
          <p:nvPr/>
        </p:nvSpPr>
        <p:spPr>
          <a:xfrm>
            <a:off x="282575" y="228600"/>
            <a:ext cx="4235450" cy="418795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0" name="Google Shape;70;p39"/>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1" name="Google Shape;71;p39"/>
          <p:cNvSpPr/>
          <p:nvPr/>
        </p:nvSpPr>
        <p:spPr>
          <a:xfrm>
            <a:off x="4624388" y="2377440"/>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2" name="Google Shape;72;p39"/>
          <p:cNvSpPr/>
          <p:nvPr>
            <p:ph idx="2" type="pic"/>
          </p:nvPr>
        </p:nvSpPr>
        <p:spPr>
          <a:xfrm>
            <a:off x="4624388" y="228600"/>
            <a:ext cx="2057400" cy="2039112"/>
          </a:xfrm>
          <a:prstGeom prst="rect">
            <a:avLst/>
          </a:prstGeom>
          <a:noFill/>
          <a:ln>
            <a:noFill/>
          </a:ln>
        </p:spPr>
      </p:sp>
      <p:sp>
        <p:nvSpPr>
          <p:cNvPr id="73" name="Google Shape;73;p39"/>
          <p:cNvSpPr/>
          <p:nvPr>
            <p:ph idx="3" type="pic"/>
          </p:nvPr>
        </p:nvSpPr>
        <p:spPr>
          <a:xfrm>
            <a:off x="6802438" y="2377440"/>
            <a:ext cx="2057400" cy="2039112"/>
          </a:xfrm>
          <a:prstGeom prst="rect">
            <a:avLst/>
          </a:prstGeom>
          <a:noFill/>
          <a:ln>
            <a:noFill/>
          </a:ln>
        </p:spPr>
      </p:sp>
      <p:sp>
        <p:nvSpPr>
          <p:cNvPr id="74" name="Google Shape;74;p39"/>
          <p:cNvSpPr txBox="1"/>
          <p:nvPr>
            <p:ph idx="4" type="body"/>
          </p:nvPr>
        </p:nvSpPr>
        <p:spPr>
          <a:xfrm>
            <a:off x="857250" y="1779494"/>
            <a:ext cx="3086100" cy="2040905"/>
          </a:xfrm>
          <a:prstGeom prst="rect">
            <a:avLst/>
          </a:prstGeom>
          <a:noFill/>
          <a:ln>
            <a:noFill/>
          </a:ln>
        </p:spPr>
        <p:txBody>
          <a:bodyPr anchorCtr="0" anchor="t" bIns="45700" lIns="45700" spcFirstLastPara="1" rIns="45700" wrap="square" tIns="45700">
            <a:noAutofit/>
          </a:bodyPr>
          <a:lstStyle>
            <a:lvl1pPr indent="-228600" lvl="0" marL="457200" algn="ctr">
              <a:spcBef>
                <a:spcPts val="2000"/>
              </a:spcBef>
              <a:spcAft>
                <a:spcPts val="0"/>
              </a:spcAft>
              <a:buSzPts val="3450"/>
              <a:buNone/>
              <a:defRPr sz="4600">
                <a:solidFill>
                  <a:schemeClr val="lt1"/>
                </a:solidFill>
              </a:defRPr>
            </a:lvl1pPr>
            <a:lvl2pPr indent="-285750" lvl="1" marL="914400" algn="l">
              <a:spcBef>
                <a:spcPts val="600"/>
              </a:spcBef>
              <a:spcAft>
                <a:spcPts val="0"/>
              </a:spcAft>
              <a:buSzPts val="900"/>
              <a:buChar char="■"/>
              <a:defRPr sz="1200"/>
            </a:lvl2pPr>
            <a:lvl3pPr indent="-276225" lvl="2" marL="1371600" algn="l">
              <a:spcBef>
                <a:spcPts val="600"/>
              </a:spcBef>
              <a:spcAft>
                <a:spcPts val="0"/>
              </a:spcAft>
              <a:buSzPts val="750"/>
              <a:buChar char="■"/>
              <a:defRPr sz="1000"/>
            </a:lvl3pPr>
            <a:lvl4pPr indent="-271462" lvl="3" marL="1828800" algn="l">
              <a:spcBef>
                <a:spcPts val="600"/>
              </a:spcBef>
              <a:spcAft>
                <a:spcPts val="0"/>
              </a:spcAft>
              <a:buSzPts val="675"/>
              <a:buChar char="■"/>
              <a:defRPr sz="900"/>
            </a:lvl4pPr>
            <a:lvl5pPr indent="-271462" lvl="4" marL="2286000" algn="l">
              <a:spcBef>
                <a:spcPts val="600"/>
              </a:spcBef>
              <a:spcAft>
                <a:spcPts val="0"/>
              </a:spcAft>
              <a:buSzPts val="675"/>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39"/>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5400">
                <a:solidFill>
                  <a:srgbClr val="B86EB8"/>
                </a:solidFill>
                <a:latin typeface="Times New Roman"/>
                <a:ea typeface="Times New Roman"/>
                <a:cs typeface="Times New Roman"/>
                <a:sym typeface="Times New Roman"/>
              </a:rPr>
              <a:t>+</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6" name="Shape 76"/>
        <p:cNvGrpSpPr/>
        <p:nvPr/>
      </p:nvGrpSpPr>
      <p:grpSpPr>
        <a:xfrm>
          <a:off x="0" y="0"/>
          <a:ext cx="0" cy="0"/>
          <a:chOff x="0" y="0"/>
          <a:chExt cx="0" cy="0"/>
        </a:xfrm>
      </p:grpSpPr>
      <p:sp>
        <p:nvSpPr>
          <p:cNvPr id="77" name="Google Shape;77;p40"/>
          <p:cNvSpPr/>
          <p:nvPr/>
        </p:nvSpPr>
        <p:spPr>
          <a:xfrm>
            <a:off x="658907" y="228600"/>
            <a:ext cx="8200930"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8" name="Google Shape;78;p40"/>
          <p:cNvSpPr txBox="1"/>
          <p:nvPr>
            <p:ph type="title"/>
          </p:nvPr>
        </p:nvSpPr>
        <p:spPr>
          <a:xfrm>
            <a:off x="2286000" y="3124200"/>
            <a:ext cx="5638800" cy="136207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Rockwell"/>
              <a:buNone/>
              <a:defRPr b="0" sz="32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40"/>
          <p:cNvSpPr txBox="1"/>
          <p:nvPr>
            <p:ph idx="1" type="body"/>
          </p:nvPr>
        </p:nvSpPr>
        <p:spPr>
          <a:xfrm>
            <a:off x="2286000" y="4495800"/>
            <a:ext cx="5638800" cy="1500187"/>
          </a:xfrm>
          <a:prstGeom prst="rect">
            <a:avLst/>
          </a:prstGeom>
          <a:noFill/>
          <a:ln>
            <a:noFill/>
          </a:ln>
        </p:spPr>
        <p:txBody>
          <a:bodyPr anchorCtr="0" anchor="t" bIns="45700" lIns="91425" spcFirstLastPara="1" rIns="91425" wrap="square" tIns="45700">
            <a:normAutofit/>
          </a:bodyPr>
          <a:lstStyle>
            <a:lvl1pPr indent="-228600" lvl="0" marL="457200" algn="l">
              <a:spcBef>
                <a:spcPts val="300"/>
              </a:spcBef>
              <a:spcAft>
                <a:spcPts val="0"/>
              </a:spcAft>
              <a:buSzPts val="1050"/>
              <a:buNone/>
              <a:defRPr sz="1400" cap="none">
                <a:solidFill>
                  <a:schemeClr val="lt1"/>
                </a:solidFill>
              </a:defRPr>
            </a:lvl1pPr>
            <a:lvl2pPr indent="-228600" lvl="1" marL="914400" algn="l">
              <a:spcBef>
                <a:spcPts val="600"/>
              </a:spcBef>
              <a:spcAft>
                <a:spcPts val="0"/>
              </a:spcAft>
              <a:buSzPts val="1350"/>
              <a:buNone/>
              <a:defRPr sz="1800">
                <a:solidFill>
                  <a:srgbClr val="888888"/>
                </a:solidFill>
              </a:defRPr>
            </a:lvl2pPr>
            <a:lvl3pPr indent="-228600" lvl="2" marL="1371600" algn="l">
              <a:spcBef>
                <a:spcPts val="600"/>
              </a:spcBef>
              <a:spcAft>
                <a:spcPts val="0"/>
              </a:spcAft>
              <a:buSzPts val="1200"/>
              <a:buNone/>
              <a:defRPr sz="1600">
                <a:solidFill>
                  <a:srgbClr val="888888"/>
                </a:solidFill>
              </a:defRPr>
            </a:lvl3pPr>
            <a:lvl4pPr indent="-228600" lvl="3" marL="1828800" algn="l">
              <a:spcBef>
                <a:spcPts val="600"/>
              </a:spcBef>
              <a:spcAft>
                <a:spcPts val="0"/>
              </a:spcAft>
              <a:buSzPts val="1050"/>
              <a:buNone/>
              <a:defRPr sz="1400">
                <a:solidFill>
                  <a:srgbClr val="888888"/>
                </a:solidFill>
              </a:defRPr>
            </a:lvl4pPr>
            <a:lvl5pPr indent="-228600" lvl="4" marL="2286000" algn="l">
              <a:spcBef>
                <a:spcPts val="600"/>
              </a:spcBef>
              <a:spcAft>
                <a:spcPts val="0"/>
              </a:spcAft>
              <a:buSzPts val="105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80" name="Google Shape;80;p40"/>
          <p:cNvSpPr txBox="1"/>
          <p:nvPr>
            <p:ph idx="10" type="dt"/>
          </p:nvPr>
        </p:nvSpPr>
        <p:spPr>
          <a:xfrm>
            <a:off x="658906" y="6248774"/>
            <a:ext cx="14746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0"/>
          <p:cNvSpPr txBox="1"/>
          <p:nvPr>
            <p:ph idx="11" type="ftr"/>
          </p:nvPr>
        </p:nvSpPr>
        <p:spPr>
          <a:xfrm>
            <a:off x="2286000" y="6248774"/>
            <a:ext cx="5638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0"/>
          <p:cNvSpPr txBox="1"/>
          <p:nvPr>
            <p:ph idx="12" type="sldNum"/>
          </p:nvPr>
        </p:nvSpPr>
        <p:spPr>
          <a:xfrm>
            <a:off x="8305800" y="624877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40"/>
          <p:cNvSpPr txBox="1"/>
          <p:nvPr/>
        </p:nvSpPr>
        <p:spPr>
          <a:xfrm>
            <a:off x="2003612" y="3110754"/>
            <a:ext cx="260909" cy="61555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4000">
                <a:solidFill>
                  <a:srgbClr val="B86EB8"/>
                </a:solidFill>
                <a:latin typeface="Times New Roman"/>
                <a:ea typeface="Times New Roman"/>
                <a:cs typeface="Times New Roman"/>
                <a:sym typeface="Times New Roman"/>
              </a:rPr>
              <a:t>+</a:t>
            </a:r>
            <a:endParaRPr/>
          </a:p>
        </p:txBody>
      </p:sp>
      <p:sp>
        <p:nvSpPr>
          <p:cNvPr id="84" name="Google Shape;84;p40"/>
          <p:cNvSpPr/>
          <p:nvPr/>
        </p:nvSpPr>
        <p:spPr>
          <a:xfrm>
            <a:off x="285750" y="228600"/>
            <a:ext cx="212725" cy="634523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85" name="Shape 85"/>
        <p:cNvGrpSpPr/>
        <p:nvPr/>
      </p:nvGrpSpPr>
      <p:grpSpPr>
        <a:xfrm>
          <a:off x="0" y="0"/>
          <a:ext cx="0" cy="0"/>
          <a:chOff x="0" y="0"/>
          <a:chExt cx="0" cy="0"/>
        </a:xfrm>
      </p:grpSpPr>
      <p:sp>
        <p:nvSpPr>
          <p:cNvPr id="86" name="Google Shape;86;p41"/>
          <p:cNvSpPr/>
          <p:nvPr/>
        </p:nvSpPr>
        <p:spPr>
          <a:xfrm>
            <a:off x="8210550" y="282574"/>
            <a:ext cx="642097"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87" name="Google Shape;87;p41"/>
          <p:cNvSpPr/>
          <p:nvPr/>
        </p:nvSpPr>
        <p:spPr>
          <a:xfrm>
            <a:off x="8068235" y="282574"/>
            <a:ext cx="91440" cy="16002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88" name="Google Shape;88;p41"/>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89" name="Google Shape;89;p41"/>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41"/>
          <p:cNvSpPr txBox="1"/>
          <p:nvPr>
            <p:ph idx="1" type="body"/>
          </p:nvPr>
        </p:nvSpPr>
        <p:spPr>
          <a:xfrm>
            <a:off x="498518" y="1985963"/>
            <a:ext cx="3657600" cy="414020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91" name="Google Shape;91;p41"/>
          <p:cNvSpPr txBox="1"/>
          <p:nvPr>
            <p:ph idx="2" type="body"/>
          </p:nvPr>
        </p:nvSpPr>
        <p:spPr>
          <a:xfrm>
            <a:off x="4399878" y="1985963"/>
            <a:ext cx="3657600" cy="414020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92" name="Google Shape;92;p41"/>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1"/>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1"/>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theme" Target="../theme/theme2.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5" name="Shape 5"/>
        <p:cNvGrpSpPr/>
        <p:nvPr/>
      </p:nvGrpSpPr>
      <p:grpSpPr>
        <a:xfrm>
          <a:off x="0" y="0"/>
          <a:ext cx="0" cy="0"/>
          <a:chOff x="0" y="0"/>
          <a:chExt cx="0" cy="0"/>
        </a:xfrm>
      </p:grpSpPr>
      <p:sp>
        <p:nvSpPr>
          <p:cNvPr id="6" name="Google Shape;6;p32"/>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accent1"/>
              </a:buClr>
              <a:buSzPts val="3600"/>
              <a:buFont typeface="Rockwell"/>
              <a:buNone/>
              <a:defRPr b="0" i="0" sz="3600" u="none" cap="none" strike="noStrike">
                <a:solidFill>
                  <a:schemeClr val="accent1"/>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2"/>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rmAutofit/>
          </a:bodyPr>
          <a:lstStyle>
            <a:lvl1pPr indent="-323850" lvl="0" marL="457200" marR="0" rtl="0" algn="l">
              <a:spcBef>
                <a:spcPts val="2000"/>
              </a:spcBef>
              <a:spcAft>
                <a:spcPts val="0"/>
              </a:spcAft>
              <a:buClr>
                <a:schemeClr val="accent1"/>
              </a:buClr>
              <a:buSzPts val="1500"/>
              <a:buFont typeface="Noto Sans Symbols"/>
              <a:buChar char="■"/>
              <a:defRPr b="0" i="0" sz="20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9pPr>
          </a:lstStyle>
          <a:p/>
        </p:txBody>
      </p:sp>
      <p:sp>
        <p:nvSpPr>
          <p:cNvPr id="8" name="Google Shape;8;p32"/>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rgbClr val="595959"/>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9" name="Google Shape;9;p32"/>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595959"/>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0" name="Google Shape;10;p32"/>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
          <p:cNvSpPr txBox="1"/>
          <p:nvPr>
            <p:ph type="ctrTitle"/>
          </p:nvPr>
        </p:nvSpPr>
        <p:spPr>
          <a:xfrm>
            <a:off x="285720" y="6443394"/>
            <a:ext cx="6715172" cy="4146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1600"/>
              <a:buFont typeface="Rockwell"/>
              <a:buNone/>
            </a:pPr>
            <a:r>
              <a:rPr lang="en-US" sz="1600"/>
              <a:t>William Stallings, Computer Organization and Architecture, 9</a:t>
            </a:r>
            <a:r>
              <a:rPr baseline="30000" lang="en-US" sz="1600"/>
              <a:t>th</a:t>
            </a:r>
            <a:r>
              <a:rPr lang="en-US" sz="1600"/>
              <a:t> Edition</a:t>
            </a:r>
            <a:endParaRPr sz="1600"/>
          </a:p>
        </p:txBody>
      </p:sp>
      <p:pic>
        <p:nvPicPr>
          <p:cNvPr descr="Snapshot 2012-06-08 00-57-47.jpg" id="208" name="Google Shape;208;p1"/>
          <p:cNvPicPr preferRelativeResize="0"/>
          <p:nvPr/>
        </p:nvPicPr>
        <p:blipFill rotWithShape="1">
          <a:blip r:embed="rId3">
            <a:alphaModFix/>
          </a:blip>
          <a:srcRect b="0" l="0" r="0" t="0"/>
          <a:stretch/>
        </p:blipFill>
        <p:spPr>
          <a:xfrm>
            <a:off x="609600" y="990600"/>
            <a:ext cx="3649579" cy="2667000"/>
          </a:xfrm>
          <a:prstGeom prst="rect">
            <a:avLst/>
          </a:prstGeom>
          <a:noFill/>
          <a:ln>
            <a:noFill/>
          </a:ln>
          <a:effectLst>
            <a:outerShdw blurRad="50800" rotWithShape="0" algn="tl" dir="2700000" dist="38100">
              <a:schemeClr val="dk1">
                <a:alpha val="42745"/>
              </a:schemeClr>
            </a:outerShdw>
            <a:reflection blurRad="0" dir="5400000" dist="12700" endA="0" endPos="75000" kx="0" rotWithShape="0" algn="bl" stA="50000" stPos="0" sy="-100000" ky="0"/>
          </a:effectLst>
        </p:spPr>
      </p:pic>
      <p:sp>
        <p:nvSpPr>
          <p:cNvPr id="209" name="Google Shape;209;p1"/>
          <p:cNvSpPr txBox="1"/>
          <p:nvPr/>
        </p:nvSpPr>
        <p:spPr>
          <a:xfrm>
            <a:off x="-1534472" y="1786024"/>
            <a:ext cx="18466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0" name="Google Shape;210;p1"/>
          <p:cNvSpPr txBox="1"/>
          <p:nvPr/>
        </p:nvSpPr>
        <p:spPr>
          <a:xfrm>
            <a:off x="71406" y="5095612"/>
            <a:ext cx="3748086" cy="83371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5400"/>
              <a:buFont typeface="Rockwell"/>
              <a:buNone/>
            </a:pPr>
            <a:r>
              <a:rPr b="0" i="0" lang="en-US" sz="5400" u="none" cap="none" strike="noStrike">
                <a:solidFill>
                  <a:schemeClr val="accent1"/>
                </a:solidFill>
                <a:latin typeface="Rockwell"/>
                <a:ea typeface="Rockwell"/>
                <a:cs typeface="Rockwell"/>
                <a:sym typeface="Rockwell"/>
              </a:rPr>
              <a:t>Chapter 13</a:t>
            </a:r>
            <a:endParaRPr b="0" i="0" sz="5400" u="none" cap="none" strike="noStrike">
              <a:solidFill>
                <a:schemeClr val="accent1"/>
              </a:solidFill>
              <a:latin typeface="Rockwell"/>
              <a:ea typeface="Rockwell"/>
              <a:cs typeface="Rockwell"/>
              <a:sym typeface="Rockwell"/>
            </a:endParaRPr>
          </a:p>
        </p:txBody>
      </p:sp>
      <p:sp>
        <p:nvSpPr>
          <p:cNvPr id="211" name="Google Shape;211;p1"/>
          <p:cNvSpPr txBox="1"/>
          <p:nvPr/>
        </p:nvSpPr>
        <p:spPr>
          <a:xfrm>
            <a:off x="4500562" y="4714884"/>
            <a:ext cx="4572032" cy="1528767"/>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marR="0" rtl="0" algn="l">
              <a:lnSpc>
                <a:spcPct val="100000"/>
              </a:lnSpc>
              <a:spcBef>
                <a:spcPts val="0"/>
              </a:spcBef>
              <a:spcAft>
                <a:spcPts val="0"/>
              </a:spcAft>
              <a:buNone/>
            </a:pPr>
            <a:r>
              <a:rPr b="1" i="0" lang="en-US" sz="4400" u="none" cap="none" strike="noStrike">
                <a:solidFill>
                  <a:srgbClr val="002060"/>
                </a:solidFill>
                <a:latin typeface="Rockwell"/>
                <a:ea typeface="Rockwell"/>
                <a:cs typeface="Rockwell"/>
                <a:sym typeface="Rockwell"/>
              </a:rPr>
              <a:t>Instruction Sets:  </a:t>
            </a:r>
            <a:endParaRPr/>
          </a:p>
          <a:p>
            <a:pPr indent="0" lvl="0" marL="0" marR="0" rtl="0" algn="l">
              <a:lnSpc>
                <a:spcPct val="100000"/>
              </a:lnSpc>
              <a:spcBef>
                <a:spcPts val="2000"/>
              </a:spcBef>
              <a:spcAft>
                <a:spcPts val="0"/>
              </a:spcAft>
              <a:buNone/>
            </a:pPr>
            <a:r>
              <a:rPr b="1" i="0" lang="en-US" sz="4400" u="none" cap="none" strike="noStrike">
                <a:solidFill>
                  <a:srgbClr val="002060"/>
                </a:solidFill>
                <a:latin typeface="Rockwell"/>
                <a:ea typeface="Rockwell"/>
                <a:cs typeface="Rockwell"/>
                <a:sym typeface="Rockwell"/>
              </a:rPr>
              <a:t>Addressing Modes and Formats</a:t>
            </a:r>
            <a:endParaRPr b="1" i="0" sz="4400" u="none" cap="none" strike="noStrike">
              <a:solidFill>
                <a:srgbClr val="002060"/>
              </a:solidFill>
              <a:latin typeface="Rockwell"/>
              <a:ea typeface="Rockwell"/>
              <a:cs typeface="Rockwell"/>
              <a:sym typeface="Rockwe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0"/>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18" name="Google Shape;318;p10"/>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19" name="Google Shape;319;p10"/>
          <p:cNvSpPr txBox="1"/>
          <p:nvPr>
            <p:ph type="title"/>
          </p:nvPr>
        </p:nvSpPr>
        <p:spPr>
          <a:xfrm>
            <a:off x="498474" y="484094"/>
            <a:ext cx="7556313" cy="1116106"/>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Clr>
                <a:schemeClr val="accent1"/>
              </a:buClr>
              <a:buSzPts val="3600"/>
              <a:buFont typeface="Rockwell"/>
              <a:buNone/>
            </a:pPr>
            <a:r>
              <a:rPr lang="en-US"/>
              <a:t>Register Addressing</a:t>
            </a:r>
            <a:endParaRPr/>
          </a:p>
        </p:txBody>
      </p:sp>
      <p:sp>
        <p:nvSpPr>
          <p:cNvPr id="320" name="Google Shape;320;p10"/>
          <p:cNvSpPr txBox="1"/>
          <p:nvPr>
            <p:ph idx="1" type="body"/>
          </p:nvPr>
        </p:nvSpPr>
        <p:spPr>
          <a:xfrm>
            <a:off x="498474" y="1500174"/>
            <a:ext cx="7556313" cy="4824426"/>
          </a:xfrm>
          <a:prstGeom prst="rect">
            <a:avLst/>
          </a:prstGeom>
          <a:noFill/>
          <a:ln>
            <a:noFill/>
          </a:ln>
        </p:spPr>
        <p:txBody>
          <a:bodyPr anchorCtr="0" anchor="t" bIns="44450" lIns="90475" spcFirstLastPara="1" rIns="90475" wrap="square" tIns="44450">
            <a:normAutofit/>
          </a:bodyPr>
          <a:lstStyle/>
          <a:p>
            <a:pPr indent="-228600" lvl="0" marL="228600" rtl="0" algn="l">
              <a:spcBef>
                <a:spcPts val="0"/>
              </a:spcBef>
              <a:spcAft>
                <a:spcPts val="0"/>
              </a:spcAft>
              <a:buSzPts val="1800"/>
              <a:buChar char="■"/>
            </a:pPr>
            <a:r>
              <a:rPr lang="en-US" sz="2400">
                <a:solidFill>
                  <a:srgbClr val="002060"/>
                </a:solidFill>
              </a:rPr>
              <a:t>Address field refers to a register rather than a main memory address</a:t>
            </a:r>
            <a:endParaRPr/>
          </a:p>
          <a:p>
            <a:pPr indent="-228600" lvl="0" marL="228600" rtl="0" algn="l">
              <a:spcBef>
                <a:spcPts val="2000"/>
              </a:spcBef>
              <a:spcAft>
                <a:spcPts val="0"/>
              </a:spcAft>
              <a:buSzPts val="1800"/>
              <a:buChar char="■"/>
            </a:pPr>
            <a:r>
              <a:rPr lang="en-US" sz="2400">
                <a:solidFill>
                  <a:srgbClr val="002060"/>
                </a:solidFill>
              </a:rPr>
              <a:t>EA = R</a:t>
            </a:r>
            <a:endParaRPr/>
          </a:p>
          <a:p>
            <a:pPr indent="-228600" lvl="0" marL="228600" rtl="0" algn="l">
              <a:spcBef>
                <a:spcPts val="2000"/>
              </a:spcBef>
              <a:spcAft>
                <a:spcPts val="0"/>
              </a:spcAft>
              <a:buSzPts val="1800"/>
              <a:buChar char="■"/>
            </a:pPr>
            <a:r>
              <a:rPr lang="en-US" sz="2400">
                <a:solidFill>
                  <a:srgbClr val="002060"/>
                </a:solidFill>
              </a:rPr>
              <a:t>Advantages:</a:t>
            </a:r>
            <a:endParaRPr/>
          </a:p>
          <a:p>
            <a:pPr indent="-228600" lvl="1" marL="457200" rtl="0" algn="l">
              <a:spcBef>
                <a:spcPts val="600"/>
              </a:spcBef>
              <a:spcAft>
                <a:spcPts val="0"/>
              </a:spcAft>
              <a:buSzPts val="1500"/>
              <a:buChar char="■"/>
            </a:pPr>
            <a:r>
              <a:rPr lang="en-US" sz="2000">
                <a:solidFill>
                  <a:srgbClr val="002060"/>
                </a:solidFill>
              </a:rPr>
              <a:t>Only a small address field is needed in the instruction</a:t>
            </a:r>
            <a:endParaRPr/>
          </a:p>
          <a:p>
            <a:pPr indent="-228600" lvl="1" marL="457200" rtl="0" algn="l">
              <a:spcBef>
                <a:spcPts val="600"/>
              </a:spcBef>
              <a:spcAft>
                <a:spcPts val="0"/>
              </a:spcAft>
              <a:buSzPts val="1500"/>
              <a:buChar char="■"/>
            </a:pPr>
            <a:r>
              <a:rPr lang="en-US" sz="2000">
                <a:solidFill>
                  <a:srgbClr val="002060"/>
                </a:solidFill>
              </a:rPr>
              <a:t>No time-consuming memory references are required</a:t>
            </a:r>
            <a:endParaRPr/>
          </a:p>
          <a:p>
            <a:pPr indent="-228600" lvl="0" marL="228600" rtl="0" algn="l">
              <a:spcBef>
                <a:spcPts val="2000"/>
              </a:spcBef>
              <a:spcAft>
                <a:spcPts val="0"/>
              </a:spcAft>
              <a:buSzPts val="1800"/>
              <a:buChar char="■"/>
            </a:pPr>
            <a:r>
              <a:rPr lang="en-US" sz="2400">
                <a:solidFill>
                  <a:srgbClr val="002060"/>
                </a:solidFill>
              </a:rPr>
              <a:t>Disadvantage:</a:t>
            </a:r>
            <a:endParaRPr/>
          </a:p>
          <a:p>
            <a:pPr indent="-228600" lvl="1" marL="457200" rtl="0" algn="l">
              <a:spcBef>
                <a:spcPts val="600"/>
              </a:spcBef>
              <a:spcAft>
                <a:spcPts val="0"/>
              </a:spcAft>
              <a:buSzPts val="1500"/>
              <a:buChar char="■"/>
            </a:pPr>
            <a:r>
              <a:rPr lang="en-US" sz="2000">
                <a:solidFill>
                  <a:srgbClr val="002060"/>
                </a:solidFill>
              </a:rPr>
              <a:t>The address space is very limited</a:t>
            </a:r>
            <a:endParaRPr/>
          </a:p>
          <a:p>
            <a:pPr indent="-114300" lvl="0" marL="228600" rtl="0" algn="l">
              <a:spcBef>
                <a:spcPts val="2000"/>
              </a:spcBef>
              <a:spcAft>
                <a:spcPts val="0"/>
              </a:spcAft>
              <a:buSzPts val="1800"/>
              <a:buNone/>
            </a:pPr>
            <a:r>
              <a:t/>
            </a:r>
            <a:endParaRPr sz="2400">
              <a:solidFill>
                <a:srgbClr val="002060"/>
              </a:solidFill>
            </a:endParaRPr>
          </a:p>
        </p:txBody>
      </p:sp>
      <p:sp>
        <p:nvSpPr>
          <p:cNvPr id="321" name="Google Shape;321;p10"/>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1"/>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31" name="Google Shape;331;p11"/>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32" name="Google Shape;332;p11"/>
          <p:cNvSpPr txBox="1"/>
          <p:nvPr>
            <p:ph type="title"/>
          </p:nvPr>
        </p:nvSpPr>
        <p:spPr>
          <a:xfrm>
            <a:off x="498474" y="484094"/>
            <a:ext cx="7556313" cy="1116106"/>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Clr>
                <a:schemeClr val="accent1"/>
              </a:buClr>
              <a:buSzPts val="3600"/>
              <a:buFont typeface="Rockwell"/>
              <a:buNone/>
            </a:pPr>
            <a:r>
              <a:rPr lang="en-US"/>
              <a:t>Register Indirect Addressing</a:t>
            </a:r>
            <a:endParaRPr/>
          </a:p>
        </p:txBody>
      </p:sp>
      <p:sp>
        <p:nvSpPr>
          <p:cNvPr id="333" name="Google Shape;333;p11"/>
          <p:cNvSpPr txBox="1"/>
          <p:nvPr>
            <p:ph idx="1" type="body"/>
          </p:nvPr>
        </p:nvSpPr>
        <p:spPr>
          <a:xfrm>
            <a:off x="498474" y="1500174"/>
            <a:ext cx="7556313" cy="4625989"/>
          </a:xfrm>
          <a:prstGeom prst="rect">
            <a:avLst/>
          </a:prstGeom>
          <a:noFill/>
          <a:ln>
            <a:noFill/>
          </a:ln>
        </p:spPr>
        <p:txBody>
          <a:bodyPr anchorCtr="0" anchor="t" bIns="44450" lIns="90475" spcFirstLastPara="1" rIns="90475" wrap="square" tIns="44450">
            <a:normAutofit/>
          </a:bodyPr>
          <a:lstStyle/>
          <a:p>
            <a:pPr indent="-228600" lvl="0" marL="228600" rtl="0" algn="l">
              <a:spcBef>
                <a:spcPts val="0"/>
              </a:spcBef>
              <a:spcAft>
                <a:spcPts val="0"/>
              </a:spcAft>
              <a:buSzPts val="1800"/>
              <a:buChar char="■"/>
            </a:pPr>
            <a:r>
              <a:rPr lang="en-US" sz="2400">
                <a:solidFill>
                  <a:srgbClr val="002060"/>
                </a:solidFill>
              </a:rPr>
              <a:t>Analogous to indirect addressing</a:t>
            </a:r>
            <a:endParaRPr/>
          </a:p>
          <a:p>
            <a:pPr indent="-228600" lvl="1" marL="457200" rtl="0" algn="l">
              <a:spcBef>
                <a:spcPts val="600"/>
              </a:spcBef>
              <a:spcAft>
                <a:spcPts val="0"/>
              </a:spcAft>
              <a:buSzPts val="1500"/>
              <a:buChar char="■"/>
            </a:pPr>
            <a:r>
              <a:rPr lang="en-US" sz="2000">
                <a:solidFill>
                  <a:srgbClr val="002060"/>
                </a:solidFill>
              </a:rPr>
              <a:t>The only difference is whether the address field refers to a memory location or a register</a:t>
            </a:r>
            <a:endParaRPr/>
          </a:p>
          <a:p>
            <a:pPr indent="-228600" lvl="0" marL="228600" rtl="0" algn="l">
              <a:spcBef>
                <a:spcPts val="2000"/>
              </a:spcBef>
              <a:spcAft>
                <a:spcPts val="0"/>
              </a:spcAft>
              <a:buSzPts val="1800"/>
              <a:buChar char="■"/>
            </a:pPr>
            <a:r>
              <a:rPr lang="en-US" sz="2400">
                <a:solidFill>
                  <a:srgbClr val="002060"/>
                </a:solidFill>
              </a:rPr>
              <a:t>EA = (R)</a:t>
            </a:r>
            <a:endParaRPr/>
          </a:p>
          <a:p>
            <a:pPr indent="-228600" lvl="0" marL="228600" rtl="0" algn="l">
              <a:spcBef>
                <a:spcPts val="2000"/>
              </a:spcBef>
              <a:spcAft>
                <a:spcPts val="0"/>
              </a:spcAft>
              <a:buSzPts val="1800"/>
              <a:buChar char="■"/>
            </a:pPr>
            <a:r>
              <a:rPr lang="en-US" sz="2400">
                <a:solidFill>
                  <a:srgbClr val="002060"/>
                </a:solidFill>
              </a:rPr>
              <a:t>Address space limitation of the address field is overcome by having that field refer to a word-length location containing an address</a:t>
            </a:r>
            <a:endParaRPr/>
          </a:p>
          <a:p>
            <a:pPr indent="-228600" lvl="0" marL="228600" rtl="0" algn="l">
              <a:spcBef>
                <a:spcPts val="2000"/>
              </a:spcBef>
              <a:spcAft>
                <a:spcPts val="0"/>
              </a:spcAft>
              <a:buSzPts val="1800"/>
              <a:buChar char="■"/>
            </a:pPr>
            <a:r>
              <a:rPr lang="en-US" sz="2400">
                <a:solidFill>
                  <a:srgbClr val="002060"/>
                </a:solidFill>
              </a:rPr>
              <a:t>Uses one less memory reference than indirect addressing</a:t>
            </a:r>
            <a:endParaRPr/>
          </a:p>
          <a:p>
            <a:pPr indent="-114300" lvl="0" marL="228600" rtl="0" algn="l">
              <a:spcBef>
                <a:spcPts val="2000"/>
              </a:spcBef>
              <a:spcAft>
                <a:spcPts val="0"/>
              </a:spcAft>
              <a:buSzPts val="1800"/>
              <a:buNone/>
            </a:pPr>
            <a:r>
              <a:t/>
            </a:r>
            <a:endParaRPr sz="2400">
              <a:solidFill>
                <a:srgbClr val="002060"/>
              </a:solidFill>
            </a:endParaRPr>
          </a:p>
        </p:txBody>
      </p:sp>
      <p:sp>
        <p:nvSpPr>
          <p:cNvPr id="334" name="Google Shape;334;p11"/>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12"/>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44" name="Google Shape;344;p12"/>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45" name="Google Shape;345;p12"/>
          <p:cNvSpPr txBox="1"/>
          <p:nvPr>
            <p:ph type="title"/>
          </p:nvPr>
        </p:nvSpPr>
        <p:spPr>
          <a:xfrm>
            <a:off x="498474" y="484094"/>
            <a:ext cx="7556313" cy="1116106"/>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Clr>
                <a:schemeClr val="accent1"/>
              </a:buClr>
              <a:buSzPts val="3600"/>
              <a:buFont typeface="Rockwell"/>
              <a:buNone/>
            </a:pPr>
            <a:r>
              <a:rPr lang="en-US"/>
              <a:t>Displacement Addressing</a:t>
            </a:r>
            <a:endParaRPr/>
          </a:p>
        </p:txBody>
      </p:sp>
      <p:sp>
        <p:nvSpPr>
          <p:cNvPr id="346" name="Google Shape;346;p12"/>
          <p:cNvSpPr txBox="1"/>
          <p:nvPr>
            <p:ph idx="1" type="body"/>
          </p:nvPr>
        </p:nvSpPr>
        <p:spPr>
          <a:xfrm>
            <a:off x="498474" y="1571612"/>
            <a:ext cx="7556313" cy="4554551"/>
          </a:xfrm>
          <a:prstGeom prst="rect">
            <a:avLst/>
          </a:prstGeom>
          <a:noFill/>
          <a:ln>
            <a:noFill/>
          </a:ln>
        </p:spPr>
        <p:txBody>
          <a:bodyPr anchorCtr="0" anchor="t" bIns="44450" lIns="90475" spcFirstLastPara="1" rIns="90475" wrap="square" tIns="44450">
            <a:noAutofit/>
          </a:bodyPr>
          <a:lstStyle/>
          <a:p>
            <a:pPr indent="-228600" lvl="0" marL="228600" rtl="0" algn="l">
              <a:spcBef>
                <a:spcPts val="0"/>
              </a:spcBef>
              <a:spcAft>
                <a:spcPts val="0"/>
              </a:spcAft>
              <a:buSzPts val="1500"/>
              <a:buChar char="■"/>
            </a:pPr>
            <a:r>
              <a:rPr lang="en-US">
                <a:solidFill>
                  <a:srgbClr val="002060"/>
                </a:solidFill>
              </a:rPr>
              <a:t>Combines the capabilities of direct addressing and register indirect addressing</a:t>
            </a:r>
            <a:endParaRPr/>
          </a:p>
          <a:p>
            <a:pPr indent="-228600" lvl="0" marL="228600" rtl="0" algn="l">
              <a:spcBef>
                <a:spcPts val="2000"/>
              </a:spcBef>
              <a:spcAft>
                <a:spcPts val="0"/>
              </a:spcAft>
              <a:buSzPts val="1500"/>
              <a:buChar char="■"/>
            </a:pPr>
            <a:r>
              <a:rPr lang="en-US">
                <a:solidFill>
                  <a:srgbClr val="002060"/>
                </a:solidFill>
              </a:rPr>
              <a:t>EA = A + (R)</a:t>
            </a:r>
            <a:endParaRPr>
              <a:solidFill>
                <a:srgbClr val="002060"/>
              </a:solidFill>
            </a:endParaRPr>
          </a:p>
          <a:p>
            <a:pPr indent="-228600" lvl="0" marL="228600" rtl="0" algn="l">
              <a:spcBef>
                <a:spcPts val="2000"/>
              </a:spcBef>
              <a:spcAft>
                <a:spcPts val="0"/>
              </a:spcAft>
              <a:buSzPts val="1500"/>
              <a:buChar char="■"/>
            </a:pPr>
            <a:r>
              <a:rPr lang="en-US">
                <a:solidFill>
                  <a:srgbClr val="002060"/>
                </a:solidFill>
              </a:rPr>
              <a:t>Requires that the instruction have two address fields, at least one of which is explicit</a:t>
            </a:r>
            <a:endParaRPr sz="2400">
              <a:solidFill>
                <a:srgbClr val="002060"/>
              </a:solidFill>
            </a:endParaRPr>
          </a:p>
          <a:p>
            <a:pPr indent="-228600" lvl="1" marL="457200" rtl="0" algn="l">
              <a:spcBef>
                <a:spcPts val="600"/>
              </a:spcBef>
              <a:spcAft>
                <a:spcPts val="0"/>
              </a:spcAft>
              <a:buSzPts val="1350"/>
              <a:buChar char="■"/>
            </a:pPr>
            <a:r>
              <a:rPr lang="en-US">
                <a:solidFill>
                  <a:srgbClr val="002060"/>
                </a:solidFill>
              </a:rPr>
              <a:t>The value contained in one address field (value = A) is used directly</a:t>
            </a:r>
            <a:endParaRPr/>
          </a:p>
          <a:p>
            <a:pPr indent="-228600" lvl="1" marL="457200" rtl="0" algn="l">
              <a:spcBef>
                <a:spcPts val="600"/>
              </a:spcBef>
              <a:spcAft>
                <a:spcPts val="0"/>
              </a:spcAft>
              <a:buSzPts val="1350"/>
              <a:buChar char="■"/>
            </a:pPr>
            <a:r>
              <a:rPr lang="en-US">
                <a:solidFill>
                  <a:srgbClr val="002060"/>
                </a:solidFill>
              </a:rPr>
              <a:t>The other address field refers to a register whose contents are added to A to produce the effective address</a:t>
            </a:r>
            <a:endParaRPr/>
          </a:p>
          <a:p>
            <a:pPr indent="-228600" lvl="1" marL="228600" rtl="0" algn="l">
              <a:spcBef>
                <a:spcPts val="2000"/>
              </a:spcBef>
              <a:spcAft>
                <a:spcPts val="0"/>
              </a:spcAft>
              <a:buClr>
                <a:schemeClr val="accent1"/>
              </a:buClr>
              <a:buSzPts val="1500"/>
              <a:buChar char="■"/>
            </a:pPr>
            <a:r>
              <a:rPr lang="en-US" sz="2000">
                <a:solidFill>
                  <a:srgbClr val="002060"/>
                </a:solidFill>
              </a:rPr>
              <a:t>Most common uses:</a:t>
            </a:r>
            <a:endParaRPr/>
          </a:p>
          <a:p>
            <a:pPr indent="-228600" lvl="1" marL="457200" rtl="0" algn="l">
              <a:spcBef>
                <a:spcPts val="600"/>
              </a:spcBef>
              <a:spcAft>
                <a:spcPts val="0"/>
              </a:spcAft>
              <a:buSzPts val="1350"/>
              <a:buChar char="■"/>
            </a:pPr>
            <a:r>
              <a:rPr lang="en-US">
                <a:solidFill>
                  <a:srgbClr val="002060"/>
                </a:solidFill>
              </a:rPr>
              <a:t>Relative addressing</a:t>
            </a:r>
            <a:endParaRPr/>
          </a:p>
          <a:p>
            <a:pPr indent="-228600" lvl="1" marL="457200" rtl="0" algn="l">
              <a:spcBef>
                <a:spcPts val="600"/>
              </a:spcBef>
              <a:spcAft>
                <a:spcPts val="0"/>
              </a:spcAft>
              <a:buSzPts val="1350"/>
              <a:buChar char="■"/>
            </a:pPr>
            <a:r>
              <a:rPr lang="en-US">
                <a:solidFill>
                  <a:srgbClr val="002060"/>
                </a:solidFill>
              </a:rPr>
              <a:t>Base-register addressing</a:t>
            </a:r>
            <a:endParaRPr/>
          </a:p>
          <a:p>
            <a:pPr indent="-228600" lvl="1" marL="457200" rtl="0" algn="l">
              <a:spcBef>
                <a:spcPts val="600"/>
              </a:spcBef>
              <a:spcAft>
                <a:spcPts val="0"/>
              </a:spcAft>
              <a:buSzPts val="1350"/>
              <a:buChar char="■"/>
            </a:pPr>
            <a:r>
              <a:rPr lang="en-US">
                <a:solidFill>
                  <a:srgbClr val="002060"/>
                </a:solidFill>
              </a:rPr>
              <a:t>Indexing </a:t>
            </a:r>
            <a:endParaRPr/>
          </a:p>
        </p:txBody>
      </p:sp>
      <p:sp>
        <p:nvSpPr>
          <p:cNvPr id="347" name="Google Shape;347;p12"/>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13"/>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57" name="Google Shape;357;p13"/>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58" name="Google Shape;358;p13"/>
          <p:cNvSpPr txBox="1"/>
          <p:nvPr>
            <p:ph type="title"/>
          </p:nvPr>
        </p:nvSpPr>
        <p:spPr>
          <a:xfrm>
            <a:off x="498474" y="484094"/>
            <a:ext cx="7556313" cy="1116106"/>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Clr>
                <a:schemeClr val="accent1"/>
              </a:buClr>
              <a:buSzPts val="3600"/>
              <a:buFont typeface="Rockwell"/>
              <a:buNone/>
            </a:pPr>
            <a:r>
              <a:rPr lang="en-US"/>
              <a:t>Relative Addressing</a:t>
            </a:r>
            <a:endParaRPr/>
          </a:p>
        </p:txBody>
      </p:sp>
      <p:sp>
        <p:nvSpPr>
          <p:cNvPr id="359" name="Google Shape;359;p13"/>
          <p:cNvSpPr txBox="1"/>
          <p:nvPr>
            <p:ph idx="1" type="body"/>
          </p:nvPr>
        </p:nvSpPr>
        <p:spPr>
          <a:xfrm>
            <a:off x="457200" y="1428736"/>
            <a:ext cx="7556313" cy="4972064"/>
          </a:xfrm>
          <a:prstGeom prst="rect">
            <a:avLst/>
          </a:prstGeom>
          <a:noFill/>
          <a:ln>
            <a:noFill/>
          </a:ln>
        </p:spPr>
        <p:txBody>
          <a:bodyPr anchorCtr="0" anchor="t" bIns="44450" lIns="90475" spcFirstLastPara="1" rIns="90475" wrap="square" tIns="44450">
            <a:normAutofit/>
          </a:bodyPr>
          <a:lstStyle/>
          <a:p>
            <a:pPr indent="-228600" lvl="0" marL="228600" rtl="0" algn="l">
              <a:spcBef>
                <a:spcPts val="0"/>
              </a:spcBef>
              <a:spcAft>
                <a:spcPts val="0"/>
              </a:spcAft>
              <a:buSzPts val="1800"/>
              <a:buChar char="■"/>
            </a:pPr>
            <a:r>
              <a:rPr lang="en-US" sz="2400">
                <a:solidFill>
                  <a:srgbClr val="002060"/>
                </a:solidFill>
              </a:rPr>
              <a:t>The implicitly referenced register is the program counter (PC)</a:t>
            </a:r>
            <a:endParaRPr/>
          </a:p>
          <a:p>
            <a:pPr indent="-228600" lvl="1" marL="457200" rtl="0" algn="l">
              <a:spcBef>
                <a:spcPts val="600"/>
              </a:spcBef>
              <a:spcAft>
                <a:spcPts val="0"/>
              </a:spcAft>
              <a:buSzPts val="1500"/>
              <a:buChar char="■"/>
            </a:pPr>
            <a:r>
              <a:rPr lang="en-US" sz="2000">
                <a:solidFill>
                  <a:srgbClr val="002060"/>
                </a:solidFill>
              </a:rPr>
              <a:t>The next instruction address is added to the address field to produce the EA</a:t>
            </a:r>
            <a:endParaRPr/>
          </a:p>
          <a:p>
            <a:pPr indent="-228600" lvl="1" marL="457200" rtl="0" algn="l">
              <a:spcBef>
                <a:spcPts val="600"/>
              </a:spcBef>
              <a:spcAft>
                <a:spcPts val="0"/>
              </a:spcAft>
              <a:buSzPts val="1500"/>
              <a:buChar char="■"/>
            </a:pPr>
            <a:r>
              <a:rPr lang="en-US" sz="2000">
                <a:solidFill>
                  <a:srgbClr val="002060"/>
                </a:solidFill>
              </a:rPr>
              <a:t>Typically the address field is treated as a twos complement number for this operation</a:t>
            </a:r>
            <a:endParaRPr/>
          </a:p>
          <a:p>
            <a:pPr indent="-228600" lvl="1" marL="457200" rtl="0" algn="l">
              <a:spcBef>
                <a:spcPts val="600"/>
              </a:spcBef>
              <a:spcAft>
                <a:spcPts val="0"/>
              </a:spcAft>
              <a:buSzPts val="1500"/>
              <a:buChar char="■"/>
            </a:pPr>
            <a:r>
              <a:rPr lang="en-US" sz="2000">
                <a:solidFill>
                  <a:srgbClr val="002060"/>
                </a:solidFill>
              </a:rPr>
              <a:t>Thus the effective address is a displacement relative to the address of the instruction</a:t>
            </a:r>
            <a:endParaRPr/>
          </a:p>
          <a:p>
            <a:pPr indent="-228600" lvl="0" marL="228600" rtl="0" algn="l">
              <a:spcBef>
                <a:spcPts val="2000"/>
              </a:spcBef>
              <a:spcAft>
                <a:spcPts val="0"/>
              </a:spcAft>
              <a:buSzPts val="1800"/>
              <a:buChar char="■"/>
            </a:pPr>
            <a:r>
              <a:rPr lang="en-US" sz="2400">
                <a:solidFill>
                  <a:srgbClr val="002060"/>
                </a:solidFill>
              </a:rPr>
              <a:t>Exploits the concept of locality</a:t>
            </a:r>
            <a:endParaRPr/>
          </a:p>
          <a:p>
            <a:pPr indent="-228600" lvl="0" marL="228600" rtl="0" algn="l">
              <a:spcBef>
                <a:spcPts val="2000"/>
              </a:spcBef>
              <a:spcAft>
                <a:spcPts val="0"/>
              </a:spcAft>
              <a:buSzPts val="1800"/>
              <a:buChar char="■"/>
            </a:pPr>
            <a:r>
              <a:rPr lang="en-US" sz="2400">
                <a:solidFill>
                  <a:srgbClr val="002060"/>
                </a:solidFill>
              </a:rPr>
              <a:t>Saves address bits in the instruction if most memory references are relatively near to the instruction being executed</a:t>
            </a:r>
            <a:endParaRPr sz="2400">
              <a:solidFill>
                <a:srgbClr val="002060"/>
              </a:solidFill>
            </a:endParaRPr>
          </a:p>
        </p:txBody>
      </p:sp>
      <p:sp>
        <p:nvSpPr>
          <p:cNvPr id="360" name="Google Shape;360;p13"/>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14"/>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70" name="Google Shape;370;p14"/>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71" name="Google Shape;371;p14"/>
          <p:cNvSpPr txBox="1"/>
          <p:nvPr>
            <p:ph type="title"/>
          </p:nvPr>
        </p:nvSpPr>
        <p:spPr>
          <a:xfrm>
            <a:off x="498474" y="484094"/>
            <a:ext cx="7556313" cy="1116106"/>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Clr>
                <a:schemeClr val="accent1"/>
              </a:buClr>
              <a:buSzPts val="3600"/>
              <a:buFont typeface="Rockwell"/>
              <a:buNone/>
            </a:pPr>
            <a:r>
              <a:rPr lang="en-US"/>
              <a:t>Base-Register Addressing</a:t>
            </a:r>
            <a:endParaRPr/>
          </a:p>
        </p:txBody>
      </p:sp>
      <p:sp>
        <p:nvSpPr>
          <p:cNvPr id="372" name="Google Shape;372;p14"/>
          <p:cNvSpPr txBox="1"/>
          <p:nvPr>
            <p:ph idx="1" type="body"/>
          </p:nvPr>
        </p:nvSpPr>
        <p:spPr>
          <a:xfrm>
            <a:off x="498474" y="1446217"/>
            <a:ext cx="7556313" cy="4911741"/>
          </a:xfrm>
          <a:prstGeom prst="rect">
            <a:avLst/>
          </a:prstGeom>
          <a:noFill/>
          <a:ln>
            <a:noFill/>
          </a:ln>
        </p:spPr>
        <p:txBody>
          <a:bodyPr anchorCtr="0" anchor="t" bIns="44450" lIns="90475" spcFirstLastPara="1" rIns="90475" wrap="square" tIns="44450">
            <a:noAutofit/>
          </a:bodyPr>
          <a:lstStyle/>
          <a:p>
            <a:pPr indent="-228600" lvl="0" marL="228600" rtl="0" algn="l">
              <a:spcBef>
                <a:spcPts val="0"/>
              </a:spcBef>
              <a:spcAft>
                <a:spcPts val="0"/>
              </a:spcAft>
              <a:buSzPts val="1500"/>
              <a:buChar char="■"/>
            </a:pPr>
            <a:r>
              <a:rPr lang="en-US">
                <a:solidFill>
                  <a:srgbClr val="002060"/>
                </a:solidFill>
              </a:rPr>
              <a:t>The referenced register contains a main memory address and the address field contains a displacement from that address</a:t>
            </a:r>
            <a:endParaRPr/>
          </a:p>
          <a:p>
            <a:pPr indent="-228600" lvl="0" marL="228600" rtl="0" algn="l">
              <a:spcBef>
                <a:spcPts val="2000"/>
              </a:spcBef>
              <a:spcAft>
                <a:spcPts val="0"/>
              </a:spcAft>
              <a:buSzPts val="1500"/>
              <a:buChar char="■"/>
            </a:pPr>
            <a:r>
              <a:rPr lang="en-US">
                <a:solidFill>
                  <a:srgbClr val="002060"/>
                </a:solidFill>
              </a:rPr>
              <a:t>The register reference may be explicit or implicit</a:t>
            </a:r>
            <a:endParaRPr/>
          </a:p>
          <a:p>
            <a:pPr indent="-228600" lvl="0" marL="228600" rtl="0" algn="l">
              <a:spcBef>
                <a:spcPts val="2000"/>
              </a:spcBef>
              <a:spcAft>
                <a:spcPts val="0"/>
              </a:spcAft>
              <a:buSzPts val="1500"/>
              <a:buChar char="■"/>
            </a:pPr>
            <a:r>
              <a:rPr lang="en-US">
                <a:solidFill>
                  <a:srgbClr val="002060"/>
                </a:solidFill>
              </a:rPr>
              <a:t>Exploits the locality of memory references</a:t>
            </a:r>
            <a:endParaRPr/>
          </a:p>
          <a:p>
            <a:pPr indent="-228600" lvl="0" marL="228600" rtl="0" algn="l">
              <a:spcBef>
                <a:spcPts val="2000"/>
              </a:spcBef>
              <a:spcAft>
                <a:spcPts val="0"/>
              </a:spcAft>
              <a:buSzPts val="1500"/>
              <a:buChar char="■"/>
            </a:pPr>
            <a:r>
              <a:rPr lang="en-US">
                <a:solidFill>
                  <a:srgbClr val="002060"/>
                </a:solidFill>
              </a:rPr>
              <a:t>Convenient means of implementing segmentation</a:t>
            </a:r>
            <a:endParaRPr/>
          </a:p>
          <a:p>
            <a:pPr indent="-228600" lvl="0" marL="228600" rtl="0" algn="l">
              <a:spcBef>
                <a:spcPts val="2000"/>
              </a:spcBef>
              <a:spcAft>
                <a:spcPts val="0"/>
              </a:spcAft>
              <a:buSzPts val="1500"/>
              <a:buChar char="■"/>
            </a:pPr>
            <a:r>
              <a:rPr lang="en-US">
                <a:solidFill>
                  <a:srgbClr val="002060"/>
                </a:solidFill>
              </a:rPr>
              <a:t>In some implementations a single segment base register is employed and is used implicitly</a:t>
            </a:r>
            <a:endParaRPr/>
          </a:p>
          <a:p>
            <a:pPr indent="-228600" lvl="0" marL="228600" rtl="0" algn="l">
              <a:spcBef>
                <a:spcPts val="2000"/>
              </a:spcBef>
              <a:spcAft>
                <a:spcPts val="0"/>
              </a:spcAft>
              <a:buSzPts val="1500"/>
              <a:buChar char="■"/>
            </a:pPr>
            <a:r>
              <a:rPr lang="en-US">
                <a:solidFill>
                  <a:srgbClr val="002060"/>
                </a:solidFill>
              </a:rPr>
              <a:t>In others the programmer may choose a register to hold the base address of a segment and the instruction must reference it explicitly</a:t>
            </a:r>
            <a:endParaRPr>
              <a:solidFill>
                <a:srgbClr val="002060"/>
              </a:solidFill>
            </a:endParaRPr>
          </a:p>
        </p:txBody>
      </p:sp>
      <p:sp>
        <p:nvSpPr>
          <p:cNvPr id="373" name="Google Shape;373;p14"/>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15"/>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83" name="Google Shape;383;p15"/>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84" name="Google Shape;384;p15"/>
          <p:cNvSpPr txBox="1"/>
          <p:nvPr>
            <p:ph type="title"/>
          </p:nvPr>
        </p:nvSpPr>
        <p:spPr>
          <a:xfrm>
            <a:off x="498474" y="214290"/>
            <a:ext cx="7556313" cy="801766"/>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Clr>
                <a:schemeClr val="accent1"/>
              </a:buClr>
              <a:buSzPts val="3600"/>
              <a:buFont typeface="Rockwell"/>
              <a:buNone/>
            </a:pPr>
            <a:r>
              <a:rPr lang="en-US"/>
              <a:t>Indexed Addressing</a:t>
            </a:r>
            <a:endParaRPr/>
          </a:p>
        </p:txBody>
      </p:sp>
      <p:sp>
        <p:nvSpPr>
          <p:cNvPr id="385" name="Google Shape;385;p15"/>
          <p:cNvSpPr txBox="1"/>
          <p:nvPr>
            <p:ph idx="1" type="body"/>
          </p:nvPr>
        </p:nvSpPr>
        <p:spPr>
          <a:xfrm>
            <a:off x="285720" y="1071546"/>
            <a:ext cx="8286808" cy="5643578"/>
          </a:xfrm>
          <a:prstGeom prst="rect">
            <a:avLst/>
          </a:prstGeom>
          <a:noFill/>
          <a:ln>
            <a:noFill/>
          </a:ln>
        </p:spPr>
        <p:txBody>
          <a:bodyPr anchorCtr="0" anchor="t" bIns="44450" lIns="90475" spcFirstLastPara="1" rIns="90475" wrap="square" tIns="44450">
            <a:normAutofit fontScale="85000" lnSpcReduction="10000"/>
          </a:bodyPr>
          <a:lstStyle/>
          <a:p>
            <a:pPr indent="-228600" lvl="0" marL="228600" rtl="0" algn="l">
              <a:spcBef>
                <a:spcPts val="0"/>
              </a:spcBef>
              <a:spcAft>
                <a:spcPts val="0"/>
              </a:spcAft>
              <a:buSzPct val="75000"/>
              <a:buChar char="■"/>
            </a:pPr>
            <a:r>
              <a:rPr b="1" lang="en-US">
                <a:solidFill>
                  <a:srgbClr val="002060"/>
                </a:solidFill>
              </a:rPr>
              <a:t>The address field references a main memory address and the referenced register contains a positive displacement from that address</a:t>
            </a:r>
            <a:endParaRPr/>
          </a:p>
          <a:p>
            <a:pPr indent="-228600" lvl="0" marL="228600" rtl="0" algn="l">
              <a:spcBef>
                <a:spcPts val="2000"/>
              </a:spcBef>
              <a:spcAft>
                <a:spcPts val="0"/>
              </a:spcAft>
              <a:buSzPct val="75000"/>
              <a:buChar char="■"/>
            </a:pPr>
            <a:r>
              <a:rPr lang="en-US">
                <a:solidFill>
                  <a:srgbClr val="002060"/>
                </a:solidFill>
              </a:rPr>
              <a:t>The method of calculating the EA is the same as </a:t>
            </a:r>
            <a:r>
              <a:rPr b="1" lang="en-US">
                <a:solidFill>
                  <a:srgbClr val="002060"/>
                </a:solidFill>
              </a:rPr>
              <a:t>for base-register addressing</a:t>
            </a:r>
            <a:endParaRPr/>
          </a:p>
          <a:p>
            <a:pPr indent="-228600" lvl="0" marL="228600" rtl="0" algn="l">
              <a:spcBef>
                <a:spcPts val="2000"/>
              </a:spcBef>
              <a:spcAft>
                <a:spcPts val="0"/>
              </a:spcAft>
              <a:buSzPct val="75000"/>
              <a:buChar char="■"/>
            </a:pPr>
            <a:r>
              <a:rPr lang="en-US">
                <a:solidFill>
                  <a:srgbClr val="002060"/>
                </a:solidFill>
              </a:rPr>
              <a:t>An important use is to provide an efficient mechanism for </a:t>
            </a:r>
            <a:r>
              <a:rPr b="1" lang="en-US">
                <a:solidFill>
                  <a:srgbClr val="002060"/>
                </a:solidFill>
              </a:rPr>
              <a:t>performing iterative operations</a:t>
            </a:r>
            <a:endParaRPr/>
          </a:p>
          <a:p>
            <a:pPr indent="-228600" lvl="0" marL="228600" rtl="0" algn="l">
              <a:spcBef>
                <a:spcPts val="2000"/>
              </a:spcBef>
              <a:spcAft>
                <a:spcPts val="0"/>
              </a:spcAft>
              <a:buSzPct val="75000"/>
              <a:buChar char="■"/>
            </a:pPr>
            <a:r>
              <a:rPr b="1" lang="en-US" u="sng">
                <a:solidFill>
                  <a:srgbClr val="FF0000"/>
                </a:solidFill>
              </a:rPr>
              <a:t>Autoindexing</a:t>
            </a:r>
            <a:endParaRPr/>
          </a:p>
          <a:p>
            <a:pPr indent="-228600" lvl="1" marL="457200" rtl="0" algn="l">
              <a:spcBef>
                <a:spcPts val="600"/>
              </a:spcBef>
              <a:spcAft>
                <a:spcPts val="0"/>
              </a:spcAft>
              <a:buSzPct val="75000"/>
              <a:buChar char="■"/>
            </a:pPr>
            <a:r>
              <a:rPr lang="en-US">
                <a:solidFill>
                  <a:srgbClr val="002060"/>
                </a:solidFill>
              </a:rPr>
              <a:t>Automatically increment or decrement the index register after each reference to it</a:t>
            </a:r>
            <a:endParaRPr/>
          </a:p>
          <a:p>
            <a:pPr indent="-228600" lvl="1" marL="457200" rtl="0" algn="l">
              <a:spcBef>
                <a:spcPts val="600"/>
              </a:spcBef>
              <a:spcAft>
                <a:spcPts val="0"/>
              </a:spcAft>
              <a:buSzPct val="75000"/>
              <a:buChar char="■"/>
            </a:pPr>
            <a:r>
              <a:rPr lang="en-US">
                <a:solidFill>
                  <a:srgbClr val="002060"/>
                </a:solidFill>
              </a:rPr>
              <a:t>EA = A + (R)</a:t>
            </a:r>
            <a:endParaRPr/>
          </a:p>
          <a:p>
            <a:pPr indent="-228600" lvl="1" marL="457200" rtl="0" algn="l">
              <a:spcBef>
                <a:spcPts val="600"/>
              </a:spcBef>
              <a:spcAft>
                <a:spcPts val="0"/>
              </a:spcAft>
              <a:buSzPct val="75000"/>
              <a:buChar char="■"/>
            </a:pPr>
            <a:r>
              <a:rPr lang="en-US">
                <a:solidFill>
                  <a:srgbClr val="002060"/>
                </a:solidFill>
              </a:rPr>
              <a:t>(R) </a:t>
            </a:r>
            <a:r>
              <a:rPr lang="en-US">
                <a:solidFill>
                  <a:srgbClr val="002060"/>
                </a:solidFill>
                <a:latin typeface="Noto Sans Symbols"/>
                <a:ea typeface="Noto Sans Symbols"/>
                <a:cs typeface="Noto Sans Symbols"/>
                <a:sym typeface="Noto Sans Symbols"/>
              </a:rPr>
              <a:t>🡸 </a:t>
            </a:r>
            <a:r>
              <a:rPr lang="en-US">
                <a:solidFill>
                  <a:srgbClr val="002060"/>
                </a:solidFill>
              </a:rPr>
              <a:t>(R) + 1</a:t>
            </a:r>
            <a:endParaRPr>
              <a:solidFill>
                <a:srgbClr val="002060"/>
              </a:solidFill>
            </a:endParaRPr>
          </a:p>
          <a:p>
            <a:pPr indent="-228600" lvl="0" marL="228600" rtl="0" algn="l">
              <a:spcBef>
                <a:spcPts val="2000"/>
              </a:spcBef>
              <a:spcAft>
                <a:spcPts val="0"/>
              </a:spcAft>
              <a:buSzPct val="75000"/>
              <a:buChar char="■"/>
            </a:pPr>
            <a:r>
              <a:rPr b="1" lang="en-US" u="sng">
                <a:solidFill>
                  <a:srgbClr val="FF0000"/>
                </a:solidFill>
              </a:rPr>
              <a:t>Postindexing</a:t>
            </a:r>
            <a:endParaRPr/>
          </a:p>
          <a:p>
            <a:pPr indent="-228600" lvl="1" marL="457200" rtl="0" algn="l">
              <a:spcBef>
                <a:spcPts val="600"/>
              </a:spcBef>
              <a:spcAft>
                <a:spcPts val="0"/>
              </a:spcAft>
              <a:buSzPct val="75000"/>
              <a:buChar char="■"/>
            </a:pPr>
            <a:r>
              <a:rPr lang="en-US">
                <a:solidFill>
                  <a:srgbClr val="002060"/>
                </a:solidFill>
              </a:rPr>
              <a:t>Indexing is performed after the indirection</a:t>
            </a:r>
            <a:endParaRPr/>
          </a:p>
          <a:p>
            <a:pPr indent="-228600" lvl="1" marL="457200" rtl="0" algn="l">
              <a:spcBef>
                <a:spcPts val="600"/>
              </a:spcBef>
              <a:spcAft>
                <a:spcPts val="0"/>
              </a:spcAft>
              <a:buSzPct val="75000"/>
              <a:buChar char="■"/>
            </a:pPr>
            <a:r>
              <a:rPr lang="en-US">
                <a:solidFill>
                  <a:srgbClr val="002060"/>
                </a:solidFill>
              </a:rPr>
              <a:t>EA = (A) + (R)</a:t>
            </a:r>
            <a:endParaRPr/>
          </a:p>
          <a:p>
            <a:pPr indent="-228600" lvl="0" marL="228600" rtl="0" algn="l">
              <a:spcBef>
                <a:spcPts val="2000"/>
              </a:spcBef>
              <a:spcAft>
                <a:spcPts val="0"/>
              </a:spcAft>
              <a:buSzPct val="75000"/>
              <a:buChar char="■"/>
            </a:pPr>
            <a:r>
              <a:rPr b="1" lang="en-US" u="sng">
                <a:solidFill>
                  <a:srgbClr val="FF0000"/>
                </a:solidFill>
              </a:rPr>
              <a:t>Preindexing</a:t>
            </a:r>
            <a:endParaRPr/>
          </a:p>
          <a:p>
            <a:pPr indent="-228600" lvl="1" marL="457200" rtl="0" algn="l">
              <a:spcBef>
                <a:spcPts val="600"/>
              </a:spcBef>
              <a:spcAft>
                <a:spcPts val="0"/>
              </a:spcAft>
              <a:buSzPct val="75000"/>
              <a:buChar char="■"/>
            </a:pPr>
            <a:r>
              <a:rPr lang="en-US">
                <a:solidFill>
                  <a:srgbClr val="002060"/>
                </a:solidFill>
              </a:rPr>
              <a:t>Indexing is performed before the indirection</a:t>
            </a:r>
            <a:endParaRPr/>
          </a:p>
          <a:p>
            <a:pPr indent="-228600" lvl="1" marL="457200" rtl="0" algn="l">
              <a:spcBef>
                <a:spcPts val="600"/>
              </a:spcBef>
              <a:spcAft>
                <a:spcPts val="0"/>
              </a:spcAft>
              <a:buSzPct val="75000"/>
              <a:buChar char="■"/>
            </a:pPr>
            <a:r>
              <a:rPr lang="en-US">
                <a:solidFill>
                  <a:srgbClr val="002060"/>
                </a:solidFill>
              </a:rPr>
              <a:t>EA = (A + (R))</a:t>
            </a:r>
            <a:endParaRPr/>
          </a:p>
          <a:p>
            <a:pPr indent="-147637" lvl="0" marL="228600" rtl="0" algn="l">
              <a:spcBef>
                <a:spcPts val="2000"/>
              </a:spcBef>
              <a:spcAft>
                <a:spcPts val="0"/>
              </a:spcAft>
              <a:buSzPct val="75000"/>
              <a:buNone/>
            </a:pPr>
            <a:r>
              <a:t/>
            </a:r>
            <a:endParaRPr>
              <a:solidFill>
                <a:srgbClr val="002060"/>
              </a:solidFill>
            </a:endParaRPr>
          </a:p>
        </p:txBody>
      </p:sp>
      <p:sp>
        <p:nvSpPr>
          <p:cNvPr id="386" name="Google Shape;386;p15"/>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16"/>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96" name="Google Shape;396;p16"/>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97" name="Google Shape;397;p16"/>
          <p:cNvSpPr txBox="1"/>
          <p:nvPr>
            <p:ph type="title"/>
          </p:nvPr>
        </p:nvSpPr>
        <p:spPr>
          <a:xfrm>
            <a:off x="498474" y="484094"/>
            <a:ext cx="7556313" cy="1116106"/>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Clr>
                <a:schemeClr val="accent1"/>
              </a:buClr>
              <a:buSzPts val="3600"/>
              <a:buFont typeface="Rockwell"/>
              <a:buNone/>
            </a:pPr>
            <a:r>
              <a:rPr lang="en-US"/>
              <a:t>Stack Addressing</a:t>
            </a:r>
            <a:endParaRPr/>
          </a:p>
        </p:txBody>
      </p:sp>
      <p:sp>
        <p:nvSpPr>
          <p:cNvPr id="398" name="Google Shape;398;p16"/>
          <p:cNvSpPr txBox="1"/>
          <p:nvPr>
            <p:ph idx="1" type="body"/>
          </p:nvPr>
        </p:nvSpPr>
        <p:spPr>
          <a:xfrm>
            <a:off x="498474" y="1357298"/>
            <a:ext cx="7556313" cy="4768865"/>
          </a:xfrm>
          <a:prstGeom prst="rect">
            <a:avLst/>
          </a:prstGeom>
          <a:noFill/>
          <a:ln>
            <a:noFill/>
          </a:ln>
        </p:spPr>
        <p:txBody>
          <a:bodyPr anchorCtr="0" anchor="t" bIns="44450" lIns="90475" spcFirstLastPara="1" rIns="90475" wrap="square" tIns="44450">
            <a:normAutofit/>
          </a:bodyPr>
          <a:lstStyle/>
          <a:p>
            <a:pPr indent="-228600" lvl="0" marL="228600" rtl="0" algn="l">
              <a:lnSpc>
                <a:spcPct val="80000"/>
              </a:lnSpc>
              <a:spcBef>
                <a:spcPts val="0"/>
              </a:spcBef>
              <a:spcAft>
                <a:spcPts val="0"/>
              </a:spcAft>
              <a:buSzPts val="1500"/>
              <a:buChar char="■"/>
            </a:pPr>
            <a:r>
              <a:rPr lang="en-US">
                <a:solidFill>
                  <a:srgbClr val="002060"/>
                </a:solidFill>
              </a:rPr>
              <a:t>A stack is </a:t>
            </a:r>
            <a:r>
              <a:rPr lang="en-US">
                <a:solidFill>
                  <a:srgbClr val="FF0000"/>
                </a:solidFill>
              </a:rPr>
              <a:t>a linear array of locations</a:t>
            </a:r>
            <a:endParaRPr/>
          </a:p>
          <a:p>
            <a:pPr indent="-228600" lvl="1" marL="457200" rtl="0" algn="l">
              <a:lnSpc>
                <a:spcPct val="80000"/>
              </a:lnSpc>
              <a:spcBef>
                <a:spcPts val="600"/>
              </a:spcBef>
              <a:spcAft>
                <a:spcPts val="0"/>
              </a:spcAft>
              <a:buSzPts val="1350"/>
              <a:buChar char="■"/>
            </a:pPr>
            <a:r>
              <a:rPr lang="en-US">
                <a:solidFill>
                  <a:srgbClr val="002060"/>
                </a:solidFill>
              </a:rPr>
              <a:t>Sometimes referred to as a </a:t>
            </a:r>
            <a:r>
              <a:rPr i="1" lang="en-US">
                <a:solidFill>
                  <a:srgbClr val="002060"/>
                </a:solidFill>
              </a:rPr>
              <a:t>pushdown list </a:t>
            </a:r>
            <a:r>
              <a:rPr lang="en-US">
                <a:solidFill>
                  <a:srgbClr val="002060"/>
                </a:solidFill>
              </a:rPr>
              <a:t>or </a:t>
            </a:r>
            <a:r>
              <a:rPr i="1" lang="en-US">
                <a:solidFill>
                  <a:srgbClr val="002060"/>
                </a:solidFill>
              </a:rPr>
              <a:t>last-in-first-out queue</a:t>
            </a:r>
            <a:endParaRPr/>
          </a:p>
          <a:p>
            <a:pPr indent="-228600" lvl="0" marL="228600" rtl="0" algn="l">
              <a:lnSpc>
                <a:spcPct val="80000"/>
              </a:lnSpc>
              <a:spcBef>
                <a:spcPts val="2000"/>
              </a:spcBef>
              <a:spcAft>
                <a:spcPts val="0"/>
              </a:spcAft>
              <a:buSzPts val="1500"/>
              <a:buChar char="■"/>
            </a:pPr>
            <a:r>
              <a:rPr lang="en-US">
                <a:solidFill>
                  <a:srgbClr val="002060"/>
                </a:solidFill>
              </a:rPr>
              <a:t>A stack is a </a:t>
            </a:r>
            <a:r>
              <a:rPr lang="en-US">
                <a:solidFill>
                  <a:srgbClr val="FF0000"/>
                </a:solidFill>
              </a:rPr>
              <a:t>reserved</a:t>
            </a:r>
            <a:r>
              <a:rPr lang="en-US">
                <a:solidFill>
                  <a:srgbClr val="002060"/>
                </a:solidFill>
              </a:rPr>
              <a:t> block of locations</a:t>
            </a:r>
            <a:endParaRPr/>
          </a:p>
          <a:p>
            <a:pPr indent="-228600" lvl="1" marL="457200" rtl="0" algn="l">
              <a:lnSpc>
                <a:spcPct val="80000"/>
              </a:lnSpc>
              <a:spcBef>
                <a:spcPts val="600"/>
              </a:spcBef>
              <a:spcAft>
                <a:spcPts val="0"/>
              </a:spcAft>
              <a:buSzPts val="1350"/>
              <a:buChar char="■"/>
            </a:pPr>
            <a:r>
              <a:rPr lang="en-US">
                <a:solidFill>
                  <a:srgbClr val="002060"/>
                </a:solidFill>
              </a:rPr>
              <a:t>Items are appended to the top of the stack so that the block is partially filled</a:t>
            </a:r>
            <a:endParaRPr/>
          </a:p>
          <a:p>
            <a:pPr indent="-228600" lvl="0" marL="228600" rtl="0" algn="l">
              <a:lnSpc>
                <a:spcPct val="80000"/>
              </a:lnSpc>
              <a:spcBef>
                <a:spcPts val="2000"/>
              </a:spcBef>
              <a:spcAft>
                <a:spcPts val="0"/>
              </a:spcAft>
              <a:buSzPts val="1500"/>
              <a:buChar char="■"/>
            </a:pPr>
            <a:r>
              <a:rPr lang="en-US">
                <a:solidFill>
                  <a:srgbClr val="002060"/>
                </a:solidFill>
              </a:rPr>
              <a:t>Associated with the stack is a </a:t>
            </a:r>
            <a:r>
              <a:rPr lang="en-US">
                <a:solidFill>
                  <a:srgbClr val="FF0000"/>
                </a:solidFill>
              </a:rPr>
              <a:t>pointer</a:t>
            </a:r>
            <a:r>
              <a:rPr lang="en-US">
                <a:solidFill>
                  <a:srgbClr val="002060"/>
                </a:solidFill>
              </a:rPr>
              <a:t> whose value is the address of the </a:t>
            </a:r>
            <a:r>
              <a:rPr lang="en-US">
                <a:solidFill>
                  <a:srgbClr val="FF0000"/>
                </a:solidFill>
              </a:rPr>
              <a:t>top</a:t>
            </a:r>
            <a:r>
              <a:rPr lang="en-US">
                <a:solidFill>
                  <a:srgbClr val="002060"/>
                </a:solidFill>
              </a:rPr>
              <a:t> of the stack</a:t>
            </a:r>
            <a:endParaRPr/>
          </a:p>
          <a:p>
            <a:pPr indent="-228600" lvl="1" marL="457200" rtl="0" algn="l">
              <a:lnSpc>
                <a:spcPct val="80000"/>
              </a:lnSpc>
              <a:spcBef>
                <a:spcPts val="600"/>
              </a:spcBef>
              <a:spcAft>
                <a:spcPts val="0"/>
              </a:spcAft>
              <a:buSzPts val="1350"/>
              <a:buChar char="■"/>
            </a:pPr>
            <a:r>
              <a:rPr lang="en-US">
                <a:solidFill>
                  <a:srgbClr val="002060"/>
                </a:solidFill>
              </a:rPr>
              <a:t>The stack pointer is maintained in a register</a:t>
            </a:r>
            <a:endParaRPr/>
          </a:p>
          <a:p>
            <a:pPr indent="-228600" lvl="1" marL="457200" rtl="0" algn="l">
              <a:lnSpc>
                <a:spcPct val="80000"/>
              </a:lnSpc>
              <a:spcBef>
                <a:spcPts val="600"/>
              </a:spcBef>
              <a:spcAft>
                <a:spcPts val="0"/>
              </a:spcAft>
              <a:buSzPts val="1350"/>
              <a:buChar char="■"/>
            </a:pPr>
            <a:r>
              <a:rPr lang="en-US">
                <a:solidFill>
                  <a:srgbClr val="002060"/>
                </a:solidFill>
              </a:rPr>
              <a:t>Thus references to stack locations in memory are in fact register indirect addresses</a:t>
            </a:r>
            <a:endParaRPr/>
          </a:p>
          <a:p>
            <a:pPr indent="-228600" lvl="1" marL="228600" rtl="0" algn="l">
              <a:lnSpc>
                <a:spcPct val="80000"/>
              </a:lnSpc>
              <a:spcBef>
                <a:spcPts val="2000"/>
              </a:spcBef>
              <a:spcAft>
                <a:spcPts val="0"/>
              </a:spcAft>
              <a:buClr>
                <a:schemeClr val="accent1"/>
              </a:buClr>
              <a:buSzPts val="1500"/>
              <a:buChar char="■"/>
            </a:pPr>
            <a:r>
              <a:rPr lang="en-US" sz="2000">
                <a:solidFill>
                  <a:srgbClr val="002060"/>
                </a:solidFill>
              </a:rPr>
              <a:t>Is a form of implied addressing</a:t>
            </a:r>
            <a:endParaRPr/>
          </a:p>
          <a:p>
            <a:pPr indent="-228600" lvl="1" marL="228600" rtl="0" algn="l">
              <a:lnSpc>
                <a:spcPct val="80000"/>
              </a:lnSpc>
              <a:spcBef>
                <a:spcPts val="2000"/>
              </a:spcBef>
              <a:spcAft>
                <a:spcPts val="0"/>
              </a:spcAft>
              <a:buClr>
                <a:schemeClr val="accent1"/>
              </a:buClr>
              <a:buSzPts val="1500"/>
              <a:buChar char="■"/>
            </a:pPr>
            <a:r>
              <a:rPr lang="en-US" sz="2000">
                <a:solidFill>
                  <a:srgbClr val="002060"/>
                </a:solidFill>
              </a:rPr>
              <a:t>The machine instructions need not include a memory reference but implicitly </a:t>
            </a:r>
            <a:r>
              <a:rPr lang="en-US" sz="2000">
                <a:solidFill>
                  <a:srgbClr val="FF0000"/>
                </a:solidFill>
              </a:rPr>
              <a:t>operate on the top of the stack</a:t>
            </a:r>
            <a:endParaRPr/>
          </a:p>
        </p:txBody>
      </p:sp>
      <p:sp>
        <p:nvSpPr>
          <p:cNvPr id="399" name="Google Shape;399;p16"/>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17"/>
          <p:cNvSpPr txBox="1"/>
          <p:nvPr>
            <p:ph idx="4294967295" type="title"/>
          </p:nvPr>
        </p:nvSpPr>
        <p:spPr>
          <a:xfrm>
            <a:off x="304800" y="228600"/>
            <a:ext cx="7556400" cy="1116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13.3- Instruction Formats</a:t>
            </a:r>
            <a:endParaRPr/>
          </a:p>
        </p:txBody>
      </p:sp>
      <p:grpSp>
        <p:nvGrpSpPr>
          <p:cNvPr id="405" name="Google Shape;405;p17"/>
          <p:cNvGrpSpPr/>
          <p:nvPr/>
        </p:nvGrpSpPr>
        <p:grpSpPr>
          <a:xfrm rot="10800000">
            <a:off x="-721625" y="1424950"/>
            <a:ext cx="10502950" cy="4906962"/>
            <a:chOff x="-1170713" y="0"/>
            <a:chExt cx="10502950" cy="4906962"/>
          </a:xfrm>
        </p:grpSpPr>
        <p:sp>
          <p:nvSpPr>
            <p:cNvPr id="406" name="Google Shape;406;p17"/>
            <p:cNvSpPr/>
            <p:nvPr/>
          </p:nvSpPr>
          <p:spPr>
            <a:xfrm rot="-5400000">
              <a:off x="-1170713" y="1171699"/>
              <a:ext cx="4906962" cy="2563564"/>
            </a:xfrm>
            <a:prstGeom prst="flowChartManualOperation">
              <a:avLst/>
            </a:pr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7"/>
            <p:cNvSpPr txBox="1"/>
            <p:nvPr/>
          </p:nvSpPr>
          <p:spPr>
            <a:xfrm rot="10800000">
              <a:off x="-1170713" y="1171699"/>
              <a:ext cx="4906962" cy="2563564"/>
            </a:xfrm>
            <a:prstGeom prst="rect">
              <a:avLst/>
            </a:prstGeom>
            <a:noFill/>
            <a:ln>
              <a:noFill/>
            </a:ln>
          </p:spPr>
          <p:txBody>
            <a:bodyPr anchorCtr="0" anchor="ctr" bIns="0" lIns="165100" spcFirstLastPara="1" rIns="167950" wrap="square" tIns="0">
              <a:noAutofit/>
            </a:bodyPr>
            <a:lstStyle/>
            <a:p>
              <a:pPr indent="0" lvl="0" marL="0" marR="0" rtl="0" algn="ctr">
                <a:lnSpc>
                  <a:spcPct val="90000"/>
                </a:lnSpc>
                <a:spcBef>
                  <a:spcPts val="0"/>
                </a:spcBef>
                <a:spcAft>
                  <a:spcPts val="0"/>
                </a:spcAft>
                <a:buNone/>
              </a:pPr>
              <a:r>
                <a:rPr lang="en-US" sz="2600">
                  <a:solidFill>
                    <a:schemeClr val="lt1"/>
                  </a:solidFill>
                  <a:latin typeface="Times New Roman"/>
                  <a:ea typeface="Times New Roman"/>
                  <a:cs typeface="Times New Roman"/>
                  <a:sym typeface="Times New Roman"/>
                </a:rPr>
                <a:t>Define the layout of the bits of an instruction, in terms of its constituent fields</a:t>
              </a:r>
              <a:endParaRPr sz="2600">
                <a:solidFill>
                  <a:schemeClr val="lt1"/>
                </a:solidFill>
                <a:latin typeface="Times New Roman"/>
                <a:ea typeface="Times New Roman"/>
                <a:cs typeface="Times New Roman"/>
                <a:sym typeface="Times New Roman"/>
              </a:endParaRPr>
            </a:p>
          </p:txBody>
        </p:sp>
        <p:sp>
          <p:nvSpPr>
            <p:cNvPr id="408" name="Google Shape;408;p17"/>
            <p:cNvSpPr/>
            <p:nvPr/>
          </p:nvSpPr>
          <p:spPr>
            <a:xfrm rot="-5400000">
              <a:off x="1585118" y="1171699"/>
              <a:ext cx="4906962" cy="2563564"/>
            </a:xfrm>
            <a:prstGeom prst="flowChartManualOperation">
              <a:avLst/>
            </a:pr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7"/>
            <p:cNvSpPr txBox="1"/>
            <p:nvPr/>
          </p:nvSpPr>
          <p:spPr>
            <a:xfrm rot="10800000">
              <a:off x="1585118" y="1171699"/>
              <a:ext cx="4906962" cy="2563564"/>
            </a:xfrm>
            <a:prstGeom prst="rect">
              <a:avLst/>
            </a:prstGeom>
            <a:noFill/>
            <a:ln>
              <a:noFill/>
            </a:ln>
          </p:spPr>
          <p:txBody>
            <a:bodyPr anchorCtr="0" anchor="ctr" bIns="0" lIns="165100" spcFirstLastPara="1" rIns="167950" wrap="square" tIns="0">
              <a:noAutofit/>
            </a:bodyPr>
            <a:lstStyle/>
            <a:p>
              <a:pPr indent="0" lvl="0" marL="0" marR="0" rtl="0" algn="ctr">
                <a:lnSpc>
                  <a:spcPct val="90000"/>
                </a:lnSpc>
                <a:spcBef>
                  <a:spcPts val="0"/>
                </a:spcBef>
                <a:spcAft>
                  <a:spcPts val="0"/>
                </a:spcAft>
                <a:buNone/>
              </a:pPr>
              <a:r>
                <a:rPr lang="en-US" sz="2600">
                  <a:solidFill>
                    <a:schemeClr val="lt1"/>
                  </a:solidFill>
                  <a:latin typeface="Times New Roman"/>
                  <a:ea typeface="Times New Roman"/>
                  <a:cs typeface="Times New Roman"/>
                  <a:sym typeface="Times New Roman"/>
                </a:rPr>
                <a:t>Must include an opcode and, implicitly or explicitly, indicate the addressing mode for each operand</a:t>
              </a:r>
              <a:endParaRPr sz="2600">
                <a:solidFill>
                  <a:schemeClr val="lt1"/>
                </a:solidFill>
                <a:latin typeface="Times New Roman"/>
                <a:ea typeface="Times New Roman"/>
                <a:cs typeface="Times New Roman"/>
                <a:sym typeface="Times New Roman"/>
              </a:endParaRPr>
            </a:p>
          </p:txBody>
        </p:sp>
        <p:sp>
          <p:nvSpPr>
            <p:cNvPr id="410" name="Google Shape;410;p17"/>
            <p:cNvSpPr/>
            <p:nvPr/>
          </p:nvSpPr>
          <p:spPr>
            <a:xfrm rot="-5400000">
              <a:off x="4340950" y="1171699"/>
              <a:ext cx="4906962" cy="2563564"/>
            </a:xfrm>
            <a:prstGeom prst="flowChartManualOperation">
              <a:avLst/>
            </a:pr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7"/>
            <p:cNvSpPr txBox="1"/>
            <p:nvPr/>
          </p:nvSpPr>
          <p:spPr>
            <a:xfrm rot="10800000">
              <a:off x="4425137" y="1256088"/>
              <a:ext cx="4907100" cy="2563500"/>
            </a:xfrm>
            <a:prstGeom prst="rect">
              <a:avLst/>
            </a:prstGeom>
            <a:noFill/>
            <a:ln>
              <a:noFill/>
            </a:ln>
          </p:spPr>
          <p:txBody>
            <a:bodyPr anchorCtr="0" anchor="ctr" bIns="0" lIns="165100" spcFirstLastPara="1" rIns="167950" wrap="square" tIns="0">
              <a:noAutofit/>
            </a:bodyPr>
            <a:lstStyle/>
            <a:p>
              <a:pPr indent="0" lvl="0" marL="0" marR="0" rtl="0" algn="ctr">
                <a:lnSpc>
                  <a:spcPct val="90000"/>
                </a:lnSpc>
                <a:spcBef>
                  <a:spcPts val="0"/>
                </a:spcBef>
                <a:spcAft>
                  <a:spcPts val="0"/>
                </a:spcAft>
                <a:buNone/>
              </a:pPr>
              <a:r>
                <a:rPr lang="en-US" sz="2600">
                  <a:solidFill>
                    <a:schemeClr val="lt1"/>
                  </a:solidFill>
                  <a:latin typeface="Times New Roman"/>
                  <a:ea typeface="Times New Roman"/>
                  <a:cs typeface="Times New Roman"/>
                  <a:sym typeface="Times New Roman"/>
                </a:rPr>
                <a:t>For most instruction sets more than one instruction format is used</a:t>
              </a:r>
              <a:endParaRPr sz="2600">
                <a:solidFill>
                  <a:schemeClr val="lt1"/>
                </a:solidFill>
                <a:latin typeface="Times New Roman"/>
                <a:ea typeface="Times New Roman"/>
                <a:cs typeface="Times New Roman"/>
                <a:sym typeface="Times New Roman"/>
              </a:endParaRPr>
            </a:p>
          </p:txBody>
        </p:sp>
      </p:grpSp>
      <p:sp>
        <p:nvSpPr>
          <p:cNvPr id="412" name="Google Shape;412;p17"/>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18"/>
          <p:cNvSpPr txBox="1"/>
          <p:nvPr>
            <p:ph type="title"/>
          </p:nvPr>
        </p:nvSpPr>
        <p:spPr>
          <a:xfrm>
            <a:off x="762000" y="214290"/>
            <a:ext cx="7556313" cy="68102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Instruction Length</a:t>
            </a:r>
            <a:endParaRPr/>
          </a:p>
        </p:txBody>
      </p:sp>
      <p:sp>
        <p:nvSpPr>
          <p:cNvPr id="418" name="Google Shape;418;p18"/>
          <p:cNvSpPr txBox="1"/>
          <p:nvPr>
            <p:ph idx="1" type="body"/>
          </p:nvPr>
        </p:nvSpPr>
        <p:spPr>
          <a:xfrm>
            <a:off x="498474" y="1214422"/>
            <a:ext cx="7556313" cy="4911741"/>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800"/>
              <a:buChar char="■"/>
            </a:pPr>
            <a:r>
              <a:rPr lang="en-US" sz="2400">
                <a:solidFill>
                  <a:srgbClr val="FF0000"/>
                </a:solidFill>
              </a:rPr>
              <a:t>Most basic design issue</a:t>
            </a:r>
            <a:endParaRPr/>
          </a:p>
          <a:p>
            <a:pPr indent="-228600" lvl="0" marL="228600" rtl="0" algn="l">
              <a:spcBef>
                <a:spcPts val="2000"/>
              </a:spcBef>
              <a:spcAft>
                <a:spcPts val="0"/>
              </a:spcAft>
              <a:buSzPts val="1800"/>
              <a:buChar char="■"/>
            </a:pPr>
            <a:r>
              <a:rPr lang="en-US" sz="2400">
                <a:solidFill>
                  <a:srgbClr val="FF0000"/>
                </a:solidFill>
              </a:rPr>
              <a:t>Affects</a:t>
            </a:r>
            <a:r>
              <a:rPr lang="en-US" sz="2400">
                <a:solidFill>
                  <a:srgbClr val="002060"/>
                </a:solidFill>
              </a:rPr>
              <a:t>, and is affected by:</a:t>
            </a:r>
            <a:endParaRPr/>
          </a:p>
          <a:p>
            <a:pPr indent="-228600" lvl="1" marL="457200" rtl="0" algn="l">
              <a:spcBef>
                <a:spcPts val="600"/>
              </a:spcBef>
              <a:spcAft>
                <a:spcPts val="0"/>
              </a:spcAft>
              <a:buSzPts val="1500"/>
              <a:buChar char="■"/>
            </a:pPr>
            <a:r>
              <a:rPr lang="en-US" sz="2000">
                <a:solidFill>
                  <a:srgbClr val="002060"/>
                </a:solidFill>
              </a:rPr>
              <a:t>Memory size</a:t>
            </a:r>
            <a:endParaRPr/>
          </a:p>
          <a:p>
            <a:pPr indent="-228600" lvl="1" marL="457200" rtl="0" algn="l">
              <a:spcBef>
                <a:spcPts val="600"/>
              </a:spcBef>
              <a:spcAft>
                <a:spcPts val="0"/>
              </a:spcAft>
              <a:buSzPts val="1500"/>
              <a:buChar char="■"/>
            </a:pPr>
            <a:r>
              <a:rPr lang="en-US" sz="2000">
                <a:solidFill>
                  <a:srgbClr val="002060"/>
                </a:solidFill>
              </a:rPr>
              <a:t>Memory organization</a:t>
            </a:r>
            <a:endParaRPr/>
          </a:p>
          <a:p>
            <a:pPr indent="-228600" lvl="1" marL="457200" rtl="0" algn="l">
              <a:spcBef>
                <a:spcPts val="600"/>
              </a:spcBef>
              <a:spcAft>
                <a:spcPts val="0"/>
              </a:spcAft>
              <a:buSzPts val="1500"/>
              <a:buChar char="■"/>
            </a:pPr>
            <a:r>
              <a:rPr lang="en-US" sz="2000">
                <a:solidFill>
                  <a:srgbClr val="002060"/>
                </a:solidFill>
              </a:rPr>
              <a:t>Bus structure</a:t>
            </a:r>
            <a:endParaRPr/>
          </a:p>
          <a:p>
            <a:pPr indent="-228600" lvl="1" marL="457200" rtl="0" algn="l">
              <a:spcBef>
                <a:spcPts val="600"/>
              </a:spcBef>
              <a:spcAft>
                <a:spcPts val="0"/>
              </a:spcAft>
              <a:buSzPts val="1500"/>
              <a:buChar char="■"/>
            </a:pPr>
            <a:r>
              <a:rPr lang="en-US" sz="2000">
                <a:solidFill>
                  <a:srgbClr val="002060"/>
                </a:solidFill>
              </a:rPr>
              <a:t>Processor complexity</a:t>
            </a:r>
            <a:endParaRPr/>
          </a:p>
          <a:p>
            <a:pPr indent="-228600" lvl="1" marL="457200" rtl="0" algn="l">
              <a:spcBef>
                <a:spcPts val="600"/>
              </a:spcBef>
              <a:spcAft>
                <a:spcPts val="0"/>
              </a:spcAft>
              <a:buSzPts val="1500"/>
              <a:buChar char="■"/>
            </a:pPr>
            <a:r>
              <a:rPr lang="en-US" sz="2000">
                <a:solidFill>
                  <a:srgbClr val="002060"/>
                </a:solidFill>
              </a:rPr>
              <a:t>Processor speed</a:t>
            </a:r>
            <a:endParaRPr/>
          </a:p>
          <a:p>
            <a:pPr indent="-228600" lvl="1" marL="228600" rtl="0" algn="l">
              <a:spcBef>
                <a:spcPts val="2000"/>
              </a:spcBef>
              <a:spcAft>
                <a:spcPts val="0"/>
              </a:spcAft>
              <a:buClr>
                <a:schemeClr val="accent1"/>
              </a:buClr>
              <a:buSzPts val="1800"/>
              <a:buChar char="■"/>
            </a:pPr>
            <a:r>
              <a:rPr lang="en-US" sz="2400">
                <a:solidFill>
                  <a:srgbClr val="002060"/>
                </a:solidFill>
              </a:rPr>
              <a:t>Should be </a:t>
            </a:r>
            <a:r>
              <a:rPr lang="en-US" sz="2400">
                <a:solidFill>
                  <a:srgbClr val="FF0000"/>
                </a:solidFill>
              </a:rPr>
              <a:t>equal to the memory-transfer length </a:t>
            </a:r>
            <a:r>
              <a:rPr lang="en-US" sz="2400">
                <a:solidFill>
                  <a:srgbClr val="002060"/>
                </a:solidFill>
              </a:rPr>
              <a:t>or one should be a </a:t>
            </a:r>
            <a:r>
              <a:rPr lang="en-US" sz="2400">
                <a:solidFill>
                  <a:srgbClr val="FF0000"/>
                </a:solidFill>
              </a:rPr>
              <a:t>multiple of the other</a:t>
            </a:r>
            <a:endParaRPr/>
          </a:p>
          <a:p>
            <a:pPr indent="-228600" lvl="1" marL="228600" rtl="0" algn="l">
              <a:spcBef>
                <a:spcPts val="2000"/>
              </a:spcBef>
              <a:spcAft>
                <a:spcPts val="0"/>
              </a:spcAft>
              <a:buClr>
                <a:schemeClr val="accent1"/>
              </a:buClr>
              <a:buSzPts val="1800"/>
              <a:buChar char="■"/>
            </a:pPr>
            <a:r>
              <a:rPr lang="en-US" sz="2400">
                <a:solidFill>
                  <a:srgbClr val="002060"/>
                </a:solidFill>
              </a:rPr>
              <a:t>Should be a </a:t>
            </a:r>
            <a:r>
              <a:rPr lang="en-US" sz="2400">
                <a:solidFill>
                  <a:srgbClr val="FF0000"/>
                </a:solidFill>
              </a:rPr>
              <a:t>multiple of the character length</a:t>
            </a:r>
            <a:r>
              <a:rPr lang="en-US" sz="2400">
                <a:solidFill>
                  <a:srgbClr val="002060"/>
                </a:solidFill>
              </a:rPr>
              <a:t>, which is usually 8 bits, and of the length of fixed-point numbers</a:t>
            </a:r>
            <a:endParaRPr/>
          </a:p>
        </p:txBody>
      </p:sp>
      <p:sp>
        <p:nvSpPr>
          <p:cNvPr id="419" name="Google Shape;419;p18"/>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19"/>
          <p:cNvSpPr txBox="1"/>
          <p:nvPr>
            <p:ph type="title"/>
          </p:nvPr>
        </p:nvSpPr>
        <p:spPr>
          <a:xfrm>
            <a:off x="685800" y="533400"/>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Allocation of Bits</a:t>
            </a:r>
            <a:endParaRPr/>
          </a:p>
        </p:txBody>
      </p:sp>
      <p:sp>
        <p:nvSpPr>
          <p:cNvPr id="425" name="Google Shape;425;p19"/>
          <p:cNvSpPr txBox="1"/>
          <p:nvPr>
            <p:ph idx="1" type="body"/>
          </p:nvPr>
        </p:nvSpPr>
        <p:spPr>
          <a:xfrm>
            <a:off x="498474" y="1500174"/>
            <a:ext cx="7556313" cy="4625989"/>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1800"/>
              <a:buChar char="■"/>
            </a:pPr>
            <a:r>
              <a:rPr lang="en-US" sz="2400">
                <a:solidFill>
                  <a:srgbClr val="002060"/>
                </a:solidFill>
              </a:rPr>
              <a:t>Number of addressing modes	</a:t>
            </a:r>
            <a:endParaRPr/>
          </a:p>
          <a:p>
            <a:pPr indent="-228600" lvl="0" marL="228600" rtl="0" algn="l">
              <a:spcBef>
                <a:spcPts val="2000"/>
              </a:spcBef>
              <a:spcAft>
                <a:spcPts val="0"/>
              </a:spcAft>
              <a:buSzPts val="1800"/>
              <a:buChar char="■"/>
            </a:pPr>
            <a:r>
              <a:rPr lang="en-US" sz="2400">
                <a:solidFill>
                  <a:srgbClr val="002060"/>
                </a:solidFill>
              </a:rPr>
              <a:t>Number of operands</a:t>
            </a:r>
            <a:endParaRPr/>
          </a:p>
          <a:p>
            <a:pPr indent="-228600" lvl="0" marL="228600" rtl="0" algn="l">
              <a:spcBef>
                <a:spcPts val="2000"/>
              </a:spcBef>
              <a:spcAft>
                <a:spcPts val="0"/>
              </a:spcAft>
              <a:buSzPts val="1800"/>
              <a:buChar char="■"/>
            </a:pPr>
            <a:r>
              <a:rPr lang="en-US" sz="2400">
                <a:solidFill>
                  <a:srgbClr val="002060"/>
                </a:solidFill>
              </a:rPr>
              <a:t>Register versus memory</a:t>
            </a:r>
            <a:endParaRPr/>
          </a:p>
          <a:p>
            <a:pPr indent="-228600" lvl="0" marL="228600" rtl="0" algn="l">
              <a:spcBef>
                <a:spcPts val="2000"/>
              </a:spcBef>
              <a:spcAft>
                <a:spcPts val="0"/>
              </a:spcAft>
              <a:buSzPts val="1800"/>
              <a:buChar char="■"/>
            </a:pPr>
            <a:r>
              <a:rPr lang="en-US" sz="2400">
                <a:solidFill>
                  <a:srgbClr val="002060"/>
                </a:solidFill>
              </a:rPr>
              <a:t>Number of register sets</a:t>
            </a:r>
            <a:endParaRPr/>
          </a:p>
          <a:p>
            <a:pPr indent="-228600" lvl="0" marL="228600" rtl="0" algn="l">
              <a:spcBef>
                <a:spcPts val="2000"/>
              </a:spcBef>
              <a:spcAft>
                <a:spcPts val="0"/>
              </a:spcAft>
              <a:buSzPts val="1800"/>
              <a:buChar char="■"/>
            </a:pPr>
            <a:r>
              <a:rPr lang="en-US" sz="2400">
                <a:solidFill>
                  <a:srgbClr val="002060"/>
                </a:solidFill>
              </a:rPr>
              <a:t>Address range</a:t>
            </a:r>
            <a:endParaRPr/>
          </a:p>
          <a:p>
            <a:pPr indent="-228600" lvl="0" marL="228600" rtl="0" algn="l">
              <a:spcBef>
                <a:spcPts val="2000"/>
              </a:spcBef>
              <a:spcAft>
                <a:spcPts val="0"/>
              </a:spcAft>
              <a:buSzPts val="1800"/>
              <a:buChar char="■"/>
            </a:pPr>
            <a:r>
              <a:rPr lang="en-US" sz="2400">
                <a:solidFill>
                  <a:srgbClr val="002060"/>
                </a:solidFill>
              </a:rPr>
              <a:t>Address granularity (cốt lõi)</a:t>
            </a:r>
            <a:endParaRPr sz="2400">
              <a:solidFill>
                <a:srgbClr val="002060"/>
              </a:solidFill>
            </a:endParaRPr>
          </a:p>
          <a:p>
            <a:pPr indent="-114300" lvl="0" marL="228600" rtl="0" algn="l">
              <a:spcBef>
                <a:spcPts val="2000"/>
              </a:spcBef>
              <a:spcAft>
                <a:spcPts val="0"/>
              </a:spcAft>
              <a:buSzPts val="1800"/>
              <a:buNone/>
            </a:pPr>
            <a:r>
              <a:t/>
            </a:r>
            <a:endParaRPr sz="2400">
              <a:solidFill>
                <a:srgbClr val="002060"/>
              </a:solidFill>
            </a:endParaRPr>
          </a:p>
        </p:txBody>
      </p:sp>
      <p:sp>
        <p:nvSpPr>
          <p:cNvPr id="426" name="Google Shape;426;p19"/>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
          <p:cNvSpPr txBox="1"/>
          <p:nvPr>
            <p:ph type="title"/>
          </p:nvPr>
        </p:nvSpPr>
        <p:spPr>
          <a:xfrm>
            <a:off x="498474" y="484094"/>
            <a:ext cx="7556313" cy="658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000"/>
              <a:buFont typeface="Rockwell"/>
              <a:buNone/>
            </a:pPr>
            <a:r>
              <a:rPr lang="en-US" sz="4000"/>
              <a:t>Objectives</a:t>
            </a:r>
            <a:endParaRPr sz="4000"/>
          </a:p>
        </p:txBody>
      </p:sp>
      <p:sp>
        <p:nvSpPr>
          <p:cNvPr id="217" name="Google Shape;217;p2"/>
          <p:cNvSpPr txBox="1"/>
          <p:nvPr>
            <p:ph idx="1" type="body"/>
          </p:nvPr>
        </p:nvSpPr>
        <p:spPr>
          <a:xfrm>
            <a:off x="357158" y="1285860"/>
            <a:ext cx="8429684" cy="4625989"/>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800"/>
              <a:buNone/>
            </a:pPr>
            <a:r>
              <a:rPr lang="en-US" sz="2400">
                <a:solidFill>
                  <a:srgbClr val="002060"/>
                </a:solidFill>
              </a:rPr>
              <a:t>After studying this chapter, you should be able to: </a:t>
            </a:r>
            <a:endParaRPr/>
          </a:p>
          <a:p>
            <a:pPr indent="-228600" lvl="0" marL="228600" rtl="0" algn="l">
              <a:spcBef>
                <a:spcPts val="2000"/>
              </a:spcBef>
              <a:spcAft>
                <a:spcPts val="0"/>
              </a:spcAft>
              <a:buSzPts val="1800"/>
              <a:buChar char="■"/>
            </a:pPr>
            <a:r>
              <a:rPr lang="en-US" sz="2400">
                <a:solidFill>
                  <a:srgbClr val="002060"/>
                </a:solidFill>
              </a:rPr>
              <a:t>Describe the various types of addressing modes common in instruction sets. </a:t>
            </a:r>
            <a:endParaRPr/>
          </a:p>
          <a:p>
            <a:pPr indent="-228600" lvl="0" marL="228600" rtl="0" algn="l">
              <a:spcBef>
                <a:spcPts val="2000"/>
              </a:spcBef>
              <a:spcAft>
                <a:spcPts val="0"/>
              </a:spcAft>
              <a:buSzPts val="1800"/>
              <a:buChar char="■"/>
            </a:pPr>
            <a:r>
              <a:rPr lang="en-US" sz="2400">
                <a:solidFill>
                  <a:srgbClr val="002060"/>
                </a:solidFill>
              </a:rPr>
              <a:t>Present an overview of x86 and ARM addressing modes (ARM: Advanced RISC Machine, RISC: Reduced Instruction Set Computer).</a:t>
            </a:r>
            <a:endParaRPr/>
          </a:p>
          <a:p>
            <a:pPr indent="-228600" lvl="0" marL="228600" rtl="0" algn="l">
              <a:spcBef>
                <a:spcPts val="2000"/>
              </a:spcBef>
              <a:spcAft>
                <a:spcPts val="0"/>
              </a:spcAft>
              <a:buSzPts val="1800"/>
              <a:buChar char="■"/>
            </a:pPr>
            <a:r>
              <a:rPr lang="en-US" sz="2400">
                <a:solidFill>
                  <a:srgbClr val="002060"/>
                </a:solidFill>
              </a:rPr>
              <a:t> Summarize the issues and trade-offs involved in designing an instruction format. </a:t>
            </a:r>
            <a:endParaRPr/>
          </a:p>
          <a:p>
            <a:pPr indent="-228600" lvl="0" marL="228600" rtl="0" algn="l">
              <a:spcBef>
                <a:spcPts val="2000"/>
              </a:spcBef>
              <a:spcAft>
                <a:spcPts val="0"/>
              </a:spcAft>
              <a:buSzPts val="1800"/>
              <a:buChar char="■"/>
            </a:pPr>
            <a:r>
              <a:rPr lang="en-US" sz="2400">
                <a:solidFill>
                  <a:srgbClr val="002060"/>
                </a:solidFill>
              </a:rPr>
              <a:t>Present an overview of x86 and ARM instruction formats. </a:t>
            </a:r>
            <a:endParaRPr/>
          </a:p>
          <a:p>
            <a:pPr indent="-228600" lvl="0" marL="228600" rtl="0" algn="l">
              <a:spcBef>
                <a:spcPts val="2000"/>
              </a:spcBef>
              <a:spcAft>
                <a:spcPts val="0"/>
              </a:spcAft>
              <a:buSzPts val="1800"/>
              <a:buChar char="■"/>
            </a:pPr>
            <a:r>
              <a:rPr lang="en-US" sz="2400">
                <a:solidFill>
                  <a:srgbClr val="002060"/>
                </a:solidFill>
              </a:rPr>
              <a:t>Understand the distinction between machine language and assembly language.</a:t>
            </a:r>
            <a:endParaRPr/>
          </a:p>
          <a:p>
            <a:pPr indent="-228600" lvl="0" marL="228600" rtl="0" algn="l">
              <a:spcBef>
                <a:spcPts val="2000"/>
              </a:spcBef>
              <a:spcAft>
                <a:spcPts val="0"/>
              </a:spcAft>
              <a:buSzPts val="1800"/>
              <a:buNone/>
            </a:pPr>
            <a:r>
              <a:t/>
            </a:r>
            <a:endParaRPr sz="2400"/>
          </a:p>
        </p:txBody>
      </p:sp>
      <p:sp>
        <p:nvSpPr>
          <p:cNvPr id="218" name="Google Shape;218;p2"/>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20"/>
          <p:cNvSpPr txBox="1"/>
          <p:nvPr>
            <p:ph idx="4294967295" type="title"/>
          </p:nvPr>
        </p:nvSpPr>
        <p:spPr>
          <a:xfrm>
            <a:off x="142876" y="-24"/>
            <a:ext cx="8001024" cy="64294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PDP-8 Instruction Format</a:t>
            </a:r>
            <a:endParaRPr/>
          </a:p>
        </p:txBody>
      </p:sp>
      <p:pic>
        <p:nvPicPr>
          <p:cNvPr id="432" name="Google Shape;432;p20"/>
          <p:cNvPicPr preferRelativeResize="0"/>
          <p:nvPr/>
        </p:nvPicPr>
        <p:blipFill rotWithShape="1">
          <a:blip r:embed="rId3">
            <a:alphaModFix/>
          </a:blip>
          <a:srcRect b="0" l="0" r="0" t="0"/>
          <a:stretch/>
        </p:blipFill>
        <p:spPr>
          <a:xfrm>
            <a:off x="1843119" y="628674"/>
            <a:ext cx="7229475" cy="6229350"/>
          </a:xfrm>
          <a:prstGeom prst="rect">
            <a:avLst/>
          </a:prstGeom>
          <a:noFill/>
          <a:ln>
            <a:noFill/>
          </a:ln>
        </p:spPr>
      </p:pic>
      <p:sp>
        <p:nvSpPr>
          <p:cNvPr id="433" name="Google Shape;433;p20"/>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21"/>
          <p:cNvSpPr txBox="1"/>
          <p:nvPr>
            <p:ph type="title"/>
          </p:nvPr>
        </p:nvSpPr>
        <p:spPr>
          <a:xfrm>
            <a:off x="533400" y="609600"/>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PDP-10 Instruction Format</a:t>
            </a:r>
            <a:endParaRPr/>
          </a:p>
        </p:txBody>
      </p:sp>
      <p:pic>
        <p:nvPicPr>
          <p:cNvPr id="439" name="Google Shape;439;p21"/>
          <p:cNvPicPr preferRelativeResize="0"/>
          <p:nvPr/>
        </p:nvPicPr>
        <p:blipFill rotWithShape="1">
          <a:blip r:embed="rId3">
            <a:alphaModFix/>
          </a:blip>
          <a:srcRect b="0" l="0" r="0" t="0"/>
          <a:stretch/>
        </p:blipFill>
        <p:spPr>
          <a:xfrm>
            <a:off x="223838" y="2214554"/>
            <a:ext cx="8696325" cy="1295400"/>
          </a:xfrm>
          <a:prstGeom prst="rect">
            <a:avLst/>
          </a:prstGeom>
          <a:noFill/>
          <a:ln>
            <a:noFill/>
          </a:ln>
        </p:spPr>
      </p:pic>
      <p:sp>
        <p:nvSpPr>
          <p:cNvPr id="440" name="Google Shape;440;p21"/>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22"/>
          <p:cNvSpPr txBox="1"/>
          <p:nvPr>
            <p:ph type="title"/>
          </p:nvPr>
        </p:nvSpPr>
        <p:spPr>
          <a:xfrm>
            <a:off x="498474" y="142852"/>
            <a:ext cx="7556313" cy="51601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Variable-Length Instructions</a:t>
            </a:r>
            <a:endParaRPr/>
          </a:p>
        </p:txBody>
      </p:sp>
      <p:sp>
        <p:nvSpPr>
          <p:cNvPr id="446" name="Google Shape;446;p22"/>
          <p:cNvSpPr txBox="1"/>
          <p:nvPr>
            <p:ph idx="1" type="body"/>
          </p:nvPr>
        </p:nvSpPr>
        <p:spPr>
          <a:xfrm>
            <a:off x="498474" y="1285860"/>
            <a:ext cx="7556313" cy="4840303"/>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2100"/>
              <a:buChar char="■"/>
            </a:pPr>
            <a:r>
              <a:rPr lang="en-US" sz="2800">
                <a:solidFill>
                  <a:srgbClr val="002060"/>
                </a:solidFill>
              </a:rPr>
              <a:t>Variations can be provided efficiently and compactly</a:t>
            </a:r>
            <a:endParaRPr/>
          </a:p>
          <a:p>
            <a:pPr indent="-228600" lvl="0" marL="228600" rtl="0" algn="l">
              <a:spcBef>
                <a:spcPts val="2000"/>
              </a:spcBef>
              <a:spcAft>
                <a:spcPts val="0"/>
              </a:spcAft>
              <a:buSzPts val="2100"/>
              <a:buChar char="■"/>
            </a:pPr>
            <a:r>
              <a:rPr lang="en-US" sz="2800">
                <a:solidFill>
                  <a:srgbClr val="002060"/>
                </a:solidFill>
              </a:rPr>
              <a:t>Increases the complexity of the processor</a:t>
            </a:r>
            <a:endParaRPr/>
          </a:p>
          <a:p>
            <a:pPr indent="-228600" lvl="0" marL="228600" rtl="0" algn="l">
              <a:spcBef>
                <a:spcPts val="2000"/>
              </a:spcBef>
              <a:spcAft>
                <a:spcPts val="0"/>
              </a:spcAft>
              <a:buSzPts val="2100"/>
              <a:buChar char="■"/>
            </a:pPr>
            <a:r>
              <a:rPr lang="en-US" sz="2800">
                <a:solidFill>
                  <a:srgbClr val="002060"/>
                </a:solidFill>
              </a:rPr>
              <a:t>Does not remove the desirability of making all of the instruction lengths integrally related to word length</a:t>
            </a:r>
            <a:endParaRPr/>
          </a:p>
          <a:p>
            <a:pPr indent="-228600" lvl="1" marL="457200" rtl="0" algn="l">
              <a:spcBef>
                <a:spcPts val="600"/>
              </a:spcBef>
              <a:spcAft>
                <a:spcPts val="0"/>
              </a:spcAft>
              <a:buSzPts val="1800"/>
              <a:buChar char="■"/>
            </a:pPr>
            <a:r>
              <a:rPr lang="en-US" sz="2400">
                <a:solidFill>
                  <a:srgbClr val="002060"/>
                </a:solidFill>
              </a:rPr>
              <a:t>Because the processor does not know the length of the next instruction to be fetched a typical strategy is to fetch a number of bytes or words equal to at least the longest possible instruction</a:t>
            </a:r>
            <a:endParaRPr/>
          </a:p>
          <a:p>
            <a:pPr indent="-228600" lvl="1" marL="457200" rtl="0" algn="l">
              <a:spcBef>
                <a:spcPts val="600"/>
              </a:spcBef>
              <a:spcAft>
                <a:spcPts val="0"/>
              </a:spcAft>
              <a:buSzPts val="1800"/>
              <a:buChar char="■"/>
            </a:pPr>
            <a:r>
              <a:rPr lang="en-US" sz="2400">
                <a:solidFill>
                  <a:srgbClr val="002060"/>
                </a:solidFill>
              </a:rPr>
              <a:t>Sometimes multiple instructions are fetched</a:t>
            </a:r>
            <a:endParaRPr sz="2400">
              <a:solidFill>
                <a:srgbClr val="002060"/>
              </a:solidFill>
            </a:endParaRPr>
          </a:p>
        </p:txBody>
      </p:sp>
      <p:sp>
        <p:nvSpPr>
          <p:cNvPr id="447" name="Google Shape;447;p22"/>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23"/>
          <p:cNvSpPr txBox="1"/>
          <p:nvPr>
            <p:ph idx="4294967295" type="title"/>
          </p:nvPr>
        </p:nvSpPr>
        <p:spPr>
          <a:xfrm>
            <a:off x="152400" y="152400"/>
            <a:ext cx="7556500" cy="11160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PDP-11 Instruction Format</a:t>
            </a:r>
            <a:endParaRPr/>
          </a:p>
        </p:txBody>
      </p:sp>
      <p:grpSp>
        <p:nvGrpSpPr>
          <p:cNvPr id="453" name="Google Shape;453;p23"/>
          <p:cNvGrpSpPr/>
          <p:nvPr/>
        </p:nvGrpSpPr>
        <p:grpSpPr>
          <a:xfrm>
            <a:off x="71406" y="1067628"/>
            <a:ext cx="9001126" cy="5576082"/>
            <a:chOff x="-32" y="910456"/>
            <a:chExt cx="9001126" cy="5576082"/>
          </a:xfrm>
        </p:grpSpPr>
        <p:pic>
          <p:nvPicPr>
            <p:cNvPr id="454" name="Google Shape;454;p23"/>
            <p:cNvPicPr preferRelativeResize="0"/>
            <p:nvPr/>
          </p:nvPicPr>
          <p:blipFill rotWithShape="1">
            <a:blip r:embed="rId3">
              <a:alphaModFix/>
            </a:blip>
            <a:srcRect b="0" l="0" r="0" t="0"/>
            <a:stretch/>
          </p:blipFill>
          <p:spPr>
            <a:xfrm>
              <a:off x="-32" y="910456"/>
              <a:ext cx="9001126" cy="4375932"/>
            </a:xfrm>
            <a:prstGeom prst="rect">
              <a:avLst/>
            </a:prstGeom>
            <a:noFill/>
            <a:ln>
              <a:noFill/>
            </a:ln>
          </p:spPr>
        </p:pic>
        <p:pic>
          <p:nvPicPr>
            <p:cNvPr id="455" name="Google Shape;455;p23"/>
            <p:cNvPicPr preferRelativeResize="0"/>
            <p:nvPr/>
          </p:nvPicPr>
          <p:blipFill rotWithShape="1">
            <a:blip r:embed="rId4">
              <a:alphaModFix/>
            </a:blip>
            <a:srcRect b="0" l="0" r="0" t="0"/>
            <a:stretch/>
          </p:blipFill>
          <p:spPr>
            <a:xfrm>
              <a:off x="0" y="5286388"/>
              <a:ext cx="6200775" cy="1200150"/>
            </a:xfrm>
            <a:prstGeom prst="rect">
              <a:avLst/>
            </a:prstGeom>
            <a:noFill/>
            <a:ln>
              <a:noFill/>
            </a:ln>
          </p:spPr>
        </p:pic>
      </p:grpSp>
      <p:sp>
        <p:nvSpPr>
          <p:cNvPr id="456" name="Google Shape;456;p23"/>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4"/>
          <p:cNvSpPr txBox="1"/>
          <p:nvPr>
            <p:ph type="title"/>
          </p:nvPr>
        </p:nvSpPr>
        <p:spPr>
          <a:xfrm>
            <a:off x="381000" y="1371600"/>
            <a:ext cx="3255264" cy="116205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600"/>
              <a:buFont typeface="Rockwell"/>
              <a:buNone/>
            </a:pPr>
            <a:r>
              <a:rPr lang="en-US"/>
              <a:t>VAX Instruction Examples</a:t>
            </a:r>
            <a:endParaRPr/>
          </a:p>
        </p:txBody>
      </p:sp>
      <p:pic>
        <p:nvPicPr>
          <p:cNvPr id="462" name="Google Shape;462;p24"/>
          <p:cNvPicPr preferRelativeResize="0"/>
          <p:nvPr/>
        </p:nvPicPr>
        <p:blipFill rotWithShape="1">
          <a:blip r:embed="rId3">
            <a:alphaModFix/>
          </a:blip>
          <a:srcRect b="0" l="0" r="0" t="0"/>
          <a:stretch/>
        </p:blipFill>
        <p:spPr>
          <a:xfrm>
            <a:off x="3400456" y="342900"/>
            <a:ext cx="5600700" cy="6172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25"/>
          <p:cNvSpPr txBox="1"/>
          <p:nvPr>
            <p:ph idx="4294967295" type="title"/>
          </p:nvPr>
        </p:nvSpPr>
        <p:spPr>
          <a:xfrm>
            <a:off x="609600" y="152400"/>
            <a:ext cx="7556500" cy="11160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x86 Instruction Format</a:t>
            </a:r>
            <a:endParaRPr/>
          </a:p>
        </p:txBody>
      </p:sp>
      <p:pic>
        <p:nvPicPr>
          <p:cNvPr descr="f9.pdf" id="468" name="Google Shape;468;p25"/>
          <p:cNvPicPr preferRelativeResize="0"/>
          <p:nvPr/>
        </p:nvPicPr>
        <p:blipFill rotWithShape="1">
          <a:blip r:embed="rId3">
            <a:alphaModFix/>
          </a:blip>
          <a:srcRect b="20909" l="0" r="0" t="19090"/>
          <a:stretch/>
        </p:blipFill>
        <p:spPr>
          <a:xfrm>
            <a:off x="303088" y="607350"/>
            <a:ext cx="8537813" cy="6629400"/>
          </a:xfrm>
          <a:prstGeom prst="rect">
            <a:avLst/>
          </a:prstGeom>
          <a:noFill/>
          <a:ln>
            <a:noFill/>
          </a:ln>
        </p:spPr>
      </p:pic>
      <p:sp>
        <p:nvSpPr>
          <p:cNvPr id="469" name="Google Shape;469;p25"/>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26"/>
          <p:cNvSpPr txBox="1"/>
          <p:nvPr>
            <p:ph idx="4294967295" type="title"/>
          </p:nvPr>
        </p:nvSpPr>
        <p:spPr>
          <a:xfrm>
            <a:off x="357158" y="142876"/>
            <a:ext cx="7099300" cy="85723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000"/>
              <a:buFont typeface="Rockwell"/>
              <a:buNone/>
            </a:pPr>
            <a:r>
              <a:rPr lang="en-US" sz="4000"/>
              <a:t>13.5- Assembly Language</a:t>
            </a:r>
            <a:endParaRPr sz="4000"/>
          </a:p>
        </p:txBody>
      </p:sp>
      <p:sp>
        <p:nvSpPr>
          <p:cNvPr id="475" name="Google Shape;475;p26"/>
          <p:cNvSpPr/>
          <p:nvPr/>
        </p:nvSpPr>
        <p:spPr>
          <a:xfrm>
            <a:off x="285752" y="1094979"/>
            <a:ext cx="8786842"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Consider the simple BASIC statement:   </a:t>
            </a:r>
            <a:r>
              <a:rPr b="1" lang="en-US" sz="2400">
                <a:solidFill>
                  <a:srgbClr val="FF0000"/>
                </a:solidFill>
                <a:latin typeface="Times New Roman"/>
                <a:ea typeface="Times New Roman"/>
                <a:cs typeface="Times New Roman"/>
                <a:sym typeface="Times New Roman"/>
              </a:rPr>
              <a:t>N = I + J + K </a:t>
            </a:r>
            <a:endParaRPr/>
          </a:p>
          <a:p>
            <a:pPr indent="0" lvl="0" marL="0" marR="0" rtl="0" algn="l">
              <a:spcBef>
                <a:spcPts val="0"/>
              </a:spcBef>
              <a:spcAft>
                <a:spcPts val="0"/>
              </a:spcAft>
              <a:buNone/>
            </a:pPr>
            <a:r>
              <a:t/>
            </a:r>
            <a:endParaRPr sz="2400">
              <a:solidFill>
                <a:srgbClr val="002060"/>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rgbClr val="002060"/>
                </a:solidFill>
                <a:latin typeface="Times New Roman"/>
                <a:ea typeface="Times New Roman"/>
                <a:cs typeface="Times New Roman"/>
                <a:sym typeface="Times New Roman"/>
              </a:rPr>
              <a:t>Suppose we wished to program this statement in machine language and to initialize I, J, and K to 2, 3, and 4, respectively. </a:t>
            </a:r>
            <a:endParaRPr/>
          </a:p>
          <a:p>
            <a:pPr indent="0" lvl="0" marL="0" marR="0" rtl="0" algn="l">
              <a:spcBef>
                <a:spcPts val="0"/>
              </a:spcBef>
              <a:spcAft>
                <a:spcPts val="0"/>
              </a:spcAft>
              <a:buNone/>
            </a:pPr>
            <a:r>
              <a:rPr lang="en-US" sz="2400">
                <a:solidFill>
                  <a:srgbClr val="002060"/>
                </a:solidFill>
                <a:latin typeface="Times New Roman"/>
                <a:ea typeface="Times New Roman"/>
                <a:cs typeface="Times New Roman"/>
                <a:sym typeface="Times New Roman"/>
              </a:rPr>
              <a:t>This is shown in Figure 13.13a.  (next slide) </a:t>
            </a:r>
            <a:endParaRPr/>
          </a:p>
          <a:p>
            <a:pPr indent="0" lvl="0" marL="0" marR="0" rtl="0" algn="l">
              <a:spcBef>
                <a:spcPts val="0"/>
              </a:spcBef>
              <a:spcAft>
                <a:spcPts val="0"/>
              </a:spcAft>
              <a:buNone/>
            </a:pPr>
            <a:r>
              <a:rPr lang="en-US" sz="2400">
                <a:solidFill>
                  <a:srgbClr val="002060"/>
                </a:solidFill>
                <a:latin typeface="Times New Roman"/>
                <a:ea typeface="Times New Roman"/>
                <a:cs typeface="Times New Roman"/>
                <a:sym typeface="Times New Roman"/>
              </a:rPr>
              <a:t>The program starts in location 101 (hexadecimal). Memory is reserved for the four variables starting at location 201</a:t>
            </a:r>
            <a:r>
              <a:rPr lang="en-US" sz="24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The program consists of four instructions: </a:t>
            </a:r>
            <a:endParaRPr/>
          </a:p>
          <a:p>
            <a:pPr indent="-457200" lvl="0" marL="457200" marR="0" rtl="0" algn="l">
              <a:spcBef>
                <a:spcPts val="0"/>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Load the contents of location 201 into the AC ( variable I) </a:t>
            </a:r>
            <a:endParaRPr sz="2400">
              <a:solidFill>
                <a:schemeClr val="dk1"/>
              </a:solidFill>
              <a:latin typeface="Times New Roman"/>
              <a:ea typeface="Times New Roman"/>
              <a:cs typeface="Times New Roman"/>
              <a:sym typeface="Times New Roman"/>
            </a:endParaRPr>
          </a:p>
          <a:p>
            <a:pPr indent="-457200" lvl="0" marL="457200" marR="0" rtl="0" algn="l">
              <a:spcBef>
                <a:spcPts val="0"/>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Add the contents of location 202 to the AC (J)</a:t>
            </a:r>
            <a:endParaRPr sz="2400">
              <a:solidFill>
                <a:schemeClr val="dk1"/>
              </a:solidFill>
              <a:latin typeface="Times New Roman"/>
              <a:ea typeface="Times New Roman"/>
              <a:cs typeface="Times New Roman"/>
              <a:sym typeface="Times New Roman"/>
            </a:endParaRPr>
          </a:p>
          <a:p>
            <a:pPr indent="-457200" lvl="0" marL="457200" marR="0" rtl="0" algn="l">
              <a:spcBef>
                <a:spcPts val="0"/>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Add the contents of location 203 to the AC.(K)</a:t>
            </a:r>
            <a:endParaRPr sz="2400">
              <a:solidFill>
                <a:schemeClr val="dk1"/>
              </a:solidFill>
              <a:latin typeface="Times New Roman"/>
              <a:ea typeface="Times New Roman"/>
              <a:cs typeface="Times New Roman"/>
              <a:sym typeface="Times New Roman"/>
            </a:endParaRPr>
          </a:p>
          <a:p>
            <a:pPr indent="-457200" lvl="0" marL="457200" marR="0" rtl="0" algn="l">
              <a:spcBef>
                <a:spcPts val="0"/>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Store the contents of the AC in location 204(N)</a:t>
            </a:r>
            <a:endParaRPr sz="2400">
              <a:solidFill>
                <a:schemeClr val="dk1"/>
              </a:solidFill>
              <a:latin typeface="Times New Roman"/>
              <a:ea typeface="Times New Roman"/>
              <a:cs typeface="Times New Roman"/>
              <a:sym typeface="Times New Roman"/>
            </a:endParaRPr>
          </a:p>
          <a:p>
            <a:pPr indent="-457200" lvl="0" marL="457200" marR="0" rtl="0" algn="l">
              <a:spcBef>
                <a:spcPts val="0"/>
              </a:spcBef>
              <a:spcAft>
                <a:spcPts val="0"/>
              </a:spcAft>
              <a:buNone/>
            </a:pPr>
            <a:r>
              <a:rPr lang="en-US" sz="2400">
                <a:solidFill>
                  <a:schemeClr val="dk1"/>
                </a:solidFill>
                <a:latin typeface="Times New Roman"/>
                <a:ea typeface="Times New Roman"/>
                <a:cs typeface="Times New Roman"/>
                <a:sym typeface="Times New Roman"/>
              </a:rPr>
              <a:t>This is clearly a tedious </a:t>
            </a:r>
            <a:r>
              <a:rPr lang="en-US" sz="1600">
                <a:solidFill>
                  <a:schemeClr val="dk1"/>
                </a:solidFill>
                <a:latin typeface="Times New Roman"/>
                <a:ea typeface="Times New Roman"/>
                <a:cs typeface="Times New Roman"/>
                <a:sym typeface="Times New Roman"/>
              </a:rPr>
              <a:t>(buồn tẻ)</a:t>
            </a:r>
            <a:r>
              <a:rPr lang="en-US" sz="2400">
                <a:solidFill>
                  <a:schemeClr val="dk1"/>
                </a:solidFill>
                <a:latin typeface="Times New Roman"/>
                <a:ea typeface="Times New Roman"/>
                <a:cs typeface="Times New Roman"/>
                <a:sym typeface="Times New Roman"/>
              </a:rPr>
              <a:t> and very error-prone </a:t>
            </a:r>
            <a:r>
              <a:rPr lang="en-US" sz="1600">
                <a:solidFill>
                  <a:schemeClr val="dk1"/>
                </a:solidFill>
                <a:latin typeface="Times New Roman"/>
                <a:ea typeface="Times New Roman"/>
                <a:cs typeface="Times New Roman"/>
                <a:sym typeface="Times New Roman"/>
              </a:rPr>
              <a:t>(dễ mắc lỗi)</a:t>
            </a:r>
            <a:r>
              <a:rPr lang="en-US" sz="2400">
                <a:solidFill>
                  <a:schemeClr val="dk1"/>
                </a:solidFill>
                <a:latin typeface="Times New Roman"/>
                <a:ea typeface="Times New Roman"/>
                <a:cs typeface="Times New Roman"/>
                <a:sym typeface="Times New Roman"/>
              </a:rPr>
              <a:t> process.</a:t>
            </a:r>
            <a:endParaRPr/>
          </a:p>
          <a:p>
            <a:pPr indent="-457200" lvl="0" marL="457200" marR="0" rtl="0" algn="l">
              <a:spcBef>
                <a:spcPts val="0"/>
              </a:spcBef>
              <a:spcAft>
                <a:spcPts val="0"/>
              </a:spcAft>
              <a:buNone/>
            </a:pPr>
            <a:r>
              <a:rPr lang="en-US" sz="2400">
                <a:solidFill>
                  <a:schemeClr val="dk1"/>
                </a:solidFill>
                <a:latin typeface="Times New Roman"/>
                <a:ea typeface="Times New Roman"/>
                <a:cs typeface="Times New Roman"/>
                <a:sym typeface="Times New Roman"/>
              </a:rPr>
              <a:t>🡺 Assembly Language</a:t>
            </a:r>
            <a:endParaRPr sz="2400">
              <a:solidFill>
                <a:schemeClr val="dk1"/>
              </a:solidFill>
              <a:latin typeface="Times New Roman"/>
              <a:ea typeface="Times New Roman"/>
              <a:cs typeface="Times New Roman"/>
              <a:sym typeface="Times New Roman"/>
            </a:endParaRPr>
          </a:p>
        </p:txBody>
      </p:sp>
      <p:sp>
        <p:nvSpPr>
          <p:cNvPr id="476" name="Google Shape;476;p26"/>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27"/>
          <p:cNvSpPr txBox="1"/>
          <p:nvPr>
            <p:ph idx="4294967295" type="title"/>
          </p:nvPr>
        </p:nvSpPr>
        <p:spPr>
          <a:xfrm>
            <a:off x="457200" y="0"/>
            <a:ext cx="7099300" cy="78579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Assembler – Assembly Compiler</a:t>
            </a:r>
            <a:endParaRPr/>
          </a:p>
        </p:txBody>
      </p:sp>
      <p:pic>
        <p:nvPicPr>
          <p:cNvPr id="482" name="Google Shape;482;p27"/>
          <p:cNvPicPr preferRelativeResize="0"/>
          <p:nvPr/>
        </p:nvPicPr>
        <p:blipFill rotWithShape="1">
          <a:blip r:embed="rId3">
            <a:alphaModFix/>
          </a:blip>
          <a:srcRect b="0" l="0" r="0" t="0"/>
          <a:stretch/>
        </p:blipFill>
        <p:spPr>
          <a:xfrm>
            <a:off x="142844" y="785794"/>
            <a:ext cx="6276975" cy="5629275"/>
          </a:xfrm>
          <a:prstGeom prst="rect">
            <a:avLst/>
          </a:prstGeom>
          <a:noFill/>
          <a:ln>
            <a:noFill/>
          </a:ln>
        </p:spPr>
      </p:pic>
      <p:sp>
        <p:nvSpPr>
          <p:cNvPr id="483" name="Google Shape;483;p27"/>
          <p:cNvSpPr/>
          <p:nvPr/>
        </p:nvSpPr>
        <p:spPr>
          <a:xfrm>
            <a:off x="6429388" y="3714752"/>
            <a:ext cx="2500330" cy="200026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More understandable</a:t>
            </a:r>
            <a:endParaRPr/>
          </a:p>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More readable</a:t>
            </a:r>
            <a:endParaRPr/>
          </a:p>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 Assembly program looks like this)</a:t>
            </a:r>
            <a:endParaRPr sz="1800">
              <a:solidFill>
                <a:schemeClr val="lt1"/>
              </a:solidFill>
              <a:latin typeface="Times New Roman"/>
              <a:ea typeface="Times New Roman"/>
              <a:cs typeface="Times New Roman"/>
              <a:sym typeface="Times New Roman"/>
            </a:endParaRPr>
          </a:p>
        </p:txBody>
      </p:sp>
      <p:sp>
        <p:nvSpPr>
          <p:cNvPr id="484" name="Google Shape;484;p27"/>
          <p:cNvSpPr/>
          <p:nvPr/>
        </p:nvSpPr>
        <p:spPr>
          <a:xfrm>
            <a:off x="6429388" y="857232"/>
            <a:ext cx="2500330" cy="2286016"/>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How can we understand it?</a:t>
            </a:r>
            <a:endParaRPr sz="1800">
              <a:solidFill>
                <a:schemeClr val="lt1"/>
              </a:solidFill>
              <a:latin typeface="Times New Roman"/>
              <a:ea typeface="Times New Roman"/>
              <a:cs typeface="Times New Roman"/>
              <a:sym typeface="Times New Roman"/>
            </a:endParaRPr>
          </a:p>
        </p:txBody>
      </p:sp>
      <p:sp>
        <p:nvSpPr>
          <p:cNvPr id="485" name="Google Shape;485;p27"/>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28"/>
          <p:cNvSpPr txBox="1"/>
          <p:nvPr>
            <p:ph idx="4294967295" type="title"/>
          </p:nvPr>
        </p:nvSpPr>
        <p:spPr>
          <a:xfrm>
            <a:off x="357158" y="142876"/>
            <a:ext cx="7099300" cy="85723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000"/>
              <a:buFont typeface="Rockwell"/>
              <a:buNone/>
            </a:pPr>
            <a:r>
              <a:rPr lang="en-US" sz="4000"/>
              <a:t>Assembly Language (Wiki)</a:t>
            </a:r>
            <a:endParaRPr sz="4000"/>
          </a:p>
        </p:txBody>
      </p:sp>
      <p:sp>
        <p:nvSpPr>
          <p:cNvPr id="491" name="Google Shape;491;p28"/>
          <p:cNvSpPr/>
          <p:nvPr/>
        </p:nvSpPr>
        <p:spPr>
          <a:xfrm>
            <a:off x="285752" y="1128578"/>
            <a:ext cx="8786842" cy="4524315"/>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  </a:t>
            </a:r>
            <a:r>
              <a:rPr b="1" lang="en-US" sz="2400">
                <a:solidFill>
                  <a:srgbClr val="FF0000"/>
                </a:solidFill>
                <a:latin typeface="Times New Roman"/>
                <a:ea typeface="Times New Roman"/>
                <a:cs typeface="Times New Roman"/>
                <a:sym typeface="Times New Roman"/>
              </a:rPr>
              <a:t>Assembly language</a:t>
            </a:r>
            <a:r>
              <a:rPr lang="en-US" sz="2400">
                <a:solidFill>
                  <a:schemeClr val="dk1"/>
                </a:solidFill>
                <a:latin typeface="Times New Roman"/>
                <a:ea typeface="Times New Roman"/>
                <a:cs typeface="Times New Roman"/>
                <a:sym typeface="Times New Roman"/>
              </a:rPr>
              <a:t> (or assembler language) is a</a:t>
            </a:r>
            <a:r>
              <a:rPr lang="en-US" sz="2400">
                <a:solidFill>
                  <a:srgbClr val="FF0000"/>
                </a:solidFill>
                <a:latin typeface="Times New Roman"/>
                <a:ea typeface="Times New Roman"/>
                <a:cs typeface="Times New Roman"/>
                <a:sym typeface="Times New Roman"/>
              </a:rPr>
              <a:t> low-level </a:t>
            </a:r>
            <a:r>
              <a:rPr lang="en-US" sz="2400">
                <a:solidFill>
                  <a:schemeClr val="dk1"/>
                </a:solidFill>
                <a:latin typeface="Times New Roman"/>
                <a:ea typeface="Times New Roman"/>
                <a:cs typeface="Times New Roman"/>
                <a:sym typeface="Times New Roman"/>
              </a:rPr>
              <a:t>programming language for a computer, or other programmable device</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 There is a very strong (generally one-to-one) </a:t>
            </a:r>
            <a:r>
              <a:rPr b="1" lang="en-US" sz="2400">
                <a:solidFill>
                  <a:srgbClr val="3333FF"/>
                </a:solidFill>
                <a:latin typeface="Times New Roman"/>
                <a:ea typeface="Times New Roman"/>
                <a:cs typeface="Times New Roman"/>
                <a:sym typeface="Times New Roman"/>
              </a:rPr>
              <a:t>correspondence</a:t>
            </a:r>
            <a:r>
              <a:rPr lang="en-US" sz="2400">
                <a:solidFill>
                  <a:schemeClr val="dk1"/>
                </a:solidFill>
                <a:latin typeface="Times New Roman"/>
                <a:ea typeface="Times New Roman"/>
                <a:cs typeface="Times New Roman"/>
                <a:sym typeface="Times New Roman"/>
              </a:rPr>
              <a:t> between the </a:t>
            </a:r>
            <a:r>
              <a:rPr lang="en-US" sz="2400">
                <a:solidFill>
                  <a:srgbClr val="3333FF"/>
                </a:solidFill>
                <a:latin typeface="Times New Roman"/>
                <a:ea typeface="Times New Roman"/>
                <a:cs typeface="Times New Roman"/>
                <a:sym typeface="Times New Roman"/>
              </a:rPr>
              <a:t>language</a:t>
            </a:r>
            <a:r>
              <a:rPr lang="en-US" sz="2400">
                <a:solidFill>
                  <a:schemeClr val="dk1"/>
                </a:solidFill>
                <a:latin typeface="Times New Roman"/>
                <a:ea typeface="Times New Roman"/>
                <a:cs typeface="Times New Roman"/>
                <a:sym typeface="Times New Roman"/>
              </a:rPr>
              <a:t> and the architecture's </a:t>
            </a:r>
            <a:r>
              <a:rPr lang="en-US" sz="2400">
                <a:solidFill>
                  <a:srgbClr val="3333FF"/>
                </a:solidFill>
                <a:latin typeface="Times New Roman"/>
                <a:ea typeface="Times New Roman"/>
                <a:cs typeface="Times New Roman"/>
                <a:sym typeface="Times New Roman"/>
              </a:rPr>
              <a:t>machine code</a:t>
            </a:r>
            <a:r>
              <a:rPr lang="en-US" sz="2400">
                <a:solidFill>
                  <a:schemeClr val="dk1"/>
                </a:solidFill>
                <a:latin typeface="Times New Roman"/>
                <a:ea typeface="Times New Roman"/>
                <a:cs typeface="Times New Roman"/>
                <a:sym typeface="Times New Roman"/>
              </a:rPr>
              <a:t> instructions. </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 </a:t>
            </a:r>
            <a:r>
              <a:rPr lang="en-US" sz="2400">
                <a:solidFill>
                  <a:srgbClr val="FF0000"/>
                </a:solidFill>
                <a:latin typeface="Times New Roman"/>
                <a:ea typeface="Times New Roman"/>
                <a:cs typeface="Times New Roman"/>
                <a:sym typeface="Times New Roman"/>
              </a:rPr>
              <a:t>Each assembly language </a:t>
            </a:r>
            <a:r>
              <a:rPr lang="en-US" sz="2400">
                <a:solidFill>
                  <a:schemeClr val="dk1"/>
                </a:solidFill>
                <a:latin typeface="Times New Roman"/>
                <a:ea typeface="Times New Roman"/>
                <a:cs typeface="Times New Roman"/>
                <a:sym typeface="Times New Roman"/>
              </a:rPr>
              <a:t>is specific to </a:t>
            </a:r>
            <a:r>
              <a:rPr lang="en-US" sz="2400">
                <a:solidFill>
                  <a:srgbClr val="FF0000"/>
                </a:solidFill>
                <a:latin typeface="Times New Roman"/>
                <a:ea typeface="Times New Roman"/>
                <a:cs typeface="Times New Roman"/>
                <a:sym typeface="Times New Roman"/>
              </a:rPr>
              <a:t>a particular computer </a:t>
            </a:r>
            <a:r>
              <a:rPr lang="en-US" sz="2400">
                <a:solidFill>
                  <a:schemeClr val="dk1"/>
                </a:solidFill>
                <a:latin typeface="Times New Roman"/>
                <a:ea typeface="Times New Roman"/>
                <a:cs typeface="Times New Roman"/>
                <a:sym typeface="Times New Roman"/>
              </a:rPr>
              <a:t>architecture, in contrast to most high-level programming languages, which are generally portable across multiple architectures, but require interpreting or compiling.</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 Assembly language is </a:t>
            </a:r>
            <a:r>
              <a:rPr b="1" lang="en-US" sz="2400">
                <a:solidFill>
                  <a:srgbClr val="3333FF"/>
                </a:solidFill>
                <a:latin typeface="Times New Roman"/>
                <a:ea typeface="Times New Roman"/>
                <a:cs typeface="Times New Roman"/>
                <a:sym typeface="Times New Roman"/>
              </a:rPr>
              <a:t>converted</a:t>
            </a:r>
            <a:r>
              <a:rPr lang="en-US" sz="2400">
                <a:solidFill>
                  <a:schemeClr val="dk1"/>
                </a:solidFill>
                <a:latin typeface="Times New Roman"/>
                <a:ea typeface="Times New Roman"/>
                <a:cs typeface="Times New Roman"/>
                <a:sym typeface="Times New Roman"/>
              </a:rPr>
              <a:t> into executable machine code by a utility program referred to as an </a:t>
            </a:r>
            <a:r>
              <a:rPr b="1" i="1" lang="en-US" sz="2400">
                <a:solidFill>
                  <a:srgbClr val="3333FF"/>
                </a:solidFill>
                <a:latin typeface="Times New Roman"/>
                <a:ea typeface="Times New Roman"/>
                <a:cs typeface="Times New Roman"/>
                <a:sym typeface="Times New Roman"/>
              </a:rPr>
              <a:t>assembler</a:t>
            </a:r>
            <a:r>
              <a:rPr lang="en-US" sz="2400">
                <a:solidFill>
                  <a:schemeClr val="dk1"/>
                </a:solidFill>
                <a:latin typeface="Times New Roman"/>
                <a:ea typeface="Times New Roman"/>
                <a:cs typeface="Times New Roman"/>
                <a:sym typeface="Times New Roman"/>
              </a:rPr>
              <a:t>; the conversion process is referred to as </a:t>
            </a:r>
            <a:r>
              <a:rPr i="1" lang="en-US" sz="2400">
                <a:solidFill>
                  <a:schemeClr val="dk1"/>
                </a:solidFill>
                <a:latin typeface="Times New Roman"/>
                <a:ea typeface="Times New Roman"/>
                <a:cs typeface="Times New Roman"/>
                <a:sym typeface="Times New Roman"/>
              </a:rPr>
              <a:t>assembly</a:t>
            </a:r>
            <a:r>
              <a:rPr lang="en-US" sz="2400">
                <a:solidFill>
                  <a:schemeClr val="dk1"/>
                </a:solidFill>
                <a:latin typeface="Times New Roman"/>
                <a:ea typeface="Times New Roman"/>
                <a:cs typeface="Times New Roman"/>
                <a:sym typeface="Times New Roman"/>
              </a:rPr>
              <a:t>, or </a:t>
            </a:r>
            <a:r>
              <a:rPr i="1" lang="en-US" sz="2400">
                <a:solidFill>
                  <a:schemeClr val="dk1"/>
                </a:solidFill>
                <a:latin typeface="Times New Roman"/>
                <a:ea typeface="Times New Roman"/>
                <a:cs typeface="Times New Roman"/>
                <a:sym typeface="Times New Roman"/>
              </a:rPr>
              <a:t>assembling</a:t>
            </a:r>
            <a:r>
              <a:rPr lang="en-US" sz="2400">
                <a:solidFill>
                  <a:schemeClr val="dk1"/>
                </a:solidFill>
                <a:latin typeface="Times New Roman"/>
                <a:ea typeface="Times New Roman"/>
                <a:cs typeface="Times New Roman"/>
                <a:sym typeface="Times New Roman"/>
              </a:rPr>
              <a:t> the code.</a:t>
            </a:r>
            <a:endParaRPr/>
          </a:p>
        </p:txBody>
      </p:sp>
      <p:sp>
        <p:nvSpPr>
          <p:cNvPr id="492" name="Google Shape;492;p28"/>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29"/>
          <p:cNvSpPr txBox="1"/>
          <p:nvPr>
            <p:ph idx="4294967295" type="title"/>
          </p:nvPr>
        </p:nvSpPr>
        <p:spPr>
          <a:xfrm>
            <a:off x="357158" y="142876"/>
            <a:ext cx="7099300" cy="85723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000"/>
              <a:buFont typeface="Rockwell"/>
              <a:buNone/>
            </a:pPr>
            <a:r>
              <a:rPr lang="en-US" sz="4000"/>
              <a:t>Assembly Language (Wiki)...</a:t>
            </a:r>
            <a:endParaRPr sz="4000"/>
          </a:p>
        </p:txBody>
      </p:sp>
      <p:sp>
        <p:nvSpPr>
          <p:cNvPr id="498" name="Google Shape;498;p29"/>
          <p:cNvSpPr/>
          <p:nvPr/>
        </p:nvSpPr>
        <p:spPr>
          <a:xfrm>
            <a:off x="500066" y="1000108"/>
            <a:ext cx="8286776" cy="5632311"/>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FF0000"/>
              </a:buClr>
              <a:buSzPts val="2400"/>
              <a:buFont typeface="Arial"/>
              <a:buChar char="•"/>
            </a:pPr>
            <a:r>
              <a:rPr b="1" lang="en-US" sz="2400">
                <a:solidFill>
                  <a:srgbClr val="FF0000"/>
                </a:solidFill>
                <a:latin typeface="Times New Roman"/>
                <a:ea typeface="Times New Roman"/>
                <a:cs typeface="Times New Roman"/>
                <a:sym typeface="Times New Roman"/>
              </a:rPr>
              <a:t>Assembly language uses a mnemonic </a:t>
            </a:r>
            <a:r>
              <a:rPr lang="en-US" sz="2400">
                <a:solidFill>
                  <a:schemeClr val="dk1"/>
                </a:solidFill>
                <a:latin typeface="Times New Roman"/>
                <a:ea typeface="Times New Roman"/>
                <a:cs typeface="Times New Roman"/>
                <a:sym typeface="Times New Roman"/>
              </a:rPr>
              <a:t>to represent each low-level machine instruction or operation. Typical operations require one or more operands in order to form a complete instruction, and most assemblers can therefore take labels, symbols and expressions as operands to represent addresses and other constants, freeing the programmer from tedious manual calculations. </a:t>
            </a:r>
            <a:endParaRPr/>
          </a:p>
          <a:p>
            <a:pPr indent="-152400" lvl="0" marL="0" marR="0" rtl="0" algn="l">
              <a:spcBef>
                <a:spcPts val="0"/>
              </a:spcBef>
              <a:spcAft>
                <a:spcPts val="0"/>
              </a:spcAft>
              <a:buClr>
                <a:schemeClr val="dk1"/>
              </a:buClr>
              <a:buSzPts val="2400"/>
              <a:buFont typeface="Arial"/>
              <a:buChar char="•"/>
            </a:pPr>
            <a:r>
              <a:rPr b="1" lang="en-US" sz="2400">
                <a:solidFill>
                  <a:schemeClr val="dk1"/>
                </a:solidFill>
                <a:latin typeface="Times New Roman"/>
                <a:ea typeface="Times New Roman"/>
                <a:cs typeface="Times New Roman"/>
                <a:sym typeface="Times New Roman"/>
              </a:rPr>
              <a:t> </a:t>
            </a:r>
            <a:r>
              <a:rPr b="1" lang="en-US" sz="2400">
                <a:solidFill>
                  <a:srgbClr val="3333FF"/>
                </a:solidFill>
                <a:latin typeface="Times New Roman"/>
                <a:ea typeface="Times New Roman"/>
                <a:cs typeface="Times New Roman"/>
                <a:sym typeface="Times New Roman"/>
              </a:rPr>
              <a:t>Macro assemblers</a:t>
            </a:r>
            <a:r>
              <a:rPr lang="en-US" sz="2400">
                <a:solidFill>
                  <a:schemeClr val="dk1"/>
                </a:solidFill>
                <a:latin typeface="Times New Roman"/>
                <a:ea typeface="Times New Roman"/>
                <a:cs typeface="Times New Roman"/>
                <a:sym typeface="Times New Roman"/>
              </a:rPr>
              <a:t> include a macro instruction facility so that (parameterized) assembly language text can be represented by a name, and that name can be used to insert the expanded text into other code. </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 Many assemblers offer additional mechanisms to facilitate program development, to control the assembly process, and to aid debugging.</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99" name="Google Shape;499;p29"/>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
          <p:cNvSpPr txBox="1"/>
          <p:nvPr>
            <p:ph type="title"/>
          </p:nvPr>
        </p:nvSpPr>
        <p:spPr>
          <a:xfrm>
            <a:off x="498474" y="484094"/>
            <a:ext cx="7556313" cy="658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000"/>
              <a:buFont typeface="Rockwell"/>
              <a:buNone/>
            </a:pPr>
            <a:r>
              <a:rPr lang="en-US" sz="4000"/>
              <a:t>Contents</a:t>
            </a:r>
            <a:endParaRPr sz="4000"/>
          </a:p>
        </p:txBody>
      </p:sp>
      <p:sp>
        <p:nvSpPr>
          <p:cNvPr id="224" name="Google Shape;224;p3"/>
          <p:cNvSpPr txBox="1"/>
          <p:nvPr>
            <p:ph idx="1" type="body"/>
          </p:nvPr>
        </p:nvSpPr>
        <p:spPr>
          <a:xfrm>
            <a:off x="498474" y="1981201"/>
            <a:ext cx="7556313" cy="2162180"/>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2100"/>
              <a:buChar char="■"/>
            </a:pPr>
            <a:r>
              <a:rPr lang="en-US" sz="2800">
                <a:solidFill>
                  <a:srgbClr val="002060"/>
                </a:solidFill>
              </a:rPr>
              <a:t>13.1 Addressing Modes </a:t>
            </a:r>
            <a:endParaRPr/>
          </a:p>
          <a:p>
            <a:pPr indent="-228600" lvl="0" marL="228600" rtl="0" algn="l">
              <a:spcBef>
                <a:spcPts val="2000"/>
              </a:spcBef>
              <a:spcAft>
                <a:spcPts val="0"/>
              </a:spcAft>
              <a:buSzPts val="2100"/>
              <a:buChar char="■"/>
            </a:pPr>
            <a:r>
              <a:rPr lang="en-US" sz="2800">
                <a:solidFill>
                  <a:srgbClr val="002060"/>
                </a:solidFill>
              </a:rPr>
              <a:t>13.3 Instruction Formats </a:t>
            </a:r>
            <a:endParaRPr/>
          </a:p>
          <a:p>
            <a:pPr indent="-228600" lvl="0" marL="228600" rtl="0" algn="l">
              <a:spcBef>
                <a:spcPts val="2000"/>
              </a:spcBef>
              <a:spcAft>
                <a:spcPts val="0"/>
              </a:spcAft>
              <a:buSzPts val="2100"/>
              <a:buChar char="■"/>
            </a:pPr>
            <a:r>
              <a:rPr lang="en-US" sz="2800">
                <a:solidFill>
                  <a:srgbClr val="002060"/>
                </a:solidFill>
              </a:rPr>
              <a:t>13.5 Assembly Language</a:t>
            </a:r>
            <a:endParaRPr/>
          </a:p>
        </p:txBody>
      </p:sp>
      <p:sp>
        <p:nvSpPr>
          <p:cNvPr id="225" name="Google Shape;225;p3"/>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30"/>
          <p:cNvSpPr txBox="1"/>
          <p:nvPr>
            <p:ph idx="4294967295" type="title"/>
          </p:nvPr>
        </p:nvSpPr>
        <p:spPr>
          <a:xfrm>
            <a:off x="457200" y="0"/>
            <a:ext cx="7099300" cy="11160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Exercises</a:t>
            </a:r>
            <a:endParaRPr/>
          </a:p>
        </p:txBody>
      </p:sp>
      <p:sp>
        <p:nvSpPr>
          <p:cNvPr id="505" name="Google Shape;505;p30"/>
          <p:cNvSpPr/>
          <p:nvPr/>
        </p:nvSpPr>
        <p:spPr>
          <a:xfrm>
            <a:off x="428596" y="1000670"/>
            <a:ext cx="8286808" cy="5262979"/>
          </a:xfrm>
          <a:prstGeom prst="rect">
            <a:avLst/>
          </a:prstGeom>
          <a:noFill/>
          <a:ln>
            <a:noFill/>
          </a:ln>
        </p:spPr>
        <p:txBody>
          <a:bodyPr anchorCtr="0" anchor="t" bIns="45700" lIns="91425" spcFirstLastPara="1" rIns="91425" wrap="square" tIns="45700">
            <a:spAutoFit/>
          </a:bodyPr>
          <a:lstStyle/>
          <a:p>
            <a:pPr indent="-628650" lvl="0" marL="628650" marR="0" rtl="0" algn="l">
              <a:spcBef>
                <a:spcPts val="0"/>
              </a:spcBef>
              <a:spcAft>
                <a:spcPts val="0"/>
              </a:spcAft>
              <a:buNone/>
            </a:pPr>
            <a:r>
              <a:rPr lang="en-US" sz="2400">
                <a:solidFill>
                  <a:srgbClr val="002060"/>
                </a:solidFill>
                <a:latin typeface="Times New Roman"/>
                <a:ea typeface="Times New Roman"/>
                <a:cs typeface="Times New Roman"/>
                <a:sym typeface="Times New Roman"/>
              </a:rPr>
              <a:t>13.1 Briefly define immediate addressing. </a:t>
            </a:r>
            <a:endParaRPr/>
          </a:p>
          <a:p>
            <a:pPr indent="-628650" lvl="0" marL="628650" marR="0" rtl="0" algn="l">
              <a:spcBef>
                <a:spcPts val="0"/>
              </a:spcBef>
              <a:spcAft>
                <a:spcPts val="0"/>
              </a:spcAft>
              <a:buNone/>
            </a:pPr>
            <a:r>
              <a:rPr lang="en-US" sz="2400">
                <a:solidFill>
                  <a:srgbClr val="002060"/>
                </a:solidFill>
                <a:latin typeface="Times New Roman"/>
                <a:ea typeface="Times New Roman"/>
                <a:cs typeface="Times New Roman"/>
                <a:sym typeface="Times New Roman"/>
              </a:rPr>
              <a:t>13.2 Briefly define direct addressing. </a:t>
            </a:r>
            <a:endParaRPr/>
          </a:p>
          <a:p>
            <a:pPr indent="-628650" lvl="0" marL="628650" marR="0" rtl="0" algn="l">
              <a:spcBef>
                <a:spcPts val="0"/>
              </a:spcBef>
              <a:spcAft>
                <a:spcPts val="0"/>
              </a:spcAft>
              <a:buNone/>
            </a:pPr>
            <a:r>
              <a:rPr lang="en-US" sz="2400">
                <a:solidFill>
                  <a:srgbClr val="002060"/>
                </a:solidFill>
                <a:latin typeface="Times New Roman"/>
                <a:ea typeface="Times New Roman"/>
                <a:cs typeface="Times New Roman"/>
                <a:sym typeface="Times New Roman"/>
              </a:rPr>
              <a:t>13.3 Briefly define indirect addressing. </a:t>
            </a:r>
            <a:endParaRPr/>
          </a:p>
          <a:p>
            <a:pPr indent="-628650" lvl="0" marL="628650" marR="0" rtl="0" algn="l">
              <a:spcBef>
                <a:spcPts val="0"/>
              </a:spcBef>
              <a:spcAft>
                <a:spcPts val="0"/>
              </a:spcAft>
              <a:buNone/>
            </a:pPr>
            <a:r>
              <a:rPr lang="en-US" sz="2400">
                <a:solidFill>
                  <a:srgbClr val="002060"/>
                </a:solidFill>
                <a:latin typeface="Times New Roman"/>
                <a:ea typeface="Times New Roman"/>
                <a:cs typeface="Times New Roman"/>
                <a:sym typeface="Times New Roman"/>
              </a:rPr>
              <a:t>13.4 Briefly define register addressing. </a:t>
            </a:r>
            <a:endParaRPr/>
          </a:p>
          <a:p>
            <a:pPr indent="-628650" lvl="0" marL="628650" marR="0" rtl="0" algn="l">
              <a:spcBef>
                <a:spcPts val="0"/>
              </a:spcBef>
              <a:spcAft>
                <a:spcPts val="0"/>
              </a:spcAft>
              <a:buNone/>
            </a:pPr>
            <a:r>
              <a:rPr lang="en-US" sz="2400">
                <a:solidFill>
                  <a:srgbClr val="002060"/>
                </a:solidFill>
                <a:latin typeface="Times New Roman"/>
                <a:ea typeface="Times New Roman"/>
                <a:cs typeface="Times New Roman"/>
                <a:sym typeface="Times New Roman"/>
              </a:rPr>
              <a:t>13.5 Briefly define register indirect addressing. </a:t>
            </a:r>
            <a:endParaRPr/>
          </a:p>
          <a:p>
            <a:pPr indent="-628650" lvl="0" marL="628650" marR="0" rtl="0" algn="l">
              <a:spcBef>
                <a:spcPts val="0"/>
              </a:spcBef>
              <a:spcAft>
                <a:spcPts val="0"/>
              </a:spcAft>
              <a:buNone/>
            </a:pPr>
            <a:r>
              <a:rPr lang="en-US" sz="2400">
                <a:solidFill>
                  <a:srgbClr val="002060"/>
                </a:solidFill>
                <a:latin typeface="Times New Roman"/>
                <a:ea typeface="Times New Roman"/>
                <a:cs typeface="Times New Roman"/>
                <a:sym typeface="Times New Roman"/>
              </a:rPr>
              <a:t>13.6 Briefly define displacement addressing. </a:t>
            </a:r>
            <a:endParaRPr/>
          </a:p>
          <a:p>
            <a:pPr indent="-628650" lvl="0" marL="628650" marR="0" rtl="0" algn="l">
              <a:spcBef>
                <a:spcPts val="0"/>
              </a:spcBef>
              <a:spcAft>
                <a:spcPts val="0"/>
              </a:spcAft>
              <a:buNone/>
            </a:pPr>
            <a:r>
              <a:rPr lang="en-US" sz="2400">
                <a:solidFill>
                  <a:srgbClr val="002060"/>
                </a:solidFill>
                <a:latin typeface="Times New Roman"/>
                <a:ea typeface="Times New Roman"/>
                <a:cs typeface="Times New Roman"/>
                <a:sym typeface="Times New Roman"/>
              </a:rPr>
              <a:t>13.7 Briefly define relative addressing. </a:t>
            </a:r>
            <a:endParaRPr/>
          </a:p>
          <a:p>
            <a:pPr indent="-628650" lvl="0" marL="628650" marR="0" rtl="0" algn="l">
              <a:spcBef>
                <a:spcPts val="0"/>
              </a:spcBef>
              <a:spcAft>
                <a:spcPts val="0"/>
              </a:spcAft>
              <a:buNone/>
            </a:pPr>
            <a:r>
              <a:rPr lang="en-US" sz="2400">
                <a:solidFill>
                  <a:srgbClr val="002060"/>
                </a:solidFill>
                <a:latin typeface="Times New Roman"/>
                <a:ea typeface="Times New Roman"/>
                <a:cs typeface="Times New Roman"/>
                <a:sym typeface="Times New Roman"/>
              </a:rPr>
              <a:t>13.8 What is the advantage of autoindexing? </a:t>
            </a:r>
            <a:endParaRPr/>
          </a:p>
          <a:p>
            <a:pPr indent="-628650" lvl="0" marL="628650" marR="0" rtl="0" algn="l">
              <a:spcBef>
                <a:spcPts val="0"/>
              </a:spcBef>
              <a:spcAft>
                <a:spcPts val="0"/>
              </a:spcAft>
              <a:buNone/>
            </a:pPr>
            <a:r>
              <a:rPr lang="en-US" sz="2400">
                <a:solidFill>
                  <a:srgbClr val="002060"/>
                </a:solidFill>
                <a:latin typeface="Times New Roman"/>
                <a:ea typeface="Times New Roman"/>
                <a:cs typeface="Times New Roman"/>
                <a:sym typeface="Times New Roman"/>
              </a:rPr>
              <a:t>13.9 What is the difference between postindexing and preindexing? </a:t>
            </a:r>
            <a:endParaRPr/>
          </a:p>
          <a:p>
            <a:pPr indent="-628650" lvl="0" marL="628650" marR="0" rtl="0" algn="l">
              <a:spcBef>
                <a:spcPts val="0"/>
              </a:spcBef>
              <a:spcAft>
                <a:spcPts val="0"/>
              </a:spcAft>
              <a:buNone/>
            </a:pPr>
            <a:r>
              <a:rPr lang="en-US" sz="2400">
                <a:solidFill>
                  <a:srgbClr val="002060"/>
                </a:solidFill>
                <a:latin typeface="Times New Roman"/>
                <a:ea typeface="Times New Roman"/>
                <a:cs typeface="Times New Roman"/>
                <a:sym typeface="Times New Roman"/>
              </a:rPr>
              <a:t>13.10 What facts go into determining the use of the addressing bits of an instruction? </a:t>
            </a:r>
            <a:endParaRPr/>
          </a:p>
          <a:p>
            <a:pPr indent="-628650" lvl="0" marL="628650" marR="0" rtl="0" algn="l">
              <a:spcBef>
                <a:spcPts val="0"/>
              </a:spcBef>
              <a:spcAft>
                <a:spcPts val="0"/>
              </a:spcAft>
              <a:buNone/>
            </a:pPr>
            <a:r>
              <a:rPr lang="en-US" sz="2400">
                <a:solidFill>
                  <a:srgbClr val="002060"/>
                </a:solidFill>
                <a:latin typeface="Times New Roman"/>
                <a:ea typeface="Times New Roman"/>
                <a:cs typeface="Times New Roman"/>
                <a:sym typeface="Times New Roman"/>
              </a:rPr>
              <a:t>13.11 What are the advantages and disadvantages of using a variable-length instruction format?</a:t>
            </a:r>
            <a:endParaRPr sz="2400">
              <a:solidFill>
                <a:srgbClr val="002060"/>
              </a:solidFill>
              <a:latin typeface="Times New Roman"/>
              <a:ea typeface="Times New Roman"/>
              <a:cs typeface="Times New Roman"/>
              <a:sym typeface="Times New Roman"/>
            </a:endParaRPr>
          </a:p>
        </p:txBody>
      </p:sp>
      <p:sp>
        <p:nvSpPr>
          <p:cNvPr id="506" name="Google Shape;506;p30"/>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31"/>
          <p:cNvSpPr txBox="1"/>
          <p:nvPr>
            <p:ph type="title"/>
          </p:nvPr>
        </p:nvSpPr>
        <p:spPr>
          <a:xfrm>
            <a:off x="762000" y="228600"/>
            <a:ext cx="4073526" cy="11161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4400"/>
              <a:buFont typeface="Rockwell"/>
              <a:buNone/>
            </a:pPr>
            <a:r>
              <a:rPr lang="en-US" sz="4400"/>
              <a:t>Summary</a:t>
            </a:r>
            <a:endParaRPr sz="4400"/>
          </a:p>
        </p:txBody>
      </p:sp>
      <p:sp>
        <p:nvSpPr>
          <p:cNvPr id="513" name="Google Shape;513;p31"/>
          <p:cNvSpPr txBox="1"/>
          <p:nvPr>
            <p:ph idx="1" type="body"/>
          </p:nvPr>
        </p:nvSpPr>
        <p:spPr>
          <a:xfrm>
            <a:off x="497541" y="1857364"/>
            <a:ext cx="3657600" cy="3548082"/>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800"/>
              <a:buChar char="■"/>
            </a:pPr>
            <a:r>
              <a:rPr lang="en-US" sz="2400">
                <a:solidFill>
                  <a:srgbClr val="002060"/>
                </a:solidFill>
              </a:rPr>
              <a:t>Addressing modes</a:t>
            </a:r>
            <a:endParaRPr/>
          </a:p>
          <a:p>
            <a:pPr indent="-228600" lvl="1" marL="457200" rtl="0" algn="l">
              <a:spcBef>
                <a:spcPts val="600"/>
              </a:spcBef>
              <a:spcAft>
                <a:spcPts val="0"/>
              </a:spcAft>
              <a:buSzPts val="1800"/>
              <a:buChar char="■"/>
            </a:pPr>
            <a:r>
              <a:rPr lang="en-US" sz="2400">
                <a:solidFill>
                  <a:srgbClr val="002060"/>
                </a:solidFill>
              </a:rPr>
              <a:t>Immediate addressing</a:t>
            </a:r>
            <a:endParaRPr/>
          </a:p>
          <a:p>
            <a:pPr indent="-228600" lvl="1" marL="457200" rtl="0" algn="l">
              <a:spcBef>
                <a:spcPts val="600"/>
              </a:spcBef>
              <a:spcAft>
                <a:spcPts val="0"/>
              </a:spcAft>
              <a:buSzPts val="1800"/>
              <a:buChar char="■"/>
            </a:pPr>
            <a:r>
              <a:rPr lang="en-US" sz="2400">
                <a:solidFill>
                  <a:srgbClr val="002060"/>
                </a:solidFill>
              </a:rPr>
              <a:t>Direct addressing</a:t>
            </a:r>
            <a:endParaRPr/>
          </a:p>
          <a:p>
            <a:pPr indent="-228600" lvl="1" marL="457200" rtl="0" algn="l">
              <a:spcBef>
                <a:spcPts val="600"/>
              </a:spcBef>
              <a:spcAft>
                <a:spcPts val="0"/>
              </a:spcAft>
              <a:buSzPts val="1800"/>
              <a:buChar char="■"/>
            </a:pPr>
            <a:r>
              <a:rPr lang="en-US" sz="2400">
                <a:solidFill>
                  <a:srgbClr val="002060"/>
                </a:solidFill>
              </a:rPr>
              <a:t>Indirect addressing</a:t>
            </a:r>
            <a:endParaRPr/>
          </a:p>
          <a:p>
            <a:pPr indent="-228600" lvl="1" marL="457200" rtl="0" algn="l">
              <a:spcBef>
                <a:spcPts val="600"/>
              </a:spcBef>
              <a:spcAft>
                <a:spcPts val="0"/>
              </a:spcAft>
              <a:buSzPts val="1800"/>
              <a:buChar char="■"/>
            </a:pPr>
            <a:r>
              <a:rPr lang="en-US" sz="2400">
                <a:solidFill>
                  <a:srgbClr val="002060"/>
                </a:solidFill>
              </a:rPr>
              <a:t>Register addressing</a:t>
            </a:r>
            <a:endParaRPr/>
          </a:p>
          <a:p>
            <a:pPr indent="-228600" lvl="1" marL="457200" rtl="0" algn="l">
              <a:spcBef>
                <a:spcPts val="600"/>
              </a:spcBef>
              <a:spcAft>
                <a:spcPts val="0"/>
              </a:spcAft>
              <a:buSzPts val="1800"/>
              <a:buChar char="■"/>
            </a:pPr>
            <a:r>
              <a:rPr lang="en-US" sz="2400">
                <a:solidFill>
                  <a:srgbClr val="002060"/>
                </a:solidFill>
              </a:rPr>
              <a:t>Register indirect addressing</a:t>
            </a:r>
            <a:endParaRPr/>
          </a:p>
          <a:p>
            <a:pPr indent="-228600" lvl="1" marL="457200" rtl="0" algn="l">
              <a:spcBef>
                <a:spcPts val="600"/>
              </a:spcBef>
              <a:spcAft>
                <a:spcPts val="0"/>
              </a:spcAft>
              <a:buSzPts val="1800"/>
              <a:buChar char="■"/>
            </a:pPr>
            <a:r>
              <a:rPr lang="en-US" sz="2400">
                <a:solidFill>
                  <a:srgbClr val="002060"/>
                </a:solidFill>
              </a:rPr>
              <a:t>Displacement addressing </a:t>
            </a:r>
            <a:endParaRPr/>
          </a:p>
          <a:p>
            <a:pPr indent="-228600" lvl="1" marL="457200" rtl="0" algn="l">
              <a:spcBef>
                <a:spcPts val="600"/>
              </a:spcBef>
              <a:spcAft>
                <a:spcPts val="0"/>
              </a:spcAft>
              <a:buSzPts val="1800"/>
              <a:buChar char="■"/>
            </a:pPr>
            <a:r>
              <a:rPr lang="en-US" sz="2400">
                <a:solidFill>
                  <a:srgbClr val="002060"/>
                </a:solidFill>
              </a:rPr>
              <a:t>Stack addressing</a:t>
            </a:r>
            <a:endParaRPr/>
          </a:p>
        </p:txBody>
      </p:sp>
      <p:sp>
        <p:nvSpPr>
          <p:cNvPr id="514" name="Google Shape;514;p31"/>
          <p:cNvSpPr txBox="1"/>
          <p:nvPr>
            <p:ph idx="2" type="body"/>
          </p:nvPr>
        </p:nvSpPr>
        <p:spPr>
          <a:xfrm>
            <a:off x="4800600" y="2286000"/>
            <a:ext cx="3657600" cy="4114800"/>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1800"/>
              <a:buChar char="■"/>
            </a:pPr>
            <a:r>
              <a:rPr lang="en-US" sz="2400">
                <a:solidFill>
                  <a:srgbClr val="002060"/>
                </a:solidFill>
              </a:rPr>
              <a:t>Instruction formats</a:t>
            </a:r>
            <a:endParaRPr/>
          </a:p>
          <a:p>
            <a:pPr indent="-228600" lvl="1" marL="457200" rtl="0" algn="l">
              <a:spcBef>
                <a:spcPts val="600"/>
              </a:spcBef>
              <a:spcAft>
                <a:spcPts val="0"/>
              </a:spcAft>
              <a:buSzPts val="1800"/>
              <a:buChar char="■"/>
            </a:pPr>
            <a:r>
              <a:rPr lang="en-US" sz="2400">
                <a:solidFill>
                  <a:srgbClr val="002060"/>
                </a:solidFill>
              </a:rPr>
              <a:t>Instruction length</a:t>
            </a:r>
            <a:endParaRPr/>
          </a:p>
          <a:p>
            <a:pPr indent="-228600" lvl="1" marL="457200" rtl="0" algn="l">
              <a:spcBef>
                <a:spcPts val="600"/>
              </a:spcBef>
              <a:spcAft>
                <a:spcPts val="0"/>
              </a:spcAft>
              <a:buSzPts val="1800"/>
              <a:buChar char="■"/>
            </a:pPr>
            <a:r>
              <a:rPr lang="en-US" sz="2400">
                <a:solidFill>
                  <a:srgbClr val="002060"/>
                </a:solidFill>
              </a:rPr>
              <a:t>Allocation of bits</a:t>
            </a:r>
            <a:endParaRPr/>
          </a:p>
          <a:p>
            <a:pPr indent="-228600" lvl="1" marL="457200" rtl="0" algn="l">
              <a:spcBef>
                <a:spcPts val="600"/>
              </a:spcBef>
              <a:spcAft>
                <a:spcPts val="0"/>
              </a:spcAft>
              <a:buSzPts val="1800"/>
              <a:buChar char="■"/>
            </a:pPr>
            <a:r>
              <a:rPr lang="en-US" sz="2400">
                <a:solidFill>
                  <a:srgbClr val="002060"/>
                </a:solidFill>
              </a:rPr>
              <a:t>Variable-length instructions</a:t>
            </a:r>
            <a:endParaRPr/>
          </a:p>
          <a:p>
            <a:pPr indent="-228600" lvl="0" marL="228600" rtl="0" algn="l">
              <a:spcBef>
                <a:spcPts val="2000"/>
              </a:spcBef>
              <a:spcAft>
                <a:spcPts val="0"/>
              </a:spcAft>
              <a:buSzPts val="1800"/>
              <a:buChar char="■"/>
            </a:pPr>
            <a:r>
              <a:rPr lang="en-US" sz="2400">
                <a:solidFill>
                  <a:srgbClr val="002060"/>
                </a:solidFill>
              </a:rPr>
              <a:t>Instruction to Assembly language</a:t>
            </a:r>
            <a:endParaRPr sz="2400">
              <a:solidFill>
                <a:srgbClr val="002060"/>
              </a:solidFill>
            </a:endParaRPr>
          </a:p>
        </p:txBody>
      </p:sp>
      <p:sp>
        <p:nvSpPr>
          <p:cNvPr id="515" name="Google Shape;515;p31"/>
          <p:cNvSpPr txBox="1"/>
          <p:nvPr>
            <p:ph idx="3" type="body"/>
          </p:nvPr>
        </p:nvSpPr>
        <p:spPr>
          <a:xfrm>
            <a:off x="497541" y="1142984"/>
            <a:ext cx="3657600" cy="633402"/>
          </a:xfrm>
          <a:prstGeom prst="rect">
            <a:avLst/>
          </a:prstGeom>
          <a:solidFill>
            <a:schemeClr val="accent3"/>
          </a:solidFill>
          <a:ln>
            <a:noFill/>
          </a:ln>
        </p:spPr>
        <p:txBody>
          <a:bodyPr anchorCtr="0" anchor="ctr" bIns="0" lIns="91425" spcFirstLastPara="1" rIns="91425" wrap="square" tIns="0">
            <a:noAutofit/>
          </a:bodyPr>
          <a:lstStyle/>
          <a:p>
            <a:pPr indent="0" lvl="0" marL="0" rtl="0" algn="ctr">
              <a:spcBef>
                <a:spcPts val="0"/>
              </a:spcBef>
              <a:spcAft>
                <a:spcPts val="0"/>
              </a:spcAft>
              <a:buSzPts val="1350"/>
              <a:buNone/>
            </a:pPr>
            <a:r>
              <a:t/>
            </a:r>
            <a:endParaRPr/>
          </a:p>
          <a:p>
            <a:pPr indent="0" lvl="0" marL="0" rtl="0" algn="ctr">
              <a:spcBef>
                <a:spcPts val="0"/>
              </a:spcBef>
              <a:spcAft>
                <a:spcPts val="0"/>
              </a:spcAft>
              <a:buSzPts val="600"/>
              <a:buNone/>
            </a:pPr>
            <a:r>
              <a:t/>
            </a:r>
            <a:endParaRPr sz="800"/>
          </a:p>
          <a:p>
            <a:pPr indent="0" lvl="0" marL="0" rtl="0" algn="ctr">
              <a:spcBef>
                <a:spcPts val="0"/>
              </a:spcBef>
              <a:spcAft>
                <a:spcPts val="0"/>
              </a:spcAft>
              <a:buSzPts val="600"/>
              <a:buNone/>
            </a:pPr>
            <a:r>
              <a:t/>
            </a:r>
            <a:endParaRPr sz="800"/>
          </a:p>
          <a:p>
            <a:pPr indent="0" lvl="0" marL="0" rtl="0" algn="ctr">
              <a:spcBef>
                <a:spcPts val="0"/>
              </a:spcBef>
              <a:spcAft>
                <a:spcPts val="0"/>
              </a:spcAft>
              <a:buSzPts val="2400"/>
              <a:buNone/>
            </a:pPr>
            <a:r>
              <a:rPr lang="en-US" sz="3200"/>
              <a:t>Chapter 13     </a:t>
            </a:r>
            <a:endParaRPr/>
          </a:p>
          <a:p>
            <a:pPr indent="0" lvl="0" marL="0" rtl="0" algn="ctr">
              <a:spcBef>
                <a:spcPts val="0"/>
              </a:spcBef>
              <a:spcAft>
                <a:spcPts val="0"/>
              </a:spcAft>
              <a:buSzPts val="2400"/>
              <a:buNone/>
            </a:pPr>
            <a:r>
              <a:t/>
            </a:r>
            <a:endParaRPr sz="3200"/>
          </a:p>
        </p:txBody>
      </p:sp>
      <p:sp>
        <p:nvSpPr>
          <p:cNvPr id="516" name="Google Shape;516;p31"/>
          <p:cNvSpPr txBox="1"/>
          <p:nvPr>
            <p:ph idx="4" type="body"/>
          </p:nvPr>
        </p:nvSpPr>
        <p:spPr>
          <a:xfrm>
            <a:off x="4419600" y="304800"/>
            <a:ext cx="3657600" cy="1707776"/>
          </a:xfrm>
          <a:prstGeom prst="rect">
            <a:avLst/>
          </a:prstGeom>
          <a:solidFill>
            <a:srgbClr val="A2A2C1"/>
          </a:solidFill>
          <a:ln>
            <a:noFill/>
          </a:ln>
        </p:spPr>
        <p:txBody>
          <a:bodyPr anchorCtr="0" anchor="ctr" bIns="0" lIns="91425" spcFirstLastPara="1" rIns="91425" wrap="square" tIns="0">
            <a:noAutofit/>
          </a:bodyPr>
          <a:lstStyle/>
          <a:p>
            <a:pPr indent="0" lvl="0" marL="0" rtl="0" algn="ctr">
              <a:spcBef>
                <a:spcPts val="0"/>
              </a:spcBef>
              <a:spcAft>
                <a:spcPts val="0"/>
              </a:spcAft>
              <a:buSzPts val="2100"/>
              <a:buNone/>
            </a:pPr>
            <a:r>
              <a:rPr lang="en-US" sz="2800">
                <a:solidFill>
                  <a:srgbClr val="321933"/>
                </a:solidFill>
              </a:rPr>
              <a:t>Instruction Sets: Addressing Modes and Formats</a:t>
            </a:r>
            <a:endParaRPr>
              <a:solidFill>
                <a:srgbClr val="6666CC"/>
              </a:solidFill>
            </a:endParaRPr>
          </a:p>
        </p:txBody>
      </p:sp>
      <p:sp>
        <p:nvSpPr>
          <p:cNvPr id="517" name="Google Shape;517;p31"/>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13.1- Addressing Modes</a:t>
            </a:r>
            <a:endParaRPr/>
          </a:p>
        </p:txBody>
      </p:sp>
      <p:sp>
        <p:nvSpPr>
          <p:cNvPr id="231" name="Google Shape;231;p4"/>
          <p:cNvSpPr txBox="1"/>
          <p:nvPr>
            <p:ph idx="1" type="body"/>
          </p:nvPr>
        </p:nvSpPr>
        <p:spPr>
          <a:xfrm>
            <a:off x="5010176" y="1676400"/>
            <a:ext cx="3776666" cy="4144963"/>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800"/>
              <a:buChar char="■"/>
            </a:pPr>
            <a:r>
              <a:rPr lang="en-US" sz="2400">
                <a:solidFill>
                  <a:srgbClr val="002060"/>
                </a:solidFill>
              </a:rPr>
              <a:t>Immediate</a:t>
            </a:r>
            <a:endParaRPr/>
          </a:p>
          <a:p>
            <a:pPr indent="-228600" lvl="0" marL="228600" rtl="0" algn="l">
              <a:spcBef>
                <a:spcPts val="2000"/>
              </a:spcBef>
              <a:spcAft>
                <a:spcPts val="0"/>
              </a:spcAft>
              <a:buSzPts val="1800"/>
              <a:buChar char="■"/>
            </a:pPr>
            <a:r>
              <a:rPr lang="en-US" sz="2400">
                <a:solidFill>
                  <a:srgbClr val="002060"/>
                </a:solidFill>
              </a:rPr>
              <a:t>Direct</a:t>
            </a:r>
            <a:endParaRPr/>
          </a:p>
          <a:p>
            <a:pPr indent="-228600" lvl="0" marL="228600" rtl="0" algn="l">
              <a:spcBef>
                <a:spcPts val="2000"/>
              </a:spcBef>
              <a:spcAft>
                <a:spcPts val="0"/>
              </a:spcAft>
              <a:buSzPts val="1800"/>
              <a:buChar char="■"/>
            </a:pPr>
            <a:r>
              <a:rPr lang="en-US" sz="2400">
                <a:solidFill>
                  <a:srgbClr val="002060"/>
                </a:solidFill>
              </a:rPr>
              <a:t>Indirect</a:t>
            </a:r>
            <a:endParaRPr/>
          </a:p>
          <a:p>
            <a:pPr indent="-228600" lvl="0" marL="228600" rtl="0" algn="l">
              <a:spcBef>
                <a:spcPts val="2000"/>
              </a:spcBef>
              <a:spcAft>
                <a:spcPts val="0"/>
              </a:spcAft>
              <a:buSzPts val="1800"/>
              <a:buChar char="■"/>
            </a:pPr>
            <a:r>
              <a:rPr lang="en-US" sz="2400">
                <a:solidFill>
                  <a:srgbClr val="002060"/>
                </a:solidFill>
              </a:rPr>
              <a:t>Register</a:t>
            </a:r>
            <a:endParaRPr/>
          </a:p>
          <a:p>
            <a:pPr indent="-228600" lvl="0" marL="228600" rtl="0" algn="l">
              <a:spcBef>
                <a:spcPts val="2000"/>
              </a:spcBef>
              <a:spcAft>
                <a:spcPts val="0"/>
              </a:spcAft>
              <a:buSzPts val="1800"/>
              <a:buChar char="■"/>
            </a:pPr>
            <a:r>
              <a:rPr lang="en-US" sz="2400">
                <a:solidFill>
                  <a:srgbClr val="002060"/>
                </a:solidFill>
              </a:rPr>
              <a:t>Register indirect</a:t>
            </a:r>
            <a:endParaRPr/>
          </a:p>
          <a:p>
            <a:pPr indent="-228600" lvl="0" marL="228600" rtl="0" algn="l">
              <a:spcBef>
                <a:spcPts val="2000"/>
              </a:spcBef>
              <a:spcAft>
                <a:spcPts val="0"/>
              </a:spcAft>
              <a:buSzPts val="1800"/>
              <a:buChar char="■"/>
            </a:pPr>
            <a:r>
              <a:rPr lang="en-US" sz="2400">
                <a:solidFill>
                  <a:srgbClr val="002060"/>
                </a:solidFill>
              </a:rPr>
              <a:t>Displacement (replace)</a:t>
            </a:r>
            <a:endParaRPr sz="2400">
              <a:solidFill>
                <a:srgbClr val="002060"/>
              </a:solidFill>
            </a:endParaRPr>
          </a:p>
          <a:p>
            <a:pPr indent="-228600" lvl="0" marL="228600" rtl="0" algn="l">
              <a:spcBef>
                <a:spcPts val="2000"/>
              </a:spcBef>
              <a:spcAft>
                <a:spcPts val="0"/>
              </a:spcAft>
              <a:buSzPts val="1800"/>
              <a:buChar char="■"/>
            </a:pPr>
            <a:r>
              <a:rPr lang="en-US" sz="2400">
                <a:solidFill>
                  <a:srgbClr val="002060"/>
                </a:solidFill>
              </a:rPr>
              <a:t>Stack</a:t>
            </a:r>
            <a:endParaRPr/>
          </a:p>
        </p:txBody>
      </p:sp>
      <p:sp>
        <p:nvSpPr>
          <p:cNvPr id="232" name="Google Shape;232;p4"/>
          <p:cNvSpPr/>
          <p:nvPr/>
        </p:nvSpPr>
        <p:spPr>
          <a:xfrm>
            <a:off x="428596" y="2571744"/>
            <a:ext cx="4139403"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Ways to specify an operand</a:t>
            </a:r>
            <a:endParaRPr/>
          </a:p>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in an instruction:</a:t>
            </a:r>
            <a:endParaRPr sz="2800">
              <a:solidFill>
                <a:schemeClr val="dk1"/>
              </a:solidFill>
              <a:latin typeface="Times New Roman"/>
              <a:ea typeface="Times New Roman"/>
              <a:cs typeface="Times New Roman"/>
              <a:sym typeface="Times New Roman"/>
            </a:endParaRPr>
          </a:p>
        </p:txBody>
      </p:sp>
      <p:sp>
        <p:nvSpPr>
          <p:cNvPr id="233" name="Google Shape;233;p4"/>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5"/>
          <p:cNvSpPr txBox="1"/>
          <p:nvPr>
            <p:ph type="title"/>
          </p:nvPr>
        </p:nvSpPr>
        <p:spPr>
          <a:xfrm>
            <a:off x="173728" y="428604"/>
            <a:ext cx="3255264" cy="116205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600"/>
              <a:buFont typeface="Rockwell"/>
              <a:buNone/>
            </a:pPr>
            <a:r>
              <a:rPr lang="en-US"/>
              <a:t>Addressing </a:t>
            </a:r>
            <a:br>
              <a:rPr lang="en-US"/>
            </a:br>
            <a:r>
              <a:rPr lang="en-US"/>
              <a:t>Modes</a:t>
            </a:r>
            <a:endParaRPr/>
          </a:p>
        </p:txBody>
      </p:sp>
      <p:pic>
        <p:nvPicPr>
          <p:cNvPr id="239" name="Google Shape;239;p5"/>
          <p:cNvPicPr preferRelativeResize="0"/>
          <p:nvPr/>
        </p:nvPicPr>
        <p:blipFill rotWithShape="1">
          <a:blip r:embed="rId3">
            <a:alphaModFix/>
          </a:blip>
          <a:srcRect b="0" l="0" r="0" t="0"/>
          <a:stretch/>
        </p:blipFill>
        <p:spPr>
          <a:xfrm>
            <a:off x="3700477" y="357166"/>
            <a:ext cx="2943225" cy="5991225"/>
          </a:xfrm>
          <a:prstGeom prst="rect">
            <a:avLst/>
          </a:prstGeom>
          <a:noFill/>
          <a:ln>
            <a:noFill/>
          </a:ln>
        </p:spPr>
      </p:pic>
      <p:sp>
        <p:nvSpPr>
          <p:cNvPr id="240" name="Google Shape;240;p5"/>
          <p:cNvSpPr/>
          <p:nvPr/>
        </p:nvSpPr>
        <p:spPr>
          <a:xfrm>
            <a:off x="2000232" y="428604"/>
            <a:ext cx="1643074" cy="1357322"/>
          </a:xfrm>
          <a:prstGeom prst="rect">
            <a:avLst/>
          </a:prstGeom>
          <a:solidFill>
            <a:srgbClr val="FFFEB9"/>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u="sng">
                <a:solidFill>
                  <a:srgbClr val="002060"/>
                </a:solidFill>
                <a:latin typeface="Times New Roman"/>
                <a:ea typeface="Times New Roman"/>
                <a:cs typeface="Times New Roman"/>
                <a:sym typeface="Times New Roman"/>
              </a:rPr>
              <a:t>Immediate</a:t>
            </a:r>
            <a:r>
              <a:rPr b="1" lang="en-US" sz="1800">
                <a:solidFill>
                  <a:srgbClr val="002060"/>
                </a:solidFill>
                <a:latin typeface="Times New Roman"/>
                <a:ea typeface="Times New Roman"/>
                <a:cs typeface="Times New Roman"/>
                <a:sym typeface="Times New Roman"/>
              </a:rPr>
              <a:t> :</a:t>
            </a:r>
            <a:r>
              <a:rPr b="1" lang="en-US" sz="1800" u="sng">
                <a:solidFill>
                  <a:srgbClr val="002060"/>
                </a:solidFill>
                <a:latin typeface="Times New Roman"/>
                <a:ea typeface="Times New Roman"/>
                <a:cs typeface="Times New Roman"/>
                <a:sym typeface="Times New Roman"/>
              </a:rPr>
              <a:t> </a:t>
            </a:r>
            <a:r>
              <a:rPr lang="en-US" sz="1800">
                <a:solidFill>
                  <a:srgbClr val="002060"/>
                </a:solidFill>
                <a:latin typeface="Times New Roman"/>
                <a:ea typeface="Times New Roman"/>
                <a:cs typeface="Times New Roman"/>
                <a:sym typeface="Times New Roman"/>
              </a:rPr>
              <a:t>Operand is a specific value</a:t>
            </a:r>
            <a:endParaRPr sz="1800">
              <a:solidFill>
                <a:srgbClr val="002060"/>
              </a:solidFill>
              <a:latin typeface="Times New Roman"/>
              <a:ea typeface="Times New Roman"/>
              <a:cs typeface="Times New Roman"/>
              <a:sym typeface="Times New Roman"/>
            </a:endParaRPr>
          </a:p>
        </p:txBody>
      </p:sp>
      <p:sp>
        <p:nvSpPr>
          <p:cNvPr id="241" name="Google Shape;241;p5"/>
          <p:cNvSpPr/>
          <p:nvPr/>
        </p:nvSpPr>
        <p:spPr>
          <a:xfrm>
            <a:off x="1357290" y="1857364"/>
            <a:ext cx="2286016" cy="1285884"/>
          </a:xfrm>
          <a:prstGeom prst="rect">
            <a:avLst/>
          </a:prstGeom>
          <a:solidFill>
            <a:srgbClr val="FFFEB9"/>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u="sng">
                <a:solidFill>
                  <a:srgbClr val="002060"/>
                </a:solidFill>
                <a:latin typeface="Times New Roman"/>
                <a:ea typeface="Times New Roman"/>
                <a:cs typeface="Times New Roman"/>
                <a:sym typeface="Times New Roman"/>
              </a:rPr>
              <a:t>Indirect</a:t>
            </a:r>
            <a:r>
              <a:rPr b="1" lang="en-US" sz="1800">
                <a:solidFill>
                  <a:srgbClr val="002060"/>
                </a:solidFill>
                <a:latin typeface="Times New Roman"/>
                <a:ea typeface="Times New Roman"/>
                <a:cs typeface="Times New Roman"/>
                <a:sym typeface="Times New Roman"/>
              </a:rPr>
              <a:t> :</a:t>
            </a:r>
            <a:r>
              <a:rPr b="1" lang="en-US" sz="1800" u="sng">
                <a:solidFill>
                  <a:srgbClr val="002060"/>
                </a:solidFill>
                <a:latin typeface="Times New Roman"/>
                <a:ea typeface="Times New Roman"/>
                <a:cs typeface="Times New Roman"/>
                <a:sym typeface="Times New Roman"/>
              </a:rPr>
              <a:t> </a:t>
            </a:r>
            <a:r>
              <a:rPr lang="en-US" sz="1800">
                <a:solidFill>
                  <a:srgbClr val="002060"/>
                </a:solidFill>
                <a:latin typeface="Times New Roman"/>
                <a:ea typeface="Times New Roman"/>
                <a:cs typeface="Times New Roman"/>
                <a:sym typeface="Times New Roman"/>
              </a:rPr>
              <a:t>Operand address is stored in another variable</a:t>
            </a:r>
            <a:endParaRPr sz="1800">
              <a:solidFill>
                <a:srgbClr val="002060"/>
              </a:solidFill>
              <a:latin typeface="Times New Roman"/>
              <a:ea typeface="Times New Roman"/>
              <a:cs typeface="Times New Roman"/>
              <a:sym typeface="Times New Roman"/>
            </a:endParaRPr>
          </a:p>
        </p:txBody>
      </p:sp>
      <p:sp>
        <p:nvSpPr>
          <p:cNvPr id="242" name="Google Shape;242;p5"/>
          <p:cNvSpPr/>
          <p:nvPr/>
        </p:nvSpPr>
        <p:spPr>
          <a:xfrm>
            <a:off x="1357290" y="3214686"/>
            <a:ext cx="2286016" cy="1357322"/>
          </a:xfrm>
          <a:prstGeom prst="rect">
            <a:avLst/>
          </a:prstGeom>
          <a:solidFill>
            <a:srgbClr val="FFFEB9"/>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u="sng">
                <a:solidFill>
                  <a:srgbClr val="002060"/>
                </a:solidFill>
                <a:latin typeface="Times New Roman"/>
                <a:ea typeface="Times New Roman"/>
                <a:cs typeface="Times New Roman"/>
                <a:sym typeface="Times New Roman"/>
              </a:rPr>
              <a:t>Register Indirect</a:t>
            </a:r>
            <a:r>
              <a:rPr b="1" lang="en-US" sz="1800">
                <a:solidFill>
                  <a:srgbClr val="002060"/>
                </a:solidFill>
                <a:latin typeface="Times New Roman"/>
                <a:ea typeface="Times New Roman"/>
                <a:cs typeface="Times New Roman"/>
                <a:sym typeface="Times New Roman"/>
              </a:rPr>
              <a:t> :</a:t>
            </a:r>
            <a:r>
              <a:rPr b="1" lang="en-US" sz="1800" u="sng">
                <a:solidFill>
                  <a:srgbClr val="002060"/>
                </a:solidFill>
                <a:latin typeface="Times New Roman"/>
                <a:ea typeface="Times New Roman"/>
                <a:cs typeface="Times New Roman"/>
                <a:sym typeface="Times New Roman"/>
              </a:rPr>
              <a:t> </a:t>
            </a:r>
            <a:r>
              <a:rPr lang="en-US" sz="1800">
                <a:solidFill>
                  <a:srgbClr val="002060"/>
                </a:solidFill>
                <a:latin typeface="Times New Roman"/>
                <a:ea typeface="Times New Roman"/>
                <a:cs typeface="Times New Roman"/>
                <a:sym typeface="Times New Roman"/>
              </a:rPr>
              <a:t>Operand address is stored in a register</a:t>
            </a:r>
            <a:endParaRPr sz="1800">
              <a:solidFill>
                <a:srgbClr val="002060"/>
              </a:solidFill>
              <a:latin typeface="Times New Roman"/>
              <a:ea typeface="Times New Roman"/>
              <a:cs typeface="Times New Roman"/>
              <a:sym typeface="Times New Roman"/>
            </a:endParaRPr>
          </a:p>
        </p:txBody>
      </p:sp>
      <p:sp>
        <p:nvSpPr>
          <p:cNvPr id="243" name="Google Shape;243;p5"/>
          <p:cNvSpPr/>
          <p:nvPr/>
        </p:nvSpPr>
        <p:spPr>
          <a:xfrm>
            <a:off x="1357290" y="4714884"/>
            <a:ext cx="2286016" cy="1357322"/>
          </a:xfrm>
          <a:prstGeom prst="rect">
            <a:avLst/>
          </a:prstGeom>
          <a:solidFill>
            <a:srgbClr val="FFFEB9"/>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u="sng">
                <a:solidFill>
                  <a:srgbClr val="002060"/>
                </a:solidFill>
                <a:latin typeface="Times New Roman"/>
                <a:ea typeface="Times New Roman"/>
                <a:cs typeface="Times New Roman"/>
                <a:sym typeface="Times New Roman"/>
              </a:rPr>
              <a:t>Implicit</a:t>
            </a:r>
            <a:r>
              <a:rPr b="1" lang="en-US" sz="1800">
                <a:solidFill>
                  <a:srgbClr val="002060"/>
                </a:solidFill>
                <a:latin typeface="Times New Roman"/>
                <a:ea typeface="Times New Roman"/>
                <a:cs typeface="Times New Roman"/>
                <a:sym typeface="Times New Roman"/>
              </a:rPr>
              <a:t> :</a:t>
            </a:r>
            <a:r>
              <a:rPr b="1" lang="en-US" sz="1800" u="sng">
                <a:solidFill>
                  <a:srgbClr val="002060"/>
                </a:solidFill>
                <a:latin typeface="Times New Roman"/>
                <a:ea typeface="Times New Roman"/>
                <a:cs typeface="Times New Roman"/>
                <a:sym typeface="Times New Roman"/>
              </a:rPr>
              <a:t> </a:t>
            </a:r>
            <a:r>
              <a:rPr lang="en-US" sz="1800">
                <a:solidFill>
                  <a:srgbClr val="002060"/>
                </a:solidFill>
                <a:latin typeface="Times New Roman"/>
                <a:ea typeface="Times New Roman"/>
                <a:cs typeface="Times New Roman"/>
                <a:sym typeface="Times New Roman"/>
              </a:rPr>
              <a:t>Operand address is stored in stack register</a:t>
            </a:r>
            <a:endParaRPr sz="1800">
              <a:solidFill>
                <a:srgbClr val="002060"/>
              </a:solidFill>
              <a:latin typeface="Times New Roman"/>
              <a:ea typeface="Times New Roman"/>
              <a:cs typeface="Times New Roman"/>
              <a:sym typeface="Times New Roman"/>
            </a:endParaRPr>
          </a:p>
        </p:txBody>
      </p:sp>
      <p:sp>
        <p:nvSpPr>
          <p:cNvPr id="244" name="Google Shape;244;p5"/>
          <p:cNvSpPr/>
          <p:nvPr/>
        </p:nvSpPr>
        <p:spPr>
          <a:xfrm>
            <a:off x="6715140" y="428604"/>
            <a:ext cx="1643074" cy="1357322"/>
          </a:xfrm>
          <a:prstGeom prst="rect">
            <a:avLst/>
          </a:prstGeom>
          <a:solidFill>
            <a:srgbClr val="FFFEB9"/>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u="sng">
                <a:solidFill>
                  <a:srgbClr val="002060"/>
                </a:solidFill>
                <a:latin typeface="Times New Roman"/>
                <a:ea typeface="Times New Roman"/>
                <a:cs typeface="Times New Roman"/>
                <a:sym typeface="Times New Roman"/>
              </a:rPr>
              <a:t>Direct</a:t>
            </a:r>
            <a:r>
              <a:rPr b="1" lang="en-US" sz="1800">
                <a:solidFill>
                  <a:srgbClr val="002060"/>
                </a:solidFill>
                <a:latin typeface="Times New Roman"/>
                <a:ea typeface="Times New Roman"/>
                <a:cs typeface="Times New Roman"/>
                <a:sym typeface="Times New Roman"/>
              </a:rPr>
              <a:t> :</a:t>
            </a:r>
            <a:r>
              <a:rPr b="1" lang="en-US" sz="1800" u="sng">
                <a:solidFill>
                  <a:srgbClr val="002060"/>
                </a:solidFill>
                <a:latin typeface="Times New Roman"/>
                <a:ea typeface="Times New Roman"/>
                <a:cs typeface="Times New Roman"/>
                <a:sym typeface="Times New Roman"/>
              </a:rPr>
              <a:t> </a:t>
            </a:r>
            <a:r>
              <a:rPr lang="en-US" sz="1800">
                <a:solidFill>
                  <a:srgbClr val="002060"/>
                </a:solidFill>
                <a:latin typeface="Times New Roman"/>
                <a:ea typeface="Times New Roman"/>
                <a:cs typeface="Times New Roman"/>
                <a:sym typeface="Times New Roman"/>
              </a:rPr>
              <a:t>Operand is the value of a variable</a:t>
            </a:r>
            <a:endParaRPr sz="1800">
              <a:solidFill>
                <a:srgbClr val="002060"/>
              </a:solidFill>
              <a:latin typeface="Times New Roman"/>
              <a:ea typeface="Times New Roman"/>
              <a:cs typeface="Times New Roman"/>
              <a:sym typeface="Times New Roman"/>
            </a:endParaRPr>
          </a:p>
        </p:txBody>
      </p:sp>
      <p:sp>
        <p:nvSpPr>
          <p:cNvPr id="245" name="Google Shape;245;p5"/>
          <p:cNvSpPr/>
          <p:nvPr/>
        </p:nvSpPr>
        <p:spPr>
          <a:xfrm>
            <a:off x="6715140" y="1857364"/>
            <a:ext cx="2286016" cy="1285884"/>
          </a:xfrm>
          <a:prstGeom prst="rect">
            <a:avLst/>
          </a:prstGeom>
          <a:solidFill>
            <a:srgbClr val="FFFEB9"/>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u="sng">
                <a:solidFill>
                  <a:srgbClr val="002060"/>
                </a:solidFill>
                <a:latin typeface="Times New Roman"/>
                <a:ea typeface="Times New Roman"/>
                <a:cs typeface="Times New Roman"/>
                <a:sym typeface="Times New Roman"/>
              </a:rPr>
              <a:t>Register</a:t>
            </a:r>
            <a:r>
              <a:rPr b="1" lang="en-US" sz="1800">
                <a:solidFill>
                  <a:srgbClr val="002060"/>
                </a:solidFill>
                <a:latin typeface="Times New Roman"/>
                <a:ea typeface="Times New Roman"/>
                <a:cs typeface="Times New Roman"/>
                <a:sym typeface="Times New Roman"/>
              </a:rPr>
              <a:t> :</a:t>
            </a:r>
            <a:r>
              <a:rPr b="1" lang="en-US" sz="1800" u="sng">
                <a:solidFill>
                  <a:srgbClr val="002060"/>
                </a:solidFill>
                <a:latin typeface="Times New Roman"/>
                <a:ea typeface="Times New Roman"/>
                <a:cs typeface="Times New Roman"/>
                <a:sym typeface="Times New Roman"/>
              </a:rPr>
              <a:t> </a:t>
            </a:r>
            <a:r>
              <a:rPr lang="en-US" sz="1800">
                <a:solidFill>
                  <a:srgbClr val="002060"/>
                </a:solidFill>
                <a:latin typeface="Times New Roman"/>
                <a:ea typeface="Times New Roman"/>
                <a:cs typeface="Times New Roman"/>
                <a:sym typeface="Times New Roman"/>
              </a:rPr>
              <a:t>Operand is a specific register</a:t>
            </a:r>
            <a:endParaRPr sz="1800">
              <a:solidFill>
                <a:srgbClr val="002060"/>
              </a:solidFill>
              <a:latin typeface="Times New Roman"/>
              <a:ea typeface="Times New Roman"/>
              <a:cs typeface="Times New Roman"/>
              <a:sym typeface="Times New Roman"/>
            </a:endParaRPr>
          </a:p>
        </p:txBody>
      </p:sp>
      <p:sp>
        <p:nvSpPr>
          <p:cNvPr id="246" name="Google Shape;246;p5"/>
          <p:cNvSpPr/>
          <p:nvPr/>
        </p:nvSpPr>
        <p:spPr>
          <a:xfrm>
            <a:off x="6715140" y="3214686"/>
            <a:ext cx="2286016" cy="1285884"/>
          </a:xfrm>
          <a:prstGeom prst="rect">
            <a:avLst/>
          </a:prstGeom>
          <a:solidFill>
            <a:srgbClr val="FFFEB9"/>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u="sng">
                <a:solidFill>
                  <a:srgbClr val="002060"/>
                </a:solidFill>
                <a:latin typeface="Times New Roman"/>
                <a:ea typeface="Times New Roman"/>
                <a:cs typeface="Times New Roman"/>
                <a:sym typeface="Times New Roman"/>
              </a:rPr>
              <a:t>Displacement</a:t>
            </a:r>
            <a:r>
              <a:rPr b="1" lang="en-US" sz="1800">
                <a:solidFill>
                  <a:srgbClr val="002060"/>
                </a:solidFill>
                <a:latin typeface="Times New Roman"/>
                <a:ea typeface="Times New Roman"/>
                <a:cs typeface="Times New Roman"/>
                <a:sym typeface="Times New Roman"/>
              </a:rPr>
              <a:t> :</a:t>
            </a:r>
            <a:r>
              <a:rPr b="1" lang="en-US" sz="1800" u="sng">
                <a:solidFill>
                  <a:srgbClr val="002060"/>
                </a:solidFill>
                <a:latin typeface="Times New Roman"/>
                <a:ea typeface="Times New Roman"/>
                <a:cs typeface="Times New Roman"/>
                <a:sym typeface="Times New Roman"/>
              </a:rPr>
              <a:t> </a:t>
            </a:r>
            <a:r>
              <a:rPr lang="en-US" sz="1800">
                <a:solidFill>
                  <a:srgbClr val="002060"/>
                </a:solidFill>
                <a:latin typeface="Times New Roman"/>
                <a:ea typeface="Times New Roman"/>
                <a:cs typeface="Times New Roman"/>
                <a:sym typeface="Times New Roman"/>
              </a:rPr>
              <a:t>Replace the value of a variable with an expression </a:t>
            </a:r>
            <a:endParaRPr sz="1800">
              <a:solidFill>
                <a:srgbClr val="00206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6"/>
          <p:cNvSpPr txBox="1"/>
          <p:nvPr>
            <p:ph type="title"/>
          </p:nvPr>
        </p:nvSpPr>
        <p:spPr>
          <a:xfrm>
            <a:off x="533400" y="609600"/>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Basic Addressing Modes</a:t>
            </a:r>
            <a:endParaRPr/>
          </a:p>
        </p:txBody>
      </p:sp>
      <p:sp>
        <p:nvSpPr>
          <p:cNvPr id="252" name="Google Shape;252;p6"/>
          <p:cNvSpPr/>
          <p:nvPr/>
        </p:nvSpPr>
        <p:spPr>
          <a:xfrm>
            <a:off x="142876" y="1605495"/>
            <a:ext cx="8929718"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 = contents of an address field in the instruction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R = contents of an address field in the instruction that refers to a register</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EA = actual (effective) address of the location containing the referenced operand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(X) = contents of memory location X or register X</a:t>
            </a:r>
            <a:endParaRPr sz="2000">
              <a:solidFill>
                <a:schemeClr val="dk1"/>
              </a:solidFill>
              <a:latin typeface="Times New Roman"/>
              <a:ea typeface="Times New Roman"/>
              <a:cs typeface="Times New Roman"/>
              <a:sym typeface="Times New Roman"/>
            </a:endParaRPr>
          </a:p>
        </p:txBody>
      </p:sp>
      <p:pic>
        <p:nvPicPr>
          <p:cNvPr id="253" name="Google Shape;253;p6"/>
          <p:cNvPicPr preferRelativeResize="0"/>
          <p:nvPr/>
        </p:nvPicPr>
        <p:blipFill rotWithShape="1">
          <a:blip r:embed="rId3">
            <a:alphaModFix/>
          </a:blip>
          <a:srcRect b="0" l="0" r="0" t="0"/>
          <a:stretch/>
        </p:blipFill>
        <p:spPr>
          <a:xfrm>
            <a:off x="190500" y="3076230"/>
            <a:ext cx="8763000" cy="2819400"/>
          </a:xfrm>
          <a:prstGeom prst="rect">
            <a:avLst/>
          </a:prstGeom>
          <a:noFill/>
          <a:ln>
            <a:noFill/>
          </a:ln>
        </p:spPr>
      </p:pic>
      <p:sp>
        <p:nvSpPr>
          <p:cNvPr id="254" name="Google Shape;254;p6"/>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7"/>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64" name="Google Shape;264;p7"/>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65" name="Google Shape;265;p7"/>
          <p:cNvSpPr txBox="1"/>
          <p:nvPr>
            <p:ph type="title"/>
          </p:nvPr>
        </p:nvSpPr>
        <p:spPr>
          <a:xfrm>
            <a:off x="609600" y="609600"/>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Immediate Addressing</a:t>
            </a:r>
            <a:endParaRPr/>
          </a:p>
        </p:txBody>
      </p:sp>
      <p:sp>
        <p:nvSpPr>
          <p:cNvPr id="266" name="Google Shape;266;p7"/>
          <p:cNvSpPr txBox="1"/>
          <p:nvPr>
            <p:ph idx="1" type="body"/>
          </p:nvPr>
        </p:nvSpPr>
        <p:spPr>
          <a:xfrm>
            <a:off x="498474" y="1981200"/>
            <a:ext cx="7556313" cy="4419600"/>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spcBef>
                <a:spcPts val="0"/>
              </a:spcBef>
              <a:spcAft>
                <a:spcPts val="0"/>
              </a:spcAft>
              <a:buSzPct val="75000"/>
              <a:buChar char="■"/>
            </a:pPr>
            <a:r>
              <a:rPr lang="en-US">
                <a:solidFill>
                  <a:srgbClr val="002060"/>
                </a:solidFill>
              </a:rPr>
              <a:t>Simplest form of addressing</a:t>
            </a:r>
            <a:endParaRPr/>
          </a:p>
          <a:p>
            <a:pPr indent="-228600" lvl="0" marL="228600" rtl="0" algn="l">
              <a:spcBef>
                <a:spcPts val="2000"/>
              </a:spcBef>
              <a:spcAft>
                <a:spcPts val="0"/>
              </a:spcAft>
              <a:buSzPct val="75000"/>
              <a:buChar char="■"/>
            </a:pPr>
            <a:r>
              <a:rPr lang="en-US">
                <a:solidFill>
                  <a:srgbClr val="002060"/>
                </a:solidFill>
              </a:rPr>
              <a:t>Operand = A</a:t>
            </a:r>
            <a:endParaRPr/>
          </a:p>
          <a:p>
            <a:pPr indent="-228600" lvl="0" marL="228600" rtl="0" algn="l">
              <a:spcBef>
                <a:spcPts val="2000"/>
              </a:spcBef>
              <a:spcAft>
                <a:spcPts val="0"/>
              </a:spcAft>
              <a:buSzPct val="75000"/>
              <a:buChar char="■"/>
            </a:pPr>
            <a:r>
              <a:rPr lang="en-US">
                <a:solidFill>
                  <a:srgbClr val="002060"/>
                </a:solidFill>
              </a:rPr>
              <a:t>This mode can be used to define and use constants or set initial values of variables</a:t>
            </a:r>
            <a:endParaRPr/>
          </a:p>
          <a:p>
            <a:pPr indent="-228600" lvl="1" marL="457200" rtl="0" algn="l">
              <a:spcBef>
                <a:spcPts val="600"/>
              </a:spcBef>
              <a:spcAft>
                <a:spcPts val="0"/>
              </a:spcAft>
              <a:buSzPct val="75000"/>
              <a:buChar char="■"/>
            </a:pPr>
            <a:r>
              <a:rPr lang="en-US">
                <a:solidFill>
                  <a:srgbClr val="002060"/>
                </a:solidFill>
              </a:rPr>
              <a:t>Typically the number will be stored in twos complement form</a:t>
            </a:r>
            <a:endParaRPr/>
          </a:p>
          <a:p>
            <a:pPr indent="-228600" lvl="1" marL="457200" rtl="0" algn="l">
              <a:spcBef>
                <a:spcPts val="600"/>
              </a:spcBef>
              <a:spcAft>
                <a:spcPts val="0"/>
              </a:spcAft>
              <a:buSzPct val="75000"/>
              <a:buChar char="■"/>
            </a:pPr>
            <a:r>
              <a:rPr lang="en-US">
                <a:solidFill>
                  <a:srgbClr val="002060"/>
                </a:solidFill>
              </a:rPr>
              <a:t>The leftmost bit of the operand field is used as a sign bit</a:t>
            </a:r>
            <a:endParaRPr/>
          </a:p>
          <a:p>
            <a:pPr indent="-228600" lvl="0" marL="228600" rtl="0" algn="l">
              <a:spcBef>
                <a:spcPts val="2000"/>
              </a:spcBef>
              <a:spcAft>
                <a:spcPts val="0"/>
              </a:spcAft>
              <a:buSzPct val="75000"/>
              <a:buChar char="■"/>
            </a:pPr>
            <a:r>
              <a:rPr lang="en-US">
                <a:solidFill>
                  <a:srgbClr val="002060"/>
                </a:solidFill>
              </a:rPr>
              <a:t>Advantage:</a:t>
            </a:r>
            <a:endParaRPr/>
          </a:p>
          <a:p>
            <a:pPr indent="-228600" lvl="1" marL="457200" rtl="0" algn="l">
              <a:spcBef>
                <a:spcPts val="600"/>
              </a:spcBef>
              <a:spcAft>
                <a:spcPts val="0"/>
              </a:spcAft>
              <a:buSzPct val="75000"/>
              <a:buChar char="■"/>
            </a:pPr>
            <a:r>
              <a:rPr lang="en-US">
                <a:solidFill>
                  <a:srgbClr val="002060"/>
                </a:solidFill>
              </a:rPr>
              <a:t>no memory reference other than the instruction fetch is required to obtain the operand, thus saving one memory or cache cycle in the instruction cycle</a:t>
            </a:r>
            <a:endParaRPr/>
          </a:p>
          <a:p>
            <a:pPr indent="-228600" lvl="1" marL="228600" rtl="0" algn="l">
              <a:spcBef>
                <a:spcPts val="2000"/>
              </a:spcBef>
              <a:spcAft>
                <a:spcPts val="0"/>
              </a:spcAft>
              <a:buClr>
                <a:schemeClr val="accent1"/>
              </a:buClr>
              <a:buSzPct val="75000"/>
              <a:buChar char="■"/>
            </a:pPr>
            <a:r>
              <a:rPr lang="en-US" sz="2000">
                <a:solidFill>
                  <a:srgbClr val="002060"/>
                </a:solidFill>
              </a:rPr>
              <a:t>Disadvantage:</a:t>
            </a:r>
            <a:endParaRPr/>
          </a:p>
          <a:p>
            <a:pPr indent="-228629" lvl="1" marL="457200" rtl="0" algn="l">
              <a:spcBef>
                <a:spcPts val="600"/>
              </a:spcBef>
              <a:spcAft>
                <a:spcPts val="0"/>
              </a:spcAft>
              <a:buSzPct val="75000"/>
              <a:buChar char="■"/>
            </a:pPr>
            <a:r>
              <a:rPr lang="en-US" sz="1765">
                <a:solidFill>
                  <a:srgbClr val="002060"/>
                </a:solidFill>
              </a:rPr>
              <a:t>The size of the number is restricted to the size of the address field, which, in most instruction sets, is small compared with the word length</a:t>
            </a:r>
            <a:endParaRPr/>
          </a:p>
        </p:txBody>
      </p:sp>
      <p:sp>
        <p:nvSpPr>
          <p:cNvPr id="267" name="Google Shape;267;p7"/>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grpSp>
        <p:nvGrpSpPr>
          <p:cNvPr id="276" name="Google Shape;276;p8"/>
          <p:cNvGrpSpPr/>
          <p:nvPr/>
        </p:nvGrpSpPr>
        <p:grpSpPr>
          <a:xfrm>
            <a:off x="383077" y="1215482"/>
            <a:ext cx="8532322" cy="5032917"/>
            <a:chOff x="78277" y="148682"/>
            <a:chExt cx="8532322" cy="5032917"/>
          </a:xfrm>
        </p:grpSpPr>
        <p:sp>
          <p:nvSpPr>
            <p:cNvPr id="277" name="Google Shape;277;p8"/>
            <p:cNvSpPr/>
            <p:nvPr/>
          </p:nvSpPr>
          <p:spPr>
            <a:xfrm>
              <a:off x="78277" y="148682"/>
              <a:ext cx="1434118" cy="910665"/>
            </a:xfrm>
            <a:prstGeom prst="roundRect">
              <a:avLst>
                <a:gd fmla="val 10000" name="adj"/>
              </a:avLst>
            </a:pr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8"/>
            <p:cNvSpPr/>
            <p:nvPr/>
          </p:nvSpPr>
          <p:spPr>
            <a:xfrm>
              <a:off x="237623" y="300061"/>
              <a:ext cx="1434118" cy="910665"/>
            </a:xfrm>
            <a:prstGeom prst="roundRect">
              <a:avLst>
                <a:gd fmla="val 100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8"/>
            <p:cNvSpPr txBox="1"/>
            <p:nvPr/>
          </p:nvSpPr>
          <p:spPr>
            <a:xfrm>
              <a:off x="237623" y="300061"/>
              <a:ext cx="1434118" cy="910665"/>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None/>
              </a:pPr>
              <a:r>
                <a:rPr lang="en-US" sz="1100">
                  <a:solidFill>
                    <a:schemeClr val="dk1"/>
                  </a:solidFill>
                  <a:latin typeface="Times New Roman"/>
                  <a:ea typeface="Times New Roman"/>
                  <a:cs typeface="Times New Roman"/>
                  <a:sym typeface="Times New Roman"/>
                </a:rPr>
                <a:t>Address field contains the effective address of the operand</a:t>
              </a:r>
              <a:endParaRPr sz="1100">
                <a:solidFill>
                  <a:schemeClr val="dk1"/>
                </a:solidFill>
                <a:latin typeface="Times New Roman"/>
                <a:ea typeface="Times New Roman"/>
                <a:cs typeface="Times New Roman"/>
                <a:sym typeface="Times New Roman"/>
              </a:endParaRPr>
            </a:p>
          </p:txBody>
        </p:sp>
        <p:sp>
          <p:nvSpPr>
            <p:cNvPr id="280" name="Google Shape;280;p8"/>
            <p:cNvSpPr/>
            <p:nvPr/>
          </p:nvSpPr>
          <p:spPr>
            <a:xfrm>
              <a:off x="1800399" y="931462"/>
              <a:ext cx="1434118" cy="910665"/>
            </a:xfrm>
            <a:prstGeom prst="roundRect">
              <a:avLst>
                <a:gd fmla="val 10000" name="adj"/>
              </a:avLst>
            </a:pr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8"/>
            <p:cNvSpPr/>
            <p:nvPr/>
          </p:nvSpPr>
          <p:spPr>
            <a:xfrm>
              <a:off x="1959745" y="1082842"/>
              <a:ext cx="1434118" cy="910665"/>
            </a:xfrm>
            <a:prstGeom prst="roundRect">
              <a:avLst>
                <a:gd fmla="val 100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8"/>
            <p:cNvSpPr txBox="1"/>
            <p:nvPr/>
          </p:nvSpPr>
          <p:spPr>
            <a:xfrm>
              <a:off x="1959745" y="1082842"/>
              <a:ext cx="1434118" cy="910665"/>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None/>
              </a:pPr>
              <a:r>
                <a:rPr lang="en-US" sz="1100">
                  <a:solidFill>
                    <a:schemeClr val="dk1"/>
                  </a:solidFill>
                  <a:latin typeface="Times New Roman"/>
                  <a:ea typeface="Times New Roman"/>
                  <a:cs typeface="Times New Roman"/>
                  <a:sym typeface="Times New Roman"/>
                </a:rPr>
                <a:t>Effective address (EA) = address field (A)</a:t>
              </a:r>
              <a:endParaRPr sz="1100">
                <a:solidFill>
                  <a:schemeClr val="dk1"/>
                </a:solidFill>
                <a:latin typeface="Times New Roman"/>
                <a:ea typeface="Times New Roman"/>
                <a:cs typeface="Times New Roman"/>
                <a:sym typeface="Times New Roman"/>
              </a:endParaRPr>
            </a:p>
          </p:txBody>
        </p:sp>
        <p:sp>
          <p:nvSpPr>
            <p:cNvPr id="283" name="Google Shape;283;p8"/>
            <p:cNvSpPr/>
            <p:nvPr/>
          </p:nvSpPr>
          <p:spPr>
            <a:xfrm>
              <a:off x="3508567" y="2059777"/>
              <a:ext cx="1434118" cy="910665"/>
            </a:xfrm>
            <a:prstGeom prst="roundRect">
              <a:avLst>
                <a:gd fmla="val 10000" name="adj"/>
              </a:avLst>
            </a:pr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8"/>
            <p:cNvSpPr/>
            <p:nvPr/>
          </p:nvSpPr>
          <p:spPr>
            <a:xfrm>
              <a:off x="3667913" y="2211156"/>
              <a:ext cx="1434118" cy="910665"/>
            </a:xfrm>
            <a:prstGeom prst="roundRect">
              <a:avLst>
                <a:gd fmla="val 100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8"/>
            <p:cNvSpPr txBox="1"/>
            <p:nvPr/>
          </p:nvSpPr>
          <p:spPr>
            <a:xfrm>
              <a:off x="3667913" y="2211156"/>
              <a:ext cx="1434118" cy="910665"/>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None/>
              </a:pPr>
              <a:r>
                <a:rPr lang="en-US" sz="1100">
                  <a:solidFill>
                    <a:schemeClr val="dk1"/>
                  </a:solidFill>
                  <a:latin typeface="Times New Roman"/>
                  <a:ea typeface="Times New Roman"/>
                  <a:cs typeface="Times New Roman"/>
                  <a:sym typeface="Times New Roman"/>
                </a:rPr>
                <a:t>Was common in earlier generations of computers </a:t>
              </a:r>
              <a:endParaRPr sz="1100">
                <a:solidFill>
                  <a:schemeClr val="dk1"/>
                </a:solidFill>
                <a:latin typeface="Times New Roman"/>
                <a:ea typeface="Times New Roman"/>
                <a:cs typeface="Times New Roman"/>
                <a:sym typeface="Times New Roman"/>
              </a:endParaRPr>
            </a:p>
          </p:txBody>
        </p:sp>
        <p:sp>
          <p:nvSpPr>
            <p:cNvPr id="286" name="Google Shape;286;p8"/>
            <p:cNvSpPr/>
            <p:nvPr/>
          </p:nvSpPr>
          <p:spPr>
            <a:xfrm>
              <a:off x="5244643" y="3201533"/>
              <a:ext cx="1434118" cy="910665"/>
            </a:xfrm>
            <a:prstGeom prst="roundRect">
              <a:avLst>
                <a:gd fmla="val 10000" name="adj"/>
              </a:avLst>
            </a:pr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8"/>
            <p:cNvSpPr/>
            <p:nvPr/>
          </p:nvSpPr>
          <p:spPr>
            <a:xfrm>
              <a:off x="5403989" y="3352912"/>
              <a:ext cx="1434118" cy="910665"/>
            </a:xfrm>
            <a:prstGeom prst="roundRect">
              <a:avLst>
                <a:gd fmla="val 100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8"/>
            <p:cNvSpPr txBox="1"/>
            <p:nvPr/>
          </p:nvSpPr>
          <p:spPr>
            <a:xfrm>
              <a:off x="5403989" y="3352912"/>
              <a:ext cx="1434118" cy="910665"/>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None/>
              </a:pPr>
              <a:r>
                <a:rPr lang="en-US" sz="1100">
                  <a:solidFill>
                    <a:schemeClr val="dk1"/>
                  </a:solidFill>
                  <a:latin typeface="Times New Roman"/>
                  <a:ea typeface="Times New Roman"/>
                  <a:cs typeface="Times New Roman"/>
                  <a:sym typeface="Times New Roman"/>
                </a:rPr>
                <a:t>Requires only one memory reference and no special calculation</a:t>
              </a:r>
              <a:endParaRPr sz="1100">
                <a:solidFill>
                  <a:schemeClr val="dk1"/>
                </a:solidFill>
                <a:latin typeface="Times New Roman"/>
                <a:ea typeface="Times New Roman"/>
                <a:cs typeface="Times New Roman"/>
                <a:sym typeface="Times New Roman"/>
              </a:endParaRPr>
            </a:p>
          </p:txBody>
        </p:sp>
        <p:sp>
          <p:nvSpPr>
            <p:cNvPr id="289" name="Google Shape;289;p8"/>
            <p:cNvSpPr/>
            <p:nvPr/>
          </p:nvSpPr>
          <p:spPr>
            <a:xfrm>
              <a:off x="7017134" y="4119555"/>
              <a:ext cx="1434118" cy="910665"/>
            </a:xfrm>
            <a:prstGeom prst="roundRect">
              <a:avLst>
                <a:gd fmla="val 10000" name="adj"/>
              </a:avLst>
            </a:pr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8"/>
            <p:cNvSpPr/>
            <p:nvPr/>
          </p:nvSpPr>
          <p:spPr>
            <a:xfrm>
              <a:off x="7176481" y="4270934"/>
              <a:ext cx="1434118" cy="910665"/>
            </a:xfrm>
            <a:prstGeom prst="roundRect">
              <a:avLst>
                <a:gd fmla="val 100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8"/>
            <p:cNvSpPr txBox="1"/>
            <p:nvPr/>
          </p:nvSpPr>
          <p:spPr>
            <a:xfrm>
              <a:off x="7176481" y="4270934"/>
              <a:ext cx="1434118" cy="910665"/>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None/>
              </a:pPr>
              <a:r>
                <a:rPr lang="en-US" sz="1100">
                  <a:solidFill>
                    <a:schemeClr val="dk1"/>
                  </a:solidFill>
                  <a:latin typeface="Times New Roman"/>
                  <a:ea typeface="Times New Roman"/>
                  <a:cs typeface="Times New Roman"/>
                  <a:sym typeface="Times New Roman"/>
                </a:rPr>
                <a:t>Limitation is that it provides only a limited address space</a:t>
              </a:r>
              <a:endParaRPr sz="1100">
                <a:solidFill>
                  <a:schemeClr val="dk1"/>
                </a:solidFill>
                <a:latin typeface="Times New Roman"/>
                <a:ea typeface="Times New Roman"/>
                <a:cs typeface="Times New Roman"/>
                <a:sym typeface="Times New Roman"/>
              </a:endParaRPr>
            </a:p>
          </p:txBody>
        </p:sp>
      </p:grpSp>
      <p:sp>
        <p:nvSpPr>
          <p:cNvPr id="292" name="Google Shape;292;p8"/>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93" name="Google Shape;293;p8"/>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94" name="Google Shape;294;p8"/>
          <p:cNvSpPr txBox="1"/>
          <p:nvPr>
            <p:ph idx="4294967295" type="title"/>
          </p:nvPr>
        </p:nvSpPr>
        <p:spPr>
          <a:xfrm>
            <a:off x="457200" y="228600"/>
            <a:ext cx="7556500" cy="11160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Direct Addressing</a:t>
            </a:r>
            <a:endParaRPr/>
          </a:p>
        </p:txBody>
      </p:sp>
      <p:sp>
        <p:nvSpPr>
          <p:cNvPr id="295" name="Google Shape;295;p8"/>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9"/>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05" name="Google Shape;305;p9"/>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06" name="Google Shape;306;p9"/>
          <p:cNvSpPr txBox="1"/>
          <p:nvPr>
            <p:ph type="title"/>
          </p:nvPr>
        </p:nvSpPr>
        <p:spPr>
          <a:xfrm>
            <a:off x="498474" y="484094"/>
            <a:ext cx="7556313" cy="1116106"/>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Clr>
                <a:schemeClr val="accent1"/>
              </a:buClr>
              <a:buSzPts val="3600"/>
              <a:buFont typeface="Rockwell"/>
              <a:buNone/>
            </a:pPr>
            <a:r>
              <a:rPr lang="en-US"/>
              <a:t>Indirect Addressing</a:t>
            </a:r>
            <a:endParaRPr/>
          </a:p>
        </p:txBody>
      </p:sp>
      <p:sp>
        <p:nvSpPr>
          <p:cNvPr id="307" name="Google Shape;307;p9"/>
          <p:cNvSpPr txBox="1"/>
          <p:nvPr>
            <p:ph idx="1" type="body"/>
          </p:nvPr>
        </p:nvSpPr>
        <p:spPr>
          <a:xfrm>
            <a:off x="498474" y="1500174"/>
            <a:ext cx="7556313" cy="5129226"/>
          </a:xfrm>
          <a:prstGeom prst="rect">
            <a:avLst/>
          </a:prstGeom>
          <a:noFill/>
          <a:ln>
            <a:noFill/>
          </a:ln>
        </p:spPr>
        <p:txBody>
          <a:bodyPr anchorCtr="0" anchor="t" bIns="44450" lIns="90475" spcFirstLastPara="1" rIns="90475" wrap="square" tIns="44450">
            <a:normAutofit fontScale="92500" lnSpcReduction="20000"/>
          </a:bodyPr>
          <a:lstStyle/>
          <a:p>
            <a:pPr indent="-228600" lvl="0" marL="228600" rtl="0" algn="l">
              <a:spcBef>
                <a:spcPts val="0"/>
              </a:spcBef>
              <a:spcAft>
                <a:spcPts val="0"/>
              </a:spcAft>
              <a:buSzPct val="75000"/>
              <a:buChar char="■"/>
            </a:pPr>
            <a:r>
              <a:rPr lang="en-US">
                <a:solidFill>
                  <a:srgbClr val="002060"/>
                </a:solidFill>
              </a:rPr>
              <a:t>Reference to the address of a word in memory which contains a full-length address of the operand</a:t>
            </a:r>
            <a:endParaRPr/>
          </a:p>
          <a:p>
            <a:pPr indent="-228600" lvl="0" marL="228600" rtl="0" algn="l">
              <a:spcBef>
                <a:spcPts val="2000"/>
              </a:spcBef>
              <a:spcAft>
                <a:spcPts val="0"/>
              </a:spcAft>
              <a:buSzPct val="75000"/>
              <a:buChar char="■"/>
            </a:pPr>
            <a:r>
              <a:rPr lang="en-US">
                <a:solidFill>
                  <a:srgbClr val="002060"/>
                </a:solidFill>
              </a:rPr>
              <a:t>EA = (A)</a:t>
            </a:r>
            <a:endParaRPr/>
          </a:p>
          <a:p>
            <a:pPr indent="-228600" lvl="1" marL="457200" rtl="0" algn="l">
              <a:spcBef>
                <a:spcPts val="600"/>
              </a:spcBef>
              <a:spcAft>
                <a:spcPts val="0"/>
              </a:spcAft>
              <a:buSzPct val="75000"/>
              <a:buChar char="■"/>
            </a:pPr>
            <a:r>
              <a:rPr lang="en-US">
                <a:solidFill>
                  <a:srgbClr val="002060"/>
                </a:solidFill>
              </a:rPr>
              <a:t>Parentheses are to be interpreted as meaning </a:t>
            </a:r>
            <a:r>
              <a:rPr i="1" lang="en-US">
                <a:solidFill>
                  <a:srgbClr val="002060"/>
                </a:solidFill>
              </a:rPr>
              <a:t>contents of</a:t>
            </a:r>
            <a:endParaRPr/>
          </a:p>
          <a:p>
            <a:pPr indent="-228600" lvl="0" marL="228600" rtl="0" algn="l">
              <a:spcBef>
                <a:spcPts val="2000"/>
              </a:spcBef>
              <a:spcAft>
                <a:spcPts val="0"/>
              </a:spcAft>
              <a:buSzPct val="75000"/>
              <a:buChar char="■"/>
            </a:pPr>
            <a:r>
              <a:rPr lang="en-US">
                <a:solidFill>
                  <a:srgbClr val="002060"/>
                </a:solidFill>
              </a:rPr>
              <a:t>Advantage:</a:t>
            </a:r>
            <a:endParaRPr/>
          </a:p>
          <a:p>
            <a:pPr indent="-228600" lvl="1" marL="457200" rtl="0" algn="l">
              <a:spcBef>
                <a:spcPts val="600"/>
              </a:spcBef>
              <a:spcAft>
                <a:spcPts val="0"/>
              </a:spcAft>
              <a:buSzPct val="75000"/>
              <a:buChar char="■"/>
            </a:pPr>
            <a:r>
              <a:rPr lang="en-US">
                <a:solidFill>
                  <a:srgbClr val="002060"/>
                </a:solidFill>
              </a:rPr>
              <a:t>For a word length of </a:t>
            </a:r>
            <a:r>
              <a:rPr i="1" lang="en-US">
                <a:solidFill>
                  <a:srgbClr val="002060"/>
                </a:solidFill>
              </a:rPr>
              <a:t>N</a:t>
            </a:r>
            <a:r>
              <a:rPr lang="en-US">
                <a:solidFill>
                  <a:srgbClr val="002060"/>
                </a:solidFill>
              </a:rPr>
              <a:t> an address space of 2</a:t>
            </a:r>
            <a:r>
              <a:rPr baseline="30000" lang="en-US">
                <a:solidFill>
                  <a:srgbClr val="002060"/>
                </a:solidFill>
              </a:rPr>
              <a:t>N </a:t>
            </a:r>
            <a:r>
              <a:rPr lang="en-US">
                <a:solidFill>
                  <a:srgbClr val="002060"/>
                </a:solidFill>
              </a:rPr>
              <a:t>is now available</a:t>
            </a:r>
            <a:endParaRPr/>
          </a:p>
          <a:p>
            <a:pPr indent="-228600" lvl="0" marL="228600" rtl="0" algn="l">
              <a:spcBef>
                <a:spcPts val="2000"/>
              </a:spcBef>
              <a:spcAft>
                <a:spcPts val="0"/>
              </a:spcAft>
              <a:buSzPct val="75000"/>
              <a:buChar char="■"/>
            </a:pPr>
            <a:r>
              <a:rPr lang="en-US">
                <a:solidFill>
                  <a:srgbClr val="002060"/>
                </a:solidFill>
              </a:rPr>
              <a:t>Disadvantage:</a:t>
            </a:r>
            <a:endParaRPr/>
          </a:p>
          <a:p>
            <a:pPr indent="-228600" lvl="1" marL="457200" rtl="0" algn="l">
              <a:spcBef>
                <a:spcPts val="600"/>
              </a:spcBef>
              <a:spcAft>
                <a:spcPts val="0"/>
              </a:spcAft>
              <a:buSzPct val="75000"/>
              <a:buChar char="■"/>
            </a:pPr>
            <a:r>
              <a:rPr lang="en-US">
                <a:solidFill>
                  <a:srgbClr val="002060"/>
                </a:solidFill>
              </a:rPr>
              <a:t>Instruction execution requires two memory references to fetch the operand</a:t>
            </a:r>
            <a:endParaRPr/>
          </a:p>
          <a:p>
            <a:pPr indent="-228600" lvl="2" marL="685800" rtl="0" algn="l">
              <a:spcBef>
                <a:spcPts val="600"/>
              </a:spcBef>
              <a:spcAft>
                <a:spcPts val="0"/>
              </a:spcAft>
              <a:buSzPct val="75000"/>
              <a:buChar char="■"/>
            </a:pPr>
            <a:r>
              <a:rPr lang="en-US">
                <a:solidFill>
                  <a:srgbClr val="002060"/>
                </a:solidFill>
              </a:rPr>
              <a:t>One to get its address and a second to get its value</a:t>
            </a:r>
            <a:endParaRPr/>
          </a:p>
          <a:p>
            <a:pPr indent="-228645" lvl="2" marL="228600" rtl="0" algn="l">
              <a:spcBef>
                <a:spcPts val="2000"/>
              </a:spcBef>
              <a:spcAft>
                <a:spcPts val="0"/>
              </a:spcAft>
              <a:buSzPct val="75000"/>
              <a:buChar char="■"/>
            </a:pPr>
            <a:r>
              <a:rPr lang="en-US" sz="2054">
                <a:solidFill>
                  <a:srgbClr val="002060"/>
                </a:solidFill>
              </a:rPr>
              <a:t>A rarely used variant of indirect addressing is multilevel or cascaded indirect addressing</a:t>
            </a:r>
            <a:endParaRPr/>
          </a:p>
          <a:p>
            <a:pPr indent="-228610" lvl="1" marL="457200" rtl="0" algn="l">
              <a:spcBef>
                <a:spcPts val="600"/>
              </a:spcBef>
              <a:spcAft>
                <a:spcPts val="0"/>
              </a:spcAft>
              <a:buSzPct val="74959"/>
              <a:buChar char="■"/>
            </a:pPr>
            <a:r>
              <a:rPr lang="en-US" sz="1837">
                <a:solidFill>
                  <a:srgbClr val="002060"/>
                </a:solidFill>
              </a:rPr>
              <a:t>EA = ( . . . (A) . . . )</a:t>
            </a:r>
            <a:endParaRPr/>
          </a:p>
          <a:p>
            <a:pPr indent="-228610" lvl="1" marL="457200" rtl="0" algn="l">
              <a:spcBef>
                <a:spcPts val="600"/>
              </a:spcBef>
              <a:spcAft>
                <a:spcPts val="0"/>
              </a:spcAft>
              <a:buSzPct val="74959"/>
              <a:buChar char="■"/>
            </a:pPr>
            <a:r>
              <a:rPr lang="en-US" sz="1837">
                <a:solidFill>
                  <a:srgbClr val="002060"/>
                </a:solidFill>
              </a:rPr>
              <a:t>Disadvantage is that three or more memory references could be required to fetch an operand</a:t>
            </a:r>
            <a:endParaRPr/>
          </a:p>
          <a:p>
            <a:pPr indent="-140493" lvl="0" marL="228600" rtl="0" algn="l">
              <a:spcBef>
                <a:spcPts val="2000"/>
              </a:spcBef>
              <a:spcAft>
                <a:spcPts val="0"/>
              </a:spcAft>
              <a:buSzPct val="75000"/>
              <a:buNone/>
            </a:pPr>
            <a:r>
              <a:t/>
            </a:r>
            <a:endParaRPr>
              <a:solidFill>
                <a:srgbClr val="002060"/>
              </a:solidFill>
            </a:endParaRPr>
          </a:p>
        </p:txBody>
      </p:sp>
      <p:sp>
        <p:nvSpPr>
          <p:cNvPr id="308" name="Google Shape;308;p9"/>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dvantage">
  <a:themeElements>
    <a:clrScheme name="Advantage">
      <a:dk1>
        <a:srgbClr val="000000"/>
      </a:dk1>
      <a:lt1>
        <a:srgbClr val="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2012-07-21T04:30:17Z</dcterms:created>
  <dc:creator>Adrian &amp; Wendy</dc:creator>
</cp:coreProperties>
</file>