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htFumi0CwtUTtspBzrTvdEiPH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390970-CE4A-4ABB-A8BA-6F714885F77E}">
  <a:tblStyle styleId="{71390970-CE4A-4ABB-A8BA-6F714885F77E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7EA"/>
          </a:solidFill>
        </a:fill>
      </a:tcStyle>
    </a:wholeTbl>
    <a:band1H>
      <a:tcTxStyle/>
      <a:tcStyle>
        <a:fill>
          <a:solidFill>
            <a:srgbClr val="D2CCD2"/>
          </a:solidFill>
        </a:fill>
      </a:tcStyle>
    </a:band1H>
    <a:band2H>
      <a:tcTxStyle/>
    </a:band2H>
    <a:band1V>
      <a:tcTxStyle/>
      <a:tcStyle>
        <a:fill>
          <a:solidFill>
            <a:srgbClr val="D2CCD2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DFD25B2-BFC6-496C-AFD0-F25D1D0898C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by Thân Văn Sử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slides are prepared using step-by-step approach, students can study by themselves.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needed concepts are presented on each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Teachers should explain sample code, memory map of  programs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 summary.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3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9" name="Google Shape;99;p3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1" name="Google Shape;101;p3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p39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9" name="Google Shape;109;p4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p40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40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40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0" name="Google Shape;120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2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42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42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3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3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4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4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44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5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45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9" name="Google Shape;159;p4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5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45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46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46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0" name="Google Shape;170;p4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6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6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46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46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7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7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0" name="Google Shape;180;p47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7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4" name="Google Shape;184;p47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7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89" name="Google Shape;189;p4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3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9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9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49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3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9" name="Google Shape;39;p3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5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5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5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6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6" name="Google Shape;76;p36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1" name="Google Shape;81;p3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37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9" name="Google Shape;89;p3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3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apshot 2012-06-08 00-57-47.jpg" id="207" name="Google Shape;2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08" name="Google Shape;208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ASSEMLY LANGUAGE 01</a:t>
            </a:r>
            <a:endParaRPr b="1" i="0" sz="44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pay more attention to gain better result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EX01_Hello.asm - Code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 Comment begins with ';' to the end of a line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masm32\tutorial\console\demo1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Build this with the "Project" menu using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"Console Assemble and Link"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   ; create 32 bit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   ; 32 bit memory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   ; case sensitive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   ; always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   ; MASM support macros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include files that have MASM format prototypes for function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Library files that have definitions for function exports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and tested reliable prebuilt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 chr$("Hello world!",13,10) ; 13: carriage return, 10: new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                            ; exit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end start                       ; Tell MASM where the program ends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5314" y="700063"/>
              <a:ext cx="3795576" cy="1514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0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Google Shape;289;p10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run the program and we can see it? 🡺 Create EX01_Hello.bat file the  run it.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5" y="4981597"/>
            <a:ext cx="51911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58" y="3390907"/>
            <a:ext cx="3000396" cy="142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0826" y="3819535"/>
            <a:ext cx="21145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Run a program using the </a:t>
            </a:r>
            <a:br>
              <a:rPr lang="en-US" sz="2800"/>
            </a:br>
            <a:r>
              <a:rPr lang="en-US" sz="2800"/>
              <a:t>Menu File/Cmd Prompt</a:t>
            </a:r>
            <a:endParaRPr sz="2800"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322" y="285728"/>
            <a:ext cx="2667032" cy="146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44" y="1871683"/>
            <a:ext cx="679132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 *.exe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show all exe files stored in the current folder.</a:t>
            </a:r>
            <a:endParaRPr/>
          </a:p>
        </p:txBody>
      </p:sp>
      <p:sp>
        <p:nvSpPr>
          <p:cNvPr id="301" name="Google Shape;301;p11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an application by it’s file name (.exe can be ignored)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11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noFill/>
          <a:ln cap="flat" cmpd="sng" w="25400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3" name="Google Shape;303;p11"/>
          <p:cNvCxnSpPr>
            <a:stCxn id="300" idx="1"/>
          </p:cNvCxnSpPr>
          <p:nvPr/>
        </p:nvCxnSpPr>
        <p:spPr>
          <a:xfrm rot="10800000">
            <a:off x="5072192" y="2786040"/>
            <a:ext cx="1928700" cy="439800"/>
          </a:xfrm>
          <a:prstGeom prst="straightConnector1">
            <a:avLst/>
          </a:prstGeom>
          <a:noFill/>
          <a:ln cap="flat" cmpd="sng" w="25400">
            <a:solidFill>
              <a:srgbClr val="FFFC74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idx="4294967295" type="title"/>
          </p:nvPr>
        </p:nvSpPr>
        <p:spPr>
          <a:xfrm>
            <a:off x="457200" y="0"/>
            <a:ext cx="7099300" cy="78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EX02_ProcDemo.asm</a:t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 fundamental building block of programs that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directly into the processor using CALL and RET instructions. This shows how simple it is to do in MASM.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code is in the directory  </a:t>
            </a: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masm32\tutorial\console\demo2\Proc.asm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syntax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1" name="Google Shape;311;p12"/>
          <p:cNvCxnSpPr/>
          <p:nvPr/>
        </p:nvCxnSpPr>
        <p:spPr>
          <a:xfrm flipH="1">
            <a:off x="6715140" y="3643314"/>
            <a:ext cx="1071570" cy="928694"/>
          </a:xfrm>
          <a:prstGeom prst="straightConnector1">
            <a:avLst/>
          </a:prstGeom>
          <a:noFill/>
          <a:ln cap="flat" cmpd="sng" w="25400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12" name="Google Shape;3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6" y="3571858"/>
            <a:ext cx="7439120" cy="3143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2"/>
          <p:cNvCxnSpPr/>
          <p:nvPr/>
        </p:nvCxnSpPr>
        <p:spPr>
          <a:xfrm flipH="1">
            <a:off x="714348" y="4714884"/>
            <a:ext cx="642942" cy="500066"/>
          </a:xfrm>
          <a:prstGeom prst="straightConnector1">
            <a:avLst/>
          </a:prstGeom>
          <a:noFill/>
          <a:ln cap="flat" cmpd="sng" w="9525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12"/>
          <p:cNvCxnSpPr/>
          <p:nvPr/>
        </p:nvCxnSpPr>
        <p:spPr>
          <a:xfrm rot="-5400000">
            <a:off x="785786" y="5000636"/>
            <a:ext cx="857256" cy="428628"/>
          </a:xfrm>
          <a:prstGeom prst="straightConnector1">
            <a:avLst/>
          </a:prstGeom>
          <a:noFill/>
          <a:ln cap="flat" cmpd="sng" w="9525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idx="4294967295" type="title"/>
          </p:nvPr>
        </p:nvSpPr>
        <p:spPr>
          <a:xfrm>
            <a:off x="457200" y="0"/>
            <a:ext cx="7099300" cy="78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EX02_ProcDemo.asm- Source/Run</a:t>
            </a:r>
            <a:endParaRPr sz="3200"/>
          </a:p>
        </p:txBody>
      </p:sp>
      <p:sp>
        <p:nvSpPr>
          <p:cNvPr id="320" name="Google Shape;320;p13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masm32\tutorial\console\demo2 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Build this with the "Project" menu using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"Console Assemble and Link"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include files for function calls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Library files that have definitions for function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exports and tested reliable prebuilt code.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78" y="5429264"/>
            <a:ext cx="56578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3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.code                       ; Tell MASM where the code starts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; The CODE entry point to the program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chr$("Hi, I am in the 'main' procedure",13,10)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                         ; return to the next instruction after "call"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Comments in MASM</a:t>
            </a:r>
            <a:endParaRPr sz="3200"/>
          </a:p>
        </p:txBody>
      </p:sp>
      <p:grpSp>
        <p:nvGrpSpPr>
          <p:cNvPr id="328" name="Google Shape;328;p14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329" name="Google Shape;329;p14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330" name="Google Shape;330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14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Code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2" name="Google Shape;332;p14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delimiter</a:t>
              </a: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[Comment block,  extending to the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closing delimiter</a:t>
              </a: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b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delimiter </a:t>
              </a:r>
              <a:endParaRPr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 are ignored by the assembler 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Comment line</a:t>
              </a:r>
              <a:endParaRPr/>
            </a:p>
          </p:txBody>
        </p:sp>
        <p:cxnSp>
          <p:nvCxnSpPr>
            <p:cNvPr id="335" name="Google Shape;335;p14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6" name="Google Shape;336;p14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EX03_Data.asm</a:t>
            </a:r>
            <a:endParaRPr sz="2800"/>
          </a:p>
        </p:txBody>
      </p:sp>
      <p:sp>
        <p:nvSpPr>
          <p:cNvPr id="342" name="Google Shape;342;p15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string declared in the program using the operator OFFSET.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OFFSET operator tells MASM that the text data is at an OFFSET within the file which means in this instance that it is in the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46" y="5572140"/>
            <a:ext cx="4095816" cy="101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44" y="1528726"/>
            <a:ext cx="7738504" cy="39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declared in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called as global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Basic Data Types in MASM32</a:t>
            </a:r>
            <a:endParaRPr sz="3200"/>
          </a:p>
        </p:txBody>
      </p:sp>
      <p:graphicFrame>
        <p:nvGraphicFramePr>
          <p:cNvPr id="351" name="Google Shape;351;p16"/>
          <p:cNvGraphicFramePr/>
          <p:nvPr/>
        </p:nvGraphicFramePr>
        <p:xfrm>
          <a:off x="571472" y="732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{71390970-CE4A-4ABB-A8BA-6F714885F77E}</a:tableStyleId>
              </a:tblPr>
              <a:tblGrid>
                <a:gridCol w="785825"/>
                <a:gridCol w="571500"/>
                <a:gridCol w="714375"/>
                <a:gridCol w="1285875"/>
                <a:gridCol w="471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Type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Abbr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Size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(bytes)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Integer</a:t>
                      </a:r>
                      <a:r>
                        <a:rPr lang="en-US" sz="1200"/>
                        <a:t> range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Types Allowed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BYTE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DB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-128.. 127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Character, string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DW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-32768..32767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16-bit near ptr,</a:t>
                      </a:r>
                      <a:r>
                        <a:rPr lang="en-US" sz="1200"/>
                        <a:t> 2 characters, double-byte character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DD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-2Gig..(4Gig-1)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16-bit far per, 32-bit near ptr, 32-bit long word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DF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32-bit far ptr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DQ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64-bit long word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TBYTE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BCD, 10-byte binary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DD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Single-precision floating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DQ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ckwell"/>
                        <a:buNone/>
                      </a:pPr>
                      <a:r>
                        <a:rPr lang="en-US" sz="1200"/>
                        <a:t>Double-precision floating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10-byte floating point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2" name="Google Shape;352;p16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 data has this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var1  dd  0    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32 bit value initialized to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var2  dd  125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32 bit value initialized to 125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txt1  db  "This is text in MASM",0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Initialize a  NULL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dd 1,2,3,4,5,6,7,8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array of 8 initialized elements</a:t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Uninitialized data has this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udat1 dd ?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Uninitialized single 32 bit 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buffa db 128 dup (?)          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buffer 128 bytes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Defined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EX03_Data.asm - Source</a:t>
            </a:r>
            <a:endParaRPr sz="2800"/>
          </a:p>
        </p:txBody>
      </p:sp>
      <p:sp>
        <p:nvSpPr>
          <p:cNvPr id="360" name="Google Shape;360;p17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K:\masm32\tutorial\console\demo3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        Build this with the "Project" menu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              "Console Assemble and Link"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; MASM support macros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includelib \masm32\lib\masm32.lib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txtmsg db "I am data in the initialised data section",0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OFFSET txtmsg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                         ; return to the next instruction after "call“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EX04_Locals.asm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of LOCAL variables declared in a procedure?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procedure is called, these variables are allocated in program’s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LOCAL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MyVar:DWORD       ; allocate a 32 bit space on the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Buffer[128]:BYTE    ; allocate 128 BYTEs of space for TEXT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PROTOTYPE and implement a procedure along with it’s parameters?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call user-defined procedure?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program receive input from user?  🡪 Build-in function: input(“warning:”)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4286256"/>
            <a:ext cx="54006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4294967295" type="title"/>
          </p:nvPr>
        </p:nvSpPr>
        <p:spPr>
          <a:xfrm>
            <a:off x="0" y="0"/>
            <a:ext cx="75565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EX04_Locals.asm</a:t>
            </a:r>
            <a:br>
              <a:rPr lang="en-US"/>
            </a:br>
            <a:r>
              <a:rPr lang="en-US" sz="2400"/>
              <a:t>(Source code)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Source code From masm32\tutorial\console\demo4\locals.asm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; MASM support macros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show_text PROTO :DWORD      ;  prototype a method + type of parameter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txtinput:DWORD        ; a "handle" for the text returned by "input"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txtinput, input("Type some text at the cursor : ") ; get input string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invoke show_text, txtinput  ; show inputted string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show_text proc string:DWORD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chr$("This is what you typed at the cursor",13,10,"     *** ")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string                ; show the string at the console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 ***",13,10)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show_text endp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171575"/>
            <a:ext cx="60769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216" name="Google Shape;216;p2"/>
          <p:cNvSpPr txBox="1"/>
          <p:nvPr>
            <p:ph idx="1" type="body"/>
          </p:nvPr>
        </p:nvSpPr>
        <p:spPr>
          <a:xfrm>
            <a:off x="498474" y="1785926"/>
            <a:ext cx="7931178" cy="41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002060"/>
                </a:solidFill>
              </a:rPr>
              <a:t>After studying this part, you should be able to: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Familiarize yourself with the assembly language, a low level language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Understand how a program is compiled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Develop some basic console applications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" y="1200173"/>
            <a:ext cx="9058275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Intel CPU 32-bit Registers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4" y="928670"/>
            <a:ext cx="1704994" cy="152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idx="4294967295" type="title"/>
          </p:nvPr>
        </p:nvSpPr>
        <p:spPr>
          <a:xfrm>
            <a:off x="142844" y="285752"/>
            <a:ext cx="2185974" cy="235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Intel CPU Registers</a:t>
            </a:r>
            <a:endParaRPr/>
          </a:p>
        </p:txBody>
      </p:sp>
      <p:graphicFrame>
        <p:nvGraphicFramePr>
          <p:cNvPr id="388" name="Google Shape;388;p21"/>
          <p:cNvGraphicFramePr/>
          <p:nvPr/>
        </p:nvGraphicFramePr>
        <p:xfrm>
          <a:off x="2786050" y="285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{FDFD25B2-BFC6-496C-AFD0-F25D1D0898C7}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54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64-bit register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32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16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8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bpl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p21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https://msdn.microsoft.com/en-us/library/windows/hardware/ff561499(v=vs.85).aspx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Segment 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Segment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EX05-Numbers.asm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How to receive numbers from user?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Raw data from keyboard are string. The function </a:t>
            </a:r>
            <a:r>
              <a:rPr b="1" lang="en-US" sz="2000">
                <a:solidFill>
                  <a:srgbClr val="FFFC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sval(string)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convert num-string to signed number.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How to perform a simple addition using registers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reg1, reg2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accumulate value in reg2 to reg1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How to print value in a register/variable to screen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 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str$(number)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num-string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How to compare a memory variable to an immediate number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 the instruction 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  reg, reg/ CMP reg, var/ CMP var, reg/ CMP  mem, immed/ CMP reg, immed (immed= immediate value)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How to branching to different labels after camparation?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Use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umps: 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(equal),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(greater than),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(less than)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6" y="4657725"/>
            <a:ext cx="6105525" cy="220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22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399" name="Google Shape;3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16" y="4214818"/>
              <a:ext cx="1943124" cy="2553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22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Syntax</a:t>
              </a:r>
              <a:endParaRPr b="1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idx="4294967295" type="title"/>
          </p:nvPr>
        </p:nvSpPr>
        <p:spPr>
          <a:xfrm>
            <a:off x="457200" y="357190"/>
            <a:ext cx="7615262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EX05-Numbrers.asm</a:t>
            </a:r>
            <a:br>
              <a:rPr lang="en-US"/>
            </a:br>
            <a:r>
              <a:rPr lang="en-US" sz="2000"/>
              <a:t>Variables Declarations,  Input data, Converting data types</a:t>
            </a:r>
            <a:endParaRPr sz="2400"/>
          </a:p>
        </p:txBody>
      </p:sp>
      <p:grpSp>
        <p:nvGrpSpPr>
          <p:cNvPr id="406" name="Google Shape;406;p23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407" name="Google Shape;40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7947" y="1500174"/>
              <a:ext cx="8288108" cy="51435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p23"/>
            <p:cNvCxnSpPr/>
            <p:nvPr/>
          </p:nvCxnSpPr>
          <p:spPr>
            <a:xfrm flipH="1" rot="-5400000">
              <a:off x="678629" y="2393149"/>
              <a:ext cx="2571768" cy="35719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9" name="Google Shape;409;p23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0" name="Google Shape;410;p23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1" name="Google Shape;411;p23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>
            <p:ph idx="4294967295" type="title"/>
          </p:nvPr>
        </p:nvSpPr>
        <p:spPr>
          <a:xfrm>
            <a:off x="279450" y="291690"/>
            <a:ext cx="761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EX05-Numbers.asm</a:t>
            </a:r>
            <a:br>
              <a:rPr lang="en-US"/>
            </a:br>
            <a:r>
              <a:rPr lang="en-US" sz="2000"/>
              <a:t>Comparing and </a:t>
            </a:r>
            <a:r>
              <a:rPr lang="en-US" sz="2400"/>
              <a:t>Branching</a:t>
            </a:r>
            <a:endParaRPr sz="2400"/>
          </a:p>
        </p:txBody>
      </p:sp>
      <p:pic>
        <p:nvPicPr>
          <p:cNvPr id="417" name="Google Shape;4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40" y="1857364"/>
            <a:ext cx="7982520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compare 2 variables and process the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var1               ; copy var1 to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cmp eax, var2               ; CMP REG, VAR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je equal                    ; jump if var1 is equal to 100 to "equal"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jg bigger                   ; jump if var1 is greater than 100 to "bigger"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jl smaller                  ; jump if var1 is less than 100 to "smaller"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equal: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chr$("2 numbers you entered are equal.",13,10)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jmp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bigger: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chr$("The number 1 you entered is greater than number 2",13,10)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jmp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smaller: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chr$("The number 1 you entered is smaller than number 2",13,10)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over: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5"/>
          <p:cNvSpPr txBox="1"/>
          <p:nvPr>
            <p:ph idx="4294967295" type="title"/>
          </p:nvPr>
        </p:nvSpPr>
        <p:spPr>
          <a:xfrm>
            <a:off x="-32" y="0"/>
            <a:ext cx="4286280" cy="121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EX05-Numbers.asm</a:t>
            </a:r>
            <a:br>
              <a:rPr lang="en-US" sz="3200"/>
            </a:br>
            <a:r>
              <a:rPr lang="en-US" sz="2400"/>
              <a:t>Source code</a:t>
            </a:r>
            <a:endParaRPr sz="3200"/>
          </a:p>
        </p:txBody>
      </p:sp>
      <p:sp>
        <p:nvSpPr>
          <p:cNvPr id="424" name="Google Shape;424;p2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EX05_Numbers.asm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Declare program model and all libraries using only one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include \masm32\include\masm32rt.inc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.code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var1:DWORD            ; 2 DWORD integral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var2:DWORD           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str1:DWORD            ; a string handle for the input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test the MOV and ADD instructions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 2 registers: 100 + 250= 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100                ; copy the IMMEDIATE number 100 into the EAX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ecx, 250                ; copy the IMMEDIATE number 250 into the ECX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add ecx, eax                ; ADD EAX to ECX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str$(ecx)             ; show the result at the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chr$(13,10,13,10)     ; 2 empty 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Input 2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var1, sval(input("Enter number 1 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var2, sval(input("Enter number 2 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30" name="Google Shape;430;p26"/>
          <p:cNvSpPr txBox="1"/>
          <p:nvPr/>
        </p:nvSpPr>
        <p:spPr>
          <a:xfrm>
            <a:off x="285720" y="1000108"/>
            <a:ext cx="8429684" cy="230832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Ex1: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Opcodes help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menu Help, describe syntaxes of following MASM instructions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MUL, IMUL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DIV, IDIV. Which  register will store the remainder 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1" name="Google Shape;4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4" y="4357694"/>
            <a:ext cx="5143534" cy="2133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MASM program that will print the following cantor of Hàn Mặc Tử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38" name="Google Shape;438;p27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Ex3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program that will accept 3 numbers, then sum of them and their average will be printed out.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MASM program that will solve the equation ax+b=0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rgbClr val="E6CF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Ex5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MASM program that will accept 2 numbers, v1, v2 then print out v1+v2, v1-v2, v1*v2, v1/v2.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Attention: The case in which v2=0 must be managed.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1" lang="en-US" sz="4400"/>
              <a:t>Summary</a:t>
            </a:r>
            <a:endParaRPr b="1" sz="4400"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497540" y="1857364"/>
            <a:ext cx="8217864" cy="354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Form of a MASM program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Variable declarations: DB, DD, DW, …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Basic input, output operations: print, chr$(…), str$(…)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Data type conversion: sval(..),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Procedure with parameters: CALL, INVOKE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Instructions: MOV, ADD, CMP, JE, JG, JL</a:t>
            </a:r>
            <a:endParaRPr/>
          </a:p>
          <a:p>
            <a:pPr indent="-1143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22" name="Google Shape;222;p3"/>
          <p:cNvSpPr txBox="1"/>
          <p:nvPr>
            <p:ph idx="1" type="body"/>
          </p:nvPr>
        </p:nvSpPr>
        <p:spPr>
          <a:xfrm>
            <a:off x="498474" y="1981201"/>
            <a:ext cx="8359806" cy="216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1- Install 32/64-bit MASM – MS Macro Assembly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2- MASM Integrated Development Environment(IDE)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3- Introduction to Microsoft  Macro Assembly Language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Some sample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1- Install 32-bit MSAM</a:t>
            </a:r>
            <a:endParaRPr sz="4000"/>
          </a:p>
        </p:txBody>
      </p:sp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498474" y="1357298"/>
            <a:ext cx="7556313" cy="278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Microsoft Macro Assembler:  </a:t>
            </a:r>
            <a:r>
              <a:rPr lang="en-US" sz="2800"/>
              <a:t> </a:t>
            </a:r>
            <a:r>
              <a:rPr lang="en-US" sz="2800">
                <a:solidFill>
                  <a:schemeClr val="dk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b="1" lang="en-US" sz="2800">
                <a:solidFill>
                  <a:schemeClr val="dk1"/>
                </a:solidFill>
              </a:rPr>
              <a:t>ML64</a:t>
            </a:r>
            <a:r>
              <a:rPr lang="en-US" sz="2800">
                <a:solidFill>
                  <a:schemeClr val="dk1"/>
                </a:solidFill>
              </a:rPr>
              <a:t>) for 64-bit sources only (Wiki)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Unzip: masm32v11r.zip 🡪 Install.exe 🡪 Run for installation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Interface after installation: </a:t>
            </a:r>
            <a:endParaRPr sz="2800">
              <a:solidFill>
                <a:srgbClr val="002060"/>
              </a:solidFill>
            </a:endParaRPr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3714752"/>
            <a:ext cx="71151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Install 32-bit MSAM…</a:t>
            </a:r>
            <a:endParaRPr sz="4000"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498474" y="1357299"/>
            <a:ext cx="7556313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Installed Contents: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857364"/>
            <a:ext cx="782002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96" y="5165348"/>
            <a:ext cx="1019186" cy="133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Icon of MASM, executable file: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qeditor.exe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bin/ml.exe (32 bit),  ml64.exe (64 bit)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create a folder as a storage of your exercises</a:t>
            </a:r>
            <a:endParaRPr b="1" sz="20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idx="4294967295" type="title"/>
          </p:nvPr>
        </p:nvSpPr>
        <p:spPr>
          <a:xfrm>
            <a:off x="457200" y="142876"/>
            <a:ext cx="70993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3600"/>
              <a:buFont typeface="Rockwell"/>
              <a:buNone/>
            </a:pPr>
            <a:r>
              <a:rPr b="1" lang="en-US">
                <a:solidFill>
                  <a:srgbClr val="47204B"/>
                </a:solidFill>
              </a:rPr>
              <a:t>2- MASM Integrated Development Environment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34" y="1740820"/>
            <a:ext cx="2619316" cy="46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756926"/>
            <a:ext cx="2519086" cy="36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 working with files, run program,…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 compiling program,…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idx="4294967295" type="title"/>
          </p:nvPr>
        </p:nvSpPr>
        <p:spPr>
          <a:xfrm>
            <a:off x="457200" y="142876"/>
            <a:ext cx="70993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3600"/>
              <a:buFont typeface="Rockwell"/>
              <a:buNone/>
            </a:pPr>
            <a:r>
              <a:rPr b="1" lang="en-US">
                <a:solidFill>
                  <a:srgbClr val="47204B"/>
                </a:solidFill>
              </a:rPr>
              <a:t>2- MASM Integrated Development Environment</a:t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55" name="Google Shape;2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380" y="1785926"/>
              <a:ext cx="2962561" cy="4357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7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 </a:t>
              </a: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allows user referencing to relative topics:</a:t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editor</a:t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Build-in Libraries in MASM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Opcodes of Intel CPU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Syntaxes of  MASM language 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idx="4294967295" type="title"/>
          </p:nvPr>
        </p:nvSpPr>
        <p:spPr>
          <a:xfrm>
            <a:off x="71406" y="0"/>
            <a:ext cx="8186766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3- Introduction to MS Assembly</a:t>
            </a: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1: Write an Assembly program that displays the string 'Hello World' on the screen: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a MASM program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268" name="Google Shape;26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0275" y="857232"/>
              <a:ext cx="6143625" cy="565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Directives helps the program will conform to Windows</a:t>
              </a:r>
              <a:endParaRPr sz="16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8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create it? NEXT SLIDE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1" name="Google Shape;271;p8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memory model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non-segmented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configuration available in 32-bit operating systems.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EX01_Hello.asm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Open MASM/ Menu File/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Copy and paste the code in the next slide to it’s editor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Save file/EX1_Hello.asm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Menu Project/ Console Assemble&amp;Link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View results in containing folder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Run the program: Click the EX01_Hello.exe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 black window will show then disappear because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there is no code to block it.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Assembly source code is a file whose extension MUST BE .ASM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result of compilation?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see them in the folder containing you ASM files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2012-07-21T04:30:17Z</dcterms:created>
  <dc:creator>Adrian &amp; Wendy</dc:creator>
</cp:coreProperties>
</file>