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hVBI3Je9uLVwGagYJU5MxHGBOa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2A9C87-D166-42B4-A32D-70777C1EF7B4}">
  <a:tblStyle styleId="{582A9C87-D166-42B4-A32D-70777C1EF7B4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7EA"/>
          </a:solidFill>
        </a:fill>
      </a:tcStyle>
    </a:wholeTbl>
    <a:band1H>
      <a:tcTxStyle/>
      <a:tcStyle>
        <a:fill>
          <a:solidFill>
            <a:srgbClr val="D2CCD2"/>
          </a:solidFill>
        </a:fill>
      </a:tcStyle>
    </a:band1H>
    <a:band2H>
      <a:tcTxStyle/>
    </a:band2H>
    <a:band1V>
      <a:tcTxStyle/>
      <a:tcStyle>
        <a:fill>
          <a:solidFill>
            <a:srgbClr val="D2CCD2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Prepared by Thân Văn Sử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These slides are prepared using step-by-step approach, students can study by themselves.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needed concepts are presented on each slide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Teachers should explain sample code, memory map of  programs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Teachers can explain memory map of sample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Teachers can explain sample code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2" name="Google Shape;43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8" name="Google Shape;43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13 summary.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Teachers can explain memory map of sample program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Teachers can explain memory map of sample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2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0" name="Google Shape;20;p26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9" name="Google Shape;99;p3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1" name="Google Shape;101;p3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5" name="Google Shape;105;p35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9" name="Google Shape;109;p3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4" name="Google Shape;114;p36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36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36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0" name="Google Shape;120;p3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8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38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38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39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9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3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4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40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1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41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9" name="Google Shape;159;p4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1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41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42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42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0" name="Google Shape;170;p4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2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2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42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42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43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3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0" name="Google Shape;180;p43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43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4" name="Google Shape;184;p43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3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89" name="Google Shape;189;p4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2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0" name="Google Shape;30;p2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45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9" name="Google Shape;39;p2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9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9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0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1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1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1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2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2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6" name="Google Shape;76;p32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33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1" name="Google Shape;81;p3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33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9" name="Google Shape;89;p3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3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3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apshot 2012-06-08 00-57-47.jpg" id="207" name="Google Shape;2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08" name="Google Shape;208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ASSEMLY LANGUAGE 02</a:t>
            </a:r>
            <a:endParaRPr b="1" i="0" sz="44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285720" y="4857760"/>
            <a:ext cx="3786214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pay more attention to gain better result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498474" y="142852"/>
            <a:ext cx="8645526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Addresses.asm- Access Variable’s Address</a:t>
            </a:r>
            <a:endParaRPr sz="2400"/>
          </a:p>
        </p:txBody>
      </p:sp>
      <p:grpSp>
        <p:nvGrpSpPr>
          <p:cNvPr id="297" name="Google Shape;297;p10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298" name="Google Shape;29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32" y="642918"/>
              <a:ext cx="6096000" cy="595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214422"/>
              <a:ext cx="3086100" cy="3133725"/>
            </a:xfrm>
            <a:prstGeom prst="rect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00" name="Google Shape;300;p10"/>
            <p:cNvCxnSpPr/>
            <p:nvPr/>
          </p:nvCxnSpPr>
          <p:spPr>
            <a:xfrm flipH="1">
              <a:off x="1285852" y="1071546"/>
              <a:ext cx="2143140" cy="1000132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01" name="Google Shape;301;p10"/>
            <p:cNvCxnSpPr/>
            <p:nvPr/>
          </p:nvCxnSpPr>
          <p:spPr>
            <a:xfrm flipH="1">
              <a:off x="2143108" y="2143116"/>
              <a:ext cx="1285884" cy="142876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02" name="Google Shape;302;p1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03" name="Google Shape;303;p10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04" name="Google Shape;304;p10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305" name="Google Shape;30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29454" y="1357298"/>
              <a:ext cx="2101988" cy="37433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type="title"/>
          </p:nvPr>
        </p:nvSpPr>
        <p:spPr>
          <a:xfrm>
            <a:off x="498474" y="142852"/>
            <a:ext cx="8645526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Addresses.asm- Source code</a:t>
            </a:r>
            <a:endParaRPr sz="2400"/>
          </a:p>
        </p:txBody>
      </p:sp>
      <p:sp>
        <p:nvSpPr>
          <p:cNvPr id="311" name="Google Shape;311;p11"/>
          <p:cNvSpPr txBox="1"/>
          <p:nvPr/>
        </p:nvSpPr>
        <p:spPr>
          <a:xfrm>
            <a:off x="214314" y="571480"/>
            <a:ext cx="5286380" cy="600164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Addresses.asm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Draw memory of a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\masm32\include\masm32rt.inc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.data          ; initialized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anInt DD 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txt1 db "I love you",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.data?          ; Un-initialized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aReal DD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txt2  db 128 dup (?)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.code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var1: DWORD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Access address and value of anInt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chr$("Address of anInt:")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OFFSET anInt ; Operator OFFSET will get address of a global var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str$(eax)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chr$(", value:")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str$(anInt)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Access address and value of txt1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chr$("Address of txt1:")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OFFSET txt1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str$(eax)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chr$(", value:")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OFFSET txt1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5643570" y="880665"/>
            <a:ext cx="3286148" cy="526297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Access address and value of aReal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chr$("Address of aReal:")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OFFSET aReal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str$(eax)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chr$(", value:")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aReal, 5809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str$(aReal)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Access address and value of txt2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chr$("Address of txt2:")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OFFSET txt2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str$(eax)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chr$(", value:")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OFFSET txt2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Access address and value of local var var1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var1,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chr$("Address of var1:")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lea eax, var1  ; LEA get local variable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str$(eax)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chr$(", value:")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str$(var1)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chr$(13,10)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type="title"/>
          </p:nvPr>
        </p:nvSpPr>
        <p:spPr>
          <a:xfrm>
            <a:off x="498474" y="7141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Swap1.asm</a:t>
            </a:r>
            <a:endParaRPr sz="4000"/>
          </a:p>
        </p:txBody>
      </p:sp>
      <p:sp>
        <p:nvSpPr>
          <p:cNvPr id="318" name="Google Shape;318;p12"/>
          <p:cNvSpPr txBox="1"/>
          <p:nvPr>
            <p:ph idx="1" type="body"/>
          </p:nvPr>
        </p:nvSpPr>
        <p:spPr>
          <a:xfrm>
            <a:off x="498474" y="785794"/>
            <a:ext cx="7573987" cy="25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2060"/>
                </a:solidFill>
              </a:rPr>
              <a:t>This program depicts passing values to arguments when calling a procedure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2060"/>
                </a:solidFill>
              </a:rPr>
              <a:t>Program that will accept 2 integers, swap them then print out results.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2060"/>
                </a:solidFill>
              </a:rPr>
              <a:t>This version can not perform requirements successfully because the procedure </a:t>
            </a:r>
            <a:r>
              <a:rPr b="1" lang="en-US">
                <a:solidFill>
                  <a:srgbClr val="002060"/>
                </a:solidFill>
              </a:rPr>
              <a:t>swap1 </a:t>
            </a:r>
            <a:r>
              <a:rPr lang="en-US">
                <a:solidFill>
                  <a:srgbClr val="002060"/>
                </a:solidFill>
              </a:rPr>
              <a:t>accesses variables directly</a:t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program can not swap 2 values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89" y="3429000"/>
            <a:ext cx="63912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type="title"/>
          </p:nvPr>
        </p:nvSpPr>
        <p:spPr>
          <a:xfrm>
            <a:off x="498475" y="71414"/>
            <a:ext cx="3859212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Swap1.asm – Source code</a:t>
            </a:r>
            <a:endParaRPr sz="2400"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" y="500042"/>
            <a:ext cx="5370030" cy="593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525" y="1071546"/>
            <a:ext cx="4562475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/>
          <p:nvPr>
            <p:ph type="title"/>
          </p:nvPr>
        </p:nvSpPr>
        <p:spPr>
          <a:xfrm>
            <a:off x="498474" y="71414"/>
            <a:ext cx="7788301" cy="8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Swap1.asm – Memory Map when the procedure Swap1 is called</a:t>
            </a:r>
            <a:endParaRPr sz="2400"/>
          </a:p>
        </p:txBody>
      </p:sp>
      <p:grpSp>
        <p:nvGrpSpPr>
          <p:cNvPr id="333" name="Google Shape;333;p14"/>
          <p:cNvGrpSpPr/>
          <p:nvPr/>
        </p:nvGrpSpPr>
        <p:grpSpPr>
          <a:xfrm>
            <a:off x="285720" y="928670"/>
            <a:ext cx="8858280" cy="5824557"/>
            <a:chOff x="285720" y="928670"/>
            <a:chExt cx="8858280" cy="5824557"/>
          </a:xfrm>
        </p:grpSpPr>
        <p:pic>
          <p:nvPicPr>
            <p:cNvPr id="334" name="Google Shape;33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14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var1:  123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6" name="Google Shape;336;p14"/>
            <p:cNvCxnSpPr/>
            <p:nvPr/>
          </p:nvCxnSpPr>
          <p:spPr>
            <a:xfrm rot="5400000">
              <a:off x="3998908" y="3572670"/>
              <a:ext cx="5286412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14"/>
            <p:cNvCxnSpPr/>
            <p:nvPr/>
          </p:nvCxnSpPr>
          <p:spPr>
            <a:xfrm rot="5400000">
              <a:off x="5284792" y="3571876"/>
              <a:ext cx="5286412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8" name="Google Shape;338;p14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var2: 456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4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1245112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4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1245104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v2:  456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v1: 123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1245088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14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1245084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5" name="Google Shape;345;p14"/>
            <p:cNvCxnSpPr/>
            <p:nvPr/>
          </p:nvCxnSpPr>
          <p:spPr>
            <a:xfrm flipH="1" rot="-5400000">
              <a:off x="7160833" y="4231883"/>
              <a:ext cx="1393044" cy="1589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46" name="Google Shape;346;p14"/>
            <p:cNvCxnSpPr/>
            <p:nvPr/>
          </p:nvCxnSpPr>
          <p:spPr>
            <a:xfrm flipH="1" rot="-5400000">
              <a:off x="7476251" y="4261549"/>
              <a:ext cx="620920" cy="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347" name="Google Shape;34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8728" y="3114674"/>
              <a:ext cx="2019300" cy="171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8" name="Google Shape;348;p14"/>
            <p:cNvCxnSpPr>
              <a:stCxn id="347" idx="2"/>
            </p:cNvCxnSpPr>
            <p:nvPr/>
          </p:nvCxnSpPr>
          <p:spPr>
            <a:xfrm flipH="1">
              <a:off x="2428778" y="3286124"/>
              <a:ext cx="9600" cy="428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9" name="Google Shape;349;p14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</a:t>
              </a: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main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14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Copy var1 🡪 v1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Copy var2 🡪 v2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statements do not relate to var1. var2</a:t>
              </a:r>
              <a:endParaRPr b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4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Procedure swap1 can not modify values of arguments </a:t>
              </a:r>
              <a:endParaRPr b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4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 of main</a:t>
              </a:r>
              <a:endPara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4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 of swap1</a:t>
              </a:r>
              <a:endPara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7" name="Google Shape;357;p14"/>
            <p:cNvCxnSpPr/>
            <p:nvPr/>
          </p:nvCxnSpPr>
          <p:spPr>
            <a:xfrm>
              <a:off x="5357818" y="4214818"/>
              <a:ext cx="3786182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5357818" y="3213098"/>
              <a:ext cx="3786182" cy="15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14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</a:t>
              </a:r>
              <a:endPara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0" name="Google Shape;360;p14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361" name="Google Shape;361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8662" y="3714752"/>
              <a:ext cx="3048000" cy="3038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type="title"/>
          </p:nvPr>
        </p:nvSpPr>
        <p:spPr>
          <a:xfrm>
            <a:off x="142844" y="0"/>
            <a:ext cx="8359805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Swap2.asm</a:t>
            </a:r>
            <a:endParaRPr sz="2800"/>
          </a:p>
        </p:txBody>
      </p:sp>
      <p:sp>
        <p:nvSpPr>
          <p:cNvPr id="367" name="Google Shape;367;p15"/>
          <p:cNvSpPr txBox="1"/>
          <p:nvPr>
            <p:ph idx="1" type="body"/>
          </p:nvPr>
        </p:nvSpPr>
        <p:spPr>
          <a:xfrm>
            <a:off x="498474" y="785795"/>
            <a:ext cx="7573987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2060"/>
                </a:solidFill>
              </a:rPr>
              <a:t>This program will repair the failure of the previous program in which a procedure is declared using pointers (address of data)</a:t>
            </a:r>
            <a:endParaRPr/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2176463"/>
            <a:ext cx="54197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var2:  456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1245104 (var2)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var1:  123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5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1245112 (var1)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1245112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1245084 (add2)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1245104 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5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1245088 (add1)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5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of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9" name="Google Shape;379;p15"/>
          <p:cNvCxnSpPr>
            <a:stCxn id="372" idx="2"/>
          </p:cNvCxnSpPr>
          <p:nvPr/>
        </p:nvCxnSpPr>
        <p:spPr>
          <a:xfrm>
            <a:off x="6000760" y="3326784"/>
            <a:ext cx="785700" cy="117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0" name="Google Shape;380;p15"/>
          <p:cNvCxnSpPr>
            <a:stCxn id="370" idx="2"/>
          </p:cNvCxnSpPr>
          <p:nvPr/>
        </p:nvCxnSpPr>
        <p:spPr>
          <a:xfrm>
            <a:off x="6000760" y="3705999"/>
            <a:ext cx="785700" cy="508800"/>
          </a:xfrm>
          <a:prstGeom prst="straightConnector1">
            <a:avLst/>
          </a:prstGeom>
          <a:noFill/>
          <a:ln cap="flat" cmpd="sng" w="19050">
            <a:solidFill>
              <a:srgbClr val="3333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1" name="Google Shape;381;p15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4C16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t1= value at add1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t2= value at add2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at add1 = t2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at add2= t1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5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values of var1 and var2</a:t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4929190" y="5143512"/>
            <a:ext cx="428628" cy="121444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title"/>
          </p:nvPr>
        </p:nvSpPr>
        <p:spPr>
          <a:xfrm>
            <a:off x="142844" y="0"/>
            <a:ext cx="8359805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Swap2.asm – Source code</a:t>
            </a:r>
            <a:endParaRPr sz="2800"/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6" y="911536"/>
            <a:ext cx="7000924" cy="508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66" y="526776"/>
            <a:ext cx="6954064" cy="6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7"/>
          <p:cNvSpPr txBox="1"/>
          <p:nvPr>
            <p:ph type="title"/>
          </p:nvPr>
        </p:nvSpPr>
        <p:spPr>
          <a:xfrm>
            <a:off x="142844" y="0"/>
            <a:ext cx="8359805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Swap2.asm – Source code</a:t>
            </a:r>
            <a:endParaRPr sz="2800"/>
          </a:p>
        </p:txBody>
      </p:sp>
      <p:sp>
        <p:nvSpPr>
          <p:cNvPr id="396" name="Google Shape;396;p17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var2:  456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1245104 (var1)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var1:  123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1245112 (var2)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of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1" name="Google Shape;401;p17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58" y="1133669"/>
            <a:ext cx="563880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8"/>
          <p:cNvSpPr txBox="1"/>
          <p:nvPr>
            <p:ph type="title"/>
          </p:nvPr>
        </p:nvSpPr>
        <p:spPr>
          <a:xfrm>
            <a:off x="142844" y="0"/>
            <a:ext cx="8359805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Swap2.asm – Source code</a:t>
            </a:r>
            <a:endParaRPr sz="2800"/>
          </a:p>
        </p:txBody>
      </p:sp>
      <p:sp>
        <p:nvSpPr>
          <p:cNvPr id="408" name="Google Shape;408;p18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var2:  456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1245104 (var1)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8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var1:  123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1245112 (var2)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8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1245112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1245084 (add1)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1245104 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1245088 (add2)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of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8" name="Google Shape;418;p18"/>
          <p:cNvCxnSpPr>
            <a:stCxn id="411" idx="2"/>
          </p:cNvCxnSpPr>
          <p:nvPr/>
        </p:nvCxnSpPr>
        <p:spPr>
          <a:xfrm>
            <a:off x="6000760" y="3326784"/>
            <a:ext cx="785700" cy="117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9" name="Google Shape;419;p18"/>
          <p:cNvCxnSpPr>
            <a:stCxn id="409" idx="2"/>
          </p:cNvCxnSpPr>
          <p:nvPr/>
        </p:nvCxnSpPr>
        <p:spPr>
          <a:xfrm>
            <a:off x="6000760" y="3705999"/>
            <a:ext cx="785700" cy="508800"/>
          </a:xfrm>
          <a:prstGeom prst="straightConnector1">
            <a:avLst/>
          </a:prstGeom>
          <a:noFill/>
          <a:ln cap="flat" cmpd="sng" w="19050">
            <a:solidFill>
              <a:srgbClr val="3333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0" name="Google Shape;420;p18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4C16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t1= value at add1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t2= value at add2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at add1 = t2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at add2= t1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2357422" y="5429264"/>
            <a:ext cx="2500330" cy="707886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values of var1 and var2</a:t>
            </a: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4929190" y="5143512"/>
            <a:ext cx="428628" cy="121444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86C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3-Loop.asm</a:t>
            </a:r>
            <a:endParaRPr sz="3200"/>
          </a:p>
        </p:txBody>
      </p:sp>
      <p:sp>
        <p:nvSpPr>
          <p:cNvPr id="428" name="Google Shape;428;p19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program depicts a way to use loop.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will perform 3 times, for each time, 2 integers will be accepted then sum of them is print out.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9" name="Google Shape;4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5" y="2182872"/>
            <a:ext cx="6715172" cy="424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216" name="Google Shape;216;p2"/>
          <p:cNvSpPr txBox="1"/>
          <p:nvPr>
            <p:ph idx="1" type="body"/>
          </p:nvPr>
        </p:nvSpPr>
        <p:spPr>
          <a:xfrm>
            <a:off x="498474" y="1285860"/>
            <a:ext cx="7931178" cy="3786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Perform arithmetic operations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Access variable’s address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Draw the memory map of a program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Understand the way procedures work.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Use a loop operation 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"/>
          <p:cNvSpPr txBox="1"/>
          <p:nvPr>
            <p:ph idx="4294967295" type="title"/>
          </p:nvPr>
        </p:nvSpPr>
        <p:spPr>
          <a:xfrm>
            <a:off x="142844" y="142876"/>
            <a:ext cx="5857916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Loop.asm – Source code</a:t>
            </a:r>
            <a:endParaRPr sz="3200"/>
          </a:p>
        </p:txBody>
      </p:sp>
      <p:pic>
        <p:nvPicPr>
          <p:cNvPr id="435" name="Google Shape;4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044" y="978748"/>
            <a:ext cx="6248476" cy="502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/>
          <p:nvPr>
            <p:ph idx="4294967295" type="title"/>
          </p:nvPr>
        </p:nvSpPr>
        <p:spPr>
          <a:xfrm>
            <a:off x="-32" y="142876"/>
            <a:ext cx="2071702" cy="15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Loop.asm – Source code</a:t>
            </a:r>
            <a:endParaRPr sz="3200"/>
          </a:p>
        </p:txBody>
      </p:sp>
      <p:grpSp>
        <p:nvGrpSpPr>
          <p:cNvPr id="441" name="Google Shape;441;p21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442" name="Google Shape;44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43174" y="71414"/>
              <a:ext cx="6286510" cy="65207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3" name="Google Shape;443;p21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4" name="Google Shape;444;p21"/>
            <p:cNvCxnSpPr/>
            <p:nvPr/>
          </p:nvCxnSpPr>
          <p:spPr>
            <a:xfrm rot="5400000">
              <a:off x="572266" y="2071678"/>
              <a:ext cx="3428230" cy="79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21"/>
            <p:cNvCxnSpPr/>
            <p:nvPr/>
          </p:nvCxnSpPr>
          <p:spPr>
            <a:xfrm>
              <a:off x="2285984" y="3786190"/>
              <a:ext cx="428628" cy="1588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21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noFill/>
            <a:ln cap="flat" cmpd="sng" w="28575">
              <a:solidFill>
                <a:srgbClr val="CC00CC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7" name="Google Shape;447;p21"/>
            <p:cNvCxnSpPr/>
            <p:nvPr/>
          </p:nvCxnSpPr>
          <p:spPr>
            <a:xfrm rot="5400000">
              <a:off x="679026" y="2464190"/>
              <a:ext cx="3499668" cy="1588"/>
            </a:xfrm>
            <a:prstGeom prst="straightConnector1">
              <a:avLst/>
            </a:prstGeom>
            <a:noFill/>
            <a:ln cap="flat" cmpd="sng" w="25400">
              <a:solidFill>
                <a:srgbClr val="CC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1"/>
            <p:cNvCxnSpPr/>
            <p:nvPr/>
          </p:nvCxnSpPr>
          <p:spPr>
            <a:xfrm>
              <a:off x="2428860" y="714356"/>
              <a:ext cx="428628" cy="1588"/>
            </a:xfrm>
            <a:prstGeom prst="straightConnector1">
              <a:avLst/>
            </a:prstGeom>
            <a:noFill/>
            <a:ln cap="flat" cmpd="sng" w="25400">
              <a:solidFill>
                <a:srgbClr val="CC00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Exercises</a:t>
            </a:r>
            <a:endParaRPr sz="3200"/>
          </a:p>
        </p:txBody>
      </p:sp>
      <p:sp>
        <p:nvSpPr>
          <p:cNvPr id="454" name="Google Shape;454;p22"/>
          <p:cNvSpPr/>
          <p:nvPr/>
        </p:nvSpPr>
        <p:spPr>
          <a:xfrm>
            <a:off x="500034" y="714356"/>
            <a:ext cx="8215370" cy="120032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program that will perform n times, for each time, 2 integers will be accepted then sum of them is printed out. Value of n is received from user.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500034" y="2071678"/>
            <a:ext cx="8215370" cy="83099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program that will print out the n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of the Fibonacci sequence.</a:t>
            </a:r>
            <a:endParaRPr/>
          </a:p>
        </p:txBody>
      </p:sp>
      <p:graphicFrame>
        <p:nvGraphicFramePr>
          <p:cNvPr id="456" name="Google Shape;456;p22"/>
          <p:cNvGraphicFramePr/>
          <p:nvPr/>
        </p:nvGraphicFramePr>
        <p:xfrm>
          <a:off x="1071538" y="3044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{582A9C87-D166-42B4-A32D-70777C1EF7B4}</a:tableStyleId>
              </a:tblPr>
              <a:tblGrid>
                <a:gridCol w="1034750"/>
                <a:gridCol w="429825"/>
                <a:gridCol w="477575"/>
                <a:gridCol w="477575"/>
                <a:gridCol w="477575"/>
                <a:gridCol w="588700"/>
                <a:gridCol w="588700"/>
                <a:gridCol w="588700"/>
                <a:gridCol w="588700"/>
                <a:gridCol w="588700"/>
                <a:gridCol w="588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Fib.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7" name="Google Shape;457;p22"/>
          <p:cNvSpPr/>
          <p:nvPr/>
        </p:nvSpPr>
        <p:spPr>
          <a:xfrm>
            <a:off x="2500298" y="3946289"/>
            <a:ext cx="3857652" cy="255454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(n = 1 or n =2) eax=1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t1=1; t2=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loop n-2 times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eax = t1 + 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t1= 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t2 =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eax contains the result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Exercises</a:t>
            </a:r>
            <a:endParaRPr sz="3200"/>
          </a:p>
        </p:txBody>
      </p:sp>
      <p:sp>
        <p:nvSpPr>
          <p:cNvPr id="463" name="Google Shape;463;p23"/>
          <p:cNvSpPr/>
          <p:nvPr/>
        </p:nvSpPr>
        <p:spPr>
          <a:xfrm>
            <a:off x="500034" y="834924"/>
            <a:ext cx="8215370" cy="2308324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procedure for computing n! using the following prototype: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factorial PROTO : DWORD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procedure main of the ASM program, the integer n will be accepted then value of n! will be printed 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2285984" y="3286124"/>
            <a:ext cx="3857652" cy="40011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n! = 1* 2 * 3* …. * 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 sz="4400"/>
          </a:p>
        </p:txBody>
      </p:sp>
      <p:sp>
        <p:nvSpPr>
          <p:cNvPr id="471" name="Google Shape;471;p24"/>
          <p:cNvSpPr txBox="1"/>
          <p:nvPr>
            <p:ph idx="1" type="body"/>
          </p:nvPr>
        </p:nvSpPr>
        <p:spPr>
          <a:xfrm>
            <a:off x="497540" y="1857364"/>
            <a:ext cx="7646359" cy="354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Arithmetic operations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Accessing variable’s address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Drawing the memory map of a program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The way procedures work.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Using loops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222" name="Google Shape;222;p3"/>
          <p:cNvSpPr txBox="1"/>
          <p:nvPr>
            <p:ph idx="1" type="body"/>
          </p:nvPr>
        </p:nvSpPr>
        <p:spPr>
          <a:xfrm>
            <a:off x="498474" y="1981201"/>
            <a:ext cx="7556313" cy="216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1- Arithmetic operations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2- Access variable’s address and memory map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3- Procedure with pointer parameters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4- Use Loops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2357430"/>
            <a:ext cx="7143800" cy="4286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"/>
          <p:cNvSpPr txBox="1"/>
          <p:nvPr>
            <p:ph idx="4294967295" type="title"/>
          </p:nvPr>
        </p:nvSpPr>
        <p:spPr>
          <a:xfrm>
            <a:off x="-32" y="0"/>
            <a:ext cx="6357982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1- Arithmetic Operations</a:t>
            </a:r>
            <a:endParaRPr sz="3200"/>
          </a:p>
        </p:txBody>
      </p:sp>
      <p:sp>
        <p:nvSpPr>
          <p:cNvPr id="229" name="Google Shape;229;p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MASM program that will accept 2 integers, then sum of them will be print out.   </a:t>
            </a:r>
            <a:endParaRPr/>
          </a:p>
        </p:txBody>
      </p:sp>
      <p:sp>
        <p:nvSpPr>
          <p:cNvPr id="230" name="Google Shape;230;p4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EX06_Adding.asm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idx="4294967295" type="title"/>
          </p:nvPr>
        </p:nvSpPr>
        <p:spPr>
          <a:xfrm>
            <a:off x="-32" y="0"/>
            <a:ext cx="8358246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EX06_Adding.asm -  Source code</a:t>
            </a:r>
            <a:endParaRPr sz="3200"/>
          </a:p>
        </p:txBody>
      </p:sp>
      <p:sp>
        <p:nvSpPr>
          <p:cNvPr id="236" name="Google Shape;236;p5"/>
          <p:cNvSpPr/>
          <p:nvPr/>
        </p:nvSpPr>
        <p:spPr>
          <a:xfrm>
            <a:off x="142844" y="571480"/>
            <a:ext cx="8501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EX06_Adding.asm   Accept 2 integers, sum of them will be printed 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\masm32\include\masm32rt.inc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PROTO :DWORD, :DWORD       ;  prototype a method + 2 parameters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.code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of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var1:DWORD            ; 2 DWORD integral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var2:DWORD           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result:DWORD          ; Result of operation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Input 2 integers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var1, sval(input("Enter number 1 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var2, sval(input("Enter number 2 : "))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Invoke the procedure SUM to compute their sum, result in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push eax                             </a:t>
            </a:r>
            <a:r>
              <a:rPr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store EAX to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invoke sum, var1 , var2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result, eax                  </a:t>
            </a:r>
            <a:r>
              <a:rPr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result =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pop eax                        </a:t>
            </a:r>
            <a:r>
              <a:rPr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restore EAX from STACK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idx="4294967295" type="title"/>
          </p:nvPr>
        </p:nvSpPr>
        <p:spPr>
          <a:xfrm>
            <a:off x="-32" y="0"/>
            <a:ext cx="8358246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EX06_Adding.asm -  Source code</a:t>
            </a:r>
            <a:endParaRPr sz="3200"/>
          </a:p>
        </p:txBody>
      </p:sp>
      <p:sp>
        <p:nvSpPr>
          <p:cNvPr id="242" name="Google Shape;242;p6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Print the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chr$("Sum of them:")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str$(result)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proc v1: DWORD, v2:DWORD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mov eax, v1         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eax= 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add eax, v2          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eax = eax + v2 -&gt; Result in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title"/>
          </p:nvPr>
        </p:nvSpPr>
        <p:spPr>
          <a:xfrm>
            <a:off x="498474" y="142852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2- Access Variable’s Address</a:t>
            </a:r>
            <a:endParaRPr sz="3200"/>
          </a:p>
        </p:txBody>
      </p:sp>
      <p:sp>
        <p:nvSpPr>
          <p:cNvPr id="248" name="Google Shape;248;p7"/>
          <p:cNvSpPr txBox="1"/>
          <p:nvPr>
            <p:ph idx="1" type="body"/>
          </p:nvPr>
        </p:nvSpPr>
        <p:spPr>
          <a:xfrm>
            <a:off x="498474" y="1428736"/>
            <a:ext cx="7556313" cy="271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The following program depicts how to get addresses of variables:</a:t>
            </a:r>
            <a:endParaRPr sz="2800">
              <a:solidFill>
                <a:srgbClr val="002060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 sz="2600">
                <a:solidFill>
                  <a:srgbClr val="002060"/>
                </a:solidFill>
              </a:rPr>
              <a:t>The operator OFFSET  for global variables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 sz="2600">
                <a:solidFill>
                  <a:srgbClr val="002060"/>
                </a:solidFill>
              </a:rPr>
              <a:t>The instruction LEA for local variables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 sz="2600">
                <a:solidFill>
                  <a:srgbClr val="002060"/>
                </a:solidFill>
              </a:rPr>
              <a:t>Draw memory map of a program</a:t>
            </a:r>
            <a:endParaRPr sz="2800">
              <a:solidFill>
                <a:srgbClr val="002060"/>
              </a:solidFill>
            </a:endParaRPr>
          </a:p>
          <a:p>
            <a:pPr indent="-390525" lvl="1" marL="742950" rtl="0" algn="l">
              <a:spcBef>
                <a:spcPts val="600"/>
              </a:spcBef>
              <a:spcAft>
                <a:spcPts val="0"/>
              </a:spcAft>
              <a:buSzPts val="1950"/>
              <a:buFont typeface="Rockwell"/>
              <a:buNone/>
            </a:pPr>
            <a:r>
              <a:t/>
            </a:r>
            <a:endParaRPr sz="2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498474" y="142852"/>
            <a:ext cx="8645526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Addresses.asm- Access Variable’s Address</a:t>
            </a:r>
            <a:endParaRPr sz="2400"/>
          </a:p>
        </p:txBody>
      </p:sp>
      <p:pic>
        <p:nvPicPr>
          <p:cNvPr id="254" name="Google Shape;2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05151"/>
            <a:ext cx="53054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(anInt)4206592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love you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5429256" y="2857496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(txt1)4206596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5809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(aReal)4206960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(txt2)4206964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(var1)1245112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8"/>
          <p:cNvCxnSpPr/>
          <p:nvPr/>
        </p:nvCxnSpPr>
        <p:spPr>
          <a:xfrm rot="5400000">
            <a:off x="4677569" y="3250405"/>
            <a:ext cx="5643602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8"/>
          <p:cNvCxnSpPr/>
          <p:nvPr/>
        </p:nvCxnSpPr>
        <p:spPr>
          <a:xfrm rot="5400000">
            <a:off x="6178561" y="3249611"/>
            <a:ext cx="5643602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segment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(global variables)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segment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(local variables)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498474" y="142852"/>
            <a:ext cx="8645526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Addresses.asm- Access Variable’s Address</a:t>
            </a:r>
            <a:endParaRPr sz="2400"/>
          </a:p>
        </p:txBody>
      </p:sp>
      <p:sp>
        <p:nvSpPr>
          <p:cNvPr id="274" name="Google Shape;274;p9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(anInt)4206592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love you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(txt1)4206596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5809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(aReal)4206960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(txt2)4206964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(var1)1245112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9"/>
          <p:cNvCxnSpPr/>
          <p:nvPr/>
        </p:nvCxnSpPr>
        <p:spPr>
          <a:xfrm rot="5400000">
            <a:off x="4677569" y="3250405"/>
            <a:ext cx="5643602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9"/>
          <p:cNvCxnSpPr/>
          <p:nvPr/>
        </p:nvCxnSpPr>
        <p:spPr>
          <a:xfrm rot="5400000">
            <a:off x="6178561" y="3249611"/>
            <a:ext cx="5643602" cy="15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9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segment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(global variables)</a:t>
            </a:r>
            <a:endParaRPr/>
          </a:p>
        </p:txBody>
      </p:sp>
      <p:sp>
        <p:nvSpPr>
          <p:cNvPr id="287" name="Google Shape;287;p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segment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(local variables)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72" y="862676"/>
            <a:ext cx="5200708" cy="5280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9"/>
          <p:cNvCxnSpPr>
            <a:endCxn id="283" idx="1"/>
          </p:cNvCxnSpPr>
          <p:nvPr/>
        </p:nvCxnSpPr>
        <p:spPr>
          <a:xfrm flipH="1" rot="10800000">
            <a:off x="3357532" y="5530350"/>
            <a:ext cx="2214600" cy="327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0" name="Google Shape;290;p9"/>
          <p:cNvCxnSpPr>
            <a:endCxn id="286" idx="1"/>
          </p:cNvCxnSpPr>
          <p:nvPr/>
        </p:nvCxnSpPr>
        <p:spPr>
          <a:xfrm flipH="1" rot="10800000">
            <a:off x="5142608" y="2453010"/>
            <a:ext cx="572400" cy="232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1" name="Google Shape;291;p9"/>
          <p:cNvSpPr/>
          <p:nvPr/>
        </p:nvSpPr>
        <p:spPr>
          <a:xfrm>
            <a:off x="7215206" y="714356"/>
            <a:ext cx="214314" cy="271464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2012-07-21T04:30:17Z</dcterms:created>
  <dc:creator>Adrian &amp; Wendy</dc:creator>
</cp:coreProperties>
</file>