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28"/>
  </p:notesMasterIdLst>
  <p:sldIdLst>
    <p:sldId id="256" r:id="rId3"/>
    <p:sldId id="257" r:id="rId4"/>
    <p:sldId id="258" r:id="rId5"/>
    <p:sldId id="262" r:id="rId6"/>
    <p:sldId id="263" r:id="rId7"/>
    <p:sldId id="264" r:id="rId8"/>
    <p:sldId id="259" r:id="rId9"/>
    <p:sldId id="260" r:id="rId10"/>
    <p:sldId id="261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81" r:id="rId24"/>
    <p:sldId id="277" r:id="rId25"/>
    <p:sldId id="278" r:id="rId26"/>
    <p:sldId id="279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B01E51-F0D7-4CCA-8A78-9770C78E6CA5}" type="datetimeFigureOut">
              <a:rPr lang="vi-VN" smtClean="0"/>
              <a:t>26/05/2023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9CF8A-6F0D-4A81-9239-E2648E66C7A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10114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Selection is commutative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cascaded Selection may be applied in any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Selection may be replaced by a single selection with a conjunction of all the conditions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49CF8A-6F0D-4A81-9239-E2648E66C7A2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73484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R3</a:t>
            </a:r>
            <a:r>
              <a:rPr lang="en-US" dirty="0"/>
              <a:t> := </a:t>
            </a:r>
            <a:r>
              <a:rPr lang="en-US" dirty="0" err="1"/>
              <a:t>R1</a:t>
            </a:r>
            <a:r>
              <a:rPr lang="en-US" dirty="0"/>
              <a:t> </a:t>
            </a:r>
            <a:r>
              <a:rPr lang="en-US" dirty="0">
                <a:latin typeface="Lucida Sans Unicode" pitchFamily="34" charset="0"/>
              </a:rPr>
              <a:t>Χ</a:t>
            </a:r>
            <a:r>
              <a:rPr lang="en-US" dirty="0"/>
              <a:t> </a:t>
            </a:r>
            <a:r>
              <a:rPr lang="en-US" dirty="0" err="1"/>
              <a:t>R2</a:t>
            </a:r>
            <a:endParaRPr lang="en-US" dirty="0"/>
          </a:p>
          <a:p>
            <a:pPr lvl="1"/>
            <a:r>
              <a:rPr lang="en-US" dirty="0"/>
              <a:t>Pair each tuple </a:t>
            </a:r>
            <a:r>
              <a:rPr lang="en-US" dirty="0" err="1"/>
              <a:t>t1</a:t>
            </a:r>
            <a:r>
              <a:rPr lang="en-US" dirty="0"/>
              <a:t> of </a:t>
            </a:r>
            <a:r>
              <a:rPr lang="en-US" dirty="0" err="1"/>
              <a:t>R1</a:t>
            </a:r>
            <a:r>
              <a:rPr lang="en-US" dirty="0"/>
              <a:t> with each tuple </a:t>
            </a:r>
            <a:r>
              <a:rPr lang="en-US" dirty="0" err="1"/>
              <a:t>t2</a:t>
            </a:r>
            <a:r>
              <a:rPr lang="en-US" dirty="0"/>
              <a:t> of </a:t>
            </a:r>
            <a:r>
              <a:rPr lang="en-US" dirty="0" err="1"/>
              <a:t>R2</a:t>
            </a:r>
            <a:endParaRPr lang="en-US" dirty="0"/>
          </a:p>
          <a:p>
            <a:pPr lvl="1"/>
            <a:r>
              <a:rPr lang="en-US" dirty="0"/>
              <a:t>Concatenation </a:t>
            </a:r>
            <a:r>
              <a:rPr lang="en-US" dirty="0" err="1"/>
              <a:t>t1t2</a:t>
            </a:r>
            <a:r>
              <a:rPr lang="en-US" dirty="0"/>
              <a:t> is a tuple of </a:t>
            </a:r>
            <a:r>
              <a:rPr lang="en-US" dirty="0" err="1"/>
              <a:t>R3</a:t>
            </a:r>
            <a:endParaRPr lang="en-US" dirty="0"/>
          </a:p>
          <a:p>
            <a:pPr lvl="1"/>
            <a:r>
              <a:rPr lang="en-US" dirty="0"/>
              <a:t>Schema of </a:t>
            </a:r>
            <a:r>
              <a:rPr lang="en-US" dirty="0" err="1"/>
              <a:t>R3</a:t>
            </a:r>
            <a:r>
              <a:rPr lang="en-US" dirty="0"/>
              <a:t> is the attributes of </a:t>
            </a:r>
            <a:r>
              <a:rPr lang="en-US" dirty="0" err="1"/>
              <a:t>R1</a:t>
            </a:r>
            <a:r>
              <a:rPr lang="en-US" dirty="0"/>
              <a:t> and then </a:t>
            </a:r>
            <a:r>
              <a:rPr lang="en-US" dirty="0" err="1"/>
              <a:t>R2</a:t>
            </a:r>
            <a:r>
              <a:rPr lang="en-US" dirty="0"/>
              <a:t>, in order</a:t>
            </a:r>
          </a:p>
          <a:p>
            <a:pPr lvl="1"/>
            <a:r>
              <a:rPr lang="en-US" dirty="0"/>
              <a:t>But beware attribute </a:t>
            </a:r>
            <a:r>
              <a:rPr lang="en-US" i="1" dirty="0"/>
              <a:t>A</a:t>
            </a:r>
            <a:r>
              <a:rPr lang="en-US" dirty="0"/>
              <a:t> of the same name in </a:t>
            </a:r>
            <a:r>
              <a:rPr lang="en-US" dirty="0" err="1"/>
              <a:t>R1</a:t>
            </a:r>
            <a:r>
              <a:rPr lang="en-US" dirty="0"/>
              <a:t> and </a:t>
            </a:r>
            <a:r>
              <a:rPr lang="en-US" dirty="0" err="1"/>
              <a:t>R2</a:t>
            </a:r>
            <a:r>
              <a:rPr lang="en-US" dirty="0"/>
              <a:t>: use </a:t>
            </a:r>
            <a:r>
              <a:rPr lang="en-US" dirty="0" err="1"/>
              <a:t>R1.</a:t>
            </a:r>
            <a:r>
              <a:rPr lang="en-US" i="1" dirty="0" err="1"/>
              <a:t>A</a:t>
            </a:r>
            <a:r>
              <a:rPr lang="en-US" dirty="0"/>
              <a:t>  and </a:t>
            </a:r>
            <a:r>
              <a:rPr lang="en-US" dirty="0" err="1"/>
              <a:t>R2.</a:t>
            </a:r>
            <a:r>
              <a:rPr lang="en-US" i="1" dirty="0" err="1"/>
              <a:t>A</a:t>
            </a:r>
            <a:endParaRPr lang="en-US" i="1" dirty="0"/>
          </a:p>
          <a:p>
            <a:pPr lvl="1"/>
            <a:r>
              <a:rPr lang="en-US" dirty="0"/>
              <a:t>Suppose </a:t>
            </a:r>
            <a:r>
              <a:rPr lang="en-US" dirty="0" err="1"/>
              <a:t>R1</a:t>
            </a:r>
            <a:r>
              <a:rPr lang="en-US" dirty="0"/>
              <a:t> has </a:t>
            </a:r>
            <a:r>
              <a:rPr lang="en-US" dirty="0" err="1"/>
              <a:t>n1</a:t>
            </a:r>
            <a:r>
              <a:rPr lang="en-US" dirty="0"/>
              <a:t> attributes and </a:t>
            </a:r>
            <a:r>
              <a:rPr lang="en-US" dirty="0" err="1"/>
              <a:t>tt1</a:t>
            </a:r>
            <a:r>
              <a:rPr lang="en-US" dirty="0"/>
              <a:t> tuples, </a:t>
            </a:r>
            <a:r>
              <a:rPr lang="en-US" dirty="0" err="1"/>
              <a:t>R2</a:t>
            </a:r>
            <a:r>
              <a:rPr lang="en-US" dirty="0"/>
              <a:t> has </a:t>
            </a:r>
            <a:r>
              <a:rPr lang="en-US" dirty="0" err="1"/>
              <a:t>n2</a:t>
            </a:r>
            <a:r>
              <a:rPr lang="en-US" dirty="0"/>
              <a:t> attributes and </a:t>
            </a:r>
            <a:r>
              <a:rPr lang="en-US" dirty="0" err="1"/>
              <a:t>tt2</a:t>
            </a:r>
            <a:r>
              <a:rPr lang="en-US" dirty="0"/>
              <a:t> tuples, </a:t>
            </a:r>
            <a:br>
              <a:rPr lang="en-US" dirty="0"/>
            </a:br>
            <a:r>
              <a:rPr lang="en-US" dirty="0"/>
              <a:t>then </a:t>
            </a:r>
            <a:r>
              <a:rPr lang="en-US" dirty="0" err="1"/>
              <a:t>R3</a:t>
            </a:r>
            <a:r>
              <a:rPr lang="en-US" dirty="0"/>
              <a:t> has (</a:t>
            </a:r>
            <a:r>
              <a:rPr lang="en-US" dirty="0" err="1"/>
              <a:t>n1+n2</a:t>
            </a:r>
            <a:r>
              <a:rPr lang="en-US" dirty="0"/>
              <a:t>) attributes, and (</a:t>
            </a:r>
            <a:r>
              <a:rPr lang="en-US" dirty="0" err="1"/>
              <a:t>tt1</a:t>
            </a:r>
            <a:r>
              <a:rPr lang="en-US" dirty="0"/>
              <a:t>*</a:t>
            </a:r>
            <a:r>
              <a:rPr lang="en-US" dirty="0" err="1"/>
              <a:t>tt2</a:t>
            </a:r>
            <a:r>
              <a:rPr lang="en-US" dirty="0"/>
              <a:t>) tuples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49CF8A-6F0D-4A81-9239-E2648E66C7A2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192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err="1"/>
              <a:t>R3</a:t>
            </a:r>
            <a:r>
              <a:rPr lang="en-US" sz="3200" dirty="0"/>
              <a:t> := </a:t>
            </a:r>
            <a:r>
              <a:rPr lang="en-US" sz="3200" dirty="0" err="1"/>
              <a:t>R1</a:t>
            </a:r>
            <a:r>
              <a:rPr lang="en-US" sz="3200" dirty="0"/>
              <a:t> </a:t>
            </a:r>
            <a:r>
              <a:rPr lang="en-US" sz="3200" dirty="0">
                <a:latin typeface="Lucida Sans Unicode" pitchFamily="34" charset="0"/>
              </a:rPr>
              <a:t>⋈</a:t>
            </a:r>
            <a:r>
              <a:rPr lang="en-US" sz="3200" baseline="-25000" dirty="0">
                <a:latin typeface="Lucida Sans Unicode" pitchFamily="34" charset="0"/>
              </a:rPr>
              <a:t>&lt;join condition&gt;</a:t>
            </a:r>
            <a:r>
              <a:rPr lang="en-US" sz="3200" dirty="0"/>
              <a:t> </a:t>
            </a:r>
            <a:r>
              <a:rPr lang="en-US" sz="3200" dirty="0" err="1"/>
              <a:t>R2</a:t>
            </a:r>
            <a:endParaRPr lang="en-US" sz="3200" dirty="0"/>
          </a:p>
          <a:p>
            <a:pPr lvl="1"/>
            <a:r>
              <a:rPr lang="en-US" sz="2900" dirty="0"/>
              <a:t>Each tuple </a:t>
            </a:r>
            <a:r>
              <a:rPr lang="en-US" sz="2900" dirty="0" err="1"/>
              <a:t>t1</a:t>
            </a:r>
            <a:r>
              <a:rPr lang="en-US" sz="2900" dirty="0"/>
              <a:t> of </a:t>
            </a:r>
            <a:r>
              <a:rPr lang="en-US" sz="2900" dirty="0" err="1"/>
              <a:t>R1</a:t>
            </a:r>
            <a:r>
              <a:rPr lang="en-US" sz="2900" dirty="0"/>
              <a:t> connects with all those tuple </a:t>
            </a:r>
            <a:r>
              <a:rPr lang="en-US" sz="2900" dirty="0" err="1"/>
              <a:t>t2</a:t>
            </a:r>
            <a:r>
              <a:rPr lang="en-US" sz="2900" dirty="0"/>
              <a:t> of </a:t>
            </a:r>
            <a:r>
              <a:rPr lang="en-US" sz="2900" dirty="0" err="1"/>
              <a:t>R2</a:t>
            </a:r>
            <a:r>
              <a:rPr lang="en-US" sz="2900" dirty="0"/>
              <a:t> that satisfy &lt;join condition&gt;</a:t>
            </a:r>
          </a:p>
          <a:p>
            <a:pPr lvl="1"/>
            <a:r>
              <a:rPr lang="en-US" sz="2900" dirty="0"/>
              <a:t>&lt;join condition&gt; refers to attributes of </a:t>
            </a:r>
            <a:r>
              <a:rPr lang="en-US" sz="2900" dirty="0" err="1"/>
              <a:t>R1</a:t>
            </a:r>
            <a:r>
              <a:rPr lang="en-US" sz="2900" dirty="0"/>
              <a:t> and </a:t>
            </a:r>
            <a:r>
              <a:rPr lang="en-US" sz="2900" dirty="0" err="1"/>
              <a:t>R2</a:t>
            </a:r>
            <a:endParaRPr lang="en-US" sz="2900" dirty="0"/>
          </a:p>
          <a:p>
            <a:pPr lvl="1"/>
            <a:r>
              <a:rPr lang="en-US" sz="2900" dirty="0"/>
              <a:t>Schema of </a:t>
            </a:r>
            <a:r>
              <a:rPr lang="en-US" sz="2900" dirty="0" err="1"/>
              <a:t>R3</a:t>
            </a:r>
            <a:r>
              <a:rPr lang="en-US" sz="2900" dirty="0"/>
              <a:t> is the attributes of </a:t>
            </a:r>
            <a:r>
              <a:rPr lang="en-US" sz="2900" dirty="0" err="1"/>
              <a:t>R1</a:t>
            </a:r>
            <a:r>
              <a:rPr lang="en-US" sz="2900" dirty="0"/>
              <a:t> and then </a:t>
            </a:r>
            <a:r>
              <a:rPr lang="en-US" sz="2900" dirty="0" err="1"/>
              <a:t>R2</a:t>
            </a:r>
            <a:r>
              <a:rPr lang="en-US" sz="2900" dirty="0"/>
              <a:t>, in order</a:t>
            </a:r>
          </a:p>
          <a:p>
            <a:pPr lvl="1"/>
            <a:r>
              <a:rPr lang="en-US" sz="2900" dirty="0"/>
              <a:t>But beware attribute </a:t>
            </a:r>
            <a:r>
              <a:rPr lang="en-US" sz="2900" i="1" dirty="0"/>
              <a:t>A</a:t>
            </a:r>
            <a:r>
              <a:rPr lang="en-US" sz="2900" dirty="0"/>
              <a:t> of the same name in </a:t>
            </a:r>
            <a:r>
              <a:rPr lang="en-US" sz="2900" dirty="0" err="1"/>
              <a:t>R1</a:t>
            </a:r>
            <a:r>
              <a:rPr lang="en-US" sz="2900" dirty="0"/>
              <a:t> and </a:t>
            </a:r>
            <a:r>
              <a:rPr lang="en-US" sz="2900" dirty="0" err="1"/>
              <a:t>R2</a:t>
            </a:r>
            <a:r>
              <a:rPr lang="en-US" sz="2900" dirty="0"/>
              <a:t>: use </a:t>
            </a:r>
            <a:r>
              <a:rPr lang="en-US" sz="2900" dirty="0" err="1"/>
              <a:t>R1.</a:t>
            </a:r>
            <a:r>
              <a:rPr lang="en-US" sz="2900" i="1" dirty="0" err="1"/>
              <a:t>A</a:t>
            </a:r>
            <a:r>
              <a:rPr lang="en-US" sz="2900" dirty="0"/>
              <a:t>  and </a:t>
            </a:r>
            <a:r>
              <a:rPr lang="en-US" sz="2900" dirty="0" err="1"/>
              <a:t>R2.</a:t>
            </a:r>
            <a:r>
              <a:rPr lang="en-US" sz="2900" i="1" dirty="0" err="1"/>
              <a:t>A</a:t>
            </a:r>
            <a:endParaRPr lang="en-US" sz="2900" i="1" dirty="0"/>
          </a:p>
          <a:p>
            <a:r>
              <a:rPr lang="en-US" sz="3200" dirty="0"/>
              <a:t>The result is constructed as follows</a:t>
            </a:r>
          </a:p>
          <a:p>
            <a:pPr lvl="1"/>
            <a:r>
              <a:rPr lang="en-US" sz="2900" dirty="0"/>
              <a:t>Take the product of </a:t>
            </a:r>
            <a:r>
              <a:rPr lang="en-US" sz="2900" dirty="0" err="1"/>
              <a:t>R1</a:t>
            </a:r>
            <a:r>
              <a:rPr lang="en-US" sz="2900" dirty="0"/>
              <a:t> and </a:t>
            </a:r>
            <a:r>
              <a:rPr lang="en-US" sz="2900" dirty="0" err="1"/>
              <a:t>R2</a:t>
            </a:r>
            <a:endParaRPr lang="en-US" sz="2900" dirty="0"/>
          </a:p>
          <a:p>
            <a:pPr lvl="1"/>
            <a:r>
              <a:rPr lang="en-US" sz="2900" dirty="0"/>
              <a:t>Select from the product only those tuples that satisfy the &lt;join condition&gt;</a:t>
            </a:r>
          </a:p>
          <a:p>
            <a:pPr lvl="1"/>
            <a:r>
              <a:rPr lang="en-US" sz="2900" dirty="0" err="1"/>
              <a:t>R1</a:t>
            </a:r>
            <a:r>
              <a:rPr lang="en-US" sz="2900" dirty="0"/>
              <a:t> </a:t>
            </a:r>
            <a:r>
              <a:rPr lang="en-US" sz="2900" dirty="0">
                <a:latin typeface="Lucida Sans Unicode" pitchFamily="34" charset="0"/>
              </a:rPr>
              <a:t>⋈</a:t>
            </a:r>
            <a:r>
              <a:rPr lang="en-US" sz="2900" baseline="-25000" dirty="0">
                <a:latin typeface="Lucida Sans Unicode" pitchFamily="34" charset="0"/>
              </a:rPr>
              <a:t>&lt;join condition&gt;</a:t>
            </a:r>
            <a:r>
              <a:rPr lang="en-US" sz="2900" dirty="0"/>
              <a:t> </a:t>
            </a:r>
            <a:r>
              <a:rPr lang="en-US" sz="2900" dirty="0" err="1"/>
              <a:t>R2</a:t>
            </a:r>
            <a:r>
              <a:rPr lang="en-US" sz="2900" dirty="0"/>
              <a:t> = </a:t>
            </a:r>
            <a:r>
              <a:rPr lang="en-US" sz="2900" b="1" dirty="0">
                <a:sym typeface="Symbol"/>
              </a:rPr>
              <a:t></a:t>
            </a:r>
            <a:r>
              <a:rPr lang="en-US" sz="2900" baseline="-25000" dirty="0">
                <a:latin typeface="Lucida Sans Unicode" pitchFamily="34" charset="0"/>
              </a:rPr>
              <a:t> &lt;join condition&gt;</a:t>
            </a:r>
            <a:r>
              <a:rPr lang="en-US" sz="2900" dirty="0"/>
              <a:t> (</a:t>
            </a:r>
            <a:r>
              <a:rPr lang="en-US" sz="2900" dirty="0" err="1"/>
              <a:t>R1</a:t>
            </a:r>
            <a:r>
              <a:rPr lang="en-US" sz="2900" dirty="0"/>
              <a:t> x </a:t>
            </a:r>
            <a:r>
              <a:rPr lang="en-US" sz="2900" dirty="0" err="1"/>
              <a:t>R2</a:t>
            </a:r>
            <a:r>
              <a:rPr lang="en-US" sz="2900" dirty="0"/>
              <a:t>)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49CF8A-6F0D-4A81-9239-E2648E66C7A2}" type="slidenum">
              <a:rPr lang="vi-VN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28003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R3</a:t>
            </a:r>
            <a:r>
              <a:rPr lang="en-US" dirty="0"/>
              <a:t> := </a:t>
            </a:r>
            <a:r>
              <a:rPr lang="en-US" dirty="0" err="1"/>
              <a:t>R1</a:t>
            </a:r>
            <a:r>
              <a:rPr lang="en-US" dirty="0"/>
              <a:t> </a:t>
            </a:r>
            <a:r>
              <a:rPr lang="en-US" sz="3600" dirty="0">
                <a:latin typeface="Lucida Sans Unicode" pitchFamily="34" charset="0"/>
              </a:rPr>
              <a:t>⋈</a:t>
            </a:r>
            <a:r>
              <a:rPr lang="en-US" dirty="0"/>
              <a:t> </a:t>
            </a:r>
            <a:r>
              <a:rPr lang="en-US" dirty="0" err="1"/>
              <a:t>R2</a:t>
            </a:r>
            <a:endParaRPr lang="en-US" dirty="0"/>
          </a:p>
          <a:p>
            <a:pPr lvl="1"/>
            <a:r>
              <a:rPr lang="en-US" dirty="0"/>
              <a:t>Pair only those tuples from </a:t>
            </a:r>
            <a:r>
              <a:rPr lang="en-US" dirty="0" err="1"/>
              <a:t>R1</a:t>
            </a:r>
            <a:r>
              <a:rPr lang="en-US" dirty="0"/>
              <a:t> and </a:t>
            </a:r>
            <a:r>
              <a:rPr lang="en-US" dirty="0" err="1"/>
              <a:t>R2</a:t>
            </a:r>
            <a:r>
              <a:rPr lang="en-US" dirty="0"/>
              <a:t> that agree in whatever attributes are common to the schema of </a:t>
            </a:r>
            <a:r>
              <a:rPr lang="en-US" dirty="0" err="1"/>
              <a:t>R1</a:t>
            </a:r>
            <a:r>
              <a:rPr lang="en-US" dirty="0"/>
              <a:t> and </a:t>
            </a:r>
            <a:r>
              <a:rPr lang="en-US" dirty="0" err="1"/>
              <a:t>R2</a:t>
            </a:r>
            <a:endParaRPr lang="en-US" dirty="0"/>
          </a:p>
          <a:p>
            <a:pPr lvl="1"/>
            <a:r>
              <a:rPr lang="en-US" dirty="0"/>
              <a:t>The result </a:t>
            </a:r>
            <a:r>
              <a:rPr lang="en-US" dirty="0" err="1"/>
              <a:t>R3</a:t>
            </a:r>
            <a:r>
              <a:rPr lang="en-US" dirty="0"/>
              <a:t> keeps one component for each of the attributes in the union of the schemas of </a:t>
            </a:r>
            <a:r>
              <a:rPr lang="en-US" dirty="0" err="1"/>
              <a:t>R1</a:t>
            </a:r>
            <a:r>
              <a:rPr lang="en-US" dirty="0"/>
              <a:t> and </a:t>
            </a:r>
            <a:r>
              <a:rPr lang="en-US" dirty="0" err="1"/>
              <a:t>R2</a:t>
            </a:r>
            <a:endParaRPr lang="en-US" dirty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49CF8A-6F0D-4A81-9239-E2648E66C7A2}" type="slidenum">
              <a:rPr lang="vi-VN" smtClean="0"/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77616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49CF8A-6F0D-4A81-9239-E2648E66C7A2}" type="slidenum">
              <a:rPr lang="vi-VN" smtClean="0"/>
              <a:t>23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1219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251" y="618656"/>
            <a:ext cx="8282866" cy="3706456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251" y="4455621"/>
            <a:ext cx="8282865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6E36-260C-4C7C-AA02-EB2EB0C4D968}" type="datetime1">
              <a:rPr lang="vi-VN" smtClean="0"/>
              <a:t>26/05/2023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.png">
            <a:extLst>
              <a:ext uri="{FF2B5EF4-FFF2-40B4-BE49-F238E27FC236}">
                <a16:creationId xmlns:a16="http://schemas.microsoft.com/office/drawing/2014/main" xmlns="" id="{A0963C1F-7CE9-4F9E-B7FD-0800F8B125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lum bright="34000" contrast="-51000"/>
          </a:blip>
          <a:stretch>
            <a:fillRect/>
          </a:stretch>
        </p:blipFill>
        <p:spPr>
          <a:xfrm>
            <a:off x="96463" y="66287"/>
            <a:ext cx="914402" cy="44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4E7D-0779-4DB1-BEAA-2A8C61B8FC0F}" type="datetime1">
              <a:rPr lang="vi-VN" smtClean="0"/>
              <a:t>26/05/2023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02569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8F3E-82C2-4C65-B689-45DDAFDEE26B}" type="datetime1">
              <a:rPr lang="vi-VN" smtClean="0"/>
              <a:t>26/05/2023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79536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E5260C-6D91-444D-A403-0669E519D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66C3D63-86C6-46E7-B509-1208D0B3F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F6FF1E-437C-42D1-AB7F-611226B9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450B-938E-4164-A0C8-5AEB2ED6BB2D}" type="datetime1">
              <a:rPr lang="vi-VN" smtClean="0"/>
              <a:t>26/05/2023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837942B-5C43-46CF-8963-BEF960CC6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C7BEAA7-F8BC-422F-8041-0BC9D2CDC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14057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AF081D-D324-4D9D-80E1-E264DFB96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837334-3AA3-45DA-808F-A8D100906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EBF502-D222-4164-9EFA-BCEC3B7D4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18A8-5361-46DC-9F3D-69284FFB1D89}" type="datetime1">
              <a:rPr lang="vi-VN" smtClean="0"/>
              <a:t>26/05/2023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170A66-57DC-4301-A3E5-2DD6EE57E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2AB9BCA-96A4-47B9-9890-D6D1DE207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12877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803D25-2D02-495E-BEAB-16C4A7C85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5741B6F-707E-4AC7-A0EC-4244C1793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8CA0BFE-5259-496A-9E4D-5914EC9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E3F6-F6D2-4D7F-9F28-2D9C4E353907}" type="datetime1">
              <a:rPr lang="vi-VN" smtClean="0"/>
              <a:t>26/05/2023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0374619-E29D-48AD-97A8-8B9A8A2D4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BFE99F0-F9B7-4B8A-947A-8D0ACD95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08865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9CBEB0-2F21-4186-BE23-208752144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648267-6BCA-4F48-85AC-DBC76B305D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C922280-BED6-4524-A534-2CF91989B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14224E6-0AD5-4591-B1EB-A97E207EC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6FAFE-ED96-494D-A595-B35F1B2A2386}" type="datetime1">
              <a:rPr lang="vi-VN" smtClean="0"/>
              <a:t>26/05/2023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C305E3D-BE7C-461C-91D6-9DF2C17DD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842273E-DBBF-476A-A799-832E5B6A3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10835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0B850B-5078-4801-9B40-07131C1A9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7174C1E-C023-4CD9-877C-60C0F1446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3FDA38B-5FFA-427E-91ED-9030C65BA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DDFCFBB-889E-46A2-BFCD-5CE64A937F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5686DEF-6DDA-494B-9E25-6ABCADEEDA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5AE9C47-A193-4BF9-A8BD-52AA5CF7D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D266-E3C7-45CE-97AC-A5A57EE66AA1}" type="datetime1">
              <a:rPr lang="vi-VN" smtClean="0"/>
              <a:t>26/05/2023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25D76D2-0E60-46FF-A2F8-D1375CCA8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6B6C5D7-7363-4F73-9428-2D937F095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36279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F8DB37-0225-41D1-BBBA-DB7959285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23B30D0-CE14-4FC9-8DE3-8CFAF13E2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D977B-13C3-47A4-B937-F78ABDFF1526}" type="datetime1">
              <a:rPr lang="vi-VN" smtClean="0"/>
              <a:t>26/05/2023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8E2968E-7B21-4BD6-AD60-E7A6E360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0637E1D-71C6-4E4B-9C59-0ADB3F057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756461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ACE0527-D346-4765-99B9-778BAC9C6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4D33-E0C7-4B79-B924-F109C0A1EA2E}" type="datetime1">
              <a:rPr lang="vi-VN" smtClean="0"/>
              <a:t>26/05/2023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B21FA91-7401-4066-87B1-4FE49BEED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68C18D9-3F10-4BCA-A882-3B4313FE3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835721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E0BDE1-5E1F-4A48-ADD3-3C0E5D0EB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C275A8-EE9C-43C8-9DEA-6EE6A8631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113615B-EF48-4FE0-91E6-CDC26E98D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005A9F0-9885-4462-B26E-5B8B341DD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0C791-1E74-4558-9D56-6E1424242192}" type="datetime1">
              <a:rPr lang="vi-VN" smtClean="0"/>
              <a:t>26/05/2023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694F0DA-0843-4801-A927-5F9F1EF6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FF2C100-5FC5-421C-8B7C-7C00C30A0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2850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924" y="1127464"/>
            <a:ext cx="7936637" cy="50691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C1EC-5046-426A-BAB1-0F2B9E3205FB}" type="datetime1">
              <a:rPr lang="vi-VN" smtClean="0"/>
              <a:t>26/05/2023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169050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594AED-8398-4584-9EA1-853B49A92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048F468-01E5-4157-B783-CB38B6AE56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97B0CD7-0B7D-4FE0-B0F0-5AE5EAACB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FDF6C08-5B08-41F5-A597-FD1E536D6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9B49-3878-491F-99C7-E089241D3D73}" type="datetime1">
              <a:rPr lang="vi-VN" smtClean="0"/>
              <a:t>26/05/2023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D53899-E647-4F96-B715-6E61E3E22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436FDDC-CF70-440B-96E6-294AE010D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139882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68A67B-0E68-49E6-A922-1106C5C8B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88DE827-56D7-4E34-A3E3-5A0D05215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C96F05C-D234-43BB-8D2E-55A5A2069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091C-08AB-4CF5-A7A6-4CD2F2C4B126}" type="datetime1">
              <a:rPr lang="vi-VN" smtClean="0"/>
              <a:t>26/05/2023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B727A1-6C2F-4086-BB74-CBC0A959B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955736D-E31C-4D50-9633-ECEE31565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65757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00735CA-E449-4277-BEEB-9130E4045B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B1CE4C0-F014-49F4-B454-E305CF6ED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B2DA4F8-55BC-4400-B78A-47F453275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5024-A3BA-441A-96B2-0E92C3CA4EB7}" type="datetime1">
              <a:rPr lang="vi-VN" smtClean="0"/>
              <a:t>26/05/2023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D14A164-16E1-487E-AF07-E336D38DC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C26855-FA71-4BEE-8F01-B8451B2AE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4226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58B0-1BAF-4680-9E3D-1CFE5DA8EE8E}" type="datetime1">
              <a:rPr lang="vi-VN" smtClean="0"/>
              <a:t>26/05/2023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.png">
            <a:extLst>
              <a:ext uri="{FF2B5EF4-FFF2-40B4-BE49-F238E27FC236}">
                <a16:creationId xmlns:a16="http://schemas.microsoft.com/office/drawing/2014/main" xmlns="" id="{96DB7A77-F6F6-43E1-AF5E-6D9EF7D9A7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lum bright="34000" contrast="-51000"/>
          </a:blip>
          <a:stretch>
            <a:fillRect/>
          </a:stretch>
        </p:blipFill>
        <p:spPr>
          <a:xfrm>
            <a:off x="96463" y="66287"/>
            <a:ext cx="914402" cy="44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449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1338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1FD7D-4E73-4B82-92BF-C31B38A31821}" type="datetime1">
              <a:rPr lang="vi-VN" smtClean="0"/>
              <a:t>26/05/2023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53920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CE89-E7CC-4860-93C0-C89E329A81E5}" type="datetime1">
              <a:rPr lang="vi-VN" smtClean="0"/>
              <a:t>26/05/2023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41054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1095-36D8-4485-B037-BD653C861A3E}" type="datetime1">
              <a:rPr lang="vi-VN" smtClean="0"/>
              <a:t>26/05/2023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81663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04A0-FFD2-4D06-91A2-3D149C27749D}" type="datetime1">
              <a:rPr lang="vi-VN" smtClean="0"/>
              <a:t>26/05/2023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73483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4E213DA-057C-4E53-B7AD-92A72F0726EF}" type="datetime1">
              <a:rPr lang="vi-VN" smtClean="0"/>
              <a:t>26/05/2023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5978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641EE-7B5C-45FF-912D-DD74C5AC9277}" type="datetime1">
              <a:rPr lang="vi-VN" smtClean="0"/>
              <a:t>26/05/2023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0644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3683" y="259972"/>
            <a:ext cx="7963268" cy="8941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683" y="1153605"/>
            <a:ext cx="7963268" cy="508161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474000D-4B16-4B2E-8FE8-A7A4DFB1F517}" type="datetime1">
              <a:rPr lang="vi-VN" smtClean="0"/>
              <a:t>26/05/2023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  <p:cxnSp>
        <p:nvCxnSpPr>
          <p:cNvPr id="10" name="Straight Connector 9"/>
          <p:cNvCxnSpPr/>
          <p:nvPr/>
        </p:nvCxnSpPr>
        <p:spPr>
          <a:xfrm>
            <a:off x="934143" y="1154091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logo.png">
            <a:extLst>
              <a:ext uri="{FF2B5EF4-FFF2-40B4-BE49-F238E27FC236}">
                <a16:creationId xmlns:a16="http://schemas.microsoft.com/office/drawing/2014/main" xmlns="" id="{385FDECA-9367-45BB-913D-DF7A0DC13504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lum bright="34000" contrast="-51000"/>
          </a:blip>
          <a:stretch>
            <a:fillRect/>
          </a:stretch>
        </p:blipFill>
        <p:spPr>
          <a:xfrm>
            <a:off x="96463" y="66287"/>
            <a:ext cx="914402" cy="44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95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b="1" kern="1200" spc="-5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BCE7B9F-26D5-4444-AE5D-B20B8BA83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62FB625-4EEF-46EF-86B2-C48FE15F0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35115BF-9B45-454F-8345-BC02FB17C3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DEF44-4FDE-4E66-AF89-AE692708312B}" type="datetime1">
              <a:rPr lang="vi-VN" smtClean="0"/>
              <a:t>26/05/2023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3B92D67-82DF-4348-9420-8F1B539414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D39FE53-A050-4B80-B789-6B45435F6E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AEC34-6AEC-4A4E-B012-939E5E79DC73}" type="slidenum">
              <a:rPr lang="vi-VN" smtClean="0"/>
              <a:pPr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62739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2988C1-F61A-438E-898F-A77A30BDF2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US" sz="4600" dirty="0"/>
              <a:t>Chapter 2 The Relational Model of Data</a:t>
            </a:r>
            <a:endParaRPr lang="vi-VN" sz="5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3ADC93A-9453-4C53-A2E6-0DD6D1CD8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1</a:t>
            </a:fld>
            <a:endParaRPr lang="vi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60F3F99-256A-4472-804B-F51AFE5C9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xmlns="" id="{A38989A0-EE4F-4B4D-BBB1-63A302A881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76008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D9A5F6-319D-4699-A769-7E17A127F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dirty="0"/>
              <a:t>2.3 An Algebraic Query Language</a:t>
            </a:r>
            <a:r>
              <a:rPr lang="vi-VN" sz="3600" dirty="0"/>
              <a:t/>
            </a:r>
            <a:br>
              <a:rPr lang="vi-VN" sz="3600" dirty="0"/>
            </a:b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73C632-FE9E-4A65-A952-0EF034F73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24" y="1127464"/>
            <a:ext cx="7936637" cy="517906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Relational Algebra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An algebra consists of operators and atomic operands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Relational algebra is an example of an algebra, its atomic operands are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Variables that stand for relations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Constants, which are finite relations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Relational algebra is a set of operations on relations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Operations operate on one or more relations to create new relation</a:t>
            </a:r>
          </a:p>
          <a:p>
            <a:pPr>
              <a:lnSpc>
                <a:spcPct val="100000"/>
              </a:lnSpc>
            </a:pPr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2922584-594C-4177-9F7C-B6F3424A0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7663C11-D598-4FE4-B718-E2E301177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93708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BA6EBD-5728-421A-AC44-D4286CD91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2.3 An Algebraic Query Language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C48F32-1AA6-4375-92C1-A42FC85A8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</a:rPr>
              <a:t>Relational algebra fall into </a:t>
            </a:r>
            <a:r>
              <a:rPr lang="en-US" dirty="0" smtClean="0">
                <a:solidFill>
                  <a:srgbClr val="FF0000"/>
                </a:solidFill>
              </a:rPr>
              <a:t>4 </a:t>
            </a:r>
            <a:r>
              <a:rPr lang="en-US" dirty="0">
                <a:solidFill>
                  <a:srgbClr val="FF0000"/>
                </a:solidFill>
              </a:rPr>
              <a:t>classes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92D050"/>
                </a:solidFill>
              </a:rPr>
              <a:t>Set operations – union, intersection, difference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92D050"/>
                </a:solidFill>
              </a:rPr>
              <a:t>Selection and projection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92D050"/>
                </a:solidFill>
              </a:rPr>
              <a:t>Cartesian product and joins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92D050"/>
                </a:solidFill>
              </a:rPr>
              <a:t>Rename</a:t>
            </a:r>
          </a:p>
          <a:p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AF00BCC-68B2-4D1E-A921-1DCDF0FD9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6A91474-7F22-414B-9518-918EF384E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20659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1DFFEE-033F-4086-9AA9-A09892164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2.3 An Algebraic Query Language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954B39-E100-442C-A0FC-58EDEF16B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25" y="1127464"/>
            <a:ext cx="4655377" cy="523562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200" b="1" dirty="0"/>
              <a:t> Set operations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Union</a:t>
            </a:r>
          </a:p>
          <a:p>
            <a:pPr marL="201168" lvl="1" indent="0">
              <a:lnSpc>
                <a:spcPct val="110000"/>
              </a:lnSpc>
              <a:buNone/>
            </a:pPr>
            <a:r>
              <a:rPr lang="en-US" b="1" dirty="0">
                <a:latin typeface="Times New Roman" pitchFamily="18" charset="0"/>
              </a:rPr>
              <a:t> R </a:t>
            </a:r>
            <a:r>
              <a:rPr lang="en-US" b="1" dirty="0">
                <a:latin typeface="Symbol" pitchFamily="18" charset="2"/>
              </a:rPr>
              <a:t></a:t>
            </a:r>
            <a:r>
              <a:rPr lang="en-US" b="1" dirty="0">
                <a:latin typeface="Times New Roman" pitchFamily="18" charset="0"/>
              </a:rPr>
              <a:t> S = </a:t>
            </a:r>
            <a:r>
              <a:rPr lang="en-US" dirty="0">
                <a:latin typeface="Times New Roman" pitchFamily="18" charset="0"/>
              </a:rPr>
              <a:t>{ t | t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 R  t  S</a:t>
            </a:r>
            <a:r>
              <a:rPr lang="en-US" dirty="0">
                <a:latin typeface="Times New Roman" pitchFamily="18" charset="0"/>
              </a:rPr>
              <a:t>}</a:t>
            </a:r>
            <a:endParaRPr lang="en-US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Intersection</a:t>
            </a:r>
          </a:p>
          <a:p>
            <a:pPr marL="201168" lvl="1" indent="0">
              <a:lnSpc>
                <a:spcPct val="110000"/>
              </a:lnSpc>
              <a:buNone/>
            </a:pPr>
            <a:r>
              <a:rPr lang="en-US" b="1" dirty="0">
                <a:latin typeface="Times New Roman" pitchFamily="18" charset="0"/>
              </a:rPr>
              <a:t> R </a:t>
            </a:r>
            <a:r>
              <a:rPr lang="en-US" b="1" dirty="0">
                <a:latin typeface="Symbol" pitchFamily="18" charset="2"/>
                <a:sym typeface="Symbol" pitchFamily="18" charset="2"/>
              </a:rPr>
              <a:t></a:t>
            </a:r>
            <a:r>
              <a:rPr lang="en-US" b="1" dirty="0">
                <a:latin typeface="Times New Roman" pitchFamily="18" charset="0"/>
              </a:rPr>
              <a:t> S = </a:t>
            </a:r>
            <a:r>
              <a:rPr lang="en-US" dirty="0">
                <a:latin typeface="Times New Roman" pitchFamily="18" charset="0"/>
              </a:rPr>
              <a:t>{ t | t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 R  t  S</a:t>
            </a:r>
            <a:r>
              <a:rPr lang="en-US" dirty="0">
                <a:latin typeface="Times New Roman" pitchFamily="18" charset="0"/>
              </a:rPr>
              <a:t>}</a:t>
            </a:r>
            <a:endParaRPr lang="en-US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Difference</a:t>
            </a:r>
          </a:p>
          <a:p>
            <a:pPr marL="201168" lvl="1" indent="0">
              <a:lnSpc>
                <a:spcPct val="110000"/>
              </a:lnSpc>
              <a:buNone/>
            </a:pPr>
            <a:r>
              <a:rPr lang="en-US" b="1" dirty="0">
                <a:latin typeface="Times New Roman" pitchFamily="18" charset="0"/>
              </a:rPr>
              <a:t> R \ S = </a:t>
            </a:r>
            <a:r>
              <a:rPr lang="en-US" dirty="0">
                <a:latin typeface="Times New Roman" pitchFamily="18" charset="0"/>
              </a:rPr>
              <a:t>{ t | t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 R  t  S</a:t>
            </a:r>
            <a:r>
              <a:rPr lang="en-US" dirty="0">
                <a:latin typeface="Times New Roman" pitchFamily="18" charset="0"/>
              </a:rPr>
              <a:t>}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Intersection can be expressed in terms of set difference</a:t>
            </a:r>
          </a:p>
          <a:p>
            <a:pPr marL="201168" lvl="1" indent="0">
              <a:lnSpc>
                <a:spcPct val="110000"/>
              </a:lnSpc>
              <a:buNone/>
            </a:pPr>
            <a:r>
              <a:rPr lang="en-US" b="1" dirty="0">
                <a:latin typeface="Times New Roman" pitchFamily="18" charset="0"/>
              </a:rPr>
              <a:t> R </a:t>
            </a:r>
            <a:r>
              <a:rPr lang="en-US" b="1" dirty="0">
                <a:latin typeface="Symbol" pitchFamily="18" charset="2"/>
                <a:sym typeface="Symbol" pitchFamily="18" charset="2"/>
              </a:rPr>
              <a:t></a:t>
            </a:r>
            <a:r>
              <a:rPr lang="en-US" b="1" dirty="0">
                <a:latin typeface="Times New Roman" pitchFamily="18" charset="0"/>
              </a:rPr>
              <a:t> S = R \ (R \ S)</a:t>
            </a:r>
            <a:endParaRPr lang="en-US" dirty="0"/>
          </a:p>
          <a:p>
            <a:pPr>
              <a:lnSpc>
                <a:spcPct val="110000"/>
              </a:lnSpc>
            </a:pPr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E9CB7F8-9C6C-4632-B66A-ACB2A3A7D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E5CEE9A-C0F5-4013-8F76-02CA5FD9B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12</a:t>
            </a:fld>
            <a:endParaRPr lang="vi-V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80E6E7A-2657-44EB-84AC-4FD91D0A2423}"/>
              </a:ext>
            </a:extLst>
          </p:cNvPr>
          <p:cNvSpPr txBox="1"/>
          <p:nvPr/>
        </p:nvSpPr>
        <p:spPr>
          <a:xfrm>
            <a:off x="5249173" y="1127464"/>
            <a:ext cx="3617102" cy="34163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 and S must be ‘type compatible’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same number of attributes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domain of corresponding attributes must be compatible</a:t>
            </a:r>
          </a:p>
          <a:p>
            <a:endParaRPr lang="vi-V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806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AB21FC-FB8C-497C-B240-F8CB53854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04" y="500315"/>
            <a:ext cx="7936637" cy="840859"/>
          </a:xfrm>
        </p:spPr>
        <p:txBody>
          <a:bodyPr/>
          <a:lstStyle/>
          <a:p>
            <a:r>
              <a:rPr lang="en-US" sz="3600" b="1" dirty="0"/>
              <a:t>Set operations- Example</a:t>
            </a:r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4544588-B622-4BD4-AE52-3DF0C1312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F3C4BFE-BB6B-48E7-A10B-3C40E5E73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13</a:t>
            </a:fld>
            <a:endParaRPr lang="vi-VN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96694AF4-4270-4826-A246-D2442E24CF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150245"/>
              </p:ext>
            </p:extLst>
          </p:nvPr>
        </p:nvGraphicFramePr>
        <p:xfrm>
          <a:off x="1181100" y="1893332"/>
          <a:ext cx="70865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715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/>
                        <a:t>birthdate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Carrie Fisher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 Maple</a:t>
                      </a:r>
                      <a:r>
                        <a:rPr lang="en-US" baseline="0" dirty="0"/>
                        <a:t> St., </a:t>
                      </a:r>
                      <a:r>
                        <a:rPr lang="en-US" baseline="0" dirty="0" err="1"/>
                        <a:t>Holywood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9/9/99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Mark </a:t>
                      </a:r>
                      <a:r>
                        <a:rPr lang="en-US" dirty="0" err="1"/>
                        <a:t>Hamill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456</a:t>
                      </a:r>
                      <a:r>
                        <a:rPr lang="en-US" baseline="0" dirty="0"/>
                        <a:t> Oak Rd., Brentwood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8/8/88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A988A9A-750D-476F-BFA0-18B15C260FA5}"/>
              </a:ext>
            </a:extLst>
          </p:cNvPr>
          <p:cNvSpPr txBox="1"/>
          <p:nvPr/>
        </p:nvSpPr>
        <p:spPr>
          <a:xfrm>
            <a:off x="3667813" y="3122813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Relation R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0D0C2F89-2A78-4F69-84C6-8F2271368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182913"/>
              </p:ext>
            </p:extLst>
          </p:nvPr>
        </p:nvGraphicFramePr>
        <p:xfrm>
          <a:off x="1181100" y="3978439"/>
          <a:ext cx="70862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5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95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07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433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i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/>
                        <a:t>birthdate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Carrie Fisher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 Maple</a:t>
                      </a:r>
                      <a:r>
                        <a:rPr lang="en-US" baseline="0" dirty="0"/>
                        <a:t> St., </a:t>
                      </a:r>
                      <a:r>
                        <a:rPr lang="en-US" baseline="0" dirty="0" err="1"/>
                        <a:t>Holywood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9/9/99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Harrison Ford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789 Palm Dr., Beverly</a:t>
                      </a:r>
                      <a:r>
                        <a:rPr lang="en-US" baseline="0" dirty="0"/>
                        <a:t> Hills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8/8/88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90AB632-AB02-43F0-83D2-705B3963AA54}"/>
              </a:ext>
            </a:extLst>
          </p:cNvPr>
          <p:cNvSpPr txBox="1"/>
          <p:nvPr/>
        </p:nvSpPr>
        <p:spPr>
          <a:xfrm>
            <a:off x="3703079" y="5315146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Relation S</a:t>
            </a:r>
          </a:p>
        </p:txBody>
      </p:sp>
    </p:spTree>
    <p:extLst>
      <p:ext uri="{BB962C8B-B14F-4D97-AF65-F5344CB8AC3E}">
        <p14:creationId xmlns:p14="http://schemas.microsoft.com/office/powerpoint/2010/main" val="975867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91057F-D4BD-4E91-9C80-BBEE4F50B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/>
              <a:t>Set operations- Example</a:t>
            </a:r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AD605DA-B51C-4FD1-82A7-2F40004A8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F03CDCC-CD7D-4A7D-BF27-599B6F458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14</a:t>
            </a:fld>
            <a:endParaRPr lang="vi-V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EDD6E0E7-7651-4527-8C8A-C196E75A8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234680"/>
              </p:ext>
            </p:extLst>
          </p:nvPr>
        </p:nvGraphicFramePr>
        <p:xfrm>
          <a:off x="1524001" y="2114746"/>
          <a:ext cx="70865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715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/>
                        <a:t>birthdate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Carrie Fisher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 Maple</a:t>
                      </a:r>
                      <a:r>
                        <a:rPr lang="en-US" baseline="0" dirty="0"/>
                        <a:t> St., </a:t>
                      </a:r>
                      <a:r>
                        <a:rPr lang="en-US" baseline="0" dirty="0" err="1"/>
                        <a:t>Holywood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9/9/99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Mark </a:t>
                      </a:r>
                      <a:r>
                        <a:rPr lang="en-US" dirty="0" err="1"/>
                        <a:t>Hamill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456</a:t>
                      </a:r>
                      <a:r>
                        <a:rPr lang="en-US" baseline="0" dirty="0"/>
                        <a:t> Oak Rd., Brentwood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8/8/88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Harrison Ford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789 Palm Dr., Beverly Hills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8/8/88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15962C1-ADC8-4E27-AB9A-29622647B7FE}"/>
              </a:ext>
            </a:extLst>
          </p:cNvPr>
          <p:cNvSpPr txBox="1"/>
          <p:nvPr/>
        </p:nvSpPr>
        <p:spPr>
          <a:xfrm>
            <a:off x="457200" y="211474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 </a:t>
            </a:r>
            <a:r>
              <a:rPr lang="en-US" b="1" dirty="0">
                <a:sym typeface="Symbol"/>
              </a:rPr>
              <a:t> S</a:t>
            </a:r>
            <a:endParaRPr lang="en-US" b="1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DDF0B46B-D33C-4EB1-80C7-E530DA9F2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454193"/>
              </p:ext>
            </p:extLst>
          </p:nvPr>
        </p:nvGraphicFramePr>
        <p:xfrm>
          <a:off x="1524000" y="3714946"/>
          <a:ext cx="70862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5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95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07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433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/>
                        <a:t>birthdate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Carrie Fisher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 Maple</a:t>
                      </a:r>
                      <a:r>
                        <a:rPr lang="en-US" baseline="0" dirty="0"/>
                        <a:t> St., </a:t>
                      </a:r>
                      <a:r>
                        <a:rPr lang="en-US" baseline="0" dirty="0" err="1"/>
                        <a:t>Holywood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9/9/99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2C13085-114C-492C-8A63-5316896E9F92}"/>
              </a:ext>
            </a:extLst>
          </p:cNvPr>
          <p:cNvSpPr txBox="1"/>
          <p:nvPr/>
        </p:nvSpPr>
        <p:spPr>
          <a:xfrm>
            <a:off x="457200" y="371494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 </a:t>
            </a:r>
            <a:r>
              <a:rPr lang="en-US" b="1" dirty="0">
                <a:sym typeface="Symbol"/>
              </a:rPr>
              <a:t> S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E21EFF6-9E00-42A7-B4D4-20EBDFBC5FE1}"/>
              </a:ext>
            </a:extLst>
          </p:cNvPr>
          <p:cNvSpPr txBox="1"/>
          <p:nvPr/>
        </p:nvSpPr>
        <p:spPr>
          <a:xfrm>
            <a:off x="467874" y="4553146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 </a:t>
            </a:r>
            <a:r>
              <a:rPr lang="en-US" b="1" dirty="0">
                <a:sym typeface="Symbol"/>
              </a:rPr>
              <a:t>\ S</a:t>
            </a:r>
            <a:endParaRPr lang="en-US" b="1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60EEF662-19CB-44B7-AEAA-FD975239D7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328302"/>
              </p:ext>
            </p:extLst>
          </p:nvPr>
        </p:nvGraphicFramePr>
        <p:xfrm>
          <a:off x="1524000" y="4553146"/>
          <a:ext cx="70865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715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/>
                        <a:t>birthdate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Mark </a:t>
                      </a:r>
                      <a:r>
                        <a:rPr lang="en-US" dirty="0" err="1"/>
                        <a:t>Hamill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456</a:t>
                      </a:r>
                      <a:r>
                        <a:rPr lang="en-US" baseline="0" dirty="0"/>
                        <a:t> Oak Rd., Brentwood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8/8/88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766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B86A63-E473-492A-8C5E-1FB92B944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dirty="0"/>
              <a:t>Selection and projection</a:t>
            </a:r>
            <a:br>
              <a:rPr lang="en-US" dirty="0"/>
            </a:b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1EE15B-B285-4937-9FBB-23D0B54BE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604" y="1165483"/>
            <a:ext cx="7502927" cy="84085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b="1" dirty="0">
                <a:latin typeface="Tahoma" pitchFamily="34" charset="0"/>
              </a:rPr>
              <a:t>Selection</a:t>
            </a:r>
            <a:r>
              <a:rPr lang="en-US" sz="2400" dirty="0">
                <a:latin typeface="Tahoma" pitchFamily="34" charset="0"/>
              </a:rPr>
              <a:t>  </a:t>
            </a:r>
          </a:p>
          <a:p>
            <a:pPr marL="0" indent="0">
              <a:buNone/>
            </a:pPr>
            <a:r>
              <a:rPr lang="en-US" sz="2400" dirty="0">
                <a:latin typeface="Tahoma" pitchFamily="34" charset="0"/>
              </a:rPr>
              <a:t>  - </a:t>
            </a:r>
            <a:r>
              <a:rPr lang="en-US" sz="2400" dirty="0" err="1">
                <a:latin typeface="Tahoma" pitchFamily="34" charset="0"/>
              </a:rPr>
              <a:t>R1</a:t>
            </a:r>
            <a:r>
              <a:rPr lang="en-US" sz="2400" dirty="0">
                <a:latin typeface="Tahoma" pitchFamily="34" charset="0"/>
              </a:rPr>
              <a:t> := </a:t>
            </a:r>
            <a:r>
              <a:rPr lang="en-US" sz="2400" dirty="0" err="1">
                <a:latin typeface="Lucida Sans Unicode" pitchFamily="34" charset="0"/>
              </a:rPr>
              <a:t>σ</a:t>
            </a:r>
            <a:r>
              <a:rPr lang="en-US" sz="2400" i="1" baseline="-25000" dirty="0" err="1">
                <a:latin typeface="Tahoma" pitchFamily="34" charset="0"/>
              </a:rPr>
              <a:t>C</a:t>
            </a:r>
            <a:r>
              <a:rPr lang="en-US" sz="2400" i="1" baseline="-25000" dirty="0">
                <a:latin typeface="Tahoma" pitchFamily="34" charset="0"/>
              </a:rPr>
              <a:t> </a:t>
            </a:r>
            <a:r>
              <a:rPr lang="en-US" sz="2400" dirty="0">
                <a:latin typeface="Tahoma" pitchFamily="34" charset="0"/>
              </a:rPr>
              <a:t>(</a:t>
            </a:r>
            <a:r>
              <a:rPr lang="en-US" sz="2400" dirty="0" err="1">
                <a:latin typeface="Tahoma" pitchFamily="34" charset="0"/>
              </a:rPr>
              <a:t>R2</a:t>
            </a:r>
            <a:r>
              <a:rPr lang="en-US" sz="2400" dirty="0">
                <a:latin typeface="Tahoma" pitchFamily="34" charset="0"/>
              </a:rPr>
              <a:t>) with C illustrated conditions</a:t>
            </a:r>
          </a:p>
          <a:p>
            <a:r>
              <a:rPr lang="en-US" sz="2400" dirty="0"/>
              <a:t> - </a:t>
            </a:r>
            <a:r>
              <a:rPr lang="en-US" sz="2000" b="1" dirty="0"/>
              <a:t>ex: </a:t>
            </a:r>
            <a:r>
              <a:rPr lang="en-US" sz="2000" b="1" dirty="0">
                <a:sym typeface="Symbol"/>
              </a:rPr>
              <a:t></a:t>
            </a:r>
            <a:r>
              <a:rPr lang="en-US" sz="2000" b="1" baseline="-16000" dirty="0"/>
              <a:t> &lt;</a:t>
            </a:r>
            <a:r>
              <a:rPr lang="en-US" sz="2000" b="1" baseline="-16000" dirty="0" err="1"/>
              <a:t>C1</a:t>
            </a:r>
            <a:r>
              <a:rPr lang="en-US" sz="2000" b="1" baseline="-16000" dirty="0"/>
              <a:t>&gt;</a:t>
            </a:r>
            <a:r>
              <a:rPr lang="en-US" sz="2000" b="1" dirty="0"/>
              <a:t>(</a:t>
            </a:r>
            <a:r>
              <a:rPr lang="en-US" sz="2000" b="1" dirty="0">
                <a:sym typeface="Symbol"/>
              </a:rPr>
              <a:t></a:t>
            </a:r>
            <a:r>
              <a:rPr lang="en-US" sz="2000" b="1" baseline="-16000" dirty="0"/>
              <a:t> &lt; </a:t>
            </a:r>
            <a:r>
              <a:rPr lang="en-US" sz="2000" b="1" baseline="-16000" dirty="0" err="1"/>
              <a:t>C2</a:t>
            </a:r>
            <a:r>
              <a:rPr lang="en-US" sz="2000" b="1" baseline="-16000" dirty="0"/>
              <a:t>&gt; </a:t>
            </a:r>
            <a:r>
              <a:rPr lang="en-US" sz="2000" b="1" dirty="0"/>
              <a:t>(</a:t>
            </a:r>
            <a:r>
              <a:rPr lang="en-US" sz="2000" b="1" baseline="-16000" dirty="0"/>
              <a:t> </a:t>
            </a:r>
            <a:r>
              <a:rPr lang="en-US" sz="2000" b="1" dirty="0"/>
              <a:t>R)) = </a:t>
            </a:r>
            <a:r>
              <a:rPr lang="en-US" sz="2000" b="1" dirty="0">
                <a:sym typeface="Symbol"/>
              </a:rPr>
              <a:t></a:t>
            </a:r>
            <a:r>
              <a:rPr lang="en-US" sz="2000" b="1" baseline="-16000" dirty="0"/>
              <a:t> &lt;</a:t>
            </a:r>
            <a:r>
              <a:rPr lang="en-US" sz="2000" b="1" baseline="-16000" dirty="0" err="1"/>
              <a:t>C2</a:t>
            </a:r>
            <a:r>
              <a:rPr lang="en-US" sz="2000" b="1" baseline="-16000" dirty="0"/>
              <a:t>&gt; </a:t>
            </a:r>
            <a:r>
              <a:rPr lang="en-US" sz="2000" b="1" dirty="0"/>
              <a:t>(</a:t>
            </a:r>
            <a:r>
              <a:rPr lang="en-US" sz="2000" b="1" dirty="0">
                <a:sym typeface="Symbol"/>
              </a:rPr>
              <a:t></a:t>
            </a:r>
            <a:r>
              <a:rPr lang="en-US" sz="2000" b="1" baseline="-16000" dirty="0"/>
              <a:t> &lt; </a:t>
            </a:r>
            <a:r>
              <a:rPr lang="en-US" sz="2000" b="1" baseline="-16000" dirty="0" err="1"/>
              <a:t>C1</a:t>
            </a:r>
            <a:r>
              <a:rPr lang="en-US" sz="2000" b="1" baseline="-16000" dirty="0"/>
              <a:t>&gt; </a:t>
            </a:r>
            <a:r>
              <a:rPr lang="en-US" sz="2000" b="1" dirty="0"/>
              <a:t>( R)) = </a:t>
            </a:r>
            <a:r>
              <a:rPr lang="en-US" sz="2000" b="1" dirty="0">
                <a:solidFill>
                  <a:schemeClr val="tx1"/>
                </a:solidFill>
                <a:latin typeface="Symbol" pitchFamily="18" charset="2"/>
              </a:rPr>
              <a:t></a:t>
            </a:r>
            <a:r>
              <a:rPr lang="en-US" sz="2000" b="1" baseline="-16000" dirty="0">
                <a:solidFill>
                  <a:schemeClr val="tx1"/>
                </a:solidFill>
                <a:latin typeface="Symbol" pitchFamily="18" charset="2"/>
              </a:rPr>
              <a:t> </a:t>
            </a:r>
            <a:r>
              <a:rPr lang="en-US" sz="2000" b="1" baseline="-16000" dirty="0">
                <a:solidFill>
                  <a:schemeClr val="tx1"/>
                </a:solidFill>
              </a:rPr>
              <a:t>&lt;</a:t>
            </a:r>
            <a:r>
              <a:rPr lang="en-US" sz="2000" b="1" baseline="-16000" dirty="0" err="1">
                <a:solidFill>
                  <a:schemeClr val="tx1"/>
                </a:solidFill>
              </a:rPr>
              <a:t>C1</a:t>
            </a:r>
            <a:r>
              <a:rPr lang="en-US" sz="2000" b="1" baseline="-16000" dirty="0">
                <a:solidFill>
                  <a:schemeClr val="tx1"/>
                </a:solidFill>
              </a:rPr>
              <a:t>&gt; AND &lt; </a:t>
            </a:r>
            <a:r>
              <a:rPr lang="en-US" sz="2000" b="1" baseline="-16000" dirty="0" err="1">
                <a:solidFill>
                  <a:schemeClr val="tx1"/>
                </a:solidFill>
              </a:rPr>
              <a:t>C2</a:t>
            </a:r>
            <a:r>
              <a:rPr lang="en-US" sz="2000" b="1" baseline="-16000" dirty="0">
                <a:solidFill>
                  <a:schemeClr val="tx1"/>
                </a:solidFill>
              </a:rPr>
              <a:t>&gt;</a:t>
            </a:r>
            <a:endParaRPr lang="vi-VN" sz="24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7B10F54-8F35-4FF9-856E-371A6686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F0D7BE-2ED6-4B2D-91B0-107E6050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15</a:t>
            </a:fld>
            <a:endParaRPr lang="vi-V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3B3A5D0-3F73-4D4A-82A4-9738D7F7F286}"/>
              </a:ext>
            </a:extLst>
          </p:cNvPr>
          <p:cNvSpPr txBox="1"/>
          <p:nvPr/>
        </p:nvSpPr>
        <p:spPr>
          <a:xfrm>
            <a:off x="901045" y="4548439"/>
            <a:ext cx="2036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/>
              <a:t>σ</a:t>
            </a:r>
            <a:r>
              <a:rPr lang="en-US" i="1" baseline="-25000" dirty="0" err="1"/>
              <a:t>length</a:t>
            </a:r>
            <a:r>
              <a:rPr lang="en-US" i="1" baseline="-25000" dirty="0" err="1">
                <a:sym typeface="Symbol"/>
              </a:rPr>
              <a:t></a:t>
            </a:r>
            <a:r>
              <a:rPr lang="en-US" i="1" baseline="-25000" dirty="0" err="1"/>
              <a:t>100</a:t>
            </a:r>
            <a:r>
              <a:rPr lang="en-US" dirty="0"/>
              <a:t>(Movies)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FC891EC4-F5C7-4119-B49F-872A35EFD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66263"/>
              </p:ext>
            </p:extLst>
          </p:nvPr>
        </p:nvGraphicFramePr>
        <p:xfrm>
          <a:off x="977245" y="5122479"/>
          <a:ext cx="723646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2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359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122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0993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genre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Gone</a:t>
                      </a:r>
                      <a:r>
                        <a:rPr lang="en-US" baseline="0" dirty="0"/>
                        <a:t> With the Wind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Scifi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A7D3CF82-2B29-4A68-A71D-2F8F4B3E8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625576"/>
              </p:ext>
            </p:extLst>
          </p:nvPr>
        </p:nvGraphicFramePr>
        <p:xfrm>
          <a:off x="977245" y="2948239"/>
          <a:ext cx="72364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2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359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122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0993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genre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Gone</a:t>
                      </a:r>
                      <a:r>
                        <a:rPr lang="en-US" baseline="0" dirty="0"/>
                        <a:t> With the Wind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Scifi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Wayne’s World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Comedy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19D691E-C0FE-4B3A-AC39-027B2D0819B9}"/>
              </a:ext>
            </a:extLst>
          </p:cNvPr>
          <p:cNvSpPr txBox="1"/>
          <p:nvPr/>
        </p:nvSpPr>
        <p:spPr>
          <a:xfrm>
            <a:off x="896604" y="2502707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Movies</a:t>
            </a:r>
          </a:p>
        </p:txBody>
      </p:sp>
    </p:spTree>
    <p:extLst>
      <p:ext uri="{BB962C8B-B14F-4D97-AF65-F5344CB8AC3E}">
        <p14:creationId xmlns:p14="http://schemas.microsoft.com/office/powerpoint/2010/main" val="28200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8F6E22-EE12-48CE-A095-CB474CC7C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Selection and projection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740EE7-F141-4257-8C01-530D9EF1A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24" y="1127464"/>
            <a:ext cx="7936637" cy="512250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Projection S := </a:t>
            </a:r>
            <a:r>
              <a:rPr lang="en-US" sz="3200" dirty="0">
                <a:latin typeface="Lucida Sans Unicode" pitchFamily="34" charset="0"/>
              </a:rPr>
              <a:t>π</a:t>
            </a:r>
            <a:r>
              <a:rPr lang="en-US" sz="2400" i="1" baseline="-25000" dirty="0" err="1"/>
              <a:t>A1,A2</a:t>
            </a:r>
            <a:r>
              <a:rPr lang="en-US" sz="2400" i="1" baseline="-25000" dirty="0"/>
              <a:t>,…,</a:t>
            </a:r>
            <a:r>
              <a:rPr lang="en-US" sz="2000" i="1" baseline="-25000" dirty="0"/>
              <a:t>An</a:t>
            </a:r>
            <a:r>
              <a:rPr lang="en-US" sz="2400" i="1" baseline="-25000" dirty="0"/>
              <a:t> </a:t>
            </a:r>
            <a:r>
              <a:rPr lang="en-US" sz="2400" dirty="0"/>
              <a:t>(R)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err="1"/>
              <a:t>A1,A2</a:t>
            </a:r>
            <a:r>
              <a:rPr lang="en-US" sz="2000" dirty="0"/>
              <a:t>,…,An are attributes of 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/>
              <a:t>S relation schema S(</a:t>
            </a:r>
            <a:r>
              <a:rPr lang="en-US" sz="2000" dirty="0" err="1"/>
              <a:t>A1,A2</a:t>
            </a:r>
            <a:r>
              <a:rPr lang="en-US" sz="2000" dirty="0"/>
              <a:t>,…,An)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0EF4C9-B966-4CFD-956D-17825216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E099B04-B8DD-4948-A095-96AE900B4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16</a:t>
            </a:fld>
            <a:endParaRPr lang="vi-V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FA717A8-EBB1-4D43-A461-506130226D06}"/>
              </a:ext>
            </a:extLst>
          </p:cNvPr>
          <p:cNvSpPr txBox="1"/>
          <p:nvPr/>
        </p:nvSpPr>
        <p:spPr>
          <a:xfrm>
            <a:off x="517531" y="4130347"/>
            <a:ext cx="2406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>
                <a:sym typeface="Symbol"/>
              </a:rPr>
              <a:t></a:t>
            </a:r>
            <a:r>
              <a:rPr lang="en-US" i="1" baseline="-25000" dirty="0" err="1"/>
              <a:t>title,year,length</a:t>
            </a:r>
            <a:r>
              <a:rPr lang="en-US" dirty="0"/>
              <a:t>(Movies)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46B31BAA-8203-4D9B-A9FF-37A1FBE2866B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2514600"/>
          <a:ext cx="72364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2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359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122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0993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genre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Scifi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Galaxy</a:t>
                      </a:r>
                      <a:r>
                        <a:rPr lang="en-US" baseline="0" dirty="0"/>
                        <a:t> 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Comedy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Wayne’s World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Comedy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67A4939-BBCE-42EA-9B33-42D3ECE7715A}"/>
              </a:ext>
            </a:extLst>
          </p:cNvPr>
          <p:cNvSpPr txBox="1"/>
          <p:nvPr/>
        </p:nvSpPr>
        <p:spPr>
          <a:xfrm>
            <a:off x="585923" y="2436466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Movies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FD6A7C47-DF9C-411E-94C0-1F4C1552D8F6}"/>
              </a:ext>
            </a:extLst>
          </p:cNvPr>
          <p:cNvGraphicFramePr>
            <a:graphicFrameLocks noGrp="1"/>
          </p:cNvGraphicFramePr>
          <p:nvPr/>
        </p:nvGraphicFramePr>
        <p:xfrm>
          <a:off x="1524001" y="4724400"/>
          <a:ext cx="40385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3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29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Galaxy</a:t>
                      </a:r>
                      <a:r>
                        <a:rPr lang="en-US" baseline="0" dirty="0"/>
                        <a:t> 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Wayne’s World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34F57E5-E453-4CB7-A5DF-C2B137BC520A}"/>
              </a:ext>
            </a:extLst>
          </p:cNvPr>
          <p:cNvSpPr txBox="1"/>
          <p:nvPr/>
        </p:nvSpPr>
        <p:spPr>
          <a:xfrm>
            <a:off x="6934200" y="41148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>
                <a:sym typeface="Symbol"/>
              </a:rPr>
              <a:t></a:t>
            </a:r>
            <a:r>
              <a:rPr lang="en-US" i="1" baseline="-25000" dirty="0"/>
              <a:t>genre</a:t>
            </a:r>
            <a:r>
              <a:rPr lang="en-US" dirty="0"/>
              <a:t>(Movies)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9274F4B0-E924-4961-A67B-88F9B45AABEA}"/>
              </a:ext>
            </a:extLst>
          </p:cNvPr>
          <p:cNvGraphicFramePr>
            <a:graphicFrameLocks noGrp="1"/>
          </p:cNvGraphicFramePr>
          <p:nvPr/>
        </p:nvGraphicFramePr>
        <p:xfrm>
          <a:off x="7010401" y="4724400"/>
          <a:ext cx="16763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3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genre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Scifi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Comedy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2811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ECCB5B-5955-40B2-823F-4A9BE22A4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Cartesian product and joins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E30A96-EE2E-49D6-8710-4E5A089B3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2" y="1295088"/>
            <a:ext cx="7936637" cy="4750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Cartesian product  </a:t>
            </a:r>
            <a:r>
              <a:rPr lang="en-US" dirty="0" err="1"/>
              <a:t>R3</a:t>
            </a:r>
            <a:r>
              <a:rPr lang="en-US" dirty="0"/>
              <a:t> := </a:t>
            </a:r>
            <a:r>
              <a:rPr lang="en-US" dirty="0" err="1"/>
              <a:t>R1</a:t>
            </a:r>
            <a:r>
              <a:rPr lang="en-US" dirty="0"/>
              <a:t> </a:t>
            </a:r>
            <a:r>
              <a:rPr lang="en-US" dirty="0">
                <a:latin typeface="Lucida Sans Unicode" pitchFamily="34" charset="0"/>
              </a:rPr>
              <a:t>Χ</a:t>
            </a:r>
            <a:r>
              <a:rPr lang="en-US" dirty="0"/>
              <a:t> </a:t>
            </a:r>
            <a:r>
              <a:rPr lang="en-US" dirty="0" err="1"/>
              <a:t>R2</a:t>
            </a:r>
            <a:endParaRPr lang="en-US" dirty="0"/>
          </a:p>
          <a:p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38AE595-0B18-4BF2-8168-18164D43D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DE36D05-9CF0-4F71-A5EA-2E7CC6835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17</a:t>
            </a:fld>
            <a:endParaRPr lang="vi-V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29E792EE-96C6-4BF6-8F1A-DA2ABE08F16B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2590800"/>
          <a:ext cx="82931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46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87938956-4F4E-4181-9845-5AE1E77C2D2A}"/>
              </a:ext>
            </a:extLst>
          </p:cNvPr>
          <p:cNvGraphicFramePr>
            <a:graphicFrameLocks noGrp="1"/>
          </p:cNvGraphicFramePr>
          <p:nvPr/>
        </p:nvGraphicFramePr>
        <p:xfrm>
          <a:off x="2940684" y="2590800"/>
          <a:ext cx="13265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65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52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891B62C-C5A9-498A-BE85-6F121A4031F4}"/>
              </a:ext>
            </a:extLst>
          </p:cNvPr>
          <p:cNvSpPr txBox="1"/>
          <p:nvPr/>
        </p:nvSpPr>
        <p:spPr>
          <a:xfrm>
            <a:off x="990600" y="2145268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Relation 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CA6A700-BDC0-4B62-A5BA-4541D70943C0}"/>
              </a:ext>
            </a:extLst>
          </p:cNvPr>
          <p:cNvSpPr txBox="1"/>
          <p:nvPr/>
        </p:nvSpPr>
        <p:spPr>
          <a:xfrm>
            <a:off x="2999848" y="213360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Relation 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C2001A1D-F813-4549-81B7-6CAD4452BA32}"/>
              </a:ext>
            </a:extLst>
          </p:cNvPr>
          <p:cNvGraphicFramePr>
            <a:graphicFrameLocks noGrp="1"/>
          </p:cNvGraphicFramePr>
          <p:nvPr/>
        </p:nvGraphicFramePr>
        <p:xfrm>
          <a:off x="5334000" y="2590800"/>
          <a:ext cx="263207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18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369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65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3211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R.B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S.B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46F78BC-C03F-4775-B96E-06AD2B34D9EC}"/>
              </a:ext>
            </a:extLst>
          </p:cNvPr>
          <p:cNvSpPr txBox="1"/>
          <p:nvPr/>
        </p:nvSpPr>
        <p:spPr>
          <a:xfrm>
            <a:off x="5334000" y="2133600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Cartesian Product R X S</a:t>
            </a:r>
          </a:p>
        </p:txBody>
      </p:sp>
    </p:spTree>
    <p:extLst>
      <p:ext uri="{BB962C8B-B14F-4D97-AF65-F5344CB8AC3E}">
        <p14:creationId xmlns:p14="http://schemas.microsoft.com/office/powerpoint/2010/main" val="1401664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E9FD04-27D6-4F25-888D-F0ACF6C9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Cartesian product and joins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8775A3-9342-4E2A-8849-9656014AE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24" y="1127464"/>
            <a:ext cx="7936637" cy="974713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theta joins </a:t>
            </a:r>
            <a:r>
              <a:rPr lang="en-US" sz="2800" dirty="0" err="1"/>
              <a:t>R3</a:t>
            </a:r>
            <a:r>
              <a:rPr lang="en-US" sz="2800" dirty="0"/>
              <a:t> := </a:t>
            </a:r>
            <a:r>
              <a:rPr lang="en-US" sz="2800" dirty="0" err="1"/>
              <a:t>R1</a:t>
            </a:r>
            <a:r>
              <a:rPr lang="en-US" sz="2800" dirty="0"/>
              <a:t> </a:t>
            </a:r>
            <a:r>
              <a:rPr lang="en-US" sz="2800" dirty="0">
                <a:latin typeface="Lucida Sans Unicode" pitchFamily="34" charset="0"/>
              </a:rPr>
              <a:t>⋈</a:t>
            </a:r>
            <a:r>
              <a:rPr lang="en-US" sz="2800" baseline="-25000" dirty="0">
                <a:latin typeface="Lucida Sans Unicode" pitchFamily="34" charset="0"/>
              </a:rPr>
              <a:t>&lt;join condition&gt;</a:t>
            </a:r>
            <a:r>
              <a:rPr lang="en-US" sz="2800" dirty="0"/>
              <a:t> </a:t>
            </a:r>
            <a:r>
              <a:rPr lang="en-US" sz="2800" dirty="0" err="1"/>
              <a:t>R2</a:t>
            </a: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3737FF2-3E1E-410B-88F8-9F2E1E7CF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32F1457-62B9-4DBF-A013-6B22A902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18</a:t>
            </a:fld>
            <a:endParaRPr lang="vi-V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8986FCC9-6DA4-481F-9694-F6129649DDAC}"/>
              </a:ext>
            </a:extLst>
          </p:cNvPr>
          <p:cNvGraphicFramePr>
            <a:graphicFrameLocks noGrp="1"/>
          </p:cNvGraphicFramePr>
          <p:nvPr/>
        </p:nvGraphicFramePr>
        <p:xfrm>
          <a:off x="941485" y="2057400"/>
          <a:ext cx="12344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46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B54C2AF-EB0E-46CD-836C-E134C0C870D4}"/>
              </a:ext>
            </a:extLst>
          </p:cNvPr>
          <p:cNvSpPr txBox="1"/>
          <p:nvPr/>
        </p:nvSpPr>
        <p:spPr>
          <a:xfrm>
            <a:off x="902848" y="3606084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Relation U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02F65419-626C-4C7A-B0D6-1322C808FFE7}"/>
              </a:ext>
            </a:extLst>
          </p:cNvPr>
          <p:cNvGraphicFramePr>
            <a:graphicFrameLocks noGrp="1"/>
          </p:cNvGraphicFramePr>
          <p:nvPr/>
        </p:nvGraphicFramePr>
        <p:xfrm>
          <a:off x="2732722" y="2057400"/>
          <a:ext cx="130587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46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65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A7F1B1A-6C1A-4E7C-BB6C-21C0C2C9DF29}"/>
              </a:ext>
            </a:extLst>
          </p:cNvPr>
          <p:cNvSpPr txBox="1"/>
          <p:nvPr/>
        </p:nvSpPr>
        <p:spPr>
          <a:xfrm>
            <a:off x="2694085" y="3606084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Relation V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F5923B9A-EC09-42D7-A182-13320B6F103B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2057400"/>
          <a:ext cx="355949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7024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638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543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7656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U.B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U.C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V.B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V.C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C211058-855A-439F-B9D0-A53D3DE9C947}"/>
              </a:ext>
            </a:extLst>
          </p:cNvPr>
          <p:cNvSpPr txBox="1"/>
          <p:nvPr/>
        </p:nvSpPr>
        <p:spPr>
          <a:xfrm>
            <a:off x="4713815" y="4328373"/>
            <a:ext cx="3272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Figure 2.17: Result of U </a:t>
            </a:r>
            <a:r>
              <a:rPr lang="en-US" dirty="0">
                <a:latin typeface="Lucida Sans Unicode" pitchFamily="34" charset="0"/>
              </a:rPr>
              <a:t>⋈ </a:t>
            </a:r>
            <a:r>
              <a:rPr lang="en-US" baseline="-25000" dirty="0">
                <a:latin typeface="Lucida Sans Unicode" pitchFamily="34" charset="0"/>
              </a:rPr>
              <a:t>A&lt;D</a:t>
            </a:r>
            <a:r>
              <a:rPr lang="en-US" dirty="0">
                <a:latin typeface="Lucida Sans Unicode" pitchFamily="34" charset="0"/>
              </a:rPr>
              <a:t> V</a:t>
            </a:r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40EAFA5F-9425-4683-A45F-BA7CC5B35EC2}"/>
              </a:ext>
            </a:extLst>
          </p:cNvPr>
          <p:cNvGraphicFramePr>
            <a:graphicFrameLocks noGrp="1"/>
          </p:cNvGraphicFramePr>
          <p:nvPr/>
        </p:nvGraphicFramePr>
        <p:xfrm>
          <a:off x="4670105" y="5213588"/>
          <a:ext cx="355949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7024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638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543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7656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U.B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U.C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V.B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V.C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E7B43DA-F70D-4506-B608-F1B035CAFA5D}"/>
              </a:ext>
            </a:extLst>
          </p:cNvPr>
          <p:cNvSpPr txBox="1"/>
          <p:nvPr/>
        </p:nvSpPr>
        <p:spPr>
          <a:xfrm>
            <a:off x="4953000" y="5955268"/>
            <a:ext cx="313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 of U </a:t>
            </a:r>
            <a:r>
              <a:rPr lang="en-US" dirty="0">
                <a:latin typeface="Lucida Sans Unicode" pitchFamily="34" charset="0"/>
              </a:rPr>
              <a:t>⋈ </a:t>
            </a:r>
            <a:r>
              <a:rPr lang="en-US" baseline="-25000" dirty="0">
                <a:latin typeface="Lucida Sans Unicode" pitchFamily="34" charset="0"/>
              </a:rPr>
              <a:t>A&lt;D AND U.B</a:t>
            </a:r>
            <a:r>
              <a:rPr lang="en-US" baseline="-25000" dirty="0">
                <a:latin typeface="Lucida Sans Unicode" pitchFamily="34" charset="0"/>
                <a:sym typeface="Symbol"/>
              </a:rPr>
              <a:t>V.B</a:t>
            </a:r>
            <a:r>
              <a:rPr lang="en-US" dirty="0">
                <a:latin typeface="Lucida Sans Unicode" pitchFamily="34" charset="0"/>
              </a:rPr>
              <a:t> 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831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D99C2B-F116-4A90-80EE-2708B4999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Cartesian product and joins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E71096-0D13-430C-8BC4-9BA4371C9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24" y="1127464"/>
            <a:ext cx="7936637" cy="59764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Natural join </a:t>
            </a:r>
            <a:r>
              <a:rPr lang="en-US" dirty="0" err="1"/>
              <a:t>R3</a:t>
            </a:r>
            <a:r>
              <a:rPr lang="en-US" dirty="0"/>
              <a:t> := </a:t>
            </a:r>
            <a:r>
              <a:rPr lang="en-US" dirty="0" err="1"/>
              <a:t>R1</a:t>
            </a:r>
            <a:r>
              <a:rPr lang="en-US" dirty="0"/>
              <a:t> </a:t>
            </a:r>
            <a:r>
              <a:rPr lang="en-US" sz="3600" dirty="0">
                <a:latin typeface="Lucida Sans Unicode" pitchFamily="34" charset="0"/>
              </a:rPr>
              <a:t>⋈</a:t>
            </a:r>
            <a:r>
              <a:rPr lang="en-US" dirty="0"/>
              <a:t> </a:t>
            </a:r>
            <a:r>
              <a:rPr lang="en-US" dirty="0" err="1"/>
              <a:t>R2</a:t>
            </a:r>
            <a:endParaRPr lang="en-US" dirty="0"/>
          </a:p>
          <a:p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5E33251-7384-482D-8DE9-E3D60E8CF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4B89276-089A-44FC-B5B0-24BD73306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19</a:t>
            </a:fld>
            <a:endParaRPr lang="vi-V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61DDB63D-53D9-448D-A8E1-008E52392936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590800"/>
          <a:ext cx="82931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46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77037043-46E2-40D0-8C6A-A660B60CB15F}"/>
              </a:ext>
            </a:extLst>
          </p:cNvPr>
          <p:cNvGraphicFramePr>
            <a:graphicFrameLocks noGrp="1"/>
          </p:cNvGraphicFramePr>
          <p:nvPr/>
        </p:nvGraphicFramePr>
        <p:xfrm>
          <a:off x="3397884" y="2590800"/>
          <a:ext cx="13265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65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52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512DD43-1F52-468B-B926-2337C97D3149}"/>
              </a:ext>
            </a:extLst>
          </p:cNvPr>
          <p:cNvSpPr txBox="1"/>
          <p:nvPr/>
        </p:nvSpPr>
        <p:spPr>
          <a:xfrm>
            <a:off x="1295400" y="2145268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Relation 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3A6BB27-A552-4A03-91AD-68589858C439}"/>
              </a:ext>
            </a:extLst>
          </p:cNvPr>
          <p:cNvSpPr txBox="1"/>
          <p:nvPr/>
        </p:nvSpPr>
        <p:spPr>
          <a:xfrm>
            <a:off x="3457048" y="213360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Relation 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F589741-7DBB-4F05-B3F8-B939976E9745}"/>
              </a:ext>
            </a:extLst>
          </p:cNvPr>
          <p:cNvSpPr txBox="1"/>
          <p:nvPr/>
        </p:nvSpPr>
        <p:spPr>
          <a:xfrm>
            <a:off x="5691496" y="2133600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Natural Join R </a:t>
            </a:r>
            <a:r>
              <a:rPr lang="en-US" dirty="0">
                <a:latin typeface="Lucida Sans Unicode" pitchFamily="34" charset="0"/>
              </a:rPr>
              <a:t>⋈ S</a:t>
            </a:r>
            <a:r>
              <a:rPr lang="en-US" dirty="0"/>
              <a:t> 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0FC50A25-B1A9-4BB5-B48B-176EB8D6084F}"/>
              </a:ext>
            </a:extLst>
          </p:cNvPr>
          <p:cNvGraphicFramePr>
            <a:graphicFrameLocks noGrp="1"/>
          </p:cNvGraphicFramePr>
          <p:nvPr/>
        </p:nvGraphicFramePr>
        <p:xfrm>
          <a:off x="5943600" y="2590800"/>
          <a:ext cx="166655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46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211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214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FAFE08-D06C-4F7E-84F7-69631DD44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Objectives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385A05-6F6A-4E2F-AEC7-9406A974D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157" y="1280674"/>
            <a:ext cx="8220172" cy="4678531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Understand what is the relational model and database design basing relational model.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Conceptualize data using the relational model.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Understand what basic relational algebra operators under set semantics.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tx1"/>
                </a:solidFill>
                <a:effectLst/>
                <a:latin typeface="Open Sans"/>
              </a:rPr>
              <a:t>Express queries using relational algebra.</a:t>
            </a:r>
          </a:p>
          <a:p>
            <a:pPr algn="l">
              <a:buFont typeface="Wingdings" panose="05000000000000000000" pitchFamily="2" charset="2"/>
              <a:buChar char="§"/>
            </a:pPr>
            <a:endParaRPr lang="en-US" b="0" i="0" dirty="0">
              <a:solidFill>
                <a:schemeClr val="tx1"/>
              </a:solidFill>
              <a:effectLst/>
              <a:latin typeface="Open Sans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4E6714A-2966-4608-807A-BC3899DA2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86A2D50-150B-41A0-B210-5B0F418A9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9481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250F42-C736-4E26-B4D0-B217AC360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Rename</a:t>
            </a:r>
            <a:br>
              <a:rPr lang="en-US" dirty="0"/>
            </a:b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78178F-FBAD-475A-8735-0890FF073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24" y="1127464"/>
            <a:ext cx="7936637" cy="2124783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600" dirty="0"/>
              <a:t>The </a:t>
            </a:r>
            <a:r>
              <a:rPr lang="en-US" sz="2600" b="1" dirty="0">
                <a:sym typeface="Symbol"/>
              </a:rPr>
              <a:t></a:t>
            </a:r>
            <a:r>
              <a:rPr lang="en-US" sz="2600" dirty="0"/>
              <a:t> operation gives a new schema to a relation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600" dirty="0" err="1">
                <a:solidFill>
                  <a:srgbClr val="FF0000"/>
                </a:solidFill>
                <a:latin typeface="Lucida Sans Unicode" pitchFamily="34" charset="0"/>
              </a:rPr>
              <a:t>ρ</a:t>
            </a:r>
            <a:r>
              <a:rPr lang="en-US" sz="2600" baseline="-25000" dirty="0" err="1">
                <a:solidFill>
                  <a:srgbClr val="FF0000"/>
                </a:solidFill>
              </a:rPr>
              <a:t>S</a:t>
            </a:r>
            <a:r>
              <a:rPr lang="en-US" sz="2600" baseline="-25000" dirty="0">
                <a:solidFill>
                  <a:srgbClr val="FF0000"/>
                </a:solidFill>
              </a:rPr>
              <a:t>(A1,…,A</a:t>
            </a:r>
            <a:r>
              <a:rPr lang="en-US" sz="2600" i="1" baseline="-25000" dirty="0">
                <a:solidFill>
                  <a:srgbClr val="FF0000"/>
                </a:solidFill>
              </a:rPr>
              <a:t>n</a:t>
            </a:r>
            <a:r>
              <a:rPr lang="en-US" sz="2600" baseline="-25000" dirty="0">
                <a:solidFill>
                  <a:srgbClr val="FF0000"/>
                </a:solidFill>
              </a:rPr>
              <a:t>)</a:t>
            </a:r>
            <a:r>
              <a:rPr lang="en-US" sz="2600" dirty="0">
                <a:solidFill>
                  <a:srgbClr val="FF0000"/>
                </a:solidFill>
              </a:rPr>
              <a:t>(R) </a:t>
            </a:r>
            <a:r>
              <a:rPr lang="en-US" sz="2600" dirty="0"/>
              <a:t>makes S be a relation with attributes A1,…,A</a:t>
            </a:r>
            <a:r>
              <a:rPr lang="en-US" sz="2600" i="1" dirty="0"/>
              <a:t>n</a:t>
            </a:r>
            <a:r>
              <a:rPr lang="en-US" sz="2600" dirty="0"/>
              <a:t>  and the same tuples as R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600" dirty="0"/>
              <a:t>Simplified notation: S:=R (</a:t>
            </a:r>
            <a:r>
              <a:rPr lang="en-US" sz="2600" dirty="0" err="1"/>
              <a:t>A1,A2</a:t>
            </a:r>
            <a:r>
              <a:rPr lang="en-US" sz="2600" dirty="0"/>
              <a:t>,…,An) </a:t>
            </a:r>
          </a:p>
          <a:p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42D1ACE-0009-4E4A-BD88-592B116FD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E538DC-3B13-487E-8386-07176725C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20</a:t>
            </a:fld>
            <a:endParaRPr lang="vi-V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0EC54CA5-97CF-453A-A88B-3D0376704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535118"/>
              </p:ext>
            </p:extLst>
          </p:nvPr>
        </p:nvGraphicFramePr>
        <p:xfrm>
          <a:off x="1143000" y="3688648"/>
          <a:ext cx="82931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46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D7D59504-E67D-45E8-8CA0-1D89C81665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017882"/>
              </p:ext>
            </p:extLst>
          </p:nvPr>
        </p:nvGraphicFramePr>
        <p:xfrm>
          <a:off x="2940684" y="3688648"/>
          <a:ext cx="13265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65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52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E3B9A9D-E678-4C16-81AD-519CBAA918E0}"/>
              </a:ext>
            </a:extLst>
          </p:cNvPr>
          <p:cNvSpPr txBox="1"/>
          <p:nvPr/>
        </p:nvSpPr>
        <p:spPr>
          <a:xfrm>
            <a:off x="990600" y="3243116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Relation 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61DF6CF-BC9A-40E5-A455-20FB66D8A5C1}"/>
              </a:ext>
            </a:extLst>
          </p:cNvPr>
          <p:cNvSpPr txBox="1"/>
          <p:nvPr/>
        </p:nvSpPr>
        <p:spPr>
          <a:xfrm>
            <a:off x="2999848" y="3231448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Relation 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196C1929-1A6B-4776-8C21-93AAEB439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261627"/>
              </p:ext>
            </p:extLst>
          </p:nvPr>
        </p:nvGraphicFramePr>
        <p:xfrm>
          <a:off x="5334000" y="3688648"/>
          <a:ext cx="263207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18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369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65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3211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CED09D2-4E15-4FA5-AC04-1C0418B08FA7}"/>
              </a:ext>
            </a:extLst>
          </p:cNvPr>
          <p:cNvSpPr txBox="1"/>
          <p:nvPr/>
        </p:nvSpPr>
        <p:spPr>
          <a:xfrm>
            <a:off x="5562600" y="3084128"/>
            <a:ext cx="2135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X</a:t>
            </a:r>
            <a:r>
              <a:rPr lang="en-US" sz="2800" dirty="0"/>
              <a:t> </a:t>
            </a:r>
            <a:r>
              <a:rPr lang="en-US" sz="2800" dirty="0">
                <a:sym typeface="Symbol"/>
              </a:rPr>
              <a:t></a:t>
            </a:r>
            <a:r>
              <a:rPr lang="en-US" sz="2800" baseline="-25000" dirty="0">
                <a:sym typeface="Symbol"/>
              </a:rPr>
              <a:t>S(</a:t>
            </a:r>
            <a:r>
              <a:rPr lang="en-US" sz="2800" baseline="-25000" dirty="0" err="1">
                <a:sym typeface="Symbol"/>
              </a:rPr>
              <a:t>X,C,D</a:t>
            </a:r>
            <a:r>
              <a:rPr lang="en-US" sz="2800" baseline="-25000" dirty="0">
                <a:sym typeface="Symbol"/>
              </a:rPr>
              <a:t>)</a:t>
            </a:r>
            <a:r>
              <a:rPr lang="en-US" baseline="-25000" dirty="0">
                <a:sym typeface="Symbol"/>
              </a:rPr>
              <a:t> </a:t>
            </a:r>
            <a:r>
              <a:rPr lang="en-US" dirty="0">
                <a:sym typeface="Symbol"/>
              </a:rPr>
              <a:t>(S)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638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1FF25F-9118-480F-9607-6FCBDC999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Relational Expression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67F71F5-9AA2-4CDC-A786-50736F055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How we need relational expression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Relational algebra allows us to form expressions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Relational expression is constructed by applying operations to the result of other operations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Expressions can be presented as expression tree</a:t>
            </a:r>
          </a:p>
          <a:p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F2C36A9-B82A-4661-8C4B-A451959DE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D21857F-AF8F-4C28-9E10-DCC99E55E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60150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C93467-4987-4011-B324-8D8CC514E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05" y="285770"/>
            <a:ext cx="7936637" cy="840859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The role of relational algebra in a DBMS</a:t>
            </a:r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1934507-D4E7-432B-8370-2F4C14F8F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49D48CB-263D-4F54-980E-B5FD76B3E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22</a:t>
            </a:fld>
            <a:endParaRPr lang="vi-VN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xmlns="" id="{E3DA7C39-D5A2-47E6-9CBA-2C34561FF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7971" y="1206631"/>
            <a:ext cx="5997690" cy="50931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250622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AC413D-087D-445F-93EB-7010E4260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Relational Expression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749D57-DA71-46D7-B0C7-5E485694B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What are the titles and years of movies made by Fox that are at least 100 minutes long?</a:t>
            </a:r>
          </a:p>
          <a:p>
            <a:pPr lvl="1"/>
            <a:r>
              <a:rPr lang="en-US" dirty="0"/>
              <a:t>(1) Select those Movies tuples that have length </a:t>
            </a:r>
            <a:r>
              <a:rPr lang="en-US" dirty="0">
                <a:sym typeface="Symbol"/>
              </a:rPr>
              <a:t> 100</a:t>
            </a:r>
          </a:p>
          <a:p>
            <a:pPr lvl="1"/>
            <a:r>
              <a:rPr lang="en-US" dirty="0">
                <a:sym typeface="Symbol"/>
              </a:rPr>
              <a:t>(2) Select those Movies tuples that have </a:t>
            </a:r>
            <a:r>
              <a:rPr lang="en-US" dirty="0" err="1">
                <a:sym typeface="Symbol"/>
              </a:rPr>
              <a:t>studioName</a:t>
            </a:r>
            <a:r>
              <a:rPr lang="en-US" dirty="0">
                <a:sym typeface="Symbol"/>
              </a:rPr>
              <a:t>=‘Fox’</a:t>
            </a:r>
          </a:p>
          <a:p>
            <a:pPr lvl="1"/>
            <a:r>
              <a:rPr lang="en-US" dirty="0">
                <a:sym typeface="Symbol"/>
              </a:rPr>
              <a:t>(3) Compute the intersection of (1) and (2)</a:t>
            </a:r>
          </a:p>
          <a:p>
            <a:pPr lvl="1"/>
            <a:r>
              <a:rPr lang="en-US" dirty="0"/>
              <a:t>(4) Project the relation from (3) onto attributes title and year</a:t>
            </a:r>
          </a:p>
          <a:p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EB487B7-EAB3-44B2-A649-502C2B3A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98AE748-D8F1-4262-8C95-118F0E99C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23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27542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985B8-F428-435C-9B4C-52B8D14C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Relational Expression</a:t>
            </a:r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DAB5332-8305-4F9C-9C79-B4FD076CC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E2722BB-A82E-4C66-8965-0814E9665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24</a:t>
            </a:fld>
            <a:endParaRPr lang="vi-V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ADFCA05-F63F-40E2-8A4A-E53971FE62D6}"/>
              </a:ext>
            </a:extLst>
          </p:cNvPr>
          <p:cNvSpPr txBox="1"/>
          <p:nvPr/>
        </p:nvSpPr>
        <p:spPr>
          <a:xfrm>
            <a:off x="3847836" y="1281260"/>
            <a:ext cx="1157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ym typeface="Symbol"/>
              </a:rPr>
              <a:t></a:t>
            </a:r>
            <a:r>
              <a:rPr lang="en-US" sz="2400" baseline="-25000" dirty="0" err="1">
                <a:sym typeface="Symbol"/>
              </a:rPr>
              <a:t>title,year</a:t>
            </a:r>
            <a:endParaRPr 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A6BDA93-2287-442F-A3A4-93AA68137002}"/>
              </a:ext>
            </a:extLst>
          </p:cNvPr>
          <p:cNvSpPr txBox="1"/>
          <p:nvPr/>
        </p:nvSpPr>
        <p:spPr>
          <a:xfrm>
            <a:off x="4215494" y="2038795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ym typeface="Symbol"/>
              </a:rPr>
              <a:t></a:t>
            </a:r>
            <a:endParaRPr 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2FE8898-ED5D-4697-B362-6525B9F28714}"/>
              </a:ext>
            </a:extLst>
          </p:cNvPr>
          <p:cNvSpPr txBox="1"/>
          <p:nvPr/>
        </p:nvSpPr>
        <p:spPr>
          <a:xfrm>
            <a:off x="2338525" y="2876995"/>
            <a:ext cx="1550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ym typeface="Symbol"/>
              </a:rPr>
              <a:t></a:t>
            </a:r>
            <a:r>
              <a:rPr lang="en-US" sz="2400" baseline="-25000" dirty="0">
                <a:sym typeface="Symbol"/>
              </a:rPr>
              <a:t>length&gt;=100</a:t>
            </a:r>
            <a:endParaRPr 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711A913-6A7D-47A4-9F7E-2FE98551E120}"/>
              </a:ext>
            </a:extLst>
          </p:cNvPr>
          <p:cNvSpPr txBox="1"/>
          <p:nvPr/>
        </p:nvSpPr>
        <p:spPr>
          <a:xfrm>
            <a:off x="4869582" y="2876995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ym typeface="Symbol"/>
              </a:rPr>
              <a:t></a:t>
            </a:r>
            <a:r>
              <a:rPr lang="en-US" sz="2400" baseline="-25000" dirty="0" err="1">
                <a:sym typeface="Symbol"/>
              </a:rPr>
              <a:t>studioName</a:t>
            </a:r>
            <a:r>
              <a:rPr lang="en-US" sz="2400" baseline="-25000" dirty="0">
                <a:sym typeface="Symbol"/>
              </a:rPr>
              <a:t>=‘Fox’</a:t>
            </a:r>
            <a:endParaRPr 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73E45E8-E011-46A6-A5A1-E2F204305867}"/>
              </a:ext>
            </a:extLst>
          </p:cNvPr>
          <p:cNvSpPr txBox="1"/>
          <p:nvPr/>
        </p:nvSpPr>
        <p:spPr>
          <a:xfrm>
            <a:off x="2669083" y="3883728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D9F9DB7-305B-40F9-96E1-F8A9ABB04E5E}"/>
              </a:ext>
            </a:extLst>
          </p:cNvPr>
          <p:cNvSpPr txBox="1"/>
          <p:nvPr/>
        </p:nvSpPr>
        <p:spPr>
          <a:xfrm>
            <a:off x="5432526" y="3872060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Movies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20C96CFD-8FC0-4F96-B1A0-CF3CAD9775ED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4278630" y="1890744"/>
            <a:ext cx="295870" cy="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4F32CA12-1BF0-44DA-9A7C-09A97DF7235A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3581826" y="2032371"/>
            <a:ext cx="376535" cy="1312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E8B779FF-1AE8-48BC-8C38-A668AD65782A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16200000" flipH="1">
            <a:off x="4969984" y="1956924"/>
            <a:ext cx="376535" cy="1463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6E37BFB8-A306-40D0-A32E-737C2E56BF37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rot="16200000" flipH="1">
            <a:off x="2848586" y="3603810"/>
            <a:ext cx="545068" cy="14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B8F06FD5-6A03-4EBA-85B1-B95BC8C58503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rot="16200000" flipH="1">
            <a:off x="5624300" y="3604413"/>
            <a:ext cx="533400" cy="1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E0E4AB8-D9C5-47A3-AE4A-9B599A317228}"/>
              </a:ext>
            </a:extLst>
          </p:cNvPr>
          <p:cNvSpPr txBox="1"/>
          <p:nvPr/>
        </p:nvSpPr>
        <p:spPr>
          <a:xfrm>
            <a:off x="1179298" y="4329260"/>
            <a:ext cx="6569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2.18: Expression tree for a relational algebra expression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07112A53-ADE9-4F61-A0D0-D89A4B650679}"/>
              </a:ext>
            </a:extLst>
          </p:cNvPr>
          <p:cNvSpPr txBox="1">
            <a:spLocks/>
          </p:cNvSpPr>
          <p:nvPr/>
        </p:nvSpPr>
        <p:spPr>
          <a:xfrm>
            <a:off x="408304" y="4798128"/>
            <a:ext cx="8458200" cy="1219200"/>
          </a:xfrm>
          <a:prstGeom prst="rect">
            <a:avLst/>
          </a:prstGeom>
        </p:spPr>
        <p:txBody>
          <a:bodyPr vert="horz" lIns="54864" tIns="91440" rtlCol="0">
            <a:normAutofit fontScale="92500" lnSpcReduction="20000"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</a:t>
            </a:r>
            <a:r>
              <a:rPr kumimoji="0" lang="en-US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title,year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(</a:t>
            </a:r>
            <a:r>
              <a:rPr kumimoji="0" lang="en-US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length100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(Movies)  </a:t>
            </a:r>
            <a:r>
              <a:rPr kumimoji="0" lang="en-US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studioName</a:t>
            </a:r>
            <a:r>
              <a:rPr kumimoji="0" lang="en-US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=‘Fox’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(Movies))</a:t>
            </a:r>
          </a:p>
          <a:p>
            <a:pPr marL="438912" marR="0" lvl="0" indent="-32004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</a:t>
            </a:r>
            <a:r>
              <a:rPr kumimoji="0" lang="en-US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title,year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(</a:t>
            </a:r>
            <a:r>
              <a:rPr kumimoji="0" lang="en-US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length100 AND </a:t>
            </a:r>
            <a:r>
              <a:rPr kumimoji="0" lang="en-US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studioName</a:t>
            </a:r>
            <a:r>
              <a:rPr kumimoji="0" lang="en-US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=‘Fox’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(Movies))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3896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B53BC8-B2F6-4916-B816-7EEE7CAB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Exercise</a:t>
            </a:r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B165674-53B9-410E-8C67-260BAB4C5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C2766B2-852B-45B6-A189-93EA31DC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25</a:t>
            </a:fld>
            <a:endParaRPr lang="vi-VN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xmlns="" id="{823D8D39-7976-4CBE-B61F-E93D736509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426" y="1157184"/>
            <a:ext cx="7106927" cy="17576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62BCAFD-7700-44D0-A133-6AA0D2E74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26" y="2837477"/>
            <a:ext cx="7940546" cy="27714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10426" y="5608948"/>
            <a:ext cx="748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f) Find those hard- disk sizes that occur in two or more PC’s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731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9E7153-CD52-4B07-BDA8-9EA974795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Contents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80CD59-C5CA-4AD1-97D1-52CA2329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25" y="1393795"/>
            <a:ext cx="8067881" cy="4893883"/>
          </a:xfrm>
        </p:spPr>
        <p:txBody>
          <a:bodyPr>
            <a:normAutofit/>
          </a:bodyPr>
          <a:lstStyle/>
          <a:p>
            <a:r>
              <a:rPr lang="en-US" sz="2400" dirty="0"/>
              <a:t>2.1 An Overview of </a:t>
            </a:r>
            <a:r>
              <a:rPr lang="en-US" sz="2400" dirty="0">
                <a:solidFill>
                  <a:srgbClr val="FF0000"/>
                </a:solidFill>
              </a:rPr>
              <a:t>Data Models</a:t>
            </a:r>
          </a:p>
          <a:p>
            <a:r>
              <a:rPr lang="en-US" sz="2400" dirty="0"/>
              <a:t>2.2 Basics of the Relational Model</a:t>
            </a:r>
          </a:p>
          <a:p>
            <a:r>
              <a:rPr lang="en-US" sz="2400" dirty="0"/>
              <a:t>2.3 An Algebraic Query Language</a:t>
            </a:r>
            <a:endParaRPr lang="vi-V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512CC0B-1641-4F47-BA9A-7530B61AD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10626B7-E8DE-4548-8BD4-F58C0E125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2023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3E50DF-4318-4508-8761-4C2080A8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2.1 An Overview of Data Models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8AAA3C-C4EC-4772-8581-5ADEFB82C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b="1" dirty="0"/>
              <a:t>Data model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a collection of concepts for describing data</a:t>
            </a:r>
            <a:r>
              <a:rPr lang="en-US" dirty="0"/>
              <a:t>, including 3 parts: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Structure</a:t>
            </a:r>
            <a:r>
              <a:rPr lang="en-US" dirty="0"/>
              <a:t> of the data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Ex: arrays or objects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Operations</a:t>
            </a:r>
            <a:r>
              <a:rPr lang="en-US" dirty="0"/>
              <a:t> on the data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Queries and modification on data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Constraints</a:t>
            </a:r>
            <a:r>
              <a:rPr lang="en-US" dirty="0"/>
              <a:t> on the data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Limitations on the data</a:t>
            </a:r>
          </a:p>
          <a:p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CAF0C4C-03FC-456D-A4D2-D4C11FF70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7BFDF2D-D81A-4621-A22B-F410ABE2B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5924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54BBE6-C41C-4158-8FDD-7CDA46D1C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2.1 An Overview of Data Models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51B442-FF89-43F6-80DC-FE593DD1E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24" y="1127464"/>
            <a:ext cx="7936637" cy="5216775"/>
          </a:xfrm>
        </p:spPr>
        <p:txBody>
          <a:bodyPr>
            <a:normAutofit fontScale="85000" lnSpcReduction="20000"/>
          </a:bodyPr>
          <a:lstStyle/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relational model, including object-relational extensions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semi-structured data model, including XML and related standards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Semi-structured data resembles trees or graphs rather than tables or arrays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XML, a way to represent data by hierarchically nested tagged elements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Operations involve following paths in tree from an element to one or more of its nested sub elements, and so on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Constraints involve the data type of values associated with a nested tag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110000"/>
              </a:lnSpc>
            </a:pPr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281AD38-7AEE-4B3D-9BB3-6CED9F6BF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9B1DC88-B4B9-4D02-83D2-7E70064F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0979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BE9931-C179-4CA2-AF8E-C727AD781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2.1 An Overview of Data Models</a:t>
            </a:r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F1323DC-6A7E-4DBF-9CD0-F96641CB5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A0CD72A-DFB2-4661-820E-020B9051A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6</a:t>
            </a:fld>
            <a:endParaRPr lang="vi-VN"/>
          </a:p>
        </p:txBody>
      </p:sp>
      <p:pic>
        <p:nvPicPr>
          <p:cNvPr id="6" name="Picture 54">
            <a:extLst>
              <a:ext uri="{FF2B5EF4-FFF2-40B4-BE49-F238E27FC236}">
                <a16:creationId xmlns:a16="http://schemas.microsoft.com/office/drawing/2014/main" xmlns="" id="{31CAAFB9-80B0-4488-88F7-B2B369F5296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0522" y="1093510"/>
            <a:ext cx="5213021" cy="5477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8553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DEC7FB-49C7-403B-97B7-69A76AEEE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dirty="0"/>
              <a:t>2.2 Basics of the Relational Model</a:t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25FFD3-EE1D-49E4-9D6D-DC2FC5FDF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549" y="797527"/>
            <a:ext cx="8399282" cy="338797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Relational </a:t>
            </a:r>
            <a:r>
              <a:rPr lang="en-US" b="1" dirty="0" smtClean="0"/>
              <a:t>model: </a:t>
            </a:r>
            <a:r>
              <a:rPr lang="en-US" dirty="0"/>
              <a:t>the data is represented as a set of relations. </a:t>
            </a:r>
            <a:br>
              <a:rPr lang="en-US" dirty="0"/>
            </a:br>
            <a:endParaRPr lang="en-US" b="1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A </a:t>
            </a:r>
            <a:r>
              <a:rPr lang="en-US" dirty="0" smtClean="0">
                <a:solidFill>
                  <a:srgbClr val="FF0000"/>
                </a:solidFill>
              </a:rPr>
              <a:t>relation is </a:t>
            </a:r>
            <a:r>
              <a:rPr lang="en-US" dirty="0">
                <a:solidFill>
                  <a:srgbClr val="FF0000"/>
                </a:solidFill>
              </a:rPr>
              <a:t>made up from 2 parts</a:t>
            </a:r>
            <a:r>
              <a:rPr lang="en-US" dirty="0"/>
              <a:t>: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Schema: specifies name of relation, name of attributes and domain/type of one’s.</a:t>
            </a:r>
          </a:p>
          <a:p>
            <a:pPr lvl="3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Ex: Student(</a:t>
            </a:r>
            <a:r>
              <a:rPr lang="en-US" dirty="0" err="1"/>
              <a:t>StudentID</a:t>
            </a:r>
            <a:r>
              <a:rPr lang="en-US" dirty="0"/>
              <a:t>: string, Name: string, Registered: int, </a:t>
            </a:r>
            <a:r>
              <a:rPr lang="en-US" dirty="0" err="1"/>
              <a:t>CounsellorNo</a:t>
            </a:r>
            <a:r>
              <a:rPr lang="en-US" dirty="0"/>
              <a:t>: int, Region: int)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Instance: </a:t>
            </a:r>
            <a:r>
              <a:rPr lang="en-US" dirty="0" smtClean="0"/>
              <a:t>a </a:t>
            </a:r>
            <a:r>
              <a:rPr lang="en-US" dirty="0"/>
              <a:t>table with rows and columns</a:t>
            </a:r>
          </a:p>
          <a:p>
            <a:pPr lvl="3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Rows ~ cardinality; columns ~ degree/arity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A simple thinking: a relation as a set of </a:t>
            </a:r>
            <a:r>
              <a:rPr lang="en-US" b="1" dirty="0" smtClean="0"/>
              <a:t>distinct </a:t>
            </a:r>
            <a:r>
              <a:rPr lang="en-US" b="1" dirty="0"/>
              <a:t>rows or tuples</a:t>
            </a:r>
          </a:p>
          <a:p>
            <a:pPr marL="201168" lvl="1" indent="0">
              <a:lnSpc>
                <a:spcPct val="110000"/>
              </a:lnSpc>
              <a:buNone/>
            </a:pPr>
            <a:endParaRPr lang="en-US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27D5032-BE36-48DD-9CCE-14B3E5682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31A539B-7689-4BC6-80D1-9787D1743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7</a:t>
            </a:fld>
            <a:endParaRPr lang="vi-VN"/>
          </a:p>
        </p:txBody>
      </p:sp>
      <p:pic>
        <p:nvPicPr>
          <p:cNvPr id="6" name="Picture 2" descr="http://www.noucamp.org/cp2/2007/dbt/images/fig2-6.png">
            <a:extLst>
              <a:ext uri="{FF2B5EF4-FFF2-40B4-BE49-F238E27FC236}">
                <a16:creationId xmlns:a16="http://schemas.microsoft.com/office/drawing/2014/main" xmlns="" id="{5BCE6E73-B2DF-461C-B529-35313FA08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4186" y="4185501"/>
            <a:ext cx="6002353" cy="21722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2267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AA07E9-9B7F-438A-A235-200594E23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2.2 Basics of the Relational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8096FE-3E8D-4885-822B-DA0507DDC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Database schema: a set of schemas for the relations of a database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An example of DB schema:</a:t>
            </a:r>
          </a:p>
          <a:p>
            <a:pPr>
              <a:buFont typeface="Wingdings" panose="05000000000000000000" pitchFamily="2" charset="2"/>
              <a:buChar char="§"/>
            </a:pPr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706FAD6-6940-42E4-9543-4307C47A2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D28EC5A-A05A-440F-836C-C6710A1C2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8</a:t>
            </a:fld>
            <a:endParaRPr lang="vi-V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61462A74-0DF7-417C-AED0-75D136A6C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46" y="2729895"/>
            <a:ext cx="7066607" cy="16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07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A82C87-86B5-4678-92FF-F5D26546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900" y="443861"/>
            <a:ext cx="7936637" cy="840859"/>
          </a:xfrm>
        </p:spPr>
        <p:txBody>
          <a:bodyPr/>
          <a:lstStyle/>
          <a:p>
            <a:pPr algn="ctr"/>
            <a:r>
              <a:rPr lang="en-US" sz="3600" dirty="0"/>
              <a:t>2.2 Basics of the Relational Model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48A929-F55F-4D8D-8988-D2D0E12BE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681" y="1284720"/>
            <a:ext cx="7936637" cy="506914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Key attribute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Non-key attribute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Multi-valued attribute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Derived- attribute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Candidate key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Primary key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Foreign key</a:t>
            </a:r>
          </a:p>
          <a:p>
            <a:pPr marL="0" indent="0">
              <a:buNone/>
            </a:pPr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EBCD1D5-CD1A-4D83-B5B2-34F79F351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Relational Model of Data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5E3EBF5-9663-425F-98BA-BABB48D60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8875151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1310</TotalTime>
  <Words>1703</Words>
  <Application>Microsoft Office PowerPoint</Application>
  <PresentationFormat>On-screen Show (4:3)</PresentationFormat>
  <Paragraphs>538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</vt:lpstr>
      <vt:lpstr>Calibri</vt:lpstr>
      <vt:lpstr>Calibri Light</vt:lpstr>
      <vt:lpstr>Lucida Sans Unicode</vt:lpstr>
      <vt:lpstr>Open Sans</vt:lpstr>
      <vt:lpstr>Symbol</vt:lpstr>
      <vt:lpstr>Tahoma</vt:lpstr>
      <vt:lpstr>Times New Roman</vt:lpstr>
      <vt:lpstr>Wingdings</vt:lpstr>
      <vt:lpstr>Retrospect</vt:lpstr>
      <vt:lpstr>Custom Design</vt:lpstr>
      <vt:lpstr>Chapter 2 The Relational Model of Data</vt:lpstr>
      <vt:lpstr>Objectives</vt:lpstr>
      <vt:lpstr>Contents</vt:lpstr>
      <vt:lpstr>2.1 An Overview of Data Models</vt:lpstr>
      <vt:lpstr>2.1 An Overview of Data Models</vt:lpstr>
      <vt:lpstr>2.1 An Overview of Data Models</vt:lpstr>
      <vt:lpstr>2.2 Basics of the Relational Model  </vt:lpstr>
      <vt:lpstr>2.2 Basics of the Relational Model</vt:lpstr>
      <vt:lpstr>2.2 Basics of the Relational Model</vt:lpstr>
      <vt:lpstr>2.3 An Algebraic Query Language </vt:lpstr>
      <vt:lpstr>2.3 An Algebraic Query Language</vt:lpstr>
      <vt:lpstr>2.3 An Algebraic Query Language</vt:lpstr>
      <vt:lpstr>Set operations- Example</vt:lpstr>
      <vt:lpstr>Set operations- Example</vt:lpstr>
      <vt:lpstr>Selection and projection </vt:lpstr>
      <vt:lpstr>Selection and projection</vt:lpstr>
      <vt:lpstr>Cartesian product and joins</vt:lpstr>
      <vt:lpstr>Cartesian product and joins</vt:lpstr>
      <vt:lpstr>Cartesian product and joins</vt:lpstr>
      <vt:lpstr>Rename </vt:lpstr>
      <vt:lpstr>Relational Expression</vt:lpstr>
      <vt:lpstr>The role of relational algebra in a DBMS</vt:lpstr>
      <vt:lpstr>Relational Expression</vt:lpstr>
      <vt:lpstr>Relational Expression</vt:lpstr>
      <vt:lpstr>Exercise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manhpthe172481</cp:lastModifiedBy>
  <cp:revision>154</cp:revision>
  <dcterms:created xsi:type="dcterms:W3CDTF">2020-12-02T06:50:22Z</dcterms:created>
  <dcterms:modified xsi:type="dcterms:W3CDTF">2023-05-26T05:14:18Z</dcterms:modified>
</cp:coreProperties>
</file>