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98" r:id="rId2"/>
  </p:sldMasterIdLst>
  <p:notesMasterIdLst>
    <p:notesMasterId r:id="rId34"/>
  </p:notesMasterIdLst>
  <p:sldIdLst>
    <p:sldId id="256" r:id="rId3"/>
    <p:sldId id="257" r:id="rId4"/>
    <p:sldId id="258" r:id="rId5"/>
    <p:sldId id="339" r:id="rId6"/>
    <p:sldId id="259" r:id="rId7"/>
    <p:sldId id="283" r:id="rId8"/>
    <p:sldId id="284" r:id="rId9"/>
    <p:sldId id="285" r:id="rId10"/>
    <p:sldId id="286" r:id="rId11"/>
    <p:sldId id="261" r:id="rId12"/>
    <p:sldId id="262" r:id="rId13"/>
    <p:sldId id="263" r:id="rId14"/>
    <p:sldId id="342" r:id="rId15"/>
    <p:sldId id="343" r:id="rId16"/>
    <p:sldId id="345" r:id="rId17"/>
    <p:sldId id="347" r:id="rId18"/>
    <p:sldId id="344" r:id="rId19"/>
    <p:sldId id="264" r:id="rId20"/>
    <p:sldId id="287" r:id="rId21"/>
    <p:sldId id="266" r:id="rId22"/>
    <p:sldId id="348" r:id="rId23"/>
    <p:sldId id="349" r:id="rId24"/>
    <p:sldId id="350" r:id="rId25"/>
    <p:sldId id="351" r:id="rId26"/>
    <p:sldId id="270" r:id="rId27"/>
    <p:sldId id="291" r:id="rId28"/>
    <p:sldId id="292" r:id="rId29"/>
    <p:sldId id="293" r:id="rId30"/>
    <p:sldId id="294" r:id="rId31"/>
    <p:sldId id="273"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vkfs9ZvqPDWFtgMXS+IYdxb5V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58" autoAdjust="0"/>
  </p:normalViewPr>
  <p:slideViewPr>
    <p:cSldViewPr snapToGrid="0">
      <p:cViewPr varScale="1">
        <p:scale>
          <a:sx n="105" d="100"/>
          <a:sy n="105"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C6D738-94BD-49C1-998C-8012D6121EF1}"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69772A0-9B72-49A7-8B07-4A1AA4E23B02}">
      <dgm:prSet/>
      <dgm:spPr/>
      <dgm:t>
        <a:bodyPr/>
        <a:lstStyle/>
        <a:p>
          <a:pPr algn="r"/>
          <a:r>
            <a:rPr lang="en-US"/>
            <a:t>Controlling Access to Person</a:t>
          </a:r>
        </a:p>
      </dgm:t>
    </dgm:pt>
    <dgm:pt modelId="{EF82590F-A312-47F8-B9F0-4C60C9C5E3D9}" type="parTrans" cxnId="{A2010724-8DE4-4069-9805-44F15A8208FA}">
      <dgm:prSet/>
      <dgm:spPr/>
      <dgm:t>
        <a:bodyPr/>
        <a:lstStyle/>
        <a:p>
          <a:pPr algn="r"/>
          <a:endParaRPr lang="en-US" sz="2800"/>
        </a:p>
      </dgm:t>
    </dgm:pt>
    <dgm:pt modelId="{F1B89324-8006-418C-871E-48F72DC422B1}" type="sibTrans" cxnId="{A2010724-8DE4-4069-9805-44F15A8208FA}">
      <dgm:prSet/>
      <dgm:spPr/>
      <dgm:t>
        <a:bodyPr/>
        <a:lstStyle/>
        <a:p>
          <a:pPr algn="r"/>
          <a:endParaRPr lang="en-US"/>
        </a:p>
      </dgm:t>
    </dgm:pt>
    <dgm:pt modelId="{B4B95412-53BA-4FD6-B53C-E1EE4D571F15}">
      <dgm:prSet/>
      <dgm:spPr/>
      <dgm:t>
        <a:bodyPr/>
        <a:lstStyle/>
        <a:p>
          <a:pPr algn="r"/>
          <a:r>
            <a:rPr lang="en-US" dirty="0"/>
            <a:t>Selective Use of Objective Criteria</a:t>
          </a:r>
        </a:p>
      </dgm:t>
    </dgm:pt>
    <dgm:pt modelId="{D1DD7660-792F-4180-8E8C-BE62B1E3A45C}" type="parTrans" cxnId="{4B79AE88-9C48-4D2F-A539-A12ADF47376D}">
      <dgm:prSet/>
      <dgm:spPr/>
      <dgm:t>
        <a:bodyPr/>
        <a:lstStyle/>
        <a:p>
          <a:pPr algn="r"/>
          <a:endParaRPr lang="en-US" sz="2800"/>
        </a:p>
      </dgm:t>
    </dgm:pt>
    <dgm:pt modelId="{3DBCC21A-FCCF-4DB5-B9CC-19F0B79A8C9C}" type="sibTrans" cxnId="{4B79AE88-9C48-4D2F-A539-A12ADF47376D}">
      <dgm:prSet/>
      <dgm:spPr/>
      <dgm:t>
        <a:bodyPr/>
        <a:lstStyle/>
        <a:p>
          <a:pPr algn="r"/>
          <a:endParaRPr lang="en-US"/>
        </a:p>
      </dgm:t>
    </dgm:pt>
    <dgm:pt modelId="{E72064C2-74B0-49B0-9387-8F9BB6862ECC}">
      <dgm:prSet/>
      <dgm:spPr/>
      <dgm:t>
        <a:bodyPr/>
        <a:lstStyle/>
        <a:p>
          <a:pPr algn="r"/>
          <a:r>
            <a:rPr lang="en-US"/>
            <a:t>Using Outside Experts </a:t>
          </a:r>
        </a:p>
      </dgm:t>
    </dgm:pt>
    <dgm:pt modelId="{B007C334-5062-4F99-8933-93D652842C26}" type="parTrans" cxnId="{EE0D4652-B42E-4CBB-8625-DE0578F47C20}">
      <dgm:prSet/>
      <dgm:spPr/>
      <dgm:t>
        <a:bodyPr/>
        <a:lstStyle/>
        <a:p>
          <a:pPr algn="r"/>
          <a:endParaRPr lang="en-US" sz="2800"/>
        </a:p>
      </dgm:t>
    </dgm:pt>
    <dgm:pt modelId="{51B0E621-0B9E-463C-89E2-6878620F23CB}" type="sibTrans" cxnId="{EE0D4652-B42E-4CBB-8625-DE0578F47C20}">
      <dgm:prSet/>
      <dgm:spPr/>
      <dgm:t>
        <a:bodyPr/>
        <a:lstStyle/>
        <a:p>
          <a:pPr algn="r"/>
          <a:endParaRPr lang="en-US"/>
        </a:p>
      </dgm:t>
    </dgm:pt>
    <dgm:pt modelId="{CA84C926-1AA5-41BF-9460-A4520C3755FD}">
      <dgm:prSet/>
      <dgm:spPr/>
      <dgm:t>
        <a:bodyPr/>
        <a:lstStyle/>
        <a:p>
          <a:pPr algn="r"/>
          <a:r>
            <a:rPr lang="en-US"/>
            <a:t>Coalitions and Alliances </a:t>
          </a:r>
        </a:p>
      </dgm:t>
    </dgm:pt>
    <dgm:pt modelId="{A846C8CD-2F5D-4D76-B4C7-027B36325EA7}" type="parTrans" cxnId="{73FCEA28-7988-4223-BB96-71A94418F1F6}">
      <dgm:prSet/>
      <dgm:spPr/>
      <dgm:t>
        <a:bodyPr/>
        <a:lstStyle/>
        <a:p>
          <a:pPr algn="r"/>
          <a:endParaRPr lang="en-US" sz="2800"/>
        </a:p>
      </dgm:t>
    </dgm:pt>
    <dgm:pt modelId="{45369941-E1B3-47FE-B84D-3E32CCD1F17A}" type="sibTrans" cxnId="{73FCEA28-7988-4223-BB96-71A94418F1F6}">
      <dgm:prSet/>
      <dgm:spPr/>
      <dgm:t>
        <a:bodyPr/>
        <a:lstStyle/>
        <a:p>
          <a:pPr algn="r"/>
          <a:endParaRPr lang="en-US"/>
        </a:p>
      </dgm:t>
    </dgm:pt>
    <dgm:pt modelId="{707955DD-9E7A-4A33-838F-5BDF9F5D45F5}">
      <dgm:prSet/>
      <dgm:spPr/>
      <dgm:t>
        <a:bodyPr/>
        <a:lstStyle/>
        <a:p>
          <a:pPr algn="r"/>
          <a:r>
            <a:rPr lang="en-US" dirty="0"/>
            <a:t>Controlling Access to Information</a:t>
          </a:r>
        </a:p>
      </dgm:t>
    </dgm:pt>
    <dgm:pt modelId="{542C0E06-9E41-4577-8BD3-4E1014E6140D}" type="sibTrans" cxnId="{326E0B00-AE9B-42C1-A808-A549DE9024DC}">
      <dgm:prSet/>
      <dgm:spPr/>
      <dgm:t>
        <a:bodyPr/>
        <a:lstStyle/>
        <a:p>
          <a:pPr algn="r"/>
          <a:endParaRPr lang="en-US"/>
        </a:p>
      </dgm:t>
    </dgm:pt>
    <dgm:pt modelId="{3B5073C5-CC56-49B0-85AC-C2AFBA725AD5}" type="parTrans" cxnId="{326E0B00-AE9B-42C1-A808-A549DE9024DC}">
      <dgm:prSet/>
      <dgm:spPr/>
      <dgm:t>
        <a:bodyPr/>
        <a:lstStyle/>
        <a:p>
          <a:pPr algn="r"/>
          <a:endParaRPr lang="en-US" sz="2800"/>
        </a:p>
      </dgm:t>
    </dgm:pt>
    <dgm:pt modelId="{D40AAD3E-2695-47DD-9E1C-80B3F70FC4F9}">
      <dgm:prSet/>
      <dgm:spPr/>
      <dgm:t>
        <a:bodyPr/>
        <a:lstStyle/>
        <a:p>
          <a:pPr algn="r"/>
          <a:r>
            <a:rPr lang="en-US" dirty="0"/>
            <a:t>Controlling the Agenda</a:t>
          </a:r>
        </a:p>
      </dgm:t>
    </dgm:pt>
    <dgm:pt modelId="{5A0376A9-22E0-493E-A8B4-42BFF10C3A9B}" type="parTrans" cxnId="{7B69BC17-1ACC-4D5D-AA80-150251D2B598}">
      <dgm:prSet/>
      <dgm:spPr/>
      <dgm:t>
        <a:bodyPr/>
        <a:lstStyle/>
        <a:p>
          <a:pPr algn="r"/>
          <a:endParaRPr lang="en-US"/>
        </a:p>
      </dgm:t>
    </dgm:pt>
    <dgm:pt modelId="{604897E0-A37E-41B1-902E-1856D2E96600}" type="sibTrans" cxnId="{7B69BC17-1ACC-4D5D-AA80-150251D2B598}">
      <dgm:prSet/>
      <dgm:spPr/>
      <dgm:t>
        <a:bodyPr/>
        <a:lstStyle/>
        <a:p>
          <a:pPr algn="r"/>
          <a:endParaRPr lang="en-US"/>
        </a:p>
      </dgm:t>
    </dgm:pt>
    <dgm:pt modelId="{8C620710-CC28-4097-9A4F-CD91275BF5A8}">
      <dgm:prSet/>
      <dgm:spPr/>
      <dgm:t>
        <a:bodyPr/>
        <a:lstStyle/>
        <a:p>
          <a:pPr algn="r"/>
          <a:r>
            <a:rPr lang="en-US"/>
            <a:t>Bureaucratic Gamesmanship</a:t>
          </a:r>
        </a:p>
      </dgm:t>
    </dgm:pt>
    <dgm:pt modelId="{BE0BC8EE-3209-4F92-9E1E-1ACE075077ED}" type="parTrans" cxnId="{8367EEBC-0738-4983-95BE-E9D712B00A26}">
      <dgm:prSet/>
      <dgm:spPr/>
      <dgm:t>
        <a:bodyPr/>
        <a:lstStyle/>
        <a:p>
          <a:pPr algn="r"/>
          <a:endParaRPr lang="en-US"/>
        </a:p>
      </dgm:t>
    </dgm:pt>
    <dgm:pt modelId="{41F0EA84-AF62-42EC-9B31-E18940036F04}" type="sibTrans" cxnId="{8367EEBC-0738-4983-95BE-E9D712B00A26}">
      <dgm:prSet/>
      <dgm:spPr/>
      <dgm:t>
        <a:bodyPr/>
        <a:lstStyle/>
        <a:p>
          <a:pPr algn="r"/>
          <a:endParaRPr lang="en-US"/>
        </a:p>
      </dgm:t>
    </dgm:pt>
    <dgm:pt modelId="{C2E52F18-BA49-40EB-8961-9E4217E1641D}" type="pres">
      <dgm:prSet presAssocID="{0AC6D738-94BD-49C1-998C-8012D6121EF1}" presName="vert0" presStyleCnt="0">
        <dgm:presLayoutVars>
          <dgm:dir/>
          <dgm:animOne val="branch"/>
          <dgm:animLvl val="lvl"/>
        </dgm:presLayoutVars>
      </dgm:prSet>
      <dgm:spPr/>
      <dgm:t>
        <a:bodyPr/>
        <a:lstStyle/>
        <a:p>
          <a:endParaRPr lang="en-US"/>
        </a:p>
      </dgm:t>
    </dgm:pt>
    <dgm:pt modelId="{D5A905DA-B0C1-474D-9EE2-28CBEAD58D45}" type="pres">
      <dgm:prSet presAssocID="{707955DD-9E7A-4A33-838F-5BDF9F5D45F5}" presName="thickLine" presStyleLbl="alignNode1" presStyleIdx="0" presStyleCnt="7"/>
      <dgm:spPr/>
    </dgm:pt>
    <dgm:pt modelId="{2A0C6396-6C65-4F56-B4A1-74C38F1FEB44}" type="pres">
      <dgm:prSet presAssocID="{707955DD-9E7A-4A33-838F-5BDF9F5D45F5}" presName="horz1" presStyleCnt="0"/>
      <dgm:spPr/>
    </dgm:pt>
    <dgm:pt modelId="{801B40ED-FFBC-4CCA-ACD6-2A5011F9D14E}" type="pres">
      <dgm:prSet presAssocID="{707955DD-9E7A-4A33-838F-5BDF9F5D45F5}" presName="tx1" presStyleLbl="revTx" presStyleIdx="0" presStyleCnt="7"/>
      <dgm:spPr/>
      <dgm:t>
        <a:bodyPr/>
        <a:lstStyle/>
        <a:p>
          <a:endParaRPr lang="en-US"/>
        </a:p>
      </dgm:t>
    </dgm:pt>
    <dgm:pt modelId="{A9363F6B-9467-4D31-87B2-F5C35EB389D4}" type="pres">
      <dgm:prSet presAssocID="{707955DD-9E7A-4A33-838F-5BDF9F5D45F5}" presName="vert1" presStyleCnt="0"/>
      <dgm:spPr/>
    </dgm:pt>
    <dgm:pt modelId="{FA0578CE-DD0E-40AF-B451-0B7533BE95DE}" type="pres">
      <dgm:prSet presAssocID="{A69772A0-9B72-49A7-8B07-4A1AA4E23B02}" presName="thickLine" presStyleLbl="alignNode1" presStyleIdx="1" presStyleCnt="7"/>
      <dgm:spPr/>
    </dgm:pt>
    <dgm:pt modelId="{541E950F-3536-43A9-929D-3CC9757F8892}" type="pres">
      <dgm:prSet presAssocID="{A69772A0-9B72-49A7-8B07-4A1AA4E23B02}" presName="horz1" presStyleCnt="0"/>
      <dgm:spPr/>
    </dgm:pt>
    <dgm:pt modelId="{4E181C41-7ED5-45E9-9725-FC08027341C0}" type="pres">
      <dgm:prSet presAssocID="{A69772A0-9B72-49A7-8B07-4A1AA4E23B02}" presName="tx1" presStyleLbl="revTx" presStyleIdx="1" presStyleCnt="7"/>
      <dgm:spPr/>
      <dgm:t>
        <a:bodyPr/>
        <a:lstStyle/>
        <a:p>
          <a:endParaRPr lang="en-US"/>
        </a:p>
      </dgm:t>
    </dgm:pt>
    <dgm:pt modelId="{4A6152A1-A018-4346-8146-750BD7958046}" type="pres">
      <dgm:prSet presAssocID="{A69772A0-9B72-49A7-8B07-4A1AA4E23B02}" presName="vert1" presStyleCnt="0"/>
      <dgm:spPr/>
    </dgm:pt>
    <dgm:pt modelId="{71E55351-FEAC-437E-9EC2-0F1BFB3C707D}" type="pres">
      <dgm:prSet presAssocID="{B4B95412-53BA-4FD6-B53C-E1EE4D571F15}" presName="thickLine" presStyleLbl="alignNode1" presStyleIdx="2" presStyleCnt="7"/>
      <dgm:spPr/>
    </dgm:pt>
    <dgm:pt modelId="{4D6B567C-0496-4167-8550-6E037DFB761B}" type="pres">
      <dgm:prSet presAssocID="{B4B95412-53BA-4FD6-B53C-E1EE4D571F15}" presName="horz1" presStyleCnt="0"/>
      <dgm:spPr/>
    </dgm:pt>
    <dgm:pt modelId="{44124AFD-1FA6-4E0D-8328-081613D85EB2}" type="pres">
      <dgm:prSet presAssocID="{B4B95412-53BA-4FD6-B53C-E1EE4D571F15}" presName="tx1" presStyleLbl="revTx" presStyleIdx="2" presStyleCnt="7"/>
      <dgm:spPr/>
      <dgm:t>
        <a:bodyPr/>
        <a:lstStyle/>
        <a:p>
          <a:endParaRPr lang="en-US"/>
        </a:p>
      </dgm:t>
    </dgm:pt>
    <dgm:pt modelId="{448F2ABF-A1B4-47EA-8C17-2C63BBA4EF79}" type="pres">
      <dgm:prSet presAssocID="{B4B95412-53BA-4FD6-B53C-E1EE4D571F15}" presName="vert1" presStyleCnt="0"/>
      <dgm:spPr/>
    </dgm:pt>
    <dgm:pt modelId="{8AD4E6A1-FF5E-498D-9C89-EEB746E05138}" type="pres">
      <dgm:prSet presAssocID="{D40AAD3E-2695-47DD-9E1C-80B3F70FC4F9}" presName="thickLine" presStyleLbl="alignNode1" presStyleIdx="3" presStyleCnt="7"/>
      <dgm:spPr/>
    </dgm:pt>
    <dgm:pt modelId="{A087E745-9418-4570-937B-83081329F06B}" type="pres">
      <dgm:prSet presAssocID="{D40AAD3E-2695-47DD-9E1C-80B3F70FC4F9}" presName="horz1" presStyleCnt="0"/>
      <dgm:spPr/>
    </dgm:pt>
    <dgm:pt modelId="{0CF1B511-D69F-4EF3-8720-9A8D886C6CEA}" type="pres">
      <dgm:prSet presAssocID="{D40AAD3E-2695-47DD-9E1C-80B3F70FC4F9}" presName="tx1" presStyleLbl="revTx" presStyleIdx="3" presStyleCnt="7"/>
      <dgm:spPr/>
      <dgm:t>
        <a:bodyPr/>
        <a:lstStyle/>
        <a:p>
          <a:endParaRPr lang="en-US"/>
        </a:p>
      </dgm:t>
    </dgm:pt>
    <dgm:pt modelId="{63636BA3-2728-4A3F-8BFF-9AF5491B3135}" type="pres">
      <dgm:prSet presAssocID="{D40AAD3E-2695-47DD-9E1C-80B3F70FC4F9}" presName="vert1" presStyleCnt="0"/>
      <dgm:spPr/>
    </dgm:pt>
    <dgm:pt modelId="{96C8702E-E99D-430C-8D00-62F81C31CD6F}" type="pres">
      <dgm:prSet presAssocID="{8C620710-CC28-4097-9A4F-CD91275BF5A8}" presName="thickLine" presStyleLbl="alignNode1" presStyleIdx="4" presStyleCnt="7"/>
      <dgm:spPr/>
    </dgm:pt>
    <dgm:pt modelId="{BED9E151-47F0-4F02-8370-B4DD84EAFAF4}" type="pres">
      <dgm:prSet presAssocID="{8C620710-CC28-4097-9A4F-CD91275BF5A8}" presName="horz1" presStyleCnt="0"/>
      <dgm:spPr/>
    </dgm:pt>
    <dgm:pt modelId="{DCB6B298-4EF3-4B36-A597-66FC34307DBB}" type="pres">
      <dgm:prSet presAssocID="{8C620710-CC28-4097-9A4F-CD91275BF5A8}" presName="tx1" presStyleLbl="revTx" presStyleIdx="4" presStyleCnt="7"/>
      <dgm:spPr/>
      <dgm:t>
        <a:bodyPr/>
        <a:lstStyle/>
        <a:p>
          <a:endParaRPr lang="en-US"/>
        </a:p>
      </dgm:t>
    </dgm:pt>
    <dgm:pt modelId="{E34A414A-9EBB-49C3-8544-5157FA4D1ED8}" type="pres">
      <dgm:prSet presAssocID="{8C620710-CC28-4097-9A4F-CD91275BF5A8}" presName="vert1" presStyleCnt="0"/>
      <dgm:spPr/>
    </dgm:pt>
    <dgm:pt modelId="{E2BE7E2B-7DB9-465F-BEB2-359D7F5D5469}" type="pres">
      <dgm:prSet presAssocID="{E72064C2-74B0-49B0-9387-8F9BB6862ECC}" presName="thickLine" presStyleLbl="alignNode1" presStyleIdx="5" presStyleCnt="7"/>
      <dgm:spPr/>
    </dgm:pt>
    <dgm:pt modelId="{B65F9004-EBEB-4556-834D-746045E1AD4C}" type="pres">
      <dgm:prSet presAssocID="{E72064C2-74B0-49B0-9387-8F9BB6862ECC}" presName="horz1" presStyleCnt="0"/>
      <dgm:spPr/>
    </dgm:pt>
    <dgm:pt modelId="{09860E9A-65DE-4177-9C74-9E68FEBE8273}" type="pres">
      <dgm:prSet presAssocID="{E72064C2-74B0-49B0-9387-8F9BB6862ECC}" presName="tx1" presStyleLbl="revTx" presStyleIdx="5" presStyleCnt="7"/>
      <dgm:spPr/>
      <dgm:t>
        <a:bodyPr/>
        <a:lstStyle/>
        <a:p>
          <a:endParaRPr lang="en-US"/>
        </a:p>
      </dgm:t>
    </dgm:pt>
    <dgm:pt modelId="{14B88B4D-BB21-45D4-8653-ECE262281756}" type="pres">
      <dgm:prSet presAssocID="{E72064C2-74B0-49B0-9387-8F9BB6862ECC}" presName="vert1" presStyleCnt="0"/>
      <dgm:spPr/>
    </dgm:pt>
    <dgm:pt modelId="{26E6B5C5-E0A1-46BB-91F5-A3ECE9624A15}" type="pres">
      <dgm:prSet presAssocID="{CA84C926-1AA5-41BF-9460-A4520C3755FD}" presName="thickLine" presStyleLbl="alignNode1" presStyleIdx="6" presStyleCnt="7"/>
      <dgm:spPr/>
    </dgm:pt>
    <dgm:pt modelId="{7A1B2008-582A-49CD-82FB-DB4794F3C480}" type="pres">
      <dgm:prSet presAssocID="{CA84C926-1AA5-41BF-9460-A4520C3755FD}" presName="horz1" presStyleCnt="0"/>
      <dgm:spPr/>
    </dgm:pt>
    <dgm:pt modelId="{D11A9DD9-1954-4C8C-B76C-A883EF7E55E0}" type="pres">
      <dgm:prSet presAssocID="{CA84C926-1AA5-41BF-9460-A4520C3755FD}" presName="tx1" presStyleLbl="revTx" presStyleIdx="6" presStyleCnt="7"/>
      <dgm:spPr/>
      <dgm:t>
        <a:bodyPr/>
        <a:lstStyle/>
        <a:p>
          <a:endParaRPr lang="en-US"/>
        </a:p>
      </dgm:t>
    </dgm:pt>
    <dgm:pt modelId="{60FD6B09-82AB-4E76-B134-57E402B8AECA}" type="pres">
      <dgm:prSet presAssocID="{CA84C926-1AA5-41BF-9460-A4520C3755FD}" presName="vert1" presStyleCnt="0"/>
      <dgm:spPr/>
    </dgm:pt>
  </dgm:ptLst>
  <dgm:cxnLst>
    <dgm:cxn modelId="{A2010724-8DE4-4069-9805-44F15A8208FA}" srcId="{0AC6D738-94BD-49C1-998C-8012D6121EF1}" destId="{A69772A0-9B72-49A7-8B07-4A1AA4E23B02}" srcOrd="1" destOrd="0" parTransId="{EF82590F-A312-47F8-B9F0-4C60C9C5E3D9}" sibTransId="{F1B89324-8006-418C-871E-48F72DC422B1}"/>
    <dgm:cxn modelId="{6EDB4E50-3940-4C21-9AC5-6EC48667DC64}" type="presOf" srcId="{0AC6D738-94BD-49C1-998C-8012D6121EF1}" destId="{C2E52F18-BA49-40EB-8961-9E4217E1641D}" srcOrd="0" destOrd="0" presId="urn:microsoft.com/office/officeart/2008/layout/LinedList"/>
    <dgm:cxn modelId="{8367EEBC-0738-4983-95BE-E9D712B00A26}" srcId="{0AC6D738-94BD-49C1-998C-8012D6121EF1}" destId="{8C620710-CC28-4097-9A4F-CD91275BF5A8}" srcOrd="4" destOrd="0" parTransId="{BE0BC8EE-3209-4F92-9E1E-1ACE075077ED}" sibTransId="{41F0EA84-AF62-42EC-9B31-E18940036F04}"/>
    <dgm:cxn modelId="{EE0D4652-B42E-4CBB-8625-DE0578F47C20}" srcId="{0AC6D738-94BD-49C1-998C-8012D6121EF1}" destId="{E72064C2-74B0-49B0-9387-8F9BB6862ECC}" srcOrd="5" destOrd="0" parTransId="{B007C334-5062-4F99-8933-93D652842C26}" sibTransId="{51B0E621-0B9E-463C-89E2-6878620F23CB}"/>
    <dgm:cxn modelId="{7C044651-2385-49E4-9F9C-D6D0C52122DE}" type="presOf" srcId="{707955DD-9E7A-4A33-838F-5BDF9F5D45F5}" destId="{801B40ED-FFBC-4CCA-ACD6-2A5011F9D14E}" srcOrd="0" destOrd="0" presId="urn:microsoft.com/office/officeart/2008/layout/LinedList"/>
    <dgm:cxn modelId="{4B79AE88-9C48-4D2F-A539-A12ADF47376D}" srcId="{0AC6D738-94BD-49C1-998C-8012D6121EF1}" destId="{B4B95412-53BA-4FD6-B53C-E1EE4D571F15}" srcOrd="2" destOrd="0" parTransId="{D1DD7660-792F-4180-8E8C-BE62B1E3A45C}" sibTransId="{3DBCC21A-FCCF-4DB5-B9CC-19F0B79A8C9C}"/>
    <dgm:cxn modelId="{65F4C53C-0E12-4B13-9863-6C4AFEA4147E}" type="presOf" srcId="{8C620710-CC28-4097-9A4F-CD91275BF5A8}" destId="{DCB6B298-4EF3-4B36-A597-66FC34307DBB}" srcOrd="0" destOrd="0" presId="urn:microsoft.com/office/officeart/2008/layout/LinedList"/>
    <dgm:cxn modelId="{326E0B00-AE9B-42C1-A808-A549DE9024DC}" srcId="{0AC6D738-94BD-49C1-998C-8012D6121EF1}" destId="{707955DD-9E7A-4A33-838F-5BDF9F5D45F5}" srcOrd="0" destOrd="0" parTransId="{3B5073C5-CC56-49B0-85AC-C2AFBA725AD5}" sibTransId="{542C0E06-9E41-4577-8BD3-4E1014E6140D}"/>
    <dgm:cxn modelId="{7B69BC17-1ACC-4D5D-AA80-150251D2B598}" srcId="{0AC6D738-94BD-49C1-998C-8012D6121EF1}" destId="{D40AAD3E-2695-47DD-9E1C-80B3F70FC4F9}" srcOrd="3" destOrd="0" parTransId="{5A0376A9-22E0-493E-A8B4-42BFF10C3A9B}" sibTransId="{604897E0-A37E-41B1-902E-1856D2E96600}"/>
    <dgm:cxn modelId="{5FD3EEED-5381-4EDE-AA1F-1EF7356DBD8F}" type="presOf" srcId="{E72064C2-74B0-49B0-9387-8F9BB6862ECC}" destId="{09860E9A-65DE-4177-9C74-9E68FEBE8273}" srcOrd="0" destOrd="0" presId="urn:microsoft.com/office/officeart/2008/layout/LinedList"/>
    <dgm:cxn modelId="{431608A3-DCDE-4705-BD60-B522283190FB}" type="presOf" srcId="{CA84C926-1AA5-41BF-9460-A4520C3755FD}" destId="{D11A9DD9-1954-4C8C-B76C-A883EF7E55E0}" srcOrd="0" destOrd="0" presId="urn:microsoft.com/office/officeart/2008/layout/LinedList"/>
    <dgm:cxn modelId="{01E00F3C-87B3-481A-861F-F6FDC7474330}" type="presOf" srcId="{A69772A0-9B72-49A7-8B07-4A1AA4E23B02}" destId="{4E181C41-7ED5-45E9-9725-FC08027341C0}" srcOrd="0" destOrd="0" presId="urn:microsoft.com/office/officeart/2008/layout/LinedList"/>
    <dgm:cxn modelId="{73FCEA28-7988-4223-BB96-71A94418F1F6}" srcId="{0AC6D738-94BD-49C1-998C-8012D6121EF1}" destId="{CA84C926-1AA5-41BF-9460-A4520C3755FD}" srcOrd="6" destOrd="0" parTransId="{A846C8CD-2F5D-4D76-B4C7-027B36325EA7}" sibTransId="{45369941-E1B3-47FE-B84D-3E32CCD1F17A}"/>
    <dgm:cxn modelId="{F1043EC3-B281-41A0-A75B-7A4DA5E231A2}" type="presOf" srcId="{D40AAD3E-2695-47DD-9E1C-80B3F70FC4F9}" destId="{0CF1B511-D69F-4EF3-8720-9A8D886C6CEA}" srcOrd="0" destOrd="0" presId="urn:microsoft.com/office/officeart/2008/layout/LinedList"/>
    <dgm:cxn modelId="{77B783B7-F445-4D31-B67D-DF6B7D3D897A}" type="presOf" srcId="{B4B95412-53BA-4FD6-B53C-E1EE4D571F15}" destId="{44124AFD-1FA6-4E0D-8328-081613D85EB2}" srcOrd="0" destOrd="0" presId="urn:microsoft.com/office/officeart/2008/layout/LinedList"/>
    <dgm:cxn modelId="{0A453418-AFE1-470C-8592-C908DF5FF69C}" type="presParOf" srcId="{C2E52F18-BA49-40EB-8961-9E4217E1641D}" destId="{D5A905DA-B0C1-474D-9EE2-28CBEAD58D45}" srcOrd="0" destOrd="0" presId="urn:microsoft.com/office/officeart/2008/layout/LinedList"/>
    <dgm:cxn modelId="{731D594D-E727-43C9-810F-B53D5DB38CC6}" type="presParOf" srcId="{C2E52F18-BA49-40EB-8961-9E4217E1641D}" destId="{2A0C6396-6C65-4F56-B4A1-74C38F1FEB44}" srcOrd="1" destOrd="0" presId="urn:microsoft.com/office/officeart/2008/layout/LinedList"/>
    <dgm:cxn modelId="{A11625E9-1A08-4186-A29D-D8995DF0D639}" type="presParOf" srcId="{2A0C6396-6C65-4F56-B4A1-74C38F1FEB44}" destId="{801B40ED-FFBC-4CCA-ACD6-2A5011F9D14E}" srcOrd="0" destOrd="0" presId="urn:microsoft.com/office/officeart/2008/layout/LinedList"/>
    <dgm:cxn modelId="{431CC101-9DD6-4531-8D38-14C5AA69B5DA}" type="presParOf" srcId="{2A0C6396-6C65-4F56-B4A1-74C38F1FEB44}" destId="{A9363F6B-9467-4D31-87B2-F5C35EB389D4}" srcOrd="1" destOrd="0" presId="urn:microsoft.com/office/officeart/2008/layout/LinedList"/>
    <dgm:cxn modelId="{0E426876-4BA7-4A9A-BEA8-CFD45F3A8CCC}" type="presParOf" srcId="{C2E52F18-BA49-40EB-8961-9E4217E1641D}" destId="{FA0578CE-DD0E-40AF-B451-0B7533BE95DE}" srcOrd="2" destOrd="0" presId="urn:microsoft.com/office/officeart/2008/layout/LinedList"/>
    <dgm:cxn modelId="{77E31A82-07F7-4D8F-B90B-DED1585D44A5}" type="presParOf" srcId="{C2E52F18-BA49-40EB-8961-9E4217E1641D}" destId="{541E950F-3536-43A9-929D-3CC9757F8892}" srcOrd="3" destOrd="0" presId="urn:microsoft.com/office/officeart/2008/layout/LinedList"/>
    <dgm:cxn modelId="{E2219EFD-196F-4DD0-B1DF-30DF6BAD395A}" type="presParOf" srcId="{541E950F-3536-43A9-929D-3CC9757F8892}" destId="{4E181C41-7ED5-45E9-9725-FC08027341C0}" srcOrd="0" destOrd="0" presId="urn:microsoft.com/office/officeart/2008/layout/LinedList"/>
    <dgm:cxn modelId="{5A9BD20A-1DD5-4122-AB24-90B860BAA156}" type="presParOf" srcId="{541E950F-3536-43A9-929D-3CC9757F8892}" destId="{4A6152A1-A018-4346-8146-750BD7958046}" srcOrd="1" destOrd="0" presId="urn:microsoft.com/office/officeart/2008/layout/LinedList"/>
    <dgm:cxn modelId="{33DBF17A-2461-4FAD-ABB5-EB623201614D}" type="presParOf" srcId="{C2E52F18-BA49-40EB-8961-9E4217E1641D}" destId="{71E55351-FEAC-437E-9EC2-0F1BFB3C707D}" srcOrd="4" destOrd="0" presId="urn:microsoft.com/office/officeart/2008/layout/LinedList"/>
    <dgm:cxn modelId="{20380BBC-943F-4A1F-95AA-F65152FEF4AB}" type="presParOf" srcId="{C2E52F18-BA49-40EB-8961-9E4217E1641D}" destId="{4D6B567C-0496-4167-8550-6E037DFB761B}" srcOrd="5" destOrd="0" presId="urn:microsoft.com/office/officeart/2008/layout/LinedList"/>
    <dgm:cxn modelId="{7CEAAA34-B7EF-4CB7-82D5-6462AE384056}" type="presParOf" srcId="{4D6B567C-0496-4167-8550-6E037DFB761B}" destId="{44124AFD-1FA6-4E0D-8328-081613D85EB2}" srcOrd="0" destOrd="0" presId="urn:microsoft.com/office/officeart/2008/layout/LinedList"/>
    <dgm:cxn modelId="{3BF9D4E9-624B-4920-BA37-2B632ACC9B69}" type="presParOf" srcId="{4D6B567C-0496-4167-8550-6E037DFB761B}" destId="{448F2ABF-A1B4-47EA-8C17-2C63BBA4EF79}" srcOrd="1" destOrd="0" presId="urn:microsoft.com/office/officeart/2008/layout/LinedList"/>
    <dgm:cxn modelId="{8574DE08-8D7F-44E3-9E2E-BA96A31BAAF4}" type="presParOf" srcId="{C2E52F18-BA49-40EB-8961-9E4217E1641D}" destId="{8AD4E6A1-FF5E-498D-9C89-EEB746E05138}" srcOrd="6" destOrd="0" presId="urn:microsoft.com/office/officeart/2008/layout/LinedList"/>
    <dgm:cxn modelId="{247DC807-6943-405E-AFB6-68DB05CAE88A}" type="presParOf" srcId="{C2E52F18-BA49-40EB-8961-9E4217E1641D}" destId="{A087E745-9418-4570-937B-83081329F06B}" srcOrd="7" destOrd="0" presId="urn:microsoft.com/office/officeart/2008/layout/LinedList"/>
    <dgm:cxn modelId="{4AB1A465-443F-4DE2-9C57-F00DD6A3F06D}" type="presParOf" srcId="{A087E745-9418-4570-937B-83081329F06B}" destId="{0CF1B511-D69F-4EF3-8720-9A8D886C6CEA}" srcOrd="0" destOrd="0" presId="urn:microsoft.com/office/officeart/2008/layout/LinedList"/>
    <dgm:cxn modelId="{AE46C992-91B2-40F0-BB02-B65B38ECFDA1}" type="presParOf" srcId="{A087E745-9418-4570-937B-83081329F06B}" destId="{63636BA3-2728-4A3F-8BFF-9AF5491B3135}" srcOrd="1" destOrd="0" presId="urn:microsoft.com/office/officeart/2008/layout/LinedList"/>
    <dgm:cxn modelId="{54805662-8D1F-40E0-92E7-92CF52D8DB00}" type="presParOf" srcId="{C2E52F18-BA49-40EB-8961-9E4217E1641D}" destId="{96C8702E-E99D-430C-8D00-62F81C31CD6F}" srcOrd="8" destOrd="0" presId="urn:microsoft.com/office/officeart/2008/layout/LinedList"/>
    <dgm:cxn modelId="{89DFAC21-2BA7-4D04-AD34-7DB272BD0BCB}" type="presParOf" srcId="{C2E52F18-BA49-40EB-8961-9E4217E1641D}" destId="{BED9E151-47F0-4F02-8370-B4DD84EAFAF4}" srcOrd="9" destOrd="0" presId="urn:microsoft.com/office/officeart/2008/layout/LinedList"/>
    <dgm:cxn modelId="{04E75294-2639-40C6-B333-5DAE7306128C}" type="presParOf" srcId="{BED9E151-47F0-4F02-8370-B4DD84EAFAF4}" destId="{DCB6B298-4EF3-4B36-A597-66FC34307DBB}" srcOrd="0" destOrd="0" presId="urn:microsoft.com/office/officeart/2008/layout/LinedList"/>
    <dgm:cxn modelId="{D0C44BBC-A27E-40C2-AA65-C54EC55181BE}" type="presParOf" srcId="{BED9E151-47F0-4F02-8370-B4DD84EAFAF4}" destId="{E34A414A-9EBB-49C3-8544-5157FA4D1ED8}" srcOrd="1" destOrd="0" presId="urn:microsoft.com/office/officeart/2008/layout/LinedList"/>
    <dgm:cxn modelId="{B885B6B3-E5B7-4DC0-AC70-2BE6173DF28A}" type="presParOf" srcId="{C2E52F18-BA49-40EB-8961-9E4217E1641D}" destId="{E2BE7E2B-7DB9-465F-BEB2-359D7F5D5469}" srcOrd="10" destOrd="0" presId="urn:microsoft.com/office/officeart/2008/layout/LinedList"/>
    <dgm:cxn modelId="{5637E812-009B-4919-BACE-5E2628A6FD01}" type="presParOf" srcId="{C2E52F18-BA49-40EB-8961-9E4217E1641D}" destId="{B65F9004-EBEB-4556-834D-746045E1AD4C}" srcOrd="11" destOrd="0" presId="urn:microsoft.com/office/officeart/2008/layout/LinedList"/>
    <dgm:cxn modelId="{E60B15F9-7920-48DE-AAE1-670EFD9866C7}" type="presParOf" srcId="{B65F9004-EBEB-4556-834D-746045E1AD4C}" destId="{09860E9A-65DE-4177-9C74-9E68FEBE8273}" srcOrd="0" destOrd="0" presId="urn:microsoft.com/office/officeart/2008/layout/LinedList"/>
    <dgm:cxn modelId="{26923B4E-D931-4AE0-9E9C-CAD025B7EC9F}" type="presParOf" srcId="{B65F9004-EBEB-4556-834D-746045E1AD4C}" destId="{14B88B4D-BB21-45D4-8653-ECE262281756}" srcOrd="1" destOrd="0" presId="urn:microsoft.com/office/officeart/2008/layout/LinedList"/>
    <dgm:cxn modelId="{EBB6B8E6-5D69-4033-8BF5-0A914DA4F1C8}" type="presParOf" srcId="{C2E52F18-BA49-40EB-8961-9E4217E1641D}" destId="{26E6B5C5-E0A1-46BB-91F5-A3ECE9624A15}" srcOrd="12" destOrd="0" presId="urn:microsoft.com/office/officeart/2008/layout/LinedList"/>
    <dgm:cxn modelId="{059973A4-9016-4204-988F-DFFAC52572F5}" type="presParOf" srcId="{C2E52F18-BA49-40EB-8961-9E4217E1641D}" destId="{7A1B2008-582A-49CD-82FB-DB4794F3C480}" srcOrd="13" destOrd="0" presId="urn:microsoft.com/office/officeart/2008/layout/LinedList"/>
    <dgm:cxn modelId="{78EBB096-8F5B-4D34-9612-C2E6117E57F7}" type="presParOf" srcId="{7A1B2008-582A-49CD-82FB-DB4794F3C480}" destId="{D11A9DD9-1954-4C8C-B76C-A883EF7E55E0}" srcOrd="0" destOrd="0" presId="urn:microsoft.com/office/officeart/2008/layout/LinedList"/>
    <dgm:cxn modelId="{F50CD60B-FEAF-499D-A1CD-B776FAA31449}" type="presParOf" srcId="{7A1B2008-582A-49CD-82FB-DB4794F3C480}" destId="{60FD6B09-82AB-4E76-B134-57E402B8AEC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85109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11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73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380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8" name="Google Shape;1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096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333333"/>
              </a:solidFill>
              <a:effectLst/>
              <a:latin typeface="Lucida Sans Unicode" panose="020B0602030504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5067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0" i="0" dirty="0">
              <a:solidFill>
                <a:srgbClr val="333333"/>
              </a:solidFill>
              <a:effectLst/>
              <a:latin typeface="Lucida Sans Unicode" panose="020B0602030504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B462DC5-8830-40C3-9FBE-6A6DF30D25B4}" type="slidenum">
              <a:rPr kumimoji="0" lang="en-US" altLang="en-US" sz="1200" b="1"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6420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812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69c430548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e69c430548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761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u="non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75476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35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274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1120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789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201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661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b2696bf1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b2696bf1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e7b2696bf1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extLst>
      <p:ext uri="{BB962C8B-B14F-4D97-AF65-F5344CB8AC3E}">
        <p14:creationId xmlns:p14="http://schemas.microsoft.com/office/powerpoint/2010/main" val="3764067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03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635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925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103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135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67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b="0" u="none" dirty="0"/>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28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776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7BDE7-E1A7-43E6-AD96-06A13D4F26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518E86B-4ABC-4589-BDE3-B2E8CB564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1ED45E1-ED4C-42B5-8179-60F25743A0F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8845A116-A57B-40A8-93C6-34EB925E1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CB3DB312-7C8C-4C2D-BB6C-306E1AE87D7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971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DA970C-6BAF-4996-8D82-EBDE8C97D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AC81CD9B-9E93-43C0-97FD-D949F722FB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3F41268-2D63-4CA8-8B4F-A8978608D5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2A4456E3-3F9C-427F-B6E6-75C044033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B348B5-4C61-4264-B088-685545C7014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546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849910E-3CDE-408E-ADC0-A2049E463F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F9E263D-4852-4396-86B6-7E4F45891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551E7F4-92FB-4EDF-9E2A-C4C6157479E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D5A3F4AD-EF19-4D7E-BA2B-28B272759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245ADCA-9E8B-4570-A57E-76C2118B866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962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1_Picture with Caption">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Aria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8"/>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rm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Arial"/>
                <a:ea typeface="Arial"/>
                <a:cs typeface="Arial"/>
                <a:sym typeface="Aria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Arial"/>
                <a:ea typeface="Arial"/>
                <a:cs typeface="Arial"/>
                <a:sym typeface="Aria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Arial"/>
                <a:ea typeface="Arial"/>
                <a:cs typeface="Arial"/>
                <a:sym typeface="Aria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Arial"/>
                <a:ea typeface="Arial"/>
                <a:cs typeface="Arial"/>
                <a:sym typeface="Arial"/>
              </a:defRPr>
            </a:lvl9pPr>
          </a:lstStyle>
          <a:p>
            <a:endParaRPr/>
          </a:p>
        </p:txBody>
      </p:sp>
      <p:sp>
        <p:nvSpPr>
          <p:cNvPr id="40" name="Google Shape;40;p28"/>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41" name="Google Shape;41;p2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46985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 xmlns:a16="http://schemas.microsoft.com/office/drawing/2014/main" id="{73E5C153-3A07-4292-89DA-1549C0B9E3C2}"/>
              </a:ext>
            </a:extLst>
          </p:cNvPr>
          <p:cNvSpPr>
            <a:spLocks noGrp="1"/>
          </p:cNvSpPr>
          <p:nvPr>
            <p:ph type="dt" sz="half" idx="10"/>
          </p:nvPr>
        </p:nvSpPr>
        <p:spPr/>
        <p:txBody>
          <a:bodyPr/>
          <a:lstStyle>
            <a:lvl1pPr>
              <a:defRPr/>
            </a:lvl1pPr>
          </a:lstStyle>
          <a:p>
            <a:pPr>
              <a:defRPr/>
            </a:pPr>
            <a:fld id="{BA739987-A53D-48B1-9158-81F54ABC5527}" type="datetime1">
              <a:rPr lang="en-US"/>
              <a:pPr>
                <a:defRPr/>
              </a:pPr>
              <a:t>7/8/2023</a:t>
            </a:fld>
            <a:endParaRPr lang="en-US" dirty="0"/>
          </a:p>
        </p:txBody>
      </p:sp>
      <p:sp>
        <p:nvSpPr>
          <p:cNvPr id="5" name="Slide Number Placeholder 5">
            <a:extLst>
              <a:ext uri="{FF2B5EF4-FFF2-40B4-BE49-F238E27FC236}">
                <a16:creationId xmlns="" xmlns:a16="http://schemas.microsoft.com/office/drawing/2014/main" id="{D67B202B-3459-4D9C-B169-C2BADBC3ACEA}"/>
              </a:ext>
            </a:extLst>
          </p:cNvPr>
          <p:cNvSpPr>
            <a:spLocks noGrp="1"/>
          </p:cNvSpPr>
          <p:nvPr>
            <p:ph type="sldNum" sz="quarter" idx="11"/>
          </p:nvPr>
        </p:nvSpPr>
        <p:spPr/>
        <p:txBody>
          <a:bodyPr/>
          <a:lstStyle>
            <a:lvl1pPr>
              <a:defRPr/>
            </a:lvl1pPr>
          </a:lstStyle>
          <a:p>
            <a:fld id="{F3C70265-0561-4746-82C2-CFAB5EC7A493}" type="slidenum">
              <a:rPr lang="en-US" altLang="en-US"/>
              <a:pPr/>
              <a:t>‹#›</a:t>
            </a:fld>
            <a:endParaRPr lang="en-US" altLang="en-US"/>
          </a:p>
        </p:txBody>
      </p:sp>
      <p:sp>
        <p:nvSpPr>
          <p:cNvPr id="6" name="Footer Placeholder 3">
            <a:extLst>
              <a:ext uri="{FF2B5EF4-FFF2-40B4-BE49-F238E27FC236}">
                <a16:creationId xmlns="" xmlns:a16="http://schemas.microsoft.com/office/drawing/2014/main" id="{1A161453-35CE-4AF5-BB2D-3A4779CBA39C}"/>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47735453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9C203F9-7F03-4C67-8E15-3608300571B6}"/>
              </a:ext>
            </a:extLst>
          </p:cNvPr>
          <p:cNvSpPr>
            <a:spLocks noGrp="1"/>
          </p:cNvSpPr>
          <p:nvPr>
            <p:ph type="dt" sz="half" idx="10"/>
          </p:nvPr>
        </p:nvSpPr>
        <p:spPr/>
        <p:txBody>
          <a:bodyPr/>
          <a:lstStyle>
            <a:lvl1pPr>
              <a:defRPr/>
            </a:lvl1pPr>
          </a:lstStyle>
          <a:p>
            <a:pPr>
              <a:defRPr/>
            </a:pPr>
            <a:fld id="{1546CF6B-2368-40B3-9508-57A0C4FDE3FF}" type="datetime1">
              <a:rPr lang="en-US"/>
              <a:pPr>
                <a:defRPr/>
              </a:pPr>
              <a:t>7/8/2023</a:t>
            </a:fld>
            <a:endParaRPr lang="en-US" dirty="0"/>
          </a:p>
        </p:txBody>
      </p:sp>
      <p:sp>
        <p:nvSpPr>
          <p:cNvPr id="5" name="Slide Number Placeholder 5">
            <a:extLst>
              <a:ext uri="{FF2B5EF4-FFF2-40B4-BE49-F238E27FC236}">
                <a16:creationId xmlns="" xmlns:a16="http://schemas.microsoft.com/office/drawing/2014/main" id="{BFA1B651-D72E-44F6-A127-FEC452C28670}"/>
              </a:ext>
            </a:extLst>
          </p:cNvPr>
          <p:cNvSpPr>
            <a:spLocks noGrp="1"/>
          </p:cNvSpPr>
          <p:nvPr>
            <p:ph type="sldNum" sz="quarter" idx="11"/>
          </p:nvPr>
        </p:nvSpPr>
        <p:spPr/>
        <p:txBody>
          <a:bodyPr/>
          <a:lstStyle>
            <a:lvl1pPr>
              <a:defRPr/>
            </a:lvl1pPr>
          </a:lstStyle>
          <a:p>
            <a:fld id="{251C0311-2AB1-448A-913A-65D45EE258E9}" type="slidenum">
              <a:rPr lang="en-US" altLang="en-US"/>
              <a:pPr/>
              <a:t>‹#›</a:t>
            </a:fld>
            <a:endParaRPr lang="en-US" altLang="en-US"/>
          </a:p>
        </p:txBody>
      </p:sp>
      <p:sp>
        <p:nvSpPr>
          <p:cNvPr id="6" name="Footer Placeholder 3">
            <a:extLst>
              <a:ext uri="{FF2B5EF4-FFF2-40B4-BE49-F238E27FC236}">
                <a16:creationId xmlns="" xmlns:a16="http://schemas.microsoft.com/office/drawing/2014/main" id="{A6F8ADFA-366D-49D7-9B9D-57FD1A53CEA4}"/>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16746372"/>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A9255DD-259B-4A87-9DE6-7EC1D86DA9B2}"/>
              </a:ext>
            </a:extLst>
          </p:cNvPr>
          <p:cNvSpPr>
            <a:spLocks noGrp="1"/>
          </p:cNvSpPr>
          <p:nvPr>
            <p:ph type="dt" sz="half" idx="10"/>
          </p:nvPr>
        </p:nvSpPr>
        <p:spPr/>
        <p:txBody>
          <a:bodyPr/>
          <a:lstStyle>
            <a:lvl1pPr>
              <a:defRPr/>
            </a:lvl1pPr>
          </a:lstStyle>
          <a:p>
            <a:pPr>
              <a:defRPr/>
            </a:pPr>
            <a:fld id="{DABE7270-5ABF-4F2D-9D2B-9E26EA73904E}" type="datetime1">
              <a:rPr lang="en-US"/>
              <a:pPr>
                <a:defRPr/>
              </a:pPr>
              <a:t>7/8/2023</a:t>
            </a:fld>
            <a:endParaRPr lang="en-US" dirty="0"/>
          </a:p>
        </p:txBody>
      </p:sp>
      <p:sp>
        <p:nvSpPr>
          <p:cNvPr id="5" name="Slide Number Placeholder 5">
            <a:extLst>
              <a:ext uri="{FF2B5EF4-FFF2-40B4-BE49-F238E27FC236}">
                <a16:creationId xmlns="" xmlns:a16="http://schemas.microsoft.com/office/drawing/2014/main" id="{398A7A66-0BA6-4987-BD84-D95A3FF3F604}"/>
              </a:ext>
            </a:extLst>
          </p:cNvPr>
          <p:cNvSpPr>
            <a:spLocks noGrp="1"/>
          </p:cNvSpPr>
          <p:nvPr>
            <p:ph type="sldNum" sz="quarter" idx="11"/>
          </p:nvPr>
        </p:nvSpPr>
        <p:spPr/>
        <p:txBody>
          <a:bodyPr/>
          <a:lstStyle>
            <a:lvl1pPr>
              <a:defRPr/>
            </a:lvl1pPr>
          </a:lstStyle>
          <a:p>
            <a:fld id="{A93342B0-28BC-4B7B-B10A-9CAD0AE70F3E}" type="slidenum">
              <a:rPr lang="en-US" altLang="en-US"/>
              <a:pPr/>
              <a:t>‹#›</a:t>
            </a:fld>
            <a:endParaRPr lang="en-US" altLang="en-US"/>
          </a:p>
        </p:txBody>
      </p:sp>
      <p:sp>
        <p:nvSpPr>
          <p:cNvPr id="6" name="Footer Placeholder 3">
            <a:extLst>
              <a:ext uri="{FF2B5EF4-FFF2-40B4-BE49-F238E27FC236}">
                <a16:creationId xmlns="" xmlns:a16="http://schemas.microsoft.com/office/drawing/2014/main" id="{633EAE75-1880-457E-966B-E61966BD2B29}"/>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9144811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9E82865F-6715-42F1-90AE-9AFE89766D6C}"/>
              </a:ext>
            </a:extLst>
          </p:cNvPr>
          <p:cNvSpPr>
            <a:spLocks noGrp="1"/>
          </p:cNvSpPr>
          <p:nvPr>
            <p:ph type="dt" sz="half" idx="10"/>
          </p:nvPr>
        </p:nvSpPr>
        <p:spPr/>
        <p:txBody>
          <a:bodyPr/>
          <a:lstStyle>
            <a:lvl1pPr>
              <a:defRPr/>
            </a:lvl1pPr>
          </a:lstStyle>
          <a:p>
            <a:pPr>
              <a:defRPr/>
            </a:pPr>
            <a:fld id="{E357D42E-E06B-45EB-A606-2228C5DB2A53}" type="datetime1">
              <a:rPr lang="en-US"/>
              <a:pPr>
                <a:defRPr/>
              </a:pPr>
              <a:t>7/8/2023</a:t>
            </a:fld>
            <a:endParaRPr lang="en-US" dirty="0"/>
          </a:p>
        </p:txBody>
      </p:sp>
      <p:sp>
        <p:nvSpPr>
          <p:cNvPr id="6" name="Slide Number Placeholder 5">
            <a:extLst>
              <a:ext uri="{FF2B5EF4-FFF2-40B4-BE49-F238E27FC236}">
                <a16:creationId xmlns="" xmlns:a16="http://schemas.microsoft.com/office/drawing/2014/main" id="{459BCE42-55A3-4E8B-BC19-C5CF4C49342D}"/>
              </a:ext>
            </a:extLst>
          </p:cNvPr>
          <p:cNvSpPr>
            <a:spLocks noGrp="1"/>
          </p:cNvSpPr>
          <p:nvPr>
            <p:ph type="sldNum" sz="quarter" idx="11"/>
          </p:nvPr>
        </p:nvSpPr>
        <p:spPr/>
        <p:txBody>
          <a:bodyPr/>
          <a:lstStyle>
            <a:lvl1pPr>
              <a:defRPr/>
            </a:lvl1pPr>
          </a:lstStyle>
          <a:p>
            <a:fld id="{818D851D-66C0-45BF-B3E7-3CA437864D45}" type="slidenum">
              <a:rPr lang="en-US" altLang="en-US"/>
              <a:pPr/>
              <a:t>‹#›</a:t>
            </a:fld>
            <a:endParaRPr lang="en-US" altLang="en-US"/>
          </a:p>
        </p:txBody>
      </p:sp>
      <p:sp>
        <p:nvSpPr>
          <p:cNvPr id="7" name="Footer Placeholder 3">
            <a:extLst>
              <a:ext uri="{FF2B5EF4-FFF2-40B4-BE49-F238E27FC236}">
                <a16:creationId xmlns="" xmlns:a16="http://schemas.microsoft.com/office/drawing/2014/main" id="{222A8156-3D72-4226-A223-0A887846BE6E}"/>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217166022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 xmlns:a16="http://schemas.microsoft.com/office/drawing/2014/main" id="{8446D5A2-7B45-42C0-831E-BE4D5DA6CBAD}"/>
              </a:ext>
            </a:extLst>
          </p:cNvPr>
          <p:cNvSpPr>
            <a:spLocks noGrp="1"/>
          </p:cNvSpPr>
          <p:nvPr>
            <p:ph type="dt" sz="half" idx="10"/>
          </p:nvPr>
        </p:nvSpPr>
        <p:spPr/>
        <p:txBody>
          <a:bodyPr/>
          <a:lstStyle>
            <a:lvl1pPr>
              <a:defRPr/>
            </a:lvl1pPr>
          </a:lstStyle>
          <a:p>
            <a:pPr>
              <a:defRPr/>
            </a:pPr>
            <a:fld id="{2A373D1D-8CA0-4BFA-825A-8B96F6AD86EA}" type="datetime1">
              <a:rPr lang="en-US"/>
              <a:pPr>
                <a:defRPr/>
              </a:pPr>
              <a:t>7/8/2023</a:t>
            </a:fld>
            <a:endParaRPr lang="en-US" dirty="0"/>
          </a:p>
        </p:txBody>
      </p:sp>
      <p:sp>
        <p:nvSpPr>
          <p:cNvPr id="8" name="Slide Number Placeholder 5">
            <a:extLst>
              <a:ext uri="{FF2B5EF4-FFF2-40B4-BE49-F238E27FC236}">
                <a16:creationId xmlns="" xmlns:a16="http://schemas.microsoft.com/office/drawing/2014/main" id="{01FD5C8E-D4D4-4739-996F-48D520E6C7CD}"/>
              </a:ext>
            </a:extLst>
          </p:cNvPr>
          <p:cNvSpPr>
            <a:spLocks noGrp="1"/>
          </p:cNvSpPr>
          <p:nvPr>
            <p:ph type="sldNum" sz="quarter" idx="11"/>
          </p:nvPr>
        </p:nvSpPr>
        <p:spPr/>
        <p:txBody>
          <a:bodyPr/>
          <a:lstStyle>
            <a:lvl1pPr>
              <a:defRPr/>
            </a:lvl1pPr>
          </a:lstStyle>
          <a:p>
            <a:fld id="{A9C1A0E2-1239-4960-BE35-F035C305236E}" type="slidenum">
              <a:rPr lang="en-US" altLang="en-US"/>
              <a:pPr/>
              <a:t>‹#›</a:t>
            </a:fld>
            <a:endParaRPr lang="en-US" altLang="en-US"/>
          </a:p>
        </p:txBody>
      </p:sp>
      <p:sp>
        <p:nvSpPr>
          <p:cNvPr id="9" name="Footer Placeholder 3">
            <a:extLst>
              <a:ext uri="{FF2B5EF4-FFF2-40B4-BE49-F238E27FC236}">
                <a16:creationId xmlns="" xmlns:a16="http://schemas.microsoft.com/office/drawing/2014/main" id="{E72A0D85-83BD-4A8B-A965-059DF52F9421}"/>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350252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 xmlns:a16="http://schemas.microsoft.com/office/drawing/2014/main" id="{D993FC2B-1476-431F-9661-E3309D076277}"/>
              </a:ext>
            </a:extLst>
          </p:cNvPr>
          <p:cNvSpPr>
            <a:spLocks noGrp="1"/>
          </p:cNvSpPr>
          <p:nvPr>
            <p:ph type="dt" sz="half" idx="10"/>
          </p:nvPr>
        </p:nvSpPr>
        <p:spPr/>
        <p:txBody>
          <a:bodyPr/>
          <a:lstStyle>
            <a:lvl1pPr>
              <a:defRPr/>
            </a:lvl1pPr>
          </a:lstStyle>
          <a:p>
            <a:pPr>
              <a:defRPr/>
            </a:pPr>
            <a:fld id="{47B3985C-03EA-43DA-898A-110A1C5F2FA2}" type="datetime1">
              <a:rPr lang="en-US"/>
              <a:pPr>
                <a:defRPr/>
              </a:pPr>
              <a:t>7/8/2023</a:t>
            </a:fld>
            <a:endParaRPr lang="en-US" dirty="0"/>
          </a:p>
        </p:txBody>
      </p:sp>
      <p:sp>
        <p:nvSpPr>
          <p:cNvPr id="4" name="Slide Number Placeholder 5">
            <a:extLst>
              <a:ext uri="{FF2B5EF4-FFF2-40B4-BE49-F238E27FC236}">
                <a16:creationId xmlns="" xmlns:a16="http://schemas.microsoft.com/office/drawing/2014/main" id="{0684A7CE-6F03-4858-820C-B948EA8E95CB}"/>
              </a:ext>
            </a:extLst>
          </p:cNvPr>
          <p:cNvSpPr>
            <a:spLocks noGrp="1"/>
          </p:cNvSpPr>
          <p:nvPr>
            <p:ph type="sldNum" sz="quarter" idx="11"/>
          </p:nvPr>
        </p:nvSpPr>
        <p:spPr/>
        <p:txBody>
          <a:bodyPr/>
          <a:lstStyle>
            <a:lvl1pPr>
              <a:defRPr/>
            </a:lvl1pPr>
          </a:lstStyle>
          <a:p>
            <a:fld id="{7EDD24D9-32DE-41B5-8704-826DF0074380}" type="slidenum">
              <a:rPr lang="en-US" altLang="en-US"/>
              <a:pPr/>
              <a:t>‹#›</a:t>
            </a:fld>
            <a:endParaRPr lang="en-US" altLang="en-US"/>
          </a:p>
        </p:txBody>
      </p:sp>
      <p:sp>
        <p:nvSpPr>
          <p:cNvPr id="5" name="Footer Placeholder 3">
            <a:extLst>
              <a:ext uri="{FF2B5EF4-FFF2-40B4-BE49-F238E27FC236}">
                <a16:creationId xmlns="" xmlns:a16="http://schemas.microsoft.com/office/drawing/2014/main" id="{01C60816-A59A-4351-8212-EAB6E0D4D6A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90416637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E7DA6533-2D5C-4B18-BD8C-E5BA61B3A3D5}"/>
              </a:ext>
            </a:extLst>
          </p:cNvPr>
          <p:cNvSpPr>
            <a:spLocks noGrp="1"/>
          </p:cNvSpPr>
          <p:nvPr>
            <p:ph type="dt" sz="half" idx="10"/>
          </p:nvPr>
        </p:nvSpPr>
        <p:spPr/>
        <p:txBody>
          <a:bodyPr/>
          <a:lstStyle>
            <a:lvl1pPr>
              <a:defRPr/>
            </a:lvl1pPr>
          </a:lstStyle>
          <a:p>
            <a:pPr>
              <a:defRPr/>
            </a:pPr>
            <a:fld id="{16DB081D-D819-4EFD-91F7-E7A71612B0E9}" type="datetime1">
              <a:rPr lang="en-US"/>
              <a:pPr>
                <a:defRPr/>
              </a:pPr>
              <a:t>7/8/2023</a:t>
            </a:fld>
            <a:endParaRPr lang="en-US" dirty="0"/>
          </a:p>
        </p:txBody>
      </p:sp>
      <p:sp>
        <p:nvSpPr>
          <p:cNvPr id="3" name="Slide Number Placeholder 5">
            <a:extLst>
              <a:ext uri="{FF2B5EF4-FFF2-40B4-BE49-F238E27FC236}">
                <a16:creationId xmlns="" xmlns:a16="http://schemas.microsoft.com/office/drawing/2014/main" id="{0ED058FE-16F9-45D7-8357-222D8D818A92}"/>
              </a:ext>
            </a:extLst>
          </p:cNvPr>
          <p:cNvSpPr>
            <a:spLocks noGrp="1"/>
          </p:cNvSpPr>
          <p:nvPr>
            <p:ph type="sldNum" sz="quarter" idx="11"/>
          </p:nvPr>
        </p:nvSpPr>
        <p:spPr/>
        <p:txBody>
          <a:bodyPr/>
          <a:lstStyle>
            <a:lvl1pPr>
              <a:defRPr/>
            </a:lvl1pPr>
          </a:lstStyle>
          <a:p>
            <a:fld id="{B5227B0B-E792-4D13-AF94-310D94250F8D}" type="slidenum">
              <a:rPr lang="en-US" altLang="en-US"/>
              <a:pPr/>
              <a:t>‹#›</a:t>
            </a:fld>
            <a:endParaRPr lang="en-US" altLang="en-US"/>
          </a:p>
        </p:txBody>
      </p:sp>
      <p:sp>
        <p:nvSpPr>
          <p:cNvPr id="4" name="Footer Placeholder 3">
            <a:extLst>
              <a:ext uri="{FF2B5EF4-FFF2-40B4-BE49-F238E27FC236}">
                <a16:creationId xmlns="" xmlns:a16="http://schemas.microsoft.com/office/drawing/2014/main" id="{6B8B175A-EB00-4623-BC0B-65EA6CD161A8}"/>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1182252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7B6E28-582A-428E-8D9E-98B5554CD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4EC22C1-5F26-4CAD-BF47-637B00514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F2AE761-E50A-4833-9A78-D9B819E9A39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8BCFE877-25C6-4A14-9CE6-EB131F12C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387A789-AC6F-4AB1-8B2D-5B9D0C24C7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CB406230-68DD-48E5-9400-2D2523357A1F}"/>
              </a:ext>
            </a:extLst>
          </p:cNvPr>
          <p:cNvSpPr>
            <a:spLocks noGrp="1"/>
          </p:cNvSpPr>
          <p:nvPr>
            <p:ph type="dt" sz="half" idx="10"/>
          </p:nvPr>
        </p:nvSpPr>
        <p:spPr/>
        <p:txBody>
          <a:bodyPr/>
          <a:lstStyle>
            <a:lvl1pPr>
              <a:defRPr/>
            </a:lvl1pPr>
          </a:lstStyle>
          <a:p>
            <a:pPr>
              <a:defRPr/>
            </a:pPr>
            <a:fld id="{B9564D48-DF20-44A2-9175-441A0F55C16D}" type="datetime1">
              <a:rPr lang="en-US"/>
              <a:pPr>
                <a:defRPr/>
              </a:pPr>
              <a:t>7/8/2023</a:t>
            </a:fld>
            <a:endParaRPr lang="en-US" dirty="0"/>
          </a:p>
        </p:txBody>
      </p:sp>
      <p:sp>
        <p:nvSpPr>
          <p:cNvPr id="6" name="Slide Number Placeholder 5">
            <a:extLst>
              <a:ext uri="{FF2B5EF4-FFF2-40B4-BE49-F238E27FC236}">
                <a16:creationId xmlns="" xmlns:a16="http://schemas.microsoft.com/office/drawing/2014/main" id="{AEEB7C22-AC0D-470B-966D-0B0716C4AC2E}"/>
              </a:ext>
            </a:extLst>
          </p:cNvPr>
          <p:cNvSpPr>
            <a:spLocks noGrp="1"/>
          </p:cNvSpPr>
          <p:nvPr>
            <p:ph type="sldNum" sz="quarter" idx="11"/>
          </p:nvPr>
        </p:nvSpPr>
        <p:spPr/>
        <p:txBody>
          <a:bodyPr/>
          <a:lstStyle>
            <a:lvl1pPr>
              <a:defRPr/>
            </a:lvl1pPr>
          </a:lstStyle>
          <a:p>
            <a:fld id="{301FF7CE-16C1-4DC1-8705-82C78D2A2E23}" type="slidenum">
              <a:rPr lang="en-US" altLang="en-US"/>
              <a:pPr/>
              <a:t>‹#›</a:t>
            </a:fld>
            <a:endParaRPr lang="en-US" altLang="en-US"/>
          </a:p>
        </p:txBody>
      </p:sp>
      <p:sp>
        <p:nvSpPr>
          <p:cNvPr id="7" name="Footer Placeholder 3">
            <a:extLst>
              <a:ext uri="{FF2B5EF4-FFF2-40B4-BE49-F238E27FC236}">
                <a16:creationId xmlns="" xmlns:a16="http://schemas.microsoft.com/office/drawing/2014/main" id="{EB30F3B7-CCD7-4CC7-ABB9-09A4E2AB70DD}"/>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59491378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 xmlns:a16="http://schemas.microsoft.com/office/drawing/2014/main" id="{CF64AFAF-DD75-424F-9F7C-6C54D93BE390}"/>
              </a:ext>
            </a:extLst>
          </p:cNvPr>
          <p:cNvSpPr>
            <a:spLocks noGrp="1"/>
          </p:cNvSpPr>
          <p:nvPr>
            <p:ph type="dt" sz="half" idx="10"/>
          </p:nvPr>
        </p:nvSpPr>
        <p:spPr/>
        <p:txBody>
          <a:bodyPr/>
          <a:lstStyle>
            <a:lvl1pPr>
              <a:defRPr/>
            </a:lvl1pPr>
          </a:lstStyle>
          <a:p>
            <a:pPr>
              <a:defRPr/>
            </a:pPr>
            <a:fld id="{3737251E-5E36-4427-B438-AB0FF9135DCA}" type="datetime1">
              <a:rPr lang="en-US"/>
              <a:pPr>
                <a:defRPr/>
              </a:pPr>
              <a:t>7/8/2023</a:t>
            </a:fld>
            <a:endParaRPr lang="en-US" dirty="0"/>
          </a:p>
        </p:txBody>
      </p:sp>
      <p:sp>
        <p:nvSpPr>
          <p:cNvPr id="6" name="Slide Number Placeholder 5">
            <a:extLst>
              <a:ext uri="{FF2B5EF4-FFF2-40B4-BE49-F238E27FC236}">
                <a16:creationId xmlns="" xmlns:a16="http://schemas.microsoft.com/office/drawing/2014/main" id="{BC9CA279-56EA-4852-9B38-7CB491483EAB}"/>
              </a:ext>
            </a:extLst>
          </p:cNvPr>
          <p:cNvSpPr>
            <a:spLocks noGrp="1"/>
          </p:cNvSpPr>
          <p:nvPr>
            <p:ph type="sldNum" sz="quarter" idx="11"/>
          </p:nvPr>
        </p:nvSpPr>
        <p:spPr/>
        <p:txBody>
          <a:bodyPr/>
          <a:lstStyle>
            <a:lvl1pPr>
              <a:defRPr/>
            </a:lvl1pPr>
          </a:lstStyle>
          <a:p>
            <a:fld id="{4BCA4170-9511-461E-8C3F-A6A98B66CBB7}" type="slidenum">
              <a:rPr lang="en-US" altLang="en-US"/>
              <a:pPr/>
              <a:t>‹#›</a:t>
            </a:fld>
            <a:endParaRPr lang="en-US" altLang="en-US"/>
          </a:p>
        </p:txBody>
      </p:sp>
      <p:sp>
        <p:nvSpPr>
          <p:cNvPr id="7" name="Footer Placeholder 3">
            <a:extLst>
              <a:ext uri="{FF2B5EF4-FFF2-40B4-BE49-F238E27FC236}">
                <a16:creationId xmlns="" xmlns:a16="http://schemas.microsoft.com/office/drawing/2014/main" id="{ED2BCA56-1540-4FEC-ADC9-93E41606162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73291942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D58AEA-EE62-4C29-85EC-01A02ECAAF17}"/>
              </a:ext>
            </a:extLst>
          </p:cNvPr>
          <p:cNvSpPr>
            <a:spLocks noGrp="1"/>
          </p:cNvSpPr>
          <p:nvPr>
            <p:ph type="dt" sz="half" idx="10"/>
          </p:nvPr>
        </p:nvSpPr>
        <p:spPr/>
        <p:txBody>
          <a:bodyPr/>
          <a:lstStyle>
            <a:lvl1pPr>
              <a:defRPr/>
            </a:lvl1pPr>
          </a:lstStyle>
          <a:p>
            <a:pPr>
              <a:defRPr/>
            </a:pPr>
            <a:fld id="{B95423AE-7DBA-49D5-AC9B-29EDC4AFB185}" type="datetime1">
              <a:rPr lang="en-US"/>
              <a:pPr>
                <a:defRPr/>
              </a:pPr>
              <a:t>7/8/2023</a:t>
            </a:fld>
            <a:endParaRPr lang="en-US" dirty="0"/>
          </a:p>
        </p:txBody>
      </p:sp>
      <p:sp>
        <p:nvSpPr>
          <p:cNvPr id="5" name="Slide Number Placeholder 5">
            <a:extLst>
              <a:ext uri="{FF2B5EF4-FFF2-40B4-BE49-F238E27FC236}">
                <a16:creationId xmlns="" xmlns:a16="http://schemas.microsoft.com/office/drawing/2014/main" id="{F64CD9B3-07BB-4553-825F-C4C83D1C58C0}"/>
              </a:ext>
            </a:extLst>
          </p:cNvPr>
          <p:cNvSpPr>
            <a:spLocks noGrp="1"/>
          </p:cNvSpPr>
          <p:nvPr>
            <p:ph type="sldNum" sz="quarter" idx="11"/>
          </p:nvPr>
        </p:nvSpPr>
        <p:spPr/>
        <p:txBody>
          <a:bodyPr/>
          <a:lstStyle>
            <a:lvl1pPr>
              <a:defRPr/>
            </a:lvl1pPr>
          </a:lstStyle>
          <a:p>
            <a:fld id="{042FB52E-06E4-474D-AC82-72805E27165F}" type="slidenum">
              <a:rPr lang="en-US" altLang="en-US"/>
              <a:pPr/>
              <a:t>‹#›</a:t>
            </a:fld>
            <a:endParaRPr lang="en-US" altLang="en-US"/>
          </a:p>
        </p:txBody>
      </p:sp>
      <p:sp>
        <p:nvSpPr>
          <p:cNvPr id="6" name="Footer Placeholder 3">
            <a:extLst>
              <a:ext uri="{FF2B5EF4-FFF2-40B4-BE49-F238E27FC236}">
                <a16:creationId xmlns="" xmlns:a16="http://schemas.microsoft.com/office/drawing/2014/main" id="{DDC445AA-90BB-4847-9E01-284369D5563B}"/>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125235582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9928CB9-177F-4E4E-B649-71D8831C4DB7}"/>
              </a:ext>
            </a:extLst>
          </p:cNvPr>
          <p:cNvSpPr>
            <a:spLocks noGrp="1"/>
          </p:cNvSpPr>
          <p:nvPr>
            <p:ph type="dt" sz="half" idx="10"/>
          </p:nvPr>
        </p:nvSpPr>
        <p:spPr/>
        <p:txBody>
          <a:bodyPr/>
          <a:lstStyle>
            <a:lvl1pPr>
              <a:defRPr/>
            </a:lvl1pPr>
          </a:lstStyle>
          <a:p>
            <a:pPr>
              <a:defRPr/>
            </a:pPr>
            <a:fld id="{FB83FF09-9AF0-48D7-84F1-5B3B7E63B8A6}" type="datetime1">
              <a:rPr lang="en-US"/>
              <a:pPr>
                <a:defRPr/>
              </a:pPr>
              <a:t>7/8/2023</a:t>
            </a:fld>
            <a:endParaRPr lang="en-US" dirty="0"/>
          </a:p>
        </p:txBody>
      </p:sp>
      <p:sp>
        <p:nvSpPr>
          <p:cNvPr id="5" name="Slide Number Placeholder 5">
            <a:extLst>
              <a:ext uri="{FF2B5EF4-FFF2-40B4-BE49-F238E27FC236}">
                <a16:creationId xmlns="" xmlns:a16="http://schemas.microsoft.com/office/drawing/2014/main" id="{8C01A04F-6748-4514-983D-FD81E370814D}"/>
              </a:ext>
            </a:extLst>
          </p:cNvPr>
          <p:cNvSpPr>
            <a:spLocks noGrp="1"/>
          </p:cNvSpPr>
          <p:nvPr>
            <p:ph type="sldNum" sz="quarter" idx="11"/>
          </p:nvPr>
        </p:nvSpPr>
        <p:spPr/>
        <p:txBody>
          <a:bodyPr/>
          <a:lstStyle>
            <a:lvl1pPr>
              <a:defRPr/>
            </a:lvl1pPr>
          </a:lstStyle>
          <a:p>
            <a:fld id="{B46CF754-208C-42FA-A7F7-B3E0D355AAAE}" type="slidenum">
              <a:rPr lang="en-US" altLang="en-US"/>
              <a:pPr/>
              <a:t>‹#›</a:t>
            </a:fld>
            <a:endParaRPr lang="en-US" altLang="en-US"/>
          </a:p>
        </p:txBody>
      </p:sp>
      <p:sp>
        <p:nvSpPr>
          <p:cNvPr id="6" name="Footer Placeholder 3">
            <a:extLst>
              <a:ext uri="{FF2B5EF4-FFF2-40B4-BE49-F238E27FC236}">
                <a16:creationId xmlns="" xmlns:a16="http://schemas.microsoft.com/office/drawing/2014/main" id="{6FA9907C-105F-4CC5-BBFC-6193CB7C86B0}"/>
              </a:ext>
            </a:extLst>
          </p:cNvPr>
          <p:cNvSpPr>
            <a:spLocks noGrp="1"/>
          </p:cNvSpPr>
          <p:nvPr>
            <p:ph type="ftr" sz="quarter" idx="12"/>
          </p:nvPr>
        </p:nvSpPr>
        <p:spPr/>
        <p:txBody>
          <a:bodyPr/>
          <a:lstStyle>
            <a:lvl1pPr>
              <a:defRPr/>
            </a:lvl1pPr>
          </a:lstStyle>
          <a:p>
            <a:pPr>
              <a:defRPr/>
            </a:pPr>
            <a:r>
              <a:rPr lang="en-US" altLang="x-none"/>
              <a:t>©2010, 2007, 2003 Pearson Education, Inc.</a:t>
            </a:r>
          </a:p>
        </p:txBody>
      </p:sp>
    </p:spTree>
    <p:extLst>
      <p:ext uri="{BB962C8B-B14F-4D97-AF65-F5344CB8AC3E}">
        <p14:creationId xmlns:p14="http://schemas.microsoft.com/office/powerpoint/2010/main" val="338421319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8D6397-F30D-40EB-8D40-BE7839288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2B053E4E-5D17-42C8-ACB7-DE0C510013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AF51B62-F894-47F4-908A-C3528924D3C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4447D270-BEB7-4943-B08A-F0FFE439F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6A1F0BA-F7E3-47D7-A76C-219895AC0B7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9141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0152E2-F7C8-4DE5-A1E6-D425A0541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92FF22-8E90-4D6D-BAB4-A87E7DBB05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11E78A12-51E5-454F-8641-5AC8A961A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5FB3079-8284-4E83-ACE7-7107A4538EF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 xmlns:a16="http://schemas.microsoft.com/office/drawing/2014/main" id="{291135F4-51A6-49CB-9D2D-25E960606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DD57082-8E01-404F-9DBC-95B440EB85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385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01B0D1-2F7C-4678-A72F-94154E72A5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62685440-E1F8-4791-827C-043D1F7996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3F9BDD9-1444-41ED-A10F-980175AC6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D9BD767-62FC-42C8-B040-D1F29ED94E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64D73FE-7E3B-4CF7-B32B-1CF92A96B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48F334A-12B3-40A3-A709-308850E2F392}"/>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 xmlns:a16="http://schemas.microsoft.com/office/drawing/2014/main" id="{D6538909-FB90-43BB-BD8B-20FEEE519F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50311A0F-7549-4E1A-8780-A038C6DCA7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713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E29DF4-1DE4-441A-81A0-8D6F208763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00A39D8-117F-4D77-B1C5-504435292BE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 xmlns:a16="http://schemas.microsoft.com/office/drawing/2014/main" id="{48AD9399-8723-4E55-A1C8-77592C05EE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CFF23837-DB64-47BE-872B-81D10D1C373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671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A9CB0A1-F151-416A-B881-555AA5A5227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 xmlns:a16="http://schemas.microsoft.com/office/drawing/2014/main" id="{D8A7D9BA-3EFE-4A97-8525-D16BF7D28B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A8D1627-935E-4191-BAAC-869B437D1D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576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186E9-EEA9-4448-8ECF-6B75E984D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03DCBE0A-7457-4F31-8D13-1FF447E03D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AC8FA15-6590-4CA5-969F-A2A6C41AB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D67FBB2-54CF-47A9-AA3C-D278A0270A1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 xmlns:a16="http://schemas.microsoft.com/office/drawing/2014/main" id="{BC5099C7-07C2-4F09-B170-DCAA5A119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42BBBF3-B7E2-4201-B8F5-7925DEF4C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072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6D842-ABBF-4463-B087-D08D938BA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12678D23-17AA-4A4E-9937-D21769097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FE87A0B4-74C1-4F9D-995E-ABB80A5A7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9B95C2EF-A4BB-41A9-A2BA-8EE9EA7200C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 xmlns:a16="http://schemas.microsoft.com/office/drawing/2014/main" id="{7CE48C31-D695-415C-B5D1-231C5FAE3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2D9E32B-213B-4956-A4C2-07D6F62C06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82775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85AC16B-993E-4689-9FD0-099390DD3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75C045-EFCC-4725-9910-0A9845F067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3602CA0-ACB5-4EAD-A7F7-CBC5289C4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 xmlns:a16="http://schemas.microsoft.com/office/drawing/2014/main" id="{0C04F07B-593D-4AC1-A4E2-C8CD5F0C1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DC78110-1FED-43BF-9B29-510108CB3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10769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4D6F9A37-2B4D-4185-B96A-289B7653A4B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27F1501D-9E5A-48B0-BB54-820AB0190D7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BD1B433D-1B78-491A-837B-52FAF7B49CA3}"/>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fld id="{1D88CEBA-4F48-4379-83E7-2A9F00DA5D62}" type="datetime1">
              <a:rPr lang="en-US"/>
              <a:pPr>
                <a:defRPr/>
              </a:pPr>
              <a:t>7/8/2023</a:t>
            </a:fld>
            <a:endParaRPr lang="en-US" dirty="0"/>
          </a:p>
        </p:txBody>
      </p:sp>
      <p:sp>
        <p:nvSpPr>
          <p:cNvPr id="6" name="Slide Number Placeholder 5">
            <a:extLst>
              <a:ext uri="{FF2B5EF4-FFF2-40B4-BE49-F238E27FC236}">
                <a16:creationId xmlns="" xmlns:a16="http://schemas.microsoft.com/office/drawing/2014/main" id="{C3DBE2AB-93C0-4F8D-BA5C-7772B6D1DC33}"/>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08CF5776-266D-4A08-B5F8-70837E326267}" type="slidenum">
              <a:rPr lang="en-US" altLang="en-US"/>
              <a:pPr/>
              <a:t>‹#›</a:t>
            </a:fld>
            <a:endParaRPr lang="en-US" altLang="en-US"/>
          </a:p>
        </p:txBody>
      </p:sp>
      <p:sp>
        <p:nvSpPr>
          <p:cNvPr id="8" name="Footer Placeholder 3">
            <a:extLst>
              <a:ext uri="{FF2B5EF4-FFF2-40B4-BE49-F238E27FC236}">
                <a16:creationId xmlns="" xmlns:a16="http://schemas.microsoft.com/office/drawing/2014/main" id="{98EB8F26-C1A6-4385-80DD-073C367D3B0D}"/>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a:latin typeface="Arial" charset="0"/>
              </a:defRPr>
            </a:lvl1pPr>
          </a:lstStyle>
          <a:p>
            <a:pPr>
              <a:defRPr/>
            </a:pPr>
            <a:r>
              <a:rPr lang="en-US" altLang="x-none"/>
              <a:t>©2010, 2007, 2003 Pearson Education, Inc.</a:t>
            </a:r>
          </a:p>
        </p:txBody>
      </p:sp>
    </p:spTree>
    <p:extLst>
      <p:ext uri="{BB962C8B-B14F-4D97-AF65-F5344CB8AC3E}">
        <p14:creationId xmlns:p14="http://schemas.microsoft.com/office/powerpoint/2010/main" val="371970775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spd="med"/>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useBgFill="1">
        <p:nvSpPr>
          <p:cNvPr id="104" name="Rectangle 103">
            <a:extLst>
              <a:ext uri="{FF2B5EF4-FFF2-40B4-BE49-F238E27FC236}">
                <a16:creationId xmlns="" xmlns:a16="http://schemas.microsoft.com/office/drawing/2014/main" id="{B4D3D850-2041-4B7C-AED9-54DA385B14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0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4" descr="Hands holding each other's wrists and interlinked to form a circle">
            <a:extLst>
              <a:ext uri="{FF2B5EF4-FFF2-40B4-BE49-F238E27FC236}">
                <a16:creationId xmlns="" xmlns:a16="http://schemas.microsoft.com/office/drawing/2014/main" id="{F68FBFC0-A68D-4558-B1B1-3DCB8CD3223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 b="479"/>
          <a:stretch/>
        </p:blipFill>
        <p:spPr>
          <a:xfrm>
            <a:off x="-4243" y="10"/>
            <a:ext cx="12196243" cy="6857990"/>
          </a:xfrm>
          <a:prstGeom prst="rect">
            <a:avLst/>
          </a:prstGeom>
        </p:spPr>
      </p:pic>
      <p:sp>
        <p:nvSpPr>
          <p:cNvPr id="106" name="Rectangle 105">
            <a:extLst>
              <a:ext uri="{FF2B5EF4-FFF2-40B4-BE49-F238E27FC236}">
                <a16:creationId xmlns="" xmlns:a16="http://schemas.microsoft.com/office/drawing/2014/main" id="{5707F116-8EC0-4822-9067-186AC8C96E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828180"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8" name="Freeform: Shape 107">
            <a:extLst>
              <a:ext uri="{FF2B5EF4-FFF2-40B4-BE49-F238E27FC236}">
                <a16:creationId xmlns="" xmlns:a16="http://schemas.microsoft.com/office/drawing/2014/main" id="{A77100AA-BF68-4139-8224-79EA1F9164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274247" y="753374"/>
            <a:ext cx="5353835" cy="5353836"/>
          </a:xfrm>
          <a:custGeom>
            <a:avLst/>
            <a:gdLst>
              <a:gd name="connsiteX0" fmla="*/ 5273742 w 5353835"/>
              <a:gd name="connsiteY0" fmla="*/ 690509 h 5353836"/>
              <a:gd name="connsiteX1" fmla="*/ 5353835 w 5353835"/>
              <a:gd name="connsiteY1" fmla="*/ 770602 h 5353836"/>
              <a:gd name="connsiteX2" fmla="*/ 5353835 w 5353835"/>
              <a:gd name="connsiteY2" fmla="*/ 4854514 h 5353836"/>
              <a:gd name="connsiteX3" fmla="*/ 5273742 w 5353835"/>
              <a:gd name="connsiteY3" fmla="*/ 4934608 h 5353836"/>
              <a:gd name="connsiteX4" fmla="*/ 502667 w 5353835"/>
              <a:gd name="connsiteY4" fmla="*/ 0 h 5353836"/>
              <a:gd name="connsiteX5" fmla="*/ 4583234 w 5353835"/>
              <a:gd name="connsiteY5" fmla="*/ 1 h 5353836"/>
              <a:gd name="connsiteX6" fmla="*/ 4663327 w 5353835"/>
              <a:gd name="connsiteY6" fmla="*/ 80094 h 5353836"/>
              <a:gd name="connsiteX7" fmla="*/ 422574 w 5353835"/>
              <a:gd name="connsiteY7" fmla="*/ 80094 h 5353836"/>
              <a:gd name="connsiteX8" fmla="*/ 0 w 5353835"/>
              <a:gd name="connsiteY8" fmla="*/ 502667 h 5353836"/>
              <a:gd name="connsiteX9" fmla="*/ 80093 w 5353835"/>
              <a:gd name="connsiteY9" fmla="*/ 422574 h 5353836"/>
              <a:gd name="connsiteX10" fmla="*/ 80093 w 5353835"/>
              <a:gd name="connsiteY10" fmla="*/ 5273743 h 5353836"/>
              <a:gd name="connsiteX11" fmla="*/ 4934607 w 5353835"/>
              <a:gd name="connsiteY11" fmla="*/ 5273743 h 5353836"/>
              <a:gd name="connsiteX12" fmla="*/ 4854514 w 5353835"/>
              <a:gd name="connsiteY12" fmla="*/ 5353836 h 5353836"/>
              <a:gd name="connsiteX13" fmla="*/ 0 w 5353835"/>
              <a:gd name="connsiteY13" fmla="*/ 5353836 h 535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6">
                <a:moveTo>
                  <a:pt x="5273742" y="690509"/>
                </a:moveTo>
                <a:lnTo>
                  <a:pt x="5353835" y="770602"/>
                </a:lnTo>
                <a:lnTo>
                  <a:pt x="5353835" y="4854514"/>
                </a:lnTo>
                <a:lnTo>
                  <a:pt x="5273742" y="4934608"/>
                </a:lnTo>
                <a:close/>
                <a:moveTo>
                  <a:pt x="502667" y="0"/>
                </a:moveTo>
                <a:lnTo>
                  <a:pt x="4583234" y="1"/>
                </a:lnTo>
                <a:lnTo>
                  <a:pt x="4663327" y="80094"/>
                </a:lnTo>
                <a:lnTo>
                  <a:pt x="422574" y="80094"/>
                </a:lnTo>
                <a:close/>
                <a:moveTo>
                  <a:pt x="0" y="502667"/>
                </a:moveTo>
                <a:lnTo>
                  <a:pt x="80093" y="422574"/>
                </a:lnTo>
                <a:lnTo>
                  <a:pt x="80093" y="5273743"/>
                </a:lnTo>
                <a:lnTo>
                  <a:pt x="4934607" y="5273743"/>
                </a:lnTo>
                <a:lnTo>
                  <a:pt x="4854514" y="5353836"/>
                </a:lnTo>
                <a:lnTo>
                  <a:pt x="0" y="53538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2" name="Google Shape;92;p1"/>
          <p:cNvSpPr txBox="1">
            <a:spLocks noGrp="1"/>
          </p:cNvSpPr>
          <p:nvPr>
            <p:ph type="ctrTitle"/>
          </p:nvPr>
        </p:nvSpPr>
        <p:spPr>
          <a:xfrm>
            <a:off x="6816589" y="3063020"/>
            <a:ext cx="4248318" cy="966338"/>
          </a:xfrm>
          <a:prstGeom prst="rect">
            <a:avLst/>
          </a:prstGeom>
          <a:noFill/>
        </p:spPr>
        <p:txBody>
          <a:bodyPr spcFirstLastPara="1" lIns="91425" tIns="45700" rIns="91425" bIns="45700" anchor="ctr" anchorCtr="0">
            <a:normAutofit/>
          </a:bodyPr>
          <a:lstStyle/>
          <a:p>
            <a:pPr marL="0" lvl="0" indent="0" rtl="0">
              <a:spcBef>
                <a:spcPts val="0"/>
              </a:spcBef>
              <a:spcAft>
                <a:spcPts val="0"/>
              </a:spcAft>
              <a:buClr>
                <a:srgbClr val="FFFFFF"/>
              </a:buClr>
              <a:buSzPts val="5900"/>
              <a:buFont typeface="Arial"/>
              <a:buNone/>
            </a:pPr>
            <a:r>
              <a:rPr lang="en-US" sz="3600" b="1" dirty="0">
                <a:solidFill>
                  <a:srgbClr val="080808"/>
                </a:solidFill>
              </a:rPr>
              <a:t>Group &amp; Team Theory</a:t>
            </a:r>
            <a:endParaRPr lang="en-US" sz="3600" dirty="0">
              <a:solidFill>
                <a:srgbClr val="080808"/>
              </a:solidFill>
            </a:endParaRPr>
          </a:p>
        </p:txBody>
      </p:sp>
      <p:sp>
        <p:nvSpPr>
          <p:cNvPr id="93" name="Google Shape;93;p1"/>
          <p:cNvSpPr txBox="1">
            <a:spLocks noGrp="1"/>
          </p:cNvSpPr>
          <p:nvPr>
            <p:ph type="subTitle" idx="1"/>
          </p:nvPr>
        </p:nvSpPr>
        <p:spPr>
          <a:xfrm>
            <a:off x="7719403" y="2509451"/>
            <a:ext cx="2442690" cy="915772"/>
          </a:xfrm>
          <a:prstGeom prst="rect">
            <a:avLst/>
          </a:prstGeom>
          <a:noFill/>
        </p:spPr>
        <p:txBody>
          <a:bodyPr spcFirstLastPara="1" lIns="91425" tIns="45700" rIns="91425" bIns="45700" anchorCtr="0">
            <a:normAutofit/>
          </a:bodyPr>
          <a:lstStyle/>
          <a:p>
            <a:pPr marL="0" lvl="0" indent="0" rtl="0">
              <a:spcBef>
                <a:spcPts val="0"/>
              </a:spcBef>
              <a:spcAft>
                <a:spcPts val="600"/>
              </a:spcAft>
              <a:buSzPts val="2200"/>
              <a:buNone/>
            </a:pPr>
            <a:r>
              <a:rPr lang="en-US" sz="3200" dirty="0">
                <a:solidFill>
                  <a:srgbClr val="080808"/>
                </a:solidFill>
              </a:rPr>
              <a:t>Session III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useBgFill="1">
        <p:nvSpPr>
          <p:cNvPr id="77" name="Rectangle 76">
            <a:extLst>
              <a:ext uri="{FF2B5EF4-FFF2-40B4-BE49-F238E27FC236}">
                <a16:creationId xmlns="" xmlns:a16="http://schemas.microsoft.com/office/drawing/2014/main" id="{B95B9BA8-1D69-4796-85F5-B6D0BD5235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Google Shape;134;p6"/>
          <p:cNvSpPr txBox="1">
            <a:spLocks noGrp="1"/>
          </p:cNvSpPr>
          <p:nvPr>
            <p:ph type="title"/>
          </p:nvPr>
        </p:nvSpPr>
        <p:spPr>
          <a:xfrm>
            <a:off x="1307704" y="1233944"/>
            <a:ext cx="4391025" cy="1601853"/>
          </a:xfrm>
          <a:prstGeom prst="rect">
            <a:avLst/>
          </a:prstGeom>
        </p:spPr>
        <p:txBody>
          <a:bodyPr spcFirstLastPara="1" vert="horz" lIns="91440" tIns="45720" rIns="91440" bIns="45720" rtlCol="0" anchor="t" anchorCtr="0">
            <a:normAutofit/>
          </a:bodyPr>
          <a:lstStyle/>
          <a:p>
            <a:pPr marL="0" lvl="0" indent="0" algn="r">
              <a:spcBef>
                <a:spcPct val="0"/>
              </a:spcBef>
              <a:spcAft>
                <a:spcPts val="0"/>
              </a:spcAft>
              <a:buClr>
                <a:srgbClr val="FFFFFF"/>
              </a:buClr>
              <a:buSzPts val="3200"/>
            </a:pPr>
            <a:r>
              <a:rPr lang="en-US" sz="3600" b="1" kern="1200" dirty="0">
                <a:solidFill>
                  <a:schemeClr val="bg1"/>
                </a:solidFill>
                <a:latin typeface="+mj-lt"/>
                <a:ea typeface="+mj-ea"/>
                <a:cs typeface="+mj-cs"/>
              </a:rPr>
              <a:t>UNDERSTANDING POWER AND OPPRESSION </a:t>
            </a:r>
          </a:p>
        </p:txBody>
      </p:sp>
      <p:sp>
        <p:nvSpPr>
          <p:cNvPr id="135" name="Google Shape;135;p6"/>
          <p:cNvSpPr txBox="1">
            <a:spLocks noGrp="1"/>
          </p:cNvSpPr>
          <p:nvPr>
            <p:ph type="body" idx="1"/>
          </p:nvPr>
        </p:nvSpPr>
        <p:spPr>
          <a:xfrm>
            <a:off x="980587" y="3169756"/>
            <a:ext cx="4718142" cy="2454300"/>
          </a:xfrm>
          <a:prstGeom prst="rect">
            <a:avLst/>
          </a:prstGeom>
        </p:spPr>
        <p:txBody>
          <a:bodyPr spcFirstLastPara="1" vert="horz" lIns="91440" tIns="45720" rIns="91440" bIns="45720" rtlCol="0" anchorCtr="0">
            <a:normAutofit fontScale="92500" lnSpcReduction="10000"/>
          </a:bodyPr>
          <a:lstStyle/>
          <a:p>
            <a:pPr marL="0" lvl="0" indent="0" algn="r">
              <a:lnSpc>
                <a:spcPct val="90000"/>
              </a:lnSpc>
              <a:spcBef>
                <a:spcPts val="1200"/>
              </a:spcBef>
              <a:spcAft>
                <a:spcPts val="0"/>
              </a:spcAft>
              <a:buSzPts val="2000"/>
            </a:pPr>
            <a:r>
              <a:rPr lang="en-US" sz="3600" i="1" dirty="0">
                <a:solidFill>
                  <a:schemeClr val="bg1">
                    <a:alpha val="80000"/>
                  </a:schemeClr>
                </a:solidFill>
              </a:rPr>
              <a:t>Power and oppression can be said to be mirror reflections of one another in a sense or two sides of the same coin.</a:t>
            </a:r>
            <a:endParaRPr lang="en-US" sz="3600" dirty="0">
              <a:solidFill>
                <a:schemeClr val="bg1">
                  <a:alpha val="80000"/>
                </a:schemeClr>
              </a:solidFill>
            </a:endParaRPr>
          </a:p>
        </p:txBody>
      </p:sp>
      <p:pic>
        <p:nvPicPr>
          <p:cNvPr id="2050" name="Picture 2" descr="Oppression and Power – Introduction to Community Psychology">
            <a:extLst>
              <a:ext uri="{FF2B5EF4-FFF2-40B4-BE49-F238E27FC236}">
                <a16:creationId xmlns="" xmlns:a16="http://schemas.microsoft.com/office/drawing/2014/main" id="{6707D05B-D25C-4FEE-BBC7-DBD2905EAA7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78978" y="1272612"/>
            <a:ext cx="5078129" cy="4050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0"/>
        <p:cNvGrpSpPr/>
        <p:nvPr/>
      </p:nvGrpSpPr>
      <p:grpSpPr>
        <a:xfrm>
          <a:off x="0" y="0"/>
          <a:ext cx="0" cy="0"/>
          <a:chOff x="0" y="0"/>
          <a:chExt cx="0" cy="0"/>
        </a:xfrm>
      </p:grpSpPr>
      <p:sp>
        <p:nvSpPr>
          <p:cNvPr id="192" name="Rectangle 191">
            <a:extLst>
              <a:ext uri="{FF2B5EF4-FFF2-40B4-BE49-F238E27FC236}">
                <a16:creationId xmlns="" xmlns:a16="http://schemas.microsoft.com/office/drawing/2014/main" id="{FB5B0058-AF13-4859-B429-4EDDE2A26F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7"/>
          <p:cNvSpPr txBox="1">
            <a:spLocks noGrp="1"/>
          </p:cNvSpPr>
          <p:nvPr>
            <p:ph type="title"/>
          </p:nvPr>
        </p:nvSpPr>
        <p:spPr>
          <a:xfrm>
            <a:off x="925169" y="5680616"/>
            <a:ext cx="8476566" cy="734537"/>
          </a:xfrm>
          <a:prstGeom prst="rect">
            <a:avLst/>
          </a:prstGeom>
        </p:spPr>
        <p:txBody>
          <a:bodyPr spcFirstLastPara="1" vert="horz" lIns="91440" tIns="45720" rIns="91440" bIns="45720" rtlCol="0" anchor="b" anchorCtr="0">
            <a:normAutofit fontScale="90000"/>
          </a:bodyPr>
          <a:lstStyle/>
          <a:p>
            <a:pPr marL="0" lvl="0" indent="0">
              <a:spcAft>
                <a:spcPts val="0"/>
              </a:spcAft>
              <a:buClr>
                <a:srgbClr val="FFFFFF"/>
              </a:buClr>
              <a:buSzPts val="3600"/>
            </a:pPr>
            <a:r>
              <a:rPr lang="en-US" kern="1200" dirty="0">
                <a:solidFill>
                  <a:schemeClr val="bg1"/>
                </a:solidFill>
                <a:latin typeface="+mj-lt"/>
                <a:ea typeface="+mj-ea"/>
                <a:cs typeface="+mj-cs"/>
              </a:rPr>
              <a:t>Relationship between Power and Status </a:t>
            </a:r>
          </a:p>
        </p:txBody>
      </p:sp>
      <p:pic>
        <p:nvPicPr>
          <p:cNvPr id="3074" name="Picture 2" descr="The Peril of Power Without Status | Stanford Graduate School of Business">
            <a:extLst>
              <a:ext uri="{FF2B5EF4-FFF2-40B4-BE49-F238E27FC236}">
                <a16:creationId xmlns="" xmlns:a16="http://schemas.microsoft.com/office/drawing/2014/main" id="{1339AE4D-7E97-4F93-A247-8BDF38776C1B}"/>
              </a:ext>
            </a:extLst>
          </p:cNvPr>
          <p:cNvPicPr>
            <a:picLocks noChangeAspect="1" noChangeArrowheads="1"/>
          </p:cNvPicPr>
          <p:nvPr/>
        </p:nvPicPr>
        <p:blipFill>
          <a:blip r:embed="rId3" cstate="screen">
            <a:alphaModFix/>
            <a:extLst>
              <a:ext uri="{28A0092B-C50C-407E-A947-70E740481C1C}">
                <a14:useLocalDpi xmlns:a14="http://schemas.microsoft.com/office/drawing/2010/main"/>
              </a:ext>
            </a:extLst>
          </a:blip>
          <a:stretch>
            <a:fillRect/>
          </a:stretch>
        </p:blipFill>
        <p:spPr bwMode="auto">
          <a:xfrm>
            <a:off x="6921027" y="1180395"/>
            <a:ext cx="4668512" cy="2954884"/>
          </a:xfrm>
          <a:prstGeom prst="rect">
            <a:avLst/>
          </a:prstGeom>
          <a:noFill/>
          <a:extLst>
            <a:ext uri="{909E8E84-426E-40DD-AFC4-6F175D3DCCD1}">
              <a14:hiddenFill xmlns:a14="http://schemas.microsoft.com/office/drawing/2010/main">
                <a:solidFill>
                  <a:srgbClr val="FFFFFF"/>
                </a:solidFill>
              </a14:hiddenFill>
            </a:ext>
          </a:extLst>
        </p:spPr>
      </p:pic>
      <p:sp>
        <p:nvSpPr>
          <p:cNvPr id="193" name="Rectangle 192">
            <a:extLst>
              <a:ext uri="{FF2B5EF4-FFF2-40B4-BE49-F238E27FC236}">
                <a16:creationId xmlns="" xmlns:a16="http://schemas.microsoft.com/office/drawing/2014/main" id="{D84C2E9E-0B5D-4B5F-9A1F-70EBDCE3903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142;p7">
            <a:extLst>
              <a:ext uri="{FF2B5EF4-FFF2-40B4-BE49-F238E27FC236}">
                <a16:creationId xmlns="" xmlns:a16="http://schemas.microsoft.com/office/drawing/2014/main" id="{3B459773-38C2-4502-965A-FAD272334B0C}"/>
              </a:ext>
            </a:extLst>
          </p:cNvPr>
          <p:cNvSpPr txBox="1">
            <a:spLocks noGrp="1"/>
          </p:cNvSpPr>
          <p:nvPr>
            <p:ph type="body" idx="1"/>
          </p:nvPr>
        </p:nvSpPr>
        <p:spPr>
          <a:xfrm>
            <a:off x="925168" y="1180394"/>
            <a:ext cx="5995859" cy="284958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800"/>
              <a:buNone/>
            </a:pPr>
            <a:r>
              <a:rPr lang="en-US" sz="3100" dirty="0">
                <a:solidFill>
                  <a:schemeClr val="accent6">
                    <a:lumMod val="40000"/>
                    <a:lumOff val="60000"/>
                  </a:schemeClr>
                </a:solidFill>
              </a:rPr>
              <a:t>STATUS</a:t>
            </a:r>
          </a:p>
          <a:p>
            <a:pPr>
              <a:spcBef>
                <a:spcPts val="0"/>
              </a:spcBef>
              <a:buSzPts val="2800"/>
            </a:pPr>
            <a:r>
              <a:rPr lang="en-US" sz="3000" b="0" dirty="0">
                <a:solidFill>
                  <a:schemeClr val="accent6">
                    <a:lumMod val="40000"/>
                    <a:lumOff val="60000"/>
                  </a:schemeClr>
                </a:solidFill>
              </a:rPr>
              <a:t>Can be defined as a person’s perceived level of importance or significance within a particular context.</a:t>
            </a:r>
          </a:p>
          <a:p>
            <a:pPr marL="0" lvl="0" indent="0" algn="l" rtl="0">
              <a:lnSpc>
                <a:spcPct val="90000"/>
              </a:lnSpc>
              <a:spcBef>
                <a:spcPts val="0"/>
              </a:spcBef>
              <a:spcAft>
                <a:spcPts val="0"/>
              </a:spcAft>
              <a:buSzPts val="2800"/>
              <a:buNone/>
            </a:pPr>
            <a:endParaRPr sz="3100" b="0" dirty="0">
              <a:solidFill>
                <a:schemeClr val="accent6">
                  <a:lumMod val="40000"/>
                  <a:lumOff val="60000"/>
                </a:schemeClr>
              </a:solidFill>
            </a:endParaRPr>
          </a:p>
        </p:txBody>
      </p:sp>
      <p:sp>
        <p:nvSpPr>
          <p:cNvPr id="17" name="Google Shape;144;p7">
            <a:extLst>
              <a:ext uri="{FF2B5EF4-FFF2-40B4-BE49-F238E27FC236}">
                <a16:creationId xmlns="" xmlns:a16="http://schemas.microsoft.com/office/drawing/2014/main" id="{E1D4F863-BC2D-45CA-8171-273EEED363B0}"/>
              </a:ext>
            </a:extLst>
          </p:cNvPr>
          <p:cNvSpPr txBox="1">
            <a:spLocks noGrp="1"/>
          </p:cNvSpPr>
          <p:nvPr>
            <p:ph sz="half" idx="2"/>
          </p:nvPr>
        </p:nvSpPr>
        <p:spPr>
          <a:xfrm>
            <a:off x="925169" y="4170003"/>
            <a:ext cx="8832289" cy="17891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800"/>
              <a:buNone/>
            </a:pPr>
            <a:r>
              <a:rPr lang="en-US" sz="3100" b="1" dirty="0">
                <a:solidFill>
                  <a:schemeClr val="accent1">
                    <a:lumMod val="40000"/>
                    <a:lumOff val="60000"/>
                  </a:schemeClr>
                </a:solidFill>
              </a:rPr>
              <a:t>POWER</a:t>
            </a:r>
          </a:p>
          <a:p>
            <a:pPr marL="0" indent="0">
              <a:spcBef>
                <a:spcPts val="0"/>
              </a:spcBef>
              <a:buSzPts val="2800"/>
              <a:buNone/>
            </a:pPr>
            <a:r>
              <a:rPr lang="en-US" sz="3000" dirty="0">
                <a:solidFill>
                  <a:schemeClr val="accent1">
                    <a:lumMod val="40000"/>
                    <a:lumOff val="60000"/>
                  </a:schemeClr>
                </a:solidFill>
              </a:rPr>
              <a:t>Members with higher status are apt to command greater respect and possess more prestige and power than those with lower status.</a:t>
            </a:r>
          </a:p>
          <a:p>
            <a:pPr marL="0" lvl="0" indent="0" algn="l" rtl="0">
              <a:lnSpc>
                <a:spcPct val="90000"/>
              </a:lnSpc>
              <a:spcBef>
                <a:spcPts val="0"/>
              </a:spcBef>
              <a:spcAft>
                <a:spcPts val="0"/>
              </a:spcAft>
              <a:buSzPts val="2800"/>
              <a:buNone/>
            </a:pPr>
            <a:endParaRPr sz="3100" dirty="0">
              <a:solidFill>
                <a:schemeClr val="accent1">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fade">
                                      <p:cBhvr>
                                        <p:cTn id="14" dur="1000"/>
                                        <p:tgtEl>
                                          <p:spTgt spid="16">
                                            <p:txEl>
                                              <p:pRg st="1" end="1"/>
                                            </p:txEl>
                                          </p:spTgt>
                                        </p:tgtEl>
                                      </p:cBhvr>
                                    </p:animEffect>
                                    <p:anim calcmode="lin" valueType="num">
                                      <p:cBhvr>
                                        <p:cTn id="15"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1000"/>
                                        <p:tgtEl>
                                          <p:spTgt spid="17">
                                            <p:txEl>
                                              <p:pRg st="0" end="0"/>
                                            </p:txEl>
                                          </p:spTgt>
                                        </p:tgtEl>
                                      </p:cBhvr>
                                    </p:animEffect>
                                    <p:anim calcmode="lin" valueType="num">
                                      <p:cBhvr>
                                        <p:cTn id="22"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xEl>
                                              <p:pRg st="1" end="1"/>
                                            </p:txEl>
                                          </p:spTgt>
                                        </p:tgtEl>
                                        <p:attrNameLst>
                                          <p:attrName>style.visibility</p:attrName>
                                        </p:attrNameLst>
                                      </p:cBhvr>
                                      <p:to>
                                        <p:strVal val="visible"/>
                                      </p:to>
                                    </p:set>
                                    <p:animEffect transition="in" filter="fade">
                                      <p:cBhvr>
                                        <p:cTn id="28" dur="1000"/>
                                        <p:tgtEl>
                                          <p:spTgt spid="17">
                                            <p:txEl>
                                              <p:pRg st="1" end="1"/>
                                            </p:txEl>
                                          </p:spTgt>
                                        </p:tgtEl>
                                      </p:cBhvr>
                                    </p:animEffect>
                                    <p:anim calcmode="lin" valueType="num">
                                      <p:cBhvr>
                                        <p:cTn id="29"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9"/>
        <p:cNvGrpSpPr/>
        <p:nvPr/>
      </p:nvGrpSpPr>
      <p:grpSpPr>
        <a:xfrm>
          <a:off x="0" y="0"/>
          <a:ext cx="0" cy="0"/>
          <a:chOff x="0" y="0"/>
          <a:chExt cx="0" cy="0"/>
        </a:xfrm>
      </p:grpSpPr>
      <p:sp useBgFill="1">
        <p:nvSpPr>
          <p:cNvPr id="104" name="Rectangle 103">
            <a:extLst>
              <a:ext uri="{FF2B5EF4-FFF2-40B4-BE49-F238E27FC236}">
                <a16:creationId xmlns="" xmlns:a16="http://schemas.microsoft.com/office/drawing/2014/main" id="{B5FA7C47-B7C1-4D2E-AB49-ED23BA34BA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6">
            <a:extLst>
              <a:ext uri="{FF2B5EF4-FFF2-40B4-BE49-F238E27FC236}">
                <a16:creationId xmlns="" xmlns:a16="http://schemas.microsoft.com/office/drawing/2014/main" id="{596EE156-ABF1-4329-A6BA-03B4254E08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Rectangle 8">
            <a:extLst>
              <a:ext uri="{FF2B5EF4-FFF2-40B4-BE49-F238E27FC236}">
                <a16:creationId xmlns="" xmlns:a16="http://schemas.microsoft.com/office/drawing/2014/main" id="{19B9933F-AAB3-444A-8BB5-9CA194A8BC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7">
            <a:extLst>
              <a:ext uri="{FF2B5EF4-FFF2-40B4-BE49-F238E27FC236}">
                <a16:creationId xmlns="" xmlns:a16="http://schemas.microsoft.com/office/drawing/2014/main" id="{7D20183A-0B1D-4A1F-89B1-ADBEDBC6E5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Rectangle 8">
            <a:extLst>
              <a:ext uri="{FF2B5EF4-FFF2-40B4-BE49-F238E27FC236}">
                <a16:creationId xmlns="" xmlns:a16="http://schemas.microsoft.com/office/drawing/2014/main" id="{131031D3-26CD-4214-A9A4-5857EFA15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Google Shape;150;p8"/>
          <p:cNvSpPr txBox="1">
            <a:spLocks noGrp="1"/>
          </p:cNvSpPr>
          <p:nvPr>
            <p:ph type="title"/>
          </p:nvPr>
        </p:nvSpPr>
        <p:spPr>
          <a:xfrm>
            <a:off x="1146879" y="998002"/>
            <a:ext cx="3332524" cy="4245051"/>
          </a:xfrm>
          <a:prstGeom prst="rect">
            <a:avLst/>
          </a:prstGeom>
        </p:spPr>
        <p:txBody>
          <a:bodyPr spcFirstLastPara="1" lIns="91425" tIns="45700" rIns="91425" bIns="45700" anchorCtr="0">
            <a:normAutofit/>
          </a:bodyPr>
          <a:lstStyle/>
          <a:p>
            <a:pPr marL="0" lvl="0" indent="0" algn="ctr" rtl="0">
              <a:spcBef>
                <a:spcPts val="0"/>
              </a:spcBef>
              <a:spcAft>
                <a:spcPts val="0"/>
              </a:spcAft>
              <a:buClr>
                <a:srgbClr val="FFFFFF"/>
              </a:buClr>
              <a:buSzPts val="3600"/>
              <a:buFont typeface="Arial"/>
              <a:buNone/>
            </a:pPr>
            <a:r>
              <a:rPr lang="en-US" dirty="0">
                <a:solidFill>
                  <a:schemeClr val="accent4">
                    <a:lumMod val="40000"/>
                    <a:lumOff val="60000"/>
                  </a:schemeClr>
                </a:solidFill>
                <a:effectLst>
                  <a:outerShdw blurRad="38100" dist="38100" dir="2700000" algn="tl">
                    <a:srgbClr val="000000">
                      <a:alpha val="43137"/>
                    </a:srgbClr>
                  </a:outerShdw>
                </a:effectLst>
              </a:rPr>
              <a:t>BASES OF POWER IN GROUPS</a:t>
            </a:r>
          </a:p>
        </p:txBody>
      </p:sp>
      <p:grpSp>
        <p:nvGrpSpPr>
          <p:cNvPr id="2" name="Group 1">
            <a:extLst>
              <a:ext uri="{FF2B5EF4-FFF2-40B4-BE49-F238E27FC236}">
                <a16:creationId xmlns="" xmlns:a16="http://schemas.microsoft.com/office/drawing/2014/main" id="{3D18D97B-4608-887D-E116-28BADD04D57E}"/>
              </a:ext>
            </a:extLst>
          </p:cNvPr>
          <p:cNvGrpSpPr/>
          <p:nvPr/>
        </p:nvGrpSpPr>
        <p:grpSpPr>
          <a:xfrm>
            <a:off x="5390272" y="543681"/>
            <a:ext cx="6090261" cy="1035890"/>
            <a:chOff x="5390272" y="543681"/>
            <a:chExt cx="6090261" cy="1035890"/>
          </a:xfrm>
        </p:grpSpPr>
        <p:sp>
          <p:nvSpPr>
            <p:cNvPr id="152" name="Google Shape;152;p8"/>
            <p:cNvSpPr/>
            <p:nvPr/>
          </p:nvSpPr>
          <p:spPr>
            <a:xfrm>
              <a:off x="5390272" y="92630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3" name="Google Shape;153;p8"/>
            <p:cNvSpPr/>
            <p:nvPr/>
          </p:nvSpPr>
          <p:spPr>
            <a:xfrm>
              <a:off x="5694785" y="543681"/>
              <a:ext cx="4263183" cy="765252"/>
            </a:xfrm>
            <a:prstGeom prst="roundRect">
              <a:avLst>
                <a:gd name="adj" fmla="val 16667"/>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spcFirstLastPara="1" wrap="square" lIns="91425" tIns="91425" rIns="91425" bIns="91425" anchor="ctr" anchorCtr="0">
              <a:noAutofit/>
            </a:bodyPr>
            <a:lstStyle/>
            <a:p>
              <a:pPr lvl="1"/>
              <a:r>
                <a:rPr lang="en-US" sz="3000" b="0" i="0" u="none" strike="noStrike" cap="none" dirty="0">
                  <a:solidFill>
                    <a:schemeClr val="tx1"/>
                  </a:solidFill>
                  <a:latin typeface="Arial"/>
                  <a:ea typeface="Arial"/>
                  <a:cs typeface="Arial"/>
                  <a:sym typeface="Arial"/>
                </a:rPr>
                <a:t>Referent Power</a:t>
              </a:r>
            </a:p>
          </p:txBody>
        </p:sp>
      </p:grpSp>
      <p:grpSp>
        <p:nvGrpSpPr>
          <p:cNvPr id="3" name="Group 2">
            <a:extLst>
              <a:ext uri="{FF2B5EF4-FFF2-40B4-BE49-F238E27FC236}">
                <a16:creationId xmlns="" xmlns:a16="http://schemas.microsoft.com/office/drawing/2014/main" id="{0561EFB0-3C4D-367E-F433-181CC4184B38}"/>
              </a:ext>
            </a:extLst>
          </p:cNvPr>
          <p:cNvGrpSpPr/>
          <p:nvPr/>
        </p:nvGrpSpPr>
        <p:grpSpPr>
          <a:xfrm>
            <a:off x="5390272" y="1719556"/>
            <a:ext cx="6090261" cy="1035890"/>
            <a:chOff x="5390272" y="1719556"/>
            <a:chExt cx="6090261" cy="1035890"/>
          </a:xfrm>
        </p:grpSpPr>
        <p:sp>
          <p:nvSpPr>
            <p:cNvPr id="155" name="Google Shape;155;p8"/>
            <p:cNvSpPr/>
            <p:nvPr/>
          </p:nvSpPr>
          <p:spPr>
            <a:xfrm>
              <a:off x="5390272" y="210218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6" name="Google Shape;156;p8"/>
            <p:cNvSpPr/>
            <p:nvPr/>
          </p:nvSpPr>
          <p:spPr>
            <a:xfrm>
              <a:off x="5694785" y="1719556"/>
              <a:ext cx="4263183" cy="765252"/>
            </a:xfrm>
            <a:prstGeom prst="roundRect">
              <a:avLst>
                <a:gd name="adj" fmla="val 16667"/>
              </a:avLst>
            </a:prstGeom>
            <a:ln>
              <a:headEnd type="none" w="sm" len="sm"/>
              <a:tailEnd type="none" w="sm" len="sm"/>
            </a:ln>
          </p:spPr>
          <p:style>
            <a:lnRef idx="1">
              <a:schemeClr val="accent5"/>
            </a:lnRef>
            <a:fillRef idx="3">
              <a:schemeClr val="accent5"/>
            </a:fillRef>
            <a:effectRef idx="2">
              <a:schemeClr val="accent5"/>
            </a:effectRef>
            <a:fontRef idx="minor">
              <a:schemeClr val="lt1"/>
            </a:fontRef>
          </p:style>
          <p:txBody>
            <a:bodyPr spcFirstLastPara="1" wrap="square" lIns="91425" tIns="91425" rIns="91425" bIns="91425" anchor="ctr" anchorCtr="0">
              <a:noAutofit/>
            </a:bodyPr>
            <a:lstStyle/>
            <a:p>
              <a:pPr lvl="1"/>
              <a:r>
                <a:rPr lang="en-US" sz="3000" dirty="0">
                  <a:solidFill>
                    <a:schemeClr val="tx1"/>
                  </a:solidFill>
                  <a:latin typeface="Arial"/>
                  <a:ea typeface="Arial"/>
                  <a:cs typeface="Arial"/>
                  <a:sym typeface="Arial"/>
                </a:rPr>
                <a:t>Expert</a:t>
              </a:r>
              <a:r>
                <a:rPr lang="en-US" sz="3000" b="0" i="0" u="none" strike="noStrike" cap="none" dirty="0">
                  <a:solidFill>
                    <a:schemeClr val="tx1"/>
                  </a:solidFill>
                  <a:latin typeface="Arial"/>
                  <a:ea typeface="Arial"/>
                  <a:cs typeface="Arial"/>
                  <a:sym typeface="Arial"/>
                </a:rPr>
                <a:t> Power</a:t>
              </a:r>
            </a:p>
          </p:txBody>
        </p:sp>
      </p:grpSp>
      <p:grpSp>
        <p:nvGrpSpPr>
          <p:cNvPr id="4" name="Group 3">
            <a:extLst>
              <a:ext uri="{FF2B5EF4-FFF2-40B4-BE49-F238E27FC236}">
                <a16:creationId xmlns="" xmlns:a16="http://schemas.microsoft.com/office/drawing/2014/main" id="{D2476A4B-31B4-370C-1446-724A23D1E4A0}"/>
              </a:ext>
            </a:extLst>
          </p:cNvPr>
          <p:cNvGrpSpPr/>
          <p:nvPr/>
        </p:nvGrpSpPr>
        <p:grpSpPr>
          <a:xfrm>
            <a:off x="5390272" y="2895431"/>
            <a:ext cx="6090261" cy="1035890"/>
            <a:chOff x="5390272" y="2895431"/>
            <a:chExt cx="6090261" cy="1035890"/>
          </a:xfrm>
        </p:grpSpPr>
        <p:sp>
          <p:nvSpPr>
            <p:cNvPr id="158" name="Google Shape;158;p8"/>
            <p:cNvSpPr/>
            <p:nvPr/>
          </p:nvSpPr>
          <p:spPr>
            <a:xfrm>
              <a:off x="5390272" y="3278057"/>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59" name="Google Shape;159;p8"/>
            <p:cNvSpPr/>
            <p:nvPr/>
          </p:nvSpPr>
          <p:spPr>
            <a:xfrm>
              <a:off x="5694785" y="2895431"/>
              <a:ext cx="4263183" cy="765252"/>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000" dirty="0">
                  <a:solidFill>
                    <a:schemeClr val="tx1"/>
                  </a:solidFill>
                  <a:latin typeface="Arial"/>
                  <a:ea typeface="Arial"/>
                  <a:cs typeface="Arial"/>
                  <a:sym typeface="Arial"/>
                </a:rPr>
                <a:t>Legitimate</a:t>
              </a:r>
              <a:r>
                <a:rPr lang="en-US" sz="3000" b="0" i="0" u="none" strike="noStrike" cap="none" dirty="0">
                  <a:solidFill>
                    <a:schemeClr val="tx1"/>
                  </a:solidFill>
                  <a:latin typeface="Arial"/>
                  <a:ea typeface="Arial"/>
                  <a:cs typeface="Arial"/>
                  <a:sym typeface="Arial"/>
                </a:rPr>
                <a:t> Power</a:t>
              </a:r>
            </a:p>
          </p:txBody>
        </p:sp>
      </p:grpSp>
      <p:grpSp>
        <p:nvGrpSpPr>
          <p:cNvPr id="5" name="Group 4">
            <a:extLst>
              <a:ext uri="{FF2B5EF4-FFF2-40B4-BE49-F238E27FC236}">
                <a16:creationId xmlns="" xmlns:a16="http://schemas.microsoft.com/office/drawing/2014/main" id="{2ECE0DE1-10E7-3362-F7C3-EB662D30C6E1}"/>
              </a:ext>
            </a:extLst>
          </p:cNvPr>
          <p:cNvGrpSpPr/>
          <p:nvPr/>
        </p:nvGrpSpPr>
        <p:grpSpPr>
          <a:xfrm>
            <a:off x="5390272" y="4071306"/>
            <a:ext cx="6090261" cy="1035890"/>
            <a:chOff x="5390272" y="4071306"/>
            <a:chExt cx="6090261" cy="1035890"/>
          </a:xfrm>
        </p:grpSpPr>
        <p:sp>
          <p:nvSpPr>
            <p:cNvPr id="161" name="Google Shape;161;p8"/>
            <p:cNvSpPr/>
            <p:nvPr/>
          </p:nvSpPr>
          <p:spPr>
            <a:xfrm>
              <a:off x="5390272" y="4453932"/>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162" name="Google Shape;162;p8"/>
            <p:cNvSpPr/>
            <p:nvPr/>
          </p:nvSpPr>
          <p:spPr>
            <a:xfrm>
              <a:off x="5694785" y="4071306"/>
              <a:ext cx="4263183" cy="765252"/>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91425" rIns="91425" bIns="91425" anchor="ctr" anchorCtr="0">
              <a:noAutofit/>
            </a:bodyPr>
            <a:lstStyle/>
            <a:p>
              <a:pPr lvl="1"/>
              <a:r>
                <a:rPr lang="en-US" sz="3000" b="0" i="0" u="none" strike="noStrike" cap="none" dirty="0">
                  <a:latin typeface="Arial"/>
                  <a:ea typeface="Arial"/>
                  <a:cs typeface="Arial"/>
                  <a:sym typeface="Arial"/>
                </a:rPr>
                <a:t>Coercive Power </a:t>
              </a:r>
            </a:p>
          </p:txBody>
        </p:sp>
      </p:grpSp>
      <p:grpSp>
        <p:nvGrpSpPr>
          <p:cNvPr id="6" name="Group 5">
            <a:extLst>
              <a:ext uri="{FF2B5EF4-FFF2-40B4-BE49-F238E27FC236}">
                <a16:creationId xmlns="" xmlns:a16="http://schemas.microsoft.com/office/drawing/2014/main" id="{889A9EE0-566D-A708-3273-4FD55CC5FE03}"/>
              </a:ext>
            </a:extLst>
          </p:cNvPr>
          <p:cNvGrpSpPr/>
          <p:nvPr/>
        </p:nvGrpSpPr>
        <p:grpSpPr>
          <a:xfrm>
            <a:off x="5375122" y="5265444"/>
            <a:ext cx="6090261" cy="1035890"/>
            <a:chOff x="5375122" y="5265444"/>
            <a:chExt cx="6090261" cy="1035890"/>
          </a:xfrm>
        </p:grpSpPr>
        <p:sp>
          <p:nvSpPr>
            <p:cNvPr id="23" name="Google Shape;161;p8">
              <a:extLst>
                <a:ext uri="{FF2B5EF4-FFF2-40B4-BE49-F238E27FC236}">
                  <a16:creationId xmlns="" xmlns:a16="http://schemas.microsoft.com/office/drawing/2014/main" id="{9B7E250C-0D81-4BAA-94D6-A1EABDA899BC}"/>
                </a:ext>
              </a:extLst>
            </p:cNvPr>
            <p:cNvSpPr/>
            <p:nvPr/>
          </p:nvSpPr>
          <p:spPr>
            <a:xfrm>
              <a:off x="5375122" y="5648070"/>
              <a:ext cx="6090261" cy="65326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p>
          </p:txBody>
        </p:sp>
        <p:sp>
          <p:nvSpPr>
            <p:cNvPr id="24" name="Google Shape;162;p8">
              <a:extLst>
                <a:ext uri="{FF2B5EF4-FFF2-40B4-BE49-F238E27FC236}">
                  <a16:creationId xmlns="" xmlns:a16="http://schemas.microsoft.com/office/drawing/2014/main" id="{DAFA6753-7E5B-4E87-804C-35F94A71644F}"/>
                </a:ext>
              </a:extLst>
            </p:cNvPr>
            <p:cNvSpPr/>
            <p:nvPr/>
          </p:nvSpPr>
          <p:spPr>
            <a:xfrm>
              <a:off x="5679635" y="5265444"/>
              <a:ext cx="4263183" cy="765252"/>
            </a:xfrm>
            <a:prstGeom prst="roundRect">
              <a:avLst>
                <a:gd name="adj" fmla="val 16667"/>
              </a:avLst>
            </a:prstGeom>
            <a:ln>
              <a:headEnd type="none" w="sm" len="sm"/>
              <a:tailEnd type="none" w="sm" len="sm"/>
            </a:ln>
          </p:spPr>
          <p:style>
            <a:lnRef idx="1">
              <a:schemeClr val="dk1"/>
            </a:lnRef>
            <a:fillRef idx="3">
              <a:schemeClr val="dk1"/>
            </a:fillRef>
            <a:effectRef idx="2">
              <a:schemeClr val="dk1"/>
            </a:effectRef>
            <a:fontRef idx="minor">
              <a:schemeClr val="lt1"/>
            </a:fontRef>
          </p:style>
          <p:txBody>
            <a:bodyPr spcFirstLastPara="1" wrap="square" lIns="91425" tIns="91425" rIns="91425" bIns="91425" anchor="ctr" anchorCtr="0">
              <a:noAutofit/>
            </a:bodyPr>
            <a:lstStyle/>
            <a:p>
              <a:pPr lvl="1"/>
              <a:r>
                <a:rPr lang="en-US" sz="3000" b="0" i="0" u="none" strike="noStrike" cap="none" dirty="0">
                  <a:latin typeface="Arial"/>
                  <a:ea typeface="Arial"/>
                  <a:cs typeface="Arial"/>
                  <a:sym typeface="Arial"/>
                </a:rPr>
                <a:t>Reward Power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701" name="Rectangle 136">
            <a:extLst>
              <a:ext uri="{FF2B5EF4-FFF2-40B4-BE49-F238E27FC236}">
                <a16:creationId xmlns="" xmlns:a16="http://schemas.microsoft.com/office/drawing/2014/main" id="{04812C46-200A-4DEB-A05E-3ED6C68C238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Calibri"/>
              <a:ea typeface="+mn-ea"/>
              <a:cs typeface="+mn-cs"/>
            </a:endParaRPr>
          </a:p>
        </p:txBody>
      </p:sp>
      <p:pic>
        <p:nvPicPr>
          <p:cNvPr id="3074" name="Picture 2" descr="10 Steps To Own Your Personal Power">
            <a:extLst>
              <a:ext uri="{FF2B5EF4-FFF2-40B4-BE49-F238E27FC236}">
                <a16:creationId xmlns="" xmlns:a16="http://schemas.microsoft.com/office/drawing/2014/main" id="{87B64EC4-F15B-425F-BFE8-90528F1F10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66" t="-1" r="23501" b="-1"/>
          <a:stretch/>
        </p:blipFill>
        <p:spPr bwMode="auto">
          <a:xfrm>
            <a:off x="4789342" y="10"/>
            <a:ext cx="7390263" cy="6857990"/>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 xmlns:a16="http://schemas.microsoft.com/office/drawing/2014/main" id="{D1EA859B-E555-4109-94F3-6700E046E0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9698" name="Title 1">
            <a:extLst>
              <a:ext uri="{FF2B5EF4-FFF2-40B4-BE49-F238E27FC236}">
                <a16:creationId xmlns="" xmlns:a16="http://schemas.microsoft.com/office/drawing/2014/main" id="{0F5E1FB7-8D87-4157-8828-89007A59CC4E}"/>
              </a:ext>
            </a:extLst>
          </p:cNvPr>
          <p:cNvSpPr>
            <a:spLocks noGrp="1"/>
          </p:cNvSpPr>
          <p:nvPr>
            <p:ph type="title"/>
          </p:nvPr>
        </p:nvSpPr>
        <p:spPr>
          <a:xfrm>
            <a:off x="745242" y="105099"/>
            <a:ext cx="5840753" cy="1899912"/>
          </a:xfrm>
        </p:spPr>
        <p:txBody>
          <a:bodyPr>
            <a:normAutofit/>
          </a:bodyPr>
          <a:lstStyle/>
          <a:p>
            <a:pPr algn="l"/>
            <a:r>
              <a:rPr lang="en-US" altLang="en-US" sz="4000" b="1" dirty="0"/>
              <a:t>Bases of Power in Groups</a:t>
            </a:r>
          </a:p>
        </p:txBody>
      </p:sp>
      <p:sp>
        <p:nvSpPr>
          <p:cNvPr id="29699" name="Content Placeholder 2">
            <a:extLst>
              <a:ext uri="{FF2B5EF4-FFF2-40B4-BE49-F238E27FC236}">
                <a16:creationId xmlns="" xmlns:a16="http://schemas.microsoft.com/office/drawing/2014/main" id="{E83FD99F-4AC5-4930-A553-507ADB089BE0}"/>
              </a:ext>
            </a:extLst>
          </p:cNvPr>
          <p:cNvSpPr>
            <a:spLocks noGrp="1"/>
          </p:cNvSpPr>
          <p:nvPr>
            <p:ph idx="1"/>
          </p:nvPr>
        </p:nvSpPr>
        <p:spPr>
          <a:xfrm>
            <a:off x="745242" y="1788290"/>
            <a:ext cx="5177906" cy="3742762"/>
          </a:xfrm>
        </p:spPr>
        <p:txBody>
          <a:bodyPr>
            <a:noAutofit/>
          </a:bodyPr>
          <a:lstStyle/>
          <a:p>
            <a:pPr marL="0" indent="0">
              <a:lnSpc>
                <a:spcPct val="90000"/>
              </a:lnSpc>
              <a:spcBef>
                <a:spcPts val="1800"/>
              </a:spcBef>
              <a:buNone/>
            </a:pPr>
            <a:r>
              <a:rPr lang="en-US" b="1" i="1" dirty="0">
                <a:solidFill>
                  <a:schemeClr val="accent2">
                    <a:lumMod val="75000"/>
                  </a:schemeClr>
                </a:solidFill>
              </a:rPr>
              <a:t>Referent Power </a:t>
            </a:r>
            <a:r>
              <a:rPr lang="en-US" sz="2600" dirty="0"/>
              <a:t>- </a:t>
            </a:r>
            <a:r>
              <a:rPr lang="en-US" altLang="en-US" sz="2600" dirty="0"/>
              <a:t>P</a:t>
            </a:r>
            <a:r>
              <a:rPr lang="en-US" sz="2600" dirty="0"/>
              <a:t>erson B looks up to or admires person A, and, as a result, B follows A largely because of A’s personal qualities, characteristics, or reputation. Person A can use </a:t>
            </a:r>
            <a:r>
              <a:rPr lang="en-US" sz="2600" b="1" dirty="0"/>
              <a:t>referent power </a:t>
            </a:r>
            <a:r>
              <a:rPr lang="en-US" sz="2600" dirty="0"/>
              <a:t>to influence B.</a:t>
            </a:r>
          </a:p>
          <a:p>
            <a:pPr marL="0" indent="0">
              <a:lnSpc>
                <a:spcPct val="90000"/>
              </a:lnSpc>
              <a:spcBef>
                <a:spcPts val="1800"/>
              </a:spcBef>
              <a:buNone/>
            </a:pPr>
            <a:r>
              <a:rPr lang="en-US" sz="2600" b="1" i="1" dirty="0"/>
              <a:t>Referent power</a:t>
            </a:r>
            <a:r>
              <a:rPr lang="en-US" sz="2600" dirty="0"/>
              <a:t> has also been called </a:t>
            </a:r>
            <a:r>
              <a:rPr lang="en-US" sz="2600" dirty="0" smtClean="0"/>
              <a:t>charismatic power</a:t>
            </a:r>
            <a:r>
              <a:rPr lang="en-US" sz="2600" dirty="0"/>
              <a:t>, because allegiance is based on interpersonal attraction of one individual for another. </a:t>
            </a:r>
            <a:endParaRPr lang="en-US" altLang="en-US" sz="2600" dirty="0"/>
          </a:p>
        </p:txBody>
      </p:sp>
    </p:spTree>
    <p:extLst>
      <p:ext uri="{BB962C8B-B14F-4D97-AF65-F5344CB8AC3E}">
        <p14:creationId xmlns:p14="http://schemas.microsoft.com/office/powerpoint/2010/main" val="11980845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 xmlns:a16="http://schemas.microsoft.com/office/drawing/2014/main" id="{D009D6D5-DAC2-4A8B-A17A-E206B9012D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98" name="Title 1">
            <a:extLst>
              <a:ext uri="{FF2B5EF4-FFF2-40B4-BE49-F238E27FC236}">
                <a16:creationId xmlns="" xmlns:a16="http://schemas.microsoft.com/office/drawing/2014/main" id="{0F5E1FB7-8D87-4157-8828-89007A59CC4E}"/>
              </a:ext>
            </a:extLst>
          </p:cNvPr>
          <p:cNvSpPr>
            <a:spLocks noGrp="1"/>
          </p:cNvSpPr>
          <p:nvPr>
            <p:ph type="title"/>
          </p:nvPr>
        </p:nvSpPr>
        <p:spPr>
          <a:xfrm>
            <a:off x="838200" y="324091"/>
            <a:ext cx="6187632" cy="1385351"/>
          </a:xfrm>
        </p:spPr>
        <p:txBody>
          <a:bodyPr vert="horz" lIns="91440" tIns="45720" rIns="91440" bIns="45720" rtlCol="0" anchor="ctr">
            <a:normAutofit/>
          </a:bodyPr>
          <a:lstStyle/>
          <a:p>
            <a:pPr algn="l" eaLnBrk="1" hangingPunct="1">
              <a:lnSpc>
                <a:spcPct val="90000"/>
              </a:lnSpc>
            </a:pPr>
            <a:r>
              <a:rPr lang="en-US" altLang="en-US" b="1" dirty="0"/>
              <a:t>Bases of Power in Groups</a:t>
            </a:r>
          </a:p>
        </p:txBody>
      </p:sp>
      <p:pic>
        <p:nvPicPr>
          <p:cNvPr id="8" name="Picture 2" descr="Top 12 Most Inspiring Steve Jobs Quotes | Goalcast">
            <a:extLst>
              <a:ext uri="{FF2B5EF4-FFF2-40B4-BE49-F238E27FC236}">
                <a16:creationId xmlns="" xmlns:a16="http://schemas.microsoft.com/office/drawing/2014/main" id="{8A5A960E-6145-D9A8-19F3-ABF18E2BC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7414"/>
          <a:stretch/>
        </p:blipFill>
        <p:spPr bwMode="auto">
          <a:xfrm>
            <a:off x="6626001" y="10"/>
            <a:ext cx="5562952"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4" name="Content Placeholder 2">
            <a:extLst>
              <a:ext uri="{FF2B5EF4-FFF2-40B4-BE49-F238E27FC236}">
                <a16:creationId xmlns="" xmlns:a16="http://schemas.microsoft.com/office/drawing/2014/main" id="{1C49C044-6D64-3579-FA72-2815B287EF47}"/>
              </a:ext>
            </a:extLst>
          </p:cNvPr>
          <p:cNvSpPr>
            <a:spLocks noGrp="1"/>
          </p:cNvSpPr>
          <p:nvPr>
            <p:ph idx="1"/>
          </p:nvPr>
        </p:nvSpPr>
        <p:spPr>
          <a:xfrm>
            <a:off x="835152" y="1604092"/>
            <a:ext cx="5790848" cy="2789604"/>
          </a:xfrm>
        </p:spPr>
        <p:txBody>
          <a:bodyPr>
            <a:noAutofit/>
          </a:bodyPr>
          <a:lstStyle/>
          <a:p>
            <a:pPr marL="0" indent="0">
              <a:spcBef>
                <a:spcPts val="1200"/>
              </a:spcBef>
              <a:buNone/>
            </a:pPr>
            <a:r>
              <a:rPr lang="en-US" sz="3600" b="1" i="1" dirty="0">
                <a:solidFill>
                  <a:schemeClr val="accent3">
                    <a:lumMod val="50000"/>
                  </a:schemeClr>
                </a:solidFill>
              </a:rPr>
              <a:t>Expert power </a:t>
            </a:r>
            <a:r>
              <a:rPr lang="en-US" sz="2600" dirty="0"/>
              <a:t>is demonstrated when person </a:t>
            </a:r>
            <a:r>
              <a:rPr lang="en-US" sz="2600" i="1" dirty="0"/>
              <a:t>A </a:t>
            </a:r>
            <a:r>
              <a:rPr lang="en-US" sz="2600" dirty="0"/>
              <a:t>gains power because </a:t>
            </a:r>
            <a:r>
              <a:rPr lang="en-US" sz="2600" i="1" dirty="0"/>
              <a:t>A </a:t>
            </a:r>
            <a:r>
              <a:rPr lang="en-US" sz="2600" dirty="0"/>
              <a:t>has knowledge or expertise relevant to </a:t>
            </a:r>
            <a:r>
              <a:rPr lang="en-US" sz="2600" i="1" dirty="0"/>
              <a:t>B</a:t>
            </a:r>
            <a:r>
              <a:rPr lang="en-US" sz="2600" dirty="0"/>
              <a:t>.</a:t>
            </a:r>
          </a:p>
          <a:p>
            <a:pPr marL="0" indent="0">
              <a:spcBef>
                <a:spcPts val="1200"/>
              </a:spcBef>
              <a:buNone/>
            </a:pPr>
            <a:r>
              <a:rPr lang="en-US" sz="2600" dirty="0"/>
              <a:t>For instance, professors presumably have power in the classroom because of their mastery of a particular subject matter.</a:t>
            </a:r>
            <a:endParaRPr lang="en-US" altLang="en-US" sz="2600" dirty="0"/>
          </a:p>
        </p:txBody>
      </p:sp>
      <p:sp>
        <p:nvSpPr>
          <p:cNvPr id="3" name="TextBox 2">
            <a:extLst>
              <a:ext uri="{FF2B5EF4-FFF2-40B4-BE49-F238E27FC236}">
                <a16:creationId xmlns="" xmlns:a16="http://schemas.microsoft.com/office/drawing/2014/main" id="{CBEAD7D5-F236-5B2A-AE29-6143AFA79BD0}"/>
              </a:ext>
            </a:extLst>
          </p:cNvPr>
          <p:cNvSpPr txBox="1"/>
          <p:nvPr/>
        </p:nvSpPr>
        <p:spPr>
          <a:xfrm>
            <a:off x="9761014" y="5337985"/>
            <a:ext cx="2111217" cy="1334229"/>
          </a:xfrm>
          <a:prstGeom prst="rect">
            <a:avLst/>
          </a:prstGeom>
        </p:spPr>
        <p:txBody>
          <a:bodyPr vert="horz" lIns="91440" tIns="45720" rIns="91440" bIns="45720" rtlCol="0">
            <a:normAutofit/>
          </a:bodyPr>
          <a:lstStyle/>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hungry.</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Stay foolish.</a:t>
            </a:r>
          </a:p>
          <a:p>
            <a:pPr algn="r">
              <a:lnSpc>
                <a:spcPct val="90000"/>
              </a:lnSpc>
              <a:spcAft>
                <a:spcPts val="600"/>
              </a:spcAft>
            </a:pPr>
            <a:r>
              <a:rPr lang="en-US" sz="2000" i="1" dirty="0">
                <a:solidFill>
                  <a:schemeClr val="bg1"/>
                </a:solidFill>
                <a:latin typeface="Calibri Light" panose="020F0302020204030204" pitchFamily="34" charset="0"/>
                <a:cs typeface="Calibri Light" panose="020F0302020204030204" pitchFamily="34" charset="0"/>
              </a:rPr>
              <a:t>- Steve Jobs</a:t>
            </a:r>
          </a:p>
        </p:txBody>
      </p:sp>
      <p:sp>
        <p:nvSpPr>
          <p:cNvPr id="47" name="TextBox 46">
            <a:extLst>
              <a:ext uri="{FF2B5EF4-FFF2-40B4-BE49-F238E27FC236}">
                <a16:creationId xmlns="" xmlns:a16="http://schemas.microsoft.com/office/drawing/2014/main" id="{A543A57A-2A96-85BC-353D-EE0FF98CD4A6}"/>
              </a:ext>
            </a:extLst>
          </p:cNvPr>
          <p:cNvSpPr txBox="1"/>
          <p:nvPr/>
        </p:nvSpPr>
        <p:spPr>
          <a:xfrm>
            <a:off x="835152" y="3994682"/>
            <a:ext cx="5901314" cy="2246769"/>
          </a:xfrm>
          <a:prstGeom prst="rect">
            <a:avLst/>
          </a:prstGeom>
          <a:noFill/>
        </p:spPr>
        <p:txBody>
          <a:bodyPr wrap="square">
            <a:spAutoFit/>
          </a:bodyPr>
          <a:lstStyle/>
          <a:p>
            <a:pPr marL="0" indent="0">
              <a:spcBef>
                <a:spcPts val="1200"/>
              </a:spcBef>
              <a:buNone/>
            </a:pPr>
            <a:endParaRPr lang="en-US" sz="2600" dirty="0"/>
          </a:p>
          <a:p>
            <a:pPr marL="0" indent="0">
              <a:spcBef>
                <a:spcPts val="1200"/>
              </a:spcBef>
              <a:buNone/>
            </a:pPr>
            <a:r>
              <a:rPr lang="en-US" sz="2600" dirty="0"/>
              <a:t>In each case, the individual has credibility in a particular-and narrow-area as a result of experience and expertise, and this gives the individual power in that domain.</a:t>
            </a:r>
            <a:endParaRPr lang="en-US" altLang="en-US" sz="2600" dirty="0"/>
          </a:p>
        </p:txBody>
      </p:sp>
    </p:spTree>
    <p:extLst>
      <p:ext uri="{BB962C8B-B14F-4D97-AF65-F5344CB8AC3E}">
        <p14:creationId xmlns:p14="http://schemas.microsoft.com/office/powerpoint/2010/main" val="20592455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fade">
                                      <p:cBhvr>
                                        <p:cTn id="7" dur="1000"/>
                                        <p:tgtEl>
                                          <p:spTgt spid="44">
                                            <p:txEl>
                                              <p:pRg st="0" end="0"/>
                                            </p:txEl>
                                          </p:spTgt>
                                        </p:tgtEl>
                                      </p:cBhvr>
                                    </p:animEffect>
                                    <p:anim calcmode="lin" valueType="num">
                                      <p:cBhvr>
                                        <p:cTn id="8"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xEl>
                                              <p:pRg st="1" end="1"/>
                                            </p:txEl>
                                          </p:spTgt>
                                        </p:tgtEl>
                                        <p:attrNameLst>
                                          <p:attrName>style.visibility</p:attrName>
                                        </p:attrNameLst>
                                      </p:cBhvr>
                                      <p:to>
                                        <p:strVal val="visible"/>
                                      </p:to>
                                    </p:set>
                                    <p:animEffect transition="in" filter="fade">
                                      <p:cBhvr>
                                        <p:cTn id="14" dur="1000"/>
                                        <p:tgtEl>
                                          <p:spTgt spid="44">
                                            <p:txEl>
                                              <p:pRg st="1" end="1"/>
                                            </p:txEl>
                                          </p:spTgt>
                                        </p:tgtEl>
                                      </p:cBhvr>
                                    </p:animEffect>
                                    <p:anim calcmode="lin" valueType="num">
                                      <p:cBhvr>
                                        <p:cTn id="15" dur="1000" fill="hold"/>
                                        <p:tgtEl>
                                          <p:spTgt spid="4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 xmlns:a16="http://schemas.microsoft.com/office/drawing/2014/main" id="{E91DC736-0EF8-4F87-9146-EBF1D2EE4D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eat Rebuilding&amp;#39; of US Armed Forces Reflects &amp;#39;Distrust in NATO&amp;#39; - Sputnik  International">
            <a:extLst>
              <a:ext uri="{FF2B5EF4-FFF2-40B4-BE49-F238E27FC236}">
                <a16:creationId xmlns="" xmlns:a16="http://schemas.microsoft.com/office/drawing/2014/main" id="{3548AA6C-DCEC-E2C4-6EB0-43B8903F28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83" t="6480" r="31108"/>
          <a:stretch/>
        </p:blipFill>
        <p:spPr bwMode="auto">
          <a:xfrm>
            <a:off x="3988526" y="10"/>
            <a:ext cx="8203474" cy="685799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 xmlns:a16="http://schemas.microsoft.com/office/drawing/2014/main" id="{097CD68E-23E3-4007-8847-CD0944C4F7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BAC0901E-EABB-9321-5F38-E4DCDEB2D737}"/>
              </a:ext>
            </a:extLst>
          </p:cNvPr>
          <p:cNvSpPr txBox="1">
            <a:spLocks/>
          </p:cNvSpPr>
          <p:nvPr/>
        </p:nvSpPr>
        <p:spPr>
          <a:xfrm>
            <a:off x="1069570" y="625683"/>
            <a:ext cx="6390905" cy="8400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sz="4800" dirty="0"/>
              <a:t>Bases of Power in Groups</a:t>
            </a:r>
          </a:p>
        </p:txBody>
      </p:sp>
      <p:sp>
        <p:nvSpPr>
          <p:cNvPr id="34" name="Rectangle 33">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 xmlns:a16="http://schemas.microsoft.com/office/drawing/2014/main" id="{9A6B1988-AC2E-A324-D576-8D136E6CD6BB}"/>
              </a:ext>
            </a:extLst>
          </p:cNvPr>
          <p:cNvSpPr/>
          <p:nvPr/>
        </p:nvSpPr>
        <p:spPr>
          <a:xfrm>
            <a:off x="347241" y="4409954"/>
            <a:ext cx="4111428" cy="266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 xmlns:a16="http://schemas.microsoft.com/office/drawing/2014/main" id="{A7A99C3A-D832-1D43-9EF2-7EE781F94F42}"/>
              </a:ext>
            </a:extLst>
          </p:cNvPr>
          <p:cNvSpPr txBox="1"/>
          <p:nvPr/>
        </p:nvSpPr>
        <p:spPr>
          <a:xfrm>
            <a:off x="1069570" y="1665699"/>
            <a:ext cx="6192508" cy="2800767"/>
          </a:xfrm>
          <a:prstGeom prst="rect">
            <a:avLst/>
          </a:prstGeom>
          <a:noFill/>
        </p:spPr>
        <p:txBody>
          <a:bodyPr wrap="square">
            <a:spAutoFit/>
          </a:bodyPr>
          <a:lstStyle/>
          <a:p>
            <a:r>
              <a:rPr lang="en-US" sz="3600" b="1" i="1" dirty="0">
                <a:solidFill>
                  <a:schemeClr val="accent4">
                    <a:lumMod val="50000"/>
                  </a:schemeClr>
                </a:solidFill>
              </a:rPr>
              <a:t>Legitimate power </a:t>
            </a:r>
            <a:r>
              <a:rPr lang="en-US" sz="2800" b="0" i="0" u="none" strike="noStrike" baseline="0" dirty="0">
                <a:solidFill>
                  <a:srgbClr val="000000"/>
                </a:solidFill>
              </a:rPr>
              <a:t>exists when person </a:t>
            </a:r>
            <a:r>
              <a:rPr lang="en-US" sz="2800" b="0" i="1" u="none" strike="noStrike" baseline="0" dirty="0">
                <a:solidFill>
                  <a:srgbClr val="000000"/>
                </a:solidFill>
              </a:rPr>
              <a:t>B </a:t>
            </a:r>
            <a:r>
              <a:rPr lang="en-US" sz="2800" b="0" i="0" u="none" strike="noStrike" baseline="0" dirty="0">
                <a:solidFill>
                  <a:srgbClr val="000000"/>
                </a:solidFill>
              </a:rPr>
              <a:t>submits to person </a:t>
            </a:r>
            <a:r>
              <a:rPr lang="en-US" sz="2800" b="0" i="1" u="none" strike="noStrike" baseline="0" dirty="0">
                <a:solidFill>
                  <a:srgbClr val="000000"/>
                </a:solidFill>
              </a:rPr>
              <a:t>A </a:t>
            </a:r>
            <a:r>
              <a:rPr lang="en-US" sz="2800" b="0" i="0" u="none" strike="noStrike" baseline="0" dirty="0">
                <a:solidFill>
                  <a:srgbClr val="000000"/>
                </a:solidFill>
              </a:rPr>
              <a:t>because </a:t>
            </a:r>
            <a:r>
              <a:rPr lang="en-US" sz="2800" b="0" i="1" u="none" strike="noStrike" baseline="0" dirty="0">
                <a:solidFill>
                  <a:srgbClr val="000000"/>
                </a:solidFill>
              </a:rPr>
              <a:t>B </a:t>
            </a:r>
            <a:r>
              <a:rPr lang="en-US" sz="2800" b="0" i="0" u="none" strike="noStrike" baseline="0" dirty="0">
                <a:solidFill>
                  <a:srgbClr val="000000"/>
                </a:solidFill>
              </a:rPr>
              <a:t>feels that </a:t>
            </a:r>
            <a:r>
              <a:rPr lang="en-US" sz="2800" b="0" i="1" u="none" strike="noStrike" baseline="0" dirty="0">
                <a:solidFill>
                  <a:srgbClr val="000000"/>
                </a:solidFill>
              </a:rPr>
              <a:t>A </a:t>
            </a:r>
            <a:r>
              <a:rPr lang="en-US" sz="2800" b="0" i="0" u="none" strike="noStrike" baseline="0" dirty="0">
                <a:solidFill>
                  <a:srgbClr val="000000"/>
                </a:solidFill>
              </a:rPr>
              <a:t>has a right to exert power in a certain domain (</a:t>
            </a:r>
            <a:r>
              <a:rPr lang="en-US" sz="2800" b="0" i="0" u="none" strike="noStrike" baseline="0" dirty="0" err="1">
                <a:solidFill>
                  <a:srgbClr val="000000"/>
                </a:solidFill>
              </a:rPr>
              <a:t>Tjosvold</a:t>
            </a:r>
            <a:r>
              <a:rPr lang="en-US" sz="2800" b="0" i="0" u="none" strike="noStrike" baseline="0" dirty="0">
                <a:solidFill>
                  <a:srgbClr val="000000"/>
                </a:solidFill>
              </a:rPr>
              <a:t>, 1985). Legitimate power is really another name for authority.</a:t>
            </a:r>
            <a:endParaRPr lang="en-US" sz="2800" dirty="0"/>
          </a:p>
        </p:txBody>
      </p:sp>
      <p:sp>
        <p:nvSpPr>
          <p:cNvPr id="19" name="TextBox 18">
            <a:extLst>
              <a:ext uri="{FF2B5EF4-FFF2-40B4-BE49-F238E27FC236}">
                <a16:creationId xmlns="" xmlns:a16="http://schemas.microsoft.com/office/drawing/2014/main" id="{FEA30EAF-64D2-6DC6-E5B8-B95A58C687D7}"/>
              </a:ext>
            </a:extLst>
          </p:cNvPr>
          <p:cNvSpPr txBox="1"/>
          <p:nvPr/>
        </p:nvSpPr>
        <p:spPr>
          <a:xfrm>
            <a:off x="1069570" y="4050628"/>
            <a:ext cx="6688850" cy="2246769"/>
          </a:xfrm>
          <a:prstGeom prst="rect">
            <a:avLst/>
          </a:prstGeom>
          <a:noFill/>
        </p:spPr>
        <p:txBody>
          <a:bodyPr wrap="square">
            <a:spAutoFit/>
          </a:bodyPr>
          <a:lstStyle/>
          <a:p>
            <a:endParaRPr lang="en-US" sz="2800" b="0" i="0" u="none" strike="noStrike" baseline="0" dirty="0">
              <a:solidFill>
                <a:srgbClr val="000000"/>
              </a:solidFill>
            </a:endParaRPr>
          </a:p>
          <a:p>
            <a:r>
              <a:rPr lang="en-US" sz="2800" b="0" i="0" u="none" strike="noStrike" baseline="0" dirty="0">
                <a:solidFill>
                  <a:srgbClr val="000000"/>
                </a:solidFill>
              </a:rPr>
              <a:t>Legitimate power differs from reward and coercive power in that it depends on the official position a person holds, and not on his or her relationship with others. </a:t>
            </a:r>
            <a:endParaRPr lang="en-US" sz="2800" dirty="0"/>
          </a:p>
        </p:txBody>
      </p:sp>
    </p:spTree>
    <p:extLst>
      <p:ext uri="{BB962C8B-B14F-4D97-AF65-F5344CB8AC3E}">
        <p14:creationId xmlns:p14="http://schemas.microsoft.com/office/powerpoint/2010/main" val="305330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9461D39-81C2-5165-D682-15C753A72B97}"/>
              </a:ext>
            </a:extLst>
          </p:cNvPr>
          <p:cNvSpPr txBox="1">
            <a:spLocks/>
          </p:cNvSpPr>
          <p:nvPr/>
        </p:nvSpPr>
        <p:spPr>
          <a:xfrm>
            <a:off x="643467" y="296230"/>
            <a:ext cx="6139297" cy="84966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latin typeface="+mn-lt"/>
              </a:rPr>
              <a:t>Bases of Power in Groups</a:t>
            </a:r>
          </a:p>
        </p:txBody>
      </p:sp>
      <p:pic>
        <p:nvPicPr>
          <p:cNvPr id="3" name="Picture 4" descr="Adolf Hitler&amp;#39;s rise a &amp;#39;constant warning to Germans,&amp;#39; says Angela Merkel |  The Times">
            <a:extLst>
              <a:ext uri="{FF2B5EF4-FFF2-40B4-BE49-F238E27FC236}">
                <a16:creationId xmlns="" xmlns:a16="http://schemas.microsoft.com/office/drawing/2014/main" id="{79BCF2BF-2B33-2E59-D338-6586FF3F16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41" r="17640"/>
          <a:stretch/>
        </p:blipFill>
        <p:spPr bwMode="auto">
          <a:xfrm>
            <a:off x="6869634"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5CA8B829-224D-2FF7-231B-C5A3A41E35B4}"/>
              </a:ext>
            </a:extLst>
          </p:cNvPr>
          <p:cNvSpPr txBox="1"/>
          <p:nvPr/>
        </p:nvSpPr>
        <p:spPr>
          <a:xfrm>
            <a:off x="666080" y="1228004"/>
            <a:ext cx="6382902" cy="2062103"/>
          </a:xfrm>
          <a:prstGeom prst="rect">
            <a:avLst/>
          </a:prstGeom>
          <a:noFill/>
        </p:spPr>
        <p:txBody>
          <a:bodyPr wrap="square">
            <a:spAutoFit/>
          </a:bodyPr>
          <a:lstStyle/>
          <a:p>
            <a:pPr>
              <a:spcBef>
                <a:spcPts val="1200"/>
              </a:spcBef>
            </a:pPr>
            <a:r>
              <a:rPr lang="en-US" sz="3200" b="1" i="1" u="none" strike="noStrike" baseline="0" dirty="0">
                <a:solidFill>
                  <a:srgbClr val="000000"/>
                </a:solidFill>
              </a:rPr>
              <a:t>Coercive power </a:t>
            </a:r>
            <a:r>
              <a:rPr lang="en-US" sz="2400" b="0" i="0" u="none" strike="noStrike" baseline="0" dirty="0">
                <a:solidFill>
                  <a:srgbClr val="000000"/>
                </a:solidFill>
              </a:rPr>
              <a:t>is </a:t>
            </a:r>
            <a:r>
              <a:rPr lang="en-US" sz="2400" b="0" i="0" u="none" strike="noStrike" baseline="0" dirty="0">
                <a:solidFill>
                  <a:srgbClr val="FF0000"/>
                </a:solidFill>
              </a:rPr>
              <a:t>based primarily on fear</a:t>
            </a:r>
            <a:r>
              <a:rPr lang="en-US" sz="2400" b="0" i="0" u="none" strike="noStrike" baseline="0" dirty="0">
                <a:solidFill>
                  <a:srgbClr val="000000"/>
                </a:solidFill>
              </a:rPr>
              <a:t>. Here, person </a:t>
            </a:r>
            <a:r>
              <a:rPr lang="en-US" sz="2400" b="0" i="1" u="none" strike="noStrike" baseline="0" dirty="0">
                <a:solidFill>
                  <a:srgbClr val="000000"/>
                </a:solidFill>
              </a:rPr>
              <a:t>A </a:t>
            </a:r>
            <a:r>
              <a:rPr lang="en-US" sz="2400" b="0" i="0" u="none" strike="noStrike" baseline="0" dirty="0">
                <a:solidFill>
                  <a:srgbClr val="000000"/>
                </a:solidFill>
              </a:rPr>
              <a:t>has power over person </a:t>
            </a:r>
            <a:r>
              <a:rPr lang="en-US" sz="2400" b="0" i="1" u="none" strike="noStrike" baseline="0" dirty="0">
                <a:solidFill>
                  <a:srgbClr val="000000"/>
                </a:solidFill>
              </a:rPr>
              <a:t>B </a:t>
            </a:r>
            <a:r>
              <a:rPr lang="en-US" sz="2400" b="0" i="0" u="none" strike="noStrike" baseline="0" dirty="0">
                <a:solidFill>
                  <a:srgbClr val="000000"/>
                </a:solidFill>
              </a:rPr>
              <a:t>because </a:t>
            </a:r>
            <a:r>
              <a:rPr lang="en-US" sz="2400" b="0" i="1" u="none" strike="noStrike" baseline="0" dirty="0">
                <a:solidFill>
                  <a:srgbClr val="000000"/>
                </a:solidFill>
              </a:rPr>
              <a:t>A </a:t>
            </a:r>
            <a:r>
              <a:rPr lang="en-US" sz="2400" b="0" i="0" u="none" strike="noStrike" baseline="0" dirty="0">
                <a:solidFill>
                  <a:srgbClr val="000000"/>
                </a:solidFill>
              </a:rPr>
              <a:t>can administer some form of </a:t>
            </a:r>
            <a:r>
              <a:rPr lang="en-US" sz="2400" b="1" i="0" u="none" strike="noStrike" baseline="0" dirty="0">
                <a:solidFill>
                  <a:srgbClr val="000000"/>
                </a:solidFill>
              </a:rPr>
              <a:t>punishment</a:t>
            </a:r>
            <a:r>
              <a:rPr lang="en-US" sz="2400" b="0" i="0" u="none" strike="noStrike" baseline="0" dirty="0">
                <a:solidFill>
                  <a:srgbClr val="000000"/>
                </a:solidFill>
              </a:rPr>
              <a:t> to </a:t>
            </a:r>
            <a:r>
              <a:rPr lang="en-US" sz="2400" b="0" i="1" u="none" strike="noStrike" baseline="0" dirty="0">
                <a:solidFill>
                  <a:srgbClr val="000000"/>
                </a:solidFill>
              </a:rPr>
              <a:t>B</a:t>
            </a:r>
            <a:r>
              <a:rPr lang="en-US" sz="2400" b="0" i="0" u="none" strike="noStrike" baseline="0" dirty="0">
                <a:solidFill>
                  <a:srgbClr val="000000"/>
                </a:solidFill>
              </a:rPr>
              <a:t>. Thus, this kind of power is also referred to as punishment power.</a:t>
            </a:r>
            <a:endParaRPr lang="en-US" sz="2400" dirty="0"/>
          </a:p>
        </p:txBody>
      </p:sp>
      <p:sp>
        <p:nvSpPr>
          <p:cNvPr id="9" name="TextBox 8">
            <a:extLst>
              <a:ext uri="{FF2B5EF4-FFF2-40B4-BE49-F238E27FC236}">
                <a16:creationId xmlns="" xmlns:a16="http://schemas.microsoft.com/office/drawing/2014/main" id="{87078F8D-4917-0D80-FC09-81274B2265BF}"/>
              </a:ext>
            </a:extLst>
          </p:cNvPr>
          <p:cNvSpPr txBox="1"/>
          <p:nvPr/>
        </p:nvSpPr>
        <p:spPr>
          <a:xfrm>
            <a:off x="666080" y="3290107"/>
            <a:ext cx="6559952" cy="3046988"/>
          </a:xfrm>
          <a:prstGeom prst="rect">
            <a:avLst/>
          </a:prstGeom>
          <a:noFill/>
        </p:spPr>
        <p:txBody>
          <a:bodyPr wrap="square">
            <a:spAutoFit/>
          </a:bodyPr>
          <a:lstStyle/>
          <a:p>
            <a:pPr>
              <a:spcBef>
                <a:spcPts val="1200"/>
              </a:spcBef>
            </a:pPr>
            <a:r>
              <a:rPr lang="en-US" sz="2400" b="0" i="0" u="none" strike="noStrike" baseline="0" dirty="0">
                <a:solidFill>
                  <a:srgbClr val="000000"/>
                </a:solidFill>
              </a:rPr>
              <a:t>Coercive power does not have to rest on the threat of violence. “Individuals exercise coercive power through a reliance upon physical strength, verbal facility, or the ability to grant or withhold emotional support from others. These bases provide the individual with the means to physically harm, bully, humiliate, or deny love to others” (</a:t>
            </a:r>
            <a:r>
              <a:rPr lang="en-US" sz="2400" dirty="0">
                <a:solidFill>
                  <a:srgbClr val="000000"/>
                </a:solidFill>
              </a:rPr>
              <a:t>Kipnis, 1976).</a:t>
            </a:r>
            <a:endParaRPr lang="en-US" sz="2400" dirty="0"/>
          </a:p>
        </p:txBody>
      </p:sp>
    </p:spTree>
    <p:extLst>
      <p:ext uri="{BB962C8B-B14F-4D97-AF65-F5344CB8AC3E}">
        <p14:creationId xmlns:p14="http://schemas.microsoft.com/office/powerpoint/2010/main" val="293379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AC0901E-EABB-9321-5F38-E4DCDEB2D737}"/>
              </a:ext>
            </a:extLst>
          </p:cNvPr>
          <p:cNvSpPr txBox="1">
            <a:spLocks/>
          </p:cNvSpPr>
          <p:nvPr/>
        </p:nvSpPr>
        <p:spPr>
          <a:xfrm>
            <a:off x="793938" y="0"/>
            <a:ext cx="6150871" cy="163674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b" anchorCtr="0" compatLnSpc="1">
            <a:prstTxWarp prst="textNoShape">
              <a:avLst/>
            </a:prstTxWarp>
            <a:normAutofit/>
          </a:bodyPr>
          <a:lstStyle>
            <a:lvl1pPr fontAlgn="base">
              <a:lnSpc>
                <a:spcPct val="90000"/>
              </a:lnSpc>
              <a:spcBef>
                <a:spcPct val="0"/>
              </a:spcBef>
              <a:spcAft>
                <a:spcPct val="0"/>
              </a:spcAft>
              <a:defRPr sz="4400" b="1">
                <a:latin typeface="+mj-lt"/>
                <a:ea typeface="+mj-ea"/>
                <a:cs typeface="+mj-cs"/>
              </a:defRPr>
            </a:lvl1pPr>
            <a:lvl2pPr algn="ctr" eaLnBrk="0" fontAlgn="base" hangingPunct="0">
              <a:spcBef>
                <a:spcPct val="0"/>
              </a:spcBef>
              <a:spcAft>
                <a:spcPct val="0"/>
              </a:spcAft>
              <a:defRPr sz="4400">
                <a:latin typeface="Calibri" pitchFamily="34" charset="0"/>
              </a:defRPr>
            </a:lvl2pPr>
            <a:lvl3pPr algn="ctr" eaLnBrk="0" fontAlgn="base" hangingPunct="0">
              <a:spcBef>
                <a:spcPct val="0"/>
              </a:spcBef>
              <a:spcAft>
                <a:spcPct val="0"/>
              </a:spcAft>
              <a:defRPr sz="4400">
                <a:latin typeface="Calibri" pitchFamily="34" charset="0"/>
              </a:defRPr>
            </a:lvl3pPr>
            <a:lvl4pPr algn="ctr" eaLnBrk="0" fontAlgn="base" hangingPunct="0">
              <a:spcBef>
                <a:spcPct val="0"/>
              </a:spcBef>
              <a:spcAft>
                <a:spcPct val="0"/>
              </a:spcAft>
              <a:defRPr sz="4400">
                <a:latin typeface="Calibri" pitchFamily="34" charset="0"/>
              </a:defRPr>
            </a:lvl4pPr>
            <a:lvl5pPr algn="ctr" eaLnBrk="0" fontAlgn="base" hangingPunct="0">
              <a:spcBef>
                <a:spcPct val="0"/>
              </a:spcBef>
              <a:spcAft>
                <a:spcPct val="0"/>
              </a:spcAft>
              <a:defRPr sz="4400">
                <a:latin typeface="Calibri" pitchFamily="34" charset="0"/>
              </a:defRPr>
            </a:lvl5pPr>
            <a:lvl6pPr marL="457200" algn="ctr" fontAlgn="base">
              <a:spcBef>
                <a:spcPct val="0"/>
              </a:spcBef>
              <a:spcAft>
                <a:spcPct val="0"/>
              </a:spcAft>
              <a:defRPr sz="4400">
                <a:latin typeface="Calibri" pitchFamily="34" charset="0"/>
              </a:defRPr>
            </a:lvl6pPr>
            <a:lvl7pPr marL="914400" algn="ctr" fontAlgn="base">
              <a:spcBef>
                <a:spcPct val="0"/>
              </a:spcBef>
              <a:spcAft>
                <a:spcPct val="0"/>
              </a:spcAft>
              <a:defRPr sz="4400">
                <a:latin typeface="Calibri" pitchFamily="34" charset="0"/>
              </a:defRPr>
            </a:lvl7pPr>
            <a:lvl8pPr marL="1371600" algn="ctr" fontAlgn="base">
              <a:spcBef>
                <a:spcPct val="0"/>
              </a:spcBef>
              <a:spcAft>
                <a:spcPct val="0"/>
              </a:spcAft>
              <a:defRPr sz="4400">
                <a:latin typeface="Calibri" pitchFamily="34" charset="0"/>
              </a:defRPr>
            </a:lvl8pPr>
            <a:lvl9pPr marL="1828800" algn="ctr" fontAlgn="base">
              <a:spcBef>
                <a:spcPct val="0"/>
              </a:spcBef>
              <a:spcAft>
                <a:spcPct val="0"/>
              </a:spcAft>
              <a:defRPr sz="4400">
                <a:latin typeface="Calibri" pitchFamily="34" charset="0"/>
              </a:defRPr>
            </a:lvl9pPr>
          </a:lstStyle>
          <a:p>
            <a:pPr>
              <a:spcAft>
                <a:spcPts val="600"/>
              </a:spcAft>
            </a:pPr>
            <a:r>
              <a:rPr lang="en-US" altLang="en-US" dirty="0"/>
              <a:t>Bases of Power in Groups</a:t>
            </a:r>
          </a:p>
        </p:txBody>
      </p:sp>
      <p:pic>
        <p:nvPicPr>
          <p:cNvPr id="9" name="Picture 6" descr="JOBMASTER">
            <a:extLst>
              <a:ext uri="{FF2B5EF4-FFF2-40B4-BE49-F238E27FC236}">
                <a16:creationId xmlns="" xmlns:a16="http://schemas.microsoft.com/office/drawing/2014/main" id="{29976661-F779-DE3C-E885-E85ADA605C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70" t="-1" r="49265" b="-1"/>
          <a:stretch/>
        </p:blipFill>
        <p:spPr bwMode="auto">
          <a:xfrm>
            <a:off x="6707225" y="10"/>
            <a:ext cx="5481728"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 xmlns:a16="http://schemas.microsoft.com/office/drawing/2014/main" id="{0E832072-D3A9-A281-3377-35DA58794A34}"/>
              </a:ext>
            </a:extLst>
          </p:cNvPr>
          <p:cNvSpPr txBox="1"/>
          <p:nvPr/>
        </p:nvSpPr>
        <p:spPr>
          <a:xfrm>
            <a:off x="745356" y="1818009"/>
            <a:ext cx="5877646" cy="1508105"/>
          </a:xfrm>
          <a:prstGeom prst="rect">
            <a:avLst/>
          </a:prstGeom>
          <a:noFill/>
        </p:spPr>
        <p:txBody>
          <a:bodyPr wrap="square">
            <a:spAutoFit/>
          </a:bodyPr>
          <a:lstStyle/>
          <a:p>
            <a:r>
              <a:rPr lang="en-US" sz="3600" b="1" i="1" dirty="0">
                <a:solidFill>
                  <a:schemeClr val="accent1">
                    <a:lumMod val="75000"/>
                  </a:schemeClr>
                </a:solidFill>
              </a:rPr>
              <a:t>Reward power </a:t>
            </a:r>
            <a:r>
              <a:rPr lang="en-US" sz="2800" b="0" u="none" strike="noStrike" baseline="0" dirty="0">
                <a:solidFill>
                  <a:srgbClr val="000000"/>
                </a:solidFill>
              </a:rPr>
              <a:t>exists when person A has power over person B because A controls rewards that B wants. </a:t>
            </a:r>
          </a:p>
        </p:txBody>
      </p:sp>
      <p:sp>
        <p:nvSpPr>
          <p:cNvPr id="26" name="TextBox 25">
            <a:extLst>
              <a:ext uri="{FF2B5EF4-FFF2-40B4-BE49-F238E27FC236}">
                <a16:creationId xmlns="" xmlns:a16="http://schemas.microsoft.com/office/drawing/2014/main" id="{3E504433-977E-6538-2EAC-ED47C47C4A39}"/>
              </a:ext>
            </a:extLst>
          </p:cNvPr>
          <p:cNvSpPr txBox="1"/>
          <p:nvPr/>
        </p:nvSpPr>
        <p:spPr>
          <a:xfrm>
            <a:off x="793938" y="3507378"/>
            <a:ext cx="5780482" cy="2246769"/>
          </a:xfrm>
          <a:prstGeom prst="rect">
            <a:avLst/>
          </a:prstGeom>
          <a:noFill/>
        </p:spPr>
        <p:txBody>
          <a:bodyPr wrap="square">
            <a:spAutoFit/>
          </a:bodyPr>
          <a:lstStyle/>
          <a:p>
            <a:r>
              <a:rPr lang="en-US" sz="2800" b="0" i="0" u="none" strike="noStrike" baseline="0" dirty="0">
                <a:solidFill>
                  <a:srgbClr val="000000"/>
                </a:solidFill>
              </a:rPr>
              <a:t>Research has indicated that reward power often leads to increased job performance as employees see a strong performance-reward contingency (Shetty, 1978). </a:t>
            </a:r>
            <a:endParaRPr lang="en-US" sz="2800" dirty="0"/>
          </a:p>
        </p:txBody>
      </p:sp>
    </p:spTree>
    <p:extLst>
      <p:ext uri="{BB962C8B-B14F-4D97-AF65-F5344CB8AC3E}">
        <p14:creationId xmlns:p14="http://schemas.microsoft.com/office/powerpoint/2010/main" val="29725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2880378" y="448694"/>
            <a:ext cx="6981251" cy="8476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Arial"/>
              <a:buNone/>
            </a:pPr>
            <a:r>
              <a:rPr lang="en-US" sz="3600" dirty="0"/>
              <a:t>Consequences of Power</a:t>
            </a:r>
            <a:endParaRPr sz="3600" dirty="0"/>
          </a:p>
        </p:txBody>
      </p:sp>
      <p:pic>
        <p:nvPicPr>
          <p:cNvPr id="169" name="Google Shape;169;p9"/>
          <p:cNvPicPr preferRelativeResize="0">
            <a:picLocks noGrp="1"/>
          </p:cNvPicPr>
          <p:nvPr>
            <p:ph idx="1"/>
          </p:nvPr>
        </p:nvPicPr>
        <p:blipFill rotWithShape="1">
          <a:blip r:embed="rId3">
            <a:clrChange>
              <a:clrFrom>
                <a:srgbClr val="FFFFFF"/>
              </a:clrFrom>
              <a:clrTo>
                <a:srgbClr val="FFFFFF">
                  <a:alpha val="0"/>
                </a:srgbClr>
              </a:clrTo>
            </a:clrChange>
            <a:alphaModFix/>
          </a:blip>
          <a:stretch/>
        </p:blipFill>
        <p:spPr>
          <a:xfrm>
            <a:off x="1427757" y="1296364"/>
            <a:ext cx="9597417" cy="512451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8FC9BE17-9A7B-462D-AE50-3D87773873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ed toy person in front of two lines of white figures">
            <a:extLst>
              <a:ext uri="{FF2B5EF4-FFF2-40B4-BE49-F238E27FC236}">
                <a16:creationId xmlns="" xmlns:a16="http://schemas.microsoft.com/office/drawing/2014/main" id="{448F4FB6-D3A3-44D3-AA7D-B09B5550DCC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0" name="Rectangle 9">
            <a:extLst>
              <a:ext uri="{FF2B5EF4-FFF2-40B4-BE49-F238E27FC236}">
                <a16:creationId xmlns="" xmlns:a16="http://schemas.microsoft.com/office/drawing/2014/main" id="{3EBE8569-6AEC-4B8C-8D53-2DE337CDBA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55D4142C-5077-457F-A6AD-3FECFDB396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 xmlns:a16="http://schemas.microsoft.com/office/drawing/2014/main" id="{7A5F0580-5EE9-419F-96EE-B6529EF6E7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Google Shape;176;p10">
            <a:extLst>
              <a:ext uri="{FF2B5EF4-FFF2-40B4-BE49-F238E27FC236}">
                <a16:creationId xmlns="" xmlns:a16="http://schemas.microsoft.com/office/drawing/2014/main" id="{8F51F62D-9C47-4A44-BD4B-351C094CDE28}"/>
              </a:ext>
            </a:extLst>
          </p:cNvPr>
          <p:cNvSpPr txBox="1">
            <a:spLocks/>
          </p:cNvSpPr>
          <p:nvPr/>
        </p:nvSpPr>
        <p:spPr>
          <a:xfrm>
            <a:off x="699135" y="2749497"/>
            <a:ext cx="7599913" cy="3634594"/>
          </a:xfrm>
          <a:prstGeom prst="rect">
            <a:avLst/>
          </a:prstGeom>
        </p:spPr>
        <p:txBody>
          <a:bodyPr spcFirstLastPara="1"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spcBef>
                <a:spcPts val="0"/>
              </a:spcBef>
              <a:buSzPts val="2680"/>
            </a:pPr>
            <a:r>
              <a:rPr lang="en-US" dirty="0"/>
              <a:t>In any situation involving power, at least two persons (or groups) can be identified:</a:t>
            </a:r>
          </a:p>
          <a:p>
            <a:pPr indent="0">
              <a:spcBef>
                <a:spcPts val="0"/>
              </a:spcBef>
              <a:buSzPts val="2680"/>
              <a:buNone/>
            </a:pPr>
            <a:endParaRPr lang="en-US" sz="2400" dirty="0"/>
          </a:p>
          <a:p>
            <a:pPr marL="1143000" lvl="1" indent="-457200">
              <a:spcBef>
                <a:spcPts val="0"/>
              </a:spcBef>
              <a:buSzPct val="100000"/>
              <a:buFont typeface="+mj-lt"/>
              <a:buAutoNum type="arabicPeriod"/>
            </a:pPr>
            <a:r>
              <a:rPr lang="en-US" sz="2800" dirty="0"/>
              <a:t>The person attempting to influence others and</a:t>
            </a:r>
          </a:p>
          <a:p>
            <a:pPr marL="1143000" lvl="1" indent="-457200">
              <a:spcBef>
                <a:spcPts val="0"/>
              </a:spcBef>
              <a:buSzPct val="100000"/>
              <a:buFont typeface="+mj-lt"/>
              <a:buAutoNum type="arabicPeriod"/>
            </a:pPr>
            <a:r>
              <a:rPr lang="en-US" sz="2800" dirty="0"/>
              <a:t>The target or targets of that influence. </a:t>
            </a:r>
          </a:p>
          <a:p>
            <a:pPr marL="457200">
              <a:spcBef>
                <a:spcPts val="1200"/>
              </a:spcBef>
              <a:buSzPts val="2680"/>
            </a:pPr>
            <a:r>
              <a:rPr lang="en-US" dirty="0"/>
              <a:t>All people are not subject to (or dependent upon) the same bases of power.</a:t>
            </a:r>
          </a:p>
        </p:txBody>
      </p:sp>
      <p:sp>
        <p:nvSpPr>
          <p:cNvPr id="9" name="TextBox 8">
            <a:extLst>
              <a:ext uri="{FF2B5EF4-FFF2-40B4-BE49-F238E27FC236}">
                <a16:creationId xmlns="" xmlns:a16="http://schemas.microsoft.com/office/drawing/2014/main" id="{4EEC72BB-2770-498E-AE41-6EDEBDC4675D}"/>
              </a:ext>
            </a:extLst>
          </p:cNvPr>
          <p:cNvSpPr txBox="1"/>
          <p:nvPr/>
        </p:nvSpPr>
        <p:spPr>
          <a:xfrm>
            <a:off x="874643" y="1656220"/>
            <a:ext cx="6094070" cy="707886"/>
          </a:xfrm>
          <a:prstGeom prst="rect">
            <a:avLst/>
          </a:prstGeom>
          <a:noFill/>
        </p:spPr>
        <p:txBody>
          <a:bodyPr wrap="square">
            <a:spAutoFit/>
          </a:bodyPr>
          <a:lstStyle/>
          <a:p>
            <a:r>
              <a:rPr lang="en-US" sz="4000" kern="1200" dirty="0">
                <a:latin typeface="+mj-lt"/>
                <a:ea typeface="+mj-ea"/>
                <a:cs typeface="+mj-cs"/>
              </a:rPr>
              <a:t>Power Dependencies</a:t>
            </a:r>
            <a:endParaRPr lang="en-US" sz="4000" dirty="0"/>
          </a:p>
        </p:txBody>
      </p:sp>
    </p:spTree>
    <p:extLst>
      <p:ext uri="{BB962C8B-B14F-4D97-AF65-F5344CB8AC3E}">
        <p14:creationId xmlns:p14="http://schemas.microsoft.com/office/powerpoint/2010/main" val="4174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useBgFill="1">
        <p:nvSpPr>
          <p:cNvPr id="78" name="!!BGRectangle">
            <a:extLst>
              <a:ext uri="{FF2B5EF4-FFF2-40B4-BE49-F238E27FC236}">
                <a16:creationId xmlns="" xmlns:a16="http://schemas.microsoft.com/office/drawing/2014/main" id="{44B42A97-2187-442B-BB48-39526296DA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17 Inspiring Quotes About the Remarkable Power of Teamwork | Inc.com">
            <a:extLst>
              <a:ext uri="{FF2B5EF4-FFF2-40B4-BE49-F238E27FC236}">
                <a16:creationId xmlns="" xmlns:a16="http://schemas.microsoft.com/office/drawing/2014/main" id="{8485CF3F-8882-70DE-90E7-54273B42D1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972" b="14361"/>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80" name="!!Rectangle">
            <a:extLst>
              <a:ext uri="{FF2B5EF4-FFF2-40B4-BE49-F238E27FC236}">
                <a16:creationId xmlns="" xmlns:a16="http://schemas.microsoft.com/office/drawing/2014/main" id="{F40CA114-B78B-4E3B-A785-96745276B6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572457"/>
            <a:ext cx="12192000" cy="2285543"/>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82" name="!!Line">
            <a:extLst>
              <a:ext uri="{FF2B5EF4-FFF2-40B4-BE49-F238E27FC236}">
                <a16:creationId xmlns="" xmlns:a16="http://schemas.microsoft.com/office/drawing/2014/main" id="{1B1D834C-2707-49B0-A3CE-334D83DFF0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5048" y="5266944"/>
            <a:ext cx="9144"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00;p2">
            <a:extLst>
              <a:ext uri="{FF2B5EF4-FFF2-40B4-BE49-F238E27FC236}">
                <a16:creationId xmlns="" xmlns:a16="http://schemas.microsoft.com/office/drawing/2014/main" id="{688C4EFB-3A51-A1F4-3490-7D04F0F0DE19}"/>
              </a:ext>
            </a:extLst>
          </p:cNvPr>
          <p:cNvSpPr txBox="1">
            <a:spLocks noGrp="1"/>
          </p:cNvSpPr>
          <p:nvPr>
            <p:ph idx="1"/>
          </p:nvPr>
        </p:nvSpPr>
        <p:spPr>
          <a:xfrm>
            <a:off x="1132198" y="5220478"/>
            <a:ext cx="6979533" cy="989499"/>
          </a:xfrm>
          <a:prstGeom prst="rect">
            <a:avLst/>
          </a:prstGeom>
          <a:noFill/>
          <a:ln>
            <a:noFill/>
          </a:ln>
        </p:spPr>
        <p:txBody>
          <a:bodyPr spcFirstLastPara="1" wrap="square" lIns="91425" tIns="45700" rIns="91425" bIns="45700" anchor="ctr" anchorCtr="0">
            <a:normAutofit/>
          </a:bodyPr>
          <a:lstStyle/>
          <a:p>
            <a:pPr marL="0" indent="0" algn="r">
              <a:spcBef>
                <a:spcPts val="0"/>
              </a:spcBef>
              <a:buSzPct val="100000"/>
              <a:buNone/>
            </a:pPr>
            <a:r>
              <a:rPr lang="en-US" sz="4000" dirty="0">
                <a:latin typeface="+mj-lt"/>
              </a:rPr>
              <a:t>1. Power in Teams and Groups</a:t>
            </a:r>
          </a:p>
        </p:txBody>
      </p:sp>
      <p:sp>
        <p:nvSpPr>
          <p:cNvPr id="11" name="Google Shape;92;p1">
            <a:extLst>
              <a:ext uri="{FF2B5EF4-FFF2-40B4-BE49-F238E27FC236}">
                <a16:creationId xmlns="" xmlns:a16="http://schemas.microsoft.com/office/drawing/2014/main" id="{61B8BD98-30B8-B010-E406-170FB0D09873}"/>
              </a:ext>
            </a:extLst>
          </p:cNvPr>
          <p:cNvSpPr txBox="1">
            <a:spLocks/>
          </p:cNvSpPr>
          <p:nvPr/>
        </p:nvSpPr>
        <p:spPr>
          <a:xfrm>
            <a:off x="1469186" y="3429000"/>
            <a:ext cx="6349091" cy="1014182"/>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ct val="0"/>
              </a:spcBef>
              <a:spcAft>
                <a:spcPts val="600"/>
              </a:spcAft>
              <a:buClr>
                <a:srgbClr val="FFFFFF"/>
              </a:buClr>
              <a:buSzPts val="5900"/>
              <a:buFontTx/>
              <a:buNone/>
              <a:tabLst/>
              <a:defRPr/>
            </a:pPr>
            <a:r>
              <a:rPr kumimoji="0" lang="en-US" b="1" i="0" u="none" strike="noStrike" kern="1200" cap="none" spc="0" normalizeH="0" baseline="0" noProof="0" dirty="0">
                <a:ln>
                  <a:noFill/>
                </a:ln>
                <a:solidFill>
                  <a:prstClr val="white"/>
                </a:solidFill>
                <a:effectLst/>
                <a:uLnTx/>
                <a:uFillTx/>
                <a:latin typeface="Calibri Light" panose="020F0302020204030204"/>
                <a:ea typeface="+mj-ea"/>
                <a:cs typeface="+mj-cs"/>
              </a:rPr>
              <a:t>Group &amp; Team Theory</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1"/>
        <p:cNvGrpSpPr/>
        <p:nvPr/>
      </p:nvGrpSpPr>
      <p:grpSpPr>
        <a:xfrm>
          <a:off x="0" y="0"/>
          <a:ext cx="0" cy="0"/>
          <a:chOff x="0" y="0"/>
          <a:chExt cx="0" cy="0"/>
        </a:xfrm>
      </p:grpSpPr>
      <p:pic>
        <p:nvPicPr>
          <p:cNvPr id="187" name="Picture 183" descr="Colourful carved figures of humans">
            <a:extLst>
              <a:ext uri="{FF2B5EF4-FFF2-40B4-BE49-F238E27FC236}">
                <a16:creationId xmlns="" xmlns:a16="http://schemas.microsoft.com/office/drawing/2014/main" id="{69B98ED2-4B96-405E-8F7F-113735FCD8D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124" name="Rectangle 123">
            <a:extLst>
              <a:ext uri="{FF2B5EF4-FFF2-40B4-BE49-F238E27FC236}">
                <a16:creationId xmlns="" xmlns:a16="http://schemas.microsoft.com/office/drawing/2014/main" id="{37C89E4B-3C9F-44B9-8B86-D9E3D112D8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Google Shape;182;ge69c430548_0_3"/>
          <p:cNvSpPr txBox="1">
            <a:spLocks noGrp="1"/>
          </p:cNvSpPr>
          <p:nvPr>
            <p:ph type="title"/>
          </p:nvPr>
        </p:nvSpPr>
        <p:spPr>
          <a:xfrm>
            <a:off x="523875" y="5317240"/>
            <a:ext cx="11210925" cy="744836"/>
          </a:xfrm>
          <a:prstGeom prst="rect">
            <a:avLst/>
          </a:prstGeom>
        </p:spPr>
        <p:txBody>
          <a:bodyPr spcFirstLastPara="1" vert="horz" lIns="91440" tIns="45720" rIns="91440" bIns="45720" rtlCol="0" anchor="ctr" anchorCtr="0">
            <a:normAutofit/>
          </a:bodyPr>
          <a:lstStyle/>
          <a:p>
            <a:pPr algn="ctr">
              <a:buClr>
                <a:srgbClr val="FFFFFF"/>
              </a:buClr>
              <a:buSzPts val="3600"/>
            </a:pPr>
            <a:r>
              <a:rPr lang="en-US" sz="3300">
                <a:solidFill>
                  <a:schemeClr val="tx1">
                    <a:lumMod val="85000"/>
                    <a:lumOff val="15000"/>
                  </a:schemeClr>
                </a:solidFill>
                <a:highlight>
                  <a:schemeClr val="lt1"/>
                </a:highlight>
                <a:sym typeface="Lora"/>
              </a:rPr>
              <a:t>What causes some people to be vulnerable to power attempts?</a:t>
            </a:r>
            <a:endParaRPr lang="en-US" sz="3300">
              <a:solidFill>
                <a:schemeClr val="tx1">
                  <a:lumMod val="85000"/>
                  <a:lumOff val="15000"/>
                </a:schemeClr>
              </a:solidFill>
            </a:endParaRPr>
          </a:p>
        </p:txBody>
      </p:sp>
      <p:cxnSp>
        <p:nvCxnSpPr>
          <p:cNvPr id="126" name="Straight Connector 125">
            <a:extLst>
              <a:ext uri="{FF2B5EF4-FFF2-40B4-BE49-F238E27FC236}">
                <a16:creationId xmlns="" xmlns:a16="http://schemas.microsoft.com/office/drawing/2014/main" id="{AA2EAA10-076F-46BD-8F0F-B9A2FB77A8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 xmlns:a16="http://schemas.microsoft.com/office/drawing/2014/main" id="{D891E407-403B-4764-86C9-33A56D3BCA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182"/>
                                        </p:tgtEl>
                                        <p:attrNameLst>
                                          <p:attrName>style.visibility</p:attrName>
                                        </p:attrNameLst>
                                      </p:cBhvr>
                                      <p:to>
                                        <p:strVal val="visible"/>
                                      </p:to>
                                    </p:set>
                                    <p:animEffect transition="in" filter="fade">
                                      <p:cBhvr>
                                        <p:cTn id="7" dur="7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136">
            <a:extLst>
              <a:ext uri="{FF2B5EF4-FFF2-40B4-BE49-F238E27FC236}">
                <a16:creationId xmlns=""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give effective and motivating feedback in a team?">
            <a:extLst>
              <a:ext uri="{FF2B5EF4-FFF2-40B4-BE49-F238E27FC236}">
                <a16:creationId xmlns="" xmlns:a16="http://schemas.microsoft.com/office/drawing/2014/main" id="{39D1FDA1-8CA5-E41D-43BA-79AFA1888F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455" r="13818" b="1636"/>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138">
            <a:extLst>
              <a:ext uri="{FF2B5EF4-FFF2-40B4-BE49-F238E27FC236}">
                <a16:creationId xmlns="" xmlns:a16="http://schemas.microsoft.com/office/drawing/2014/main" id="{AB58EF07-17C2-48CF-ABB0-EEF1F17CB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 xmlns:a16="http://schemas.microsoft.com/office/drawing/2014/main" id="{6614F3B0-AF68-0599-C6D9-1F66E434DE36}"/>
              </a:ext>
            </a:extLst>
          </p:cNvPr>
          <p:cNvSpPr txBox="1"/>
          <p:nvPr/>
        </p:nvSpPr>
        <p:spPr>
          <a:xfrm>
            <a:off x="1376227" y="294861"/>
            <a:ext cx="4023360" cy="14553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atin typeface="+mj-lt"/>
                <a:ea typeface="+mj-ea"/>
                <a:cs typeface="+mj-cs"/>
                <a:sym typeface="Lora"/>
              </a:rPr>
              <a:t>What causes some people to be vulnerable to power attempts?</a:t>
            </a:r>
            <a:endParaRPr lang="en-US" sz="2800" dirty="0">
              <a:latin typeface="+mj-lt"/>
              <a:ea typeface="+mj-ea"/>
              <a:cs typeface="+mj-cs"/>
            </a:endParaRPr>
          </a:p>
        </p:txBody>
      </p:sp>
      <p:sp>
        <p:nvSpPr>
          <p:cNvPr id="2056" name="Rectangle 140">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 name="Rectangle 142">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 xmlns:a16="http://schemas.microsoft.com/office/drawing/2014/main" id="{C6E9250D-3123-15FA-A1EC-4DDD7C53243E}"/>
              </a:ext>
            </a:extLst>
          </p:cNvPr>
          <p:cNvSpPr/>
          <p:nvPr/>
        </p:nvSpPr>
        <p:spPr>
          <a:xfrm>
            <a:off x="481029" y="4378362"/>
            <a:ext cx="3977640" cy="186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184;ge69c430548_0_3">
            <a:extLst>
              <a:ext uri="{FF2B5EF4-FFF2-40B4-BE49-F238E27FC236}">
                <a16:creationId xmlns="" xmlns:a16="http://schemas.microsoft.com/office/drawing/2014/main" id="{F93CD989-C0D3-DB73-AFAA-E67A6C4B3985}"/>
              </a:ext>
            </a:extLst>
          </p:cNvPr>
          <p:cNvSpPr txBox="1">
            <a:spLocks/>
          </p:cNvSpPr>
          <p:nvPr/>
        </p:nvSpPr>
        <p:spPr>
          <a:xfrm>
            <a:off x="974641" y="2045027"/>
            <a:ext cx="5549518" cy="706210"/>
          </a:xfrm>
          <a:prstGeom prst="rect">
            <a:avLst/>
          </a:prstGeom>
          <a:noFill/>
          <a:ln>
            <a:noFill/>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1600" indent="0">
              <a:spcBef>
                <a:spcPts val="0"/>
              </a:spcBef>
              <a:spcAft>
                <a:spcPts val="600"/>
              </a:spcAft>
              <a:buSzPct val="100000"/>
              <a:buNone/>
            </a:pPr>
            <a:r>
              <a:rPr lang="en-US" sz="3600" dirty="0">
                <a:solidFill>
                  <a:schemeClr val="accent4">
                    <a:lumMod val="40000"/>
                    <a:lumOff val="60000"/>
                  </a:schemeClr>
                </a:solidFill>
              </a:rPr>
              <a:t>Subordinate’s Values </a:t>
            </a:r>
          </a:p>
        </p:txBody>
      </p:sp>
      <p:sp>
        <p:nvSpPr>
          <p:cNvPr id="25" name="Google Shape;185;ge69c430548_0_3">
            <a:extLst>
              <a:ext uri="{FF2B5EF4-FFF2-40B4-BE49-F238E27FC236}">
                <a16:creationId xmlns="" xmlns:a16="http://schemas.microsoft.com/office/drawing/2014/main" id="{BB5D32C0-A4EB-4A06-BD8A-0B4A5AA68182}"/>
              </a:ext>
            </a:extLst>
          </p:cNvPr>
          <p:cNvSpPr txBox="1">
            <a:spLocks/>
          </p:cNvSpPr>
          <p:nvPr/>
        </p:nvSpPr>
        <p:spPr>
          <a:xfrm>
            <a:off x="1079508" y="2749265"/>
            <a:ext cx="5879939" cy="1182358"/>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Person B’s values can influence his susceptibility to influence.</a:t>
            </a:r>
          </a:p>
        </p:txBody>
      </p:sp>
      <p:sp>
        <p:nvSpPr>
          <p:cNvPr id="26" name="TextBox 25">
            <a:extLst>
              <a:ext uri="{FF2B5EF4-FFF2-40B4-BE49-F238E27FC236}">
                <a16:creationId xmlns="" xmlns:a16="http://schemas.microsoft.com/office/drawing/2014/main" id="{222F493A-01B9-C965-5732-7F86099DC7C2}"/>
              </a:ext>
            </a:extLst>
          </p:cNvPr>
          <p:cNvSpPr txBox="1"/>
          <p:nvPr/>
        </p:nvSpPr>
        <p:spPr>
          <a:xfrm>
            <a:off x="1079509" y="3734170"/>
            <a:ext cx="5720060" cy="255798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defPPr>
              <a:defRPr lang="en-US"/>
            </a:defPPr>
            <a:lvl1pPr indent="0" algn="r">
              <a:lnSpc>
                <a:spcPct val="90000"/>
              </a:lnSpc>
              <a:spcBef>
                <a:spcPts val="0"/>
              </a:spcBef>
              <a:buSzPct val="100000"/>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If an employee places a high value on money and believes the supervisor actually controls pay raises, we would expect the employee to be highly susceptible to the supervisor’s influence.</a:t>
            </a:r>
          </a:p>
        </p:txBody>
      </p:sp>
    </p:spTree>
    <p:extLst>
      <p:ext uri="{BB962C8B-B14F-4D97-AF65-F5344CB8AC3E}">
        <p14:creationId xmlns:p14="http://schemas.microsoft.com/office/powerpoint/2010/main" val="28217401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 xmlns:a16="http://schemas.microsoft.com/office/drawing/2014/main" id="{BCC81228-CEA3-402B-B8E5-688F5BFA78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3" name="Arc 192">
            <a:extLst>
              <a:ext uri="{FF2B5EF4-FFF2-40B4-BE49-F238E27FC236}">
                <a16:creationId xmlns="" xmlns:a16="http://schemas.microsoft.com/office/drawing/2014/main" id="{BC0916B8-FF7A-4ECB-9FD7-C7668658D9B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074" name="Picture 2" descr="Relationship people icon stock vector. Illustration of relationships -  157100916">
            <a:extLst>
              <a:ext uri="{FF2B5EF4-FFF2-40B4-BE49-F238E27FC236}">
                <a16:creationId xmlns="" xmlns:a16="http://schemas.microsoft.com/office/drawing/2014/main" id="{ABCEFEC3-ACB8-9651-DCBA-ED25D9011AAE}"/>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42"/>
          <a:stretch/>
        </p:blipFill>
        <p:spPr bwMode="auto">
          <a:xfrm>
            <a:off x="741522" y="2604303"/>
            <a:ext cx="4600314" cy="3676455"/>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a:noFill/>
          <a:extLst>
            <a:ext uri="{909E8E84-426E-40DD-AFC4-6F175D3DCCD1}">
              <a14:hiddenFill xmlns:a14="http://schemas.microsoft.com/office/drawing/2010/main">
                <a:solidFill>
                  <a:srgbClr val="FFFFFF"/>
                </a:solidFill>
              </a14:hiddenFill>
            </a:ext>
          </a:extLst>
        </p:spPr>
      </p:pic>
      <p:sp>
        <p:nvSpPr>
          <p:cNvPr id="194" name="Rectangle 193">
            <a:extLst>
              <a:ext uri="{FF2B5EF4-FFF2-40B4-BE49-F238E27FC236}">
                <a16:creationId xmlns="" xmlns:a16="http://schemas.microsoft.com/office/drawing/2014/main" id="{9DC011D4-C95F-4B2E-9A3C-A46DCDE956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TextBox 25">
            <a:extLst>
              <a:ext uri="{FF2B5EF4-FFF2-40B4-BE49-F238E27FC236}">
                <a16:creationId xmlns="" xmlns:a16="http://schemas.microsoft.com/office/drawing/2014/main" id="{66415727-B75A-16F5-A102-39FFD0D25A2D}"/>
              </a:ext>
            </a:extLst>
          </p:cNvPr>
          <p:cNvSpPr txBox="1"/>
          <p:nvPr/>
        </p:nvSpPr>
        <p:spPr>
          <a:xfrm>
            <a:off x="982054" y="643468"/>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27" name="Google Shape;185;ge69c430548_0_3">
            <a:extLst>
              <a:ext uri="{FF2B5EF4-FFF2-40B4-BE49-F238E27FC236}">
                <a16:creationId xmlns="" xmlns:a16="http://schemas.microsoft.com/office/drawing/2014/main" id="{7FE904F2-E43B-94EF-40C3-725D37C1EE93}"/>
              </a:ext>
            </a:extLst>
          </p:cNvPr>
          <p:cNvSpPr txBox="1">
            <a:spLocks/>
          </p:cNvSpPr>
          <p:nvPr/>
        </p:nvSpPr>
        <p:spPr>
          <a:xfrm>
            <a:off x="5614448" y="2261643"/>
            <a:ext cx="6108642" cy="4264110"/>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ct val="100000"/>
              <a:buNone/>
            </a:pPr>
            <a:r>
              <a:rPr lang="en-US" dirty="0"/>
              <a:t>The nature of the relationship between A and B can be a factor in power dependence. </a:t>
            </a:r>
          </a:p>
          <a:p>
            <a:pPr marL="0" indent="0">
              <a:spcBef>
                <a:spcPts val="1200"/>
              </a:spcBef>
              <a:buSzPct val="100000"/>
              <a:buNone/>
            </a:pPr>
            <a:r>
              <a:rPr lang="en-US" dirty="0"/>
              <a:t>Are A and B peers or superior and subordinate? </a:t>
            </a:r>
          </a:p>
          <a:p>
            <a:pPr marL="0" indent="0">
              <a:spcBef>
                <a:spcPts val="1200"/>
              </a:spcBef>
              <a:buSzPct val="100000"/>
              <a:buNone/>
            </a:pPr>
            <a:r>
              <a:rPr lang="en-US" dirty="0"/>
              <a:t>Is the job permanent or temporary? </a:t>
            </a:r>
          </a:p>
          <a:p>
            <a:pPr marL="0" indent="0">
              <a:spcBef>
                <a:spcPts val="1200"/>
              </a:spcBef>
              <a:buSzPct val="100000"/>
              <a:buNone/>
            </a:pPr>
            <a:r>
              <a:rPr lang="en-US" dirty="0"/>
              <a:t>A person on a temporary job, for example, may feel less need to acquiesce, because he won’t be holding the position for long.</a:t>
            </a:r>
          </a:p>
        </p:txBody>
      </p:sp>
      <p:sp>
        <p:nvSpPr>
          <p:cNvPr id="28" name="Google Shape;184;ge69c430548_0_3">
            <a:extLst>
              <a:ext uri="{FF2B5EF4-FFF2-40B4-BE49-F238E27FC236}">
                <a16:creationId xmlns="" xmlns:a16="http://schemas.microsoft.com/office/drawing/2014/main" id="{C37527AC-1A88-6A65-2F5D-80632529F6A0}"/>
              </a:ext>
            </a:extLst>
          </p:cNvPr>
          <p:cNvSpPr txBox="1">
            <a:spLocks/>
          </p:cNvSpPr>
          <p:nvPr/>
        </p:nvSpPr>
        <p:spPr>
          <a:xfrm>
            <a:off x="5568148" y="1443389"/>
            <a:ext cx="4449768"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gn="r">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dirty="0"/>
              <a:t>Nature of Relationship</a:t>
            </a:r>
          </a:p>
        </p:txBody>
      </p:sp>
    </p:spTree>
    <p:extLst>
      <p:ext uri="{BB962C8B-B14F-4D97-AF65-F5344CB8AC3E}">
        <p14:creationId xmlns:p14="http://schemas.microsoft.com/office/powerpoint/2010/main" val="255297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xEl>
                                              <p:pRg st="1" end="1"/>
                                            </p:txEl>
                                          </p:spTgt>
                                        </p:tgtEl>
                                        <p:attrNameLst>
                                          <p:attrName>style.visibility</p:attrName>
                                        </p:attrNameLst>
                                      </p:cBhvr>
                                      <p:to>
                                        <p:strVal val="visible"/>
                                      </p:to>
                                    </p:set>
                                    <p:animEffect transition="in" filter="fade">
                                      <p:cBhvr>
                                        <p:cTn id="14" dur="1000"/>
                                        <p:tgtEl>
                                          <p:spTgt spid="27">
                                            <p:txEl>
                                              <p:pRg st="1" end="1"/>
                                            </p:txEl>
                                          </p:spTgt>
                                        </p:tgtEl>
                                      </p:cBhvr>
                                    </p:animEffect>
                                    <p:anim calcmode="lin" valueType="num">
                                      <p:cBhvr>
                                        <p:cTn id="15" dur="1000" fill="hold"/>
                                        <p:tgtEl>
                                          <p:spTgt spid="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
                                            <p:txEl>
                                              <p:pRg st="2" end="2"/>
                                            </p:txEl>
                                          </p:spTgt>
                                        </p:tgtEl>
                                        <p:attrNameLst>
                                          <p:attrName>style.visibility</p:attrName>
                                        </p:attrNameLst>
                                      </p:cBhvr>
                                      <p:to>
                                        <p:strVal val="visible"/>
                                      </p:to>
                                    </p:set>
                                    <p:animEffect transition="in" filter="fade">
                                      <p:cBhvr>
                                        <p:cTn id="21" dur="1000"/>
                                        <p:tgtEl>
                                          <p:spTgt spid="27">
                                            <p:txEl>
                                              <p:pRg st="2" end="2"/>
                                            </p:txEl>
                                          </p:spTgt>
                                        </p:tgtEl>
                                      </p:cBhvr>
                                    </p:animEffect>
                                    <p:anim calcmode="lin" valueType="num">
                                      <p:cBhvr>
                                        <p:cTn id="22" dur="1000" fill="hold"/>
                                        <p:tgtEl>
                                          <p:spTgt spid="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7">
                                            <p:txEl>
                                              <p:pRg st="3" end="3"/>
                                            </p:txEl>
                                          </p:spTgt>
                                        </p:tgtEl>
                                        <p:attrNameLst>
                                          <p:attrName>style.visibility</p:attrName>
                                        </p:attrNameLst>
                                      </p:cBhvr>
                                      <p:to>
                                        <p:strVal val="visible"/>
                                      </p:to>
                                    </p:set>
                                    <p:animEffect transition="in" filter="fade">
                                      <p:cBhvr>
                                        <p:cTn id="28" dur="1000"/>
                                        <p:tgtEl>
                                          <p:spTgt spid="27">
                                            <p:txEl>
                                              <p:pRg st="3" end="3"/>
                                            </p:txEl>
                                          </p:spTgt>
                                        </p:tgtEl>
                                      </p:cBhvr>
                                    </p:animEffect>
                                    <p:anim calcmode="lin" valueType="num">
                                      <p:cBhvr>
                                        <p:cTn id="29" dur="1000" fill="hold"/>
                                        <p:tgtEl>
                                          <p:spTgt spid="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47942995-B07F-4636-9A06-C6A104B260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2984992"/>
            <a:ext cx="731521" cy="673460"/>
            <a:chOff x="3940602" y="308034"/>
            <a:chExt cx="2116791" cy="3428999"/>
          </a:xfrm>
          <a:solidFill>
            <a:schemeClr val="accent4"/>
          </a:solidFill>
        </p:grpSpPr>
        <p:sp>
          <p:nvSpPr>
            <p:cNvPr id="11" name="Rectangle 10">
              <a:extLst>
                <a:ext uri="{FF2B5EF4-FFF2-40B4-BE49-F238E27FC236}">
                  <a16:creationId xmlns=""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205;p11" descr="Chart, line chart&#10;&#10;Description automatically generated">
            <a:extLst>
              <a:ext uri="{FF2B5EF4-FFF2-40B4-BE49-F238E27FC236}">
                <a16:creationId xmlns="" xmlns:a16="http://schemas.microsoft.com/office/drawing/2014/main" id="{A9E08585-9AC7-7FEB-2197-B29A2C6ADC81}"/>
              </a:ext>
            </a:extLst>
          </p:cNvPr>
          <p:cNvPicPr preferRelativeResize="0"/>
          <p:nvPr/>
        </p:nvPicPr>
        <p:blipFill>
          <a:blip r:embed="rId2" cstate="screen">
            <a:extLst>
              <a:ext uri="{28A0092B-C50C-407E-A947-70E740481C1C}">
                <a14:useLocalDpi xmlns:a14="http://schemas.microsoft.com/office/drawing/2010/main"/>
              </a:ext>
            </a:extLst>
          </a:blip>
          <a:stretch>
            <a:fillRect/>
          </a:stretch>
        </p:blipFill>
        <p:spPr>
          <a:xfrm>
            <a:off x="5677818" y="1747777"/>
            <a:ext cx="6017358" cy="3275636"/>
          </a:xfrm>
          <a:prstGeom prst="rect">
            <a:avLst/>
          </a:prstGeom>
          <a:noFill/>
        </p:spPr>
      </p:pic>
      <p:sp>
        <p:nvSpPr>
          <p:cNvPr id="14" name="TextBox 13">
            <a:extLst>
              <a:ext uri="{FF2B5EF4-FFF2-40B4-BE49-F238E27FC236}">
                <a16:creationId xmlns="" xmlns:a16="http://schemas.microsoft.com/office/drawing/2014/main" id="{B41498AD-5306-4E9B-17C7-315253CE559B}"/>
              </a:ext>
            </a:extLst>
          </p:cNvPr>
          <p:cNvSpPr txBox="1"/>
          <p:nvPr/>
        </p:nvSpPr>
        <p:spPr>
          <a:xfrm>
            <a:off x="633593" y="1728555"/>
            <a:ext cx="4840010" cy="1095703"/>
          </a:xfrm>
          <a:prstGeom prst="rect">
            <a:avLst/>
          </a:prstGeom>
        </p:spPr>
        <p:txBody>
          <a:bodyPr vert="horz" lIns="91440" tIns="45720" rIns="91440" bIns="45720" rtlCol="0">
            <a:normAutofit fontScale="92500" lnSpcReduction="20000"/>
          </a:bodyPr>
          <a:lstStyle/>
          <a:p>
            <a:pPr>
              <a:lnSpc>
                <a:spcPct val="90000"/>
              </a:lnSpc>
              <a:spcBef>
                <a:spcPct val="0"/>
              </a:spcBef>
              <a:spcAft>
                <a:spcPts val="600"/>
              </a:spcAft>
            </a:pPr>
            <a:r>
              <a:rPr lang="en-US" sz="3200" dirty="0">
                <a:highlight>
                  <a:schemeClr val="lt1"/>
                </a:highlight>
                <a:sym typeface="Lora"/>
              </a:rPr>
              <a:t>What causes some people to be vulnerable to power attempts?</a:t>
            </a:r>
            <a:endParaRPr lang="en-US" sz="3200" dirty="0"/>
          </a:p>
        </p:txBody>
      </p:sp>
      <p:sp>
        <p:nvSpPr>
          <p:cNvPr id="16" name="Google Shape;184;ge69c430548_0_3">
            <a:extLst>
              <a:ext uri="{FF2B5EF4-FFF2-40B4-BE49-F238E27FC236}">
                <a16:creationId xmlns="" xmlns:a16="http://schemas.microsoft.com/office/drawing/2014/main" id="{D08AA658-6A63-E3DC-6450-BB8127EE4F17}"/>
              </a:ext>
            </a:extLst>
          </p:cNvPr>
          <p:cNvSpPr txBox="1">
            <a:spLocks/>
          </p:cNvSpPr>
          <p:nvPr/>
        </p:nvSpPr>
        <p:spPr>
          <a:xfrm>
            <a:off x="2083073" y="3047320"/>
            <a:ext cx="3424839" cy="706210"/>
          </a:xfrm>
          <a:prstGeom prst="rect">
            <a:avLst/>
          </a:prstGeom>
          <a:noFill/>
          <a:ln>
            <a:noFill/>
          </a:ln>
        </p:spPr>
        <p:txBody>
          <a:bodyPr spcFirstLastPara="1" wrap="square" lIns="91425" tIns="45700" rIns="91425" bIns="45700" anchor="t" anchorCtr="0">
            <a:normAutofit/>
          </a:bodyPr>
          <a:lstStyle>
            <a:defPPr>
              <a:defRPr lang="en-US"/>
            </a:defPPr>
            <a:lvl1pPr marL="101600" indent="0">
              <a:lnSpc>
                <a:spcPct val="90000"/>
              </a:lnSpc>
              <a:spcBef>
                <a:spcPts val="0"/>
              </a:spcBef>
              <a:spcAft>
                <a:spcPts val="600"/>
              </a:spcAft>
              <a:buSzPct val="100000"/>
              <a:buFont typeface="Arial" panose="020B0604020202020204" pitchFamily="34" charset="0"/>
              <a:buNone/>
              <a:defRPr sz="3600">
                <a:solidFill>
                  <a:schemeClr val="accent1">
                    <a:lumMod val="75000"/>
                  </a:schemeClr>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r"/>
            <a:r>
              <a:rPr lang="en-US" dirty="0"/>
              <a:t>Counterpower</a:t>
            </a:r>
          </a:p>
        </p:txBody>
      </p:sp>
      <p:sp>
        <p:nvSpPr>
          <p:cNvPr id="18" name="Google Shape;185;ge69c430548_0_3">
            <a:extLst>
              <a:ext uri="{FF2B5EF4-FFF2-40B4-BE49-F238E27FC236}">
                <a16:creationId xmlns="" xmlns:a16="http://schemas.microsoft.com/office/drawing/2014/main" id="{6CD737ED-4D58-EAB5-05B6-C505126985D4}"/>
              </a:ext>
            </a:extLst>
          </p:cNvPr>
          <p:cNvSpPr txBox="1">
            <a:spLocks/>
          </p:cNvSpPr>
          <p:nvPr/>
        </p:nvSpPr>
        <p:spPr>
          <a:xfrm>
            <a:off x="667903" y="3696898"/>
            <a:ext cx="4840010" cy="2522193"/>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SzPct val="100000"/>
              <a:buNone/>
            </a:pPr>
            <a:r>
              <a:rPr lang="en-US" sz="2800" dirty="0"/>
              <a:t>B has other sources of power to buffer the effects of A’s power. For example, if B is unionized, the union’s power may serve to negate A’s influence attempts.</a:t>
            </a:r>
          </a:p>
        </p:txBody>
      </p:sp>
    </p:spTree>
    <p:extLst>
      <p:ext uri="{BB962C8B-B14F-4D97-AF65-F5344CB8AC3E}">
        <p14:creationId xmlns:p14="http://schemas.microsoft.com/office/powerpoint/2010/main" val="33529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3" descr="Low angle view of lightning against cloudy sky at dusk">
            <a:extLst>
              <a:ext uri="{FF2B5EF4-FFF2-40B4-BE49-F238E27FC236}">
                <a16:creationId xmlns="" xmlns:a16="http://schemas.microsoft.com/office/drawing/2014/main" id="{317853D2-F5DD-DF18-BD91-CF0D366D54EC}"/>
              </a:ext>
            </a:extLst>
          </p:cNvPr>
          <p:cNvPicPr>
            <a:picLocks noChangeAspect="1"/>
          </p:cNvPicPr>
          <p:nvPr/>
        </p:nvPicPr>
        <p:blipFill rotWithShape="1">
          <a:blip r:embed="rId2">
            <a:duotone>
              <a:schemeClr val="bg2">
                <a:shade val="45000"/>
                <a:satMod val="135000"/>
              </a:schemeClr>
              <a:prstClr val="white"/>
            </a:duotone>
          </a:blip>
          <a:srcRect l="9091" t="8123" b="7003"/>
          <a:stretch/>
        </p:blipFill>
        <p:spPr>
          <a:xfrm>
            <a:off x="20" y="10"/>
            <a:ext cx="12191980" cy="6857990"/>
          </a:xfrm>
          <a:prstGeom prst="rect">
            <a:avLst/>
          </a:prstGeom>
        </p:spPr>
      </p:pic>
      <p:sp>
        <p:nvSpPr>
          <p:cNvPr id="21" name="Rectangle 18">
            <a:extLst>
              <a:ext uri="{FF2B5EF4-FFF2-40B4-BE49-F238E27FC236}">
                <a16:creationId xmlns="" xmlns:a16="http://schemas.microsoft.com/office/drawing/2014/main" id="{B50AB553-2A96-4A92-96F2-93548E0969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210;p12">
            <a:extLst>
              <a:ext uri="{FF2B5EF4-FFF2-40B4-BE49-F238E27FC236}">
                <a16:creationId xmlns="" xmlns:a16="http://schemas.microsoft.com/office/drawing/2014/main" id="{50599208-FFB7-D2A5-F612-B6ED0D1CB99C}"/>
              </a:ext>
            </a:extLst>
          </p:cNvPr>
          <p:cNvSpPr txBox="1">
            <a:spLocks/>
          </p:cNvSpPr>
          <p:nvPr/>
        </p:nvSpPr>
        <p:spPr>
          <a:xfrm>
            <a:off x="6215604" y="365125"/>
            <a:ext cx="5034987"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buClr>
                <a:srgbClr val="FFFFFF"/>
              </a:buClr>
              <a:buSzPts val="3600"/>
            </a:pPr>
            <a:r>
              <a:rPr lang="en-US" sz="3200" b="1" dirty="0"/>
              <a:t>Uses of Power: Common Power Tactics in Organizations </a:t>
            </a:r>
            <a:endParaRPr lang="en-US" sz="3200" b="1" dirty="0">
              <a:effectLst>
                <a:outerShdw blurRad="38100" dist="38100" dir="2700000" algn="tl">
                  <a:srgbClr val="000000">
                    <a:alpha val="43137"/>
                  </a:srgbClr>
                </a:outerShdw>
              </a:effectLst>
            </a:endParaRPr>
          </a:p>
        </p:txBody>
      </p:sp>
      <p:graphicFrame>
        <p:nvGraphicFramePr>
          <p:cNvPr id="9" name="Google Shape;211;p12">
            <a:extLst>
              <a:ext uri="{FF2B5EF4-FFF2-40B4-BE49-F238E27FC236}">
                <a16:creationId xmlns="" xmlns:a16="http://schemas.microsoft.com/office/drawing/2014/main" id="{E01806DB-61F6-4725-012E-9EAF782AA353}"/>
              </a:ext>
            </a:extLst>
          </p:cNvPr>
          <p:cNvGraphicFramePr>
            <a:graphicFrameLocks/>
          </p:cNvGraphicFramePr>
          <p:nvPr>
            <p:extLst>
              <p:ext uri="{D42A27DB-BD31-4B8C-83A1-F6EECF244321}">
                <p14:modId xmlns:p14="http://schemas.microsoft.com/office/powerpoint/2010/main" val="445953351"/>
              </p:ext>
            </p:extLst>
          </p:nvPr>
        </p:nvGraphicFramePr>
        <p:xfrm>
          <a:off x="5803739" y="1825625"/>
          <a:ext cx="544685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 xmlns:a16="http://schemas.microsoft.com/office/drawing/2014/main" id="{D258C7CD-E417-B66F-D450-E204A61D3B7C}"/>
              </a:ext>
            </a:extLst>
          </p:cNvPr>
          <p:cNvSpPr txBox="1"/>
          <p:nvPr/>
        </p:nvSpPr>
        <p:spPr>
          <a:xfrm>
            <a:off x="628902" y="1690688"/>
            <a:ext cx="4823749" cy="3939540"/>
          </a:xfrm>
          <a:prstGeom prst="rect">
            <a:avLst/>
          </a:prstGeom>
          <a:noFill/>
        </p:spPr>
        <p:txBody>
          <a:bodyPr wrap="square">
            <a:spAutoFit/>
          </a:bodyPr>
          <a:lstStyle/>
          <a:p>
            <a:pPr algn="r"/>
            <a:r>
              <a:rPr lang="en-US" sz="2500" b="0" i="0" u="none" strike="noStrike" baseline="0" dirty="0">
                <a:solidFill>
                  <a:srgbClr val="000000"/>
                </a:solidFill>
                <a:latin typeface="Lora" pitchFamily="2" charset="0"/>
              </a:rPr>
              <a:t>It is easy to see manifestations of power almost anywhere. In fact, there are a wide variety of power-based methods used to influence others.</a:t>
            </a:r>
          </a:p>
          <a:p>
            <a:pPr algn="r"/>
            <a:endParaRPr lang="en-US" sz="2500" b="0" i="0" u="none" strike="noStrike" baseline="0" dirty="0">
              <a:solidFill>
                <a:srgbClr val="000000"/>
              </a:solidFill>
              <a:latin typeface="Lora" pitchFamily="2" charset="0"/>
            </a:endParaRPr>
          </a:p>
          <a:p>
            <a:pPr algn="r"/>
            <a:r>
              <a:rPr lang="en-US" sz="2500" dirty="0">
                <a:solidFill>
                  <a:srgbClr val="000000"/>
                </a:solidFill>
                <a:latin typeface="Lora" pitchFamily="2" charset="0"/>
              </a:rPr>
              <a:t>W</a:t>
            </a:r>
            <a:r>
              <a:rPr lang="en-US" sz="2500" b="0" i="0" u="none" strike="noStrike" baseline="0" dirty="0">
                <a:solidFill>
                  <a:srgbClr val="000000"/>
                </a:solidFill>
                <a:latin typeface="Lora" pitchFamily="2" charset="0"/>
              </a:rPr>
              <a:t>e will examine two aspects of the use of power: commonly used </a:t>
            </a:r>
            <a:r>
              <a:rPr lang="en-US" sz="2500" b="1" i="0" u="none" strike="noStrike" baseline="0" dirty="0">
                <a:solidFill>
                  <a:srgbClr val="000000"/>
                </a:solidFill>
                <a:latin typeface="Lora" pitchFamily="2" charset="0"/>
              </a:rPr>
              <a:t>power tactics </a:t>
            </a:r>
            <a:r>
              <a:rPr lang="en-US" sz="2500" b="0" i="0" u="none" strike="noStrike" baseline="0" dirty="0">
                <a:solidFill>
                  <a:srgbClr val="000000"/>
                </a:solidFill>
                <a:latin typeface="Lora" pitchFamily="2" charset="0"/>
              </a:rPr>
              <a:t>and the </a:t>
            </a:r>
            <a:r>
              <a:rPr lang="en-US" sz="2500" b="1" i="0" u="none" strike="noStrike" baseline="0" dirty="0">
                <a:solidFill>
                  <a:srgbClr val="000000"/>
                </a:solidFill>
                <a:latin typeface="Lora" pitchFamily="2" charset="0"/>
              </a:rPr>
              <a:t>ethical use of power</a:t>
            </a:r>
            <a:r>
              <a:rPr lang="en-US" sz="2500" b="0" i="0" u="none" strike="noStrike" baseline="0" dirty="0">
                <a:solidFill>
                  <a:srgbClr val="000000"/>
                </a:solidFill>
                <a:latin typeface="Lora" pitchFamily="2" charset="0"/>
              </a:rPr>
              <a:t>. </a:t>
            </a:r>
            <a:endParaRPr lang="en-US" sz="2500" dirty="0"/>
          </a:p>
        </p:txBody>
      </p:sp>
    </p:spTree>
    <p:extLst>
      <p:ext uri="{BB962C8B-B14F-4D97-AF65-F5344CB8AC3E}">
        <p14:creationId xmlns:p14="http://schemas.microsoft.com/office/powerpoint/2010/main" val="17854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graphicEl>
                                              <a:dgm id="{D5A905DA-B0C1-474D-9EE2-28CBEAD58D45}"/>
                                            </p:graphicEl>
                                          </p:spTgt>
                                        </p:tgtEl>
                                        <p:attrNameLst>
                                          <p:attrName>style.visibility</p:attrName>
                                        </p:attrNameLst>
                                      </p:cBhvr>
                                      <p:to>
                                        <p:strVal val="visible"/>
                                      </p:to>
                                    </p:set>
                                    <p:animEffect transition="in" filter="fade">
                                      <p:cBhvr>
                                        <p:cTn id="14" dur="1000"/>
                                        <p:tgtEl>
                                          <p:spTgt spid="9">
                                            <p:graphicEl>
                                              <a:dgm id="{D5A905DA-B0C1-474D-9EE2-28CBEAD58D45}"/>
                                            </p:graphicEl>
                                          </p:spTgt>
                                        </p:tgtEl>
                                      </p:cBhvr>
                                    </p:animEffect>
                                    <p:anim calcmode="lin" valueType="num">
                                      <p:cBhvr>
                                        <p:cTn id="15" dur="1000" fill="hold"/>
                                        <p:tgtEl>
                                          <p:spTgt spid="9">
                                            <p:graphicEl>
                                              <a:dgm id="{D5A905DA-B0C1-474D-9EE2-28CBEAD58D45}"/>
                                            </p:graphicEl>
                                          </p:spTgt>
                                        </p:tgtEl>
                                        <p:attrNameLst>
                                          <p:attrName>ppt_x</p:attrName>
                                        </p:attrNameLst>
                                      </p:cBhvr>
                                      <p:tavLst>
                                        <p:tav tm="0">
                                          <p:val>
                                            <p:strVal val="#ppt_x"/>
                                          </p:val>
                                        </p:tav>
                                        <p:tav tm="100000">
                                          <p:val>
                                            <p:strVal val="#ppt_x"/>
                                          </p:val>
                                        </p:tav>
                                      </p:tavLst>
                                    </p:anim>
                                    <p:anim calcmode="lin" valueType="num">
                                      <p:cBhvr>
                                        <p:cTn id="16" dur="1000" fill="hold"/>
                                        <p:tgtEl>
                                          <p:spTgt spid="9">
                                            <p:graphicEl>
                                              <a:dgm id="{D5A905DA-B0C1-474D-9EE2-28CBEAD58D45}"/>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graphicEl>
                                              <a:dgm id="{801B40ED-FFBC-4CCA-ACD6-2A5011F9D14E}"/>
                                            </p:graphicEl>
                                          </p:spTgt>
                                        </p:tgtEl>
                                        <p:attrNameLst>
                                          <p:attrName>style.visibility</p:attrName>
                                        </p:attrNameLst>
                                      </p:cBhvr>
                                      <p:to>
                                        <p:strVal val="visible"/>
                                      </p:to>
                                    </p:set>
                                    <p:animEffect transition="in" filter="fade">
                                      <p:cBhvr>
                                        <p:cTn id="19" dur="1000"/>
                                        <p:tgtEl>
                                          <p:spTgt spid="9">
                                            <p:graphicEl>
                                              <a:dgm id="{801B40ED-FFBC-4CCA-ACD6-2A5011F9D14E}"/>
                                            </p:graphicEl>
                                          </p:spTgt>
                                        </p:tgtEl>
                                      </p:cBhvr>
                                    </p:animEffect>
                                    <p:anim calcmode="lin" valueType="num">
                                      <p:cBhvr>
                                        <p:cTn id="20" dur="1000" fill="hold"/>
                                        <p:tgtEl>
                                          <p:spTgt spid="9">
                                            <p:graphicEl>
                                              <a:dgm id="{801B40ED-FFBC-4CCA-ACD6-2A5011F9D14E}"/>
                                            </p:graphicEl>
                                          </p:spTgt>
                                        </p:tgtEl>
                                        <p:attrNameLst>
                                          <p:attrName>ppt_x</p:attrName>
                                        </p:attrNameLst>
                                      </p:cBhvr>
                                      <p:tavLst>
                                        <p:tav tm="0">
                                          <p:val>
                                            <p:strVal val="#ppt_x"/>
                                          </p:val>
                                        </p:tav>
                                        <p:tav tm="100000">
                                          <p:val>
                                            <p:strVal val="#ppt_x"/>
                                          </p:val>
                                        </p:tav>
                                      </p:tavLst>
                                    </p:anim>
                                    <p:anim calcmode="lin" valueType="num">
                                      <p:cBhvr>
                                        <p:cTn id="21" dur="1000" fill="hold"/>
                                        <p:tgtEl>
                                          <p:spTgt spid="9">
                                            <p:graphicEl>
                                              <a:dgm id="{801B40ED-FFBC-4CCA-ACD6-2A5011F9D14E}"/>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graphicEl>
                                              <a:dgm id="{FA0578CE-DD0E-40AF-B451-0B7533BE95DE}"/>
                                            </p:graphicEl>
                                          </p:spTgt>
                                        </p:tgtEl>
                                        <p:attrNameLst>
                                          <p:attrName>style.visibility</p:attrName>
                                        </p:attrNameLst>
                                      </p:cBhvr>
                                      <p:to>
                                        <p:strVal val="visible"/>
                                      </p:to>
                                    </p:set>
                                    <p:animEffect transition="in" filter="fade">
                                      <p:cBhvr>
                                        <p:cTn id="26" dur="1000"/>
                                        <p:tgtEl>
                                          <p:spTgt spid="9">
                                            <p:graphicEl>
                                              <a:dgm id="{FA0578CE-DD0E-40AF-B451-0B7533BE95DE}"/>
                                            </p:graphicEl>
                                          </p:spTgt>
                                        </p:tgtEl>
                                      </p:cBhvr>
                                    </p:animEffect>
                                    <p:anim calcmode="lin" valueType="num">
                                      <p:cBhvr>
                                        <p:cTn id="27" dur="1000" fill="hold"/>
                                        <p:tgtEl>
                                          <p:spTgt spid="9">
                                            <p:graphicEl>
                                              <a:dgm id="{FA0578CE-DD0E-40AF-B451-0B7533BE95DE}"/>
                                            </p:graphicEl>
                                          </p:spTgt>
                                        </p:tgtEl>
                                        <p:attrNameLst>
                                          <p:attrName>ppt_x</p:attrName>
                                        </p:attrNameLst>
                                      </p:cBhvr>
                                      <p:tavLst>
                                        <p:tav tm="0">
                                          <p:val>
                                            <p:strVal val="#ppt_x"/>
                                          </p:val>
                                        </p:tav>
                                        <p:tav tm="100000">
                                          <p:val>
                                            <p:strVal val="#ppt_x"/>
                                          </p:val>
                                        </p:tav>
                                      </p:tavLst>
                                    </p:anim>
                                    <p:anim calcmode="lin" valueType="num">
                                      <p:cBhvr>
                                        <p:cTn id="28" dur="1000" fill="hold"/>
                                        <p:tgtEl>
                                          <p:spTgt spid="9">
                                            <p:graphicEl>
                                              <a:dgm id="{FA0578CE-DD0E-40AF-B451-0B7533BE95DE}"/>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9">
                                            <p:graphicEl>
                                              <a:dgm id="{4E181C41-7ED5-45E9-9725-FC08027341C0}"/>
                                            </p:graphicEl>
                                          </p:spTgt>
                                        </p:tgtEl>
                                        <p:attrNameLst>
                                          <p:attrName>style.visibility</p:attrName>
                                        </p:attrNameLst>
                                      </p:cBhvr>
                                      <p:to>
                                        <p:strVal val="visible"/>
                                      </p:to>
                                    </p:set>
                                    <p:animEffect transition="in" filter="fade">
                                      <p:cBhvr>
                                        <p:cTn id="31" dur="1000"/>
                                        <p:tgtEl>
                                          <p:spTgt spid="9">
                                            <p:graphicEl>
                                              <a:dgm id="{4E181C41-7ED5-45E9-9725-FC08027341C0}"/>
                                            </p:graphicEl>
                                          </p:spTgt>
                                        </p:tgtEl>
                                      </p:cBhvr>
                                    </p:animEffect>
                                    <p:anim calcmode="lin" valueType="num">
                                      <p:cBhvr>
                                        <p:cTn id="32" dur="1000" fill="hold"/>
                                        <p:tgtEl>
                                          <p:spTgt spid="9">
                                            <p:graphicEl>
                                              <a:dgm id="{4E181C41-7ED5-45E9-9725-FC08027341C0}"/>
                                            </p:graphicEl>
                                          </p:spTgt>
                                        </p:tgtEl>
                                        <p:attrNameLst>
                                          <p:attrName>ppt_x</p:attrName>
                                        </p:attrNameLst>
                                      </p:cBhvr>
                                      <p:tavLst>
                                        <p:tav tm="0">
                                          <p:val>
                                            <p:strVal val="#ppt_x"/>
                                          </p:val>
                                        </p:tav>
                                        <p:tav tm="100000">
                                          <p:val>
                                            <p:strVal val="#ppt_x"/>
                                          </p:val>
                                        </p:tav>
                                      </p:tavLst>
                                    </p:anim>
                                    <p:anim calcmode="lin" valueType="num">
                                      <p:cBhvr>
                                        <p:cTn id="33" dur="1000" fill="hold"/>
                                        <p:tgtEl>
                                          <p:spTgt spid="9">
                                            <p:graphicEl>
                                              <a:dgm id="{4E181C41-7ED5-45E9-9725-FC08027341C0}"/>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graphicEl>
                                              <a:dgm id="{71E55351-FEAC-437E-9EC2-0F1BFB3C707D}"/>
                                            </p:graphicEl>
                                          </p:spTgt>
                                        </p:tgtEl>
                                        <p:attrNameLst>
                                          <p:attrName>style.visibility</p:attrName>
                                        </p:attrNameLst>
                                      </p:cBhvr>
                                      <p:to>
                                        <p:strVal val="visible"/>
                                      </p:to>
                                    </p:set>
                                    <p:animEffect transition="in" filter="fade">
                                      <p:cBhvr>
                                        <p:cTn id="38" dur="1000"/>
                                        <p:tgtEl>
                                          <p:spTgt spid="9">
                                            <p:graphicEl>
                                              <a:dgm id="{71E55351-FEAC-437E-9EC2-0F1BFB3C707D}"/>
                                            </p:graphicEl>
                                          </p:spTgt>
                                        </p:tgtEl>
                                      </p:cBhvr>
                                    </p:animEffect>
                                    <p:anim calcmode="lin" valueType="num">
                                      <p:cBhvr>
                                        <p:cTn id="39" dur="1000" fill="hold"/>
                                        <p:tgtEl>
                                          <p:spTgt spid="9">
                                            <p:graphicEl>
                                              <a:dgm id="{71E55351-FEAC-437E-9EC2-0F1BFB3C707D}"/>
                                            </p:graphicEl>
                                          </p:spTgt>
                                        </p:tgtEl>
                                        <p:attrNameLst>
                                          <p:attrName>ppt_x</p:attrName>
                                        </p:attrNameLst>
                                      </p:cBhvr>
                                      <p:tavLst>
                                        <p:tav tm="0">
                                          <p:val>
                                            <p:strVal val="#ppt_x"/>
                                          </p:val>
                                        </p:tav>
                                        <p:tav tm="100000">
                                          <p:val>
                                            <p:strVal val="#ppt_x"/>
                                          </p:val>
                                        </p:tav>
                                      </p:tavLst>
                                    </p:anim>
                                    <p:anim calcmode="lin" valueType="num">
                                      <p:cBhvr>
                                        <p:cTn id="40" dur="1000" fill="hold"/>
                                        <p:tgtEl>
                                          <p:spTgt spid="9">
                                            <p:graphicEl>
                                              <a:dgm id="{71E55351-FEAC-437E-9EC2-0F1BFB3C707D}"/>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graphicEl>
                                              <a:dgm id="{44124AFD-1FA6-4E0D-8328-081613D85EB2}"/>
                                            </p:graphicEl>
                                          </p:spTgt>
                                        </p:tgtEl>
                                        <p:attrNameLst>
                                          <p:attrName>style.visibility</p:attrName>
                                        </p:attrNameLst>
                                      </p:cBhvr>
                                      <p:to>
                                        <p:strVal val="visible"/>
                                      </p:to>
                                    </p:set>
                                    <p:animEffect transition="in" filter="fade">
                                      <p:cBhvr>
                                        <p:cTn id="43" dur="1000"/>
                                        <p:tgtEl>
                                          <p:spTgt spid="9">
                                            <p:graphicEl>
                                              <a:dgm id="{44124AFD-1FA6-4E0D-8328-081613D85EB2}"/>
                                            </p:graphicEl>
                                          </p:spTgt>
                                        </p:tgtEl>
                                      </p:cBhvr>
                                    </p:animEffect>
                                    <p:anim calcmode="lin" valueType="num">
                                      <p:cBhvr>
                                        <p:cTn id="44" dur="1000" fill="hold"/>
                                        <p:tgtEl>
                                          <p:spTgt spid="9">
                                            <p:graphicEl>
                                              <a:dgm id="{44124AFD-1FA6-4E0D-8328-081613D85EB2}"/>
                                            </p:graphicEl>
                                          </p:spTgt>
                                        </p:tgtEl>
                                        <p:attrNameLst>
                                          <p:attrName>ppt_x</p:attrName>
                                        </p:attrNameLst>
                                      </p:cBhvr>
                                      <p:tavLst>
                                        <p:tav tm="0">
                                          <p:val>
                                            <p:strVal val="#ppt_x"/>
                                          </p:val>
                                        </p:tav>
                                        <p:tav tm="100000">
                                          <p:val>
                                            <p:strVal val="#ppt_x"/>
                                          </p:val>
                                        </p:tav>
                                      </p:tavLst>
                                    </p:anim>
                                    <p:anim calcmode="lin" valueType="num">
                                      <p:cBhvr>
                                        <p:cTn id="45" dur="1000" fill="hold"/>
                                        <p:tgtEl>
                                          <p:spTgt spid="9">
                                            <p:graphicEl>
                                              <a:dgm id="{44124AFD-1FA6-4E0D-8328-081613D85EB2}"/>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9">
                                            <p:graphicEl>
                                              <a:dgm id="{8AD4E6A1-FF5E-498D-9C89-EEB746E05138}"/>
                                            </p:graphicEl>
                                          </p:spTgt>
                                        </p:tgtEl>
                                        <p:attrNameLst>
                                          <p:attrName>style.visibility</p:attrName>
                                        </p:attrNameLst>
                                      </p:cBhvr>
                                      <p:to>
                                        <p:strVal val="visible"/>
                                      </p:to>
                                    </p:set>
                                    <p:animEffect transition="in" filter="fade">
                                      <p:cBhvr>
                                        <p:cTn id="50" dur="1000"/>
                                        <p:tgtEl>
                                          <p:spTgt spid="9">
                                            <p:graphicEl>
                                              <a:dgm id="{8AD4E6A1-FF5E-498D-9C89-EEB746E05138}"/>
                                            </p:graphicEl>
                                          </p:spTgt>
                                        </p:tgtEl>
                                      </p:cBhvr>
                                    </p:animEffect>
                                    <p:anim calcmode="lin" valueType="num">
                                      <p:cBhvr>
                                        <p:cTn id="51" dur="1000" fill="hold"/>
                                        <p:tgtEl>
                                          <p:spTgt spid="9">
                                            <p:graphicEl>
                                              <a:dgm id="{8AD4E6A1-FF5E-498D-9C89-EEB746E05138}"/>
                                            </p:graphicEl>
                                          </p:spTgt>
                                        </p:tgtEl>
                                        <p:attrNameLst>
                                          <p:attrName>ppt_x</p:attrName>
                                        </p:attrNameLst>
                                      </p:cBhvr>
                                      <p:tavLst>
                                        <p:tav tm="0">
                                          <p:val>
                                            <p:strVal val="#ppt_x"/>
                                          </p:val>
                                        </p:tav>
                                        <p:tav tm="100000">
                                          <p:val>
                                            <p:strVal val="#ppt_x"/>
                                          </p:val>
                                        </p:tav>
                                      </p:tavLst>
                                    </p:anim>
                                    <p:anim calcmode="lin" valueType="num">
                                      <p:cBhvr>
                                        <p:cTn id="52" dur="1000" fill="hold"/>
                                        <p:tgtEl>
                                          <p:spTgt spid="9">
                                            <p:graphicEl>
                                              <a:dgm id="{8AD4E6A1-FF5E-498D-9C89-EEB746E05138}"/>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9">
                                            <p:graphicEl>
                                              <a:dgm id="{0CF1B511-D69F-4EF3-8720-9A8D886C6CEA}"/>
                                            </p:graphicEl>
                                          </p:spTgt>
                                        </p:tgtEl>
                                        <p:attrNameLst>
                                          <p:attrName>style.visibility</p:attrName>
                                        </p:attrNameLst>
                                      </p:cBhvr>
                                      <p:to>
                                        <p:strVal val="visible"/>
                                      </p:to>
                                    </p:set>
                                    <p:animEffect transition="in" filter="fade">
                                      <p:cBhvr>
                                        <p:cTn id="55" dur="1000"/>
                                        <p:tgtEl>
                                          <p:spTgt spid="9">
                                            <p:graphicEl>
                                              <a:dgm id="{0CF1B511-D69F-4EF3-8720-9A8D886C6CEA}"/>
                                            </p:graphicEl>
                                          </p:spTgt>
                                        </p:tgtEl>
                                      </p:cBhvr>
                                    </p:animEffect>
                                    <p:anim calcmode="lin" valueType="num">
                                      <p:cBhvr>
                                        <p:cTn id="56" dur="1000" fill="hold"/>
                                        <p:tgtEl>
                                          <p:spTgt spid="9">
                                            <p:graphicEl>
                                              <a:dgm id="{0CF1B511-D69F-4EF3-8720-9A8D886C6CEA}"/>
                                            </p:graphicEl>
                                          </p:spTgt>
                                        </p:tgtEl>
                                        <p:attrNameLst>
                                          <p:attrName>ppt_x</p:attrName>
                                        </p:attrNameLst>
                                      </p:cBhvr>
                                      <p:tavLst>
                                        <p:tav tm="0">
                                          <p:val>
                                            <p:strVal val="#ppt_x"/>
                                          </p:val>
                                        </p:tav>
                                        <p:tav tm="100000">
                                          <p:val>
                                            <p:strVal val="#ppt_x"/>
                                          </p:val>
                                        </p:tav>
                                      </p:tavLst>
                                    </p:anim>
                                    <p:anim calcmode="lin" valueType="num">
                                      <p:cBhvr>
                                        <p:cTn id="57" dur="1000" fill="hold"/>
                                        <p:tgtEl>
                                          <p:spTgt spid="9">
                                            <p:graphicEl>
                                              <a:dgm id="{0CF1B511-D69F-4EF3-8720-9A8D886C6CEA}"/>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
                                            <p:graphicEl>
                                              <a:dgm id="{96C8702E-E99D-430C-8D00-62F81C31CD6F}"/>
                                            </p:graphicEl>
                                          </p:spTgt>
                                        </p:tgtEl>
                                        <p:attrNameLst>
                                          <p:attrName>style.visibility</p:attrName>
                                        </p:attrNameLst>
                                      </p:cBhvr>
                                      <p:to>
                                        <p:strVal val="visible"/>
                                      </p:to>
                                    </p:set>
                                    <p:animEffect transition="in" filter="fade">
                                      <p:cBhvr>
                                        <p:cTn id="62" dur="1000"/>
                                        <p:tgtEl>
                                          <p:spTgt spid="9">
                                            <p:graphicEl>
                                              <a:dgm id="{96C8702E-E99D-430C-8D00-62F81C31CD6F}"/>
                                            </p:graphicEl>
                                          </p:spTgt>
                                        </p:tgtEl>
                                      </p:cBhvr>
                                    </p:animEffect>
                                    <p:anim calcmode="lin" valueType="num">
                                      <p:cBhvr>
                                        <p:cTn id="63" dur="1000" fill="hold"/>
                                        <p:tgtEl>
                                          <p:spTgt spid="9">
                                            <p:graphicEl>
                                              <a:dgm id="{96C8702E-E99D-430C-8D00-62F81C31CD6F}"/>
                                            </p:graphicEl>
                                          </p:spTgt>
                                        </p:tgtEl>
                                        <p:attrNameLst>
                                          <p:attrName>ppt_x</p:attrName>
                                        </p:attrNameLst>
                                      </p:cBhvr>
                                      <p:tavLst>
                                        <p:tav tm="0">
                                          <p:val>
                                            <p:strVal val="#ppt_x"/>
                                          </p:val>
                                        </p:tav>
                                        <p:tav tm="100000">
                                          <p:val>
                                            <p:strVal val="#ppt_x"/>
                                          </p:val>
                                        </p:tav>
                                      </p:tavLst>
                                    </p:anim>
                                    <p:anim calcmode="lin" valueType="num">
                                      <p:cBhvr>
                                        <p:cTn id="64" dur="1000" fill="hold"/>
                                        <p:tgtEl>
                                          <p:spTgt spid="9">
                                            <p:graphicEl>
                                              <a:dgm id="{96C8702E-E99D-430C-8D00-62F81C31CD6F}"/>
                                            </p:graphic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9">
                                            <p:graphicEl>
                                              <a:dgm id="{DCB6B298-4EF3-4B36-A597-66FC34307DBB}"/>
                                            </p:graphicEl>
                                          </p:spTgt>
                                        </p:tgtEl>
                                        <p:attrNameLst>
                                          <p:attrName>style.visibility</p:attrName>
                                        </p:attrNameLst>
                                      </p:cBhvr>
                                      <p:to>
                                        <p:strVal val="visible"/>
                                      </p:to>
                                    </p:set>
                                    <p:animEffect transition="in" filter="fade">
                                      <p:cBhvr>
                                        <p:cTn id="67" dur="1000"/>
                                        <p:tgtEl>
                                          <p:spTgt spid="9">
                                            <p:graphicEl>
                                              <a:dgm id="{DCB6B298-4EF3-4B36-A597-66FC34307DBB}"/>
                                            </p:graphicEl>
                                          </p:spTgt>
                                        </p:tgtEl>
                                      </p:cBhvr>
                                    </p:animEffect>
                                    <p:anim calcmode="lin" valueType="num">
                                      <p:cBhvr>
                                        <p:cTn id="68" dur="1000" fill="hold"/>
                                        <p:tgtEl>
                                          <p:spTgt spid="9">
                                            <p:graphicEl>
                                              <a:dgm id="{DCB6B298-4EF3-4B36-A597-66FC34307DBB}"/>
                                            </p:graphicEl>
                                          </p:spTgt>
                                        </p:tgtEl>
                                        <p:attrNameLst>
                                          <p:attrName>ppt_x</p:attrName>
                                        </p:attrNameLst>
                                      </p:cBhvr>
                                      <p:tavLst>
                                        <p:tav tm="0">
                                          <p:val>
                                            <p:strVal val="#ppt_x"/>
                                          </p:val>
                                        </p:tav>
                                        <p:tav tm="100000">
                                          <p:val>
                                            <p:strVal val="#ppt_x"/>
                                          </p:val>
                                        </p:tav>
                                      </p:tavLst>
                                    </p:anim>
                                    <p:anim calcmode="lin" valueType="num">
                                      <p:cBhvr>
                                        <p:cTn id="69" dur="1000" fill="hold"/>
                                        <p:tgtEl>
                                          <p:spTgt spid="9">
                                            <p:graphicEl>
                                              <a:dgm id="{DCB6B298-4EF3-4B36-A597-66FC34307DBB}"/>
                                            </p:graphic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9">
                                            <p:graphicEl>
                                              <a:dgm id="{E2BE7E2B-7DB9-465F-BEB2-359D7F5D5469}"/>
                                            </p:graphicEl>
                                          </p:spTgt>
                                        </p:tgtEl>
                                        <p:attrNameLst>
                                          <p:attrName>style.visibility</p:attrName>
                                        </p:attrNameLst>
                                      </p:cBhvr>
                                      <p:to>
                                        <p:strVal val="visible"/>
                                      </p:to>
                                    </p:set>
                                    <p:animEffect transition="in" filter="fade">
                                      <p:cBhvr>
                                        <p:cTn id="74" dur="1000"/>
                                        <p:tgtEl>
                                          <p:spTgt spid="9">
                                            <p:graphicEl>
                                              <a:dgm id="{E2BE7E2B-7DB9-465F-BEB2-359D7F5D5469}"/>
                                            </p:graphicEl>
                                          </p:spTgt>
                                        </p:tgtEl>
                                      </p:cBhvr>
                                    </p:animEffect>
                                    <p:anim calcmode="lin" valueType="num">
                                      <p:cBhvr>
                                        <p:cTn id="75" dur="1000" fill="hold"/>
                                        <p:tgtEl>
                                          <p:spTgt spid="9">
                                            <p:graphicEl>
                                              <a:dgm id="{E2BE7E2B-7DB9-465F-BEB2-359D7F5D5469}"/>
                                            </p:graphicEl>
                                          </p:spTgt>
                                        </p:tgtEl>
                                        <p:attrNameLst>
                                          <p:attrName>ppt_x</p:attrName>
                                        </p:attrNameLst>
                                      </p:cBhvr>
                                      <p:tavLst>
                                        <p:tav tm="0">
                                          <p:val>
                                            <p:strVal val="#ppt_x"/>
                                          </p:val>
                                        </p:tav>
                                        <p:tav tm="100000">
                                          <p:val>
                                            <p:strVal val="#ppt_x"/>
                                          </p:val>
                                        </p:tav>
                                      </p:tavLst>
                                    </p:anim>
                                    <p:anim calcmode="lin" valueType="num">
                                      <p:cBhvr>
                                        <p:cTn id="76" dur="1000" fill="hold"/>
                                        <p:tgtEl>
                                          <p:spTgt spid="9">
                                            <p:graphicEl>
                                              <a:dgm id="{E2BE7E2B-7DB9-465F-BEB2-359D7F5D5469}"/>
                                            </p:graphicEl>
                                          </p:spTgt>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
                                            <p:graphicEl>
                                              <a:dgm id="{09860E9A-65DE-4177-9C74-9E68FEBE8273}"/>
                                            </p:graphicEl>
                                          </p:spTgt>
                                        </p:tgtEl>
                                        <p:attrNameLst>
                                          <p:attrName>style.visibility</p:attrName>
                                        </p:attrNameLst>
                                      </p:cBhvr>
                                      <p:to>
                                        <p:strVal val="visible"/>
                                      </p:to>
                                    </p:set>
                                    <p:animEffect transition="in" filter="fade">
                                      <p:cBhvr>
                                        <p:cTn id="79" dur="1000"/>
                                        <p:tgtEl>
                                          <p:spTgt spid="9">
                                            <p:graphicEl>
                                              <a:dgm id="{09860E9A-65DE-4177-9C74-9E68FEBE8273}"/>
                                            </p:graphicEl>
                                          </p:spTgt>
                                        </p:tgtEl>
                                      </p:cBhvr>
                                    </p:animEffect>
                                    <p:anim calcmode="lin" valueType="num">
                                      <p:cBhvr>
                                        <p:cTn id="80" dur="1000" fill="hold"/>
                                        <p:tgtEl>
                                          <p:spTgt spid="9">
                                            <p:graphicEl>
                                              <a:dgm id="{09860E9A-65DE-4177-9C74-9E68FEBE8273}"/>
                                            </p:graphicEl>
                                          </p:spTgt>
                                        </p:tgtEl>
                                        <p:attrNameLst>
                                          <p:attrName>ppt_x</p:attrName>
                                        </p:attrNameLst>
                                      </p:cBhvr>
                                      <p:tavLst>
                                        <p:tav tm="0">
                                          <p:val>
                                            <p:strVal val="#ppt_x"/>
                                          </p:val>
                                        </p:tav>
                                        <p:tav tm="100000">
                                          <p:val>
                                            <p:strVal val="#ppt_x"/>
                                          </p:val>
                                        </p:tav>
                                      </p:tavLst>
                                    </p:anim>
                                    <p:anim calcmode="lin" valueType="num">
                                      <p:cBhvr>
                                        <p:cTn id="81" dur="1000" fill="hold"/>
                                        <p:tgtEl>
                                          <p:spTgt spid="9">
                                            <p:graphicEl>
                                              <a:dgm id="{09860E9A-65DE-4177-9C74-9E68FEBE8273}"/>
                                            </p:graphic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9">
                                            <p:graphicEl>
                                              <a:dgm id="{26E6B5C5-E0A1-46BB-91F5-A3ECE9624A15}"/>
                                            </p:graphicEl>
                                          </p:spTgt>
                                        </p:tgtEl>
                                        <p:attrNameLst>
                                          <p:attrName>style.visibility</p:attrName>
                                        </p:attrNameLst>
                                      </p:cBhvr>
                                      <p:to>
                                        <p:strVal val="visible"/>
                                      </p:to>
                                    </p:set>
                                    <p:animEffect transition="in" filter="fade">
                                      <p:cBhvr>
                                        <p:cTn id="86" dur="1000"/>
                                        <p:tgtEl>
                                          <p:spTgt spid="9">
                                            <p:graphicEl>
                                              <a:dgm id="{26E6B5C5-E0A1-46BB-91F5-A3ECE9624A15}"/>
                                            </p:graphicEl>
                                          </p:spTgt>
                                        </p:tgtEl>
                                      </p:cBhvr>
                                    </p:animEffect>
                                    <p:anim calcmode="lin" valueType="num">
                                      <p:cBhvr>
                                        <p:cTn id="87" dur="1000" fill="hold"/>
                                        <p:tgtEl>
                                          <p:spTgt spid="9">
                                            <p:graphicEl>
                                              <a:dgm id="{26E6B5C5-E0A1-46BB-91F5-A3ECE9624A15}"/>
                                            </p:graphicEl>
                                          </p:spTgt>
                                        </p:tgtEl>
                                        <p:attrNameLst>
                                          <p:attrName>ppt_x</p:attrName>
                                        </p:attrNameLst>
                                      </p:cBhvr>
                                      <p:tavLst>
                                        <p:tav tm="0">
                                          <p:val>
                                            <p:strVal val="#ppt_x"/>
                                          </p:val>
                                        </p:tav>
                                        <p:tav tm="100000">
                                          <p:val>
                                            <p:strVal val="#ppt_x"/>
                                          </p:val>
                                        </p:tav>
                                      </p:tavLst>
                                    </p:anim>
                                    <p:anim calcmode="lin" valueType="num">
                                      <p:cBhvr>
                                        <p:cTn id="88" dur="1000" fill="hold"/>
                                        <p:tgtEl>
                                          <p:spTgt spid="9">
                                            <p:graphicEl>
                                              <a:dgm id="{26E6B5C5-E0A1-46BB-91F5-A3ECE9624A15}"/>
                                            </p:graphicEl>
                                          </p:spTgt>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9">
                                            <p:graphicEl>
                                              <a:dgm id="{D11A9DD9-1954-4C8C-B76C-A883EF7E55E0}"/>
                                            </p:graphicEl>
                                          </p:spTgt>
                                        </p:tgtEl>
                                        <p:attrNameLst>
                                          <p:attrName>style.visibility</p:attrName>
                                        </p:attrNameLst>
                                      </p:cBhvr>
                                      <p:to>
                                        <p:strVal val="visible"/>
                                      </p:to>
                                    </p:set>
                                    <p:animEffect transition="in" filter="fade">
                                      <p:cBhvr>
                                        <p:cTn id="91" dur="1000"/>
                                        <p:tgtEl>
                                          <p:spTgt spid="9">
                                            <p:graphicEl>
                                              <a:dgm id="{D11A9DD9-1954-4C8C-B76C-A883EF7E55E0}"/>
                                            </p:graphicEl>
                                          </p:spTgt>
                                        </p:tgtEl>
                                      </p:cBhvr>
                                    </p:animEffect>
                                    <p:anim calcmode="lin" valueType="num">
                                      <p:cBhvr>
                                        <p:cTn id="92" dur="1000" fill="hold"/>
                                        <p:tgtEl>
                                          <p:spTgt spid="9">
                                            <p:graphicEl>
                                              <a:dgm id="{D11A9DD9-1954-4C8C-B76C-A883EF7E55E0}"/>
                                            </p:graphicEl>
                                          </p:spTgt>
                                        </p:tgtEl>
                                        <p:attrNameLst>
                                          <p:attrName>ppt_x</p:attrName>
                                        </p:attrNameLst>
                                      </p:cBhvr>
                                      <p:tavLst>
                                        <p:tav tm="0">
                                          <p:val>
                                            <p:strVal val="#ppt_x"/>
                                          </p:val>
                                        </p:tav>
                                        <p:tav tm="100000">
                                          <p:val>
                                            <p:strVal val="#ppt_x"/>
                                          </p:val>
                                        </p:tav>
                                      </p:tavLst>
                                    </p:anim>
                                    <p:anim calcmode="lin" valueType="num">
                                      <p:cBhvr>
                                        <p:cTn id="93" dur="1000" fill="hold"/>
                                        <p:tgtEl>
                                          <p:spTgt spid="9">
                                            <p:graphicEl>
                                              <a:dgm id="{D11A9DD9-1954-4C8C-B76C-A883EF7E55E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Sub>
          <a:bldDgm bld="lvl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 xmlns:a16="http://schemas.microsoft.com/office/drawing/2014/main" id="{23D09407-53BC-485E-B4CE-BC5E4FC4B2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 xmlns:a16="http://schemas.microsoft.com/office/drawing/2014/main" id="{921DB988-49FC-4608-B0A2-E2F3A40190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 xmlns:a16="http://schemas.microsoft.com/office/drawing/2014/main" id="{E9B930FD-8671-4C4C-ADCF-73AC1D0CD4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 xmlns:a16="http://schemas.microsoft.com/office/drawing/2014/main" id="{C35B12C1-569C-4E37-AA33-7EF215F20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 xmlns:a16="http://schemas.microsoft.com/office/drawing/2014/main" id="{F23E2660-7810-46F6-8752-187127C830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 xmlns:a16="http://schemas.microsoft.com/office/drawing/2014/main" id="{C991DC45-0378-45B3-B325-FB8F98545E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 xmlns:a16="http://schemas.microsoft.com/office/drawing/2014/main" id="{E228F5BA-5150-4554-B7EA-93F371F3B1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 xmlns:a16="http://schemas.microsoft.com/office/drawing/2014/main" id="{383C2651-AE0C-4AE4-8725-E2F9414FE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 xmlns:a16="http://schemas.microsoft.com/office/drawing/2014/main" id="{CCE13265-B5D2-47B4-A199-E05F390D5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 xmlns:a16="http://schemas.microsoft.com/office/drawing/2014/main" id="{693EBD03-D832-462C-9304-7273698ED4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 xmlns:a16="http://schemas.microsoft.com/office/drawing/2014/main" id="{0D53D3E2-805E-40D2-964F-352BF6D476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 xmlns:a16="http://schemas.microsoft.com/office/drawing/2014/main" id="{B7A9A916-A926-43E6-800F-432ABC3F24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39 Logo Ideas | ? logo, logo design, graphic design logo">
            <a:extLst>
              <a:ext uri="{FF2B5EF4-FFF2-40B4-BE49-F238E27FC236}">
                <a16:creationId xmlns="" xmlns:a16="http://schemas.microsoft.com/office/drawing/2014/main" id="{C2C77578-BC41-42B3-887C-C80BDC29684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48141" y="2453688"/>
            <a:ext cx="3629478" cy="2936207"/>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 xmlns:a16="http://schemas.microsoft.com/office/drawing/2014/main" id="{8054FD28-23A8-4977-9351-B9685FA7684E}"/>
              </a:ext>
            </a:extLst>
          </p:cNvPr>
          <p:cNvSpPr txBox="1"/>
          <p:nvPr/>
        </p:nvSpPr>
        <p:spPr>
          <a:xfrm>
            <a:off x="4977114" y="2174333"/>
            <a:ext cx="6830950" cy="3970318"/>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a:t>
            </a:r>
            <a:r>
              <a:rPr lang="en-US" sz="2800" b="1" dirty="0">
                <a:solidFill>
                  <a:srgbClr val="000000"/>
                </a:solidFill>
                <a:latin typeface="Lora" pitchFamily="2" charset="0"/>
              </a:rPr>
              <a:t> </a:t>
            </a:r>
            <a:r>
              <a:rPr lang="en-US" sz="2800" b="1" u="none" strike="noStrike" baseline="0" dirty="0">
                <a:solidFill>
                  <a:srgbClr val="000000"/>
                </a:solidFill>
                <a:latin typeface="Lora" pitchFamily="2" charset="0"/>
              </a:rPr>
              <a:t>Referent power	</a:t>
            </a:r>
          </a:p>
          <a:p>
            <a:pPr>
              <a:spcBef>
                <a:spcPts val="600"/>
              </a:spcBef>
            </a:pPr>
            <a:endParaRPr lang="en-US" sz="12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r>
              <a:rPr lang="en-US" sz="2400" b="0" i="0" u="none" strike="noStrike" baseline="0" dirty="0">
                <a:solidFill>
                  <a:srgbClr val="000000"/>
                </a:solidFill>
                <a:latin typeface="Lora" pitchFamily="2" charset="0"/>
              </a:rPr>
              <a:t>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Treat subordinates fairly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Defend subordinates’ interests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Be sensitive to subordinates’ needs, feelings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Select subordinates similar to oneself </a:t>
            </a:r>
          </a:p>
          <a:p>
            <a:pPr marL="342900" indent="-342900">
              <a:spcBef>
                <a:spcPts val="600"/>
              </a:spcBef>
              <a:buFont typeface="Arial" panose="020B0604020202020204" pitchFamily="34" charset="0"/>
              <a:buChar char="•"/>
            </a:pPr>
            <a:r>
              <a:rPr lang="en-US" sz="2400" b="0" i="0" u="none" strike="noStrike" baseline="0" dirty="0">
                <a:solidFill>
                  <a:srgbClr val="000000"/>
                </a:solidFill>
                <a:latin typeface="Lora" pitchFamily="2" charset="0"/>
              </a:rPr>
              <a:t>Engage in role modeling </a:t>
            </a:r>
          </a:p>
          <a:p>
            <a:pPr>
              <a:spcBef>
                <a:spcPts val="600"/>
              </a:spcBef>
            </a:pPr>
            <a:r>
              <a:rPr lang="en-US" sz="2400" b="0" i="0" u="none" strike="noStrike" baseline="0" dirty="0">
                <a:solidFill>
                  <a:srgbClr val="000000"/>
                </a:solidFill>
                <a:latin typeface="Lora" pitchFamily="2" charset="0"/>
              </a:rPr>
              <a:t>	</a:t>
            </a:r>
          </a:p>
        </p:txBody>
      </p:sp>
      <p:sp>
        <p:nvSpPr>
          <p:cNvPr id="17" name="Google Shape;210;p12">
            <a:extLst>
              <a:ext uri="{FF2B5EF4-FFF2-40B4-BE49-F238E27FC236}">
                <a16:creationId xmlns="" xmlns:a16="http://schemas.microsoft.com/office/drawing/2014/main" id="{217E6CE9-B5BC-8AC1-783B-ADE6C0001C3F}"/>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 xmlns:a16="http://schemas.microsoft.com/office/drawing/2014/main" id="{23D09407-53BC-485E-B4CE-BC5E4FC4B2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 xmlns:a16="http://schemas.microsoft.com/office/drawing/2014/main" id="{921DB988-49FC-4608-B0A2-E2F3A40190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 xmlns:a16="http://schemas.microsoft.com/office/drawing/2014/main" id="{E9B930FD-8671-4C4C-ADCF-73AC1D0CD4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 xmlns:a16="http://schemas.microsoft.com/office/drawing/2014/main" id="{C35B12C1-569C-4E37-AA33-7EF215F20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 xmlns:a16="http://schemas.microsoft.com/office/drawing/2014/main" id="{F23E2660-7810-46F6-8752-187127C830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 xmlns:a16="http://schemas.microsoft.com/office/drawing/2014/main" id="{C991DC45-0378-45B3-B325-FB8F98545E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 xmlns:a16="http://schemas.microsoft.com/office/drawing/2014/main" id="{E228F5BA-5150-4554-B7EA-93F371F3B1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 xmlns:a16="http://schemas.microsoft.com/office/drawing/2014/main" id="{383C2651-AE0C-4AE4-8725-E2F9414FE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 xmlns:a16="http://schemas.microsoft.com/office/drawing/2014/main" id="{CCE13265-B5D2-47B4-A199-E05F390D5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 xmlns:a16="http://schemas.microsoft.com/office/drawing/2014/main" id="{693EBD03-D832-462C-9304-7273698ED4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 xmlns:a16="http://schemas.microsoft.com/office/drawing/2014/main" id="{0D53D3E2-805E-40D2-964F-352BF6D476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 xmlns:a16="http://schemas.microsoft.com/office/drawing/2014/main" id="{B7A9A916-A926-43E6-800F-432ABC3F24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 xmlns:a16="http://schemas.microsoft.com/office/drawing/2014/main" id="{8054FD28-23A8-4977-9351-B9685FA7684E}"/>
              </a:ext>
            </a:extLst>
          </p:cNvPr>
          <p:cNvSpPr txBox="1"/>
          <p:nvPr/>
        </p:nvSpPr>
        <p:spPr>
          <a:xfrm>
            <a:off x="4769182" y="1976857"/>
            <a:ext cx="6830950" cy="4401205"/>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Expert power </a:t>
            </a:r>
            <a:r>
              <a:rPr lang="en-US" sz="1800" b="0" i="0" u="none" strike="noStrike" baseline="0" dirty="0">
                <a:solidFill>
                  <a:srgbClr val="000000"/>
                </a:solidFill>
                <a:latin typeface="Lora" pitchFamily="2" charset="0"/>
              </a:rPr>
              <a:t>	</a:t>
            </a:r>
          </a:p>
          <a:p>
            <a:pPr>
              <a:spcBef>
                <a:spcPts val="600"/>
              </a:spcBef>
            </a:pPr>
            <a:endParaRPr lang="en-US" sz="1400" b="1" i="1" u="none" strike="noStrike" baseline="0" dirty="0">
              <a:solidFill>
                <a:srgbClr val="000000"/>
              </a:solidFill>
              <a:latin typeface="Lora" pitchFamily="2" charset="0"/>
            </a:endParaRPr>
          </a:p>
          <a:p>
            <a:pPr>
              <a:spcBef>
                <a:spcPts val="600"/>
              </a:spcBef>
            </a:pPr>
            <a:r>
              <a:rPr lang="en-US" sz="2800" b="1" i="1" u="none" strike="noStrike" baseline="0" dirty="0">
                <a:solidFill>
                  <a:srgbClr val="000000"/>
                </a:solidFill>
                <a:latin typeface="Lora" pitchFamily="2" charset="0"/>
              </a:rPr>
              <a:t>Guidelines for Use</a:t>
            </a:r>
            <a:endParaRPr lang="en-US" sz="2000" b="0" i="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Promote the image of expertise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Act confident and decisive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Keep informed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Recognize employee concerns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Avoid threatening subordinates’ self-esteem</a:t>
            </a:r>
            <a:r>
              <a:rPr lang="en-US" sz="2400" b="0" i="0" u="none" strike="noStrike" baseline="0" dirty="0">
                <a:solidFill>
                  <a:srgbClr val="000000"/>
                </a:solidFill>
                <a:latin typeface="Lora" pitchFamily="2" charset="0"/>
              </a:rPr>
              <a:t>	</a:t>
            </a:r>
          </a:p>
        </p:txBody>
      </p:sp>
      <p:sp>
        <p:nvSpPr>
          <p:cNvPr id="19" name="Google Shape;210;p12">
            <a:extLst>
              <a:ext uri="{FF2B5EF4-FFF2-40B4-BE49-F238E27FC236}">
                <a16:creationId xmlns="" xmlns:a16="http://schemas.microsoft.com/office/drawing/2014/main" id="{296940EC-38DB-563C-5B2B-71F831DDDB83}"/>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8" name="Picture 2" descr="39 Logo Ideas | ? logo, logo design, graphic design logo">
            <a:extLst>
              <a:ext uri="{FF2B5EF4-FFF2-40B4-BE49-F238E27FC236}">
                <a16:creationId xmlns="" xmlns:a16="http://schemas.microsoft.com/office/drawing/2014/main" id="{ECB06B93-F72C-90A9-40AF-F92EC9BFCA2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36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 xmlns:a16="http://schemas.microsoft.com/office/drawing/2014/main" id="{23D09407-53BC-485E-B4CE-BC5E4FC4B2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 xmlns:a16="http://schemas.microsoft.com/office/drawing/2014/main" id="{921DB988-49FC-4608-B0A2-E2F3A40190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 xmlns:a16="http://schemas.microsoft.com/office/drawing/2014/main" id="{E9B930FD-8671-4C4C-ADCF-73AC1D0CD4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 xmlns:a16="http://schemas.microsoft.com/office/drawing/2014/main" id="{C35B12C1-569C-4E37-AA33-7EF215F20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 xmlns:a16="http://schemas.microsoft.com/office/drawing/2014/main" id="{F23E2660-7810-46F6-8752-187127C830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 xmlns:a16="http://schemas.microsoft.com/office/drawing/2014/main" id="{C991DC45-0378-45B3-B325-FB8F98545E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 xmlns:a16="http://schemas.microsoft.com/office/drawing/2014/main" id="{E228F5BA-5150-4554-B7EA-93F371F3B1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 xmlns:a16="http://schemas.microsoft.com/office/drawing/2014/main" id="{383C2651-AE0C-4AE4-8725-E2F9414FE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 xmlns:a16="http://schemas.microsoft.com/office/drawing/2014/main" id="{CCE13265-B5D2-47B4-A199-E05F390D5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 xmlns:a16="http://schemas.microsoft.com/office/drawing/2014/main" id="{693EBD03-D832-462C-9304-7273698ED4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 xmlns:a16="http://schemas.microsoft.com/office/drawing/2014/main" id="{0D53D3E2-805E-40D2-964F-352BF6D476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 xmlns:a16="http://schemas.microsoft.com/office/drawing/2014/main" id="{B7A9A916-A926-43E6-800F-432ABC3F24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 xmlns:a16="http://schemas.microsoft.com/office/drawing/2014/main" id="{8054FD28-23A8-4977-9351-B9685FA7684E}"/>
              </a:ext>
            </a:extLst>
          </p:cNvPr>
          <p:cNvSpPr txBox="1"/>
          <p:nvPr/>
        </p:nvSpPr>
        <p:spPr>
          <a:xfrm>
            <a:off x="4427074" y="1773609"/>
            <a:ext cx="7120590" cy="4601260"/>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Legitimate power</a:t>
            </a:r>
            <a:r>
              <a:rPr lang="en-US" b="0" u="none" strike="noStrike" baseline="0" dirty="0">
                <a:solidFill>
                  <a:srgbClr val="000000"/>
                </a:solidFill>
                <a:latin typeface="Lora" pitchFamily="2" charset="0"/>
              </a:rPr>
              <a:t>	</a:t>
            </a:r>
          </a:p>
          <a:p>
            <a:pPr>
              <a:spcBef>
                <a:spcPts val="600"/>
              </a:spcBef>
            </a:pPr>
            <a:endParaRPr lang="en-US" sz="1200" b="1" u="none" strike="noStrike" baseline="0" dirty="0">
              <a:solidFill>
                <a:srgbClr val="000000"/>
              </a:solidFill>
              <a:latin typeface="Lora" pitchFamily="2" charset="0"/>
            </a:endParaRPr>
          </a:p>
          <a:p>
            <a:r>
              <a:rPr lang="en-US" sz="2800" b="1" u="none" strike="noStrike" baseline="0" dirty="0">
                <a:solidFill>
                  <a:srgbClr val="000000"/>
                </a:solidFill>
                <a:latin typeface="Lora" pitchFamily="2" charset="0"/>
              </a:rPr>
              <a:t>Guidelines for Use</a:t>
            </a:r>
            <a:endParaRPr lang="en-US" sz="1100" b="0" i="0" u="none" strike="noStrike" baseline="0" dirty="0">
              <a:solidFill>
                <a:srgbClr val="000000"/>
              </a:solidFill>
              <a:latin typeface="Lora" pitchFamily="2" charset="0"/>
            </a:endParaRP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cordial and polite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confident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clear and follow up to verify understanding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Make sure request is appropriate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Explain reasons for request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Follow proper channels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Exercise power regularly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Enforce compliance </a:t>
            </a:r>
          </a:p>
          <a:p>
            <a:pPr marL="285750" indent="-285750">
              <a:buFont typeface="Arial" panose="020B0604020202020204" pitchFamily="34" charset="0"/>
              <a:buChar char="•"/>
            </a:pPr>
            <a:r>
              <a:rPr lang="en-US" sz="2400" b="0" i="0" u="none" strike="noStrike" baseline="0" dirty="0">
                <a:solidFill>
                  <a:srgbClr val="000000"/>
                </a:solidFill>
                <a:latin typeface="Lora" pitchFamily="2" charset="0"/>
              </a:rPr>
              <a:t>Be sensitive to subordinates’ concerns</a:t>
            </a:r>
            <a:r>
              <a:rPr lang="en-US" sz="2800" b="0" i="0" u="none" strike="noStrike" baseline="0" dirty="0">
                <a:solidFill>
                  <a:srgbClr val="000000"/>
                </a:solidFill>
                <a:latin typeface="Lora" pitchFamily="2" charset="0"/>
              </a:rPr>
              <a:t>	</a:t>
            </a:r>
          </a:p>
        </p:txBody>
      </p:sp>
      <p:sp>
        <p:nvSpPr>
          <p:cNvPr id="18" name="Google Shape;210;p12">
            <a:extLst>
              <a:ext uri="{FF2B5EF4-FFF2-40B4-BE49-F238E27FC236}">
                <a16:creationId xmlns="" xmlns:a16="http://schemas.microsoft.com/office/drawing/2014/main" id="{10A7DCD3-EB08-6627-EF52-755D418CB603}"/>
              </a:ext>
            </a:extLst>
          </p:cNvPr>
          <p:cNvSpPr txBox="1">
            <a:spLocks/>
          </p:cNvSpPr>
          <p:nvPr/>
        </p:nvSpPr>
        <p:spPr>
          <a:xfrm>
            <a:off x="2523282" y="670199"/>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9" name="Picture 2" descr="39 Logo Ideas | ? logo, logo design, graphic design logo">
            <a:extLst>
              <a:ext uri="{FF2B5EF4-FFF2-40B4-BE49-F238E27FC236}">
                <a16:creationId xmlns="" xmlns:a16="http://schemas.microsoft.com/office/drawing/2014/main" id="{DC1E2AEB-6873-13A7-D5AC-611CA849DE9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5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5">
                                            <p:txEl>
                                              <p:pRg st="10" end="10"/>
                                            </p:txEl>
                                          </p:spTgt>
                                        </p:tgtEl>
                                        <p:attrNameLst>
                                          <p:attrName>style.visibility</p:attrName>
                                        </p:attrNameLst>
                                      </p:cBhvr>
                                      <p:to>
                                        <p:strVal val="visible"/>
                                      </p:to>
                                    </p:set>
                                    <p:animEffect transition="in" filter="fade">
                                      <p:cBhvr>
                                        <p:cTn id="77" dur="1000"/>
                                        <p:tgtEl>
                                          <p:spTgt spid="35">
                                            <p:txEl>
                                              <p:pRg st="10" end="10"/>
                                            </p:txEl>
                                          </p:spTgt>
                                        </p:tgtEl>
                                      </p:cBhvr>
                                    </p:animEffect>
                                    <p:anim calcmode="lin" valueType="num">
                                      <p:cBhvr>
                                        <p:cTn id="78" dur="1000" fill="hold"/>
                                        <p:tgtEl>
                                          <p:spTgt spid="35">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5">
                                            <p:txEl>
                                              <p:pRg st="11" end="11"/>
                                            </p:txEl>
                                          </p:spTgt>
                                        </p:tgtEl>
                                        <p:attrNameLst>
                                          <p:attrName>style.visibility</p:attrName>
                                        </p:attrNameLst>
                                      </p:cBhvr>
                                      <p:to>
                                        <p:strVal val="visible"/>
                                      </p:to>
                                    </p:set>
                                    <p:animEffect transition="in" filter="fade">
                                      <p:cBhvr>
                                        <p:cTn id="84" dur="1000"/>
                                        <p:tgtEl>
                                          <p:spTgt spid="35">
                                            <p:txEl>
                                              <p:pRg st="11" end="11"/>
                                            </p:txEl>
                                          </p:spTgt>
                                        </p:tgtEl>
                                      </p:cBhvr>
                                    </p:animEffect>
                                    <p:anim calcmode="lin" valueType="num">
                                      <p:cBhvr>
                                        <p:cTn id="85" dur="1000" fill="hold"/>
                                        <p:tgtEl>
                                          <p:spTgt spid="35">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 xmlns:a16="http://schemas.microsoft.com/office/drawing/2014/main" id="{23D09407-53BC-485E-B4CE-BC5E4FC4B2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 xmlns:a16="http://schemas.microsoft.com/office/drawing/2014/main" id="{921DB988-49FC-4608-B0A2-E2F3A40190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 xmlns:a16="http://schemas.microsoft.com/office/drawing/2014/main" id="{E9B930FD-8671-4C4C-ADCF-73AC1D0CD4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 xmlns:a16="http://schemas.microsoft.com/office/drawing/2014/main" id="{C35B12C1-569C-4E37-AA33-7EF215F20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 xmlns:a16="http://schemas.microsoft.com/office/drawing/2014/main" id="{F23E2660-7810-46F6-8752-187127C830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 xmlns:a16="http://schemas.microsoft.com/office/drawing/2014/main" id="{C991DC45-0378-45B3-B325-FB8F98545E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 xmlns:a16="http://schemas.microsoft.com/office/drawing/2014/main" id="{E228F5BA-5150-4554-B7EA-93F371F3B1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 xmlns:a16="http://schemas.microsoft.com/office/drawing/2014/main" id="{383C2651-AE0C-4AE4-8725-E2F9414FE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 xmlns:a16="http://schemas.microsoft.com/office/drawing/2014/main" id="{CCE13265-B5D2-47B4-A199-E05F390D5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 xmlns:a16="http://schemas.microsoft.com/office/drawing/2014/main" id="{693EBD03-D832-462C-9304-7273698ED4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 xmlns:a16="http://schemas.microsoft.com/office/drawing/2014/main" id="{0D53D3E2-805E-40D2-964F-352BF6D476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 xmlns:a16="http://schemas.microsoft.com/office/drawing/2014/main" id="{B7A9A916-A926-43E6-800F-432ABC3F24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 xmlns:a16="http://schemas.microsoft.com/office/drawing/2014/main" id="{8054FD28-23A8-4977-9351-B9685FA7684E}"/>
              </a:ext>
            </a:extLst>
          </p:cNvPr>
          <p:cNvSpPr txBox="1"/>
          <p:nvPr/>
        </p:nvSpPr>
        <p:spPr>
          <a:xfrm>
            <a:off x="4852335" y="2164482"/>
            <a:ext cx="6830950" cy="3554819"/>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Reward power</a:t>
            </a:r>
          </a:p>
          <a:p>
            <a:pPr>
              <a:spcBef>
                <a:spcPts val="600"/>
              </a:spcBef>
            </a:pPr>
            <a:endParaRPr lang="en-US" sz="1100" b="0"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Verify compliance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feasible, reasonable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Make only ethical, proper requests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rewards desired by subordinates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Offer only credible rewards</a:t>
            </a:r>
            <a:r>
              <a:rPr lang="en-US" sz="2400" b="0" u="none" strike="noStrike" baseline="0" dirty="0">
                <a:solidFill>
                  <a:srgbClr val="000000"/>
                </a:solidFill>
                <a:latin typeface="Lora" pitchFamily="2" charset="0"/>
              </a:rPr>
              <a:t>	</a:t>
            </a:r>
          </a:p>
        </p:txBody>
      </p:sp>
      <p:sp>
        <p:nvSpPr>
          <p:cNvPr id="19" name="Google Shape;210;p12">
            <a:extLst>
              <a:ext uri="{FF2B5EF4-FFF2-40B4-BE49-F238E27FC236}">
                <a16:creationId xmlns="" xmlns:a16="http://schemas.microsoft.com/office/drawing/2014/main" id="{73D5D8D2-71FB-AEB8-178D-3368211C161E}"/>
              </a:ext>
            </a:extLst>
          </p:cNvPr>
          <p:cNvSpPr txBox="1">
            <a:spLocks/>
          </p:cNvSpPr>
          <p:nvPr/>
        </p:nvSpPr>
        <p:spPr>
          <a:xfrm>
            <a:off x="2523282" y="750032"/>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17" name="Picture 2" descr="39 Logo Ideas | ? logo, logo design, graphic design logo">
            <a:extLst>
              <a:ext uri="{FF2B5EF4-FFF2-40B4-BE49-F238E27FC236}">
                <a16:creationId xmlns="" xmlns:a16="http://schemas.microsoft.com/office/drawing/2014/main" id="{E8A61EF3-2859-DB39-4236-2DCBCE2800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08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5"/>
        <p:cNvGrpSpPr/>
        <p:nvPr/>
      </p:nvGrpSpPr>
      <p:grpSpPr>
        <a:xfrm>
          <a:off x="0" y="0"/>
          <a:ext cx="0" cy="0"/>
          <a:chOff x="0" y="0"/>
          <a:chExt cx="0" cy="0"/>
        </a:xfrm>
      </p:grpSpPr>
      <p:sp useBgFill="1">
        <p:nvSpPr>
          <p:cNvPr id="222" name="Rectangle 160">
            <a:extLst>
              <a:ext uri="{FF2B5EF4-FFF2-40B4-BE49-F238E27FC236}">
                <a16:creationId xmlns="" xmlns:a16="http://schemas.microsoft.com/office/drawing/2014/main" id="{23D09407-53BC-485E-B4CE-BC5E4FC4B2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162">
            <a:extLst>
              <a:ext uri="{FF2B5EF4-FFF2-40B4-BE49-F238E27FC236}">
                <a16:creationId xmlns="" xmlns:a16="http://schemas.microsoft.com/office/drawing/2014/main" id="{921DB988-49FC-4608-B0A2-E2F3A40190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 xmlns:a16="http://schemas.microsoft.com/office/drawing/2014/main" id="{E9B930FD-8671-4C4C-ADCF-73AC1D0CD4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flipH="1">
            <a:off x="9676747" y="0"/>
            <a:ext cx="2514948" cy="2174333"/>
            <a:chOff x="-305" y="-4155"/>
            <a:chExt cx="2514948" cy="2174333"/>
          </a:xfrm>
        </p:grpSpPr>
        <p:sp>
          <p:nvSpPr>
            <p:cNvPr id="166" name="Freeform: Shape 165">
              <a:extLst>
                <a:ext uri="{FF2B5EF4-FFF2-40B4-BE49-F238E27FC236}">
                  <a16:creationId xmlns="" xmlns:a16="http://schemas.microsoft.com/office/drawing/2014/main" id="{C35B12C1-569C-4E37-AA33-7EF215F201B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166">
              <a:extLst>
                <a:ext uri="{FF2B5EF4-FFF2-40B4-BE49-F238E27FC236}">
                  <a16:creationId xmlns="" xmlns:a16="http://schemas.microsoft.com/office/drawing/2014/main" id="{F23E2660-7810-46F6-8752-187127C830C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 xmlns:a16="http://schemas.microsoft.com/office/drawing/2014/main" id="{C991DC45-0378-45B3-B325-FB8F98545E6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69" name="Freeform: Shape 168">
              <a:extLst>
                <a:ext uri="{FF2B5EF4-FFF2-40B4-BE49-F238E27FC236}">
                  <a16:creationId xmlns="" xmlns:a16="http://schemas.microsoft.com/office/drawing/2014/main" id="{E228F5BA-5150-4554-B7EA-93F371F3B1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a:extLst>
              <a:ext uri="{FF2B5EF4-FFF2-40B4-BE49-F238E27FC236}">
                <a16:creationId xmlns="" xmlns:a16="http://schemas.microsoft.com/office/drawing/2014/main" id="{383C2651-AE0C-4AE4-8725-E2F9414FE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rot="10800000" flipH="1">
            <a:off x="-305" y="4322879"/>
            <a:ext cx="3378428" cy="2535121"/>
            <a:chOff x="-305" y="-1"/>
            <a:chExt cx="3832880" cy="2876136"/>
          </a:xfrm>
        </p:grpSpPr>
        <p:sp>
          <p:nvSpPr>
            <p:cNvPr id="172" name="Freeform: Shape 171">
              <a:extLst>
                <a:ext uri="{FF2B5EF4-FFF2-40B4-BE49-F238E27FC236}">
                  <a16:creationId xmlns="" xmlns:a16="http://schemas.microsoft.com/office/drawing/2014/main" id="{CCE13265-B5D2-47B4-A199-E05F390D5B9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Shape 172">
              <a:extLst>
                <a:ext uri="{FF2B5EF4-FFF2-40B4-BE49-F238E27FC236}">
                  <a16:creationId xmlns="" xmlns:a16="http://schemas.microsoft.com/office/drawing/2014/main" id="{693EBD03-D832-462C-9304-7273698ED4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Shape 173">
              <a:extLst>
                <a:ext uri="{FF2B5EF4-FFF2-40B4-BE49-F238E27FC236}">
                  <a16:creationId xmlns="" xmlns:a16="http://schemas.microsoft.com/office/drawing/2014/main" id="{0D53D3E2-805E-40D2-964F-352BF6D476B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 xmlns:a16="http://schemas.microsoft.com/office/drawing/2014/main" id="{B7A9A916-A926-43E6-800F-432ABC3F244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 xmlns:a16="http://schemas.microsoft.com/office/drawing/2014/main" id="{8054FD28-23A8-4977-9351-B9685FA7684E}"/>
              </a:ext>
            </a:extLst>
          </p:cNvPr>
          <p:cNvSpPr txBox="1"/>
          <p:nvPr/>
        </p:nvSpPr>
        <p:spPr>
          <a:xfrm>
            <a:off x="4693837" y="1598403"/>
            <a:ext cx="6830950" cy="4816703"/>
          </a:xfrm>
          <a:prstGeom prst="rect">
            <a:avLst/>
          </a:prstGeom>
          <a:noFill/>
        </p:spPr>
        <p:txBody>
          <a:bodyPr wrap="square">
            <a:spAutoFit/>
          </a:bodyPr>
          <a:lstStyle/>
          <a:p>
            <a:pPr>
              <a:spcBef>
                <a:spcPts val="600"/>
              </a:spcBef>
            </a:pPr>
            <a:r>
              <a:rPr lang="en-US" sz="2800" b="1" u="none" strike="noStrike" baseline="0" dirty="0">
                <a:solidFill>
                  <a:srgbClr val="000000"/>
                </a:solidFill>
                <a:latin typeface="Lora" pitchFamily="2" charset="0"/>
              </a:rPr>
              <a:t>Basis of Power: </a:t>
            </a:r>
            <a:r>
              <a:rPr lang="en-US" sz="2800" b="1" dirty="0">
                <a:solidFill>
                  <a:srgbClr val="000000"/>
                </a:solidFill>
                <a:latin typeface="Lora" pitchFamily="2" charset="0"/>
              </a:rPr>
              <a:t>	Coercive power 	</a:t>
            </a:r>
          </a:p>
          <a:p>
            <a:pPr>
              <a:spcBef>
                <a:spcPts val="600"/>
              </a:spcBef>
            </a:pPr>
            <a:endParaRPr lang="en-US" sz="1200" b="1" u="none" strike="noStrike" baseline="0" dirty="0">
              <a:solidFill>
                <a:srgbClr val="000000"/>
              </a:solidFill>
              <a:latin typeface="Lora" pitchFamily="2" charset="0"/>
            </a:endParaRPr>
          </a:p>
          <a:p>
            <a:pPr>
              <a:spcBef>
                <a:spcPts val="600"/>
              </a:spcBef>
            </a:pPr>
            <a:r>
              <a:rPr lang="en-US" sz="2800" b="1" u="none" strike="noStrike" baseline="0" dirty="0">
                <a:solidFill>
                  <a:srgbClr val="000000"/>
                </a:solidFill>
                <a:latin typeface="Lora" pitchFamily="2" charset="0"/>
              </a:rPr>
              <a:t>Guidelines for Use:</a:t>
            </a:r>
            <a:endParaRPr lang="en-US" sz="1800" b="0" u="none" strike="noStrike" baseline="0" dirty="0">
              <a:latin typeface="Lora" pitchFamily="2" charset="0"/>
            </a:endParaRPr>
          </a:p>
          <a:p>
            <a:pPr marL="342900" indent="-342900">
              <a:spcBef>
                <a:spcPts val="600"/>
              </a:spcBef>
              <a:buFont typeface="Arial" panose="020B0604020202020204" pitchFamily="34" charset="0"/>
              <a:buChar char="•"/>
            </a:pPr>
            <a:r>
              <a:rPr lang="en-US" sz="2400" dirty="0">
                <a:solidFill>
                  <a:srgbClr val="000000"/>
                </a:solidFill>
                <a:latin typeface="Lora" pitchFamily="2" charset="0"/>
              </a:rPr>
              <a:t>Inform subordinates of rules and penalties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Warn before punishing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Administer punishment consistently and uniformly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Understand the situation before acting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Maintain credibility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Fit punishment to the infraction </a:t>
            </a:r>
          </a:p>
          <a:p>
            <a:pPr marL="342900" indent="-342900">
              <a:spcBef>
                <a:spcPts val="600"/>
              </a:spcBef>
              <a:buFont typeface="Arial" panose="020B0604020202020204" pitchFamily="34" charset="0"/>
              <a:buChar char="•"/>
            </a:pPr>
            <a:r>
              <a:rPr lang="en-US" sz="2400" dirty="0">
                <a:solidFill>
                  <a:srgbClr val="000000"/>
                </a:solidFill>
                <a:latin typeface="Lora" pitchFamily="2" charset="0"/>
              </a:rPr>
              <a:t>Punish in private</a:t>
            </a:r>
          </a:p>
        </p:txBody>
      </p:sp>
      <p:sp>
        <p:nvSpPr>
          <p:cNvPr id="17" name="Google Shape;210;p12">
            <a:extLst>
              <a:ext uri="{FF2B5EF4-FFF2-40B4-BE49-F238E27FC236}">
                <a16:creationId xmlns="" xmlns:a16="http://schemas.microsoft.com/office/drawing/2014/main" id="{5C23D866-145B-2EAE-4410-57B2709D24DF}"/>
              </a:ext>
            </a:extLst>
          </p:cNvPr>
          <p:cNvSpPr txBox="1">
            <a:spLocks/>
          </p:cNvSpPr>
          <p:nvPr/>
        </p:nvSpPr>
        <p:spPr>
          <a:xfrm>
            <a:off x="2523282" y="442894"/>
            <a:ext cx="7774332" cy="1325563"/>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Clr>
                <a:srgbClr val="FFFFFF"/>
              </a:buClr>
              <a:buSzPts val="3600"/>
            </a:pPr>
            <a:r>
              <a:rPr lang="en-US" sz="4000" b="1" dirty="0"/>
              <a:t>Uses of Power: Ethical Use of Power</a:t>
            </a:r>
          </a:p>
        </p:txBody>
      </p:sp>
      <p:pic>
        <p:nvPicPr>
          <p:cNvPr id="21" name="Picture 2" descr="39 Logo Ideas | ? logo, logo design, graphic design logo">
            <a:extLst>
              <a:ext uri="{FF2B5EF4-FFF2-40B4-BE49-F238E27FC236}">
                <a16:creationId xmlns="" xmlns:a16="http://schemas.microsoft.com/office/drawing/2014/main" id="{A61A66BF-E336-70E6-E6C1-2C95786A6B3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31140" y="3043050"/>
            <a:ext cx="2815092" cy="227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1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5">
                                            <p:txEl>
                                              <p:pRg st="2" end="2"/>
                                            </p:txEl>
                                          </p:spTgt>
                                        </p:tgtEl>
                                        <p:attrNameLst>
                                          <p:attrName>style.visibility</p:attrName>
                                        </p:attrNameLst>
                                      </p:cBhvr>
                                      <p:to>
                                        <p:strVal val="visible"/>
                                      </p:to>
                                    </p:set>
                                    <p:animEffect transition="in" filter="fade">
                                      <p:cBhvr>
                                        <p:cTn id="21" dur="1000"/>
                                        <p:tgtEl>
                                          <p:spTgt spid="35">
                                            <p:txEl>
                                              <p:pRg st="2" end="2"/>
                                            </p:txEl>
                                          </p:spTgt>
                                        </p:tgtEl>
                                      </p:cBhvr>
                                    </p:animEffect>
                                    <p:anim calcmode="lin" valueType="num">
                                      <p:cBhvr>
                                        <p:cTn id="22"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5">
                                            <p:txEl>
                                              <p:pRg st="3" end="3"/>
                                            </p:txEl>
                                          </p:spTgt>
                                        </p:tgtEl>
                                        <p:attrNameLst>
                                          <p:attrName>style.visibility</p:attrName>
                                        </p:attrNameLst>
                                      </p:cBhvr>
                                      <p:to>
                                        <p:strVal val="visible"/>
                                      </p:to>
                                    </p:set>
                                    <p:animEffect transition="in" filter="fade">
                                      <p:cBhvr>
                                        <p:cTn id="28" dur="1000"/>
                                        <p:tgtEl>
                                          <p:spTgt spid="35">
                                            <p:txEl>
                                              <p:pRg st="3" end="3"/>
                                            </p:txEl>
                                          </p:spTgt>
                                        </p:tgtEl>
                                      </p:cBhvr>
                                    </p:animEffect>
                                    <p:anim calcmode="lin" valueType="num">
                                      <p:cBhvr>
                                        <p:cTn id="29"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fade">
                                      <p:cBhvr>
                                        <p:cTn id="35" dur="1000"/>
                                        <p:tgtEl>
                                          <p:spTgt spid="35">
                                            <p:txEl>
                                              <p:pRg st="4" end="4"/>
                                            </p:txEl>
                                          </p:spTgt>
                                        </p:tgtEl>
                                      </p:cBhvr>
                                    </p:animEffect>
                                    <p:anim calcmode="lin" valueType="num">
                                      <p:cBhvr>
                                        <p:cTn id="36"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5">
                                            <p:txEl>
                                              <p:pRg st="5" end="5"/>
                                            </p:txEl>
                                          </p:spTgt>
                                        </p:tgtEl>
                                        <p:attrNameLst>
                                          <p:attrName>style.visibility</p:attrName>
                                        </p:attrNameLst>
                                      </p:cBhvr>
                                      <p:to>
                                        <p:strVal val="visible"/>
                                      </p:to>
                                    </p:set>
                                    <p:animEffect transition="in" filter="fade">
                                      <p:cBhvr>
                                        <p:cTn id="42" dur="1000"/>
                                        <p:tgtEl>
                                          <p:spTgt spid="35">
                                            <p:txEl>
                                              <p:pRg st="5" end="5"/>
                                            </p:txEl>
                                          </p:spTgt>
                                        </p:tgtEl>
                                      </p:cBhvr>
                                    </p:animEffect>
                                    <p:anim calcmode="lin" valueType="num">
                                      <p:cBhvr>
                                        <p:cTn id="43"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Effect transition="in" filter="fade">
                                      <p:cBhvr>
                                        <p:cTn id="49" dur="1000"/>
                                        <p:tgtEl>
                                          <p:spTgt spid="35">
                                            <p:txEl>
                                              <p:pRg st="6" end="6"/>
                                            </p:txEl>
                                          </p:spTgt>
                                        </p:tgtEl>
                                      </p:cBhvr>
                                    </p:animEffect>
                                    <p:anim calcmode="lin" valueType="num">
                                      <p:cBhvr>
                                        <p:cTn id="50"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5">
                                            <p:txEl>
                                              <p:pRg st="7" end="7"/>
                                            </p:txEl>
                                          </p:spTgt>
                                        </p:tgtEl>
                                        <p:attrNameLst>
                                          <p:attrName>style.visibility</p:attrName>
                                        </p:attrNameLst>
                                      </p:cBhvr>
                                      <p:to>
                                        <p:strVal val="visible"/>
                                      </p:to>
                                    </p:set>
                                    <p:animEffect transition="in" filter="fade">
                                      <p:cBhvr>
                                        <p:cTn id="56" dur="1000"/>
                                        <p:tgtEl>
                                          <p:spTgt spid="35">
                                            <p:txEl>
                                              <p:pRg st="7" end="7"/>
                                            </p:txEl>
                                          </p:spTgt>
                                        </p:tgtEl>
                                      </p:cBhvr>
                                    </p:animEffect>
                                    <p:anim calcmode="lin" valueType="num">
                                      <p:cBhvr>
                                        <p:cTn id="57" dur="1000" fill="hold"/>
                                        <p:tgtEl>
                                          <p:spTgt spid="3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fade">
                                      <p:cBhvr>
                                        <p:cTn id="63" dur="1000"/>
                                        <p:tgtEl>
                                          <p:spTgt spid="35">
                                            <p:txEl>
                                              <p:pRg st="8" end="8"/>
                                            </p:txEl>
                                          </p:spTgt>
                                        </p:tgtEl>
                                      </p:cBhvr>
                                    </p:animEffect>
                                    <p:anim calcmode="lin" valueType="num">
                                      <p:cBhvr>
                                        <p:cTn id="64" dur="1000" fill="hold"/>
                                        <p:tgtEl>
                                          <p:spTgt spid="35">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5">
                                            <p:txEl>
                                              <p:pRg st="9" end="9"/>
                                            </p:txEl>
                                          </p:spTgt>
                                        </p:tgtEl>
                                        <p:attrNameLst>
                                          <p:attrName>style.visibility</p:attrName>
                                        </p:attrNameLst>
                                      </p:cBhvr>
                                      <p:to>
                                        <p:strVal val="visible"/>
                                      </p:to>
                                    </p:set>
                                    <p:animEffect transition="in" filter="fade">
                                      <p:cBhvr>
                                        <p:cTn id="70" dur="1000"/>
                                        <p:tgtEl>
                                          <p:spTgt spid="35">
                                            <p:txEl>
                                              <p:pRg st="9" end="9"/>
                                            </p:txEl>
                                          </p:spTgt>
                                        </p:tgtEl>
                                      </p:cBhvr>
                                    </p:animEffect>
                                    <p:anim calcmode="lin" valueType="num">
                                      <p:cBhvr>
                                        <p:cTn id="71" dur="1000" fill="hold"/>
                                        <p:tgtEl>
                                          <p:spTgt spid="35">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2" y="2314808"/>
            <a:ext cx="6586490" cy="4339992"/>
          </a:xfrm>
          <a:prstGeom prst="rect">
            <a:avLst/>
          </a:prstGeom>
        </p:spPr>
        <p:txBody>
          <a:bodyPr spcFirstLastPara="1" lIns="91425" tIns="45700" rIns="91425" bIns="45700" anchorCtr="0">
            <a:normAutofit/>
          </a:bodyPr>
          <a:lstStyle/>
          <a:p>
            <a:pPr>
              <a:spcBef>
                <a:spcPts val="0"/>
              </a:spcBef>
              <a:buSzPts val="2000"/>
            </a:pPr>
            <a:r>
              <a:rPr lang="en-US" dirty="0"/>
              <a:t>Explain different conceptualizations of power</a:t>
            </a:r>
          </a:p>
          <a:p>
            <a:pPr>
              <a:spcBef>
                <a:spcPts val="1200"/>
              </a:spcBef>
              <a:buSzPts val="2000"/>
            </a:pPr>
            <a:r>
              <a:rPr lang="en-US" dirty="0"/>
              <a:t>Discuss behaviors associated with high status in a group </a:t>
            </a:r>
          </a:p>
          <a:p>
            <a:pPr>
              <a:spcBef>
                <a:spcPts val="1200"/>
              </a:spcBef>
              <a:buSzPts val="2000"/>
            </a:pPr>
            <a:r>
              <a:rPr lang="en-US" dirty="0"/>
              <a:t>Differentiate between the common power bases in groups </a:t>
            </a:r>
          </a:p>
          <a:p>
            <a:pPr>
              <a:spcBef>
                <a:spcPts val="1200"/>
              </a:spcBef>
              <a:buSzPts val="2000"/>
            </a:pPr>
            <a:r>
              <a:rPr lang="en-US" dirty="0"/>
              <a:t>What is the nature of leadership and the leadership process</a:t>
            </a:r>
          </a:p>
        </p:txBody>
      </p:sp>
      <p:pic>
        <p:nvPicPr>
          <p:cNvPr id="115" name="Picture 108" descr="Colourful carved figures of humans">
            <a:extLst>
              <a:ext uri="{FF2B5EF4-FFF2-40B4-BE49-F238E27FC236}">
                <a16:creationId xmlns=""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7">
                                            <p:txEl>
                                              <p:pRg st="3" end="3"/>
                                            </p:txEl>
                                          </p:spTgt>
                                        </p:tgtEl>
                                        <p:attrNameLst>
                                          <p:attrName>style.visibility</p:attrName>
                                        </p:attrNameLst>
                                      </p:cBhvr>
                                      <p:to>
                                        <p:strVal val="visible"/>
                                      </p:to>
                                    </p:set>
                                    <p:animEffect transition="in" filter="fade">
                                      <p:cBhvr>
                                        <p:cTn id="28" dur="1000"/>
                                        <p:tgtEl>
                                          <p:spTgt spid="107">
                                            <p:txEl>
                                              <p:pRg st="3" end="3"/>
                                            </p:txEl>
                                          </p:spTgt>
                                        </p:tgtEl>
                                      </p:cBhvr>
                                    </p:animEffect>
                                    <p:anim calcmode="lin" valueType="num">
                                      <p:cBhvr>
                                        <p:cTn id="29" dur="1000" fill="hold"/>
                                        <p:tgtEl>
                                          <p:spTgt spid="10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5"/>
        <p:cNvGrpSpPr/>
        <p:nvPr/>
      </p:nvGrpSpPr>
      <p:grpSpPr>
        <a:xfrm>
          <a:off x="0" y="0"/>
          <a:ext cx="0" cy="0"/>
          <a:chOff x="0" y="0"/>
          <a:chExt cx="0" cy="0"/>
        </a:xfrm>
      </p:grpSpPr>
      <p:sp useBgFill="1">
        <p:nvSpPr>
          <p:cNvPr id="180" name="Rectangle 179">
            <a:extLst>
              <a:ext uri="{FF2B5EF4-FFF2-40B4-BE49-F238E27FC236}">
                <a16:creationId xmlns="" xmlns:a16="http://schemas.microsoft.com/office/drawing/2014/main" id="{D009D6D5-DAC2-4A8B-A17A-E206B9012D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Google Shape;236;ge7b2696bf1_0_8"/>
          <p:cNvSpPr txBox="1">
            <a:spLocks noGrp="1"/>
          </p:cNvSpPr>
          <p:nvPr>
            <p:ph type="title"/>
          </p:nvPr>
        </p:nvSpPr>
        <p:spPr>
          <a:xfrm>
            <a:off x="1120953" y="388274"/>
            <a:ext cx="5251316" cy="1807305"/>
          </a:xfrm>
          <a:prstGeom prst="rect">
            <a:avLst/>
          </a:prstGeom>
        </p:spPr>
        <p:txBody>
          <a:bodyPr spcFirstLastPara="1" lIns="91425" tIns="45700" rIns="91425" bIns="45700" anchorCtr="0">
            <a:normAutofit/>
          </a:bodyPr>
          <a:lstStyle/>
          <a:p>
            <a:pPr marL="0" lvl="0" indent="0" rtl="0">
              <a:spcBef>
                <a:spcPts val="0"/>
              </a:spcBef>
              <a:spcAft>
                <a:spcPts val="0"/>
              </a:spcAft>
              <a:buNone/>
            </a:pPr>
            <a:r>
              <a:rPr lang="en-US" b="1" dirty="0">
                <a:sym typeface="Lora"/>
              </a:rPr>
              <a:t>Reflection Question</a:t>
            </a:r>
            <a:endParaRPr lang="en-US" b="1" dirty="0"/>
          </a:p>
        </p:txBody>
      </p:sp>
      <p:sp>
        <p:nvSpPr>
          <p:cNvPr id="237" name="Google Shape;237;ge7b2696bf1_0_8"/>
          <p:cNvSpPr txBox="1">
            <a:spLocks noGrp="1"/>
          </p:cNvSpPr>
          <p:nvPr>
            <p:ph idx="1"/>
          </p:nvPr>
        </p:nvSpPr>
        <p:spPr>
          <a:xfrm>
            <a:off x="708421" y="1859954"/>
            <a:ext cx="5387579" cy="3843666"/>
          </a:xfrm>
          <a:prstGeom prst="rect">
            <a:avLst/>
          </a:prstGeom>
        </p:spPr>
        <p:txBody>
          <a:bodyPr spcFirstLastPara="1" lIns="91425" tIns="45700" rIns="91425" bIns="45700" anchorCtr="0">
            <a:normAutofit fontScale="92500" lnSpcReduction="20000"/>
          </a:bodyPr>
          <a:lstStyle/>
          <a:p>
            <a:pPr marL="457200" lvl="0" indent="0" rtl="0">
              <a:spcBef>
                <a:spcPts val="1400"/>
              </a:spcBef>
              <a:spcAft>
                <a:spcPts val="0"/>
              </a:spcAft>
              <a:buNone/>
            </a:pPr>
            <a:r>
              <a:rPr lang="en-US" sz="3600" dirty="0">
                <a:latin typeface="+mj-lt"/>
                <a:sym typeface="Lora"/>
              </a:rPr>
              <a:t>When you first joined your group,</a:t>
            </a:r>
          </a:p>
          <a:p>
            <a:pPr marL="1028700" lvl="0" indent="-571500" rtl="0">
              <a:spcBef>
                <a:spcPts val="1400"/>
              </a:spcBef>
              <a:spcAft>
                <a:spcPts val="0"/>
              </a:spcAft>
              <a:buFontTx/>
              <a:buChar char="-"/>
            </a:pPr>
            <a:r>
              <a:rPr lang="en-US" sz="3600" dirty="0">
                <a:latin typeface="+mj-lt"/>
                <a:sym typeface="Lora"/>
              </a:rPr>
              <a:t>What assumptions did you make about the status of different members?</a:t>
            </a:r>
          </a:p>
          <a:p>
            <a:pPr marL="1028700" lvl="0" indent="-571500" rtl="0">
              <a:spcBef>
                <a:spcPts val="1400"/>
              </a:spcBef>
              <a:spcAft>
                <a:spcPts val="0"/>
              </a:spcAft>
              <a:buFontTx/>
              <a:buChar char="-"/>
            </a:pPr>
            <a:r>
              <a:rPr lang="en-US" sz="3600" dirty="0">
                <a:latin typeface="+mj-lt"/>
                <a:sym typeface="Lora"/>
              </a:rPr>
              <a:t>Where did those assumptions come from?</a:t>
            </a:r>
          </a:p>
          <a:p>
            <a:pPr marL="0" lvl="0" indent="0" rtl="0">
              <a:spcBef>
                <a:spcPts val="1200"/>
              </a:spcBef>
              <a:spcAft>
                <a:spcPts val="0"/>
              </a:spcAft>
              <a:buNone/>
            </a:pPr>
            <a:endParaRPr lang="en-US" sz="3600" dirty="0">
              <a:latin typeface="+mj-lt"/>
            </a:endParaRPr>
          </a:p>
        </p:txBody>
      </p:sp>
      <p:pic>
        <p:nvPicPr>
          <p:cNvPr id="239" name="Picture 238" descr="Different coloured question marks">
            <a:extLst>
              <a:ext uri="{FF2B5EF4-FFF2-40B4-BE49-F238E27FC236}">
                <a16:creationId xmlns="" xmlns:a16="http://schemas.microsoft.com/office/drawing/2014/main" id="{63727528-43EE-4341-85BD-0D1B49B044E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583" r="2468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2"/>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8ECBFEF8-9038-4E5E-A5F1-E4DC230355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amp;A, Part 6">
            <a:extLst>
              <a:ext uri="{FF2B5EF4-FFF2-40B4-BE49-F238E27FC236}">
                <a16:creationId xmlns="" xmlns:a16="http://schemas.microsoft.com/office/drawing/2014/main" id="{3A0C96E0-B42D-765B-7F78-DB6452C263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151" r="-1" b="11502"/>
          <a:stretch/>
        </p:blipFill>
        <p:spPr bwMode="auto">
          <a:xfrm>
            <a:off x="1669474" y="10"/>
            <a:ext cx="10522527" cy="6857990"/>
          </a:xfrm>
          <a:custGeom>
            <a:avLst/>
            <a:gdLst/>
            <a:ahLst/>
            <a:cxnLst/>
            <a:rect l="l" t="t" r="r" b="b"/>
            <a:pathLst>
              <a:path w="10522527" h="6858000">
                <a:moveTo>
                  <a:pt x="2882142" y="0"/>
                </a:moveTo>
                <a:lnTo>
                  <a:pt x="10522527" y="0"/>
                </a:lnTo>
                <a:lnTo>
                  <a:pt x="10522527" y="6858000"/>
                </a:lnTo>
                <a:lnTo>
                  <a:pt x="80697" y="6858000"/>
                </a:lnTo>
                <a:lnTo>
                  <a:pt x="37339" y="6516785"/>
                </a:lnTo>
                <a:cubicBezTo>
                  <a:pt x="12648" y="6273664"/>
                  <a:pt x="0" y="6026982"/>
                  <a:pt x="0" y="5777347"/>
                </a:cubicBezTo>
                <a:cubicBezTo>
                  <a:pt x="0" y="3530630"/>
                  <a:pt x="1024495" y="1523197"/>
                  <a:pt x="2631803" y="196728"/>
                </a:cubicBezTo>
                <a:close/>
              </a:path>
            </a:pathLst>
          </a:custGeom>
          <a:noFill/>
          <a:extLst>
            <a:ext uri="{909E8E84-426E-40DD-AFC4-6F175D3DCCD1}">
              <a14:hiddenFill xmlns:a14="http://schemas.microsoft.com/office/drawing/2010/main">
                <a:solidFill>
                  <a:srgbClr val="FFFFFF"/>
                </a:solidFill>
              </a14:hiddenFill>
            </a:ext>
          </a:extLst>
        </p:spPr>
      </p:pic>
      <p:sp>
        <p:nvSpPr>
          <p:cNvPr id="2054" name="Arc 72">
            <a:extLst>
              <a:ext uri="{FF2B5EF4-FFF2-40B4-BE49-F238E27FC236}">
                <a16:creationId xmlns="" xmlns:a16="http://schemas.microsoft.com/office/drawing/2014/main" id="{F37E8EB2-7BE0-4F3D-921C-F4E9C2C1492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055" name="Oval 74">
            <a:extLst>
              <a:ext uri="{FF2B5EF4-FFF2-40B4-BE49-F238E27FC236}">
                <a16:creationId xmlns="" xmlns:a16="http://schemas.microsoft.com/office/drawing/2014/main" id="{E77AE46B-A945-4A7E-9911-903176079DD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 xmlns:a16="http://schemas.microsoft.com/office/drawing/2014/main" id="{FCD77221-9B7F-A1DA-E62E-E2CB160B787D}"/>
              </a:ext>
            </a:extLst>
          </p:cNvPr>
          <p:cNvSpPr txBox="1"/>
          <p:nvPr/>
        </p:nvSpPr>
        <p:spPr>
          <a:xfrm>
            <a:off x="190297" y="702885"/>
            <a:ext cx="2958353" cy="1107996"/>
          </a:xfrm>
          <a:prstGeom prst="rect">
            <a:avLst/>
          </a:prstGeom>
          <a:noFill/>
        </p:spPr>
        <p:txBody>
          <a:bodyPr wrap="square" rtlCol="0">
            <a:spAutoFit/>
          </a:bodyPr>
          <a:lstStyle/>
          <a:p>
            <a:pPr algn="ctr"/>
            <a:r>
              <a:rPr lang="en-US" sz="6600" dirty="0"/>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965430" y="729112"/>
            <a:ext cx="6586491" cy="1286160"/>
          </a:xfrm>
          <a:prstGeom prst="rect">
            <a:avLst/>
          </a:prstGeom>
        </p:spPr>
        <p:txBody>
          <a:bodyPr spcFirstLastPara="1" lIns="91425" tIns="45700" rIns="91425" bIns="45700" anchor="b" anchorCtr="0">
            <a:normAutofit/>
          </a:bodyPr>
          <a:lstStyle/>
          <a:p>
            <a:pPr marL="0" lvl="0" indent="0" rtl="0">
              <a:spcBef>
                <a:spcPts val="0"/>
              </a:spcBef>
              <a:spcAft>
                <a:spcPts val="0"/>
              </a:spcAft>
              <a:buClr>
                <a:srgbClr val="FFFFFF"/>
              </a:buClr>
              <a:buSzPts val="3600"/>
              <a:buFont typeface="Arial"/>
              <a:buNone/>
            </a:pPr>
            <a:r>
              <a:rPr lang="en-US" dirty="0"/>
              <a:t>Learning Objectives</a:t>
            </a:r>
          </a:p>
        </p:txBody>
      </p:sp>
      <p:sp>
        <p:nvSpPr>
          <p:cNvPr id="107" name="Google Shape;107;p3"/>
          <p:cNvSpPr txBox="1">
            <a:spLocks noGrp="1"/>
          </p:cNvSpPr>
          <p:nvPr>
            <p:ph idx="1"/>
          </p:nvPr>
        </p:nvSpPr>
        <p:spPr>
          <a:xfrm>
            <a:off x="4965431" y="2314808"/>
            <a:ext cx="6309361" cy="4339992"/>
          </a:xfrm>
          <a:prstGeom prst="rect">
            <a:avLst/>
          </a:prstGeom>
        </p:spPr>
        <p:txBody>
          <a:bodyPr spcFirstLastPara="1" lIns="91425" tIns="45700" rIns="91425" bIns="45700" anchorCtr="0">
            <a:normAutofit/>
          </a:bodyPr>
          <a:lstStyle/>
          <a:p>
            <a:pPr>
              <a:spcBef>
                <a:spcPts val="1200"/>
              </a:spcBef>
              <a:buSzPts val="2000"/>
            </a:pPr>
            <a:r>
              <a:rPr lang="en-US" dirty="0"/>
              <a:t>How do leaders influence and move their followers to action? </a:t>
            </a:r>
          </a:p>
          <a:p>
            <a:pPr>
              <a:spcBef>
                <a:spcPts val="1200"/>
              </a:spcBef>
              <a:buSzPts val="2000"/>
            </a:pPr>
            <a:r>
              <a:rPr lang="en-US" dirty="0"/>
              <a:t>What are the trait perspectives on leadership? </a:t>
            </a:r>
          </a:p>
          <a:p>
            <a:pPr>
              <a:spcBef>
                <a:spcPts val="1200"/>
              </a:spcBef>
              <a:buSzPts val="2000"/>
            </a:pPr>
            <a:r>
              <a:rPr lang="en-US" dirty="0"/>
              <a:t>How do different approaches and styles of leadership impact what is needed now?</a:t>
            </a:r>
          </a:p>
        </p:txBody>
      </p:sp>
      <p:pic>
        <p:nvPicPr>
          <p:cNvPr id="115" name="Picture 108" descr="Colourful carved figures of humans">
            <a:extLst>
              <a:ext uri="{FF2B5EF4-FFF2-40B4-BE49-F238E27FC236}">
                <a16:creationId xmlns="" xmlns:a16="http://schemas.microsoft.com/office/drawing/2014/main" id="{3BFD70CF-D0FE-490C-B56E-BA064A6F2C7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1"/>
          <a:stretch/>
        </p:blipFill>
        <p:spPr>
          <a:xfrm>
            <a:off x="20" y="10"/>
            <a:ext cx="4635571" cy="6857990"/>
          </a:xfrm>
          <a:prstGeom prst="rect">
            <a:avLst/>
          </a:prstGeom>
          <a:effectLst/>
        </p:spPr>
      </p:pic>
      <p:cxnSp>
        <p:nvCxnSpPr>
          <p:cNvPr id="116" name="Straight Connector 112">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rgbClr val="F39C1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03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1000"/>
                                        <p:tgtEl>
                                          <p:spTgt spid="107">
                                            <p:txEl>
                                              <p:pRg st="0" end="0"/>
                                            </p:txEl>
                                          </p:spTgt>
                                        </p:tgtEl>
                                      </p:cBhvr>
                                    </p:animEffect>
                                    <p:anim calcmode="lin" valueType="num">
                                      <p:cBhvr>
                                        <p:cTn id="8" dur="1000" fill="hold"/>
                                        <p:tgtEl>
                                          <p:spTgt spid="1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7">
                                            <p:txEl>
                                              <p:pRg st="1" end="1"/>
                                            </p:txEl>
                                          </p:spTgt>
                                        </p:tgtEl>
                                        <p:attrNameLst>
                                          <p:attrName>style.visibility</p:attrName>
                                        </p:attrNameLst>
                                      </p:cBhvr>
                                      <p:to>
                                        <p:strVal val="visible"/>
                                      </p:to>
                                    </p:set>
                                    <p:animEffect transition="in" filter="fade">
                                      <p:cBhvr>
                                        <p:cTn id="14" dur="1000"/>
                                        <p:tgtEl>
                                          <p:spTgt spid="107">
                                            <p:txEl>
                                              <p:pRg st="1" end="1"/>
                                            </p:txEl>
                                          </p:spTgt>
                                        </p:tgtEl>
                                      </p:cBhvr>
                                    </p:animEffect>
                                    <p:anim calcmode="lin" valueType="num">
                                      <p:cBhvr>
                                        <p:cTn id="15" dur="1000" fill="hold"/>
                                        <p:tgtEl>
                                          <p:spTgt spid="1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7">
                                            <p:txEl>
                                              <p:pRg st="2" end="2"/>
                                            </p:txEl>
                                          </p:spTgt>
                                        </p:tgtEl>
                                        <p:attrNameLst>
                                          <p:attrName>style.visibility</p:attrName>
                                        </p:attrNameLst>
                                      </p:cBhvr>
                                      <p:to>
                                        <p:strVal val="visible"/>
                                      </p:to>
                                    </p:set>
                                    <p:animEffect transition="in" filter="fade">
                                      <p:cBhvr>
                                        <p:cTn id="21" dur="1000"/>
                                        <p:tgtEl>
                                          <p:spTgt spid="107">
                                            <p:txEl>
                                              <p:pRg st="2" end="2"/>
                                            </p:txEl>
                                          </p:spTgt>
                                        </p:tgtEl>
                                      </p:cBhvr>
                                    </p:animEffect>
                                    <p:anim calcmode="lin" valueType="num">
                                      <p:cBhvr>
                                        <p:cTn id="22" dur="1000" fill="hold"/>
                                        <p:tgtEl>
                                          <p:spTgt spid="10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useBgFill="1">
        <p:nvSpPr>
          <p:cNvPr id="119" name="Rectangle 118">
            <a:extLst>
              <a:ext uri="{FF2B5EF4-FFF2-40B4-BE49-F238E27FC236}">
                <a16:creationId xmlns="" xmlns:a16="http://schemas.microsoft.com/office/drawing/2014/main" id="{0671A8AE-40A1-4631-A6B8-581AFF0654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5" name="Picture 114" descr="One in a crowd">
            <a:extLst>
              <a:ext uri="{FF2B5EF4-FFF2-40B4-BE49-F238E27FC236}">
                <a16:creationId xmlns="" xmlns:a16="http://schemas.microsoft.com/office/drawing/2014/main" id="{6A6D13C3-DF7B-4DF3-812B-91C1A987598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121" name="Rectangle 120">
            <a:extLst>
              <a:ext uri="{FF2B5EF4-FFF2-40B4-BE49-F238E27FC236}">
                <a16:creationId xmlns="" xmlns:a16="http://schemas.microsoft.com/office/drawing/2014/main" id="{AB58EF07-17C2-48CF-ABB0-EEF1F17CB8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4"/>
          <p:cNvSpPr txBox="1">
            <a:spLocks noGrp="1"/>
          </p:cNvSpPr>
          <p:nvPr>
            <p:ph type="title"/>
          </p:nvPr>
        </p:nvSpPr>
        <p:spPr>
          <a:xfrm>
            <a:off x="477981" y="1122363"/>
            <a:ext cx="4023360" cy="3204134"/>
          </a:xfrm>
          <a:prstGeom prst="rect">
            <a:avLst/>
          </a:prstGeom>
        </p:spPr>
        <p:txBody>
          <a:bodyPr spcFirstLastPara="1" vert="horz" lIns="91440" tIns="45720" rIns="91440" bIns="45720" rtlCol="0" anchor="b" anchorCtr="0">
            <a:normAutofit/>
          </a:bodyPr>
          <a:lstStyle/>
          <a:p>
            <a:pPr marL="0" lvl="0" indent="0">
              <a:spcAft>
                <a:spcPts val="0"/>
              </a:spcAft>
              <a:buClr>
                <a:srgbClr val="595959"/>
              </a:buClr>
              <a:buSzPts val="5900"/>
            </a:pPr>
            <a:r>
              <a:rPr lang="en-US" sz="4800"/>
              <a:t>Power in Teams and Groups</a:t>
            </a:r>
          </a:p>
        </p:txBody>
      </p:sp>
      <p:sp>
        <p:nvSpPr>
          <p:cNvPr id="123" name="Rectangle 122">
            <a:extLst>
              <a:ext uri="{FF2B5EF4-FFF2-40B4-BE49-F238E27FC236}">
                <a16:creationId xmlns="" xmlns:a16="http://schemas.microsoft.com/office/drawing/2014/main"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5" name="Rectangle 124">
            <a:extLst>
              <a:ext uri="{FF2B5EF4-FFF2-40B4-BE49-F238E27FC236}">
                <a16:creationId xmlns="" xmlns:a16="http://schemas.microsoft.com/office/drawing/2014/main"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r>
              <a:rPr lang="en-US" sz="4800">
                <a:solidFill>
                  <a:srgbClr val="FFFFFF"/>
                </a:solidFill>
              </a:rPr>
              <a:t/>
            </a: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grpSp>
        <p:nvGrpSpPr>
          <p:cNvPr id="7" name="Group 6">
            <a:extLst>
              <a:ext uri="{FF2B5EF4-FFF2-40B4-BE49-F238E27FC236}">
                <a16:creationId xmlns="" xmlns:a16="http://schemas.microsoft.com/office/drawing/2014/main" id="{89433ABF-634A-E30C-EC10-64D36E8ECBF5}"/>
              </a:ext>
            </a:extLst>
          </p:cNvPr>
          <p:cNvGrpSpPr/>
          <p:nvPr/>
        </p:nvGrpSpPr>
        <p:grpSpPr>
          <a:xfrm>
            <a:off x="4636156" y="2742368"/>
            <a:ext cx="6440840" cy="1253492"/>
            <a:chOff x="4636156" y="2580232"/>
            <a:chExt cx="6440840" cy="1253492"/>
          </a:xfrm>
        </p:grpSpPr>
        <p:sp>
          <p:nvSpPr>
            <p:cNvPr id="24" name="Google Shape;123;p5">
              <a:extLst>
                <a:ext uri="{FF2B5EF4-FFF2-40B4-BE49-F238E27FC236}">
                  <a16:creationId xmlns="" xmlns:a16="http://schemas.microsoft.com/office/drawing/2014/main" id="{97151974-C35F-439D-9B8F-58FB01C29227}"/>
                </a:ext>
              </a:extLst>
            </p:cNvPr>
            <p:cNvSpPr/>
            <p:nvPr/>
          </p:nvSpPr>
          <p:spPr>
            <a:xfrm>
              <a:off x="4636156" y="3090599"/>
              <a:ext cx="6440840" cy="743125"/>
            </a:xfrm>
            <a:prstGeom prst="rect">
              <a:avLst/>
            </a:prstGeom>
            <a:solidFill>
              <a:schemeClr val="accent6">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4;p5">
              <a:extLst>
                <a:ext uri="{FF2B5EF4-FFF2-40B4-BE49-F238E27FC236}">
                  <a16:creationId xmlns="" xmlns:a16="http://schemas.microsoft.com/office/drawing/2014/main" id="{3FDA7A41-5954-46A6-A99C-9E1C9AEB807E}"/>
                </a:ext>
              </a:extLst>
            </p:cNvPr>
            <p:cNvSpPr/>
            <p:nvPr/>
          </p:nvSpPr>
          <p:spPr>
            <a:xfrm>
              <a:off x="4870222" y="2580232"/>
              <a:ext cx="5192864" cy="1033397"/>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grpSp>
      <p:grpSp>
        <p:nvGrpSpPr>
          <p:cNvPr id="8" name="Group 7">
            <a:extLst>
              <a:ext uri="{FF2B5EF4-FFF2-40B4-BE49-F238E27FC236}">
                <a16:creationId xmlns="" xmlns:a16="http://schemas.microsoft.com/office/drawing/2014/main" id="{E4A7437A-F917-DA3C-BFF9-3440D6A6E6C3}"/>
              </a:ext>
            </a:extLst>
          </p:cNvPr>
          <p:cNvGrpSpPr/>
          <p:nvPr/>
        </p:nvGrpSpPr>
        <p:grpSpPr>
          <a:xfrm>
            <a:off x="4636156" y="4474898"/>
            <a:ext cx="6440840" cy="1253492"/>
            <a:chOff x="4636156" y="4353514"/>
            <a:chExt cx="6440840" cy="1253492"/>
          </a:xfrm>
        </p:grpSpPr>
        <p:sp>
          <p:nvSpPr>
            <p:cNvPr id="47" name="Google Shape;123;p5">
              <a:extLst>
                <a:ext uri="{FF2B5EF4-FFF2-40B4-BE49-F238E27FC236}">
                  <a16:creationId xmlns="" xmlns:a16="http://schemas.microsoft.com/office/drawing/2014/main" id="{262BE3EA-8455-C4AE-6C4D-2B0DB161D05F}"/>
                </a:ext>
              </a:extLst>
            </p:cNvPr>
            <p:cNvSpPr/>
            <p:nvPr/>
          </p:nvSpPr>
          <p:spPr>
            <a:xfrm>
              <a:off x="4636156" y="4863881"/>
              <a:ext cx="6440840" cy="743125"/>
            </a:xfrm>
            <a:prstGeom prst="rect">
              <a:avLst/>
            </a:prstGeom>
            <a:solidFill>
              <a:schemeClr val="accent2">
                <a:lumMod val="40000"/>
                <a:lumOff val="6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4;p5">
              <a:extLst>
                <a:ext uri="{FF2B5EF4-FFF2-40B4-BE49-F238E27FC236}">
                  <a16:creationId xmlns="" xmlns:a16="http://schemas.microsoft.com/office/drawing/2014/main" id="{39031E5B-1AEE-AB32-08D8-4676BF23BDDB}"/>
                </a:ext>
              </a:extLst>
            </p:cNvPr>
            <p:cNvSpPr/>
            <p:nvPr/>
          </p:nvSpPr>
          <p:spPr>
            <a:xfrm>
              <a:off x="4870222" y="4353514"/>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grpSp>
      <p:grpSp>
        <p:nvGrpSpPr>
          <p:cNvPr id="6" name="Group 5">
            <a:extLst>
              <a:ext uri="{FF2B5EF4-FFF2-40B4-BE49-F238E27FC236}">
                <a16:creationId xmlns="" xmlns:a16="http://schemas.microsoft.com/office/drawing/2014/main" id="{7176DAEB-6335-0D37-865E-BFFAAFAFEDA5}"/>
              </a:ext>
            </a:extLst>
          </p:cNvPr>
          <p:cNvGrpSpPr/>
          <p:nvPr/>
        </p:nvGrpSpPr>
        <p:grpSpPr>
          <a:xfrm>
            <a:off x="4636156" y="1009838"/>
            <a:ext cx="6440840" cy="1253492"/>
            <a:chOff x="4636156" y="868135"/>
            <a:chExt cx="6440840" cy="1253492"/>
          </a:xfrm>
        </p:grpSpPr>
        <p:sp>
          <p:nvSpPr>
            <p:cNvPr id="50" name="Google Shape;123;p5">
              <a:extLst>
                <a:ext uri="{FF2B5EF4-FFF2-40B4-BE49-F238E27FC236}">
                  <a16:creationId xmlns="" xmlns:a16="http://schemas.microsoft.com/office/drawing/2014/main" id="{90EF3730-B00B-96B0-0DBE-4C79AF0363AD}"/>
                </a:ext>
              </a:extLst>
            </p:cNvPr>
            <p:cNvSpPr/>
            <p:nvPr/>
          </p:nvSpPr>
          <p:spPr>
            <a:xfrm>
              <a:off x="4636156" y="1378502"/>
              <a:ext cx="6440840" cy="743125"/>
            </a:xfrm>
            <a:prstGeom prst="rect">
              <a:avLst/>
            </a:prstGeom>
            <a:solidFill>
              <a:schemeClr val="accent5">
                <a:lumMod val="60000"/>
                <a:lumOff val="40000"/>
              </a:schemeClr>
            </a:solidFill>
            <a:ln w="107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4;p5">
              <a:extLst>
                <a:ext uri="{FF2B5EF4-FFF2-40B4-BE49-F238E27FC236}">
                  <a16:creationId xmlns="" xmlns:a16="http://schemas.microsoft.com/office/drawing/2014/main" id="{7B1DF5FE-BB3D-6C59-1075-AB0830B3612D}"/>
                </a:ext>
              </a:extLst>
            </p:cNvPr>
            <p:cNvSpPr/>
            <p:nvPr/>
          </p:nvSpPr>
          <p:spPr>
            <a:xfrm>
              <a:off x="4870222" y="868135"/>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grpSp>
    </p:spTree>
    <p:extLst>
      <p:ext uri="{BB962C8B-B14F-4D97-AF65-F5344CB8AC3E}">
        <p14:creationId xmlns:p14="http://schemas.microsoft.com/office/powerpoint/2010/main" val="331609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r>
              <a:rPr lang="en-US" sz="4800">
                <a:solidFill>
                  <a:srgbClr val="FFFFFF"/>
                </a:solidFill>
              </a:rPr>
              <a:t/>
            </a: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 xmlns:a16="http://schemas.microsoft.com/office/drawing/2014/main" id="{A7A04D66-AB8F-4C7E-A48E-2C7586A1E483}"/>
              </a:ext>
            </a:extLst>
          </p:cNvPr>
          <p:cNvSpPr/>
          <p:nvPr/>
        </p:nvSpPr>
        <p:spPr>
          <a:xfrm>
            <a:off x="4499303" y="1452880"/>
            <a:ext cx="6900217" cy="4571999"/>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400" b="0" i="0" u="none" strike="noStrike" baseline="0" dirty="0">
                <a:solidFill>
                  <a:srgbClr val="000000"/>
                </a:solidFill>
                <a:latin typeface="+mj-lt"/>
              </a:rPr>
              <a:t>If you associate </a:t>
            </a:r>
            <a:r>
              <a:rPr lang="en-US" sz="2400" b="1" i="0" u="none" strike="noStrike" baseline="0" dirty="0">
                <a:solidFill>
                  <a:srgbClr val="000000"/>
                </a:solidFill>
                <a:latin typeface="+mj-lt"/>
              </a:rPr>
              <a:t>power with control or dominance</a:t>
            </a:r>
            <a:r>
              <a:rPr lang="en-US" sz="2400" b="0" i="0" u="none" strike="noStrike" baseline="0" dirty="0">
                <a:solidFill>
                  <a:srgbClr val="000000"/>
                </a:solidFill>
                <a:latin typeface="+mj-lt"/>
              </a:rPr>
              <a:t>, this refers to the notion of power as </a:t>
            </a:r>
            <a:r>
              <a:rPr lang="en-US" sz="2400" b="1" i="0" u="none" strike="noStrike" baseline="0" dirty="0">
                <a:solidFill>
                  <a:srgbClr val="000000"/>
                </a:solidFill>
                <a:latin typeface="+mj-lt"/>
              </a:rPr>
              <a:t>power-over</a:t>
            </a:r>
            <a:r>
              <a:rPr lang="en-US" sz="2400" b="0" i="0" u="none" strike="noStrike" baseline="0" dirty="0">
                <a:solidFill>
                  <a:srgbClr val="000000"/>
                </a:solidFill>
                <a:latin typeface="+mj-lt"/>
              </a:rPr>
              <a:t>.</a:t>
            </a:r>
          </a:p>
          <a:p>
            <a:pPr marL="0" lvl="0" indent="0" algn="just" rtl="0">
              <a:spcBef>
                <a:spcPts val="1200"/>
              </a:spcBef>
              <a:spcAft>
                <a:spcPts val="0"/>
              </a:spcAft>
              <a:buNone/>
            </a:pPr>
            <a:r>
              <a:rPr lang="en-US" sz="2400" b="0" i="0" u="none" strike="noStrike" baseline="0" dirty="0">
                <a:solidFill>
                  <a:srgbClr val="000000"/>
                </a:solidFill>
                <a:latin typeface="+mj-lt"/>
              </a:rPr>
              <a:t>According to Starhawk (1987), </a:t>
            </a:r>
            <a:r>
              <a:rPr lang="en-US" sz="2400" b="1" i="0" u="none" strike="noStrike" baseline="0" dirty="0">
                <a:solidFill>
                  <a:srgbClr val="000000"/>
                </a:solidFill>
                <a:latin typeface="+mj-lt"/>
              </a:rPr>
              <a:t>“power-over </a:t>
            </a:r>
            <a:r>
              <a:rPr lang="en-US" sz="2400" b="1" i="1" u="none" strike="noStrike" baseline="0" dirty="0">
                <a:solidFill>
                  <a:srgbClr val="000000"/>
                </a:solidFill>
                <a:latin typeface="+mj-lt"/>
              </a:rPr>
              <a:t>enables one individual or group to make the decisions that affect others, and to enforce control</a:t>
            </a:r>
            <a:r>
              <a:rPr lang="en-US" sz="2400" b="1" i="0" u="none" strike="noStrike" baseline="0" dirty="0">
                <a:solidFill>
                  <a:srgbClr val="000000"/>
                </a:solidFill>
                <a:latin typeface="+mj-lt"/>
              </a:rPr>
              <a:t>”</a:t>
            </a:r>
            <a:r>
              <a:rPr lang="en-US" sz="2400" b="0" i="0" u="none" strike="noStrike" baseline="0" dirty="0">
                <a:solidFill>
                  <a:srgbClr val="000000"/>
                </a:solidFill>
                <a:latin typeface="+mj-lt"/>
              </a:rPr>
              <a:t> (p. 9). </a:t>
            </a:r>
            <a:endParaRPr sz="2400" dirty="0">
              <a:latin typeface="+mj-lt"/>
            </a:endParaRPr>
          </a:p>
        </p:txBody>
      </p:sp>
      <p:sp>
        <p:nvSpPr>
          <p:cNvPr id="13" name="Google Shape;124;p5">
            <a:extLst>
              <a:ext uri="{FF2B5EF4-FFF2-40B4-BE49-F238E27FC236}">
                <a16:creationId xmlns="" xmlns:a16="http://schemas.microsoft.com/office/drawing/2014/main" id="{01BA0EAF-7547-583B-6982-DEA374264AC9}"/>
              </a:ext>
            </a:extLst>
          </p:cNvPr>
          <p:cNvSpPr/>
          <p:nvPr/>
        </p:nvSpPr>
        <p:spPr>
          <a:xfrm>
            <a:off x="4870222" y="1009838"/>
            <a:ext cx="5192864" cy="1033397"/>
          </a:xfrm>
          <a:prstGeom prst="roundRect">
            <a:avLst>
              <a:gd name="adj" fmla="val 16667"/>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bg1"/>
                </a:solidFill>
                <a:latin typeface="Arial"/>
                <a:ea typeface="Arial"/>
                <a:cs typeface="Arial"/>
                <a:sym typeface="Arial"/>
              </a:rPr>
              <a:t>Power-Over</a:t>
            </a:r>
            <a:endParaRPr lang="en-US" sz="3600" dirty="0">
              <a:solidFill>
                <a:schemeClr val="bg1"/>
              </a:solidFill>
            </a:endParaRPr>
          </a:p>
        </p:txBody>
      </p:sp>
    </p:spTree>
    <p:extLst>
      <p:ext uri="{BB962C8B-B14F-4D97-AF65-F5344CB8AC3E}">
        <p14:creationId xmlns:p14="http://schemas.microsoft.com/office/powerpoint/2010/main" val="151121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r>
              <a:rPr lang="en-US" sz="4800">
                <a:solidFill>
                  <a:srgbClr val="FFFFFF"/>
                </a:solidFill>
              </a:rPr>
              <a:t/>
            </a: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 xmlns:a16="http://schemas.microsoft.com/office/drawing/2014/main" id="{A7A04D66-AB8F-4C7E-A48E-2C7586A1E483}"/>
              </a:ext>
            </a:extLst>
          </p:cNvPr>
          <p:cNvSpPr/>
          <p:nvPr/>
        </p:nvSpPr>
        <p:spPr>
          <a:xfrm>
            <a:off x="4499303" y="1343490"/>
            <a:ext cx="7094367"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marL="0" lvl="0" indent="0" algn="just" rtl="0">
              <a:spcBef>
                <a:spcPts val="1200"/>
              </a:spcBef>
              <a:spcAft>
                <a:spcPts val="0"/>
              </a:spcAft>
              <a:buNone/>
            </a:pPr>
            <a:r>
              <a:rPr lang="en-US" sz="2600" b="1" i="0" u="none" strike="noStrike" baseline="0" dirty="0">
                <a:solidFill>
                  <a:srgbClr val="000000"/>
                </a:solidFill>
                <a:latin typeface="Calibri (Body)"/>
              </a:rPr>
              <a:t>Power-from-within </a:t>
            </a:r>
            <a:r>
              <a:rPr lang="en-US" sz="2600" b="0" i="0" u="none" strike="noStrike" baseline="0" dirty="0">
                <a:solidFill>
                  <a:srgbClr val="000000"/>
                </a:solidFill>
                <a:latin typeface="Calibri (Body)"/>
              </a:rPr>
              <a:t>refers to a more personal sense of strength or agency. Power-from-within manifests </a:t>
            </a:r>
            <a:r>
              <a:rPr lang="en-US" sz="2600" b="0" i="1" u="none" strike="noStrike" baseline="0" dirty="0">
                <a:solidFill>
                  <a:srgbClr val="000000"/>
                </a:solidFill>
                <a:latin typeface="Calibri (Body)"/>
              </a:rPr>
              <a:t>itself when we can stand, walk, and </a:t>
            </a:r>
            <a:r>
              <a:rPr lang="en-US" sz="2600" b="0" i="1" u="none" strike="noStrike" baseline="0" dirty="0" smtClean="0">
                <a:solidFill>
                  <a:srgbClr val="000000"/>
                </a:solidFill>
                <a:latin typeface="Calibri (Body)"/>
              </a:rPr>
              <a:t>speak </a:t>
            </a:r>
            <a:r>
              <a:rPr lang="en-US" sz="2600" b="0" i="1" u="none" strike="noStrike" baseline="0" dirty="0">
                <a:solidFill>
                  <a:srgbClr val="000000"/>
                </a:solidFill>
                <a:latin typeface="Calibri (Body)"/>
              </a:rPr>
              <a:t>“words that convey our needs and thoughts</a:t>
            </a:r>
            <a:r>
              <a:rPr lang="en-US" sz="2600" b="0" i="0" u="none" strike="noStrike" baseline="0" dirty="0">
                <a:solidFill>
                  <a:srgbClr val="000000"/>
                </a:solidFill>
                <a:latin typeface="Calibri (Body)"/>
              </a:rPr>
              <a:t>” (Starhawk, 1987, p. 10).</a:t>
            </a:r>
          </a:p>
          <a:p>
            <a:pPr marL="0" lvl="0" indent="0" algn="just" rtl="0">
              <a:spcBef>
                <a:spcPts val="1200"/>
              </a:spcBef>
              <a:spcAft>
                <a:spcPts val="0"/>
              </a:spcAft>
              <a:buNone/>
            </a:pPr>
            <a:r>
              <a:rPr lang="en-US" sz="2600" b="0" i="0" u="none" strike="noStrike" baseline="0" dirty="0">
                <a:solidFill>
                  <a:srgbClr val="000000"/>
                </a:solidFill>
                <a:latin typeface="Calibri (Body)"/>
              </a:rPr>
              <a:t>In groups, this type of power “arises from our sense of connection, our bonding with other human beings, and with the environment” (10). </a:t>
            </a:r>
            <a:endParaRPr sz="2600" dirty="0">
              <a:latin typeface="Calibri (Body)"/>
            </a:endParaRPr>
          </a:p>
        </p:txBody>
      </p:sp>
      <p:sp>
        <p:nvSpPr>
          <p:cNvPr id="13" name="Google Shape;124;p5">
            <a:extLst>
              <a:ext uri="{FF2B5EF4-FFF2-40B4-BE49-F238E27FC236}">
                <a16:creationId xmlns="" xmlns:a16="http://schemas.microsoft.com/office/drawing/2014/main" id="{1E786FB7-FBFF-BAC7-CCF5-738E7B41A1D0}"/>
              </a:ext>
            </a:extLst>
          </p:cNvPr>
          <p:cNvSpPr/>
          <p:nvPr/>
        </p:nvSpPr>
        <p:spPr>
          <a:xfrm>
            <a:off x="4905054" y="706056"/>
            <a:ext cx="5192864" cy="947303"/>
          </a:xfrm>
          <a:prstGeom prst="roundRect">
            <a:avLst>
              <a:gd name="adj" fmla="val 16667"/>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Power-from-Within</a:t>
            </a:r>
            <a:endParaRPr lang="en-US" sz="3600" dirty="0">
              <a:solidFill>
                <a:schemeClr val="tx1"/>
              </a:solidFill>
            </a:endParaRPr>
          </a:p>
        </p:txBody>
      </p:sp>
    </p:spTree>
    <p:extLst>
      <p:ext uri="{BB962C8B-B14F-4D97-AF65-F5344CB8AC3E}">
        <p14:creationId xmlns:p14="http://schemas.microsoft.com/office/powerpoint/2010/main" val="35473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4" name="Rectangle 132">
            <a:extLst>
              <a:ext uri="{FF2B5EF4-FFF2-40B4-BE49-F238E27FC236}">
                <a16:creationId xmlns="" xmlns:a16="http://schemas.microsoft.com/office/drawing/2014/main" id="{C4285719-470E-454C-AF62-8323075F1F5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34">
            <a:extLst>
              <a:ext uri="{FF2B5EF4-FFF2-40B4-BE49-F238E27FC236}">
                <a16:creationId xmlns="" xmlns:a16="http://schemas.microsoft.com/office/drawing/2014/main" id="{CD9FE4EF-C4D8-49A0-B2FF-81D8DB7D8A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36">
            <a:extLst>
              <a:ext uri="{FF2B5EF4-FFF2-40B4-BE49-F238E27FC236}">
                <a16:creationId xmlns="" xmlns:a16="http://schemas.microsoft.com/office/drawing/2014/main" id="{4300840D-0A0B-4512-BACA-B439D5B9C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38">
            <a:extLst>
              <a:ext uri="{FF2B5EF4-FFF2-40B4-BE49-F238E27FC236}">
                <a16:creationId xmlns="" xmlns:a16="http://schemas.microsoft.com/office/drawing/2014/main" id="{D2B78728-A580-49A7-84F9-6EF6F583AD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0">
            <a:extLst>
              <a:ext uri="{FF2B5EF4-FFF2-40B4-BE49-F238E27FC236}">
                <a16:creationId xmlns="" xmlns:a16="http://schemas.microsoft.com/office/drawing/2014/main" id="{38FAA1A1-D861-433F-88FA-1E9D6FD31D1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3" name="Rectangle 142">
            <a:extLst>
              <a:ext uri="{FF2B5EF4-FFF2-40B4-BE49-F238E27FC236}">
                <a16:creationId xmlns="" xmlns:a16="http://schemas.microsoft.com/office/drawing/2014/main" id="{8D71EDA1-87BF-4D5D-AB79-F346FD1927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Google Shape;118;p5"/>
          <p:cNvSpPr txBox="1">
            <a:spLocks noGrp="1"/>
          </p:cNvSpPr>
          <p:nvPr>
            <p:ph type="title"/>
          </p:nvPr>
        </p:nvSpPr>
        <p:spPr>
          <a:xfrm>
            <a:off x="466722" y="586855"/>
            <a:ext cx="3201366" cy="3387497"/>
          </a:xfrm>
          <a:prstGeom prst="rect">
            <a:avLst/>
          </a:prstGeom>
        </p:spPr>
        <p:txBody>
          <a:bodyPr spcFirstLastPara="1" lIns="91425" tIns="45700" rIns="91425" bIns="45700" anchor="b" anchorCtr="0">
            <a:normAutofit/>
          </a:bodyPr>
          <a:lstStyle/>
          <a:p>
            <a:pPr marL="0" lvl="0" indent="0" algn="ctr" rtl="0">
              <a:spcBef>
                <a:spcPts val="0"/>
              </a:spcBef>
              <a:spcAft>
                <a:spcPts val="0"/>
              </a:spcAft>
              <a:buClr>
                <a:srgbClr val="FFFFFF"/>
              </a:buClr>
              <a:buSzPts val="3600"/>
              <a:buFont typeface="Arial"/>
              <a:buNone/>
            </a:pPr>
            <a:r>
              <a:rPr lang="en-US" sz="4800">
                <a:solidFill>
                  <a:srgbClr val="FFFFFF"/>
                </a:solidFill>
              </a:rPr>
              <a:t/>
            </a:r>
            <a:br>
              <a:rPr lang="en-US" sz="4800">
                <a:solidFill>
                  <a:srgbClr val="FFFFFF"/>
                </a:solidFill>
              </a:rPr>
            </a:br>
            <a:r>
              <a:rPr lang="en-US" sz="4800">
                <a:solidFill>
                  <a:srgbClr val="FFFFFF"/>
                </a:solidFill>
              </a:rPr>
              <a:t>Defining Power</a:t>
            </a:r>
            <a:br>
              <a:rPr lang="en-US" sz="4800">
                <a:solidFill>
                  <a:srgbClr val="FFFFFF"/>
                </a:solidFill>
              </a:rPr>
            </a:br>
            <a:endParaRPr lang="en-US" sz="4800">
              <a:solidFill>
                <a:srgbClr val="FFFFFF"/>
              </a:solidFill>
            </a:endParaRPr>
          </a:p>
        </p:txBody>
      </p:sp>
      <p:sp>
        <p:nvSpPr>
          <p:cNvPr id="27" name="Google Shape;129;p5">
            <a:extLst>
              <a:ext uri="{FF2B5EF4-FFF2-40B4-BE49-F238E27FC236}">
                <a16:creationId xmlns="" xmlns:a16="http://schemas.microsoft.com/office/drawing/2014/main" id="{817C8E2B-E764-4556-BDB5-7B5C6F420EC7}"/>
              </a:ext>
            </a:extLst>
          </p:cNvPr>
          <p:cNvSpPr txBox="1"/>
          <p:nvPr/>
        </p:nvSpPr>
        <p:spPr>
          <a:xfrm>
            <a:off x="598330" y="4049819"/>
            <a:ext cx="2938149" cy="166196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200">
                <a:solidFill>
                  <a:schemeClr val="accent6">
                    <a:lumMod val="20000"/>
                    <a:lumOff val="80000"/>
                  </a:schemeClr>
                </a:solidFill>
                <a:sym typeface="Lora"/>
              </a:rPr>
              <a:t>“Power lives in relationships, not in people”</a:t>
            </a:r>
            <a:endParaRPr sz="3200">
              <a:solidFill>
                <a:schemeClr val="accent6">
                  <a:lumMod val="20000"/>
                  <a:lumOff val="80000"/>
                </a:schemeClr>
              </a:solidFill>
            </a:endParaRPr>
          </a:p>
        </p:txBody>
      </p:sp>
      <p:sp>
        <p:nvSpPr>
          <p:cNvPr id="21" name="Google Shape;120;p5">
            <a:extLst>
              <a:ext uri="{FF2B5EF4-FFF2-40B4-BE49-F238E27FC236}">
                <a16:creationId xmlns="" xmlns:a16="http://schemas.microsoft.com/office/drawing/2014/main" id="{A7A04D66-AB8F-4C7E-A48E-2C7586A1E483}"/>
              </a:ext>
            </a:extLst>
          </p:cNvPr>
          <p:cNvSpPr/>
          <p:nvPr/>
        </p:nvSpPr>
        <p:spPr>
          <a:xfrm>
            <a:off x="4561490" y="1465195"/>
            <a:ext cx="6838030" cy="5018314"/>
          </a:xfrm>
          <a:prstGeom prst="rect">
            <a:avLst/>
          </a:prstGeom>
          <a:solidFill>
            <a:schemeClr val="lt1">
              <a:alpha val="89803"/>
            </a:schemeClr>
          </a:solidFill>
          <a:ln w="10775" cap="flat" cmpd="sng">
            <a:solidFill>
              <a:srgbClr val="3EBAD1"/>
            </a:solidFill>
            <a:prstDash val="solid"/>
            <a:round/>
            <a:headEnd type="none" w="sm" len="sm"/>
            <a:tailEnd type="none" w="sm" len="sm"/>
          </a:ln>
        </p:spPr>
        <p:txBody>
          <a:bodyPr spcFirstLastPara="1" wrap="square" lIns="274320" tIns="91425" rIns="274320" bIns="91425" anchor="ctr" anchorCtr="0">
            <a:noAutofit/>
          </a:bodyPr>
          <a:lstStyle/>
          <a:p>
            <a:pPr lvl="0" algn="just">
              <a:spcBef>
                <a:spcPts val="1200"/>
              </a:spcBef>
            </a:pPr>
            <a:r>
              <a:rPr lang="en-US" sz="2400" dirty="0">
                <a:solidFill>
                  <a:srgbClr val="000000"/>
                </a:solidFill>
                <a:latin typeface="Calibri (Body)"/>
              </a:rPr>
              <a:t>“The power of a strong individual in a group of equals, the power not to command, but to suggest and be listened to, to begin something and see it happen” (</a:t>
            </a:r>
            <a:r>
              <a:rPr lang="en-US" sz="2400" dirty="0" err="1">
                <a:solidFill>
                  <a:srgbClr val="000000"/>
                </a:solidFill>
                <a:latin typeface="Calibri (Body)"/>
              </a:rPr>
              <a:t>Starhawk</a:t>
            </a:r>
            <a:r>
              <a:rPr lang="en-US" sz="2400" dirty="0">
                <a:solidFill>
                  <a:srgbClr val="000000"/>
                </a:solidFill>
                <a:latin typeface="Calibri (Body)"/>
              </a:rPr>
              <a:t>, 1987, p. 10).</a:t>
            </a:r>
          </a:p>
          <a:p>
            <a:pPr lvl="0" algn="just">
              <a:spcBef>
                <a:spcPts val="1200"/>
              </a:spcBef>
            </a:pPr>
            <a:r>
              <a:rPr lang="en-US" sz="2400" dirty="0">
                <a:latin typeface="Calibri (Body)"/>
              </a:rPr>
              <a:t>For this to be effective in a group or team, at least two qualities must be present among members: (1) all group members must communicate respect and equality for one another, and (2) the leader must not abuse power-with and attempt to turn it into power-over.</a:t>
            </a:r>
            <a:endParaRPr sz="2400" dirty="0">
              <a:latin typeface="Calibri (Body)"/>
            </a:endParaRPr>
          </a:p>
        </p:txBody>
      </p:sp>
      <p:sp>
        <p:nvSpPr>
          <p:cNvPr id="13" name="Google Shape;124;p5">
            <a:extLst>
              <a:ext uri="{FF2B5EF4-FFF2-40B4-BE49-F238E27FC236}">
                <a16:creationId xmlns="" xmlns:a16="http://schemas.microsoft.com/office/drawing/2014/main" id="{071061E0-4BEB-CE89-014E-4FB35FB52DDF}"/>
              </a:ext>
            </a:extLst>
          </p:cNvPr>
          <p:cNvSpPr/>
          <p:nvPr/>
        </p:nvSpPr>
        <p:spPr>
          <a:xfrm>
            <a:off x="4905054" y="511388"/>
            <a:ext cx="5192864" cy="1033397"/>
          </a:xfrm>
          <a:prstGeom prst="roundRect">
            <a:avLst>
              <a:gd name="adj" fmla="val 16667"/>
            </a:avLst>
          </a:prstGeom>
          <a:ln>
            <a:noFill/>
            <a:headEnd type="none" w="sm" len="sm"/>
            <a:tailEnd type="none" w="sm" len="sm"/>
          </a:ln>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ctr" anchorCtr="0">
            <a:noAutofit/>
          </a:bodyPr>
          <a:lstStyle/>
          <a:p>
            <a:pPr lvl="1"/>
            <a:r>
              <a:rPr lang="en-US" sz="3600" b="0" i="0" u="none" strike="noStrike" cap="none" dirty="0">
                <a:solidFill>
                  <a:schemeClr val="tx1"/>
                </a:solidFill>
                <a:latin typeface="Arial"/>
                <a:ea typeface="Arial"/>
                <a:cs typeface="Arial"/>
                <a:sym typeface="Arial"/>
              </a:rPr>
              <a:t>Power-With</a:t>
            </a:r>
            <a:endParaRPr lang="en-US" sz="3600" dirty="0">
              <a:solidFill>
                <a:schemeClr val="tx1"/>
              </a:solidFill>
            </a:endParaRPr>
          </a:p>
        </p:txBody>
      </p:sp>
    </p:spTree>
    <p:extLst>
      <p:ext uri="{BB962C8B-B14F-4D97-AF65-F5344CB8AC3E}">
        <p14:creationId xmlns:p14="http://schemas.microsoft.com/office/powerpoint/2010/main" val="240438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765</TotalTime>
  <Words>1258</Words>
  <Application>Microsoft Office PowerPoint</Application>
  <PresentationFormat>Widescreen</PresentationFormat>
  <Paragraphs>162</Paragraphs>
  <Slides>31</Slides>
  <Notes>24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Calibri (Body)</vt:lpstr>
      <vt:lpstr>Calibri Light</vt:lpstr>
      <vt:lpstr>Lora</vt:lpstr>
      <vt:lpstr>Lucida Sans Unicode</vt:lpstr>
      <vt:lpstr>Noto Sans Symbols</vt:lpstr>
      <vt:lpstr>Tw Cen MT</vt:lpstr>
      <vt:lpstr>Office Theme</vt:lpstr>
      <vt:lpstr>1_Office Theme</vt:lpstr>
      <vt:lpstr>Group &amp; Team Theory</vt:lpstr>
      <vt:lpstr>PowerPoint Presentation</vt:lpstr>
      <vt:lpstr>Learning Objectives</vt:lpstr>
      <vt:lpstr>Learning Objectives</vt:lpstr>
      <vt:lpstr>Power in Teams and Groups</vt:lpstr>
      <vt:lpstr> Defining Power </vt:lpstr>
      <vt:lpstr> Defining Power </vt:lpstr>
      <vt:lpstr> Defining Power </vt:lpstr>
      <vt:lpstr> Defining Power </vt:lpstr>
      <vt:lpstr>UNDERSTANDING POWER AND OPPRESSION </vt:lpstr>
      <vt:lpstr>Relationship between Power and Status </vt:lpstr>
      <vt:lpstr>BASES OF POWER IN GROUPS</vt:lpstr>
      <vt:lpstr>Bases of Power in Groups</vt:lpstr>
      <vt:lpstr>Bases of Power in Groups</vt:lpstr>
      <vt:lpstr>PowerPoint Presentation</vt:lpstr>
      <vt:lpstr>PowerPoint Presentation</vt:lpstr>
      <vt:lpstr>PowerPoint Presentation</vt:lpstr>
      <vt:lpstr>Consequences of Power</vt:lpstr>
      <vt:lpstr>PowerPoint Presentation</vt:lpstr>
      <vt:lpstr>What causes some people to be vulnerable to power attempts?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 Question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&amp; Team Theory</dc:title>
  <dc:creator>Admin</dc:creator>
  <cp:lastModifiedBy>manhpthe172481</cp:lastModifiedBy>
  <cp:revision>102</cp:revision>
  <dcterms:created xsi:type="dcterms:W3CDTF">2021-08-02T08:42:03Z</dcterms:created>
  <dcterms:modified xsi:type="dcterms:W3CDTF">2023-07-08T10:10:19Z</dcterms:modified>
</cp:coreProperties>
</file>