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  <p:sldMasterId id="2147483676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FB79-D300-4D62-B1BB-417A70210E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28F83-BFBF-48E5-9812-FA471493D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CFBB0B-C735-424C-9268-2C95A4A80A0D}" type="slidenum">
              <a:rPr lang="en-US" b="0" smtClean="0"/>
              <a:pPr/>
              <a:t>4</a:t>
            </a:fld>
            <a:endParaRPr lang="en-US" b="0" smtClean="0"/>
          </a:p>
        </p:txBody>
      </p:sp>
    </p:spTree>
    <p:extLst>
      <p:ext uri="{BB962C8B-B14F-4D97-AF65-F5344CB8AC3E}">
        <p14:creationId xmlns:p14="http://schemas.microsoft.com/office/powerpoint/2010/main" val="300603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Working with three levels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</a:t>
            </a:r>
            <a:r>
              <a:rPr lang="en-US" baseline="0" smtClean="0"/>
              <a:t> explain more detail about every type of 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Teacher should</a:t>
            </a:r>
            <a:r>
              <a:rPr lang="en-US" baseline="0" smtClean="0"/>
              <a:t> e</a:t>
            </a:r>
            <a:r>
              <a:rPr lang="en-US" smtClean="0"/>
              <a:t>xplain every</a:t>
            </a:r>
            <a:r>
              <a:rPr lang="en-US" baseline="0" smtClean="0"/>
              <a:t> step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5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7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3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9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1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3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7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40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2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47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43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8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7387" y="1867903"/>
            <a:ext cx="4950338" cy="2237873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CHAPTER 1</a:t>
            </a:r>
            <a:br>
              <a:rPr lang="en-US"/>
            </a:br>
            <a:r>
              <a:rPr lang="en-US"/>
              <a:t>The essential of software </a:t>
            </a:r>
            <a:r>
              <a:rPr lang="en-US" smtClean="0"/>
              <a:t>requirement </a:t>
            </a:r>
            <a:endParaRPr lang="en-US" sz="300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Requirements development and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15" y="1985211"/>
            <a:ext cx="6761747" cy="34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When bad requirements happen to good people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622" y="1447800"/>
            <a:ext cx="7772399" cy="4704348"/>
          </a:xfrm>
        </p:spPr>
        <p:txBody>
          <a:bodyPr/>
          <a:lstStyle/>
          <a:p>
            <a:r>
              <a:rPr lang="en-US" dirty="0"/>
              <a:t>Insufficient user involvement </a:t>
            </a:r>
            <a:endParaRPr lang="en-US" dirty="0" smtClean="0"/>
          </a:p>
          <a:p>
            <a:r>
              <a:rPr lang="en-US" dirty="0"/>
              <a:t>Inaccurate planning </a:t>
            </a:r>
            <a:endParaRPr lang="en-US" dirty="0" smtClean="0"/>
          </a:p>
          <a:p>
            <a:r>
              <a:rPr lang="en-US" dirty="0"/>
              <a:t>Creeping user requirements </a:t>
            </a:r>
            <a:endParaRPr lang="en-US" dirty="0" smtClean="0"/>
          </a:p>
          <a:p>
            <a:r>
              <a:rPr lang="en-US" dirty="0"/>
              <a:t>Ambiguous requirements </a:t>
            </a:r>
            <a:endParaRPr lang="en-US" dirty="0" smtClean="0"/>
          </a:p>
          <a:p>
            <a:r>
              <a:rPr lang="en-US" dirty="0"/>
              <a:t>Gold plating </a:t>
            </a:r>
            <a:endParaRPr lang="en-US" dirty="0" smtClean="0"/>
          </a:p>
          <a:p>
            <a:r>
              <a:rPr lang="en-US" dirty="0"/>
              <a:t>Overlooked stakeholders </a:t>
            </a:r>
          </a:p>
        </p:txBody>
      </p:sp>
    </p:spTree>
    <p:extLst>
      <p:ext uri="{BB962C8B-B14F-4D97-AF65-F5344CB8AC3E}">
        <p14:creationId xmlns:p14="http://schemas.microsoft.com/office/powerpoint/2010/main" val="10727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Benefits from a high-quality requirements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85" y="1540041"/>
            <a:ext cx="7772399" cy="47043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Fewer defects in requirements and in the delivered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Reduced </a:t>
            </a:r>
            <a:r>
              <a:rPr lang="en-US" dirty="0"/>
              <a:t>development rework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Faster </a:t>
            </a:r>
            <a:r>
              <a:rPr lang="en-US" dirty="0"/>
              <a:t>development and delivery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Fewer </a:t>
            </a:r>
            <a:r>
              <a:rPr lang="en-US" dirty="0"/>
              <a:t>unnecessary and unused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Lower </a:t>
            </a:r>
            <a:r>
              <a:rPr lang="en-US" dirty="0"/>
              <a:t>enhancement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Fewer </a:t>
            </a:r>
            <a:r>
              <a:rPr lang="en-US" dirty="0"/>
              <a:t>miscommunications. </a:t>
            </a:r>
          </a:p>
          <a:p>
            <a:r>
              <a:rPr lang="en-US" dirty="0" smtClean="0"/>
              <a:t>Reduced </a:t>
            </a:r>
            <a:r>
              <a:rPr lang="en-US" dirty="0"/>
              <a:t>scope creep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Reduced </a:t>
            </a:r>
            <a:r>
              <a:rPr lang="en-US" dirty="0"/>
              <a:t>project chaos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Higher </a:t>
            </a:r>
            <a:r>
              <a:rPr lang="en-US" dirty="0"/>
              <a:t>customer and team member </a:t>
            </a:r>
            <a:r>
              <a:rPr lang="en-US" dirty="0" smtClean="0"/>
              <a:t>satisfaction.</a:t>
            </a:r>
          </a:p>
          <a:p>
            <a:r>
              <a:rPr lang="en-US" dirty="0" smtClean="0"/>
              <a:t>Products </a:t>
            </a:r>
            <a:r>
              <a:rPr lang="en-US" dirty="0"/>
              <a:t>that do what they’re supposed to do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(10)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,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589" y="1395663"/>
            <a:ext cx="7641870" cy="4668253"/>
          </a:xfrm>
        </p:spPr>
        <p:txBody>
          <a:bodyPr/>
          <a:lstStyle/>
          <a:p>
            <a:r>
              <a:rPr lang="en-US" smtClean="0"/>
              <a:t>Understand </a:t>
            </a:r>
            <a:r>
              <a:rPr lang="en-US"/>
              <a:t>some key terms used in the software requirements domain. </a:t>
            </a:r>
          </a:p>
          <a:p>
            <a:r>
              <a:rPr lang="en-US" smtClean="0"/>
              <a:t>Distinguish </a:t>
            </a:r>
            <a:r>
              <a:rPr lang="en-US"/>
              <a:t>product requirements from project requirements. </a:t>
            </a:r>
          </a:p>
          <a:p>
            <a:r>
              <a:rPr lang="en-US" smtClean="0"/>
              <a:t>Distinguish </a:t>
            </a:r>
            <a:r>
              <a:rPr lang="en-US"/>
              <a:t>requirements development from requirements management. </a:t>
            </a:r>
          </a:p>
          <a:p>
            <a:r>
              <a:rPr lang="en-US" smtClean="0"/>
              <a:t>Be </a:t>
            </a:r>
            <a:r>
              <a:rPr lang="en-US"/>
              <a:t>alert to several requirements-related problems that can arise</a:t>
            </a:r>
          </a:p>
        </p:txBody>
      </p:sp>
    </p:spTree>
    <p:extLst>
      <p:ext uri="{BB962C8B-B14F-4D97-AF65-F5344CB8AC3E}">
        <p14:creationId xmlns:p14="http://schemas.microsoft.com/office/powerpoint/2010/main" val="36432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756" y="-132348"/>
            <a:ext cx="6289506" cy="1032060"/>
          </a:xfrm>
        </p:spPr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Contents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359568"/>
            <a:ext cx="7615989" cy="480059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Why is requirement engineering?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Software </a:t>
            </a:r>
            <a:r>
              <a:rPr lang="en-US"/>
              <a:t>requirements defined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/>
              <a:t>Requirements development and management </a:t>
            </a:r>
            <a:endParaRPr lang="en-US" smtClean="0"/>
          </a:p>
          <a:p>
            <a:pPr marL="342900" indent="-342900">
              <a:buFont typeface="+mj-lt"/>
              <a:buAutoNum type="arabicPeriod"/>
            </a:pPr>
            <a:r>
              <a:rPr lang="en-US" smtClean="0"/>
              <a:t>When </a:t>
            </a:r>
            <a:r>
              <a:rPr lang="en-US"/>
              <a:t>bad requirements happen to good </a:t>
            </a:r>
            <a:r>
              <a:rPr lang="en-US" smtClean="0"/>
              <a:t>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Benefits from a high-quality requirements process</a:t>
            </a:r>
          </a:p>
        </p:txBody>
      </p:sp>
    </p:spTree>
    <p:extLst>
      <p:ext uri="{BB962C8B-B14F-4D97-AF65-F5344CB8AC3E}">
        <p14:creationId xmlns:p14="http://schemas.microsoft.com/office/powerpoint/2010/main" val="2067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2229738" y="26568"/>
            <a:ext cx="5982890" cy="42267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Why </a:t>
            </a:r>
            <a:r>
              <a:rPr lang="en-US" smtClean="0"/>
              <a:t>is requirement engineering?</a:t>
            </a:r>
          </a:p>
        </p:txBody>
      </p:sp>
      <p:sp>
        <p:nvSpPr>
          <p:cNvPr id="8195" name="Rectangle 37"/>
          <p:cNvSpPr txBox="1">
            <a:spLocks noChangeArrowheads="1"/>
          </p:cNvSpPr>
          <p:nvPr/>
        </p:nvSpPr>
        <p:spPr bwMode="auto">
          <a:xfrm>
            <a:off x="1769500" y="1743261"/>
            <a:ext cx="3282554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</a:pPr>
            <a:r>
              <a:rPr lang="en-CA" sz="1500" b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Distribution of Defects</a:t>
            </a:r>
          </a:p>
        </p:txBody>
      </p:sp>
      <p:sp>
        <p:nvSpPr>
          <p:cNvPr id="8196" name="Rectangle 38"/>
          <p:cNvSpPr txBox="1">
            <a:spLocks noChangeArrowheads="1"/>
          </p:cNvSpPr>
          <p:nvPr/>
        </p:nvSpPr>
        <p:spPr bwMode="auto">
          <a:xfrm>
            <a:off x="5337646" y="1792046"/>
            <a:ext cx="33909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0713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16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28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6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3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04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3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</a:pPr>
            <a:r>
              <a:rPr lang="en-CA" sz="1350" b="1"/>
              <a:t>Distribution of Effort to Fix Defects</a:t>
            </a:r>
          </a:p>
        </p:txBody>
      </p:sp>
      <p:grpSp>
        <p:nvGrpSpPr>
          <p:cNvPr id="8197" name="Group 39"/>
          <p:cNvGrpSpPr>
            <a:grpSpLocks/>
          </p:cNvGrpSpPr>
          <p:nvPr/>
        </p:nvGrpSpPr>
        <p:grpSpPr bwMode="auto">
          <a:xfrm>
            <a:off x="1679520" y="2761713"/>
            <a:ext cx="3155292" cy="2521125"/>
            <a:chOff x="611" y="1820"/>
            <a:chExt cx="2138" cy="1708"/>
          </a:xfrm>
        </p:grpSpPr>
        <p:grpSp>
          <p:nvGrpSpPr>
            <p:cNvPr id="8213" name="Group 6"/>
            <p:cNvGrpSpPr>
              <a:grpSpLocks/>
            </p:cNvGrpSpPr>
            <p:nvPr/>
          </p:nvGrpSpPr>
          <p:grpSpPr bwMode="auto">
            <a:xfrm>
              <a:off x="624" y="2147"/>
              <a:ext cx="2125" cy="1069"/>
              <a:chOff x="863" y="1569"/>
              <a:chExt cx="2774" cy="971"/>
            </a:xfrm>
          </p:grpSpPr>
          <p:sp>
            <p:nvSpPr>
              <p:cNvPr id="8218" name="Freeform 7"/>
              <p:cNvSpPr>
                <a:spLocks/>
              </p:cNvSpPr>
              <p:nvPr/>
            </p:nvSpPr>
            <p:spPr bwMode="auto">
              <a:xfrm>
                <a:off x="2316" y="1593"/>
                <a:ext cx="468" cy="569"/>
              </a:xfrm>
              <a:custGeom>
                <a:avLst/>
                <a:gdLst>
                  <a:gd name="T0" fmla="*/ 0 w 468"/>
                  <a:gd name="T1" fmla="*/ 264 h 569"/>
                  <a:gd name="T2" fmla="*/ 468 w 468"/>
                  <a:gd name="T3" fmla="*/ 0 h 569"/>
                  <a:gd name="T4" fmla="*/ 468 w 468"/>
                  <a:gd name="T5" fmla="*/ 306 h 569"/>
                  <a:gd name="T6" fmla="*/ 0 w 468"/>
                  <a:gd name="T7" fmla="*/ 569 h 569"/>
                  <a:gd name="T8" fmla="*/ 0 w 468"/>
                  <a:gd name="T9" fmla="*/ 264 h 5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8" h="569">
                    <a:moveTo>
                      <a:pt x="0" y="264"/>
                    </a:moveTo>
                    <a:lnTo>
                      <a:pt x="468" y="0"/>
                    </a:lnTo>
                    <a:lnTo>
                      <a:pt x="468" y="306"/>
                    </a:lnTo>
                    <a:lnTo>
                      <a:pt x="0" y="569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9" name="Freeform 8"/>
              <p:cNvSpPr>
                <a:spLocks/>
              </p:cNvSpPr>
              <p:nvPr/>
            </p:nvSpPr>
            <p:spPr bwMode="auto">
              <a:xfrm>
                <a:off x="2316" y="1569"/>
                <a:ext cx="468" cy="288"/>
              </a:xfrm>
              <a:custGeom>
                <a:avLst/>
                <a:gdLst>
                  <a:gd name="T0" fmla="*/ 0 w 468"/>
                  <a:gd name="T1" fmla="*/ 0 h 288"/>
                  <a:gd name="T2" fmla="*/ 18 w 468"/>
                  <a:gd name="T3" fmla="*/ 0 h 288"/>
                  <a:gd name="T4" fmla="*/ 36 w 468"/>
                  <a:gd name="T5" fmla="*/ 0 h 288"/>
                  <a:gd name="T6" fmla="*/ 78 w 468"/>
                  <a:gd name="T7" fmla="*/ 0 h 288"/>
                  <a:gd name="T8" fmla="*/ 96 w 468"/>
                  <a:gd name="T9" fmla="*/ 0 h 288"/>
                  <a:gd name="T10" fmla="*/ 114 w 468"/>
                  <a:gd name="T11" fmla="*/ 0 h 288"/>
                  <a:gd name="T12" fmla="*/ 132 w 468"/>
                  <a:gd name="T13" fmla="*/ 0 h 288"/>
                  <a:gd name="T14" fmla="*/ 156 w 468"/>
                  <a:gd name="T15" fmla="*/ 0 h 288"/>
                  <a:gd name="T16" fmla="*/ 192 w 468"/>
                  <a:gd name="T17" fmla="*/ 0 h 288"/>
                  <a:gd name="T18" fmla="*/ 210 w 468"/>
                  <a:gd name="T19" fmla="*/ 6 h 288"/>
                  <a:gd name="T20" fmla="*/ 228 w 468"/>
                  <a:gd name="T21" fmla="*/ 6 h 288"/>
                  <a:gd name="T22" fmla="*/ 252 w 468"/>
                  <a:gd name="T23" fmla="*/ 6 h 288"/>
                  <a:gd name="T24" fmla="*/ 270 w 468"/>
                  <a:gd name="T25" fmla="*/ 6 h 288"/>
                  <a:gd name="T26" fmla="*/ 288 w 468"/>
                  <a:gd name="T27" fmla="*/ 6 h 288"/>
                  <a:gd name="T28" fmla="*/ 324 w 468"/>
                  <a:gd name="T29" fmla="*/ 12 h 288"/>
                  <a:gd name="T30" fmla="*/ 342 w 468"/>
                  <a:gd name="T31" fmla="*/ 12 h 288"/>
                  <a:gd name="T32" fmla="*/ 360 w 468"/>
                  <a:gd name="T33" fmla="*/ 12 h 288"/>
                  <a:gd name="T34" fmla="*/ 378 w 468"/>
                  <a:gd name="T35" fmla="*/ 18 h 288"/>
                  <a:gd name="T36" fmla="*/ 396 w 468"/>
                  <a:gd name="T37" fmla="*/ 18 h 288"/>
                  <a:gd name="T38" fmla="*/ 432 w 468"/>
                  <a:gd name="T39" fmla="*/ 24 h 288"/>
                  <a:gd name="T40" fmla="*/ 450 w 468"/>
                  <a:gd name="T41" fmla="*/ 24 h 288"/>
                  <a:gd name="T42" fmla="*/ 468 w 468"/>
                  <a:gd name="T43" fmla="*/ 24 h 288"/>
                  <a:gd name="T44" fmla="*/ 0 w 468"/>
                  <a:gd name="T45" fmla="*/ 288 h 288"/>
                  <a:gd name="T46" fmla="*/ 0 w 468"/>
                  <a:gd name="T47" fmla="*/ 0 h 28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68" h="288">
                    <a:moveTo>
                      <a:pt x="0" y="0"/>
                    </a:moveTo>
                    <a:lnTo>
                      <a:pt x="18" y="0"/>
                    </a:lnTo>
                    <a:lnTo>
                      <a:pt x="36" y="0"/>
                    </a:lnTo>
                    <a:lnTo>
                      <a:pt x="78" y="0"/>
                    </a:lnTo>
                    <a:lnTo>
                      <a:pt x="96" y="0"/>
                    </a:lnTo>
                    <a:lnTo>
                      <a:pt x="114" y="0"/>
                    </a:lnTo>
                    <a:lnTo>
                      <a:pt x="132" y="0"/>
                    </a:lnTo>
                    <a:lnTo>
                      <a:pt x="156" y="0"/>
                    </a:lnTo>
                    <a:lnTo>
                      <a:pt x="192" y="0"/>
                    </a:lnTo>
                    <a:lnTo>
                      <a:pt x="210" y="6"/>
                    </a:lnTo>
                    <a:lnTo>
                      <a:pt x="228" y="6"/>
                    </a:lnTo>
                    <a:lnTo>
                      <a:pt x="252" y="6"/>
                    </a:lnTo>
                    <a:lnTo>
                      <a:pt x="270" y="6"/>
                    </a:lnTo>
                    <a:lnTo>
                      <a:pt x="288" y="6"/>
                    </a:lnTo>
                    <a:lnTo>
                      <a:pt x="324" y="12"/>
                    </a:lnTo>
                    <a:lnTo>
                      <a:pt x="342" y="12"/>
                    </a:lnTo>
                    <a:lnTo>
                      <a:pt x="360" y="12"/>
                    </a:lnTo>
                    <a:lnTo>
                      <a:pt x="378" y="18"/>
                    </a:lnTo>
                    <a:lnTo>
                      <a:pt x="396" y="18"/>
                    </a:lnTo>
                    <a:lnTo>
                      <a:pt x="432" y="24"/>
                    </a:lnTo>
                    <a:lnTo>
                      <a:pt x="450" y="24"/>
                    </a:lnTo>
                    <a:lnTo>
                      <a:pt x="468" y="24"/>
                    </a:lnTo>
                    <a:lnTo>
                      <a:pt x="0" y="2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0" name="Freeform 9"/>
              <p:cNvSpPr>
                <a:spLocks/>
              </p:cNvSpPr>
              <p:nvPr/>
            </p:nvSpPr>
            <p:spPr bwMode="auto">
              <a:xfrm>
                <a:off x="2448" y="1737"/>
                <a:ext cx="973" cy="443"/>
              </a:xfrm>
              <a:custGeom>
                <a:avLst/>
                <a:gdLst>
                  <a:gd name="T0" fmla="*/ 0 w 973"/>
                  <a:gd name="T1" fmla="*/ 138 h 443"/>
                  <a:gd name="T2" fmla="*/ 973 w 973"/>
                  <a:gd name="T3" fmla="*/ 0 h 443"/>
                  <a:gd name="T4" fmla="*/ 973 w 973"/>
                  <a:gd name="T5" fmla="*/ 306 h 443"/>
                  <a:gd name="T6" fmla="*/ 0 w 973"/>
                  <a:gd name="T7" fmla="*/ 443 h 443"/>
                  <a:gd name="T8" fmla="*/ 0 w 973"/>
                  <a:gd name="T9" fmla="*/ 138 h 4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3" h="443">
                    <a:moveTo>
                      <a:pt x="0" y="138"/>
                    </a:moveTo>
                    <a:lnTo>
                      <a:pt x="973" y="0"/>
                    </a:lnTo>
                    <a:lnTo>
                      <a:pt x="973" y="306"/>
                    </a:lnTo>
                    <a:lnTo>
                      <a:pt x="0" y="443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1" name="Freeform 10"/>
              <p:cNvSpPr>
                <a:spLocks/>
              </p:cNvSpPr>
              <p:nvPr/>
            </p:nvSpPr>
            <p:spPr bwMode="auto">
              <a:xfrm>
                <a:off x="2448" y="1611"/>
                <a:ext cx="973" cy="264"/>
              </a:xfrm>
              <a:custGeom>
                <a:avLst/>
                <a:gdLst>
                  <a:gd name="T0" fmla="*/ 468 w 973"/>
                  <a:gd name="T1" fmla="*/ 0 h 264"/>
                  <a:gd name="T2" fmla="*/ 486 w 973"/>
                  <a:gd name="T3" fmla="*/ 6 h 264"/>
                  <a:gd name="T4" fmla="*/ 523 w 973"/>
                  <a:gd name="T5" fmla="*/ 6 h 264"/>
                  <a:gd name="T6" fmla="*/ 541 w 973"/>
                  <a:gd name="T7" fmla="*/ 12 h 264"/>
                  <a:gd name="T8" fmla="*/ 559 w 973"/>
                  <a:gd name="T9" fmla="*/ 12 h 264"/>
                  <a:gd name="T10" fmla="*/ 589 w 973"/>
                  <a:gd name="T11" fmla="*/ 18 h 264"/>
                  <a:gd name="T12" fmla="*/ 607 w 973"/>
                  <a:gd name="T13" fmla="*/ 24 h 264"/>
                  <a:gd name="T14" fmla="*/ 625 w 973"/>
                  <a:gd name="T15" fmla="*/ 24 h 264"/>
                  <a:gd name="T16" fmla="*/ 655 w 973"/>
                  <a:gd name="T17" fmla="*/ 30 h 264"/>
                  <a:gd name="T18" fmla="*/ 673 w 973"/>
                  <a:gd name="T19" fmla="*/ 36 h 264"/>
                  <a:gd name="T20" fmla="*/ 685 w 973"/>
                  <a:gd name="T21" fmla="*/ 36 h 264"/>
                  <a:gd name="T22" fmla="*/ 715 w 973"/>
                  <a:gd name="T23" fmla="*/ 42 h 264"/>
                  <a:gd name="T24" fmla="*/ 733 w 973"/>
                  <a:gd name="T25" fmla="*/ 48 h 264"/>
                  <a:gd name="T26" fmla="*/ 745 w 973"/>
                  <a:gd name="T27" fmla="*/ 48 h 264"/>
                  <a:gd name="T28" fmla="*/ 775 w 973"/>
                  <a:gd name="T29" fmla="*/ 54 h 264"/>
                  <a:gd name="T30" fmla="*/ 787 w 973"/>
                  <a:gd name="T31" fmla="*/ 60 h 264"/>
                  <a:gd name="T32" fmla="*/ 805 w 973"/>
                  <a:gd name="T33" fmla="*/ 66 h 264"/>
                  <a:gd name="T34" fmla="*/ 829 w 973"/>
                  <a:gd name="T35" fmla="*/ 72 h 264"/>
                  <a:gd name="T36" fmla="*/ 841 w 973"/>
                  <a:gd name="T37" fmla="*/ 72 h 264"/>
                  <a:gd name="T38" fmla="*/ 853 w 973"/>
                  <a:gd name="T39" fmla="*/ 78 h 264"/>
                  <a:gd name="T40" fmla="*/ 877 w 973"/>
                  <a:gd name="T41" fmla="*/ 84 h 264"/>
                  <a:gd name="T42" fmla="*/ 889 w 973"/>
                  <a:gd name="T43" fmla="*/ 90 h 264"/>
                  <a:gd name="T44" fmla="*/ 901 w 973"/>
                  <a:gd name="T45" fmla="*/ 96 h 264"/>
                  <a:gd name="T46" fmla="*/ 925 w 973"/>
                  <a:gd name="T47" fmla="*/ 102 h 264"/>
                  <a:gd name="T48" fmla="*/ 937 w 973"/>
                  <a:gd name="T49" fmla="*/ 108 h 264"/>
                  <a:gd name="T50" fmla="*/ 943 w 973"/>
                  <a:gd name="T51" fmla="*/ 114 h 264"/>
                  <a:gd name="T52" fmla="*/ 967 w 973"/>
                  <a:gd name="T53" fmla="*/ 120 h 264"/>
                  <a:gd name="T54" fmla="*/ 973 w 973"/>
                  <a:gd name="T55" fmla="*/ 126 h 264"/>
                  <a:gd name="T56" fmla="*/ 0 w 973"/>
                  <a:gd name="T57" fmla="*/ 264 h 264"/>
                  <a:gd name="T58" fmla="*/ 468 w 973"/>
                  <a:gd name="T59" fmla="*/ 0 h 264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973" h="264">
                    <a:moveTo>
                      <a:pt x="468" y="0"/>
                    </a:moveTo>
                    <a:lnTo>
                      <a:pt x="486" y="6"/>
                    </a:lnTo>
                    <a:lnTo>
                      <a:pt x="523" y="6"/>
                    </a:lnTo>
                    <a:lnTo>
                      <a:pt x="541" y="12"/>
                    </a:lnTo>
                    <a:lnTo>
                      <a:pt x="559" y="12"/>
                    </a:lnTo>
                    <a:lnTo>
                      <a:pt x="589" y="18"/>
                    </a:lnTo>
                    <a:lnTo>
                      <a:pt x="607" y="24"/>
                    </a:lnTo>
                    <a:lnTo>
                      <a:pt x="625" y="24"/>
                    </a:lnTo>
                    <a:lnTo>
                      <a:pt x="655" y="30"/>
                    </a:lnTo>
                    <a:lnTo>
                      <a:pt x="673" y="36"/>
                    </a:lnTo>
                    <a:lnTo>
                      <a:pt x="685" y="36"/>
                    </a:lnTo>
                    <a:lnTo>
                      <a:pt x="715" y="42"/>
                    </a:lnTo>
                    <a:lnTo>
                      <a:pt x="733" y="48"/>
                    </a:lnTo>
                    <a:lnTo>
                      <a:pt x="745" y="48"/>
                    </a:lnTo>
                    <a:lnTo>
                      <a:pt x="775" y="54"/>
                    </a:lnTo>
                    <a:lnTo>
                      <a:pt x="787" y="60"/>
                    </a:lnTo>
                    <a:lnTo>
                      <a:pt x="805" y="66"/>
                    </a:lnTo>
                    <a:lnTo>
                      <a:pt x="829" y="72"/>
                    </a:lnTo>
                    <a:lnTo>
                      <a:pt x="841" y="72"/>
                    </a:lnTo>
                    <a:lnTo>
                      <a:pt x="853" y="78"/>
                    </a:lnTo>
                    <a:lnTo>
                      <a:pt x="877" y="84"/>
                    </a:lnTo>
                    <a:lnTo>
                      <a:pt x="889" y="90"/>
                    </a:lnTo>
                    <a:lnTo>
                      <a:pt x="901" y="96"/>
                    </a:lnTo>
                    <a:lnTo>
                      <a:pt x="925" y="102"/>
                    </a:lnTo>
                    <a:lnTo>
                      <a:pt x="937" y="108"/>
                    </a:lnTo>
                    <a:lnTo>
                      <a:pt x="943" y="114"/>
                    </a:lnTo>
                    <a:lnTo>
                      <a:pt x="967" y="120"/>
                    </a:lnTo>
                    <a:lnTo>
                      <a:pt x="973" y="126"/>
                    </a:lnTo>
                    <a:lnTo>
                      <a:pt x="0" y="264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2" name="Freeform 11"/>
              <p:cNvSpPr>
                <a:spLocks/>
              </p:cNvSpPr>
              <p:nvPr/>
            </p:nvSpPr>
            <p:spPr bwMode="auto">
              <a:xfrm>
                <a:off x="2934" y="1953"/>
                <a:ext cx="703" cy="575"/>
              </a:xfrm>
              <a:custGeom>
                <a:avLst/>
                <a:gdLst>
                  <a:gd name="T0" fmla="*/ 703 w 703"/>
                  <a:gd name="T1" fmla="*/ 6 h 575"/>
                  <a:gd name="T2" fmla="*/ 697 w 703"/>
                  <a:gd name="T3" fmla="*/ 24 h 575"/>
                  <a:gd name="T4" fmla="*/ 691 w 703"/>
                  <a:gd name="T5" fmla="*/ 36 h 575"/>
                  <a:gd name="T6" fmla="*/ 685 w 703"/>
                  <a:gd name="T7" fmla="*/ 48 h 575"/>
                  <a:gd name="T8" fmla="*/ 679 w 703"/>
                  <a:gd name="T9" fmla="*/ 60 h 575"/>
                  <a:gd name="T10" fmla="*/ 661 w 703"/>
                  <a:gd name="T11" fmla="*/ 78 h 575"/>
                  <a:gd name="T12" fmla="*/ 655 w 703"/>
                  <a:gd name="T13" fmla="*/ 84 h 575"/>
                  <a:gd name="T14" fmla="*/ 637 w 703"/>
                  <a:gd name="T15" fmla="*/ 102 h 575"/>
                  <a:gd name="T16" fmla="*/ 613 w 703"/>
                  <a:gd name="T17" fmla="*/ 114 h 575"/>
                  <a:gd name="T18" fmla="*/ 595 w 703"/>
                  <a:gd name="T19" fmla="*/ 126 h 575"/>
                  <a:gd name="T20" fmla="*/ 571 w 703"/>
                  <a:gd name="T21" fmla="*/ 138 h 575"/>
                  <a:gd name="T22" fmla="*/ 541 w 703"/>
                  <a:gd name="T23" fmla="*/ 150 h 575"/>
                  <a:gd name="T24" fmla="*/ 523 w 703"/>
                  <a:gd name="T25" fmla="*/ 162 h 575"/>
                  <a:gd name="T26" fmla="*/ 487 w 703"/>
                  <a:gd name="T27" fmla="*/ 173 h 575"/>
                  <a:gd name="T28" fmla="*/ 451 w 703"/>
                  <a:gd name="T29" fmla="*/ 185 h 575"/>
                  <a:gd name="T30" fmla="*/ 427 w 703"/>
                  <a:gd name="T31" fmla="*/ 191 h 575"/>
                  <a:gd name="T32" fmla="*/ 391 w 703"/>
                  <a:gd name="T33" fmla="*/ 203 h 575"/>
                  <a:gd name="T34" fmla="*/ 349 w 703"/>
                  <a:gd name="T35" fmla="*/ 215 h 575"/>
                  <a:gd name="T36" fmla="*/ 319 w 703"/>
                  <a:gd name="T37" fmla="*/ 221 h 575"/>
                  <a:gd name="T38" fmla="*/ 271 w 703"/>
                  <a:gd name="T39" fmla="*/ 227 h 575"/>
                  <a:gd name="T40" fmla="*/ 223 w 703"/>
                  <a:gd name="T41" fmla="*/ 239 h 575"/>
                  <a:gd name="T42" fmla="*/ 193 w 703"/>
                  <a:gd name="T43" fmla="*/ 245 h 575"/>
                  <a:gd name="T44" fmla="*/ 145 w 703"/>
                  <a:gd name="T45" fmla="*/ 251 h 575"/>
                  <a:gd name="T46" fmla="*/ 91 w 703"/>
                  <a:gd name="T47" fmla="*/ 257 h 575"/>
                  <a:gd name="T48" fmla="*/ 55 w 703"/>
                  <a:gd name="T49" fmla="*/ 263 h 575"/>
                  <a:gd name="T50" fmla="*/ 0 w 703"/>
                  <a:gd name="T51" fmla="*/ 269 h 575"/>
                  <a:gd name="T52" fmla="*/ 19 w 703"/>
                  <a:gd name="T53" fmla="*/ 575 h 575"/>
                  <a:gd name="T54" fmla="*/ 73 w 703"/>
                  <a:gd name="T55" fmla="*/ 569 h 575"/>
                  <a:gd name="T56" fmla="*/ 127 w 703"/>
                  <a:gd name="T57" fmla="*/ 563 h 575"/>
                  <a:gd name="T58" fmla="*/ 163 w 703"/>
                  <a:gd name="T59" fmla="*/ 557 h 575"/>
                  <a:gd name="T60" fmla="*/ 211 w 703"/>
                  <a:gd name="T61" fmla="*/ 545 h 575"/>
                  <a:gd name="T62" fmla="*/ 259 w 703"/>
                  <a:gd name="T63" fmla="*/ 539 h 575"/>
                  <a:gd name="T64" fmla="*/ 289 w 703"/>
                  <a:gd name="T65" fmla="*/ 533 h 575"/>
                  <a:gd name="T66" fmla="*/ 331 w 703"/>
                  <a:gd name="T67" fmla="*/ 521 h 575"/>
                  <a:gd name="T68" fmla="*/ 373 w 703"/>
                  <a:gd name="T69" fmla="*/ 515 h 575"/>
                  <a:gd name="T70" fmla="*/ 403 w 703"/>
                  <a:gd name="T71" fmla="*/ 503 h 575"/>
                  <a:gd name="T72" fmla="*/ 439 w 703"/>
                  <a:gd name="T73" fmla="*/ 491 h 575"/>
                  <a:gd name="T74" fmla="*/ 475 w 703"/>
                  <a:gd name="T75" fmla="*/ 479 h 575"/>
                  <a:gd name="T76" fmla="*/ 499 w 703"/>
                  <a:gd name="T77" fmla="*/ 473 h 575"/>
                  <a:gd name="T78" fmla="*/ 529 w 703"/>
                  <a:gd name="T79" fmla="*/ 461 h 575"/>
                  <a:gd name="T80" fmla="*/ 559 w 703"/>
                  <a:gd name="T81" fmla="*/ 449 h 575"/>
                  <a:gd name="T82" fmla="*/ 577 w 703"/>
                  <a:gd name="T83" fmla="*/ 437 h 575"/>
                  <a:gd name="T84" fmla="*/ 607 w 703"/>
                  <a:gd name="T85" fmla="*/ 425 h 575"/>
                  <a:gd name="T86" fmla="*/ 625 w 703"/>
                  <a:gd name="T87" fmla="*/ 413 h 575"/>
                  <a:gd name="T88" fmla="*/ 643 w 703"/>
                  <a:gd name="T89" fmla="*/ 401 h 575"/>
                  <a:gd name="T90" fmla="*/ 661 w 703"/>
                  <a:gd name="T91" fmla="*/ 389 h 575"/>
                  <a:gd name="T92" fmla="*/ 673 w 703"/>
                  <a:gd name="T93" fmla="*/ 371 h 575"/>
                  <a:gd name="T94" fmla="*/ 679 w 703"/>
                  <a:gd name="T95" fmla="*/ 365 h 575"/>
                  <a:gd name="T96" fmla="*/ 691 w 703"/>
                  <a:gd name="T97" fmla="*/ 347 h 575"/>
                  <a:gd name="T98" fmla="*/ 697 w 703"/>
                  <a:gd name="T99" fmla="*/ 329 h 575"/>
                  <a:gd name="T100" fmla="*/ 697 w 703"/>
                  <a:gd name="T101" fmla="*/ 323 h 575"/>
                  <a:gd name="T102" fmla="*/ 703 w 703"/>
                  <a:gd name="T103" fmla="*/ 305 h 57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03" h="575">
                    <a:moveTo>
                      <a:pt x="703" y="0"/>
                    </a:moveTo>
                    <a:lnTo>
                      <a:pt x="703" y="6"/>
                    </a:lnTo>
                    <a:lnTo>
                      <a:pt x="697" y="18"/>
                    </a:lnTo>
                    <a:lnTo>
                      <a:pt x="697" y="24"/>
                    </a:lnTo>
                    <a:lnTo>
                      <a:pt x="691" y="36"/>
                    </a:lnTo>
                    <a:lnTo>
                      <a:pt x="691" y="42"/>
                    </a:lnTo>
                    <a:lnTo>
                      <a:pt x="685" y="48"/>
                    </a:lnTo>
                    <a:lnTo>
                      <a:pt x="679" y="60"/>
                    </a:lnTo>
                    <a:lnTo>
                      <a:pt x="673" y="66"/>
                    </a:lnTo>
                    <a:lnTo>
                      <a:pt x="661" y="78"/>
                    </a:lnTo>
                    <a:lnTo>
                      <a:pt x="661" y="84"/>
                    </a:lnTo>
                    <a:lnTo>
                      <a:pt x="655" y="84"/>
                    </a:lnTo>
                    <a:lnTo>
                      <a:pt x="643" y="96"/>
                    </a:lnTo>
                    <a:lnTo>
                      <a:pt x="637" y="102"/>
                    </a:lnTo>
                    <a:lnTo>
                      <a:pt x="625" y="108"/>
                    </a:lnTo>
                    <a:lnTo>
                      <a:pt x="613" y="114"/>
                    </a:lnTo>
                    <a:lnTo>
                      <a:pt x="607" y="120"/>
                    </a:lnTo>
                    <a:lnTo>
                      <a:pt x="595" y="126"/>
                    </a:lnTo>
                    <a:lnTo>
                      <a:pt x="577" y="132"/>
                    </a:lnTo>
                    <a:lnTo>
                      <a:pt x="571" y="138"/>
                    </a:lnTo>
                    <a:lnTo>
                      <a:pt x="559" y="144"/>
                    </a:lnTo>
                    <a:lnTo>
                      <a:pt x="541" y="150"/>
                    </a:lnTo>
                    <a:lnTo>
                      <a:pt x="529" y="156"/>
                    </a:lnTo>
                    <a:lnTo>
                      <a:pt x="523" y="162"/>
                    </a:lnTo>
                    <a:lnTo>
                      <a:pt x="499" y="167"/>
                    </a:lnTo>
                    <a:lnTo>
                      <a:pt x="487" y="173"/>
                    </a:lnTo>
                    <a:lnTo>
                      <a:pt x="475" y="173"/>
                    </a:lnTo>
                    <a:lnTo>
                      <a:pt x="451" y="185"/>
                    </a:lnTo>
                    <a:lnTo>
                      <a:pt x="439" y="185"/>
                    </a:lnTo>
                    <a:lnTo>
                      <a:pt x="427" y="191"/>
                    </a:lnTo>
                    <a:lnTo>
                      <a:pt x="403" y="197"/>
                    </a:lnTo>
                    <a:lnTo>
                      <a:pt x="391" y="203"/>
                    </a:lnTo>
                    <a:lnTo>
                      <a:pt x="373" y="209"/>
                    </a:lnTo>
                    <a:lnTo>
                      <a:pt x="349" y="215"/>
                    </a:lnTo>
                    <a:lnTo>
                      <a:pt x="331" y="215"/>
                    </a:lnTo>
                    <a:lnTo>
                      <a:pt x="319" y="221"/>
                    </a:lnTo>
                    <a:lnTo>
                      <a:pt x="289" y="227"/>
                    </a:lnTo>
                    <a:lnTo>
                      <a:pt x="271" y="227"/>
                    </a:lnTo>
                    <a:lnTo>
                      <a:pt x="259" y="233"/>
                    </a:lnTo>
                    <a:lnTo>
                      <a:pt x="223" y="239"/>
                    </a:lnTo>
                    <a:lnTo>
                      <a:pt x="211" y="239"/>
                    </a:lnTo>
                    <a:lnTo>
                      <a:pt x="193" y="245"/>
                    </a:lnTo>
                    <a:lnTo>
                      <a:pt x="163" y="251"/>
                    </a:lnTo>
                    <a:lnTo>
                      <a:pt x="145" y="251"/>
                    </a:lnTo>
                    <a:lnTo>
                      <a:pt x="127" y="257"/>
                    </a:lnTo>
                    <a:lnTo>
                      <a:pt x="91" y="257"/>
                    </a:lnTo>
                    <a:lnTo>
                      <a:pt x="73" y="263"/>
                    </a:lnTo>
                    <a:lnTo>
                      <a:pt x="55" y="263"/>
                    </a:lnTo>
                    <a:lnTo>
                      <a:pt x="19" y="269"/>
                    </a:lnTo>
                    <a:lnTo>
                      <a:pt x="0" y="269"/>
                    </a:lnTo>
                    <a:lnTo>
                      <a:pt x="0" y="575"/>
                    </a:lnTo>
                    <a:lnTo>
                      <a:pt x="19" y="575"/>
                    </a:lnTo>
                    <a:lnTo>
                      <a:pt x="55" y="569"/>
                    </a:lnTo>
                    <a:lnTo>
                      <a:pt x="73" y="569"/>
                    </a:lnTo>
                    <a:lnTo>
                      <a:pt x="91" y="563"/>
                    </a:lnTo>
                    <a:lnTo>
                      <a:pt x="127" y="563"/>
                    </a:lnTo>
                    <a:lnTo>
                      <a:pt x="145" y="557"/>
                    </a:lnTo>
                    <a:lnTo>
                      <a:pt x="163" y="557"/>
                    </a:lnTo>
                    <a:lnTo>
                      <a:pt x="193" y="551"/>
                    </a:lnTo>
                    <a:lnTo>
                      <a:pt x="211" y="545"/>
                    </a:lnTo>
                    <a:lnTo>
                      <a:pt x="223" y="545"/>
                    </a:lnTo>
                    <a:lnTo>
                      <a:pt x="259" y="539"/>
                    </a:lnTo>
                    <a:lnTo>
                      <a:pt x="271" y="533"/>
                    </a:lnTo>
                    <a:lnTo>
                      <a:pt x="289" y="533"/>
                    </a:lnTo>
                    <a:lnTo>
                      <a:pt x="319" y="527"/>
                    </a:lnTo>
                    <a:lnTo>
                      <a:pt x="331" y="521"/>
                    </a:lnTo>
                    <a:lnTo>
                      <a:pt x="349" y="521"/>
                    </a:lnTo>
                    <a:lnTo>
                      <a:pt x="373" y="515"/>
                    </a:lnTo>
                    <a:lnTo>
                      <a:pt x="391" y="509"/>
                    </a:lnTo>
                    <a:lnTo>
                      <a:pt x="403" y="503"/>
                    </a:lnTo>
                    <a:lnTo>
                      <a:pt x="427" y="497"/>
                    </a:lnTo>
                    <a:lnTo>
                      <a:pt x="439" y="491"/>
                    </a:lnTo>
                    <a:lnTo>
                      <a:pt x="451" y="491"/>
                    </a:lnTo>
                    <a:lnTo>
                      <a:pt x="475" y="479"/>
                    </a:lnTo>
                    <a:lnTo>
                      <a:pt x="487" y="479"/>
                    </a:lnTo>
                    <a:lnTo>
                      <a:pt x="499" y="473"/>
                    </a:lnTo>
                    <a:lnTo>
                      <a:pt x="523" y="467"/>
                    </a:lnTo>
                    <a:lnTo>
                      <a:pt x="529" y="461"/>
                    </a:lnTo>
                    <a:lnTo>
                      <a:pt x="541" y="455"/>
                    </a:lnTo>
                    <a:lnTo>
                      <a:pt x="559" y="449"/>
                    </a:lnTo>
                    <a:lnTo>
                      <a:pt x="571" y="443"/>
                    </a:lnTo>
                    <a:lnTo>
                      <a:pt x="577" y="437"/>
                    </a:lnTo>
                    <a:lnTo>
                      <a:pt x="595" y="431"/>
                    </a:lnTo>
                    <a:lnTo>
                      <a:pt x="607" y="425"/>
                    </a:lnTo>
                    <a:lnTo>
                      <a:pt x="613" y="419"/>
                    </a:lnTo>
                    <a:lnTo>
                      <a:pt x="625" y="413"/>
                    </a:lnTo>
                    <a:lnTo>
                      <a:pt x="637" y="407"/>
                    </a:lnTo>
                    <a:lnTo>
                      <a:pt x="643" y="401"/>
                    </a:lnTo>
                    <a:lnTo>
                      <a:pt x="655" y="389"/>
                    </a:lnTo>
                    <a:lnTo>
                      <a:pt x="661" y="389"/>
                    </a:lnTo>
                    <a:lnTo>
                      <a:pt x="661" y="383"/>
                    </a:lnTo>
                    <a:lnTo>
                      <a:pt x="673" y="371"/>
                    </a:lnTo>
                    <a:lnTo>
                      <a:pt x="679" y="365"/>
                    </a:lnTo>
                    <a:lnTo>
                      <a:pt x="685" y="353"/>
                    </a:lnTo>
                    <a:lnTo>
                      <a:pt x="691" y="347"/>
                    </a:lnTo>
                    <a:lnTo>
                      <a:pt x="691" y="341"/>
                    </a:lnTo>
                    <a:lnTo>
                      <a:pt x="697" y="329"/>
                    </a:lnTo>
                    <a:lnTo>
                      <a:pt x="697" y="323"/>
                    </a:lnTo>
                    <a:lnTo>
                      <a:pt x="703" y="311"/>
                    </a:lnTo>
                    <a:lnTo>
                      <a:pt x="703" y="305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3" name="Freeform 12"/>
              <p:cNvSpPr>
                <a:spLocks/>
              </p:cNvSpPr>
              <p:nvPr/>
            </p:nvSpPr>
            <p:spPr bwMode="auto">
              <a:xfrm>
                <a:off x="2520" y="1953"/>
                <a:ext cx="414" cy="575"/>
              </a:xfrm>
              <a:custGeom>
                <a:avLst/>
                <a:gdLst>
                  <a:gd name="T0" fmla="*/ 0 w 414"/>
                  <a:gd name="T1" fmla="*/ 0 h 575"/>
                  <a:gd name="T2" fmla="*/ 414 w 414"/>
                  <a:gd name="T3" fmla="*/ 269 h 575"/>
                  <a:gd name="T4" fmla="*/ 414 w 414"/>
                  <a:gd name="T5" fmla="*/ 575 h 575"/>
                  <a:gd name="T6" fmla="*/ 0 w 414"/>
                  <a:gd name="T7" fmla="*/ 305 h 575"/>
                  <a:gd name="T8" fmla="*/ 0 w 414"/>
                  <a:gd name="T9" fmla="*/ 0 h 5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4" h="575">
                    <a:moveTo>
                      <a:pt x="0" y="0"/>
                    </a:moveTo>
                    <a:lnTo>
                      <a:pt x="414" y="269"/>
                    </a:lnTo>
                    <a:lnTo>
                      <a:pt x="414" y="57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4" name="Freeform 13"/>
              <p:cNvSpPr>
                <a:spLocks/>
              </p:cNvSpPr>
              <p:nvPr/>
            </p:nvSpPr>
            <p:spPr bwMode="auto">
              <a:xfrm>
                <a:off x="2520" y="1815"/>
                <a:ext cx="1117" cy="407"/>
              </a:xfrm>
              <a:custGeom>
                <a:avLst/>
                <a:gdLst>
                  <a:gd name="T0" fmla="*/ 985 w 1117"/>
                  <a:gd name="T1" fmla="*/ 0 h 407"/>
                  <a:gd name="T2" fmla="*/ 1009 w 1117"/>
                  <a:gd name="T3" fmla="*/ 18 h 407"/>
                  <a:gd name="T4" fmla="*/ 1027 w 1117"/>
                  <a:gd name="T5" fmla="*/ 24 h 407"/>
                  <a:gd name="T6" fmla="*/ 1051 w 1117"/>
                  <a:gd name="T7" fmla="*/ 42 h 407"/>
                  <a:gd name="T8" fmla="*/ 1069 w 1117"/>
                  <a:gd name="T9" fmla="*/ 54 h 407"/>
                  <a:gd name="T10" fmla="*/ 1075 w 1117"/>
                  <a:gd name="T11" fmla="*/ 66 h 407"/>
                  <a:gd name="T12" fmla="*/ 1093 w 1117"/>
                  <a:gd name="T13" fmla="*/ 78 h 407"/>
                  <a:gd name="T14" fmla="*/ 1099 w 1117"/>
                  <a:gd name="T15" fmla="*/ 90 h 407"/>
                  <a:gd name="T16" fmla="*/ 1105 w 1117"/>
                  <a:gd name="T17" fmla="*/ 102 h 407"/>
                  <a:gd name="T18" fmla="*/ 1111 w 1117"/>
                  <a:gd name="T19" fmla="*/ 120 h 407"/>
                  <a:gd name="T20" fmla="*/ 1117 w 1117"/>
                  <a:gd name="T21" fmla="*/ 132 h 407"/>
                  <a:gd name="T22" fmla="*/ 1117 w 1117"/>
                  <a:gd name="T23" fmla="*/ 144 h 407"/>
                  <a:gd name="T24" fmla="*/ 1111 w 1117"/>
                  <a:gd name="T25" fmla="*/ 156 h 407"/>
                  <a:gd name="T26" fmla="*/ 1111 w 1117"/>
                  <a:gd name="T27" fmla="*/ 168 h 407"/>
                  <a:gd name="T28" fmla="*/ 1099 w 1117"/>
                  <a:gd name="T29" fmla="*/ 186 h 407"/>
                  <a:gd name="T30" fmla="*/ 1093 w 1117"/>
                  <a:gd name="T31" fmla="*/ 198 h 407"/>
                  <a:gd name="T32" fmla="*/ 1081 w 1117"/>
                  <a:gd name="T33" fmla="*/ 210 h 407"/>
                  <a:gd name="T34" fmla="*/ 1075 w 1117"/>
                  <a:gd name="T35" fmla="*/ 222 h 407"/>
                  <a:gd name="T36" fmla="*/ 1057 w 1117"/>
                  <a:gd name="T37" fmla="*/ 234 h 407"/>
                  <a:gd name="T38" fmla="*/ 1039 w 1117"/>
                  <a:gd name="T39" fmla="*/ 246 h 407"/>
                  <a:gd name="T40" fmla="*/ 1021 w 1117"/>
                  <a:gd name="T41" fmla="*/ 258 h 407"/>
                  <a:gd name="T42" fmla="*/ 991 w 1117"/>
                  <a:gd name="T43" fmla="*/ 270 h 407"/>
                  <a:gd name="T44" fmla="*/ 973 w 1117"/>
                  <a:gd name="T45" fmla="*/ 282 h 407"/>
                  <a:gd name="T46" fmla="*/ 943 w 1117"/>
                  <a:gd name="T47" fmla="*/ 294 h 407"/>
                  <a:gd name="T48" fmla="*/ 925 w 1117"/>
                  <a:gd name="T49" fmla="*/ 300 h 407"/>
                  <a:gd name="T50" fmla="*/ 889 w 1117"/>
                  <a:gd name="T51" fmla="*/ 311 h 407"/>
                  <a:gd name="T52" fmla="*/ 853 w 1117"/>
                  <a:gd name="T53" fmla="*/ 323 h 407"/>
                  <a:gd name="T54" fmla="*/ 829 w 1117"/>
                  <a:gd name="T55" fmla="*/ 335 h 407"/>
                  <a:gd name="T56" fmla="*/ 787 w 1117"/>
                  <a:gd name="T57" fmla="*/ 347 h 407"/>
                  <a:gd name="T58" fmla="*/ 763 w 1117"/>
                  <a:gd name="T59" fmla="*/ 353 h 407"/>
                  <a:gd name="T60" fmla="*/ 715 w 1117"/>
                  <a:gd name="T61" fmla="*/ 359 h 407"/>
                  <a:gd name="T62" fmla="*/ 685 w 1117"/>
                  <a:gd name="T63" fmla="*/ 365 h 407"/>
                  <a:gd name="T64" fmla="*/ 637 w 1117"/>
                  <a:gd name="T65" fmla="*/ 377 h 407"/>
                  <a:gd name="T66" fmla="*/ 589 w 1117"/>
                  <a:gd name="T67" fmla="*/ 383 h 407"/>
                  <a:gd name="T68" fmla="*/ 559 w 1117"/>
                  <a:gd name="T69" fmla="*/ 389 h 407"/>
                  <a:gd name="T70" fmla="*/ 505 w 1117"/>
                  <a:gd name="T71" fmla="*/ 395 h 407"/>
                  <a:gd name="T72" fmla="*/ 469 w 1117"/>
                  <a:gd name="T73" fmla="*/ 401 h 407"/>
                  <a:gd name="T74" fmla="*/ 414 w 1117"/>
                  <a:gd name="T75" fmla="*/ 407 h 407"/>
                  <a:gd name="T76" fmla="*/ 973 w 1117"/>
                  <a:gd name="T77" fmla="*/ 0 h 40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117" h="407">
                    <a:moveTo>
                      <a:pt x="973" y="0"/>
                    </a:moveTo>
                    <a:lnTo>
                      <a:pt x="985" y="0"/>
                    </a:lnTo>
                    <a:lnTo>
                      <a:pt x="1003" y="12"/>
                    </a:lnTo>
                    <a:lnTo>
                      <a:pt x="1009" y="18"/>
                    </a:lnTo>
                    <a:lnTo>
                      <a:pt x="1021" y="24"/>
                    </a:lnTo>
                    <a:lnTo>
                      <a:pt x="1027" y="24"/>
                    </a:lnTo>
                    <a:lnTo>
                      <a:pt x="1039" y="36"/>
                    </a:lnTo>
                    <a:lnTo>
                      <a:pt x="1051" y="42"/>
                    </a:lnTo>
                    <a:lnTo>
                      <a:pt x="1057" y="42"/>
                    </a:lnTo>
                    <a:lnTo>
                      <a:pt x="1069" y="54"/>
                    </a:lnTo>
                    <a:lnTo>
                      <a:pt x="1075" y="60"/>
                    </a:lnTo>
                    <a:lnTo>
                      <a:pt x="1075" y="66"/>
                    </a:lnTo>
                    <a:lnTo>
                      <a:pt x="1087" y="72"/>
                    </a:lnTo>
                    <a:lnTo>
                      <a:pt x="1093" y="78"/>
                    </a:lnTo>
                    <a:lnTo>
                      <a:pt x="1093" y="84"/>
                    </a:lnTo>
                    <a:lnTo>
                      <a:pt x="1099" y="90"/>
                    </a:lnTo>
                    <a:lnTo>
                      <a:pt x="1105" y="102"/>
                    </a:lnTo>
                    <a:lnTo>
                      <a:pt x="1111" y="108"/>
                    </a:lnTo>
                    <a:lnTo>
                      <a:pt x="1111" y="120"/>
                    </a:lnTo>
                    <a:lnTo>
                      <a:pt x="1111" y="126"/>
                    </a:lnTo>
                    <a:lnTo>
                      <a:pt x="1117" y="132"/>
                    </a:lnTo>
                    <a:lnTo>
                      <a:pt x="1117" y="144"/>
                    </a:lnTo>
                    <a:lnTo>
                      <a:pt x="1117" y="150"/>
                    </a:lnTo>
                    <a:lnTo>
                      <a:pt x="1111" y="156"/>
                    </a:lnTo>
                    <a:lnTo>
                      <a:pt x="1111" y="162"/>
                    </a:lnTo>
                    <a:lnTo>
                      <a:pt x="1111" y="168"/>
                    </a:lnTo>
                    <a:lnTo>
                      <a:pt x="1105" y="174"/>
                    </a:lnTo>
                    <a:lnTo>
                      <a:pt x="1099" y="186"/>
                    </a:lnTo>
                    <a:lnTo>
                      <a:pt x="1099" y="192"/>
                    </a:lnTo>
                    <a:lnTo>
                      <a:pt x="1093" y="198"/>
                    </a:lnTo>
                    <a:lnTo>
                      <a:pt x="1081" y="210"/>
                    </a:lnTo>
                    <a:lnTo>
                      <a:pt x="1075" y="216"/>
                    </a:lnTo>
                    <a:lnTo>
                      <a:pt x="1075" y="222"/>
                    </a:lnTo>
                    <a:lnTo>
                      <a:pt x="1063" y="228"/>
                    </a:lnTo>
                    <a:lnTo>
                      <a:pt x="1057" y="234"/>
                    </a:lnTo>
                    <a:lnTo>
                      <a:pt x="1051" y="240"/>
                    </a:lnTo>
                    <a:lnTo>
                      <a:pt x="1039" y="246"/>
                    </a:lnTo>
                    <a:lnTo>
                      <a:pt x="1027" y="252"/>
                    </a:lnTo>
                    <a:lnTo>
                      <a:pt x="1021" y="258"/>
                    </a:lnTo>
                    <a:lnTo>
                      <a:pt x="1009" y="264"/>
                    </a:lnTo>
                    <a:lnTo>
                      <a:pt x="991" y="270"/>
                    </a:lnTo>
                    <a:lnTo>
                      <a:pt x="985" y="276"/>
                    </a:lnTo>
                    <a:lnTo>
                      <a:pt x="973" y="282"/>
                    </a:lnTo>
                    <a:lnTo>
                      <a:pt x="967" y="288"/>
                    </a:lnTo>
                    <a:lnTo>
                      <a:pt x="943" y="294"/>
                    </a:lnTo>
                    <a:lnTo>
                      <a:pt x="937" y="300"/>
                    </a:lnTo>
                    <a:lnTo>
                      <a:pt x="925" y="300"/>
                    </a:lnTo>
                    <a:lnTo>
                      <a:pt x="901" y="311"/>
                    </a:lnTo>
                    <a:lnTo>
                      <a:pt x="889" y="311"/>
                    </a:lnTo>
                    <a:lnTo>
                      <a:pt x="877" y="317"/>
                    </a:lnTo>
                    <a:lnTo>
                      <a:pt x="853" y="323"/>
                    </a:lnTo>
                    <a:lnTo>
                      <a:pt x="841" y="329"/>
                    </a:lnTo>
                    <a:lnTo>
                      <a:pt x="829" y="335"/>
                    </a:lnTo>
                    <a:lnTo>
                      <a:pt x="817" y="335"/>
                    </a:lnTo>
                    <a:lnTo>
                      <a:pt x="787" y="347"/>
                    </a:lnTo>
                    <a:lnTo>
                      <a:pt x="775" y="347"/>
                    </a:lnTo>
                    <a:lnTo>
                      <a:pt x="763" y="353"/>
                    </a:lnTo>
                    <a:lnTo>
                      <a:pt x="733" y="359"/>
                    </a:lnTo>
                    <a:lnTo>
                      <a:pt x="715" y="359"/>
                    </a:lnTo>
                    <a:lnTo>
                      <a:pt x="703" y="365"/>
                    </a:lnTo>
                    <a:lnTo>
                      <a:pt x="685" y="365"/>
                    </a:lnTo>
                    <a:lnTo>
                      <a:pt x="655" y="371"/>
                    </a:lnTo>
                    <a:lnTo>
                      <a:pt x="637" y="377"/>
                    </a:lnTo>
                    <a:lnTo>
                      <a:pt x="625" y="377"/>
                    </a:lnTo>
                    <a:lnTo>
                      <a:pt x="589" y="383"/>
                    </a:lnTo>
                    <a:lnTo>
                      <a:pt x="577" y="389"/>
                    </a:lnTo>
                    <a:lnTo>
                      <a:pt x="559" y="389"/>
                    </a:lnTo>
                    <a:lnTo>
                      <a:pt x="523" y="395"/>
                    </a:lnTo>
                    <a:lnTo>
                      <a:pt x="505" y="395"/>
                    </a:lnTo>
                    <a:lnTo>
                      <a:pt x="487" y="401"/>
                    </a:lnTo>
                    <a:lnTo>
                      <a:pt x="469" y="401"/>
                    </a:lnTo>
                    <a:lnTo>
                      <a:pt x="433" y="407"/>
                    </a:lnTo>
                    <a:lnTo>
                      <a:pt x="414" y="407"/>
                    </a:lnTo>
                    <a:lnTo>
                      <a:pt x="0" y="138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5" name="Freeform 14"/>
              <p:cNvSpPr>
                <a:spLocks/>
              </p:cNvSpPr>
              <p:nvPr/>
            </p:nvSpPr>
            <p:spPr bwMode="auto">
              <a:xfrm>
                <a:off x="863" y="1941"/>
                <a:ext cx="1531" cy="599"/>
              </a:xfrm>
              <a:custGeom>
                <a:avLst/>
                <a:gdLst>
                  <a:gd name="T0" fmla="*/ 1477 w 1531"/>
                  <a:gd name="T1" fmla="*/ 275 h 599"/>
                  <a:gd name="T2" fmla="*/ 1405 w 1531"/>
                  <a:gd name="T3" fmla="*/ 281 h 599"/>
                  <a:gd name="T4" fmla="*/ 1327 w 1531"/>
                  <a:gd name="T5" fmla="*/ 287 h 599"/>
                  <a:gd name="T6" fmla="*/ 1249 w 1531"/>
                  <a:gd name="T7" fmla="*/ 287 h 599"/>
                  <a:gd name="T8" fmla="*/ 1171 w 1531"/>
                  <a:gd name="T9" fmla="*/ 293 h 599"/>
                  <a:gd name="T10" fmla="*/ 1099 w 1531"/>
                  <a:gd name="T11" fmla="*/ 293 h 599"/>
                  <a:gd name="T12" fmla="*/ 1021 w 1531"/>
                  <a:gd name="T13" fmla="*/ 293 h 599"/>
                  <a:gd name="T14" fmla="*/ 943 w 1531"/>
                  <a:gd name="T15" fmla="*/ 287 h 599"/>
                  <a:gd name="T16" fmla="*/ 865 w 1531"/>
                  <a:gd name="T17" fmla="*/ 287 h 599"/>
                  <a:gd name="T18" fmla="*/ 787 w 1531"/>
                  <a:gd name="T19" fmla="*/ 281 h 599"/>
                  <a:gd name="T20" fmla="*/ 715 w 1531"/>
                  <a:gd name="T21" fmla="*/ 275 h 599"/>
                  <a:gd name="T22" fmla="*/ 643 w 1531"/>
                  <a:gd name="T23" fmla="*/ 263 h 599"/>
                  <a:gd name="T24" fmla="*/ 577 w 1531"/>
                  <a:gd name="T25" fmla="*/ 257 h 599"/>
                  <a:gd name="T26" fmla="*/ 505 w 1531"/>
                  <a:gd name="T27" fmla="*/ 245 h 599"/>
                  <a:gd name="T28" fmla="*/ 445 w 1531"/>
                  <a:gd name="T29" fmla="*/ 233 h 599"/>
                  <a:gd name="T30" fmla="*/ 384 w 1531"/>
                  <a:gd name="T31" fmla="*/ 221 h 599"/>
                  <a:gd name="T32" fmla="*/ 324 w 1531"/>
                  <a:gd name="T33" fmla="*/ 209 h 599"/>
                  <a:gd name="T34" fmla="*/ 270 w 1531"/>
                  <a:gd name="T35" fmla="*/ 191 h 599"/>
                  <a:gd name="T36" fmla="*/ 222 w 1531"/>
                  <a:gd name="T37" fmla="*/ 174 h 599"/>
                  <a:gd name="T38" fmla="*/ 180 w 1531"/>
                  <a:gd name="T39" fmla="*/ 162 h 599"/>
                  <a:gd name="T40" fmla="*/ 138 w 1531"/>
                  <a:gd name="T41" fmla="*/ 144 h 599"/>
                  <a:gd name="T42" fmla="*/ 102 w 1531"/>
                  <a:gd name="T43" fmla="*/ 126 h 599"/>
                  <a:gd name="T44" fmla="*/ 72 w 1531"/>
                  <a:gd name="T45" fmla="*/ 108 h 599"/>
                  <a:gd name="T46" fmla="*/ 48 w 1531"/>
                  <a:gd name="T47" fmla="*/ 84 h 599"/>
                  <a:gd name="T48" fmla="*/ 30 w 1531"/>
                  <a:gd name="T49" fmla="*/ 66 h 599"/>
                  <a:gd name="T50" fmla="*/ 12 w 1531"/>
                  <a:gd name="T51" fmla="*/ 48 h 599"/>
                  <a:gd name="T52" fmla="*/ 0 w 1531"/>
                  <a:gd name="T53" fmla="*/ 24 h 599"/>
                  <a:gd name="T54" fmla="*/ 0 w 1531"/>
                  <a:gd name="T55" fmla="*/ 6 h 599"/>
                  <a:gd name="T56" fmla="*/ 0 w 1531"/>
                  <a:gd name="T57" fmla="*/ 311 h 599"/>
                  <a:gd name="T58" fmla="*/ 0 w 1531"/>
                  <a:gd name="T59" fmla="*/ 329 h 599"/>
                  <a:gd name="T60" fmla="*/ 12 w 1531"/>
                  <a:gd name="T61" fmla="*/ 353 h 599"/>
                  <a:gd name="T62" fmla="*/ 30 w 1531"/>
                  <a:gd name="T63" fmla="*/ 371 h 599"/>
                  <a:gd name="T64" fmla="*/ 48 w 1531"/>
                  <a:gd name="T65" fmla="*/ 389 h 599"/>
                  <a:gd name="T66" fmla="*/ 72 w 1531"/>
                  <a:gd name="T67" fmla="*/ 413 h 599"/>
                  <a:gd name="T68" fmla="*/ 102 w 1531"/>
                  <a:gd name="T69" fmla="*/ 431 h 599"/>
                  <a:gd name="T70" fmla="*/ 138 w 1531"/>
                  <a:gd name="T71" fmla="*/ 449 h 599"/>
                  <a:gd name="T72" fmla="*/ 180 w 1531"/>
                  <a:gd name="T73" fmla="*/ 467 h 599"/>
                  <a:gd name="T74" fmla="*/ 222 w 1531"/>
                  <a:gd name="T75" fmla="*/ 479 h 599"/>
                  <a:gd name="T76" fmla="*/ 270 w 1531"/>
                  <a:gd name="T77" fmla="*/ 497 h 599"/>
                  <a:gd name="T78" fmla="*/ 324 w 1531"/>
                  <a:gd name="T79" fmla="*/ 515 h 599"/>
                  <a:gd name="T80" fmla="*/ 384 w 1531"/>
                  <a:gd name="T81" fmla="*/ 527 h 599"/>
                  <a:gd name="T82" fmla="*/ 445 w 1531"/>
                  <a:gd name="T83" fmla="*/ 539 h 599"/>
                  <a:gd name="T84" fmla="*/ 505 w 1531"/>
                  <a:gd name="T85" fmla="*/ 551 h 599"/>
                  <a:gd name="T86" fmla="*/ 577 w 1531"/>
                  <a:gd name="T87" fmla="*/ 563 h 599"/>
                  <a:gd name="T88" fmla="*/ 643 w 1531"/>
                  <a:gd name="T89" fmla="*/ 569 h 599"/>
                  <a:gd name="T90" fmla="*/ 715 w 1531"/>
                  <a:gd name="T91" fmla="*/ 581 h 599"/>
                  <a:gd name="T92" fmla="*/ 787 w 1531"/>
                  <a:gd name="T93" fmla="*/ 587 h 599"/>
                  <a:gd name="T94" fmla="*/ 865 w 1531"/>
                  <a:gd name="T95" fmla="*/ 593 h 599"/>
                  <a:gd name="T96" fmla="*/ 943 w 1531"/>
                  <a:gd name="T97" fmla="*/ 593 h 599"/>
                  <a:gd name="T98" fmla="*/ 1021 w 1531"/>
                  <a:gd name="T99" fmla="*/ 599 h 599"/>
                  <a:gd name="T100" fmla="*/ 1099 w 1531"/>
                  <a:gd name="T101" fmla="*/ 599 h 599"/>
                  <a:gd name="T102" fmla="*/ 1171 w 1531"/>
                  <a:gd name="T103" fmla="*/ 599 h 599"/>
                  <a:gd name="T104" fmla="*/ 1249 w 1531"/>
                  <a:gd name="T105" fmla="*/ 593 h 599"/>
                  <a:gd name="T106" fmla="*/ 1327 w 1531"/>
                  <a:gd name="T107" fmla="*/ 593 h 599"/>
                  <a:gd name="T108" fmla="*/ 1405 w 1531"/>
                  <a:gd name="T109" fmla="*/ 587 h 599"/>
                  <a:gd name="T110" fmla="*/ 1477 w 1531"/>
                  <a:gd name="T111" fmla="*/ 581 h 599"/>
                  <a:gd name="T112" fmla="*/ 1531 w 1531"/>
                  <a:gd name="T113" fmla="*/ 269 h 59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31" h="599">
                    <a:moveTo>
                      <a:pt x="1531" y="269"/>
                    </a:moveTo>
                    <a:lnTo>
                      <a:pt x="1513" y="275"/>
                    </a:lnTo>
                    <a:lnTo>
                      <a:pt x="1477" y="275"/>
                    </a:lnTo>
                    <a:lnTo>
                      <a:pt x="1459" y="275"/>
                    </a:lnTo>
                    <a:lnTo>
                      <a:pt x="1441" y="281"/>
                    </a:lnTo>
                    <a:lnTo>
                      <a:pt x="1405" y="281"/>
                    </a:lnTo>
                    <a:lnTo>
                      <a:pt x="1387" y="281"/>
                    </a:lnTo>
                    <a:lnTo>
                      <a:pt x="1369" y="287"/>
                    </a:lnTo>
                    <a:lnTo>
                      <a:pt x="1327" y="287"/>
                    </a:lnTo>
                    <a:lnTo>
                      <a:pt x="1309" y="287"/>
                    </a:lnTo>
                    <a:lnTo>
                      <a:pt x="1291" y="287"/>
                    </a:lnTo>
                    <a:lnTo>
                      <a:pt x="1249" y="287"/>
                    </a:lnTo>
                    <a:lnTo>
                      <a:pt x="1231" y="287"/>
                    </a:lnTo>
                    <a:lnTo>
                      <a:pt x="1213" y="293"/>
                    </a:lnTo>
                    <a:lnTo>
                      <a:pt x="1171" y="293"/>
                    </a:lnTo>
                    <a:lnTo>
                      <a:pt x="1153" y="293"/>
                    </a:lnTo>
                    <a:lnTo>
                      <a:pt x="1135" y="293"/>
                    </a:lnTo>
                    <a:lnTo>
                      <a:pt x="1099" y="293"/>
                    </a:lnTo>
                    <a:lnTo>
                      <a:pt x="1075" y="293"/>
                    </a:lnTo>
                    <a:lnTo>
                      <a:pt x="1057" y="293"/>
                    </a:lnTo>
                    <a:lnTo>
                      <a:pt x="1021" y="293"/>
                    </a:lnTo>
                    <a:lnTo>
                      <a:pt x="997" y="287"/>
                    </a:lnTo>
                    <a:lnTo>
                      <a:pt x="979" y="287"/>
                    </a:lnTo>
                    <a:lnTo>
                      <a:pt x="943" y="287"/>
                    </a:lnTo>
                    <a:lnTo>
                      <a:pt x="919" y="287"/>
                    </a:lnTo>
                    <a:lnTo>
                      <a:pt x="901" y="287"/>
                    </a:lnTo>
                    <a:lnTo>
                      <a:pt x="865" y="287"/>
                    </a:lnTo>
                    <a:lnTo>
                      <a:pt x="847" y="281"/>
                    </a:lnTo>
                    <a:lnTo>
                      <a:pt x="829" y="281"/>
                    </a:lnTo>
                    <a:lnTo>
                      <a:pt x="787" y="281"/>
                    </a:lnTo>
                    <a:lnTo>
                      <a:pt x="769" y="275"/>
                    </a:lnTo>
                    <a:lnTo>
                      <a:pt x="751" y="275"/>
                    </a:lnTo>
                    <a:lnTo>
                      <a:pt x="715" y="275"/>
                    </a:lnTo>
                    <a:lnTo>
                      <a:pt x="697" y="269"/>
                    </a:lnTo>
                    <a:lnTo>
                      <a:pt x="679" y="269"/>
                    </a:lnTo>
                    <a:lnTo>
                      <a:pt x="643" y="263"/>
                    </a:lnTo>
                    <a:lnTo>
                      <a:pt x="625" y="263"/>
                    </a:lnTo>
                    <a:lnTo>
                      <a:pt x="607" y="257"/>
                    </a:lnTo>
                    <a:lnTo>
                      <a:pt x="577" y="257"/>
                    </a:lnTo>
                    <a:lnTo>
                      <a:pt x="559" y="251"/>
                    </a:lnTo>
                    <a:lnTo>
                      <a:pt x="541" y="251"/>
                    </a:lnTo>
                    <a:lnTo>
                      <a:pt x="505" y="245"/>
                    </a:lnTo>
                    <a:lnTo>
                      <a:pt x="493" y="239"/>
                    </a:lnTo>
                    <a:lnTo>
                      <a:pt x="475" y="239"/>
                    </a:lnTo>
                    <a:lnTo>
                      <a:pt x="445" y="233"/>
                    </a:lnTo>
                    <a:lnTo>
                      <a:pt x="427" y="227"/>
                    </a:lnTo>
                    <a:lnTo>
                      <a:pt x="415" y="227"/>
                    </a:lnTo>
                    <a:lnTo>
                      <a:pt x="384" y="221"/>
                    </a:lnTo>
                    <a:lnTo>
                      <a:pt x="366" y="215"/>
                    </a:lnTo>
                    <a:lnTo>
                      <a:pt x="354" y="215"/>
                    </a:lnTo>
                    <a:lnTo>
                      <a:pt x="324" y="209"/>
                    </a:lnTo>
                    <a:lnTo>
                      <a:pt x="312" y="203"/>
                    </a:lnTo>
                    <a:lnTo>
                      <a:pt x="300" y="197"/>
                    </a:lnTo>
                    <a:lnTo>
                      <a:pt x="270" y="191"/>
                    </a:lnTo>
                    <a:lnTo>
                      <a:pt x="258" y="185"/>
                    </a:lnTo>
                    <a:lnTo>
                      <a:pt x="246" y="185"/>
                    </a:lnTo>
                    <a:lnTo>
                      <a:pt x="222" y="174"/>
                    </a:lnTo>
                    <a:lnTo>
                      <a:pt x="210" y="174"/>
                    </a:lnTo>
                    <a:lnTo>
                      <a:pt x="198" y="168"/>
                    </a:lnTo>
                    <a:lnTo>
                      <a:pt x="180" y="162"/>
                    </a:lnTo>
                    <a:lnTo>
                      <a:pt x="168" y="156"/>
                    </a:lnTo>
                    <a:lnTo>
                      <a:pt x="156" y="150"/>
                    </a:lnTo>
                    <a:lnTo>
                      <a:pt x="138" y="144"/>
                    </a:lnTo>
                    <a:lnTo>
                      <a:pt x="132" y="138"/>
                    </a:lnTo>
                    <a:lnTo>
                      <a:pt x="120" y="132"/>
                    </a:lnTo>
                    <a:lnTo>
                      <a:pt x="102" y="126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8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84"/>
                    </a:lnTo>
                    <a:lnTo>
                      <a:pt x="36" y="78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05"/>
                    </a:lnTo>
                    <a:lnTo>
                      <a:pt x="0" y="311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6" y="341"/>
                    </a:lnTo>
                    <a:lnTo>
                      <a:pt x="12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65"/>
                    </a:lnTo>
                    <a:lnTo>
                      <a:pt x="30" y="371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89"/>
                    </a:lnTo>
                    <a:lnTo>
                      <a:pt x="60" y="401"/>
                    </a:lnTo>
                    <a:lnTo>
                      <a:pt x="66" y="407"/>
                    </a:lnTo>
                    <a:lnTo>
                      <a:pt x="72" y="413"/>
                    </a:lnTo>
                    <a:lnTo>
                      <a:pt x="90" y="419"/>
                    </a:lnTo>
                    <a:lnTo>
                      <a:pt x="96" y="425"/>
                    </a:lnTo>
                    <a:lnTo>
                      <a:pt x="102" y="431"/>
                    </a:lnTo>
                    <a:lnTo>
                      <a:pt x="120" y="437"/>
                    </a:lnTo>
                    <a:lnTo>
                      <a:pt x="132" y="443"/>
                    </a:lnTo>
                    <a:lnTo>
                      <a:pt x="138" y="449"/>
                    </a:lnTo>
                    <a:lnTo>
                      <a:pt x="156" y="455"/>
                    </a:lnTo>
                    <a:lnTo>
                      <a:pt x="168" y="461"/>
                    </a:lnTo>
                    <a:lnTo>
                      <a:pt x="180" y="467"/>
                    </a:lnTo>
                    <a:lnTo>
                      <a:pt x="198" y="473"/>
                    </a:lnTo>
                    <a:lnTo>
                      <a:pt x="210" y="479"/>
                    </a:lnTo>
                    <a:lnTo>
                      <a:pt x="222" y="479"/>
                    </a:lnTo>
                    <a:lnTo>
                      <a:pt x="246" y="491"/>
                    </a:lnTo>
                    <a:lnTo>
                      <a:pt x="258" y="491"/>
                    </a:lnTo>
                    <a:lnTo>
                      <a:pt x="270" y="497"/>
                    </a:lnTo>
                    <a:lnTo>
                      <a:pt x="300" y="503"/>
                    </a:lnTo>
                    <a:lnTo>
                      <a:pt x="312" y="509"/>
                    </a:lnTo>
                    <a:lnTo>
                      <a:pt x="324" y="515"/>
                    </a:lnTo>
                    <a:lnTo>
                      <a:pt x="354" y="521"/>
                    </a:lnTo>
                    <a:lnTo>
                      <a:pt x="366" y="521"/>
                    </a:lnTo>
                    <a:lnTo>
                      <a:pt x="384" y="527"/>
                    </a:lnTo>
                    <a:lnTo>
                      <a:pt x="415" y="533"/>
                    </a:lnTo>
                    <a:lnTo>
                      <a:pt x="427" y="533"/>
                    </a:lnTo>
                    <a:lnTo>
                      <a:pt x="445" y="539"/>
                    </a:lnTo>
                    <a:lnTo>
                      <a:pt x="475" y="545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41" y="557"/>
                    </a:lnTo>
                    <a:lnTo>
                      <a:pt x="559" y="557"/>
                    </a:lnTo>
                    <a:lnTo>
                      <a:pt x="577" y="563"/>
                    </a:lnTo>
                    <a:lnTo>
                      <a:pt x="607" y="563"/>
                    </a:lnTo>
                    <a:lnTo>
                      <a:pt x="625" y="569"/>
                    </a:lnTo>
                    <a:lnTo>
                      <a:pt x="643" y="569"/>
                    </a:lnTo>
                    <a:lnTo>
                      <a:pt x="679" y="575"/>
                    </a:lnTo>
                    <a:lnTo>
                      <a:pt x="697" y="575"/>
                    </a:lnTo>
                    <a:lnTo>
                      <a:pt x="715" y="581"/>
                    </a:lnTo>
                    <a:lnTo>
                      <a:pt x="751" y="581"/>
                    </a:lnTo>
                    <a:lnTo>
                      <a:pt x="769" y="581"/>
                    </a:lnTo>
                    <a:lnTo>
                      <a:pt x="787" y="587"/>
                    </a:lnTo>
                    <a:lnTo>
                      <a:pt x="829" y="587"/>
                    </a:lnTo>
                    <a:lnTo>
                      <a:pt x="847" y="587"/>
                    </a:lnTo>
                    <a:lnTo>
                      <a:pt x="865" y="593"/>
                    </a:lnTo>
                    <a:lnTo>
                      <a:pt x="901" y="593"/>
                    </a:lnTo>
                    <a:lnTo>
                      <a:pt x="919" y="593"/>
                    </a:lnTo>
                    <a:lnTo>
                      <a:pt x="943" y="593"/>
                    </a:lnTo>
                    <a:lnTo>
                      <a:pt x="979" y="593"/>
                    </a:lnTo>
                    <a:lnTo>
                      <a:pt x="997" y="593"/>
                    </a:lnTo>
                    <a:lnTo>
                      <a:pt x="1021" y="599"/>
                    </a:lnTo>
                    <a:lnTo>
                      <a:pt x="1057" y="599"/>
                    </a:lnTo>
                    <a:lnTo>
                      <a:pt x="1075" y="599"/>
                    </a:lnTo>
                    <a:lnTo>
                      <a:pt x="1099" y="599"/>
                    </a:lnTo>
                    <a:lnTo>
                      <a:pt x="1135" y="599"/>
                    </a:lnTo>
                    <a:lnTo>
                      <a:pt x="1153" y="599"/>
                    </a:lnTo>
                    <a:lnTo>
                      <a:pt x="1171" y="599"/>
                    </a:lnTo>
                    <a:lnTo>
                      <a:pt x="1213" y="599"/>
                    </a:lnTo>
                    <a:lnTo>
                      <a:pt x="1231" y="593"/>
                    </a:lnTo>
                    <a:lnTo>
                      <a:pt x="1249" y="593"/>
                    </a:lnTo>
                    <a:lnTo>
                      <a:pt x="1291" y="593"/>
                    </a:lnTo>
                    <a:lnTo>
                      <a:pt x="1309" y="593"/>
                    </a:lnTo>
                    <a:lnTo>
                      <a:pt x="1327" y="593"/>
                    </a:lnTo>
                    <a:lnTo>
                      <a:pt x="1369" y="593"/>
                    </a:lnTo>
                    <a:lnTo>
                      <a:pt x="1387" y="587"/>
                    </a:lnTo>
                    <a:lnTo>
                      <a:pt x="1405" y="587"/>
                    </a:lnTo>
                    <a:lnTo>
                      <a:pt x="1441" y="587"/>
                    </a:lnTo>
                    <a:lnTo>
                      <a:pt x="1459" y="581"/>
                    </a:lnTo>
                    <a:lnTo>
                      <a:pt x="1477" y="581"/>
                    </a:lnTo>
                    <a:lnTo>
                      <a:pt x="1513" y="581"/>
                    </a:lnTo>
                    <a:lnTo>
                      <a:pt x="1531" y="575"/>
                    </a:lnTo>
                    <a:lnTo>
                      <a:pt x="1531" y="269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26" name="Freeform 15"/>
              <p:cNvSpPr>
                <a:spLocks/>
              </p:cNvSpPr>
              <p:nvPr/>
            </p:nvSpPr>
            <p:spPr bwMode="auto">
              <a:xfrm>
                <a:off x="863" y="1653"/>
                <a:ext cx="1531" cy="581"/>
              </a:xfrm>
              <a:custGeom>
                <a:avLst/>
                <a:gdLst>
                  <a:gd name="T0" fmla="*/ 1477 w 1531"/>
                  <a:gd name="T1" fmla="*/ 563 h 581"/>
                  <a:gd name="T2" fmla="*/ 1405 w 1531"/>
                  <a:gd name="T3" fmla="*/ 569 h 581"/>
                  <a:gd name="T4" fmla="*/ 1327 w 1531"/>
                  <a:gd name="T5" fmla="*/ 575 h 581"/>
                  <a:gd name="T6" fmla="*/ 1249 w 1531"/>
                  <a:gd name="T7" fmla="*/ 575 h 581"/>
                  <a:gd name="T8" fmla="*/ 1195 w 1531"/>
                  <a:gd name="T9" fmla="*/ 581 h 581"/>
                  <a:gd name="T10" fmla="*/ 1117 w 1531"/>
                  <a:gd name="T11" fmla="*/ 581 h 581"/>
                  <a:gd name="T12" fmla="*/ 1039 w 1531"/>
                  <a:gd name="T13" fmla="*/ 581 h 581"/>
                  <a:gd name="T14" fmla="*/ 961 w 1531"/>
                  <a:gd name="T15" fmla="*/ 575 h 581"/>
                  <a:gd name="T16" fmla="*/ 883 w 1531"/>
                  <a:gd name="T17" fmla="*/ 575 h 581"/>
                  <a:gd name="T18" fmla="*/ 805 w 1531"/>
                  <a:gd name="T19" fmla="*/ 569 h 581"/>
                  <a:gd name="T20" fmla="*/ 733 w 1531"/>
                  <a:gd name="T21" fmla="*/ 563 h 581"/>
                  <a:gd name="T22" fmla="*/ 661 w 1531"/>
                  <a:gd name="T23" fmla="*/ 557 h 581"/>
                  <a:gd name="T24" fmla="*/ 589 w 1531"/>
                  <a:gd name="T25" fmla="*/ 545 h 581"/>
                  <a:gd name="T26" fmla="*/ 523 w 1531"/>
                  <a:gd name="T27" fmla="*/ 533 h 581"/>
                  <a:gd name="T28" fmla="*/ 457 w 1531"/>
                  <a:gd name="T29" fmla="*/ 521 h 581"/>
                  <a:gd name="T30" fmla="*/ 396 w 1531"/>
                  <a:gd name="T31" fmla="*/ 509 h 581"/>
                  <a:gd name="T32" fmla="*/ 342 w 1531"/>
                  <a:gd name="T33" fmla="*/ 497 h 581"/>
                  <a:gd name="T34" fmla="*/ 288 w 1531"/>
                  <a:gd name="T35" fmla="*/ 485 h 581"/>
                  <a:gd name="T36" fmla="*/ 234 w 1531"/>
                  <a:gd name="T37" fmla="*/ 467 h 581"/>
                  <a:gd name="T38" fmla="*/ 192 w 1531"/>
                  <a:gd name="T39" fmla="*/ 450 h 581"/>
                  <a:gd name="T40" fmla="*/ 150 w 1531"/>
                  <a:gd name="T41" fmla="*/ 438 h 581"/>
                  <a:gd name="T42" fmla="*/ 114 w 1531"/>
                  <a:gd name="T43" fmla="*/ 420 h 581"/>
                  <a:gd name="T44" fmla="*/ 78 w 1531"/>
                  <a:gd name="T45" fmla="*/ 396 h 581"/>
                  <a:gd name="T46" fmla="*/ 54 w 1531"/>
                  <a:gd name="T47" fmla="*/ 378 h 581"/>
                  <a:gd name="T48" fmla="*/ 30 w 1531"/>
                  <a:gd name="T49" fmla="*/ 360 h 581"/>
                  <a:gd name="T50" fmla="*/ 18 w 1531"/>
                  <a:gd name="T51" fmla="*/ 342 h 581"/>
                  <a:gd name="T52" fmla="*/ 6 w 1531"/>
                  <a:gd name="T53" fmla="*/ 318 h 581"/>
                  <a:gd name="T54" fmla="*/ 0 w 1531"/>
                  <a:gd name="T55" fmla="*/ 300 h 581"/>
                  <a:gd name="T56" fmla="*/ 0 w 1531"/>
                  <a:gd name="T57" fmla="*/ 282 h 581"/>
                  <a:gd name="T58" fmla="*/ 6 w 1531"/>
                  <a:gd name="T59" fmla="*/ 258 h 581"/>
                  <a:gd name="T60" fmla="*/ 12 w 1531"/>
                  <a:gd name="T61" fmla="*/ 246 h 581"/>
                  <a:gd name="T62" fmla="*/ 30 w 1531"/>
                  <a:gd name="T63" fmla="*/ 222 h 581"/>
                  <a:gd name="T64" fmla="*/ 48 w 1531"/>
                  <a:gd name="T65" fmla="*/ 204 h 581"/>
                  <a:gd name="T66" fmla="*/ 72 w 1531"/>
                  <a:gd name="T67" fmla="*/ 186 h 581"/>
                  <a:gd name="T68" fmla="*/ 102 w 1531"/>
                  <a:gd name="T69" fmla="*/ 168 h 581"/>
                  <a:gd name="T70" fmla="*/ 138 w 1531"/>
                  <a:gd name="T71" fmla="*/ 150 h 581"/>
                  <a:gd name="T72" fmla="*/ 180 w 1531"/>
                  <a:gd name="T73" fmla="*/ 132 h 581"/>
                  <a:gd name="T74" fmla="*/ 222 w 1531"/>
                  <a:gd name="T75" fmla="*/ 114 h 581"/>
                  <a:gd name="T76" fmla="*/ 270 w 1531"/>
                  <a:gd name="T77" fmla="*/ 96 h 581"/>
                  <a:gd name="T78" fmla="*/ 324 w 1531"/>
                  <a:gd name="T79" fmla="*/ 84 h 581"/>
                  <a:gd name="T80" fmla="*/ 384 w 1531"/>
                  <a:gd name="T81" fmla="*/ 72 h 581"/>
                  <a:gd name="T82" fmla="*/ 445 w 1531"/>
                  <a:gd name="T83" fmla="*/ 60 h 581"/>
                  <a:gd name="T84" fmla="*/ 505 w 1531"/>
                  <a:gd name="T85" fmla="*/ 48 h 581"/>
                  <a:gd name="T86" fmla="*/ 577 w 1531"/>
                  <a:gd name="T87" fmla="*/ 36 h 581"/>
                  <a:gd name="T88" fmla="*/ 643 w 1531"/>
                  <a:gd name="T89" fmla="*/ 24 h 581"/>
                  <a:gd name="T90" fmla="*/ 715 w 1531"/>
                  <a:gd name="T91" fmla="*/ 18 h 581"/>
                  <a:gd name="T92" fmla="*/ 787 w 1531"/>
                  <a:gd name="T93" fmla="*/ 12 h 581"/>
                  <a:gd name="T94" fmla="*/ 865 w 1531"/>
                  <a:gd name="T95" fmla="*/ 6 h 581"/>
                  <a:gd name="T96" fmla="*/ 943 w 1531"/>
                  <a:gd name="T97" fmla="*/ 0 h 581"/>
                  <a:gd name="T98" fmla="*/ 1021 w 1531"/>
                  <a:gd name="T99" fmla="*/ 0 h 581"/>
                  <a:gd name="T100" fmla="*/ 1099 w 1531"/>
                  <a:gd name="T101" fmla="*/ 0 h 581"/>
                  <a:gd name="T102" fmla="*/ 1531 w 1531"/>
                  <a:gd name="T103" fmla="*/ 557 h 58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531" h="581">
                    <a:moveTo>
                      <a:pt x="1531" y="557"/>
                    </a:moveTo>
                    <a:lnTo>
                      <a:pt x="1513" y="563"/>
                    </a:lnTo>
                    <a:lnTo>
                      <a:pt x="1477" y="563"/>
                    </a:lnTo>
                    <a:lnTo>
                      <a:pt x="1459" y="563"/>
                    </a:lnTo>
                    <a:lnTo>
                      <a:pt x="1441" y="569"/>
                    </a:lnTo>
                    <a:lnTo>
                      <a:pt x="1405" y="569"/>
                    </a:lnTo>
                    <a:lnTo>
                      <a:pt x="1387" y="569"/>
                    </a:lnTo>
                    <a:lnTo>
                      <a:pt x="1369" y="575"/>
                    </a:lnTo>
                    <a:lnTo>
                      <a:pt x="1327" y="575"/>
                    </a:lnTo>
                    <a:lnTo>
                      <a:pt x="1309" y="575"/>
                    </a:lnTo>
                    <a:lnTo>
                      <a:pt x="1291" y="575"/>
                    </a:lnTo>
                    <a:lnTo>
                      <a:pt x="1249" y="575"/>
                    </a:lnTo>
                    <a:lnTo>
                      <a:pt x="1231" y="575"/>
                    </a:lnTo>
                    <a:lnTo>
                      <a:pt x="1213" y="581"/>
                    </a:lnTo>
                    <a:lnTo>
                      <a:pt x="1195" y="581"/>
                    </a:lnTo>
                    <a:lnTo>
                      <a:pt x="1153" y="581"/>
                    </a:lnTo>
                    <a:lnTo>
                      <a:pt x="1135" y="581"/>
                    </a:lnTo>
                    <a:lnTo>
                      <a:pt x="1117" y="581"/>
                    </a:lnTo>
                    <a:lnTo>
                      <a:pt x="1075" y="581"/>
                    </a:lnTo>
                    <a:lnTo>
                      <a:pt x="1057" y="581"/>
                    </a:lnTo>
                    <a:lnTo>
                      <a:pt x="1039" y="581"/>
                    </a:lnTo>
                    <a:lnTo>
                      <a:pt x="997" y="575"/>
                    </a:lnTo>
                    <a:lnTo>
                      <a:pt x="979" y="575"/>
                    </a:lnTo>
                    <a:lnTo>
                      <a:pt x="961" y="575"/>
                    </a:lnTo>
                    <a:lnTo>
                      <a:pt x="919" y="575"/>
                    </a:lnTo>
                    <a:lnTo>
                      <a:pt x="901" y="575"/>
                    </a:lnTo>
                    <a:lnTo>
                      <a:pt x="883" y="575"/>
                    </a:lnTo>
                    <a:lnTo>
                      <a:pt x="847" y="569"/>
                    </a:lnTo>
                    <a:lnTo>
                      <a:pt x="829" y="569"/>
                    </a:lnTo>
                    <a:lnTo>
                      <a:pt x="805" y="569"/>
                    </a:lnTo>
                    <a:lnTo>
                      <a:pt x="769" y="563"/>
                    </a:lnTo>
                    <a:lnTo>
                      <a:pt x="751" y="563"/>
                    </a:lnTo>
                    <a:lnTo>
                      <a:pt x="733" y="563"/>
                    </a:lnTo>
                    <a:lnTo>
                      <a:pt x="697" y="557"/>
                    </a:lnTo>
                    <a:lnTo>
                      <a:pt x="679" y="557"/>
                    </a:lnTo>
                    <a:lnTo>
                      <a:pt x="661" y="557"/>
                    </a:lnTo>
                    <a:lnTo>
                      <a:pt x="625" y="551"/>
                    </a:lnTo>
                    <a:lnTo>
                      <a:pt x="607" y="545"/>
                    </a:lnTo>
                    <a:lnTo>
                      <a:pt x="589" y="545"/>
                    </a:lnTo>
                    <a:lnTo>
                      <a:pt x="577" y="545"/>
                    </a:lnTo>
                    <a:lnTo>
                      <a:pt x="541" y="539"/>
                    </a:lnTo>
                    <a:lnTo>
                      <a:pt x="523" y="533"/>
                    </a:lnTo>
                    <a:lnTo>
                      <a:pt x="505" y="533"/>
                    </a:lnTo>
                    <a:lnTo>
                      <a:pt x="475" y="527"/>
                    </a:lnTo>
                    <a:lnTo>
                      <a:pt x="457" y="521"/>
                    </a:lnTo>
                    <a:lnTo>
                      <a:pt x="445" y="521"/>
                    </a:lnTo>
                    <a:lnTo>
                      <a:pt x="415" y="515"/>
                    </a:lnTo>
                    <a:lnTo>
                      <a:pt x="396" y="509"/>
                    </a:lnTo>
                    <a:lnTo>
                      <a:pt x="384" y="509"/>
                    </a:lnTo>
                    <a:lnTo>
                      <a:pt x="354" y="503"/>
                    </a:lnTo>
                    <a:lnTo>
                      <a:pt x="342" y="497"/>
                    </a:lnTo>
                    <a:lnTo>
                      <a:pt x="324" y="497"/>
                    </a:lnTo>
                    <a:lnTo>
                      <a:pt x="300" y="485"/>
                    </a:lnTo>
                    <a:lnTo>
                      <a:pt x="288" y="485"/>
                    </a:lnTo>
                    <a:lnTo>
                      <a:pt x="270" y="479"/>
                    </a:lnTo>
                    <a:lnTo>
                      <a:pt x="246" y="473"/>
                    </a:lnTo>
                    <a:lnTo>
                      <a:pt x="234" y="467"/>
                    </a:lnTo>
                    <a:lnTo>
                      <a:pt x="222" y="462"/>
                    </a:lnTo>
                    <a:lnTo>
                      <a:pt x="198" y="456"/>
                    </a:lnTo>
                    <a:lnTo>
                      <a:pt x="192" y="450"/>
                    </a:lnTo>
                    <a:lnTo>
                      <a:pt x="180" y="450"/>
                    </a:lnTo>
                    <a:lnTo>
                      <a:pt x="156" y="438"/>
                    </a:lnTo>
                    <a:lnTo>
                      <a:pt x="150" y="438"/>
                    </a:lnTo>
                    <a:lnTo>
                      <a:pt x="138" y="432"/>
                    </a:lnTo>
                    <a:lnTo>
                      <a:pt x="132" y="426"/>
                    </a:lnTo>
                    <a:lnTo>
                      <a:pt x="114" y="420"/>
                    </a:lnTo>
                    <a:lnTo>
                      <a:pt x="102" y="414"/>
                    </a:lnTo>
                    <a:lnTo>
                      <a:pt x="96" y="408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0"/>
                    </a:lnTo>
                    <a:lnTo>
                      <a:pt x="54" y="378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0" y="360"/>
                    </a:lnTo>
                    <a:lnTo>
                      <a:pt x="30" y="354"/>
                    </a:lnTo>
                    <a:lnTo>
                      <a:pt x="24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6" y="318"/>
                    </a:lnTo>
                    <a:lnTo>
                      <a:pt x="0" y="312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34"/>
                    </a:lnTo>
                    <a:lnTo>
                      <a:pt x="24" y="228"/>
                    </a:lnTo>
                    <a:lnTo>
                      <a:pt x="30" y="222"/>
                    </a:lnTo>
                    <a:lnTo>
                      <a:pt x="36" y="216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90" y="174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20" y="156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56" y="138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8" y="120"/>
                    </a:lnTo>
                    <a:lnTo>
                      <a:pt x="210" y="120"/>
                    </a:lnTo>
                    <a:lnTo>
                      <a:pt x="222" y="114"/>
                    </a:lnTo>
                    <a:lnTo>
                      <a:pt x="246" y="108"/>
                    </a:lnTo>
                    <a:lnTo>
                      <a:pt x="258" y="102"/>
                    </a:lnTo>
                    <a:lnTo>
                      <a:pt x="270" y="96"/>
                    </a:lnTo>
                    <a:lnTo>
                      <a:pt x="288" y="96"/>
                    </a:lnTo>
                    <a:lnTo>
                      <a:pt x="312" y="90"/>
                    </a:lnTo>
                    <a:lnTo>
                      <a:pt x="324" y="84"/>
                    </a:lnTo>
                    <a:lnTo>
                      <a:pt x="342" y="78"/>
                    </a:lnTo>
                    <a:lnTo>
                      <a:pt x="366" y="72"/>
                    </a:lnTo>
                    <a:lnTo>
                      <a:pt x="384" y="72"/>
                    </a:lnTo>
                    <a:lnTo>
                      <a:pt x="396" y="66"/>
                    </a:lnTo>
                    <a:lnTo>
                      <a:pt x="427" y="60"/>
                    </a:lnTo>
                    <a:lnTo>
                      <a:pt x="445" y="60"/>
                    </a:lnTo>
                    <a:lnTo>
                      <a:pt x="457" y="54"/>
                    </a:lnTo>
                    <a:lnTo>
                      <a:pt x="493" y="48"/>
                    </a:lnTo>
                    <a:lnTo>
                      <a:pt x="505" y="48"/>
                    </a:lnTo>
                    <a:lnTo>
                      <a:pt x="523" y="42"/>
                    </a:lnTo>
                    <a:lnTo>
                      <a:pt x="559" y="36"/>
                    </a:lnTo>
                    <a:lnTo>
                      <a:pt x="577" y="36"/>
                    </a:lnTo>
                    <a:lnTo>
                      <a:pt x="589" y="30"/>
                    </a:lnTo>
                    <a:lnTo>
                      <a:pt x="625" y="30"/>
                    </a:lnTo>
                    <a:lnTo>
                      <a:pt x="643" y="24"/>
                    </a:lnTo>
                    <a:lnTo>
                      <a:pt x="661" y="24"/>
                    </a:lnTo>
                    <a:lnTo>
                      <a:pt x="697" y="18"/>
                    </a:lnTo>
                    <a:lnTo>
                      <a:pt x="715" y="18"/>
                    </a:lnTo>
                    <a:lnTo>
                      <a:pt x="733" y="18"/>
                    </a:lnTo>
                    <a:lnTo>
                      <a:pt x="769" y="12"/>
                    </a:lnTo>
                    <a:lnTo>
                      <a:pt x="787" y="12"/>
                    </a:lnTo>
                    <a:lnTo>
                      <a:pt x="805" y="12"/>
                    </a:lnTo>
                    <a:lnTo>
                      <a:pt x="829" y="6"/>
                    </a:lnTo>
                    <a:lnTo>
                      <a:pt x="865" y="6"/>
                    </a:lnTo>
                    <a:lnTo>
                      <a:pt x="883" y="6"/>
                    </a:lnTo>
                    <a:lnTo>
                      <a:pt x="901" y="6"/>
                    </a:lnTo>
                    <a:lnTo>
                      <a:pt x="943" y="0"/>
                    </a:lnTo>
                    <a:lnTo>
                      <a:pt x="961" y="0"/>
                    </a:lnTo>
                    <a:lnTo>
                      <a:pt x="979" y="0"/>
                    </a:lnTo>
                    <a:lnTo>
                      <a:pt x="1021" y="0"/>
                    </a:lnTo>
                    <a:lnTo>
                      <a:pt x="1039" y="0"/>
                    </a:lnTo>
                    <a:lnTo>
                      <a:pt x="1057" y="0"/>
                    </a:lnTo>
                    <a:lnTo>
                      <a:pt x="1099" y="0"/>
                    </a:lnTo>
                    <a:lnTo>
                      <a:pt x="1117" y="0"/>
                    </a:lnTo>
                    <a:lnTo>
                      <a:pt x="1117" y="288"/>
                    </a:lnTo>
                    <a:lnTo>
                      <a:pt x="1531" y="55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14" name="Rectangle 16"/>
            <p:cNvSpPr>
              <a:spLocks noChangeArrowheads="1"/>
            </p:cNvSpPr>
            <p:nvPr/>
          </p:nvSpPr>
          <p:spPr bwMode="auto">
            <a:xfrm>
              <a:off x="1790" y="1820"/>
              <a:ext cx="28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7%</a:t>
              </a:r>
            </a:p>
          </p:txBody>
        </p:sp>
        <p:sp>
          <p:nvSpPr>
            <p:cNvPr id="8215" name="Rectangle 17"/>
            <p:cNvSpPr>
              <a:spLocks noChangeArrowheads="1"/>
            </p:cNvSpPr>
            <p:nvPr/>
          </p:nvSpPr>
          <p:spPr bwMode="auto">
            <a:xfrm>
              <a:off x="2379" y="1992"/>
              <a:ext cx="29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10%</a:t>
              </a:r>
            </a:p>
          </p:txBody>
        </p:sp>
        <p:sp>
          <p:nvSpPr>
            <p:cNvPr id="8216" name="Rectangle 18"/>
            <p:cNvSpPr>
              <a:spLocks noChangeArrowheads="1"/>
            </p:cNvSpPr>
            <p:nvPr/>
          </p:nvSpPr>
          <p:spPr bwMode="auto">
            <a:xfrm>
              <a:off x="2272" y="3247"/>
              <a:ext cx="36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27%</a:t>
              </a:r>
            </a:p>
          </p:txBody>
        </p:sp>
        <p:sp>
          <p:nvSpPr>
            <p:cNvPr id="8217" name="Rectangle 19"/>
            <p:cNvSpPr>
              <a:spLocks noChangeArrowheads="1"/>
            </p:cNvSpPr>
            <p:nvPr/>
          </p:nvSpPr>
          <p:spPr bwMode="auto">
            <a:xfrm>
              <a:off x="611" y="1944"/>
              <a:ext cx="73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56%</a:t>
              </a:r>
              <a:endParaRPr lang="en-US" sz="2700">
                <a:latin typeface="Futura Lt BT"/>
              </a:endParaRPr>
            </a:p>
          </p:txBody>
        </p:sp>
      </p:grpSp>
      <p:grpSp>
        <p:nvGrpSpPr>
          <p:cNvPr id="8198" name="Group 40"/>
          <p:cNvGrpSpPr>
            <a:grpSpLocks/>
          </p:cNvGrpSpPr>
          <p:nvPr/>
        </p:nvGrpSpPr>
        <p:grpSpPr bwMode="auto">
          <a:xfrm>
            <a:off x="5371252" y="2791421"/>
            <a:ext cx="3297135" cy="2237184"/>
            <a:chOff x="3385" y="1776"/>
            <a:chExt cx="2112" cy="1433"/>
          </a:xfrm>
        </p:grpSpPr>
        <p:grpSp>
          <p:nvGrpSpPr>
            <p:cNvPr id="8200" name="Group 20"/>
            <p:cNvGrpSpPr>
              <a:grpSpLocks/>
            </p:cNvGrpSpPr>
            <p:nvPr/>
          </p:nvGrpSpPr>
          <p:grpSpPr bwMode="auto">
            <a:xfrm>
              <a:off x="3428" y="2097"/>
              <a:ext cx="2059" cy="1112"/>
              <a:chOff x="3043" y="1724"/>
              <a:chExt cx="2486" cy="1031"/>
            </a:xfrm>
          </p:grpSpPr>
          <p:sp>
            <p:nvSpPr>
              <p:cNvPr id="8205" name="Freeform 21"/>
              <p:cNvSpPr>
                <a:spLocks/>
              </p:cNvSpPr>
              <p:nvPr/>
            </p:nvSpPr>
            <p:spPr bwMode="auto">
              <a:xfrm>
                <a:off x="4334" y="1724"/>
                <a:ext cx="78" cy="605"/>
              </a:xfrm>
              <a:custGeom>
                <a:avLst/>
                <a:gdLst>
                  <a:gd name="T0" fmla="*/ 0 w 78"/>
                  <a:gd name="T1" fmla="*/ 294 h 605"/>
                  <a:gd name="T2" fmla="*/ 78 w 78"/>
                  <a:gd name="T3" fmla="*/ 0 h 605"/>
                  <a:gd name="T4" fmla="*/ 78 w 78"/>
                  <a:gd name="T5" fmla="*/ 312 h 605"/>
                  <a:gd name="T6" fmla="*/ 0 w 78"/>
                  <a:gd name="T7" fmla="*/ 605 h 605"/>
                  <a:gd name="T8" fmla="*/ 0 w 78"/>
                  <a:gd name="T9" fmla="*/ 294 h 6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605">
                    <a:moveTo>
                      <a:pt x="0" y="294"/>
                    </a:moveTo>
                    <a:lnTo>
                      <a:pt x="78" y="0"/>
                    </a:lnTo>
                    <a:lnTo>
                      <a:pt x="78" y="312"/>
                    </a:lnTo>
                    <a:lnTo>
                      <a:pt x="0" y="605"/>
                    </a:lnTo>
                    <a:lnTo>
                      <a:pt x="0" y="294"/>
                    </a:lnTo>
                    <a:close/>
                  </a:path>
                </a:pathLst>
              </a:custGeom>
              <a:solidFill>
                <a:srgbClr val="004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6" name="Freeform 22"/>
              <p:cNvSpPr>
                <a:spLocks/>
              </p:cNvSpPr>
              <p:nvPr/>
            </p:nvSpPr>
            <p:spPr bwMode="auto">
              <a:xfrm>
                <a:off x="4334" y="1724"/>
                <a:ext cx="78" cy="294"/>
              </a:xfrm>
              <a:custGeom>
                <a:avLst/>
                <a:gdLst>
                  <a:gd name="T0" fmla="*/ 0 w 78"/>
                  <a:gd name="T1" fmla="*/ 0 h 294"/>
                  <a:gd name="T2" fmla="*/ 18 w 78"/>
                  <a:gd name="T3" fmla="*/ 0 h 294"/>
                  <a:gd name="T4" fmla="*/ 60 w 78"/>
                  <a:gd name="T5" fmla="*/ 0 h 294"/>
                  <a:gd name="T6" fmla="*/ 78 w 78"/>
                  <a:gd name="T7" fmla="*/ 0 h 294"/>
                  <a:gd name="T8" fmla="*/ 0 w 78"/>
                  <a:gd name="T9" fmla="*/ 294 h 294"/>
                  <a:gd name="T10" fmla="*/ 0 w 78"/>
                  <a:gd name="T11" fmla="*/ 0 h 2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8" h="294">
                    <a:moveTo>
                      <a:pt x="0" y="0"/>
                    </a:moveTo>
                    <a:lnTo>
                      <a:pt x="18" y="0"/>
                    </a:lnTo>
                    <a:lnTo>
                      <a:pt x="60" y="0"/>
                    </a:lnTo>
                    <a:lnTo>
                      <a:pt x="78" y="0"/>
                    </a:lnTo>
                    <a:lnTo>
                      <a:pt x="0" y="2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7" name="Freeform 23"/>
              <p:cNvSpPr>
                <a:spLocks/>
              </p:cNvSpPr>
              <p:nvPr/>
            </p:nvSpPr>
            <p:spPr bwMode="auto">
              <a:xfrm>
                <a:off x="4376" y="1742"/>
                <a:ext cx="348" cy="587"/>
              </a:xfrm>
              <a:custGeom>
                <a:avLst/>
                <a:gdLst>
                  <a:gd name="T0" fmla="*/ 0 w 348"/>
                  <a:gd name="T1" fmla="*/ 276 h 587"/>
                  <a:gd name="T2" fmla="*/ 348 w 348"/>
                  <a:gd name="T3" fmla="*/ 0 h 587"/>
                  <a:gd name="T4" fmla="*/ 348 w 348"/>
                  <a:gd name="T5" fmla="*/ 312 h 587"/>
                  <a:gd name="T6" fmla="*/ 0 w 348"/>
                  <a:gd name="T7" fmla="*/ 587 h 587"/>
                  <a:gd name="T8" fmla="*/ 0 w 348"/>
                  <a:gd name="T9" fmla="*/ 276 h 5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8" h="587">
                    <a:moveTo>
                      <a:pt x="0" y="276"/>
                    </a:moveTo>
                    <a:lnTo>
                      <a:pt x="348" y="0"/>
                    </a:lnTo>
                    <a:lnTo>
                      <a:pt x="348" y="312"/>
                    </a:lnTo>
                    <a:lnTo>
                      <a:pt x="0" y="587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8080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8" name="Freeform 24"/>
              <p:cNvSpPr>
                <a:spLocks/>
              </p:cNvSpPr>
              <p:nvPr/>
            </p:nvSpPr>
            <p:spPr bwMode="auto">
              <a:xfrm>
                <a:off x="4376" y="1724"/>
                <a:ext cx="348" cy="294"/>
              </a:xfrm>
              <a:custGeom>
                <a:avLst/>
                <a:gdLst>
                  <a:gd name="T0" fmla="*/ 78 w 348"/>
                  <a:gd name="T1" fmla="*/ 0 h 294"/>
                  <a:gd name="T2" fmla="*/ 96 w 348"/>
                  <a:gd name="T3" fmla="*/ 0 h 294"/>
                  <a:gd name="T4" fmla="*/ 114 w 348"/>
                  <a:gd name="T5" fmla="*/ 0 h 294"/>
                  <a:gd name="T6" fmla="*/ 156 w 348"/>
                  <a:gd name="T7" fmla="*/ 0 h 294"/>
                  <a:gd name="T8" fmla="*/ 174 w 348"/>
                  <a:gd name="T9" fmla="*/ 0 h 294"/>
                  <a:gd name="T10" fmla="*/ 192 w 348"/>
                  <a:gd name="T11" fmla="*/ 0 h 294"/>
                  <a:gd name="T12" fmla="*/ 216 w 348"/>
                  <a:gd name="T13" fmla="*/ 6 h 294"/>
                  <a:gd name="T14" fmla="*/ 234 w 348"/>
                  <a:gd name="T15" fmla="*/ 6 h 294"/>
                  <a:gd name="T16" fmla="*/ 252 w 348"/>
                  <a:gd name="T17" fmla="*/ 6 h 294"/>
                  <a:gd name="T18" fmla="*/ 288 w 348"/>
                  <a:gd name="T19" fmla="*/ 6 h 294"/>
                  <a:gd name="T20" fmla="*/ 312 w 348"/>
                  <a:gd name="T21" fmla="*/ 12 h 294"/>
                  <a:gd name="T22" fmla="*/ 330 w 348"/>
                  <a:gd name="T23" fmla="*/ 12 h 294"/>
                  <a:gd name="T24" fmla="*/ 348 w 348"/>
                  <a:gd name="T25" fmla="*/ 12 h 294"/>
                  <a:gd name="T26" fmla="*/ 0 w 348"/>
                  <a:gd name="T27" fmla="*/ 294 h 294"/>
                  <a:gd name="T28" fmla="*/ 78 w 348"/>
                  <a:gd name="T29" fmla="*/ 0 h 2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8" h="294">
                    <a:moveTo>
                      <a:pt x="78" y="0"/>
                    </a:moveTo>
                    <a:lnTo>
                      <a:pt x="96" y="0"/>
                    </a:lnTo>
                    <a:lnTo>
                      <a:pt x="114" y="0"/>
                    </a:lnTo>
                    <a:lnTo>
                      <a:pt x="156" y="0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216" y="6"/>
                    </a:lnTo>
                    <a:lnTo>
                      <a:pt x="234" y="6"/>
                    </a:lnTo>
                    <a:lnTo>
                      <a:pt x="252" y="6"/>
                    </a:lnTo>
                    <a:lnTo>
                      <a:pt x="288" y="6"/>
                    </a:lnTo>
                    <a:lnTo>
                      <a:pt x="312" y="12"/>
                    </a:lnTo>
                    <a:lnTo>
                      <a:pt x="330" y="12"/>
                    </a:lnTo>
                    <a:lnTo>
                      <a:pt x="348" y="12"/>
                    </a:lnTo>
                    <a:lnTo>
                      <a:pt x="0" y="29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09" name="Freeform 25"/>
              <p:cNvSpPr>
                <a:spLocks/>
              </p:cNvSpPr>
              <p:nvPr/>
            </p:nvSpPr>
            <p:spPr bwMode="auto">
              <a:xfrm>
                <a:off x="4508" y="1916"/>
                <a:ext cx="1021" cy="431"/>
              </a:xfrm>
              <a:custGeom>
                <a:avLst/>
                <a:gdLst>
                  <a:gd name="T0" fmla="*/ 0 w 1021"/>
                  <a:gd name="T1" fmla="*/ 120 h 431"/>
                  <a:gd name="T2" fmla="*/ 1021 w 1021"/>
                  <a:gd name="T3" fmla="*/ 0 h 431"/>
                  <a:gd name="T4" fmla="*/ 1021 w 1021"/>
                  <a:gd name="T5" fmla="*/ 312 h 431"/>
                  <a:gd name="T6" fmla="*/ 0 w 1021"/>
                  <a:gd name="T7" fmla="*/ 431 h 431"/>
                  <a:gd name="T8" fmla="*/ 0 w 1021"/>
                  <a:gd name="T9" fmla="*/ 120 h 4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31">
                    <a:moveTo>
                      <a:pt x="0" y="120"/>
                    </a:moveTo>
                    <a:lnTo>
                      <a:pt x="1021" y="0"/>
                    </a:lnTo>
                    <a:lnTo>
                      <a:pt x="1021" y="312"/>
                    </a:lnTo>
                    <a:lnTo>
                      <a:pt x="0" y="431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1A1A4D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0" name="Freeform 26"/>
              <p:cNvSpPr>
                <a:spLocks/>
              </p:cNvSpPr>
              <p:nvPr/>
            </p:nvSpPr>
            <p:spPr bwMode="auto">
              <a:xfrm>
                <a:off x="4508" y="1754"/>
                <a:ext cx="1021" cy="282"/>
              </a:xfrm>
              <a:custGeom>
                <a:avLst/>
                <a:gdLst>
                  <a:gd name="T0" fmla="*/ 348 w 1021"/>
                  <a:gd name="T1" fmla="*/ 0 h 282"/>
                  <a:gd name="T2" fmla="*/ 366 w 1021"/>
                  <a:gd name="T3" fmla="*/ 0 h 282"/>
                  <a:gd name="T4" fmla="*/ 402 w 1021"/>
                  <a:gd name="T5" fmla="*/ 6 h 282"/>
                  <a:gd name="T6" fmla="*/ 420 w 1021"/>
                  <a:gd name="T7" fmla="*/ 6 h 282"/>
                  <a:gd name="T8" fmla="*/ 438 w 1021"/>
                  <a:gd name="T9" fmla="*/ 12 h 282"/>
                  <a:gd name="T10" fmla="*/ 474 w 1021"/>
                  <a:gd name="T11" fmla="*/ 12 h 282"/>
                  <a:gd name="T12" fmla="*/ 492 w 1021"/>
                  <a:gd name="T13" fmla="*/ 18 h 282"/>
                  <a:gd name="T14" fmla="*/ 511 w 1021"/>
                  <a:gd name="T15" fmla="*/ 18 h 282"/>
                  <a:gd name="T16" fmla="*/ 529 w 1021"/>
                  <a:gd name="T17" fmla="*/ 18 h 282"/>
                  <a:gd name="T18" fmla="*/ 565 w 1021"/>
                  <a:gd name="T19" fmla="*/ 24 h 282"/>
                  <a:gd name="T20" fmla="*/ 583 w 1021"/>
                  <a:gd name="T21" fmla="*/ 30 h 282"/>
                  <a:gd name="T22" fmla="*/ 595 w 1021"/>
                  <a:gd name="T23" fmla="*/ 30 h 282"/>
                  <a:gd name="T24" fmla="*/ 631 w 1021"/>
                  <a:gd name="T25" fmla="*/ 36 h 282"/>
                  <a:gd name="T26" fmla="*/ 649 w 1021"/>
                  <a:gd name="T27" fmla="*/ 42 h 282"/>
                  <a:gd name="T28" fmla="*/ 661 w 1021"/>
                  <a:gd name="T29" fmla="*/ 42 h 282"/>
                  <a:gd name="T30" fmla="*/ 691 w 1021"/>
                  <a:gd name="T31" fmla="*/ 48 h 282"/>
                  <a:gd name="T32" fmla="*/ 709 w 1021"/>
                  <a:gd name="T33" fmla="*/ 54 h 282"/>
                  <a:gd name="T34" fmla="*/ 727 w 1021"/>
                  <a:gd name="T35" fmla="*/ 54 h 282"/>
                  <a:gd name="T36" fmla="*/ 757 w 1021"/>
                  <a:gd name="T37" fmla="*/ 60 h 282"/>
                  <a:gd name="T38" fmla="*/ 769 w 1021"/>
                  <a:gd name="T39" fmla="*/ 66 h 282"/>
                  <a:gd name="T40" fmla="*/ 781 w 1021"/>
                  <a:gd name="T41" fmla="*/ 72 h 282"/>
                  <a:gd name="T42" fmla="*/ 799 w 1021"/>
                  <a:gd name="T43" fmla="*/ 72 h 282"/>
                  <a:gd name="T44" fmla="*/ 823 w 1021"/>
                  <a:gd name="T45" fmla="*/ 78 h 282"/>
                  <a:gd name="T46" fmla="*/ 835 w 1021"/>
                  <a:gd name="T47" fmla="*/ 84 h 282"/>
                  <a:gd name="T48" fmla="*/ 853 w 1021"/>
                  <a:gd name="T49" fmla="*/ 90 h 282"/>
                  <a:gd name="T50" fmla="*/ 877 w 1021"/>
                  <a:gd name="T51" fmla="*/ 96 h 282"/>
                  <a:gd name="T52" fmla="*/ 889 w 1021"/>
                  <a:gd name="T53" fmla="*/ 102 h 282"/>
                  <a:gd name="T54" fmla="*/ 901 w 1021"/>
                  <a:gd name="T55" fmla="*/ 102 h 282"/>
                  <a:gd name="T56" fmla="*/ 925 w 1021"/>
                  <a:gd name="T57" fmla="*/ 114 h 282"/>
                  <a:gd name="T58" fmla="*/ 937 w 1021"/>
                  <a:gd name="T59" fmla="*/ 114 h 282"/>
                  <a:gd name="T60" fmla="*/ 943 w 1021"/>
                  <a:gd name="T61" fmla="*/ 120 h 282"/>
                  <a:gd name="T62" fmla="*/ 955 w 1021"/>
                  <a:gd name="T63" fmla="*/ 126 h 282"/>
                  <a:gd name="T64" fmla="*/ 979 w 1021"/>
                  <a:gd name="T65" fmla="*/ 132 h 282"/>
                  <a:gd name="T66" fmla="*/ 985 w 1021"/>
                  <a:gd name="T67" fmla="*/ 138 h 282"/>
                  <a:gd name="T68" fmla="*/ 997 w 1021"/>
                  <a:gd name="T69" fmla="*/ 144 h 282"/>
                  <a:gd name="T70" fmla="*/ 1015 w 1021"/>
                  <a:gd name="T71" fmla="*/ 150 h 282"/>
                  <a:gd name="T72" fmla="*/ 1021 w 1021"/>
                  <a:gd name="T73" fmla="*/ 156 h 282"/>
                  <a:gd name="T74" fmla="*/ 0 w 1021"/>
                  <a:gd name="T75" fmla="*/ 282 h 282"/>
                  <a:gd name="T76" fmla="*/ 348 w 1021"/>
                  <a:gd name="T77" fmla="*/ 0 h 28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021" h="282">
                    <a:moveTo>
                      <a:pt x="348" y="0"/>
                    </a:moveTo>
                    <a:lnTo>
                      <a:pt x="366" y="0"/>
                    </a:lnTo>
                    <a:lnTo>
                      <a:pt x="402" y="6"/>
                    </a:lnTo>
                    <a:lnTo>
                      <a:pt x="420" y="6"/>
                    </a:lnTo>
                    <a:lnTo>
                      <a:pt x="438" y="12"/>
                    </a:lnTo>
                    <a:lnTo>
                      <a:pt x="474" y="12"/>
                    </a:lnTo>
                    <a:lnTo>
                      <a:pt x="492" y="18"/>
                    </a:lnTo>
                    <a:lnTo>
                      <a:pt x="511" y="18"/>
                    </a:lnTo>
                    <a:lnTo>
                      <a:pt x="529" y="18"/>
                    </a:lnTo>
                    <a:lnTo>
                      <a:pt x="565" y="24"/>
                    </a:lnTo>
                    <a:lnTo>
                      <a:pt x="583" y="30"/>
                    </a:lnTo>
                    <a:lnTo>
                      <a:pt x="595" y="30"/>
                    </a:lnTo>
                    <a:lnTo>
                      <a:pt x="631" y="36"/>
                    </a:lnTo>
                    <a:lnTo>
                      <a:pt x="649" y="42"/>
                    </a:lnTo>
                    <a:lnTo>
                      <a:pt x="661" y="42"/>
                    </a:lnTo>
                    <a:lnTo>
                      <a:pt x="691" y="48"/>
                    </a:lnTo>
                    <a:lnTo>
                      <a:pt x="709" y="54"/>
                    </a:lnTo>
                    <a:lnTo>
                      <a:pt x="727" y="54"/>
                    </a:lnTo>
                    <a:lnTo>
                      <a:pt x="757" y="60"/>
                    </a:lnTo>
                    <a:lnTo>
                      <a:pt x="769" y="66"/>
                    </a:lnTo>
                    <a:lnTo>
                      <a:pt x="781" y="72"/>
                    </a:lnTo>
                    <a:lnTo>
                      <a:pt x="799" y="72"/>
                    </a:lnTo>
                    <a:lnTo>
                      <a:pt x="823" y="78"/>
                    </a:lnTo>
                    <a:lnTo>
                      <a:pt x="835" y="84"/>
                    </a:lnTo>
                    <a:lnTo>
                      <a:pt x="853" y="90"/>
                    </a:lnTo>
                    <a:lnTo>
                      <a:pt x="877" y="96"/>
                    </a:lnTo>
                    <a:lnTo>
                      <a:pt x="889" y="102"/>
                    </a:lnTo>
                    <a:lnTo>
                      <a:pt x="901" y="102"/>
                    </a:lnTo>
                    <a:lnTo>
                      <a:pt x="925" y="114"/>
                    </a:lnTo>
                    <a:lnTo>
                      <a:pt x="937" y="114"/>
                    </a:lnTo>
                    <a:lnTo>
                      <a:pt x="943" y="120"/>
                    </a:lnTo>
                    <a:lnTo>
                      <a:pt x="955" y="126"/>
                    </a:lnTo>
                    <a:lnTo>
                      <a:pt x="979" y="132"/>
                    </a:lnTo>
                    <a:lnTo>
                      <a:pt x="985" y="138"/>
                    </a:lnTo>
                    <a:lnTo>
                      <a:pt x="997" y="144"/>
                    </a:lnTo>
                    <a:lnTo>
                      <a:pt x="1015" y="150"/>
                    </a:lnTo>
                    <a:lnTo>
                      <a:pt x="1021" y="156"/>
                    </a:lnTo>
                    <a:lnTo>
                      <a:pt x="0" y="28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333399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1" name="Freeform 27"/>
              <p:cNvSpPr>
                <a:spLocks/>
              </p:cNvSpPr>
              <p:nvPr/>
            </p:nvSpPr>
            <p:spPr bwMode="auto">
              <a:xfrm>
                <a:off x="3043" y="2150"/>
                <a:ext cx="2258" cy="605"/>
              </a:xfrm>
              <a:custGeom>
                <a:avLst/>
                <a:gdLst>
                  <a:gd name="T0" fmla="*/ 2252 w 2258"/>
                  <a:gd name="T1" fmla="*/ 24 h 605"/>
                  <a:gd name="T2" fmla="*/ 2234 w 2258"/>
                  <a:gd name="T3" fmla="*/ 60 h 605"/>
                  <a:gd name="T4" fmla="*/ 2198 w 2258"/>
                  <a:gd name="T5" fmla="*/ 96 h 605"/>
                  <a:gd name="T6" fmla="*/ 2150 w 2258"/>
                  <a:gd name="T7" fmla="*/ 120 h 605"/>
                  <a:gd name="T8" fmla="*/ 2084 w 2258"/>
                  <a:gd name="T9" fmla="*/ 155 h 605"/>
                  <a:gd name="T10" fmla="*/ 2006 w 2258"/>
                  <a:gd name="T11" fmla="*/ 185 h 605"/>
                  <a:gd name="T12" fmla="*/ 1927 w 2258"/>
                  <a:gd name="T13" fmla="*/ 203 h 605"/>
                  <a:gd name="T14" fmla="*/ 1819 w 2258"/>
                  <a:gd name="T15" fmla="*/ 227 h 605"/>
                  <a:gd name="T16" fmla="*/ 1711 w 2258"/>
                  <a:gd name="T17" fmla="*/ 251 h 605"/>
                  <a:gd name="T18" fmla="*/ 1603 w 2258"/>
                  <a:gd name="T19" fmla="*/ 263 h 605"/>
                  <a:gd name="T20" fmla="*/ 1477 w 2258"/>
                  <a:gd name="T21" fmla="*/ 275 h 605"/>
                  <a:gd name="T22" fmla="*/ 1345 w 2258"/>
                  <a:gd name="T23" fmla="*/ 287 h 605"/>
                  <a:gd name="T24" fmla="*/ 1225 w 2258"/>
                  <a:gd name="T25" fmla="*/ 293 h 605"/>
                  <a:gd name="T26" fmla="*/ 1087 w 2258"/>
                  <a:gd name="T27" fmla="*/ 293 h 605"/>
                  <a:gd name="T28" fmla="*/ 949 w 2258"/>
                  <a:gd name="T29" fmla="*/ 287 h 605"/>
                  <a:gd name="T30" fmla="*/ 835 w 2258"/>
                  <a:gd name="T31" fmla="*/ 281 h 605"/>
                  <a:gd name="T32" fmla="*/ 703 w 2258"/>
                  <a:gd name="T33" fmla="*/ 269 h 605"/>
                  <a:gd name="T34" fmla="*/ 583 w 2258"/>
                  <a:gd name="T35" fmla="*/ 257 h 605"/>
                  <a:gd name="T36" fmla="*/ 481 w 2258"/>
                  <a:gd name="T37" fmla="*/ 239 h 605"/>
                  <a:gd name="T38" fmla="*/ 373 w 2258"/>
                  <a:gd name="T39" fmla="*/ 215 h 605"/>
                  <a:gd name="T40" fmla="*/ 276 w 2258"/>
                  <a:gd name="T41" fmla="*/ 191 h 605"/>
                  <a:gd name="T42" fmla="*/ 204 w 2258"/>
                  <a:gd name="T43" fmla="*/ 167 h 605"/>
                  <a:gd name="T44" fmla="*/ 132 w 2258"/>
                  <a:gd name="T45" fmla="*/ 137 h 605"/>
                  <a:gd name="T46" fmla="*/ 72 w 2258"/>
                  <a:gd name="T47" fmla="*/ 102 h 605"/>
                  <a:gd name="T48" fmla="*/ 36 w 2258"/>
                  <a:gd name="T49" fmla="*/ 72 h 605"/>
                  <a:gd name="T50" fmla="*/ 12 w 2258"/>
                  <a:gd name="T51" fmla="*/ 42 h 605"/>
                  <a:gd name="T52" fmla="*/ 0 w 2258"/>
                  <a:gd name="T53" fmla="*/ 6 h 605"/>
                  <a:gd name="T54" fmla="*/ 0 w 2258"/>
                  <a:gd name="T55" fmla="*/ 329 h 605"/>
                  <a:gd name="T56" fmla="*/ 18 w 2258"/>
                  <a:gd name="T57" fmla="*/ 365 h 605"/>
                  <a:gd name="T58" fmla="*/ 48 w 2258"/>
                  <a:gd name="T59" fmla="*/ 395 h 605"/>
                  <a:gd name="T60" fmla="*/ 96 w 2258"/>
                  <a:gd name="T61" fmla="*/ 431 h 605"/>
                  <a:gd name="T62" fmla="*/ 162 w 2258"/>
                  <a:gd name="T63" fmla="*/ 461 h 605"/>
                  <a:gd name="T64" fmla="*/ 228 w 2258"/>
                  <a:gd name="T65" fmla="*/ 485 h 605"/>
                  <a:gd name="T66" fmla="*/ 319 w 2258"/>
                  <a:gd name="T67" fmla="*/ 515 h 605"/>
                  <a:gd name="T68" fmla="*/ 415 w 2258"/>
                  <a:gd name="T69" fmla="*/ 539 h 605"/>
                  <a:gd name="T70" fmla="*/ 511 w 2258"/>
                  <a:gd name="T71" fmla="*/ 557 h 605"/>
                  <a:gd name="T72" fmla="*/ 631 w 2258"/>
                  <a:gd name="T73" fmla="*/ 575 h 605"/>
                  <a:gd name="T74" fmla="*/ 763 w 2258"/>
                  <a:gd name="T75" fmla="*/ 587 h 605"/>
                  <a:gd name="T76" fmla="*/ 871 w 2258"/>
                  <a:gd name="T77" fmla="*/ 593 h 605"/>
                  <a:gd name="T78" fmla="*/ 1009 w 2258"/>
                  <a:gd name="T79" fmla="*/ 599 h 605"/>
                  <a:gd name="T80" fmla="*/ 1147 w 2258"/>
                  <a:gd name="T81" fmla="*/ 605 h 605"/>
                  <a:gd name="T82" fmla="*/ 1267 w 2258"/>
                  <a:gd name="T83" fmla="*/ 599 h 605"/>
                  <a:gd name="T84" fmla="*/ 1399 w 2258"/>
                  <a:gd name="T85" fmla="*/ 593 h 605"/>
                  <a:gd name="T86" fmla="*/ 1531 w 2258"/>
                  <a:gd name="T87" fmla="*/ 581 h 605"/>
                  <a:gd name="T88" fmla="*/ 1639 w 2258"/>
                  <a:gd name="T89" fmla="*/ 569 h 605"/>
                  <a:gd name="T90" fmla="*/ 1759 w 2258"/>
                  <a:gd name="T91" fmla="*/ 551 h 605"/>
                  <a:gd name="T92" fmla="*/ 1867 w 2258"/>
                  <a:gd name="T93" fmla="*/ 533 h 605"/>
                  <a:gd name="T94" fmla="*/ 1951 w 2258"/>
                  <a:gd name="T95" fmla="*/ 509 h 605"/>
                  <a:gd name="T96" fmla="*/ 2042 w 2258"/>
                  <a:gd name="T97" fmla="*/ 485 h 605"/>
                  <a:gd name="T98" fmla="*/ 2114 w 2258"/>
                  <a:gd name="T99" fmla="*/ 455 h 605"/>
                  <a:gd name="T100" fmla="*/ 2168 w 2258"/>
                  <a:gd name="T101" fmla="*/ 425 h 605"/>
                  <a:gd name="T102" fmla="*/ 2210 w 2258"/>
                  <a:gd name="T103" fmla="*/ 389 h 605"/>
                  <a:gd name="T104" fmla="*/ 2240 w 2258"/>
                  <a:gd name="T105" fmla="*/ 353 h 605"/>
                  <a:gd name="T106" fmla="*/ 2252 w 2258"/>
                  <a:gd name="T107" fmla="*/ 323 h 60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258" h="605">
                    <a:moveTo>
                      <a:pt x="2258" y="0"/>
                    </a:moveTo>
                    <a:lnTo>
                      <a:pt x="2258" y="6"/>
                    </a:lnTo>
                    <a:lnTo>
                      <a:pt x="2252" y="12"/>
                    </a:lnTo>
                    <a:lnTo>
                      <a:pt x="2252" y="18"/>
                    </a:lnTo>
                    <a:lnTo>
                      <a:pt x="2252" y="24"/>
                    </a:lnTo>
                    <a:lnTo>
                      <a:pt x="2246" y="36"/>
                    </a:lnTo>
                    <a:lnTo>
                      <a:pt x="2246" y="42"/>
                    </a:lnTo>
                    <a:lnTo>
                      <a:pt x="2240" y="42"/>
                    </a:lnTo>
                    <a:lnTo>
                      <a:pt x="2234" y="54"/>
                    </a:lnTo>
                    <a:lnTo>
                      <a:pt x="2234" y="60"/>
                    </a:lnTo>
                    <a:lnTo>
                      <a:pt x="2228" y="66"/>
                    </a:lnTo>
                    <a:lnTo>
                      <a:pt x="2216" y="72"/>
                    </a:lnTo>
                    <a:lnTo>
                      <a:pt x="2210" y="78"/>
                    </a:lnTo>
                    <a:lnTo>
                      <a:pt x="2210" y="84"/>
                    </a:lnTo>
                    <a:lnTo>
                      <a:pt x="2198" y="96"/>
                    </a:lnTo>
                    <a:lnTo>
                      <a:pt x="2186" y="102"/>
                    </a:lnTo>
                    <a:lnTo>
                      <a:pt x="2180" y="102"/>
                    </a:lnTo>
                    <a:lnTo>
                      <a:pt x="2168" y="114"/>
                    </a:lnTo>
                    <a:lnTo>
                      <a:pt x="2156" y="120"/>
                    </a:lnTo>
                    <a:lnTo>
                      <a:pt x="2150" y="120"/>
                    </a:lnTo>
                    <a:lnTo>
                      <a:pt x="2132" y="131"/>
                    </a:lnTo>
                    <a:lnTo>
                      <a:pt x="2126" y="137"/>
                    </a:lnTo>
                    <a:lnTo>
                      <a:pt x="2114" y="143"/>
                    </a:lnTo>
                    <a:lnTo>
                      <a:pt x="2096" y="149"/>
                    </a:lnTo>
                    <a:lnTo>
                      <a:pt x="2084" y="155"/>
                    </a:lnTo>
                    <a:lnTo>
                      <a:pt x="2072" y="155"/>
                    </a:lnTo>
                    <a:lnTo>
                      <a:pt x="2054" y="167"/>
                    </a:lnTo>
                    <a:lnTo>
                      <a:pt x="2042" y="173"/>
                    </a:lnTo>
                    <a:lnTo>
                      <a:pt x="2030" y="173"/>
                    </a:lnTo>
                    <a:lnTo>
                      <a:pt x="2006" y="185"/>
                    </a:lnTo>
                    <a:lnTo>
                      <a:pt x="1994" y="185"/>
                    </a:lnTo>
                    <a:lnTo>
                      <a:pt x="1982" y="191"/>
                    </a:lnTo>
                    <a:lnTo>
                      <a:pt x="1951" y="197"/>
                    </a:lnTo>
                    <a:lnTo>
                      <a:pt x="1939" y="203"/>
                    </a:lnTo>
                    <a:lnTo>
                      <a:pt x="1927" y="203"/>
                    </a:lnTo>
                    <a:lnTo>
                      <a:pt x="1897" y="215"/>
                    </a:lnTo>
                    <a:lnTo>
                      <a:pt x="1885" y="215"/>
                    </a:lnTo>
                    <a:lnTo>
                      <a:pt x="1867" y="221"/>
                    </a:lnTo>
                    <a:lnTo>
                      <a:pt x="1837" y="227"/>
                    </a:lnTo>
                    <a:lnTo>
                      <a:pt x="1819" y="227"/>
                    </a:lnTo>
                    <a:lnTo>
                      <a:pt x="1807" y="233"/>
                    </a:lnTo>
                    <a:lnTo>
                      <a:pt x="1777" y="239"/>
                    </a:lnTo>
                    <a:lnTo>
                      <a:pt x="1759" y="239"/>
                    </a:lnTo>
                    <a:lnTo>
                      <a:pt x="1741" y="245"/>
                    </a:lnTo>
                    <a:lnTo>
                      <a:pt x="1711" y="251"/>
                    </a:lnTo>
                    <a:lnTo>
                      <a:pt x="1693" y="251"/>
                    </a:lnTo>
                    <a:lnTo>
                      <a:pt x="1675" y="257"/>
                    </a:lnTo>
                    <a:lnTo>
                      <a:pt x="1639" y="257"/>
                    </a:lnTo>
                    <a:lnTo>
                      <a:pt x="1621" y="263"/>
                    </a:lnTo>
                    <a:lnTo>
                      <a:pt x="1603" y="263"/>
                    </a:lnTo>
                    <a:lnTo>
                      <a:pt x="1567" y="269"/>
                    </a:lnTo>
                    <a:lnTo>
                      <a:pt x="1549" y="269"/>
                    </a:lnTo>
                    <a:lnTo>
                      <a:pt x="1531" y="269"/>
                    </a:lnTo>
                    <a:lnTo>
                      <a:pt x="1495" y="275"/>
                    </a:lnTo>
                    <a:lnTo>
                      <a:pt x="1477" y="275"/>
                    </a:lnTo>
                    <a:lnTo>
                      <a:pt x="1459" y="281"/>
                    </a:lnTo>
                    <a:lnTo>
                      <a:pt x="1417" y="281"/>
                    </a:lnTo>
                    <a:lnTo>
                      <a:pt x="1399" y="281"/>
                    </a:lnTo>
                    <a:lnTo>
                      <a:pt x="1381" y="281"/>
                    </a:lnTo>
                    <a:lnTo>
                      <a:pt x="1345" y="287"/>
                    </a:lnTo>
                    <a:lnTo>
                      <a:pt x="1321" y="287"/>
                    </a:lnTo>
                    <a:lnTo>
                      <a:pt x="1303" y="287"/>
                    </a:lnTo>
                    <a:lnTo>
                      <a:pt x="1267" y="287"/>
                    </a:lnTo>
                    <a:lnTo>
                      <a:pt x="1243" y="287"/>
                    </a:lnTo>
                    <a:lnTo>
                      <a:pt x="1225" y="293"/>
                    </a:lnTo>
                    <a:lnTo>
                      <a:pt x="1189" y="293"/>
                    </a:lnTo>
                    <a:lnTo>
                      <a:pt x="1165" y="293"/>
                    </a:lnTo>
                    <a:lnTo>
                      <a:pt x="1147" y="293"/>
                    </a:lnTo>
                    <a:lnTo>
                      <a:pt x="1105" y="293"/>
                    </a:lnTo>
                    <a:lnTo>
                      <a:pt x="1087" y="293"/>
                    </a:lnTo>
                    <a:lnTo>
                      <a:pt x="1069" y="293"/>
                    </a:lnTo>
                    <a:lnTo>
                      <a:pt x="1027" y="293"/>
                    </a:lnTo>
                    <a:lnTo>
                      <a:pt x="1009" y="287"/>
                    </a:lnTo>
                    <a:lnTo>
                      <a:pt x="991" y="287"/>
                    </a:lnTo>
                    <a:lnTo>
                      <a:pt x="949" y="287"/>
                    </a:lnTo>
                    <a:lnTo>
                      <a:pt x="931" y="287"/>
                    </a:lnTo>
                    <a:lnTo>
                      <a:pt x="913" y="287"/>
                    </a:lnTo>
                    <a:lnTo>
                      <a:pt x="871" y="281"/>
                    </a:lnTo>
                    <a:lnTo>
                      <a:pt x="853" y="281"/>
                    </a:lnTo>
                    <a:lnTo>
                      <a:pt x="835" y="281"/>
                    </a:lnTo>
                    <a:lnTo>
                      <a:pt x="799" y="281"/>
                    </a:lnTo>
                    <a:lnTo>
                      <a:pt x="781" y="275"/>
                    </a:lnTo>
                    <a:lnTo>
                      <a:pt x="763" y="275"/>
                    </a:lnTo>
                    <a:lnTo>
                      <a:pt x="721" y="269"/>
                    </a:lnTo>
                    <a:lnTo>
                      <a:pt x="703" y="269"/>
                    </a:lnTo>
                    <a:lnTo>
                      <a:pt x="685" y="269"/>
                    </a:lnTo>
                    <a:lnTo>
                      <a:pt x="649" y="263"/>
                    </a:lnTo>
                    <a:lnTo>
                      <a:pt x="631" y="263"/>
                    </a:lnTo>
                    <a:lnTo>
                      <a:pt x="613" y="257"/>
                    </a:lnTo>
                    <a:lnTo>
                      <a:pt x="583" y="257"/>
                    </a:lnTo>
                    <a:lnTo>
                      <a:pt x="565" y="251"/>
                    </a:lnTo>
                    <a:lnTo>
                      <a:pt x="547" y="251"/>
                    </a:lnTo>
                    <a:lnTo>
                      <a:pt x="511" y="245"/>
                    </a:lnTo>
                    <a:lnTo>
                      <a:pt x="499" y="239"/>
                    </a:lnTo>
                    <a:lnTo>
                      <a:pt x="481" y="239"/>
                    </a:lnTo>
                    <a:lnTo>
                      <a:pt x="451" y="233"/>
                    </a:lnTo>
                    <a:lnTo>
                      <a:pt x="433" y="227"/>
                    </a:lnTo>
                    <a:lnTo>
                      <a:pt x="415" y="227"/>
                    </a:lnTo>
                    <a:lnTo>
                      <a:pt x="385" y="221"/>
                    </a:lnTo>
                    <a:lnTo>
                      <a:pt x="373" y="215"/>
                    </a:lnTo>
                    <a:lnTo>
                      <a:pt x="361" y="215"/>
                    </a:lnTo>
                    <a:lnTo>
                      <a:pt x="331" y="203"/>
                    </a:lnTo>
                    <a:lnTo>
                      <a:pt x="319" y="203"/>
                    </a:lnTo>
                    <a:lnTo>
                      <a:pt x="301" y="197"/>
                    </a:lnTo>
                    <a:lnTo>
                      <a:pt x="276" y="191"/>
                    </a:lnTo>
                    <a:lnTo>
                      <a:pt x="264" y="185"/>
                    </a:lnTo>
                    <a:lnTo>
                      <a:pt x="252" y="185"/>
                    </a:lnTo>
                    <a:lnTo>
                      <a:pt x="228" y="173"/>
                    </a:lnTo>
                    <a:lnTo>
                      <a:pt x="216" y="173"/>
                    </a:lnTo>
                    <a:lnTo>
                      <a:pt x="204" y="167"/>
                    </a:lnTo>
                    <a:lnTo>
                      <a:pt x="180" y="155"/>
                    </a:lnTo>
                    <a:lnTo>
                      <a:pt x="168" y="155"/>
                    </a:lnTo>
                    <a:lnTo>
                      <a:pt x="162" y="149"/>
                    </a:lnTo>
                    <a:lnTo>
                      <a:pt x="138" y="143"/>
                    </a:lnTo>
                    <a:lnTo>
                      <a:pt x="132" y="137"/>
                    </a:lnTo>
                    <a:lnTo>
                      <a:pt x="120" y="131"/>
                    </a:lnTo>
                    <a:lnTo>
                      <a:pt x="102" y="120"/>
                    </a:lnTo>
                    <a:lnTo>
                      <a:pt x="96" y="120"/>
                    </a:lnTo>
                    <a:lnTo>
                      <a:pt x="90" y="114"/>
                    </a:lnTo>
                    <a:lnTo>
                      <a:pt x="72" y="102"/>
                    </a:lnTo>
                    <a:lnTo>
                      <a:pt x="66" y="102"/>
                    </a:lnTo>
                    <a:lnTo>
                      <a:pt x="60" y="96"/>
                    </a:lnTo>
                    <a:lnTo>
                      <a:pt x="48" y="84"/>
                    </a:lnTo>
                    <a:lnTo>
                      <a:pt x="42" y="78"/>
                    </a:lnTo>
                    <a:lnTo>
                      <a:pt x="36" y="72"/>
                    </a:lnTo>
                    <a:lnTo>
                      <a:pt x="30" y="66"/>
                    </a:lnTo>
                    <a:lnTo>
                      <a:pt x="24" y="60"/>
                    </a:lnTo>
                    <a:lnTo>
                      <a:pt x="18" y="54"/>
                    </a:lnTo>
                    <a:lnTo>
                      <a:pt x="12" y="42"/>
                    </a:lnTo>
                    <a:lnTo>
                      <a:pt x="6" y="36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311"/>
                    </a:lnTo>
                    <a:lnTo>
                      <a:pt x="0" y="317"/>
                    </a:lnTo>
                    <a:lnTo>
                      <a:pt x="0" y="323"/>
                    </a:lnTo>
                    <a:lnTo>
                      <a:pt x="0" y="329"/>
                    </a:lnTo>
                    <a:lnTo>
                      <a:pt x="0" y="335"/>
                    </a:lnTo>
                    <a:lnTo>
                      <a:pt x="6" y="347"/>
                    </a:lnTo>
                    <a:lnTo>
                      <a:pt x="12" y="353"/>
                    </a:lnTo>
                    <a:lnTo>
                      <a:pt x="18" y="365"/>
                    </a:lnTo>
                    <a:lnTo>
                      <a:pt x="24" y="371"/>
                    </a:lnTo>
                    <a:lnTo>
                      <a:pt x="30" y="377"/>
                    </a:lnTo>
                    <a:lnTo>
                      <a:pt x="36" y="383"/>
                    </a:lnTo>
                    <a:lnTo>
                      <a:pt x="42" y="389"/>
                    </a:lnTo>
                    <a:lnTo>
                      <a:pt x="48" y="395"/>
                    </a:lnTo>
                    <a:lnTo>
                      <a:pt x="60" y="407"/>
                    </a:lnTo>
                    <a:lnTo>
                      <a:pt x="66" y="413"/>
                    </a:lnTo>
                    <a:lnTo>
                      <a:pt x="72" y="413"/>
                    </a:lnTo>
                    <a:lnTo>
                      <a:pt x="90" y="425"/>
                    </a:lnTo>
                    <a:lnTo>
                      <a:pt x="96" y="431"/>
                    </a:lnTo>
                    <a:lnTo>
                      <a:pt x="102" y="431"/>
                    </a:lnTo>
                    <a:lnTo>
                      <a:pt x="120" y="443"/>
                    </a:lnTo>
                    <a:lnTo>
                      <a:pt x="132" y="449"/>
                    </a:lnTo>
                    <a:lnTo>
                      <a:pt x="138" y="455"/>
                    </a:lnTo>
                    <a:lnTo>
                      <a:pt x="162" y="461"/>
                    </a:lnTo>
                    <a:lnTo>
                      <a:pt x="168" y="467"/>
                    </a:lnTo>
                    <a:lnTo>
                      <a:pt x="180" y="467"/>
                    </a:lnTo>
                    <a:lnTo>
                      <a:pt x="204" y="479"/>
                    </a:lnTo>
                    <a:lnTo>
                      <a:pt x="216" y="485"/>
                    </a:lnTo>
                    <a:lnTo>
                      <a:pt x="228" y="485"/>
                    </a:lnTo>
                    <a:lnTo>
                      <a:pt x="252" y="497"/>
                    </a:lnTo>
                    <a:lnTo>
                      <a:pt x="264" y="497"/>
                    </a:lnTo>
                    <a:lnTo>
                      <a:pt x="276" y="503"/>
                    </a:lnTo>
                    <a:lnTo>
                      <a:pt x="301" y="509"/>
                    </a:lnTo>
                    <a:lnTo>
                      <a:pt x="319" y="515"/>
                    </a:lnTo>
                    <a:lnTo>
                      <a:pt x="331" y="515"/>
                    </a:lnTo>
                    <a:lnTo>
                      <a:pt x="361" y="527"/>
                    </a:lnTo>
                    <a:lnTo>
                      <a:pt x="373" y="527"/>
                    </a:lnTo>
                    <a:lnTo>
                      <a:pt x="385" y="533"/>
                    </a:lnTo>
                    <a:lnTo>
                      <a:pt x="415" y="539"/>
                    </a:lnTo>
                    <a:lnTo>
                      <a:pt x="433" y="539"/>
                    </a:lnTo>
                    <a:lnTo>
                      <a:pt x="451" y="545"/>
                    </a:lnTo>
                    <a:lnTo>
                      <a:pt x="481" y="551"/>
                    </a:lnTo>
                    <a:lnTo>
                      <a:pt x="499" y="551"/>
                    </a:lnTo>
                    <a:lnTo>
                      <a:pt x="511" y="557"/>
                    </a:lnTo>
                    <a:lnTo>
                      <a:pt x="547" y="563"/>
                    </a:lnTo>
                    <a:lnTo>
                      <a:pt x="565" y="563"/>
                    </a:lnTo>
                    <a:lnTo>
                      <a:pt x="583" y="569"/>
                    </a:lnTo>
                    <a:lnTo>
                      <a:pt x="613" y="569"/>
                    </a:lnTo>
                    <a:lnTo>
                      <a:pt x="631" y="575"/>
                    </a:lnTo>
                    <a:lnTo>
                      <a:pt x="649" y="575"/>
                    </a:lnTo>
                    <a:lnTo>
                      <a:pt x="685" y="581"/>
                    </a:lnTo>
                    <a:lnTo>
                      <a:pt x="703" y="581"/>
                    </a:lnTo>
                    <a:lnTo>
                      <a:pt x="721" y="581"/>
                    </a:lnTo>
                    <a:lnTo>
                      <a:pt x="763" y="587"/>
                    </a:lnTo>
                    <a:lnTo>
                      <a:pt x="781" y="587"/>
                    </a:lnTo>
                    <a:lnTo>
                      <a:pt x="799" y="593"/>
                    </a:lnTo>
                    <a:lnTo>
                      <a:pt x="835" y="593"/>
                    </a:lnTo>
                    <a:lnTo>
                      <a:pt x="853" y="593"/>
                    </a:lnTo>
                    <a:lnTo>
                      <a:pt x="871" y="593"/>
                    </a:lnTo>
                    <a:lnTo>
                      <a:pt x="913" y="599"/>
                    </a:lnTo>
                    <a:lnTo>
                      <a:pt x="931" y="599"/>
                    </a:lnTo>
                    <a:lnTo>
                      <a:pt x="949" y="599"/>
                    </a:lnTo>
                    <a:lnTo>
                      <a:pt x="991" y="599"/>
                    </a:lnTo>
                    <a:lnTo>
                      <a:pt x="1009" y="599"/>
                    </a:lnTo>
                    <a:lnTo>
                      <a:pt x="1027" y="605"/>
                    </a:lnTo>
                    <a:lnTo>
                      <a:pt x="1069" y="605"/>
                    </a:lnTo>
                    <a:lnTo>
                      <a:pt x="1087" y="605"/>
                    </a:lnTo>
                    <a:lnTo>
                      <a:pt x="1105" y="605"/>
                    </a:lnTo>
                    <a:lnTo>
                      <a:pt x="1147" y="605"/>
                    </a:lnTo>
                    <a:lnTo>
                      <a:pt x="1165" y="605"/>
                    </a:lnTo>
                    <a:lnTo>
                      <a:pt x="1189" y="605"/>
                    </a:lnTo>
                    <a:lnTo>
                      <a:pt x="1225" y="605"/>
                    </a:lnTo>
                    <a:lnTo>
                      <a:pt x="1243" y="599"/>
                    </a:lnTo>
                    <a:lnTo>
                      <a:pt x="1267" y="599"/>
                    </a:lnTo>
                    <a:lnTo>
                      <a:pt x="1303" y="599"/>
                    </a:lnTo>
                    <a:lnTo>
                      <a:pt x="1321" y="599"/>
                    </a:lnTo>
                    <a:lnTo>
                      <a:pt x="1345" y="599"/>
                    </a:lnTo>
                    <a:lnTo>
                      <a:pt x="1381" y="593"/>
                    </a:lnTo>
                    <a:lnTo>
                      <a:pt x="1399" y="593"/>
                    </a:lnTo>
                    <a:lnTo>
                      <a:pt x="1417" y="593"/>
                    </a:lnTo>
                    <a:lnTo>
                      <a:pt x="1459" y="593"/>
                    </a:lnTo>
                    <a:lnTo>
                      <a:pt x="1477" y="587"/>
                    </a:lnTo>
                    <a:lnTo>
                      <a:pt x="1495" y="587"/>
                    </a:lnTo>
                    <a:lnTo>
                      <a:pt x="1531" y="581"/>
                    </a:lnTo>
                    <a:lnTo>
                      <a:pt x="1549" y="581"/>
                    </a:lnTo>
                    <a:lnTo>
                      <a:pt x="1567" y="581"/>
                    </a:lnTo>
                    <a:lnTo>
                      <a:pt x="1603" y="575"/>
                    </a:lnTo>
                    <a:lnTo>
                      <a:pt x="1621" y="575"/>
                    </a:lnTo>
                    <a:lnTo>
                      <a:pt x="1639" y="569"/>
                    </a:lnTo>
                    <a:lnTo>
                      <a:pt x="1675" y="569"/>
                    </a:lnTo>
                    <a:lnTo>
                      <a:pt x="1693" y="563"/>
                    </a:lnTo>
                    <a:lnTo>
                      <a:pt x="1711" y="563"/>
                    </a:lnTo>
                    <a:lnTo>
                      <a:pt x="1741" y="557"/>
                    </a:lnTo>
                    <a:lnTo>
                      <a:pt x="1759" y="551"/>
                    </a:lnTo>
                    <a:lnTo>
                      <a:pt x="1777" y="551"/>
                    </a:lnTo>
                    <a:lnTo>
                      <a:pt x="1807" y="545"/>
                    </a:lnTo>
                    <a:lnTo>
                      <a:pt x="1819" y="539"/>
                    </a:lnTo>
                    <a:lnTo>
                      <a:pt x="1837" y="539"/>
                    </a:lnTo>
                    <a:lnTo>
                      <a:pt x="1867" y="533"/>
                    </a:lnTo>
                    <a:lnTo>
                      <a:pt x="1885" y="527"/>
                    </a:lnTo>
                    <a:lnTo>
                      <a:pt x="1897" y="527"/>
                    </a:lnTo>
                    <a:lnTo>
                      <a:pt x="1927" y="515"/>
                    </a:lnTo>
                    <a:lnTo>
                      <a:pt x="1939" y="515"/>
                    </a:lnTo>
                    <a:lnTo>
                      <a:pt x="1951" y="509"/>
                    </a:lnTo>
                    <a:lnTo>
                      <a:pt x="1982" y="503"/>
                    </a:lnTo>
                    <a:lnTo>
                      <a:pt x="1994" y="497"/>
                    </a:lnTo>
                    <a:lnTo>
                      <a:pt x="2006" y="497"/>
                    </a:lnTo>
                    <a:lnTo>
                      <a:pt x="2030" y="485"/>
                    </a:lnTo>
                    <a:lnTo>
                      <a:pt x="2042" y="485"/>
                    </a:lnTo>
                    <a:lnTo>
                      <a:pt x="2054" y="479"/>
                    </a:lnTo>
                    <a:lnTo>
                      <a:pt x="2072" y="467"/>
                    </a:lnTo>
                    <a:lnTo>
                      <a:pt x="2084" y="467"/>
                    </a:lnTo>
                    <a:lnTo>
                      <a:pt x="2096" y="461"/>
                    </a:lnTo>
                    <a:lnTo>
                      <a:pt x="2114" y="455"/>
                    </a:lnTo>
                    <a:lnTo>
                      <a:pt x="2126" y="449"/>
                    </a:lnTo>
                    <a:lnTo>
                      <a:pt x="2132" y="443"/>
                    </a:lnTo>
                    <a:lnTo>
                      <a:pt x="2150" y="431"/>
                    </a:lnTo>
                    <a:lnTo>
                      <a:pt x="2156" y="431"/>
                    </a:lnTo>
                    <a:lnTo>
                      <a:pt x="2168" y="425"/>
                    </a:lnTo>
                    <a:lnTo>
                      <a:pt x="2180" y="413"/>
                    </a:lnTo>
                    <a:lnTo>
                      <a:pt x="2186" y="413"/>
                    </a:lnTo>
                    <a:lnTo>
                      <a:pt x="2198" y="407"/>
                    </a:lnTo>
                    <a:lnTo>
                      <a:pt x="2210" y="395"/>
                    </a:lnTo>
                    <a:lnTo>
                      <a:pt x="2210" y="389"/>
                    </a:lnTo>
                    <a:lnTo>
                      <a:pt x="2216" y="383"/>
                    </a:lnTo>
                    <a:lnTo>
                      <a:pt x="2228" y="377"/>
                    </a:lnTo>
                    <a:lnTo>
                      <a:pt x="2234" y="371"/>
                    </a:lnTo>
                    <a:lnTo>
                      <a:pt x="2234" y="365"/>
                    </a:lnTo>
                    <a:lnTo>
                      <a:pt x="2240" y="353"/>
                    </a:lnTo>
                    <a:lnTo>
                      <a:pt x="2246" y="353"/>
                    </a:lnTo>
                    <a:lnTo>
                      <a:pt x="2246" y="347"/>
                    </a:lnTo>
                    <a:lnTo>
                      <a:pt x="2252" y="335"/>
                    </a:lnTo>
                    <a:lnTo>
                      <a:pt x="2252" y="329"/>
                    </a:lnTo>
                    <a:lnTo>
                      <a:pt x="2252" y="323"/>
                    </a:lnTo>
                    <a:lnTo>
                      <a:pt x="2258" y="317"/>
                    </a:lnTo>
                    <a:lnTo>
                      <a:pt x="2258" y="311"/>
                    </a:lnTo>
                    <a:lnTo>
                      <a:pt x="2258" y="0"/>
                    </a:lnTo>
                    <a:close/>
                  </a:path>
                </a:pathLst>
              </a:custGeom>
              <a:solidFill>
                <a:srgbClr val="8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12" name="Freeform 28"/>
              <p:cNvSpPr>
                <a:spLocks/>
              </p:cNvSpPr>
              <p:nvPr/>
            </p:nvSpPr>
            <p:spPr bwMode="auto">
              <a:xfrm>
                <a:off x="3043" y="1856"/>
                <a:ext cx="2258" cy="587"/>
              </a:xfrm>
              <a:custGeom>
                <a:avLst/>
                <a:gdLst>
                  <a:gd name="T0" fmla="*/ 2180 w 2258"/>
                  <a:gd name="T1" fmla="*/ 186 h 587"/>
                  <a:gd name="T2" fmla="*/ 2210 w 2258"/>
                  <a:gd name="T3" fmla="*/ 210 h 587"/>
                  <a:gd name="T4" fmla="*/ 2240 w 2258"/>
                  <a:gd name="T5" fmla="*/ 240 h 587"/>
                  <a:gd name="T6" fmla="*/ 2252 w 2258"/>
                  <a:gd name="T7" fmla="*/ 264 h 587"/>
                  <a:gd name="T8" fmla="*/ 2258 w 2258"/>
                  <a:gd name="T9" fmla="*/ 294 h 587"/>
                  <a:gd name="T10" fmla="*/ 2252 w 2258"/>
                  <a:gd name="T11" fmla="*/ 324 h 587"/>
                  <a:gd name="T12" fmla="*/ 2234 w 2258"/>
                  <a:gd name="T13" fmla="*/ 348 h 587"/>
                  <a:gd name="T14" fmla="*/ 2210 w 2258"/>
                  <a:gd name="T15" fmla="*/ 372 h 587"/>
                  <a:gd name="T16" fmla="*/ 2174 w 2258"/>
                  <a:gd name="T17" fmla="*/ 402 h 587"/>
                  <a:gd name="T18" fmla="*/ 2132 w 2258"/>
                  <a:gd name="T19" fmla="*/ 425 h 587"/>
                  <a:gd name="T20" fmla="*/ 2084 w 2258"/>
                  <a:gd name="T21" fmla="*/ 449 h 587"/>
                  <a:gd name="T22" fmla="*/ 2030 w 2258"/>
                  <a:gd name="T23" fmla="*/ 467 h 587"/>
                  <a:gd name="T24" fmla="*/ 1951 w 2258"/>
                  <a:gd name="T25" fmla="*/ 491 h 587"/>
                  <a:gd name="T26" fmla="*/ 1885 w 2258"/>
                  <a:gd name="T27" fmla="*/ 509 h 587"/>
                  <a:gd name="T28" fmla="*/ 1807 w 2258"/>
                  <a:gd name="T29" fmla="*/ 527 h 587"/>
                  <a:gd name="T30" fmla="*/ 1711 w 2258"/>
                  <a:gd name="T31" fmla="*/ 545 h 587"/>
                  <a:gd name="T32" fmla="*/ 1621 w 2258"/>
                  <a:gd name="T33" fmla="*/ 557 h 587"/>
                  <a:gd name="T34" fmla="*/ 1531 w 2258"/>
                  <a:gd name="T35" fmla="*/ 563 h 587"/>
                  <a:gd name="T36" fmla="*/ 1417 w 2258"/>
                  <a:gd name="T37" fmla="*/ 575 h 587"/>
                  <a:gd name="T38" fmla="*/ 1321 w 2258"/>
                  <a:gd name="T39" fmla="*/ 581 h 587"/>
                  <a:gd name="T40" fmla="*/ 1225 w 2258"/>
                  <a:gd name="T41" fmla="*/ 587 h 587"/>
                  <a:gd name="T42" fmla="*/ 1105 w 2258"/>
                  <a:gd name="T43" fmla="*/ 587 h 587"/>
                  <a:gd name="T44" fmla="*/ 1009 w 2258"/>
                  <a:gd name="T45" fmla="*/ 581 h 587"/>
                  <a:gd name="T46" fmla="*/ 913 w 2258"/>
                  <a:gd name="T47" fmla="*/ 581 h 587"/>
                  <a:gd name="T48" fmla="*/ 799 w 2258"/>
                  <a:gd name="T49" fmla="*/ 575 h 587"/>
                  <a:gd name="T50" fmla="*/ 703 w 2258"/>
                  <a:gd name="T51" fmla="*/ 563 h 587"/>
                  <a:gd name="T52" fmla="*/ 613 w 2258"/>
                  <a:gd name="T53" fmla="*/ 551 h 587"/>
                  <a:gd name="T54" fmla="*/ 511 w 2258"/>
                  <a:gd name="T55" fmla="*/ 539 h 587"/>
                  <a:gd name="T56" fmla="*/ 433 w 2258"/>
                  <a:gd name="T57" fmla="*/ 521 h 587"/>
                  <a:gd name="T58" fmla="*/ 361 w 2258"/>
                  <a:gd name="T59" fmla="*/ 509 h 587"/>
                  <a:gd name="T60" fmla="*/ 289 w 2258"/>
                  <a:gd name="T61" fmla="*/ 491 h 587"/>
                  <a:gd name="T62" fmla="*/ 216 w 2258"/>
                  <a:gd name="T63" fmla="*/ 467 h 587"/>
                  <a:gd name="T64" fmla="*/ 162 w 2258"/>
                  <a:gd name="T65" fmla="*/ 443 h 587"/>
                  <a:gd name="T66" fmla="*/ 114 w 2258"/>
                  <a:gd name="T67" fmla="*/ 420 h 587"/>
                  <a:gd name="T68" fmla="*/ 66 w 2258"/>
                  <a:gd name="T69" fmla="*/ 396 h 587"/>
                  <a:gd name="T70" fmla="*/ 36 w 2258"/>
                  <a:gd name="T71" fmla="*/ 366 h 587"/>
                  <a:gd name="T72" fmla="*/ 18 w 2258"/>
                  <a:gd name="T73" fmla="*/ 342 h 587"/>
                  <a:gd name="T74" fmla="*/ 0 w 2258"/>
                  <a:gd name="T75" fmla="*/ 312 h 587"/>
                  <a:gd name="T76" fmla="*/ 0 w 2258"/>
                  <a:gd name="T77" fmla="*/ 288 h 587"/>
                  <a:gd name="T78" fmla="*/ 6 w 2258"/>
                  <a:gd name="T79" fmla="*/ 264 h 587"/>
                  <a:gd name="T80" fmla="*/ 24 w 2258"/>
                  <a:gd name="T81" fmla="*/ 234 h 587"/>
                  <a:gd name="T82" fmla="*/ 48 w 2258"/>
                  <a:gd name="T83" fmla="*/ 204 h 587"/>
                  <a:gd name="T84" fmla="*/ 78 w 2258"/>
                  <a:gd name="T85" fmla="*/ 180 h 587"/>
                  <a:gd name="T86" fmla="*/ 132 w 2258"/>
                  <a:gd name="T87" fmla="*/ 156 h 587"/>
                  <a:gd name="T88" fmla="*/ 180 w 2258"/>
                  <a:gd name="T89" fmla="*/ 132 h 587"/>
                  <a:gd name="T90" fmla="*/ 240 w 2258"/>
                  <a:gd name="T91" fmla="*/ 114 h 587"/>
                  <a:gd name="T92" fmla="*/ 301 w 2258"/>
                  <a:gd name="T93" fmla="*/ 90 h 587"/>
                  <a:gd name="T94" fmla="*/ 385 w 2258"/>
                  <a:gd name="T95" fmla="*/ 72 h 587"/>
                  <a:gd name="T96" fmla="*/ 463 w 2258"/>
                  <a:gd name="T97" fmla="*/ 54 h 587"/>
                  <a:gd name="T98" fmla="*/ 547 w 2258"/>
                  <a:gd name="T99" fmla="*/ 42 h 587"/>
                  <a:gd name="T100" fmla="*/ 649 w 2258"/>
                  <a:gd name="T101" fmla="*/ 24 h 587"/>
                  <a:gd name="T102" fmla="*/ 739 w 2258"/>
                  <a:gd name="T103" fmla="*/ 18 h 587"/>
                  <a:gd name="T104" fmla="*/ 835 w 2258"/>
                  <a:gd name="T105" fmla="*/ 6 h 587"/>
                  <a:gd name="T106" fmla="*/ 949 w 2258"/>
                  <a:gd name="T107" fmla="*/ 0 h 587"/>
                  <a:gd name="T108" fmla="*/ 1051 w 2258"/>
                  <a:gd name="T109" fmla="*/ 0 h 587"/>
                  <a:gd name="T110" fmla="*/ 1129 w 2258"/>
                  <a:gd name="T111" fmla="*/ 294 h 58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258" h="587">
                    <a:moveTo>
                      <a:pt x="2150" y="168"/>
                    </a:moveTo>
                    <a:lnTo>
                      <a:pt x="2156" y="174"/>
                    </a:lnTo>
                    <a:lnTo>
                      <a:pt x="2174" y="180"/>
                    </a:lnTo>
                    <a:lnTo>
                      <a:pt x="2180" y="186"/>
                    </a:lnTo>
                    <a:lnTo>
                      <a:pt x="2186" y="192"/>
                    </a:lnTo>
                    <a:lnTo>
                      <a:pt x="2204" y="204"/>
                    </a:lnTo>
                    <a:lnTo>
                      <a:pt x="2210" y="204"/>
                    </a:lnTo>
                    <a:lnTo>
                      <a:pt x="2210" y="210"/>
                    </a:lnTo>
                    <a:lnTo>
                      <a:pt x="2222" y="222"/>
                    </a:lnTo>
                    <a:lnTo>
                      <a:pt x="2228" y="228"/>
                    </a:lnTo>
                    <a:lnTo>
                      <a:pt x="2234" y="234"/>
                    </a:lnTo>
                    <a:lnTo>
                      <a:pt x="2240" y="240"/>
                    </a:lnTo>
                    <a:lnTo>
                      <a:pt x="2240" y="246"/>
                    </a:lnTo>
                    <a:lnTo>
                      <a:pt x="2246" y="252"/>
                    </a:lnTo>
                    <a:lnTo>
                      <a:pt x="2252" y="264"/>
                    </a:lnTo>
                    <a:lnTo>
                      <a:pt x="2252" y="270"/>
                    </a:lnTo>
                    <a:lnTo>
                      <a:pt x="2258" y="282"/>
                    </a:lnTo>
                    <a:lnTo>
                      <a:pt x="2258" y="288"/>
                    </a:lnTo>
                    <a:lnTo>
                      <a:pt x="2258" y="294"/>
                    </a:lnTo>
                    <a:lnTo>
                      <a:pt x="2258" y="300"/>
                    </a:lnTo>
                    <a:lnTo>
                      <a:pt x="2252" y="306"/>
                    </a:lnTo>
                    <a:lnTo>
                      <a:pt x="2252" y="312"/>
                    </a:lnTo>
                    <a:lnTo>
                      <a:pt x="2252" y="324"/>
                    </a:lnTo>
                    <a:lnTo>
                      <a:pt x="2246" y="330"/>
                    </a:lnTo>
                    <a:lnTo>
                      <a:pt x="2246" y="336"/>
                    </a:lnTo>
                    <a:lnTo>
                      <a:pt x="2240" y="342"/>
                    </a:lnTo>
                    <a:lnTo>
                      <a:pt x="2234" y="348"/>
                    </a:lnTo>
                    <a:lnTo>
                      <a:pt x="2234" y="354"/>
                    </a:lnTo>
                    <a:lnTo>
                      <a:pt x="2222" y="366"/>
                    </a:lnTo>
                    <a:lnTo>
                      <a:pt x="2216" y="366"/>
                    </a:lnTo>
                    <a:lnTo>
                      <a:pt x="2210" y="372"/>
                    </a:lnTo>
                    <a:lnTo>
                      <a:pt x="2204" y="384"/>
                    </a:lnTo>
                    <a:lnTo>
                      <a:pt x="2198" y="390"/>
                    </a:lnTo>
                    <a:lnTo>
                      <a:pt x="2186" y="396"/>
                    </a:lnTo>
                    <a:lnTo>
                      <a:pt x="2174" y="402"/>
                    </a:lnTo>
                    <a:lnTo>
                      <a:pt x="2168" y="408"/>
                    </a:lnTo>
                    <a:lnTo>
                      <a:pt x="2156" y="414"/>
                    </a:lnTo>
                    <a:lnTo>
                      <a:pt x="2150" y="414"/>
                    </a:lnTo>
                    <a:lnTo>
                      <a:pt x="2132" y="425"/>
                    </a:lnTo>
                    <a:lnTo>
                      <a:pt x="2126" y="431"/>
                    </a:lnTo>
                    <a:lnTo>
                      <a:pt x="2114" y="437"/>
                    </a:lnTo>
                    <a:lnTo>
                      <a:pt x="2096" y="443"/>
                    </a:lnTo>
                    <a:lnTo>
                      <a:pt x="2084" y="449"/>
                    </a:lnTo>
                    <a:lnTo>
                      <a:pt x="2072" y="449"/>
                    </a:lnTo>
                    <a:lnTo>
                      <a:pt x="2054" y="461"/>
                    </a:lnTo>
                    <a:lnTo>
                      <a:pt x="2042" y="467"/>
                    </a:lnTo>
                    <a:lnTo>
                      <a:pt x="2030" y="467"/>
                    </a:lnTo>
                    <a:lnTo>
                      <a:pt x="2006" y="479"/>
                    </a:lnTo>
                    <a:lnTo>
                      <a:pt x="1994" y="479"/>
                    </a:lnTo>
                    <a:lnTo>
                      <a:pt x="1982" y="485"/>
                    </a:lnTo>
                    <a:lnTo>
                      <a:pt x="1951" y="491"/>
                    </a:lnTo>
                    <a:lnTo>
                      <a:pt x="1939" y="497"/>
                    </a:lnTo>
                    <a:lnTo>
                      <a:pt x="1927" y="497"/>
                    </a:lnTo>
                    <a:lnTo>
                      <a:pt x="1897" y="509"/>
                    </a:lnTo>
                    <a:lnTo>
                      <a:pt x="1885" y="509"/>
                    </a:lnTo>
                    <a:lnTo>
                      <a:pt x="1867" y="515"/>
                    </a:lnTo>
                    <a:lnTo>
                      <a:pt x="1837" y="521"/>
                    </a:lnTo>
                    <a:lnTo>
                      <a:pt x="1819" y="521"/>
                    </a:lnTo>
                    <a:lnTo>
                      <a:pt x="1807" y="527"/>
                    </a:lnTo>
                    <a:lnTo>
                      <a:pt x="1777" y="533"/>
                    </a:lnTo>
                    <a:lnTo>
                      <a:pt x="1759" y="533"/>
                    </a:lnTo>
                    <a:lnTo>
                      <a:pt x="1741" y="539"/>
                    </a:lnTo>
                    <a:lnTo>
                      <a:pt x="1711" y="545"/>
                    </a:lnTo>
                    <a:lnTo>
                      <a:pt x="1693" y="545"/>
                    </a:lnTo>
                    <a:lnTo>
                      <a:pt x="1675" y="551"/>
                    </a:lnTo>
                    <a:lnTo>
                      <a:pt x="1639" y="551"/>
                    </a:lnTo>
                    <a:lnTo>
                      <a:pt x="1621" y="557"/>
                    </a:lnTo>
                    <a:lnTo>
                      <a:pt x="1603" y="557"/>
                    </a:lnTo>
                    <a:lnTo>
                      <a:pt x="1567" y="563"/>
                    </a:lnTo>
                    <a:lnTo>
                      <a:pt x="1549" y="563"/>
                    </a:lnTo>
                    <a:lnTo>
                      <a:pt x="1531" y="563"/>
                    </a:lnTo>
                    <a:lnTo>
                      <a:pt x="1495" y="569"/>
                    </a:lnTo>
                    <a:lnTo>
                      <a:pt x="1477" y="569"/>
                    </a:lnTo>
                    <a:lnTo>
                      <a:pt x="1459" y="575"/>
                    </a:lnTo>
                    <a:lnTo>
                      <a:pt x="1417" y="575"/>
                    </a:lnTo>
                    <a:lnTo>
                      <a:pt x="1399" y="575"/>
                    </a:lnTo>
                    <a:lnTo>
                      <a:pt x="1381" y="575"/>
                    </a:lnTo>
                    <a:lnTo>
                      <a:pt x="1345" y="581"/>
                    </a:lnTo>
                    <a:lnTo>
                      <a:pt x="1321" y="581"/>
                    </a:lnTo>
                    <a:lnTo>
                      <a:pt x="1303" y="581"/>
                    </a:lnTo>
                    <a:lnTo>
                      <a:pt x="1267" y="581"/>
                    </a:lnTo>
                    <a:lnTo>
                      <a:pt x="1243" y="581"/>
                    </a:lnTo>
                    <a:lnTo>
                      <a:pt x="1225" y="587"/>
                    </a:lnTo>
                    <a:lnTo>
                      <a:pt x="1189" y="587"/>
                    </a:lnTo>
                    <a:lnTo>
                      <a:pt x="1165" y="587"/>
                    </a:lnTo>
                    <a:lnTo>
                      <a:pt x="1147" y="587"/>
                    </a:lnTo>
                    <a:lnTo>
                      <a:pt x="1105" y="587"/>
                    </a:lnTo>
                    <a:lnTo>
                      <a:pt x="1087" y="587"/>
                    </a:lnTo>
                    <a:lnTo>
                      <a:pt x="1069" y="587"/>
                    </a:lnTo>
                    <a:lnTo>
                      <a:pt x="1027" y="587"/>
                    </a:lnTo>
                    <a:lnTo>
                      <a:pt x="1009" y="581"/>
                    </a:lnTo>
                    <a:lnTo>
                      <a:pt x="991" y="581"/>
                    </a:lnTo>
                    <a:lnTo>
                      <a:pt x="949" y="581"/>
                    </a:lnTo>
                    <a:lnTo>
                      <a:pt x="931" y="581"/>
                    </a:lnTo>
                    <a:lnTo>
                      <a:pt x="913" y="581"/>
                    </a:lnTo>
                    <a:lnTo>
                      <a:pt x="871" y="575"/>
                    </a:lnTo>
                    <a:lnTo>
                      <a:pt x="853" y="575"/>
                    </a:lnTo>
                    <a:lnTo>
                      <a:pt x="835" y="575"/>
                    </a:lnTo>
                    <a:lnTo>
                      <a:pt x="799" y="575"/>
                    </a:lnTo>
                    <a:lnTo>
                      <a:pt x="781" y="569"/>
                    </a:lnTo>
                    <a:lnTo>
                      <a:pt x="763" y="569"/>
                    </a:lnTo>
                    <a:lnTo>
                      <a:pt x="721" y="563"/>
                    </a:lnTo>
                    <a:lnTo>
                      <a:pt x="703" y="563"/>
                    </a:lnTo>
                    <a:lnTo>
                      <a:pt x="685" y="563"/>
                    </a:lnTo>
                    <a:lnTo>
                      <a:pt x="649" y="557"/>
                    </a:lnTo>
                    <a:lnTo>
                      <a:pt x="631" y="557"/>
                    </a:lnTo>
                    <a:lnTo>
                      <a:pt x="613" y="551"/>
                    </a:lnTo>
                    <a:lnTo>
                      <a:pt x="583" y="551"/>
                    </a:lnTo>
                    <a:lnTo>
                      <a:pt x="565" y="545"/>
                    </a:lnTo>
                    <a:lnTo>
                      <a:pt x="547" y="545"/>
                    </a:lnTo>
                    <a:lnTo>
                      <a:pt x="511" y="539"/>
                    </a:lnTo>
                    <a:lnTo>
                      <a:pt x="499" y="533"/>
                    </a:lnTo>
                    <a:lnTo>
                      <a:pt x="481" y="533"/>
                    </a:lnTo>
                    <a:lnTo>
                      <a:pt x="463" y="527"/>
                    </a:lnTo>
                    <a:lnTo>
                      <a:pt x="433" y="521"/>
                    </a:lnTo>
                    <a:lnTo>
                      <a:pt x="415" y="521"/>
                    </a:lnTo>
                    <a:lnTo>
                      <a:pt x="403" y="515"/>
                    </a:lnTo>
                    <a:lnTo>
                      <a:pt x="373" y="509"/>
                    </a:lnTo>
                    <a:lnTo>
                      <a:pt x="361" y="509"/>
                    </a:lnTo>
                    <a:lnTo>
                      <a:pt x="343" y="503"/>
                    </a:lnTo>
                    <a:lnTo>
                      <a:pt x="319" y="497"/>
                    </a:lnTo>
                    <a:lnTo>
                      <a:pt x="301" y="491"/>
                    </a:lnTo>
                    <a:lnTo>
                      <a:pt x="289" y="491"/>
                    </a:lnTo>
                    <a:lnTo>
                      <a:pt x="264" y="479"/>
                    </a:lnTo>
                    <a:lnTo>
                      <a:pt x="252" y="479"/>
                    </a:lnTo>
                    <a:lnTo>
                      <a:pt x="240" y="473"/>
                    </a:lnTo>
                    <a:lnTo>
                      <a:pt x="216" y="467"/>
                    </a:lnTo>
                    <a:lnTo>
                      <a:pt x="204" y="461"/>
                    </a:lnTo>
                    <a:lnTo>
                      <a:pt x="192" y="455"/>
                    </a:lnTo>
                    <a:lnTo>
                      <a:pt x="168" y="449"/>
                    </a:lnTo>
                    <a:lnTo>
                      <a:pt x="162" y="443"/>
                    </a:lnTo>
                    <a:lnTo>
                      <a:pt x="150" y="437"/>
                    </a:lnTo>
                    <a:lnTo>
                      <a:pt x="132" y="431"/>
                    </a:lnTo>
                    <a:lnTo>
                      <a:pt x="120" y="425"/>
                    </a:lnTo>
                    <a:lnTo>
                      <a:pt x="114" y="420"/>
                    </a:lnTo>
                    <a:lnTo>
                      <a:pt x="96" y="414"/>
                    </a:lnTo>
                    <a:lnTo>
                      <a:pt x="90" y="408"/>
                    </a:lnTo>
                    <a:lnTo>
                      <a:pt x="78" y="402"/>
                    </a:lnTo>
                    <a:lnTo>
                      <a:pt x="66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42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2" y="336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0" y="312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0"/>
                    </a:lnTo>
                    <a:lnTo>
                      <a:pt x="24" y="234"/>
                    </a:lnTo>
                    <a:lnTo>
                      <a:pt x="30" y="228"/>
                    </a:lnTo>
                    <a:lnTo>
                      <a:pt x="30" y="222"/>
                    </a:lnTo>
                    <a:lnTo>
                      <a:pt x="42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66" y="192"/>
                    </a:lnTo>
                    <a:lnTo>
                      <a:pt x="72" y="186"/>
                    </a:lnTo>
                    <a:lnTo>
                      <a:pt x="78" y="180"/>
                    </a:lnTo>
                    <a:lnTo>
                      <a:pt x="96" y="174"/>
                    </a:lnTo>
                    <a:lnTo>
                      <a:pt x="102" y="168"/>
                    </a:lnTo>
                    <a:lnTo>
                      <a:pt x="114" y="162"/>
                    </a:lnTo>
                    <a:lnTo>
                      <a:pt x="132" y="156"/>
                    </a:lnTo>
                    <a:lnTo>
                      <a:pt x="138" y="150"/>
                    </a:lnTo>
                    <a:lnTo>
                      <a:pt x="150" y="144"/>
                    </a:lnTo>
                    <a:lnTo>
                      <a:pt x="168" y="138"/>
                    </a:lnTo>
                    <a:lnTo>
                      <a:pt x="180" y="132"/>
                    </a:lnTo>
                    <a:lnTo>
                      <a:pt x="192" y="126"/>
                    </a:lnTo>
                    <a:lnTo>
                      <a:pt x="216" y="120"/>
                    </a:lnTo>
                    <a:lnTo>
                      <a:pt x="228" y="114"/>
                    </a:lnTo>
                    <a:lnTo>
                      <a:pt x="240" y="114"/>
                    </a:lnTo>
                    <a:lnTo>
                      <a:pt x="264" y="102"/>
                    </a:lnTo>
                    <a:lnTo>
                      <a:pt x="276" y="102"/>
                    </a:lnTo>
                    <a:lnTo>
                      <a:pt x="289" y="96"/>
                    </a:lnTo>
                    <a:lnTo>
                      <a:pt x="301" y="90"/>
                    </a:lnTo>
                    <a:lnTo>
                      <a:pt x="331" y="84"/>
                    </a:lnTo>
                    <a:lnTo>
                      <a:pt x="343" y="84"/>
                    </a:lnTo>
                    <a:lnTo>
                      <a:pt x="361" y="78"/>
                    </a:lnTo>
                    <a:lnTo>
                      <a:pt x="385" y="72"/>
                    </a:lnTo>
                    <a:lnTo>
                      <a:pt x="403" y="66"/>
                    </a:lnTo>
                    <a:lnTo>
                      <a:pt x="415" y="66"/>
                    </a:lnTo>
                    <a:lnTo>
                      <a:pt x="451" y="60"/>
                    </a:lnTo>
                    <a:lnTo>
                      <a:pt x="463" y="54"/>
                    </a:lnTo>
                    <a:lnTo>
                      <a:pt x="481" y="54"/>
                    </a:lnTo>
                    <a:lnTo>
                      <a:pt x="511" y="48"/>
                    </a:lnTo>
                    <a:lnTo>
                      <a:pt x="529" y="42"/>
                    </a:lnTo>
                    <a:lnTo>
                      <a:pt x="547" y="42"/>
                    </a:lnTo>
                    <a:lnTo>
                      <a:pt x="583" y="36"/>
                    </a:lnTo>
                    <a:lnTo>
                      <a:pt x="595" y="30"/>
                    </a:lnTo>
                    <a:lnTo>
                      <a:pt x="613" y="30"/>
                    </a:lnTo>
                    <a:lnTo>
                      <a:pt x="649" y="24"/>
                    </a:lnTo>
                    <a:lnTo>
                      <a:pt x="667" y="24"/>
                    </a:lnTo>
                    <a:lnTo>
                      <a:pt x="685" y="24"/>
                    </a:lnTo>
                    <a:lnTo>
                      <a:pt x="721" y="18"/>
                    </a:lnTo>
                    <a:lnTo>
                      <a:pt x="739" y="18"/>
                    </a:lnTo>
                    <a:lnTo>
                      <a:pt x="763" y="12"/>
                    </a:lnTo>
                    <a:lnTo>
                      <a:pt x="799" y="12"/>
                    </a:lnTo>
                    <a:lnTo>
                      <a:pt x="817" y="12"/>
                    </a:lnTo>
                    <a:lnTo>
                      <a:pt x="835" y="6"/>
                    </a:lnTo>
                    <a:lnTo>
                      <a:pt x="871" y="6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49" y="0"/>
                    </a:lnTo>
                    <a:lnTo>
                      <a:pt x="973" y="0"/>
                    </a:lnTo>
                    <a:lnTo>
                      <a:pt x="991" y="0"/>
                    </a:lnTo>
                    <a:lnTo>
                      <a:pt x="1027" y="0"/>
                    </a:lnTo>
                    <a:lnTo>
                      <a:pt x="1051" y="0"/>
                    </a:lnTo>
                    <a:lnTo>
                      <a:pt x="1069" y="0"/>
                    </a:lnTo>
                    <a:lnTo>
                      <a:pt x="1105" y="0"/>
                    </a:lnTo>
                    <a:lnTo>
                      <a:pt x="1129" y="0"/>
                    </a:lnTo>
                    <a:lnTo>
                      <a:pt x="1129" y="294"/>
                    </a:lnTo>
                    <a:lnTo>
                      <a:pt x="2150" y="168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8201" name="Rectangle 29"/>
            <p:cNvSpPr>
              <a:spLocks noChangeArrowheads="1"/>
            </p:cNvSpPr>
            <p:nvPr/>
          </p:nvSpPr>
          <p:spPr bwMode="auto">
            <a:xfrm>
              <a:off x="4301" y="1776"/>
              <a:ext cx="26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Code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1%</a:t>
              </a:r>
            </a:p>
          </p:txBody>
        </p:sp>
        <p:sp>
          <p:nvSpPr>
            <p:cNvPr id="8202" name="Rectangle 30"/>
            <p:cNvSpPr>
              <a:spLocks noChangeArrowheads="1"/>
            </p:cNvSpPr>
            <p:nvPr/>
          </p:nvSpPr>
          <p:spPr bwMode="auto">
            <a:xfrm>
              <a:off x="4627" y="1835"/>
              <a:ext cx="27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Other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4%</a:t>
              </a:r>
            </a:p>
          </p:txBody>
        </p:sp>
        <p:sp>
          <p:nvSpPr>
            <p:cNvPr id="8203" name="Rectangle 31"/>
            <p:cNvSpPr>
              <a:spLocks noChangeArrowheads="1"/>
            </p:cNvSpPr>
            <p:nvPr/>
          </p:nvSpPr>
          <p:spPr bwMode="auto">
            <a:xfrm>
              <a:off x="5152" y="1876"/>
              <a:ext cx="3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Design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13%</a:t>
              </a:r>
            </a:p>
          </p:txBody>
        </p:sp>
        <p:sp>
          <p:nvSpPr>
            <p:cNvPr id="8204" name="Rectangle 32"/>
            <p:cNvSpPr>
              <a:spLocks noChangeArrowheads="1"/>
            </p:cNvSpPr>
            <p:nvPr/>
          </p:nvSpPr>
          <p:spPr bwMode="auto">
            <a:xfrm>
              <a:off x="3385" y="1989"/>
              <a:ext cx="69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Requirements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350">
                  <a:solidFill>
                    <a:srgbClr val="000000"/>
                  </a:solidFill>
                  <a:latin typeface="Futura Lt BT"/>
                </a:rPr>
                <a:t>82%</a:t>
              </a:r>
            </a:p>
          </p:txBody>
        </p:sp>
      </p:grpSp>
      <p:sp>
        <p:nvSpPr>
          <p:cNvPr id="8199" name="Text Box 36"/>
          <p:cNvSpPr txBox="1">
            <a:spLocks noChangeArrowheads="1"/>
          </p:cNvSpPr>
          <p:nvPr/>
        </p:nvSpPr>
        <p:spPr bwMode="auto">
          <a:xfrm>
            <a:off x="1231107" y="5422106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CA" sz="900">
                <a:latin typeface="Times New Roman" panose="02020603050405020304" pitchFamily="18" charset="0"/>
              </a:rPr>
              <a:t/>
            </a:r>
            <a:br>
              <a:rPr lang="en-CA" sz="900">
                <a:latin typeface="Times New Roman" panose="02020603050405020304" pitchFamily="18" charset="0"/>
              </a:rPr>
            </a:br>
            <a:r>
              <a:rPr lang="en-CA" sz="900">
                <a:latin typeface="Times New Roman" panose="02020603050405020304" pitchFamily="18" charset="0"/>
              </a:rPr>
              <a:t> Source: Martin &amp; Leffinwell</a:t>
            </a:r>
          </a:p>
        </p:txBody>
      </p:sp>
    </p:spTree>
    <p:extLst>
      <p:ext uri="{BB962C8B-B14F-4D97-AF65-F5344CB8AC3E}">
        <p14:creationId xmlns:p14="http://schemas.microsoft.com/office/powerpoint/2010/main" val="6892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792" y="-72189"/>
            <a:ext cx="6292513" cy="1237395"/>
          </a:xfrm>
        </p:spPr>
        <p:txBody>
          <a:bodyPr/>
          <a:lstStyle/>
          <a:p>
            <a:r>
              <a:rPr lang="en-US" smtClean="0"/>
              <a:t>Software requirements defined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4263"/>
            <a:ext cx="8013032" cy="4920916"/>
          </a:xfrm>
        </p:spPr>
        <p:txBody>
          <a:bodyPr/>
          <a:lstStyle/>
          <a:p>
            <a:r>
              <a:rPr lang="en-US" dirty="0"/>
              <a:t> Brian </a:t>
            </a:r>
            <a:r>
              <a:rPr lang="en-US" dirty="0" smtClean="0"/>
              <a:t>Lawrence: “</a:t>
            </a:r>
            <a:r>
              <a:rPr lang="en-US" dirty="0"/>
              <a:t>anything that drives design choices” (</a:t>
            </a:r>
            <a:r>
              <a:rPr lang="en-US" i="1" dirty="0"/>
              <a:t>Lawrence </a:t>
            </a:r>
            <a:r>
              <a:rPr lang="en-US" i="1" dirty="0" smtClean="0"/>
              <a:t>1997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algn="just"/>
            <a:r>
              <a:rPr lang="en-US" dirty="0" smtClean="0"/>
              <a:t>“ </a:t>
            </a:r>
            <a:r>
              <a:rPr lang="en-US" b="1" dirty="0" smtClean="0"/>
              <a:t>Requirements </a:t>
            </a:r>
            <a:r>
              <a:rPr lang="en-US" b="1" dirty="0"/>
              <a:t>are a specification of what should be implemented. They are descriptions of how the system should behave, or of a system property or attribute. They may be a constraint on the development process of the system</a:t>
            </a:r>
            <a:r>
              <a:rPr lang="en-US" dirty="0"/>
              <a:t>” </a:t>
            </a:r>
            <a:r>
              <a:rPr lang="en-US" dirty="0" smtClean="0"/>
              <a:t> </a:t>
            </a:r>
            <a:r>
              <a:rPr lang="en-US" i="1" dirty="0"/>
              <a:t>Ian </a:t>
            </a:r>
            <a:r>
              <a:rPr lang="en-US" i="1" dirty="0" err="1"/>
              <a:t>Sommerville</a:t>
            </a:r>
            <a:r>
              <a:rPr lang="en-US" i="1" dirty="0"/>
              <a:t> and Pete Sawyer (1997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99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981496"/>
            <a:ext cx="7495673" cy="513266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14602" y="182332"/>
            <a:ext cx="6388766" cy="960668"/>
          </a:xfrm>
        </p:spPr>
        <p:txBody>
          <a:bodyPr/>
          <a:lstStyle/>
          <a:p>
            <a:r>
              <a:rPr lang="en-US" smtClean="0"/>
              <a:t>Types of requirements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932" y="-108284"/>
            <a:ext cx="5335934" cy="578665"/>
          </a:xfrm>
        </p:spPr>
        <p:txBody>
          <a:bodyPr/>
          <a:lstStyle/>
          <a:p>
            <a:pPr algn="ctr"/>
            <a:r>
              <a:rPr lang="en-US"/>
              <a:t>Levels and types of requirements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7" y="1470861"/>
            <a:ext cx="6845968" cy="46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 </a:t>
            </a:r>
            <a:r>
              <a:rPr lang="en-US" smtClean="0"/>
              <a:t>The participation of stakeholders in </a:t>
            </a:r>
            <a:r>
              <a:rPr lang="en-US"/>
              <a:t>requirements </a:t>
            </a:r>
            <a:r>
              <a:rPr lang="en-US" smtClean="0"/>
              <a:t>development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42" y="1207169"/>
            <a:ext cx="3876268" cy="53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864" y="-108284"/>
            <a:ext cx="7184670" cy="950495"/>
          </a:xfrm>
        </p:spPr>
        <p:txBody>
          <a:bodyPr/>
          <a:lstStyle/>
          <a:p>
            <a:r>
              <a:rPr lang="en-US"/>
              <a:t>Product vs. project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3" y="1732546"/>
            <a:ext cx="7387389" cy="4331369"/>
          </a:xfrm>
        </p:spPr>
        <p:txBody>
          <a:bodyPr/>
          <a:lstStyle/>
          <a:p>
            <a:r>
              <a:rPr lang="en-US"/>
              <a:t> </a:t>
            </a:r>
            <a:r>
              <a:rPr lang="en-US" smtClean="0"/>
              <a:t>Product requirements:</a:t>
            </a:r>
          </a:p>
          <a:p>
            <a:pPr lvl="1"/>
            <a:r>
              <a:rPr lang="en-US"/>
              <a:t> properties of a software system to be built</a:t>
            </a:r>
          </a:p>
          <a:p>
            <a:r>
              <a:rPr lang="en-US" smtClean="0"/>
              <a:t>Projects requirements:</a:t>
            </a:r>
          </a:p>
          <a:p>
            <a:pPr lvl="1"/>
            <a:r>
              <a:rPr lang="en-US" smtClean="0"/>
              <a:t>do </a:t>
            </a:r>
            <a:r>
              <a:rPr lang="en-US"/>
              <a:t>have other expectations and deliverables that are not a part of the software the team implements, but that are necessary to the successful completion of the project as a whole</a:t>
            </a:r>
          </a:p>
        </p:txBody>
      </p:sp>
    </p:spTree>
    <p:extLst>
      <p:ext uri="{BB962C8B-B14F-4D97-AF65-F5344CB8AC3E}">
        <p14:creationId xmlns:p14="http://schemas.microsoft.com/office/powerpoint/2010/main" val="42585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E47A677D-E52F-45FC-9090-F05AAD03D818}" vid="{B9C4DED7-E0BA-4BCD-B007-94155436C63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1311</TotalTime>
  <Words>373</Words>
  <Application>Microsoft Office PowerPoint</Application>
  <PresentationFormat>On-screen Show (4:3)</PresentationFormat>
  <Paragraphs>73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Futura Lt BT</vt:lpstr>
      <vt:lpstr>Myriad Pro</vt:lpstr>
      <vt:lpstr>Arial</vt:lpstr>
      <vt:lpstr>Calibri</vt:lpstr>
      <vt:lpstr>Tahoma</vt:lpstr>
      <vt:lpstr>Times New Roman</vt:lpstr>
      <vt:lpstr>Wingdings</vt:lpstr>
      <vt:lpstr>Wingdings 3</vt:lpstr>
      <vt:lpstr>Theme</vt:lpstr>
      <vt:lpstr>Custom Design</vt:lpstr>
      <vt:lpstr>CHAPTER 1 The essential of software requirement </vt:lpstr>
      <vt:lpstr>Objectives</vt:lpstr>
      <vt:lpstr> Contents </vt:lpstr>
      <vt:lpstr>Why is requirement engineering?</vt:lpstr>
      <vt:lpstr>Software requirements defined</vt:lpstr>
      <vt:lpstr>Types of requirements</vt:lpstr>
      <vt:lpstr>Levels and types of requirements </vt:lpstr>
      <vt:lpstr> The participation of stakeholders in requirements development</vt:lpstr>
      <vt:lpstr>Product vs. project requirements </vt:lpstr>
      <vt:lpstr>Requirements development and management</vt:lpstr>
      <vt:lpstr>When bad requirements happen to good people </vt:lpstr>
      <vt:lpstr>Benefits from a high-quality requirements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The essential of software requirement </dc:title>
  <dc:creator>Huong</dc:creator>
  <cp:lastModifiedBy>manhpthe172481</cp:lastModifiedBy>
  <cp:revision>35</cp:revision>
  <dcterms:created xsi:type="dcterms:W3CDTF">2018-04-12T06:52:22Z</dcterms:created>
  <dcterms:modified xsi:type="dcterms:W3CDTF">2024-09-11T03:23:21Z</dcterms:modified>
</cp:coreProperties>
</file>