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3"/>
  </p:notesMasterIdLst>
  <p:sldIdLst>
    <p:sldId id="256" r:id="rId2"/>
    <p:sldId id="257" r:id="rId3"/>
    <p:sldId id="258" r:id="rId4"/>
    <p:sldId id="260" r:id="rId5"/>
    <p:sldId id="261" r:id="rId6"/>
    <p:sldId id="262" r:id="rId7"/>
    <p:sldId id="263" r:id="rId8"/>
    <p:sldId id="264" r:id="rId9"/>
    <p:sldId id="265" r:id="rId10"/>
    <p:sldId id="266" r:id="rId11"/>
    <p:sldId id="267" r:id="rId12"/>
    <p:sldId id="269" r:id="rId13"/>
    <p:sldId id="270" r:id="rId14"/>
    <p:sldId id="289" r:id="rId15"/>
    <p:sldId id="29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6" r:id="rId31"/>
    <p:sldId id="288"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94764" autoAdjust="0"/>
  </p:normalViewPr>
  <p:slideViewPr>
    <p:cSldViewPr snapToGrid="0" snapToObjects="1">
      <p:cViewPr varScale="1">
        <p:scale>
          <a:sx n="110" d="100"/>
          <a:sy n="110" d="100"/>
        </p:scale>
        <p:origin x="1596"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C143EE-3C02-4F42-A188-C979A52BFC3B}" type="datetimeFigureOut">
              <a:rPr lang="en-US" smtClean="0"/>
              <a:t>1/13/2024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E67B08-CF0A-42CC-87BB-2C9468CAFE05}" type="slidenum">
              <a:rPr lang="en-US" smtClean="0"/>
              <a:t>‹#›</a:t>
            </a:fld>
            <a:endParaRPr lang="en-US"/>
          </a:p>
        </p:txBody>
      </p:sp>
    </p:spTree>
    <p:extLst>
      <p:ext uri="{BB962C8B-B14F-4D97-AF65-F5344CB8AC3E}">
        <p14:creationId xmlns:p14="http://schemas.microsoft.com/office/powerpoint/2010/main" val="2821415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E67B08-CF0A-42CC-87BB-2C9468CAFE05}" type="slidenum">
              <a:rPr lang="en-US" smtClean="0"/>
              <a:t>10</a:t>
            </a:fld>
            <a:endParaRPr lang="en-US"/>
          </a:p>
        </p:txBody>
      </p:sp>
    </p:spTree>
    <p:extLst>
      <p:ext uri="{BB962C8B-B14F-4D97-AF65-F5344CB8AC3E}">
        <p14:creationId xmlns:p14="http://schemas.microsoft.com/office/powerpoint/2010/main" val="1585286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5A8D1C-AB86-824E-A239-649263CD433F}"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8C29BC-3B1B-F246-B435-404A21B4A7D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5A8D1C-AB86-824E-A239-649263CD433F}"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8C29BC-3B1B-F246-B435-404A21B4A7D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5A8D1C-AB86-824E-A239-649263CD433F}"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8C29BC-3B1B-F246-B435-404A21B4A7D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5A8D1C-AB86-824E-A239-649263CD433F}"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8C29BC-3B1B-F246-B435-404A21B4A7D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5A8D1C-AB86-824E-A239-649263CD433F}"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8C29BC-3B1B-F246-B435-404A21B4A7D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5A8D1C-AB86-824E-A239-649263CD433F}"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8C29BC-3B1B-F246-B435-404A21B4A7D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5A8D1C-AB86-824E-A239-649263CD433F}" type="datetimeFigureOut">
              <a:rPr lang="en-US" smtClean="0"/>
              <a:t>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8C29BC-3B1B-F246-B435-404A21B4A7D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55A8D1C-AB86-824E-A239-649263CD433F}" type="datetimeFigureOut">
              <a:rPr lang="en-US" smtClean="0"/>
              <a:t>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8C29BC-3B1B-F246-B435-404A21B4A7D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5A8D1C-AB86-824E-A239-649263CD433F}" type="datetimeFigureOut">
              <a:rPr lang="en-US" smtClean="0"/>
              <a:t>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8C29BC-3B1B-F246-B435-404A21B4A7D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5A8D1C-AB86-824E-A239-649263CD433F}"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8C29BC-3B1B-F246-B435-404A21B4A7D2}"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55A8D1C-AB86-824E-A239-649263CD433F}" type="datetimeFigureOut">
              <a:rPr lang="en-US" smtClean="0"/>
              <a:t>1/13/2024</a:t>
            </a:fld>
            <a:endParaRPr lang="en-US"/>
          </a:p>
        </p:txBody>
      </p:sp>
      <p:sp>
        <p:nvSpPr>
          <p:cNvPr id="9" name="Slide Number Placeholder 8"/>
          <p:cNvSpPr>
            <a:spLocks noGrp="1"/>
          </p:cNvSpPr>
          <p:nvPr>
            <p:ph type="sldNum" sz="quarter" idx="11"/>
          </p:nvPr>
        </p:nvSpPr>
        <p:spPr/>
        <p:txBody>
          <a:bodyPr/>
          <a:lstStyle/>
          <a:p>
            <a:fld id="{9B8C29BC-3B1B-F246-B435-404A21B4A7D2}"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9B8C29BC-3B1B-F246-B435-404A21B4A7D2}"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B55A8D1C-AB86-824E-A239-649263CD433F}" type="datetimeFigureOut">
              <a:rPr lang="en-US" smtClean="0"/>
              <a:t>1/13/2024</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7.e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4.bin"/><Relationship Id="rId4" Type="http://schemas.openxmlformats.org/officeDocument/2006/relationships/image" Target="../media/image9.wmf"/></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427"/>
            <a:ext cx="9144000" cy="1470025"/>
          </a:xfrm>
        </p:spPr>
        <p:txBody>
          <a:bodyPr>
            <a:normAutofit/>
          </a:bodyPr>
          <a:lstStyle/>
          <a:p>
            <a:r>
              <a:rPr lang="en-US" sz="3200" dirty="0">
                <a:solidFill>
                  <a:schemeClr val="accent2"/>
                </a:solidFill>
                <a:latin typeface="Times New Roman" panose="02020603050405020304" pitchFamily="18" charset="0"/>
                <a:cs typeface="Times New Roman" panose="02020603050405020304" pitchFamily="18" charset="0"/>
              </a:rPr>
              <a:t>Chapter 2: </a:t>
            </a:r>
            <a:br>
              <a:rPr lang="en-US" sz="3200" dirty="0">
                <a:solidFill>
                  <a:schemeClr val="accent2"/>
                </a:solidFill>
                <a:latin typeface="Times New Roman" panose="02020603050405020304" pitchFamily="18" charset="0"/>
                <a:cs typeface="Times New Roman" panose="02020603050405020304" pitchFamily="18" charset="0"/>
              </a:rPr>
            </a:br>
            <a:r>
              <a:rPr lang="en-US" sz="3200" dirty="0">
                <a:solidFill>
                  <a:srgbClr val="008000"/>
                </a:solidFill>
                <a:latin typeface="Times New Roman" panose="02020603050405020304" pitchFamily="18" charset="0"/>
                <a:cs typeface="Times New Roman" panose="02020603050405020304" pitchFamily="18" charset="0"/>
              </a:rPr>
              <a:t>PROBABILITY</a:t>
            </a:r>
          </a:p>
        </p:txBody>
      </p:sp>
      <p:sp>
        <p:nvSpPr>
          <p:cNvPr id="3" name="Subtitle 2"/>
          <p:cNvSpPr>
            <a:spLocks noGrp="1"/>
          </p:cNvSpPr>
          <p:nvPr>
            <p:ph type="subTitle" idx="1"/>
          </p:nvPr>
        </p:nvSpPr>
        <p:spPr>
          <a:xfrm>
            <a:off x="46182" y="2406765"/>
            <a:ext cx="8414131" cy="3573780"/>
          </a:xfrm>
        </p:spPr>
        <p:txBody>
          <a:bodyPr>
            <a:normAutofit/>
          </a:bodyPr>
          <a:lstStyle/>
          <a:p>
            <a:pPr algn="l">
              <a:spcBef>
                <a:spcPct val="50000"/>
              </a:spcBef>
            </a:pPr>
            <a:endParaRPr lang="en-US" b="0" dirty="0">
              <a:solidFill>
                <a:srgbClr val="000000"/>
              </a:solidFill>
              <a:latin typeface="Arial" charset="0"/>
            </a:endParaRPr>
          </a:p>
          <a:p>
            <a:endParaRPr lang="en-US" dirty="0"/>
          </a:p>
        </p:txBody>
      </p:sp>
      <p:sp>
        <p:nvSpPr>
          <p:cNvPr id="4" name="Rectangle 3"/>
          <p:cNvSpPr/>
          <p:nvPr/>
        </p:nvSpPr>
        <p:spPr>
          <a:xfrm>
            <a:off x="0" y="1595981"/>
            <a:ext cx="8460313" cy="499387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spcBef>
                <a:spcPct val="50000"/>
              </a:spcBef>
            </a:pPr>
            <a:r>
              <a:rPr lang="en-US" sz="2400" dirty="0">
                <a:solidFill>
                  <a:srgbClr val="000000"/>
                </a:solidFill>
                <a:latin typeface="Times New Roman" panose="02020603050405020304" pitchFamily="18" charset="0"/>
                <a:cs typeface="Times New Roman" panose="02020603050405020304" pitchFamily="18" charset="0"/>
              </a:rPr>
              <a:t>LEARNING OBJECTIVES</a:t>
            </a:r>
          </a:p>
          <a:p>
            <a:pPr>
              <a:spcBef>
                <a:spcPct val="50000"/>
              </a:spcBef>
            </a:pPr>
            <a:r>
              <a:rPr lang="en-US" sz="2400" dirty="0">
                <a:solidFill>
                  <a:schemeClr val="tx1"/>
                </a:solidFill>
                <a:latin typeface="Times New Roman" panose="02020603050405020304" pitchFamily="18" charset="0"/>
                <a:cs typeface="Times New Roman" panose="02020603050405020304" pitchFamily="18" charset="0"/>
              </a:rPr>
              <a:t>1. Sample spaces and events</a:t>
            </a:r>
          </a:p>
          <a:p>
            <a:pPr>
              <a:spcBef>
                <a:spcPct val="50000"/>
              </a:spcBef>
            </a:pPr>
            <a:r>
              <a:rPr lang="en-US" sz="2400" dirty="0">
                <a:solidFill>
                  <a:schemeClr val="tx1"/>
                </a:solidFill>
                <a:latin typeface="Times New Roman" panose="02020603050405020304" pitchFamily="18" charset="0"/>
                <a:cs typeface="Times New Roman" panose="02020603050405020304" pitchFamily="18" charset="0"/>
              </a:rPr>
              <a:t>2. Interpretations of Probability</a:t>
            </a:r>
          </a:p>
          <a:p>
            <a:pPr>
              <a:spcBef>
                <a:spcPct val="50000"/>
              </a:spcBef>
            </a:pPr>
            <a:r>
              <a:rPr lang="en-US" sz="2400">
                <a:solidFill>
                  <a:schemeClr val="tx1"/>
                </a:solidFill>
                <a:latin typeface="Times New Roman" panose="02020603050405020304" pitchFamily="18" charset="0"/>
                <a:cs typeface="Times New Roman" panose="02020603050405020304" pitchFamily="18" charset="0"/>
              </a:rPr>
              <a:t>3. Addition rules</a:t>
            </a:r>
            <a:endParaRPr lang="en-US" sz="2400" dirty="0">
              <a:solidFill>
                <a:schemeClr val="tx1"/>
              </a:solidFill>
              <a:latin typeface="Times New Roman" panose="02020603050405020304" pitchFamily="18" charset="0"/>
              <a:cs typeface="Times New Roman" panose="02020603050405020304" pitchFamily="18" charset="0"/>
            </a:endParaRPr>
          </a:p>
          <a:p>
            <a:pPr>
              <a:spcBef>
                <a:spcPct val="50000"/>
              </a:spcBef>
            </a:pPr>
            <a:r>
              <a:rPr lang="en-US" sz="2400" dirty="0">
                <a:solidFill>
                  <a:schemeClr val="tx1"/>
                </a:solidFill>
                <a:latin typeface="Times New Roman" panose="02020603050405020304" pitchFamily="18" charset="0"/>
                <a:cs typeface="Times New Roman" panose="02020603050405020304" pitchFamily="18" charset="0"/>
              </a:rPr>
              <a:t>4. Conditional probability</a:t>
            </a:r>
          </a:p>
          <a:p>
            <a:pPr>
              <a:spcBef>
                <a:spcPct val="50000"/>
              </a:spcBef>
            </a:pPr>
            <a:r>
              <a:rPr lang="en-US" sz="2400" dirty="0">
                <a:solidFill>
                  <a:schemeClr val="tx1"/>
                </a:solidFill>
                <a:latin typeface="Times New Roman" panose="02020603050405020304" pitchFamily="18" charset="0"/>
                <a:cs typeface="Times New Roman" panose="02020603050405020304" pitchFamily="18" charset="0"/>
              </a:rPr>
              <a:t>5. Multiplication and total probability rules</a:t>
            </a:r>
          </a:p>
          <a:p>
            <a:pPr>
              <a:spcBef>
                <a:spcPct val="50000"/>
              </a:spcBef>
            </a:pPr>
            <a:r>
              <a:rPr lang="en-US" sz="2400" dirty="0">
                <a:solidFill>
                  <a:schemeClr val="tx1"/>
                </a:solidFill>
                <a:latin typeface="Times New Roman" panose="02020603050405020304" pitchFamily="18" charset="0"/>
                <a:cs typeface="Times New Roman" panose="02020603050405020304" pitchFamily="18" charset="0"/>
              </a:rPr>
              <a:t>6. Independence</a:t>
            </a:r>
          </a:p>
          <a:p>
            <a:pPr>
              <a:spcBef>
                <a:spcPct val="50000"/>
              </a:spcBef>
            </a:pPr>
            <a:r>
              <a:rPr lang="en-US" sz="2400" dirty="0">
                <a:solidFill>
                  <a:schemeClr val="tx1"/>
                </a:solidFill>
                <a:latin typeface="Times New Roman" panose="02020603050405020304" pitchFamily="18" charset="0"/>
                <a:cs typeface="Times New Roman" panose="02020603050405020304" pitchFamily="18" charset="0"/>
              </a:rPr>
              <a:t>7. Bayes’ theorem</a:t>
            </a:r>
          </a:p>
          <a:p>
            <a:pPr>
              <a:spcBef>
                <a:spcPct val="50000"/>
              </a:spcBef>
            </a:pPr>
            <a:r>
              <a:rPr lang="en-US" sz="2400" dirty="0">
                <a:solidFill>
                  <a:schemeClr val="tx1"/>
                </a:solidFill>
                <a:latin typeface="Times New Roman" panose="02020603050405020304" pitchFamily="18" charset="0"/>
                <a:cs typeface="Times New Roman" panose="02020603050405020304" pitchFamily="18" charset="0"/>
              </a:rPr>
              <a:t>8. Random variables</a:t>
            </a:r>
          </a:p>
        </p:txBody>
      </p:sp>
    </p:spTree>
    <p:extLst>
      <p:ext uri="{BB962C8B-B14F-4D97-AF65-F5344CB8AC3E}">
        <p14:creationId xmlns:p14="http://schemas.microsoft.com/office/powerpoint/2010/main" val="2016286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Interpretations of Probability</a:t>
            </a:r>
            <a:endParaRPr lang="en-US" sz="3600" dirty="0">
              <a:latin typeface="Times New Roman" panose="02020603050405020304" pitchFamily="18" charset="0"/>
              <a:cs typeface="Times New Roman" panose="02020603050405020304" pitchFamily="18" charset="0"/>
            </a:endParaRPr>
          </a:p>
        </p:txBody>
      </p:sp>
      <p:sp>
        <p:nvSpPr>
          <p:cNvPr id="4" name="Rectangle 5"/>
          <p:cNvSpPr>
            <a:spLocks noGrp="1" noChangeArrowheads="1"/>
          </p:cNvSpPr>
          <p:nvPr>
            <p:ph idx="1"/>
          </p:nvPr>
        </p:nvSpPr>
        <p:spPr bwMode="auto">
          <a:xfrm>
            <a:off x="457200" y="1600200"/>
            <a:ext cx="82296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indent="0">
              <a:buNone/>
            </a:pPr>
            <a:r>
              <a:rPr lang="en-US" b="1" u="sng" dirty="0">
                <a:latin typeface="Times New Roman" panose="02020603050405020304" pitchFamily="18" charset="0"/>
                <a:cs typeface="Times New Roman" panose="02020603050405020304" pitchFamily="18" charset="0"/>
              </a:rPr>
              <a:t>Equally Likely Outcomes</a:t>
            </a:r>
          </a:p>
        </p:txBody>
      </p:sp>
      <p:sp>
        <p:nvSpPr>
          <p:cNvPr id="9" name="Rectangle 8">
            <a:extLst>
              <a:ext uri="{FF2B5EF4-FFF2-40B4-BE49-F238E27FC236}">
                <a16:creationId xmlns="" xmlns:a16="http://schemas.microsoft.com/office/drawing/2014/main" id="{A3E33493-B6AF-4780-BA27-53A5D416B064}"/>
              </a:ext>
            </a:extLst>
          </p:cNvPr>
          <p:cNvSpPr txBox="1">
            <a:spLocks noChangeArrowheads="1"/>
          </p:cNvSpPr>
          <p:nvPr/>
        </p:nvSpPr>
        <p:spPr bwMode="auto">
          <a:xfrm>
            <a:off x="280494" y="3294623"/>
            <a:ext cx="7973411" cy="3274743"/>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vert="horz" wrap="square" lIns="91440" tIns="45720" rIns="91440" bIns="45720" rtlCol="0">
            <a:sp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0" indent="0">
              <a:buNone/>
            </a:pPr>
            <a:r>
              <a:rPr lang="en-US" dirty="0">
                <a:latin typeface="Times New Roman" panose="02020603050405020304" pitchFamily="18" charset="0"/>
                <a:cs typeface="Times New Roman" panose="02020603050405020304" pitchFamily="18" charset="0"/>
              </a:rPr>
              <a:t>1. </a:t>
            </a:r>
            <a:r>
              <a:rPr lang="en-US" b="1" dirty="0">
                <a:solidFill>
                  <a:srgbClr val="0070C0"/>
                </a:solidFill>
                <a:latin typeface="Times New Roman" panose="02020603050405020304" pitchFamily="18" charset="0"/>
                <a:cs typeface="Times New Roman" panose="02020603050405020304" pitchFamily="18" charset="0"/>
              </a:rPr>
              <a:t>a priori classical probability</a:t>
            </a:r>
          </a:p>
          <a:p>
            <a:pPr indent="-342900"/>
            <a:endParaRPr lang="en-US" dirty="0">
              <a:solidFill>
                <a:schemeClr val="folHlink"/>
              </a:solidFill>
              <a:latin typeface="Times New Roman" panose="02020603050405020304" pitchFamily="18" charset="0"/>
              <a:cs typeface="Times New Roman" panose="02020603050405020304" pitchFamily="18" charset="0"/>
            </a:endParaRPr>
          </a:p>
          <a:p>
            <a:pPr indent="-342900"/>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2. </a:t>
            </a:r>
            <a:r>
              <a:rPr lang="en-US" b="1" dirty="0">
                <a:solidFill>
                  <a:srgbClr val="0070C0"/>
                </a:solidFill>
                <a:latin typeface="Times New Roman" panose="02020603050405020304" pitchFamily="18" charset="0"/>
                <a:cs typeface="Times New Roman" panose="02020603050405020304" pitchFamily="18" charset="0"/>
              </a:rPr>
              <a:t>empirical classical probability</a:t>
            </a:r>
          </a:p>
          <a:p>
            <a:pPr indent="-342900"/>
            <a:endParaRPr lang="en-US" b="1" dirty="0">
              <a:latin typeface="Times New Roman" panose="02020603050405020304" pitchFamily="18" charset="0"/>
              <a:cs typeface="Times New Roman" panose="02020603050405020304" pitchFamily="18" charset="0"/>
            </a:endParaRPr>
          </a:p>
          <a:p>
            <a:pPr indent="-342900"/>
            <a:endParaRPr lang="en-US" b="1" dirty="0">
              <a:latin typeface="Times New Roman" panose="02020603050405020304" pitchFamily="18" charset="0"/>
              <a:cs typeface="Times New Roman" panose="02020603050405020304" pitchFamily="18" charset="0"/>
            </a:endParaRPr>
          </a:p>
          <a:p>
            <a:pPr indent="-342900"/>
            <a:endParaRPr lang="en-US" b="1" dirty="0">
              <a:latin typeface="Times New Roman" panose="02020603050405020304" pitchFamily="18" charset="0"/>
              <a:cs typeface="Times New Roman" panose="02020603050405020304" pitchFamily="18" charset="0"/>
            </a:endParaRPr>
          </a:p>
        </p:txBody>
      </p:sp>
      <p:sp>
        <p:nvSpPr>
          <p:cNvPr id="10" name="Rectangle 8">
            <a:extLst>
              <a:ext uri="{FF2B5EF4-FFF2-40B4-BE49-F238E27FC236}">
                <a16:creationId xmlns="" xmlns:a16="http://schemas.microsoft.com/office/drawing/2014/main" id="{5F9278A5-4622-4B35-966B-D416596F50AE}"/>
              </a:ext>
            </a:extLst>
          </p:cNvPr>
          <p:cNvSpPr txBox="1">
            <a:spLocks noChangeArrowheads="1"/>
          </p:cNvSpPr>
          <p:nvPr/>
        </p:nvSpPr>
        <p:spPr bwMode="auto">
          <a:xfrm>
            <a:off x="280494" y="2212506"/>
            <a:ext cx="7973411" cy="830997"/>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vert="horz" wrap="square" lIns="91440" tIns="45720" rIns="91440" bIns="45720" rtlCol="0">
            <a:sp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None/>
            </a:pPr>
            <a:r>
              <a:rPr lang="en-US" sz="2400" dirty="0">
                <a:latin typeface="Times New Roman" panose="02020603050405020304" pitchFamily="18" charset="0"/>
                <a:cs typeface="Times New Roman" panose="02020603050405020304" pitchFamily="18" charset="0"/>
              </a:rPr>
              <a:t>Whenever a sample space consists of </a:t>
            </a:r>
            <a:r>
              <a:rPr lang="en-US" sz="2400" i="1" dirty="0">
                <a:latin typeface="Times New Roman" panose="02020603050405020304" pitchFamily="18" charset="0"/>
                <a:cs typeface="Times New Roman" panose="02020603050405020304" pitchFamily="18" charset="0"/>
              </a:rPr>
              <a:t>N </a:t>
            </a:r>
            <a:r>
              <a:rPr lang="en-US" sz="2400" dirty="0">
                <a:latin typeface="Times New Roman" panose="02020603050405020304" pitchFamily="18" charset="0"/>
                <a:cs typeface="Times New Roman" panose="02020603050405020304" pitchFamily="18" charset="0"/>
              </a:rPr>
              <a:t>possible outcomes that are equally likely, the probability of each outcome is 1/</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a:t>
            </a:r>
          </a:p>
        </p:txBody>
      </p:sp>
      <p:graphicFrame>
        <p:nvGraphicFramePr>
          <p:cNvPr id="7" name="Object 8"/>
          <p:cNvGraphicFramePr>
            <a:graphicFrameLocks noChangeAspect="1"/>
          </p:cNvGraphicFramePr>
          <p:nvPr>
            <p:extLst>
              <p:ext uri="{D42A27DB-BD31-4B8C-83A1-F6EECF244321}">
                <p14:modId xmlns:p14="http://schemas.microsoft.com/office/powerpoint/2010/main" val="1729921019"/>
              </p:ext>
            </p:extLst>
          </p:nvPr>
        </p:nvGraphicFramePr>
        <p:xfrm>
          <a:off x="881061" y="3917351"/>
          <a:ext cx="6772275" cy="655637"/>
        </p:xfrm>
        <a:graphic>
          <a:graphicData uri="http://schemas.openxmlformats.org/presentationml/2006/ole">
            <mc:AlternateContent xmlns:mc="http://schemas.openxmlformats.org/markup-compatibility/2006">
              <mc:Choice xmlns:v="urn:schemas-microsoft-com:vml" Requires="v">
                <p:oleObj spid="_x0000_s1030" name="Equation" r:id="rId4" imgW="4546600" imgH="431800" progId="Equation.3">
                  <p:embed/>
                </p:oleObj>
              </mc:Choice>
              <mc:Fallback>
                <p:oleObj name="Equation" r:id="rId4" imgW="4546600" imgH="431800" progId="Equation.3">
                  <p:embed/>
                  <p:pic>
                    <p:nvPicPr>
                      <p:cNvPr id="0" name=""/>
                      <p:cNvPicPr>
                        <a:picLocks noChangeAspect="1" noChangeArrowheads="1"/>
                      </p:cNvPicPr>
                      <p:nvPr/>
                    </p:nvPicPr>
                    <p:blipFill>
                      <a:blip r:embed="rId5"/>
                      <a:srcRect/>
                      <a:stretch>
                        <a:fillRect/>
                      </a:stretch>
                    </p:blipFill>
                    <p:spPr bwMode="auto">
                      <a:xfrm>
                        <a:off x="881061" y="3917351"/>
                        <a:ext cx="6772275" cy="655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9"/>
          <p:cNvGraphicFramePr>
            <a:graphicFrameLocks noChangeAspect="1"/>
          </p:cNvGraphicFramePr>
          <p:nvPr>
            <p:extLst>
              <p:ext uri="{D42A27DB-BD31-4B8C-83A1-F6EECF244321}">
                <p14:modId xmlns:p14="http://schemas.microsoft.com/office/powerpoint/2010/main" val="1638938508"/>
              </p:ext>
            </p:extLst>
          </p:nvPr>
        </p:nvGraphicFramePr>
        <p:xfrm>
          <a:off x="890095" y="5464688"/>
          <a:ext cx="6534150" cy="598488"/>
        </p:xfrm>
        <a:graphic>
          <a:graphicData uri="http://schemas.openxmlformats.org/presentationml/2006/ole">
            <mc:AlternateContent xmlns:mc="http://schemas.openxmlformats.org/markup-compatibility/2006">
              <mc:Choice xmlns:v="urn:schemas-microsoft-com:vml" Requires="v">
                <p:oleObj spid="_x0000_s1031" name="Equation" r:id="rId6" imgW="4254480" imgH="393480" progId="Equation.3">
                  <p:embed/>
                </p:oleObj>
              </mc:Choice>
              <mc:Fallback>
                <p:oleObj name="Equation" r:id="rId6" imgW="4254480" imgH="393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0095" y="5464688"/>
                        <a:ext cx="6534150" cy="598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52081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Interpretations of Probability</a:t>
            </a:r>
            <a:endParaRPr lang="en-US" sz="3600" dirty="0">
              <a:latin typeface="Times New Roman" panose="02020603050405020304" pitchFamily="18" charset="0"/>
              <a:cs typeface="Times New Roman" panose="02020603050405020304" pitchFamily="18" charset="0"/>
            </a:endParaRPr>
          </a:p>
        </p:txBody>
      </p:sp>
      <p:sp>
        <p:nvSpPr>
          <p:cNvPr id="6" name="Rectangle 6"/>
          <p:cNvSpPr>
            <a:spLocks noChangeArrowheads="1"/>
          </p:cNvSpPr>
          <p:nvPr/>
        </p:nvSpPr>
        <p:spPr bwMode="auto">
          <a:xfrm>
            <a:off x="389815" y="1629584"/>
            <a:ext cx="7275376" cy="831850"/>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a:spAutoFit/>
          </a:bodyPr>
          <a:lstStyle/>
          <a:p>
            <a:pPr>
              <a:spcBef>
                <a:spcPct val="20000"/>
              </a:spcBef>
              <a:buClr>
                <a:schemeClr val="tx1"/>
              </a:buClr>
              <a:buSzPct val="85000"/>
              <a:buFont typeface="Wingdings" charset="0"/>
              <a:buNone/>
            </a:pPr>
            <a:r>
              <a:rPr lang="en-US" sz="2400" dirty="0">
                <a:solidFill>
                  <a:srgbClr val="0070C0"/>
                </a:solidFill>
                <a:latin typeface="Times New Roman" panose="02020603050405020304" pitchFamily="18" charset="0"/>
                <a:cs typeface="Times New Roman" panose="02020603050405020304" pitchFamily="18" charset="0"/>
              </a:rPr>
              <a:t>Example: </a:t>
            </a:r>
            <a:r>
              <a:rPr lang="en-US" sz="2400" dirty="0">
                <a:latin typeface="Times New Roman" panose="02020603050405020304" pitchFamily="18" charset="0"/>
                <a:cs typeface="Times New Roman" panose="02020603050405020304" pitchFamily="18" charset="0"/>
              </a:rPr>
              <a:t>Find the probability of selecting a face card (Jack, Queen, or King) from a standard deck of 52 cards.</a:t>
            </a:r>
          </a:p>
        </p:txBody>
      </p:sp>
      <p:graphicFrame>
        <p:nvGraphicFramePr>
          <p:cNvPr id="7" name="Object 7"/>
          <p:cNvGraphicFramePr>
            <a:graphicFrameLocks noChangeAspect="1"/>
          </p:cNvGraphicFramePr>
          <p:nvPr>
            <p:extLst>
              <p:ext uri="{D42A27DB-BD31-4B8C-83A1-F6EECF244321}">
                <p14:modId xmlns:p14="http://schemas.microsoft.com/office/powerpoint/2010/main" val="3355783046"/>
              </p:ext>
            </p:extLst>
          </p:nvPr>
        </p:nvGraphicFramePr>
        <p:xfrm>
          <a:off x="971097" y="3206279"/>
          <a:ext cx="6248400" cy="717550"/>
        </p:xfrm>
        <a:graphic>
          <a:graphicData uri="http://schemas.openxmlformats.org/presentationml/2006/ole">
            <mc:AlternateContent xmlns:mc="http://schemas.openxmlformats.org/markup-compatibility/2006">
              <mc:Choice xmlns:v="urn:schemas-microsoft-com:vml" Requires="v">
                <p:oleObj spid="_x0000_s2054" name="Equation" r:id="rId3" imgW="3429000" imgH="393480" progId="Equation.3">
                  <p:embed/>
                </p:oleObj>
              </mc:Choice>
              <mc:Fallback>
                <p:oleObj name="Equation" r:id="rId3" imgW="342900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097" y="3206279"/>
                        <a:ext cx="6248400"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8"/>
          <p:cNvGraphicFramePr>
            <a:graphicFrameLocks noChangeAspect="1"/>
          </p:cNvGraphicFramePr>
          <p:nvPr>
            <p:extLst>
              <p:ext uri="{D42A27DB-BD31-4B8C-83A1-F6EECF244321}">
                <p14:modId xmlns:p14="http://schemas.microsoft.com/office/powerpoint/2010/main" val="2300186440"/>
              </p:ext>
            </p:extLst>
          </p:nvPr>
        </p:nvGraphicFramePr>
        <p:xfrm>
          <a:off x="3986534" y="4419600"/>
          <a:ext cx="2895600" cy="735013"/>
        </p:xfrm>
        <a:graphic>
          <a:graphicData uri="http://schemas.openxmlformats.org/presentationml/2006/ole">
            <mc:AlternateContent xmlns:mc="http://schemas.openxmlformats.org/markup-compatibility/2006">
              <mc:Choice xmlns:v="urn:schemas-microsoft-com:vml" Requires="v">
                <p:oleObj spid="_x0000_s2055" name="Equation" r:id="rId5" imgW="1549080" imgH="393480" progId="Equation.3">
                  <p:embed/>
                </p:oleObj>
              </mc:Choice>
              <mc:Fallback>
                <p:oleObj name="Equation" r:id="rId5" imgW="1549080" imgH="393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6534" y="4419600"/>
                        <a:ext cx="2895600"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7463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Interpretations of Probability</a:t>
            </a:r>
            <a:endParaRPr lang="en-US" sz="3600" dirty="0">
              <a:latin typeface="Times New Roman" panose="02020603050405020304" pitchFamily="18" charset="0"/>
              <a:cs typeface="Times New Roman" panose="02020603050405020304" pitchFamily="18" charset="0"/>
            </a:endParaRPr>
          </a:p>
        </p:txBody>
      </p:sp>
      <p:sp>
        <p:nvSpPr>
          <p:cNvPr id="4" name="Rectangle 8"/>
          <p:cNvSpPr>
            <a:spLocks noGrp="1" noChangeArrowheads="1"/>
          </p:cNvSpPr>
          <p:nvPr>
            <p:ph idx="1"/>
          </p:nvPr>
        </p:nvSpPr>
        <p:spPr bwMode="auto">
          <a:xfrm>
            <a:off x="177064" y="1600200"/>
            <a:ext cx="8229600" cy="830997"/>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a:spAutoFit/>
          </a:bodyPr>
          <a:lstStyle/>
          <a:p>
            <a:pPr marL="0" indent="0" eaLnBrk="0" hangingPunct="0">
              <a:buNone/>
            </a:pPr>
            <a:r>
              <a:rPr lang="en-US" sz="2400" dirty="0">
                <a:solidFill>
                  <a:srgbClr val="0070C0"/>
                </a:solidFill>
                <a:latin typeface="Times New Roman" panose="02020603050405020304" pitchFamily="18" charset="0"/>
                <a:cs typeface="Times New Roman" panose="02020603050405020304" pitchFamily="18" charset="0"/>
              </a:rPr>
              <a:t>Example: </a:t>
            </a:r>
            <a:r>
              <a:rPr lang="en-US" sz="2400" dirty="0">
                <a:latin typeface="Times New Roman" panose="02020603050405020304" pitchFamily="18" charset="0"/>
                <a:cs typeface="Times New Roman" panose="02020603050405020304" pitchFamily="18" charset="0"/>
              </a:rPr>
              <a:t>Find the probability of selecting a male taking statistics from the population described in the following table:</a:t>
            </a:r>
          </a:p>
        </p:txBody>
      </p:sp>
      <p:pic>
        <p:nvPicPr>
          <p:cNvPr id="7" name="table"/>
          <p:cNvPicPr>
            <a:picLocks noChangeAspect="1"/>
          </p:cNvPicPr>
          <p:nvPr/>
        </p:nvPicPr>
        <p:blipFill>
          <a:blip r:embed="rId2"/>
          <a:stretch>
            <a:fillRect/>
          </a:stretch>
        </p:blipFill>
        <p:spPr>
          <a:xfrm>
            <a:off x="1390968" y="2996791"/>
            <a:ext cx="5437188" cy="1601470"/>
          </a:xfrm>
          <a:prstGeom prst="rect">
            <a:avLst/>
          </a:prstGeom>
        </p:spPr>
      </p:pic>
      <mc:AlternateContent xmlns:mc="http://schemas.openxmlformats.org/markup-compatibility/2006" xmlns:a14="http://schemas.microsoft.com/office/drawing/2010/main">
        <mc:Choice Requires="a14">
          <p:sp>
            <p:nvSpPr>
              <p:cNvPr id="8" name="Object 79"/>
              <p:cNvSpPr txBox="1"/>
              <p:nvPr/>
            </p:nvSpPr>
            <p:spPr bwMode="auto">
              <a:xfrm>
                <a:off x="646113" y="4838700"/>
                <a:ext cx="6657975" cy="135255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normAutofit fontScale="92500"/>
              </a:bodyPr>
              <a:lstStyle/>
              <a:p>
                <a:pPr/>
                <a14:m>
                  <m:oMathPara xmlns:m="http://schemas.openxmlformats.org/officeDocument/2006/math">
                    <m:oMathParaPr>
                      <m:jc m:val="left"/>
                    </m:oMathParaPr>
                    <m:oMath xmlns:m="http://schemas.openxmlformats.org/officeDocument/2006/math">
                      <m:r>
                        <m:rPr>
                          <m:nor/>
                        </m:rPr>
                        <a:rPr lang="en-US" i="0">
                          <a:solidFill>
                            <a:srgbClr val="000000"/>
                          </a:solidFill>
                          <a:latin typeface="Times  New Roman"/>
                        </a:rPr>
                        <m:t>Probability</m:t>
                      </m:r>
                      <m:r>
                        <m:rPr>
                          <m:nor/>
                        </m:rPr>
                        <a:rPr lang="en-US" i="0">
                          <a:solidFill>
                            <a:srgbClr val="000000"/>
                          </a:solidFill>
                          <a:latin typeface="Times  New Roman"/>
                        </a:rPr>
                        <m:t> </m:t>
                      </m:r>
                      <m:r>
                        <m:rPr>
                          <m:nor/>
                        </m:rPr>
                        <a:rPr lang="en-US" i="0">
                          <a:solidFill>
                            <a:srgbClr val="000000"/>
                          </a:solidFill>
                          <a:latin typeface="Times  New Roman"/>
                        </a:rPr>
                        <m:t>of</m:t>
                      </m:r>
                      <m:r>
                        <m:rPr>
                          <m:nor/>
                        </m:rPr>
                        <a:rPr lang="en-US" i="0">
                          <a:solidFill>
                            <a:srgbClr val="000000"/>
                          </a:solidFill>
                          <a:latin typeface="Times  New Roman"/>
                        </a:rPr>
                        <m:t> </m:t>
                      </m:r>
                      <m:r>
                        <m:rPr>
                          <m:nor/>
                        </m:rPr>
                        <a:rPr lang="en-US" i="0">
                          <a:solidFill>
                            <a:srgbClr val="000000"/>
                          </a:solidFill>
                          <a:latin typeface="Times  New Roman"/>
                        </a:rPr>
                        <m:t>Male</m:t>
                      </m:r>
                      <m:r>
                        <m:rPr>
                          <m:nor/>
                        </m:rPr>
                        <a:rPr lang="en-US" i="0">
                          <a:solidFill>
                            <a:srgbClr val="000000"/>
                          </a:solidFill>
                          <a:latin typeface="Times  New Roman"/>
                        </a:rPr>
                        <m:t> </m:t>
                      </m:r>
                      <m:r>
                        <m:rPr>
                          <m:nor/>
                        </m:rPr>
                        <a:rPr lang="en-US" i="0">
                          <a:solidFill>
                            <a:srgbClr val="000000"/>
                          </a:solidFill>
                          <a:latin typeface="Times  New Roman"/>
                        </a:rPr>
                        <m:t>Taking</m:t>
                      </m:r>
                      <m:r>
                        <m:rPr>
                          <m:nor/>
                        </m:rPr>
                        <a:rPr lang="en-US" i="0">
                          <a:solidFill>
                            <a:srgbClr val="000000"/>
                          </a:solidFill>
                          <a:latin typeface="Times  New Roman"/>
                        </a:rPr>
                        <m:t> </m:t>
                      </m:r>
                      <m:r>
                        <m:rPr>
                          <m:nor/>
                        </m:rPr>
                        <a:rPr lang="en-US" i="0">
                          <a:solidFill>
                            <a:srgbClr val="000000"/>
                          </a:solidFill>
                          <a:latin typeface="Times  New Roman"/>
                        </a:rPr>
                        <m:t>Stats</m:t>
                      </m:r>
                      <m:r>
                        <m:rPr>
                          <m:nor/>
                        </m:rPr>
                        <a:rPr lang="en-US" i="0">
                          <a:solidFill>
                            <a:srgbClr val="000000"/>
                          </a:solidFill>
                          <a:latin typeface="Times  New Roman"/>
                        </a:rPr>
                        <m:t>  </m:t>
                      </m:r>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m:rPr>
                              <m:nor/>
                            </m:rPr>
                            <a:rPr lang="en-US" i="0">
                              <a:solidFill>
                                <a:srgbClr val="000000"/>
                              </a:solidFill>
                              <a:latin typeface="Times  New Roman"/>
                            </a:rPr>
                            <m:t>number</m:t>
                          </m:r>
                          <m:r>
                            <m:rPr>
                              <m:nor/>
                            </m:rPr>
                            <a:rPr lang="en-US" i="0">
                              <a:solidFill>
                                <a:srgbClr val="000000"/>
                              </a:solidFill>
                              <a:latin typeface="Times  New Roman"/>
                            </a:rPr>
                            <m:t> </m:t>
                          </m:r>
                          <m:r>
                            <m:rPr>
                              <m:nor/>
                            </m:rPr>
                            <a:rPr lang="en-US" i="0">
                              <a:solidFill>
                                <a:srgbClr val="000000"/>
                              </a:solidFill>
                              <a:latin typeface="Times  New Roman"/>
                            </a:rPr>
                            <m:t>of</m:t>
                          </m:r>
                          <m:r>
                            <m:rPr>
                              <m:nor/>
                            </m:rPr>
                            <a:rPr lang="en-US" i="0">
                              <a:solidFill>
                                <a:srgbClr val="000000"/>
                              </a:solidFill>
                              <a:latin typeface="Times  New Roman"/>
                            </a:rPr>
                            <m:t> </m:t>
                          </m:r>
                          <m:r>
                            <m:rPr>
                              <m:nor/>
                            </m:rPr>
                            <a:rPr lang="en-US" i="0">
                              <a:solidFill>
                                <a:srgbClr val="000000"/>
                              </a:solidFill>
                              <a:latin typeface="Times  New Roman"/>
                            </a:rPr>
                            <m:t>males</m:t>
                          </m:r>
                          <m:r>
                            <m:rPr>
                              <m:nor/>
                            </m:rPr>
                            <a:rPr lang="en-US" i="0">
                              <a:solidFill>
                                <a:srgbClr val="000000"/>
                              </a:solidFill>
                              <a:latin typeface="Times  New Roman"/>
                            </a:rPr>
                            <m:t> </m:t>
                          </m:r>
                          <m:r>
                            <m:rPr>
                              <m:nor/>
                            </m:rPr>
                            <a:rPr lang="en-US" i="0">
                              <a:solidFill>
                                <a:srgbClr val="000000"/>
                              </a:solidFill>
                              <a:latin typeface="Times  New Roman"/>
                            </a:rPr>
                            <m:t>taking</m:t>
                          </m:r>
                          <m:r>
                            <m:rPr>
                              <m:nor/>
                            </m:rPr>
                            <a:rPr lang="en-US" i="0">
                              <a:solidFill>
                                <a:srgbClr val="000000"/>
                              </a:solidFill>
                              <a:latin typeface="Times  New Roman"/>
                            </a:rPr>
                            <m:t> </m:t>
                          </m:r>
                          <m:r>
                            <m:rPr>
                              <m:nor/>
                            </m:rPr>
                            <a:rPr lang="en-US" i="0">
                              <a:solidFill>
                                <a:srgbClr val="000000"/>
                              </a:solidFill>
                              <a:latin typeface="Times  New Roman"/>
                            </a:rPr>
                            <m:t>stats</m:t>
                          </m:r>
                        </m:num>
                        <m:den>
                          <m:r>
                            <m:rPr>
                              <m:nor/>
                            </m:rPr>
                            <a:rPr lang="en-US" i="0">
                              <a:solidFill>
                                <a:srgbClr val="000000"/>
                              </a:solidFill>
                              <a:latin typeface="Times  New Roman"/>
                            </a:rPr>
                            <m:t>total</m:t>
                          </m:r>
                          <m:r>
                            <m:rPr>
                              <m:nor/>
                            </m:rPr>
                            <a:rPr lang="en-US" i="0">
                              <a:solidFill>
                                <a:srgbClr val="000000"/>
                              </a:solidFill>
                              <a:latin typeface="Times  New Roman"/>
                            </a:rPr>
                            <m:t> </m:t>
                          </m:r>
                          <m:r>
                            <m:rPr>
                              <m:nor/>
                            </m:rPr>
                            <a:rPr lang="en-US" i="0">
                              <a:solidFill>
                                <a:srgbClr val="000000"/>
                              </a:solidFill>
                              <a:latin typeface="Times  New Roman"/>
                            </a:rPr>
                            <m:t>number</m:t>
                          </m:r>
                          <m:r>
                            <m:rPr>
                              <m:nor/>
                            </m:rPr>
                            <a:rPr lang="en-US" i="0">
                              <a:solidFill>
                                <a:srgbClr val="000000"/>
                              </a:solidFill>
                              <a:latin typeface="Times  New Roman"/>
                            </a:rPr>
                            <m:t> </m:t>
                          </m:r>
                          <m:r>
                            <m:rPr>
                              <m:nor/>
                            </m:rPr>
                            <a:rPr lang="en-US" i="0">
                              <a:solidFill>
                                <a:srgbClr val="000000"/>
                              </a:solidFill>
                              <a:latin typeface="Times  New Roman"/>
                            </a:rPr>
                            <m:t>of</m:t>
                          </m:r>
                          <m:r>
                            <m:rPr>
                              <m:nor/>
                            </m:rPr>
                            <a:rPr lang="en-US" i="0">
                              <a:solidFill>
                                <a:srgbClr val="000000"/>
                              </a:solidFill>
                              <a:latin typeface="Times  New Roman"/>
                            </a:rPr>
                            <m:t> </m:t>
                          </m:r>
                          <m:r>
                            <m:rPr>
                              <m:nor/>
                            </m:rPr>
                            <a:rPr lang="en-US" i="0">
                              <a:solidFill>
                                <a:srgbClr val="000000"/>
                              </a:solidFill>
                              <a:latin typeface="Times  New Roman"/>
                            </a:rPr>
                            <m:t>people</m:t>
                          </m:r>
                        </m:den>
                      </m:f>
                    </m:oMath>
                  </m:oMathPara>
                </a14:m>
                <a:r>
                  <a:rPr lang="en-US" i="0" dirty="0">
                    <a:solidFill>
                      <a:srgbClr val="000000"/>
                    </a:solidFill>
                    <a:latin typeface="Times  New Roman"/>
                  </a:rPr>
                  <a:t/>
                </a:r>
                <a:br>
                  <a:rPr lang="en-US" i="0" dirty="0">
                    <a:solidFill>
                      <a:srgbClr val="000000"/>
                    </a:solidFill>
                    <a:latin typeface="Times  New Roman"/>
                  </a:rPr>
                </a:br>
                <a:r>
                  <a:rPr lang="vi-VN" i="0" dirty="0">
                    <a:solidFill>
                      <a:srgbClr val="000000"/>
                    </a:solidFill>
                    <a:latin typeface="Times  New Roman"/>
                  </a:rPr>
                  <a:t>                                                                 </a:t>
                </a:r>
                <a14:m>
                  <m:oMath xmlns:m="http://schemas.openxmlformats.org/officeDocument/2006/math">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m:rPr>
                            <m:nor/>
                          </m:rPr>
                          <a:rPr lang="en-US" i="0">
                            <a:solidFill>
                              <a:srgbClr val="000000"/>
                            </a:solidFill>
                            <a:latin typeface="Times  New Roman"/>
                          </a:rPr>
                          <m:t>84</m:t>
                        </m:r>
                      </m:num>
                      <m:den>
                        <m:r>
                          <m:rPr>
                            <m:nor/>
                          </m:rPr>
                          <a:rPr lang="en-US" i="0">
                            <a:solidFill>
                              <a:srgbClr val="000000"/>
                            </a:solidFill>
                            <a:latin typeface="Times  New Roman"/>
                          </a:rPr>
                          <m:t>439</m:t>
                        </m:r>
                      </m:den>
                    </m:f>
                    <m:r>
                      <a:rPr lang="en-US" i="1">
                        <a:solidFill>
                          <a:srgbClr val="000000"/>
                        </a:solidFill>
                        <a:latin typeface="Cambria Math" panose="02040503050406030204" pitchFamily="18" charset="0"/>
                      </a:rPr>
                      <m:t>=0.191</m:t>
                    </m:r>
                  </m:oMath>
                </a14:m>
                <a:endParaRPr lang="en-US" dirty="0">
                  <a:latin typeface="Times  New Roman"/>
                </a:endParaRPr>
              </a:p>
            </p:txBody>
          </p:sp>
        </mc:Choice>
        <mc:Fallback xmlns="">
          <p:sp>
            <p:nvSpPr>
              <p:cNvPr id="8" name="Object 79"/>
              <p:cNvSpPr txBox="1">
                <a:spLocks noRot="1" noChangeAspect="1" noMove="1" noResize="1" noEditPoints="1" noAdjustHandles="1" noChangeArrowheads="1" noChangeShapeType="1" noTextEdit="1"/>
              </p:cNvSpPr>
              <p:nvPr/>
            </p:nvSpPr>
            <p:spPr bwMode="auto">
              <a:xfrm>
                <a:off x="646113" y="4838700"/>
                <a:ext cx="6657975" cy="1352550"/>
              </a:xfrm>
              <a:prstGeom prst="rect">
                <a:avLst/>
              </a:prstGeom>
              <a:blipFill rotWithShape="0">
                <a:blip r:embed="rId3"/>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3860619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284" y="317487"/>
            <a:ext cx="8229600" cy="854353"/>
          </a:xfrm>
        </p:spPr>
        <p:txBody>
          <a:bodyPr/>
          <a:lstStyle/>
          <a:p>
            <a:r>
              <a:rPr lang="en-US" dirty="0">
                <a:solidFill>
                  <a:srgbClr val="008000"/>
                </a:solidFill>
                <a:latin typeface="Times New Roman" panose="02020603050405020304" pitchFamily="18" charset="0"/>
                <a:cs typeface="Times New Roman" panose="02020603050405020304" pitchFamily="18" charset="0"/>
              </a:rPr>
              <a:t>Interpretations of Probability</a:t>
            </a:r>
            <a:endParaRPr lang="en-US" dirty="0">
              <a:latin typeface="Times New Roman" panose="02020603050405020304" pitchFamily="18" charset="0"/>
              <a:cs typeface="Times New Roman" panose="02020603050405020304" pitchFamily="18" charset="0"/>
            </a:endParaRPr>
          </a:p>
        </p:txBody>
      </p:sp>
      <p:sp>
        <p:nvSpPr>
          <p:cNvPr id="5" name="Text Box 5"/>
          <p:cNvSpPr txBox="1">
            <a:spLocks noChangeArrowheads="1"/>
          </p:cNvSpPr>
          <p:nvPr/>
        </p:nvSpPr>
        <p:spPr bwMode="auto">
          <a:xfrm>
            <a:off x="374470" y="1732440"/>
            <a:ext cx="7717349" cy="381642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50000"/>
                    </a:schemeClr>
                  </a:outerShdw>
                </a:effectLst>
              </a14:hiddenEffects>
            </a:ext>
          </a:extLst>
        </p:spPr>
        <p:txBody>
          <a:bodyPr wrap="square">
            <a:spAutoFit/>
          </a:bodyPr>
          <a:lstStyle/>
          <a:p>
            <a:r>
              <a:rPr lang="en-US" sz="2200" kern="1200" dirty="0">
                <a:latin typeface="Times New Roman" panose="02020603050405020304" pitchFamily="18" charset="0"/>
                <a:cs typeface="Times New Roman" panose="02020603050405020304" pitchFamily="18" charset="0"/>
              </a:rPr>
              <a:t>Probability is a number that is assigned to each member of a collection of events from a random experiment that satisfies the following properties: </a:t>
            </a:r>
          </a:p>
          <a:p>
            <a:endParaRPr lang="en-US" sz="2200" kern="1200" dirty="0">
              <a:latin typeface="Times New Roman" panose="02020603050405020304" pitchFamily="18" charset="0"/>
              <a:cs typeface="Times New Roman" panose="02020603050405020304" pitchFamily="18" charset="0"/>
            </a:endParaRPr>
          </a:p>
          <a:p>
            <a:r>
              <a:rPr lang="en-US" sz="2200">
                <a:latin typeface="Times New Roman" panose="02020603050405020304" pitchFamily="18" charset="0"/>
                <a:cs typeface="Times New Roman" panose="02020603050405020304" pitchFamily="18" charset="0"/>
              </a:rPr>
              <a:t>(</a:t>
            </a:r>
            <a:r>
              <a:rPr lang="en-US" sz="2200" i="1" kern="1200">
                <a:latin typeface="Times New Roman" panose="02020603050405020304" pitchFamily="18" charset="0"/>
                <a:cs typeface="Times New Roman" panose="02020603050405020304" pitchFamily="18" charset="0"/>
              </a:rPr>
              <a:t>S </a:t>
            </a:r>
            <a:r>
              <a:rPr lang="en-US" sz="2200" kern="1200" dirty="0">
                <a:latin typeface="Times New Roman" panose="02020603050405020304" pitchFamily="18" charset="0"/>
                <a:cs typeface="Times New Roman" panose="02020603050405020304" pitchFamily="18" charset="0"/>
              </a:rPr>
              <a:t>is the sample space and </a:t>
            </a:r>
            <a:r>
              <a:rPr lang="en-US" sz="2200" i="1" kern="1200" dirty="0">
                <a:latin typeface="Times New Roman" panose="02020603050405020304" pitchFamily="18" charset="0"/>
                <a:cs typeface="Times New Roman" panose="02020603050405020304" pitchFamily="18" charset="0"/>
              </a:rPr>
              <a:t>E </a:t>
            </a:r>
            <a:r>
              <a:rPr lang="en-US" sz="2200" kern="1200" dirty="0">
                <a:latin typeface="Times New Roman" panose="02020603050405020304" pitchFamily="18" charset="0"/>
                <a:cs typeface="Times New Roman" panose="02020603050405020304" pitchFamily="18" charset="0"/>
              </a:rPr>
              <a:t>is </a:t>
            </a:r>
            <a:r>
              <a:rPr lang="en-US" sz="2200" kern="1200">
                <a:latin typeface="Times New Roman" panose="02020603050405020304" pitchFamily="18" charset="0"/>
                <a:cs typeface="Times New Roman" panose="02020603050405020304" pitchFamily="18" charset="0"/>
              </a:rPr>
              <a:t>any event)</a:t>
            </a:r>
          </a:p>
          <a:p>
            <a:endParaRPr lang="en-US" sz="2200" kern="1200" dirty="0">
              <a:latin typeface="Times New Roman" panose="02020603050405020304" pitchFamily="18" charset="0"/>
              <a:cs typeface="Times New Roman" panose="02020603050405020304" pitchFamily="18" charset="0"/>
            </a:endParaRPr>
          </a:p>
          <a:p>
            <a:r>
              <a:rPr lang="en-US" sz="2200">
                <a:latin typeface="Times New Roman" panose="02020603050405020304" pitchFamily="18" charset="0"/>
                <a:cs typeface="Times New Roman" panose="02020603050405020304" pitchFamily="18" charset="0"/>
              </a:rPr>
              <a:t>1. </a:t>
            </a:r>
            <a:r>
              <a:rPr lang="en-US" sz="2200" kern="1200">
                <a:latin typeface="Times New Roman" panose="02020603050405020304" pitchFamily="18" charset="0"/>
                <a:cs typeface="Times New Roman" panose="02020603050405020304" pitchFamily="18" charset="0"/>
              </a:rPr>
              <a:t> </a:t>
            </a:r>
            <a:r>
              <a:rPr lang="en-US" sz="2200" i="1" kern="1200" dirty="0">
                <a:latin typeface="Times New Roman" panose="02020603050405020304" pitchFamily="18" charset="0"/>
                <a:cs typeface="Times New Roman" panose="02020603050405020304" pitchFamily="18" charset="0"/>
              </a:rPr>
              <a:t>P(S)</a:t>
            </a:r>
            <a:r>
              <a:rPr lang="en-US" sz="2200" kern="1200" dirty="0">
                <a:latin typeface="Times New Roman" panose="02020603050405020304" pitchFamily="18" charset="0"/>
                <a:cs typeface="Times New Roman" panose="02020603050405020304" pitchFamily="18" charset="0"/>
              </a:rPr>
              <a:t> = 1</a:t>
            </a:r>
          </a:p>
          <a:p>
            <a:r>
              <a:rPr lang="en-US" sz="2200">
                <a:latin typeface="Times New Roman" panose="02020603050405020304" pitchFamily="18" charset="0"/>
                <a:cs typeface="Times New Roman" panose="02020603050405020304" pitchFamily="18" charset="0"/>
              </a:rPr>
              <a:t>2. </a:t>
            </a:r>
            <a:r>
              <a:rPr lang="en-US" sz="2200" kern="1200">
                <a:latin typeface="Times New Roman" panose="02020603050405020304" pitchFamily="18" charset="0"/>
                <a:cs typeface="Times New Roman" panose="02020603050405020304" pitchFamily="18" charset="0"/>
              </a:rPr>
              <a:t> </a:t>
            </a:r>
            <a:r>
              <a:rPr lang="en-US" sz="2200" kern="1200" dirty="0">
                <a:latin typeface="Times New Roman" panose="02020603050405020304" pitchFamily="18" charset="0"/>
                <a:cs typeface="Times New Roman" panose="02020603050405020304" pitchFamily="18" charset="0"/>
              </a:rPr>
              <a:t>0 ≤ </a:t>
            </a:r>
            <a:r>
              <a:rPr lang="en-US" sz="2200" i="1" kern="1200" dirty="0">
                <a:latin typeface="Times New Roman" panose="02020603050405020304" pitchFamily="18" charset="0"/>
                <a:cs typeface="Times New Roman" panose="02020603050405020304" pitchFamily="18" charset="0"/>
              </a:rPr>
              <a:t>P(E)</a:t>
            </a:r>
            <a:r>
              <a:rPr lang="en-US" sz="2200" kern="1200" dirty="0">
                <a:latin typeface="Times New Roman" panose="02020603050405020304" pitchFamily="18" charset="0"/>
                <a:cs typeface="Times New Roman" panose="02020603050405020304" pitchFamily="18" charset="0"/>
              </a:rPr>
              <a:t> ≤ 1</a:t>
            </a:r>
          </a:p>
          <a:p>
            <a:r>
              <a:rPr lang="en-US" sz="2200">
                <a:latin typeface="Times New Roman" panose="02020603050405020304" pitchFamily="18" charset="0"/>
                <a:cs typeface="Times New Roman" panose="02020603050405020304" pitchFamily="18" charset="0"/>
              </a:rPr>
              <a:t>3. </a:t>
            </a:r>
            <a:r>
              <a:rPr lang="en-US" sz="2200" kern="1200">
                <a:latin typeface="Times New Roman" panose="02020603050405020304" pitchFamily="18" charset="0"/>
                <a:cs typeface="Times New Roman" panose="02020603050405020304" pitchFamily="18" charset="0"/>
              </a:rPr>
              <a:t> </a:t>
            </a:r>
            <a:r>
              <a:rPr lang="en-US" sz="2200" kern="1200" dirty="0">
                <a:latin typeface="Times New Roman" panose="02020603050405020304" pitchFamily="18" charset="0"/>
                <a:cs typeface="Times New Roman" panose="02020603050405020304" pitchFamily="18" charset="0"/>
              </a:rPr>
              <a:t>For two events </a:t>
            </a:r>
            <a:r>
              <a:rPr lang="en-US" sz="2200" i="1" kern="1200" dirty="0">
                <a:latin typeface="Times New Roman" panose="02020603050405020304" pitchFamily="18" charset="0"/>
                <a:cs typeface="Times New Roman" panose="02020603050405020304" pitchFamily="18" charset="0"/>
              </a:rPr>
              <a:t>E</a:t>
            </a:r>
            <a:r>
              <a:rPr lang="en-US" sz="2200" kern="1200" baseline="-25000" dirty="0">
                <a:latin typeface="Times New Roman" panose="02020603050405020304" pitchFamily="18" charset="0"/>
                <a:cs typeface="Times New Roman" panose="02020603050405020304" pitchFamily="18" charset="0"/>
              </a:rPr>
              <a:t>1</a:t>
            </a:r>
            <a:r>
              <a:rPr lang="en-US" sz="2200" kern="1200" dirty="0">
                <a:latin typeface="Times New Roman" panose="02020603050405020304" pitchFamily="18" charset="0"/>
                <a:cs typeface="Times New Roman" panose="02020603050405020304" pitchFamily="18" charset="0"/>
              </a:rPr>
              <a:t> and </a:t>
            </a:r>
            <a:r>
              <a:rPr lang="en-US" sz="2200" i="1" kern="1200" dirty="0">
                <a:latin typeface="Times New Roman" panose="02020603050405020304" pitchFamily="18" charset="0"/>
                <a:cs typeface="Times New Roman" panose="02020603050405020304" pitchFamily="18" charset="0"/>
              </a:rPr>
              <a:t>E</a:t>
            </a:r>
            <a:r>
              <a:rPr lang="en-US" sz="2200" kern="1200" baseline="-25000" dirty="0">
                <a:latin typeface="Times New Roman" panose="02020603050405020304" pitchFamily="18" charset="0"/>
                <a:cs typeface="Times New Roman" panose="02020603050405020304" pitchFamily="18" charset="0"/>
              </a:rPr>
              <a:t>2</a:t>
            </a:r>
            <a:r>
              <a:rPr lang="en-US" sz="2200" kern="1200" dirty="0">
                <a:latin typeface="Times New Roman" panose="02020603050405020304" pitchFamily="18" charset="0"/>
                <a:cs typeface="Times New Roman" panose="02020603050405020304" pitchFamily="18" charset="0"/>
              </a:rPr>
              <a:t> with </a:t>
            </a:r>
            <a:r>
              <a:rPr lang="en-US" sz="2200" i="1" kern="1200" dirty="0">
                <a:latin typeface="Times New Roman" panose="02020603050405020304" pitchFamily="18" charset="0"/>
                <a:cs typeface="Times New Roman" panose="02020603050405020304" pitchFamily="18" charset="0"/>
              </a:rPr>
              <a:t>E</a:t>
            </a:r>
            <a:r>
              <a:rPr lang="en-US" sz="2200" kern="1200" baseline="-25000" dirty="0">
                <a:latin typeface="Times New Roman" panose="02020603050405020304" pitchFamily="18" charset="0"/>
                <a:cs typeface="Times New Roman" panose="02020603050405020304" pitchFamily="18" charset="0"/>
              </a:rPr>
              <a:t>1</a:t>
            </a:r>
            <a:r>
              <a:rPr lang="en-US" sz="2200" kern="1200" dirty="0">
                <a:latin typeface="Times New Roman" panose="02020603050405020304" pitchFamily="18" charset="0"/>
                <a:cs typeface="Times New Roman" panose="02020603050405020304" pitchFamily="18" charset="0"/>
              </a:rPr>
              <a:t>∩</a:t>
            </a:r>
            <a:r>
              <a:rPr lang="en-US" sz="2200" i="1" kern="1200" dirty="0">
                <a:latin typeface="Times New Roman" panose="02020603050405020304" pitchFamily="18" charset="0"/>
                <a:cs typeface="Times New Roman" panose="02020603050405020304" pitchFamily="18" charset="0"/>
              </a:rPr>
              <a:t>E</a:t>
            </a:r>
            <a:r>
              <a:rPr lang="en-US" sz="2200" kern="1200" baseline="-25000" dirty="0">
                <a:latin typeface="Times New Roman" panose="02020603050405020304" pitchFamily="18" charset="0"/>
                <a:cs typeface="Times New Roman" panose="02020603050405020304" pitchFamily="18" charset="0"/>
              </a:rPr>
              <a:t>2</a:t>
            </a:r>
            <a:r>
              <a:rPr lang="en-US" sz="2200" kern="1200" dirty="0">
                <a:latin typeface="Times New Roman" panose="02020603050405020304" pitchFamily="18" charset="0"/>
                <a:cs typeface="Times New Roman" panose="02020603050405020304" pitchFamily="18" charset="0"/>
              </a:rPr>
              <a:t> = </a:t>
            </a:r>
            <a:r>
              <a:rPr lang="en-US" sz="2200" kern="1200" dirty="0" err="1">
                <a:latin typeface="Times New Roman" panose="02020603050405020304" pitchFamily="18" charset="0"/>
                <a:cs typeface="Times New Roman" panose="02020603050405020304" pitchFamily="18" charset="0"/>
              </a:rPr>
              <a:t>Ø</a:t>
            </a:r>
            <a:endParaRPr lang="en-US" sz="2200" kern="1200" dirty="0">
              <a:latin typeface="Times New Roman" panose="02020603050405020304" pitchFamily="18" charset="0"/>
              <a:cs typeface="Times New Roman" panose="02020603050405020304" pitchFamily="18" charset="0"/>
            </a:endParaRPr>
          </a:p>
          <a:p>
            <a:pPr algn="ctr"/>
            <a:r>
              <a:rPr lang="en-US" sz="2200" i="1" kern="1200" dirty="0">
                <a:latin typeface="Times New Roman" panose="02020603050405020304" pitchFamily="18" charset="0"/>
                <a:cs typeface="Times New Roman" panose="02020603050405020304" pitchFamily="18" charset="0"/>
              </a:rPr>
              <a:t>P</a:t>
            </a:r>
            <a:r>
              <a:rPr lang="en-US" sz="2200" kern="1200" dirty="0">
                <a:latin typeface="Times New Roman" panose="02020603050405020304" pitchFamily="18" charset="0"/>
                <a:cs typeface="Times New Roman" panose="02020603050405020304" pitchFamily="18" charset="0"/>
              </a:rPr>
              <a:t>(</a:t>
            </a:r>
            <a:r>
              <a:rPr lang="en-US" sz="2200" i="1" kern="1200" dirty="0">
                <a:latin typeface="Times New Roman" panose="02020603050405020304" pitchFamily="18" charset="0"/>
                <a:cs typeface="Times New Roman" panose="02020603050405020304" pitchFamily="18" charset="0"/>
              </a:rPr>
              <a:t>E</a:t>
            </a:r>
            <a:r>
              <a:rPr lang="en-US" sz="2200" kern="1200" baseline="-25000" dirty="0">
                <a:latin typeface="Times New Roman" panose="02020603050405020304" pitchFamily="18" charset="0"/>
                <a:cs typeface="Times New Roman" panose="02020603050405020304" pitchFamily="18" charset="0"/>
              </a:rPr>
              <a:t>1</a:t>
            </a:r>
            <a:r>
              <a:rPr lang="en-US" sz="2200" kern="1200" dirty="0">
                <a:latin typeface="Times New Roman" panose="02020603050405020304" pitchFamily="18" charset="0"/>
                <a:cs typeface="Times New Roman" panose="02020603050405020304" pitchFamily="18" charset="0"/>
              </a:rPr>
              <a:t> </a:t>
            </a:r>
            <a:r>
              <a:rPr lang="en-US" sz="2200" kern="1200" dirty="0">
                <a:latin typeface="Times New Roman" panose="02020603050405020304" pitchFamily="18" charset="0"/>
                <a:cs typeface="Times New Roman" panose="02020603050405020304" pitchFamily="18" charset="0"/>
                <a:sym typeface="Symbol" charset="0"/>
              </a:rPr>
              <a:t> </a:t>
            </a:r>
            <a:r>
              <a:rPr lang="en-US" sz="2200" i="1" kern="1200" dirty="0">
                <a:latin typeface="Times New Roman" panose="02020603050405020304" pitchFamily="18" charset="0"/>
                <a:cs typeface="Times New Roman" panose="02020603050405020304" pitchFamily="18" charset="0"/>
                <a:sym typeface="Symbol" charset="0"/>
              </a:rPr>
              <a:t>E</a:t>
            </a:r>
            <a:r>
              <a:rPr lang="en-US" sz="2200" kern="1200" baseline="-25000" dirty="0">
                <a:latin typeface="Times New Roman" panose="02020603050405020304" pitchFamily="18" charset="0"/>
                <a:cs typeface="Times New Roman" panose="02020603050405020304" pitchFamily="18" charset="0"/>
                <a:sym typeface="Symbol" charset="0"/>
              </a:rPr>
              <a:t>2</a:t>
            </a:r>
            <a:r>
              <a:rPr lang="en-US" sz="2200" kern="1200" dirty="0">
                <a:latin typeface="Times New Roman" panose="02020603050405020304" pitchFamily="18" charset="0"/>
                <a:cs typeface="Times New Roman" panose="02020603050405020304" pitchFamily="18" charset="0"/>
              </a:rPr>
              <a:t>) = </a:t>
            </a:r>
            <a:r>
              <a:rPr lang="en-US" sz="2200" i="1" kern="1200" dirty="0">
                <a:latin typeface="Times New Roman" panose="02020603050405020304" pitchFamily="18" charset="0"/>
                <a:cs typeface="Times New Roman" panose="02020603050405020304" pitchFamily="18" charset="0"/>
              </a:rPr>
              <a:t>P</a:t>
            </a:r>
            <a:r>
              <a:rPr lang="en-US" sz="2200" kern="1200" dirty="0">
                <a:latin typeface="Times New Roman" panose="02020603050405020304" pitchFamily="18" charset="0"/>
                <a:cs typeface="Times New Roman" panose="02020603050405020304" pitchFamily="18" charset="0"/>
              </a:rPr>
              <a:t>(</a:t>
            </a:r>
            <a:r>
              <a:rPr lang="en-US" sz="2200" i="1" kern="1200" dirty="0">
                <a:latin typeface="Times New Roman" panose="02020603050405020304" pitchFamily="18" charset="0"/>
                <a:cs typeface="Times New Roman" panose="02020603050405020304" pitchFamily="18" charset="0"/>
              </a:rPr>
              <a:t>E</a:t>
            </a:r>
            <a:r>
              <a:rPr lang="en-US" sz="2200" kern="1200" baseline="-25000" dirty="0">
                <a:latin typeface="Times New Roman" panose="02020603050405020304" pitchFamily="18" charset="0"/>
                <a:cs typeface="Times New Roman" panose="02020603050405020304" pitchFamily="18" charset="0"/>
              </a:rPr>
              <a:t>1</a:t>
            </a:r>
            <a:r>
              <a:rPr lang="en-US" sz="2200" kern="1200" dirty="0">
                <a:latin typeface="Times New Roman" panose="02020603050405020304" pitchFamily="18" charset="0"/>
                <a:cs typeface="Times New Roman" panose="02020603050405020304" pitchFamily="18" charset="0"/>
              </a:rPr>
              <a:t>) + </a:t>
            </a:r>
            <a:r>
              <a:rPr lang="en-US" sz="2200" i="1" kern="1200" dirty="0">
                <a:latin typeface="Times New Roman" panose="02020603050405020304" pitchFamily="18" charset="0"/>
                <a:cs typeface="Times New Roman" panose="02020603050405020304" pitchFamily="18" charset="0"/>
              </a:rPr>
              <a:t>P</a:t>
            </a:r>
            <a:r>
              <a:rPr lang="en-US" sz="2200" kern="1200" dirty="0">
                <a:latin typeface="Times New Roman" panose="02020603050405020304" pitchFamily="18" charset="0"/>
                <a:cs typeface="Times New Roman" panose="02020603050405020304" pitchFamily="18" charset="0"/>
              </a:rPr>
              <a:t>(</a:t>
            </a:r>
            <a:r>
              <a:rPr lang="en-US" sz="2200" i="1" kern="1200" dirty="0">
                <a:latin typeface="Times New Roman" panose="02020603050405020304" pitchFamily="18" charset="0"/>
                <a:cs typeface="Times New Roman" panose="02020603050405020304" pitchFamily="18" charset="0"/>
              </a:rPr>
              <a:t>E</a:t>
            </a:r>
            <a:r>
              <a:rPr lang="en-US" sz="2200" kern="1200" baseline="-25000" dirty="0">
                <a:latin typeface="Times New Roman" panose="02020603050405020304" pitchFamily="18" charset="0"/>
                <a:cs typeface="Times New Roman" panose="02020603050405020304" pitchFamily="18" charset="0"/>
              </a:rPr>
              <a:t>2</a:t>
            </a:r>
            <a:r>
              <a:rPr lang="en-US" sz="2200" kern="1200" dirty="0">
                <a:latin typeface="Times New Roman" panose="02020603050405020304" pitchFamily="18" charset="0"/>
                <a:cs typeface="Times New Roman" panose="02020603050405020304" pitchFamily="18" charset="0"/>
              </a:rPr>
              <a:t>)</a:t>
            </a:r>
          </a:p>
          <a:p>
            <a:pPr algn="ctr"/>
            <a:endParaRPr lang="en-US" sz="2200" kern="1200" dirty="0">
              <a:latin typeface="Times New Roman" panose="02020603050405020304" pitchFamily="18" charset="0"/>
              <a:cs typeface="Times New Roman" panose="02020603050405020304" pitchFamily="18" charset="0"/>
            </a:endParaRPr>
          </a:p>
        </p:txBody>
      </p:sp>
      <p:sp>
        <p:nvSpPr>
          <p:cNvPr id="7" name="AutoShape 5">
            <a:extLst>
              <a:ext uri="{FF2B5EF4-FFF2-40B4-BE49-F238E27FC236}">
                <a16:creationId xmlns="" xmlns:a16="http://schemas.microsoft.com/office/drawing/2014/main" id="{B5F13928-8ABE-492C-B011-C18837AD370E}"/>
              </a:ext>
            </a:extLst>
          </p:cNvPr>
          <p:cNvSpPr>
            <a:spLocks noChangeArrowheads="1"/>
          </p:cNvSpPr>
          <p:nvPr/>
        </p:nvSpPr>
        <p:spPr bwMode="auto">
          <a:xfrm>
            <a:off x="300629" y="1160940"/>
            <a:ext cx="7865030" cy="571500"/>
          </a:xfrm>
          <a:prstGeom prst="roundRect">
            <a:avLst>
              <a:gd name="adj" fmla="val 16667"/>
            </a:avLst>
          </a:prstGeom>
          <a:ln/>
        </p:spPr>
        <p:style>
          <a:lnRef idx="1">
            <a:schemeClr val="accent3"/>
          </a:lnRef>
          <a:fillRef idx="2">
            <a:schemeClr val="accent3"/>
          </a:fillRef>
          <a:effectRef idx="1">
            <a:schemeClr val="accent3"/>
          </a:effectRef>
          <a:fontRef idx="minor">
            <a:schemeClr val="dk1"/>
          </a:fontRef>
        </p:style>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kern="1200" dirty="0">
                <a:latin typeface="Times New Roman" panose="02020603050405020304" pitchFamily="18" charset="0"/>
                <a:cs typeface="Times New Roman" panose="02020603050405020304" pitchFamily="18" charset="0"/>
              </a:rPr>
              <a:t>Axioms of Probability</a:t>
            </a:r>
          </a:p>
        </p:txBody>
      </p:sp>
    </p:spTree>
    <p:extLst>
      <p:ext uri="{BB962C8B-B14F-4D97-AF65-F5344CB8AC3E}">
        <p14:creationId xmlns:p14="http://schemas.microsoft.com/office/powerpoint/2010/main" val="390559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8C6CD4-5E30-4462-9D58-FCF0BB29225B}"/>
              </a:ext>
            </a:extLst>
          </p:cNvPr>
          <p:cNvSpPr>
            <a:spLocks noGrp="1"/>
          </p:cNvSpPr>
          <p:nvPr>
            <p:ph type="title"/>
          </p:nvPr>
        </p:nvSpPr>
        <p:spPr>
          <a:xfrm>
            <a:off x="457199" y="1369"/>
            <a:ext cx="7620000" cy="1143000"/>
          </a:xfrm>
        </p:spPr>
        <p:txBody>
          <a:bodyPr/>
          <a:lstStyle/>
          <a:p>
            <a:r>
              <a:rPr lang="en-US" dirty="0">
                <a:solidFill>
                  <a:srgbClr val="008000"/>
                </a:solidFill>
                <a:latin typeface="Times New Roman" panose="02020603050405020304" pitchFamily="18" charset="0"/>
                <a:cs typeface="Times New Roman" panose="02020603050405020304" pitchFamily="18" charset="0"/>
              </a:rPr>
              <a:t>Interpretations of Probability</a:t>
            </a:r>
            <a:endParaRPr lang="en-US" dirty="0"/>
          </a:p>
        </p:txBody>
      </p:sp>
      <p:sp>
        <p:nvSpPr>
          <p:cNvPr id="6" name="Rectangle 8">
            <a:extLst>
              <a:ext uri="{FF2B5EF4-FFF2-40B4-BE49-F238E27FC236}">
                <a16:creationId xmlns="" xmlns:a16="http://schemas.microsoft.com/office/drawing/2014/main" id="{A5EFAE04-D74D-4DC8-8961-5A18C8BC9B37}"/>
              </a:ext>
            </a:extLst>
          </p:cNvPr>
          <p:cNvSpPr>
            <a:spLocks noGrp="1" noChangeArrowheads="1"/>
          </p:cNvSpPr>
          <p:nvPr>
            <p:ph idx="1"/>
          </p:nvPr>
        </p:nvSpPr>
        <p:spPr bwMode="auto">
          <a:xfrm>
            <a:off x="280494" y="2224188"/>
            <a:ext cx="7973411" cy="1446550"/>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wrap="square">
            <a:spAutoFit/>
          </a:bodyPr>
          <a:lstStyle/>
          <a:p>
            <a:pPr marL="0" indent="0">
              <a:spcBef>
                <a:spcPct val="0"/>
              </a:spcBef>
              <a:buNone/>
            </a:pPr>
            <a:r>
              <a:rPr lang="en-US" sz="2200" dirty="0">
                <a:solidFill>
                  <a:srgbClr val="0000FF"/>
                </a:solidFill>
                <a:latin typeface="Times New Roman" panose="02020603050405020304" pitchFamily="18" charset="0"/>
                <a:cs typeface="Times New Roman" panose="02020603050405020304" pitchFamily="18" charset="0"/>
              </a:rPr>
              <a:t>Example 1: </a:t>
            </a:r>
            <a:r>
              <a:rPr lang="en-US" dirty="0">
                <a:latin typeface="Times New Roman" panose="02020603050405020304" pitchFamily="18" charset="0"/>
                <a:cs typeface="Times New Roman" panose="02020603050405020304" pitchFamily="18" charset="0"/>
              </a:rPr>
              <a:t>A random experiment can result in one of the outcomes </a:t>
            </a:r>
            <a:endParaRPr lang="vi-VN" dirty="0">
              <a:latin typeface="Times New Roman" panose="02020603050405020304" pitchFamily="18" charset="0"/>
              <a:cs typeface="Times New Roman" panose="02020603050405020304" pitchFamily="18" charset="0"/>
            </a:endParaRPr>
          </a:p>
          <a:p>
            <a:pPr marL="0" indent="0">
              <a:spcBef>
                <a:spcPct val="0"/>
              </a:spcBef>
              <a:buNone/>
            </a:pPr>
            <a:r>
              <a:rPr lang="vi-VN" dirty="0">
                <a:latin typeface="Times New Roman" panose="02020603050405020304" pitchFamily="18" charset="0"/>
                <a:cs typeface="Times New Roman" panose="02020603050405020304" pitchFamily="18" charset="0"/>
              </a:rPr>
              <a:t>S = </a:t>
            </a:r>
            <a:r>
              <a:rPr lang="en-US" dirty="0">
                <a:latin typeface="Times New Roman" panose="02020603050405020304" pitchFamily="18" charset="0"/>
                <a:cs typeface="Times New Roman" panose="02020603050405020304" pitchFamily="18" charset="0"/>
              </a:rPr>
              <a:t>{a, b, c, d} with probabilities 0.1, 0.3, 0.5, and 0.1, respectively.       Let A = {a, b}, B = {b, c, </a:t>
            </a:r>
            <a:r>
              <a:rPr lang="vi-VN" dirty="0">
                <a:latin typeface="Times New Roman" panose="02020603050405020304" pitchFamily="18" charset="0"/>
                <a:cs typeface="Times New Roman" panose="02020603050405020304" pitchFamily="18" charset="0"/>
              </a:rPr>
              <a:t>d}, A’= S \ A, B’ = S \ B. </a:t>
            </a:r>
            <a:endParaRPr lang="en-US" dirty="0">
              <a:latin typeface="Times New Roman" panose="02020603050405020304" pitchFamily="18" charset="0"/>
              <a:cs typeface="Times New Roman" panose="02020603050405020304" pitchFamily="18" charset="0"/>
            </a:endParaRPr>
          </a:p>
          <a:p>
            <a:pPr marL="0" indent="0">
              <a:spcBef>
                <a:spcPct val="0"/>
              </a:spcBef>
              <a:buNone/>
            </a:pPr>
            <a:r>
              <a:rPr lang="en-US" dirty="0">
                <a:latin typeface="Times New Roman" panose="02020603050405020304" pitchFamily="18" charset="0"/>
                <a:cs typeface="Times New Roman" panose="02020603050405020304" pitchFamily="18" charset="0"/>
              </a:rPr>
              <a:t>Find P(A); P(B); P(A’); P(B’); P(A∩ B); P(A∪ B).</a:t>
            </a:r>
            <a:endParaRPr lang="en-US" sz="2200" dirty="0">
              <a:latin typeface="Times New Roman" panose="02020603050405020304" pitchFamily="18" charset="0"/>
              <a:cs typeface="Times New Roman" panose="02020603050405020304" pitchFamily="18" charset="0"/>
            </a:endParaRPr>
          </a:p>
        </p:txBody>
      </p:sp>
      <p:sp>
        <p:nvSpPr>
          <p:cNvPr id="7" name="Rectangle 8">
            <a:extLst>
              <a:ext uri="{FF2B5EF4-FFF2-40B4-BE49-F238E27FC236}">
                <a16:creationId xmlns="" xmlns:a16="http://schemas.microsoft.com/office/drawing/2014/main" id="{B60A8E56-1C98-4401-A69F-D899ED697679}"/>
              </a:ext>
            </a:extLst>
          </p:cNvPr>
          <p:cNvSpPr txBox="1">
            <a:spLocks noChangeArrowheads="1"/>
          </p:cNvSpPr>
          <p:nvPr/>
        </p:nvSpPr>
        <p:spPr bwMode="auto">
          <a:xfrm>
            <a:off x="280496" y="3892140"/>
            <a:ext cx="4365076" cy="2800767"/>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vert="horz" wrap="square" lIns="91440" tIns="45720" rIns="91440" bIns="45720" rtlCol="0">
            <a:sp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0" indent="0">
              <a:spcBef>
                <a:spcPct val="0"/>
              </a:spcBef>
              <a:buNone/>
            </a:pPr>
            <a:r>
              <a:rPr lang="en-US" dirty="0">
                <a:solidFill>
                  <a:srgbClr val="0000FF"/>
                </a:solidFill>
                <a:latin typeface="Times New Roman" panose="02020603050405020304" pitchFamily="18" charset="0"/>
                <a:cs typeface="Times New Roman" panose="02020603050405020304" pitchFamily="18" charset="0"/>
              </a:rPr>
              <a:t>Example 2: </a:t>
            </a:r>
            <a:r>
              <a:rPr lang="en-US" dirty="0">
                <a:latin typeface="Times New Roman" panose="02020603050405020304" pitchFamily="18" charset="0"/>
                <a:cs typeface="Times New Roman" panose="02020603050405020304" pitchFamily="18" charset="0"/>
              </a:rPr>
              <a:t>A visual inspection of a location on wafers from a semiconductor manufacturing process resulted in the following table. </a:t>
            </a:r>
          </a:p>
          <a:p>
            <a:pPr marL="0" indent="0">
              <a:spcBef>
                <a:spcPct val="0"/>
              </a:spcBef>
              <a:buNone/>
            </a:pPr>
            <a:r>
              <a:rPr lang="en-US" dirty="0">
                <a:latin typeface="Times New Roman" panose="02020603050405020304" pitchFamily="18" charset="0"/>
                <a:cs typeface="Times New Roman" panose="02020603050405020304" pitchFamily="18" charset="0"/>
              </a:rPr>
              <a:t>What is the probability that a wafer contains three or more particles in the inspected location? </a:t>
            </a:r>
          </a:p>
        </p:txBody>
      </p:sp>
      <p:graphicFrame>
        <p:nvGraphicFramePr>
          <p:cNvPr id="8" name="Table 8">
            <a:extLst>
              <a:ext uri="{FF2B5EF4-FFF2-40B4-BE49-F238E27FC236}">
                <a16:creationId xmlns="" xmlns:a16="http://schemas.microsoft.com/office/drawing/2014/main" id="{82E55176-AEE7-4349-9067-B58C4F9CB5D1}"/>
              </a:ext>
            </a:extLst>
          </p:cNvPr>
          <p:cNvGraphicFramePr>
            <a:graphicFrameLocks noGrp="1"/>
          </p:cNvGraphicFramePr>
          <p:nvPr/>
        </p:nvGraphicFramePr>
        <p:xfrm>
          <a:off x="4645572" y="3892140"/>
          <a:ext cx="3608334" cy="2743200"/>
        </p:xfrm>
        <a:graphic>
          <a:graphicData uri="http://schemas.openxmlformats.org/drawingml/2006/table">
            <a:tbl>
              <a:tblPr firstRow="1" bandRow="1">
                <a:tableStyleId>{5C22544A-7EE6-4342-B048-85BDC9FD1C3A}</a:tableStyleId>
              </a:tblPr>
              <a:tblGrid>
                <a:gridCol w="1804167">
                  <a:extLst>
                    <a:ext uri="{9D8B030D-6E8A-4147-A177-3AD203B41FA5}">
                      <a16:colId xmlns="" xmlns:a16="http://schemas.microsoft.com/office/drawing/2014/main" val="2712103078"/>
                    </a:ext>
                  </a:extLst>
                </a:gridCol>
                <a:gridCol w="1804167">
                  <a:extLst>
                    <a:ext uri="{9D8B030D-6E8A-4147-A177-3AD203B41FA5}">
                      <a16:colId xmlns="" xmlns:a16="http://schemas.microsoft.com/office/drawing/2014/main" val="4059718927"/>
                    </a:ext>
                  </a:extLst>
                </a:gridCol>
              </a:tblGrid>
              <a:tr h="737061">
                <a:tc>
                  <a:txBody>
                    <a:bodyPr/>
                    <a:lstStyle/>
                    <a:p>
                      <a:pPr algn="ctr"/>
                      <a:r>
                        <a:rPr lang="en-US" dirty="0"/>
                        <a:t>Number of contamination particles</a:t>
                      </a:r>
                    </a:p>
                  </a:txBody>
                  <a:tcPr/>
                </a:tc>
                <a:tc>
                  <a:txBody>
                    <a:bodyPr/>
                    <a:lstStyle/>
                    <a:p>
                      <a:pPr algn="ctr"/>
                      <a:r>
                        <a:rPr lang="en-US" dirty="0"/>
                        <a:t>Proportion of wafers</a:t>
                      </a:r>
                    </a:p>
                  </a:txBody>
                  <a:tcPr/>
                </a:tc>
                <a:extLst>
                  <a:ext uri="{0D108BD9-81ED-4DB2-BD59-A6C34878D82A}">
                    <a16:rowId xmlns="" xmlns:a16="http://schemas.microsoft.com/office/drawing/2014/main" val="204375791"/>
                  </a:ext>
                </a:extLst>
              </a:tr>
              <a:tr h="300451">
                <a:tc>
                  <a:txBody>
                    <a:bodyPr/>
                    <a:lstStyle/>
                    <a:p>
                      <a:r>
                        <a:rPr lang="en-US" dirty="0"/>
                        <a:t>0</a:t>
                      </a:r>
                    </a:p>
                  </a:txBody>
                  <a:tcPr/>
                </a:tc>
                <a:tc>
                  <a:txBody>
                    <a:bodyPr/>
                    <a:lstStyle/>
                    <a:p>
                      <a:r>
                        <a:rPr lang="en-US" dirty="0"/>
                        <a:t>0.40</a:t>
                      </a:r>
                    </a:p>
                  </a:txBody>
                  <a:tcPr/>
                </a:tc>
                <a:extLst>
                  <a:ext uri="{0D108BD9-81ED-4DB2-BD59-A6C34878D82A}">
                    <a16:rowId xmlns="" xmlns:a16="http://schemas.microsoft.com/office/drawing/2014/main" val="4111724400"/>
                  </a:ext>
                </a:extLst>
              </a:tr>
              <a:tr h="300451">
                <a:tc>
                  <a:txBody>
                    <a:bodyPr/>
                    <a:lstStyle/>
                    <a:p>
                      <a:r>
                        <a:rPr lang="en-US" dirty="0"/>
                        <a:t>1</a:t>
                      </a:r>
                    </a:p>
                  </a:txBody>
                  <a:tcPr/>
                </a:tc>
                <a:tc>
                  <a:txBody>
                    <a:bodyPr/>
                    <a:lstStyle/>
                    <a:p>
                      <a:r>
                        <a:rPr lang="en-US" dirty="0"/>
                        <a:t>0.15</a:t>
                      </a:r>
                    </a:p>
                  </a:txBody>
                  <a:tcPr/>
                </a:tc>
                <a:extLst>
                  <a:ext uri="{0D108BD9-81ED-4DB2-BD59-A6C34878D82A}">
                    <a16:rowId xmlns="" xmlns:a16="http://schemas.microsoft.com/office/drawing/2014/main" val="2079750857"/>
                  </a:ext>
                </a:extLst>
              </a:tr>
              <a:tr h="300451">
                <a:tc>
                  <a:txBody>
                    <a:bodyPr/>
                    <a:lstStyle/>
                    <a:p>
                      <a:r>
                        <a:rPr lang="en-US" dirty="0"/>
                        <a:t>2</a:t>
                      </a:r>
                    </a:p>
                  </a:txBody>
                  <a:tcPr/>
                </a:tc>
                <a:tc>
                  <a:txBody>
                    <a:bodyPr/>
                    <a:lstStyle/>
                    <a:p>
                      <a:r>
                        <a:rPr lang="en-US" dirty="0"/>
                        <a:t>0.20</a:t>
                      </a:r>
                    </a:p>
                  </a:txBody>
                  <a:tcPr/>
                </a:tc>
                <a:extLst>
                  <a:ext uri="{0D108BD9-81ED-4DB2-BD59-A6C34878D82A}">
                    <a16:rowId xmlns="" xmlns:a16="http://schemas.microsoft.com/office/drawing/2014/main" val="3327669364"/>
                  </a:ext>
                </a:extLst>
              </a:tr>
              <a:tr h="300451">
                <a:tc>
                  <a:txBody>
                    <a:bodyPr/>
                    <a:lstStyle/>
                    <a:p>
                      <a:r>
                        <a:rPr lang="en-US" dirty="0"/>
                        <a:t>3</a:t>
                      </a:r>
                    </a:p>
                  </a:txBody>
                  <a:tcPr/>
                </a:tc>
                <a:tc>
                  <a:txBody>
                    <a:bodyPr/>
                    <a:lstStyle/>
                    <a:p>
                      <a:r>
                        <a:rPr lang="en-US" dirty="0"/>
                        <a:t>0.10</a:t>
                      </a:r>
                    </a:p>
                  </a:txBody>
                  <a:tcPr/>
                </a:tc>
                <a:extLst>
                  <a:ext uri="{0D108BD9-81ED-4DB2-BD59-A6C34878D82A}">
                    <a16:rowId xmlns="" xmlns:a16="http://schemas.microsoft.com/office/drawing/2014/main" val="1590421995"/>
                  </a:ext>
                </a:extLst>
              </a:tr>
              <a:tr h="300451">
                <a:tc>
                  <a:txBody>
                    <a:bodyPr/>
                    <a:lstStyle/>
                    <a:p>
                      <a:r>
                        <a:rPr lang="en-US" dirty="0"/>
                        <a:t>4 or more</a:t>
                      </a:r>
                    </a:p>
                  </a:txBody>
                  <a:tcPr/>
                </a:tc>
                <a:tc>
                  <a:txBody>
                    <a:bodyPr/>
                    <a:lstStyle/>
                    <a:p>
                      <a:r>
                        <a:rPr lang="en-US" dirty="0"/>
                        <a:t>0.15</a:t>
                      </a:r>
                    </a:p>
                  </a:txBody>
                  <a:tcPr/>
                </a:tc>
                <a:extLst>
                  <a:ext uri="{0D108BD9-81ED-4DB2-BD59-A6C34878D82A}">
                    <a16:rowId xmlns="" xmlns:a16="http://schemas.microsoft.com/office/drawing/2014/main" val="4174397732"/>
                  </a:ext>
                </a:extLst>
              </a:tr>
            </a:tbl>
          </a:graphicData>
        </a:graphic>
      </p:graphicFrame>
      <p:sp>
        <p:nvSpPr>
          <p:cNvPr id="9" name="Rectangle 8">
            <a:extLst>
              <a:ext uri="{FF2B5EF4-FFF2-40B4-BE49-F238E27FC236}">
                <a16:creationId xmlns="" xmlns:a16="http://schemas.microsoft.com/office/drawing/2014/main" id="{3550F67E-2E97-4EED-AE55-CE9FD02E7854}"/>
              </a:ext>
            </a:extLst>
          </p:cNvPr>
          <p:cNvSpPr txBox="1">
            <a:spLocks noChangeArrowheads="1"/>
          </p:cNvSpPr>
          <p:nvPr/>
        </p:nvSpPr>
        <p:spPr bwMode="auto">
          <a:xfrm>
            <a:off x="280493" y="1206170"/>
            <a:ext cx="7973411" cy="769441"/>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vert="horz" wrap="square" lIns="91440" tIns="45720" rIns="91440" bIns="45720" rtlCol="0">
            <a:sp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None/>
            </a:pPr>
            <a:r>
              <a:rPr lang="en-US" dirty="0">
                <a:latin typeface="Times New Roman" panose="02020603050405020304" pitchFamily="18" charset="0"/>
                <a:cs typeface="Times New Roman" panose="02020603050405020304" pitchFamily="18" charset="0"/>
              </a:rPr>
              <a:t>For a discrete sample space, the probability of an event E, denoted as P(E ), equals the sum of the probabilities of the outcomes in E.</a:t>
            </a:r>
          </a:p>
        </p:txBody>
      </p:sp>
    </p:spTree>
    <p:extLst>
      <p:ext uri="{BB962C8B-B14F-4D97-AF65-F5344CB8AC3E}">
        <p14:creationId xmlns:p14="http://schemas.microsoft.com/office/powerpoint/2010/main" val="293436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7"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9B8679-13AD-4AFC-98C5-1CB452A06449}"/>
              </a:ext>
            </a:extLst>
          </p:cNvPr>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Complement rule</a:t>
            </a:r>
            <a:endParaRPr lang="en-US" sz="3600" dirty="0"/>
          </a:p>
        </p:txBody>
      </p:sp>
      <p:sp>
        <p:nvSpPr>
          <p:cNvPr id="13" name="Rectangle 8">
            <a:extLst>
              <a:ext uri="{FF2B5EF4-FFF2-40B4-BE49-F238E27FC236}">
                <a16:creationId xmlns="" xmlns:a16="http://schemas.microsoft.com/office/drawing/2014/main" id="{73724FD8-74EC-435F-9588-CEF02F145D55}"/>
              </a:ext>
            </a:extLst>
          </p:cNvPr>
          <p:cNvSpPr txBox="1">
            <a:spLocks noChangeArrowheads="1"/>
          </p:cNvSpPr>
          <p:nvPr/>
        </p:nvSpPr>
        <p:spPr bwMode="auto">
          <a:xfrm>
            <a:off x="172028" y="4604413"/>
            <a:ext cx="7973411" cy="1200329"/>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vert="horz" wrap="square" lIns="91440" tIns="45720" rIns="91440" bIns="45720" rtlCol="0">
            <a:sp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0" indent="0">
              <a:spcBef>
                <a:spcPct val="0"/>
              </a:spcBef>
              <a:buNone/>
            </a:pPr>
            <a:r>
              <a:rPr lang="en-US" sz="2400" dirty="0">
                <a:solidFill>
                  <a:srgbClr val="0070C0"/>
                </a:solidFill>
                <a:latin typeface="Times New Roman" panose="02020603050405020304" pitchFamily="18" charset="0"/>
                <a:cs typeface="Times New Roman" panose="02020603050405020304" pitchFamily="18" charset="0"/>
              </a:rPr>
              <a:t>Example: </a:t>
            </a:r>
            <a:r>
              <a:rPr lang="en-US" sz="2400" dirty="0">
                <a:latin typeface="Times New Roman" panose="02020603050405020304" pitchFamily="18" charset="0"/>
                <a:cs typeface="Times New Roman" panose="02020603050405020304" pitchFamily="18" charset="0"/>
              </a:rPr>
              <a:t>A number is chosen at random from a set of whole numbers from 1 to 50. Calculate the probability that the chosen number is not a perfect square.</a:t>
            </a:r>
            <a:endParaRPr lang="en-US" sz="2400" dirty="0">
              <a:solidFill>
                <a:srgbClr val="0070C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Rectangle 8">
                <a:extLst>
                  <a:ext uri="{FF2B5EF4-FFF2-40B4-BE49-F238E27FC236}">
                    <a16:creationId xmlns="" xmlns:a16="http://schemas.microsoft.com/office/drawing/2014/main" id="{0E45BDD6-4082-4866-8209-976A1A3EE19E}"/>
                  </a:ext>
                </a:extLst>
              </p:cNvPr>
              <p:cNvSpPr>
                <a:spLocks noGrp="1" noChangeArrowheads="1"/>
              </p:cNvSpPr>
              <p:nvPr>
                <p:ph idx="1"/>
              </p:nvPr>
            </p:nvSpPr>
            <p:spPr bwMode="auto">
              <a:xfrm>
                <a:off x="187871" y="1253233"/>
                <a:ext cx="7973411" cy="1569660"/>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wrap="square">
                <a:spAutoFit/>
              </a:bodyPr>
              <a:lstStyle/>
              <a:p>
                <a:pPr marL="0" indent="0">
                  <a:spcBef>
                    <a:spcPct val="0"/>
                  </a:spcBef>
                  <a:buNone/>
                </a:pPr>
                <a:r>
                  <a:rPr lang="vi-VN" sz="2400" dirty="0">
                    <a:latin typeface="Times New Roman" panose="02020603050405020304" pitchFamily="18" charset="0"/>
                    <a:cs typeface="Times New Roman" panose="02020603050405020304" pitchFamily="18" charset="0"/>
                  </a:rPr>
                  <a:t>If t</a:t>
                </a:r>
                <a:r>
                  <a:rPr lang="en-US" sz="2400" dirty="0">
                    <a:latin typeface="Times New Roman" panose="02020603050405020304" pitchFamily="18" charset="0"/>
                    <a:cs typeface="Times New Roman" panose="02020603050405020304" pitchFamily="18" charset="0"/>
                  </a:rPr>
                  <a:t>he</a:t>
                </a:r>
                <a:r>
                  <a:rPr lang="en-US" sz="2400" dirty="0">
                    <a:solidFill>
                      <a:srgbClr val="0000FF"/>
                    </a:solidFill>
                    <a:latin typeface="Times New Roman" panose="02020603050405020304" pitchFamily="18" charset="0"/>
                    <a:cs typeface="Times New Roman" panose="02020603050405020304" pitchFamily="18" charset="0"/>
                  </a:rPr>
                  <a:t> complement </a:t>
                </a:r>
                <a:r>
                  <a:rPr lang="en-US" sz="2400" dirty="0">
                    <a:latin typeface="Times New Roman" panose="02020603050405020304" pitchFamily="18" charset="0"/>
                    <a:cs typeface="Times New Roman" panose="02020603050405020304" pitchFamily="18" charset="0"/>
                  </a:rPr>
                  <a:t>of A, denoted by </a:t>
                </a:r>
                <a14:m>
                  <m:oMath xmlns:m="http://schemas.openxmlformats.org/officeDocument/2006/math">
                    <m:sSup>
                      <m:sSupPr>
                        <m:ctrlPr>
                          <a:rPr lang="en-US" sz="2400" b="0" i="1" smtClean="0">
                            <a:solidFill>
                              <a:srgbClr val="0000FF"/>
                            </a:solidFill>
                            <a:latin typeface="Cambria Math" panose="02040503050406030204" pitchFamily="18" charset="0"/>
                            <a:cs typeface="Times New Roman" panose="02020603050405020304" pitchFamily="18" charset="0"/>
                          </a:rPr>
                        </m:ctrlPr>
                      </m:sSupPr>
                      <m:e>
                        <m:r>
                          <a:rPr lang="en-US" sz="2400" b="0" i="1" smtClean="0">
                            <a:solidFill>
                              <a:srgbClr val="0000FF"/>
                            </a:solidFill>
                            <a:latin typeface="Cambria Math" panose="02040503050406030204" pitchFamily="18" charset="0"/>
                            <a:cs typeface="Times New Roman" panose="02020603050405020304" pitchFamily="18" charset="0"/>
                          </a:rPr>
                          <m:t>𝐴</m:t>
                        </m:r>
                      </m:e>
                      <m:sup>
                        <m:r>
                          <a:rPr lang="en-US" sz="2400" b="0" i="1" smtClean="0">
                            <a:solidFill>
                              <a:srgbClr val="0000FF"/>
                            </a:solidFill>
                            <a:latin typeface="Cambria Math" panose="02040503050406030204" pitchFamily="18" charset="0"/>
                            <a:cs typeface="Times New Roman" panose="02020603050405020304" pitchFamily="18" charset="0"/>
                          </a:rPr>
                          <m:t>′</m:t>
                        </m:r>
                      </m:sup>
                    </m:sSup>
                    <m:r>
                      <a:rPr lang="en-US" sz="2400" b="0" i="0" smtClean="0">
                        <a:solidFill>
                          <a:srgbClr val="0000FF"/>
                        </a:solidFill>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consists of all the outcomes in which the event A does not </a:t>
                </a:r>
                <a:r>
                  <a:rPr lang="vi-VN" sz="2400" dirty="0">
                    <a:latin typeface="Times New Roman" panose="02020603050405020304" pitchFamily="18" charset="0"/>
                    <a:cs typeface="Times New Roman" panose="02020603050405020304" pitchFamily="18" charset="0"/>
                  </a:rPr>
                  <a:t>occur, then we have:</a:t>
                </a:r>
              </a:p>
              <a:p>
                <a:pPr marL="0" indent="0">
                  <a:spcBef>
                    <a:spcPct val="0"/>
                  </a:spcBef>
                  <a:buNone/>
                </a:pPr>
                <a:endParaRPr lang="vi-VN" sz="2400" dirty="0">
                  <a:latin typeface="Times New Roman" panose="02020603050405020304" pitchFamily="18" charset="0"/>
                  <a:cs typeface="Times New Roman" panose="02020603050405020304" pitchFamily="18" charset="0"/>
                </a:endParaRPr>
              </a:p>
              <a:p>
                <a:pPr marL="0" indent="0">
                  <a:spcBef>
                    <a:spcPct val="0"/>
                  </a:spcBef>
                  <a:buNone/>
                </a:pPr>
                <a:endParaRPr lang="en-US" sz="2400" dirty="0">
                  <a:latin typeface="Times New Roman" panose="02020603050405020304" pitchFamily="18" charset="0"/>
                  <a:cs typeface="Times New Roman" panose="02020603050405020304" pitchFamily="18" charset="0"/>
                </a:endParaRPr>
              </a:p>
            </p:txBody>
          </p:sp>
        </mc:Choice>
        <mc:Fallback xmlns="">
          <p:sp>
            <p:nvSpPr>
              <p:cNvPr id="6" name="Rectangle 8">
                <a:extLst>
                  <a:ext uri="{FF2B5EF4-FFF2-40B4-BE49-F238E27FC236}">
                    <a16:creationId xmlns:a16="http://schemas.microsoft.com/office/drawing/2014/main" id="{0E45BDD6-4082-4866-8209-976A1A3EE19E}"/>
                  </a:ext>
                </a:extLst>
              </p:cNvPr>
              <p:cNvSpPr>
                <a:spLocks noGrp="1" noRot="1" noChangeAspect="1" noMove="1" noResize="1" noEditPoints="1" noAdjustHandles="1" noChangeArrowheads="1" noChangeShapeType="1" noTextEdit="1"/>
              </p:cNvSpPr>
              <p:nvPr>
                <p:ph idx="1"/>
              </p:nvPr>
            </p:nvSpPr>
            <p:spPr bwMode="auto">
              <a:xfrm>
                <a:off x="187871" y="1253233"/>
                <a:ext cx="7973411" cy="1569660"/>
              </a:xfrm>
              <a:prstGeom prst="rect">
                <a:avLst/>
              </a:prstGeom>
              <a:blipFill>
                <a:blip r:embed="rId2"/>
                <a:stretch>
                  <a:fillRect/>
                </a:stretch>
              </a:blipFill>
              <a:ln w="9525">
                <a:solidFill>
                  <a:schemeClr val="tx2"/>
                </a:solidFill>
                <a:miter lim="800000"/>
                <a:headEnd/>
                <a:tailEnd/>
              </a:ln>
              <a:effectLst>
                <a:outerShdw blurRad="63500" dist="38099" dir="2700000" algn="ctr" rotWithShape="0">
                  <a:srgbClr val="000000">
                    <a:alpha val="74998"/>
                  </a:srgb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 xmlns:a16="http://schemas.microsoft.com/office/drawing/2014/main" id="{868D6B8C-7DBE-43AF-AD11-F1714C71E9C8}"/>
                  </a:ext>
                </a:extLst>
              </p:cNvPr>
              <p:cNvSpPr txBox="1"/>
              <p:nvPr/>
            </p:nvSpPr>
            <p:spPr>
              <a:xfrm>
                <a:off x="2756009" y="2293748"/>
                <a:ext cx="280544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𝐴</m:t>
                          </m:r>
                        </m:e>
                      </m:d>
                      <m:r>
                        <a:rPr lang="en-US" sz="2800" b="0" i="1" smtClean="0">
                          <a:latin typeface="Cambria Math" panose="02040503050406030204" pitchFamily="18" charset="0"/>
                        </a:rPr>
                        <m:t>+</m:t>
                      </m:r>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a:rPr>
                                <m:t>′</m:t>
                              </m:r>
                            </m:sup>
                          </m:sSup>
                        </m:e>
                      </m:d>
                      <m:r>
                        <a:rPr lang="en-US" sz="2800" b="0" i="1" smtClean="0">
                          <a:latin typeface="Cambria Math" panose="02040503050406030204" pitchFamily="18" charset="0"/>
                        </a:rPr>
                        <m:t>=1</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868D6B8C-7DBE-43AF-AD11-F1714C71E9C8}"/>
                  </a:ext>
                </a:extLst>
              </p:cNvPr>
              <p:cNvSpPr txBox="1">
                <a:spLocks noRot="1" noChangeAspect="1" noMove="1" noResize="1" noEditPoints="1" noAdjustHandles="1" noChangeArrowheads="1" noChangeShapeType="1" noTextEdit="1"/>
              </p:cNvSpPr>
              <p:nvPr/>
            </p:nvSpPr>
            <p:spPr>
              <a:xfrm>
                <a:off x="2756009" y="2293748"/>
                <a:ext cx="2805447" cy="43088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 xmlns:a16="http://schemas.microsoft.com/office/drawing/2014/main" id="{F837832A-C1E1-45BD-8EDC-D7AC2F5A5395}"/>
                  </a:ext>
                </a:extLst>
              </p:cNvPr>
              <p:cNvSpPr txBox="1"/>
              <p:nvPr/>
            </p:nvSpPr>
            <p:spPr>
              <a:xfrm>
                <a:off x="187871" y="3139080"/>
                <a:ext cx="7957568" cy="1200329"/>
              </a:xfrm>
              <a:prstGeom prst="rect">
                <a:avLst/>
              </a:prstGeom>
              <a:noFill/>
            </p:spPr>
            <p:txBody>
              <a:bodyPr wrap="square" rtlCol="0">
                <a:spAutoFit/>
              </a:bodyPr>
              <a:lstStyle/>
              <a:p>
                <a:r>
                  <a:rPr lang="vi-VN" sz="2400" dirty="0">
                    <a:solidFill>
                      <a:srgbClr val="0070C0"/>
                    </a:solidFill>
                    <a:latin typeface="Times  New Roman"/>
                  </a:rPr>
                  <a:t>Remark: </a:t>
                </a:r>
                <a:r>
                  <a:rPr lang="en-US" sz="2400" dirty="0">
                    <a:latin typeface="Times  New Roman"/>
                    <a:cs typeface="Times New Roman" panose="02020603050405020304" pitchFamily="18" charset="0"/>
                  </a:rPr>
                  <a:t>Depending on the problem, it may be easier to find </a:t>
                </a:r>
                <a14:m>
                  <m:oMath xmlns:m="http://schemas.openxmlformats.org/officeDocument/2006/math">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b="0" i="1" smtClean="0">
                            <a:latin typeface="Cambria Math" panose="02040503050406030204" pitchFamily="18" charset="0"/>
                          </a:rPr>
                          <m:t>𝐴</m:t>
                        </m:r>
                        <m:r>
                          <a:rPr lang="en-US" sz="2400" b="0" i="1" smtClean="0">
                            <a:latin typeface="Cambria Math" panose="02040503050406030204" pitchFamily="18" charset="0"/>
                          </a:rPr>
                          <m:t>′</m:t>
                        </m:r>
                      </m:e>
                    </m:d>
                  </m:oMath>
                </a14:m>
                <a:r>
                  <a:rPr lang="en-US" sz="2400" dirty="0">
                    <a:latin typeface="Times  New Roman"/>
                    <a:cs typeface="Times New Roman" panose="02020603050405020304" pitchFamily="18" charset="0"/>
                  </a:rPr>
                  <a:t> and then use the above equation to find P(A).</a:t>
                </a:r>
              </a:p>
              <a:p>
                <a:endParaRPr lang="en-US" sz="2400" dirty="0">
                  <a:latin typeface="Times  New Roman"/>
                </a:endParaRPr>
              </a:p>
            </p:txBody>
          </p:sp>
        </mc:Choice>
        <mc:Fallback xmlns="">
          <p:sp>
            <p:nvSpPr>
              <p:cNvPr id="3" name="TextBox 2">
                <a:extLst>
                  <a:ext uri="{FF2B5EF4-FFF2-40B4-BE49-F238E27FC236}">
                    <a16:creationId xmlns:a16="http://schemas.microsoft.com/office/drawing/2014/main" id="{F837832A-C1E1-45BD-8EDC-D7AC2F5A5395}"/>
                  </a:ext>
                </a:extLst>
              </p:cNvPr>
              <p:cNvSpPr txBox="1">
                <a:spLocks noRot="1" noChangeAspect="1" noMove="1" noResize="1" noEditPoints="1" noAdjustHandles="1" noChangeArrowheads="1" noChangeShapeType="1" noTextEdit="1"/>
              </p:cNvSpPr>
              <p:nvPr/>
            </p:nvSpPr>
            <p:spPr>
              <a:xfrm>
                <a:off x="187871" y="3139080"/>
                <a:ext cx="7957568" cy="1200329"/>
              </a:xfrm>
              <a:prstGeom prst="rect">
                <a:avLst/>
              </a:prstGeom>
              <a:blipFill>
                <a:blip r:embed="rId4"/>
                <a:stretch>
                  <a:fillRect l="-1226" t="-4061"/>
                </a:stretch>
              </a:blipFill>
            </p:spPr>
            <p:txBody>
              <a:bodyPr/>
              <a:lstStyle/>
              <a:p>
                <a:r>
                  <a:rPr lang="en-US">
                    <a:noFill/>
                  </a:rPr>
                  <a:t> </a:t>
                </a:r>
              </a:p>
            </p:txBody>
          </p:sp>
        </mc:Fallback>
      </mc:AlternateContent>
    </p:spTree>
    <p:extLst>
      <p:ext uri="{BB962C8B-B14F-4D97-AF65-F5344CB8AC3E}">
        <p14:creationId xmlns:p14="http://schemas.microsoft.com/office/powerpoint/2010/main" val="2005518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animBg="1"/>
      <p:bldP spid="6" grpId="0" build="p" animBg="1"/>
      <p:bldP spid="1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solidFill>
                  <a:srgbClr val="008000"/>
                </a:solidFill>
                <a:latin typeface="Times New Roman" panose="02020603050405020304" pitchFamily="18" charset="0"/>
                <a:cs typeface="Times New Roman" panose="02020603050405020304" pitchFamily="18" charset="0"/>
              </a:rPr>
              <a:t>Addition rules</a:t>
            </a:r>
            <a:endParaRPr lang="en-US" sz="3600" dirty="0">
              <a:solidFill>
                <a:srgbClr val="008000"/>
              </a:solidFill>
              <a:latin typeface="Times New Roman" panose="02020603050405020304" pitchFamily="18" charset="0"/>
              <a:cs typeface="Times New Roman" panose="02020603050405020304" pitchFamily="18" charset="0"/>
            </a:endParaRPr>
          </a:p>
        </p:txBody>
      </p:sp>
      <p:sp>
        <p:nvSpPr>
          <p:cNvPr id="7" name="Text Box 5"/>
          <p:cNvSpPr txBox="1">
            <a:spLocks noGrp="1" noChangeArrowheads="1"/>
          </p:cNvSpPr>
          <p:nvPr>
            <p:ph idx="1"/>
          </p:nvPr>
        </p:nvSpPr>
        <p:spPr bwMode="auto">
          <a:xfrm>
            <a:off x="457200" y="1600200"/>
            <a:ext cx="8229600" cy="179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indent="0">
              <a:buNone/>
            </a:pPr>
            <a:r>
              <a:rPr lang="en-US" sz="2400" b="1"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If </a:t>
            </a:r>
            <a:r>
              <a:rPr lang="en-US" sz="2400" i="1" dirty="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and </a:t>
            </a:r>
            <a:r>
              <a:rPr lang="en-US" sz="2400" i="1" dirty="0">
                <a:latin typeface="Times New Roman" panose="02020603050405020304" pitchFamily="18" charset="0"/>
                <a:cs typeface="Times New Roman" panose="02020603050405020304" pitchFamily="18" charset="0"/>
              </a:rPr>
              <a:t>B </a:t>
            </a:r>
            <a:r>
              <a:rPr lang="en-US" sz="2400" dirty="0">
                <a:latin typeface="Times New Roman" panose="02020603050405020304" pitchFamily="18" charset="0"/>
                <a:cs typeface="Times New Roman" panose="02020603050405020304" pitchFamily="18" charset="0"/>
              </a:rPr>
              <a:t>are mutually exclusive events,</a:t>
            </a:r>
          </a:p>
          <a:p>
            <a:pPr marL="0" indent="0" algn="ctr">
              <a:buNone/>
            </a:pPr>
            <a:r>
              <a:rPr lang="en-US" sz="2400" dirty="0">
                <a:latin typeface="Times New Roman" panose="02020603050405020304" pitchFamily="18" charset="0"/>
                <a:cs typeface="Times New Roman" panose="02020603050405020304" pitchFamily="18" charset="0"/>
              </a:rPr>
              <a:t>P(A </a:t>
            </a:r>
            <a:r>
              <a:rPr lang="en-US" sz="2400" dirty="0">
                <a:latin typeface="Times New Roman" panose="02020603050405020304" pitchFamily="18" charset="0"/>
                <a:cs typeface="Times New Roman" panose="02020603050405020304" pitchFamily="18" charset="0"/>
                <a:sym typeface="Symbol" charset="0"/>
              </a:rPr>
              <a:t></a:t>
            </a:r>
            <a:r>
              <a:rPr lang="en-US" sz="2400" dirty="0">
                <a:latin typeface="Times New Roman" panose="02020603050405020304" pitchFamily="18" charset="0"/>
                <a:cs typeface="Times New Roman" panose="02020603050405020304" pitchFamily="18" charset="0"/>
              </a:rPr>
              <a:t> B) = P(A) + P(B)</a:t>
            </a:r>
          </a:p>
          <a:p>
            <a:pPr marL="0" indent="0" algn="ctr">
              <a:buNone/>
            </a:pPr>
            <a:endParaRPr lang="en-US" sz="2400" dirty="0">
              <a:latin typeface="Times New Roman" panose="02020603050405020304" pitchFamily="18" charset="0"/>
              <a:cs typeface="Times New Roman" panose="02020603050405020304" pitchFamily="18" charset="0"/>
            </a:endParaRPr>
          </a:p>
          <a:p>
            <a:pPr marL="0" indent="0" algn="ctr">
              <a:buNone/>
            </a:pPr>
            <a:endParaRPr lang="en-US" sz="2400" dirty="0">
              <a:latin typeface="Times New Roman" panose="02020603050405020304" pitchFamily="18" charset="0"/>
              <a:cs typeface="Times New Roman" panose="02020603050405020304" pitchFamily="18" charset="0"/>
            </a:endParaRPr>
          </a:p>
        </p:txBody>
      </p:sp>
      <p:sp>
        <p:nvSpPr>
          <p:cNvPr id="8" name="Text Box 6"/>
          <p:cNvSpPr txBox="1">
            <a:spLocks noChangeArrowheads="1"/>
          </p:cNvSpPr>
          <p:nvPr/>
        </p:nvSpPr>
        <p:spPr bwMode="auto">
          <a:xfrm>
            <a:off x="425960" y="2505063"/>
            <a:ext cx="796024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400" b="1"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A collection of events, </a:t>
            </a:r>
            <a:r>
              <a:rPr lang="en-US" sz="2400" i="1" dirty="0">
                <a:latin typeface="Times New Roman" panose="02020603050405020304" pitchFamily="18" charset="0"/>
                <a:cs typeface="Times New Roman" panose="02020603050405020304" pitchFamily="18" charset="0"/>
              </a:rPr>
              <a:t>E</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E</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a:t>
            </a:r>
            <a:r>
              <a:rPr lang="en-US" sz="2400" i="1" dirty="0" err="1">
                <a:latin typeface="Times New Roman" panose="02020603050405020304" pitchFamily="18" charset="0"/>
                <a:cs typeface="Times New Roman" panose="02020603050405020304" pitchFamily="18" charset="0"/>
              </a:rPr>
              <a:t>E</a:t>
            </a:r>
            <a:r>
              <a:rPr lang="en-US" sz="2400" baseline="-25000" dirty="0" err="1">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 is said to be </a:t>
            </a:r>
            <a:r>
              <a:rPr lang="en-US" sz="2400" b="1" dirty="0">
                <a:solidFill>
                  <a:srgbClr val="0000FF"/>
                </a:solidFill>
                <a:latin typeface="Times New Roman" panose="02020603050405020304" pitchFamily="18" charset="0"/>
                <a:cs typeface="Times New Roman" panose="02020603050405020304" pitchFamily="18" charset="0"/>
              </a:rPr>
              <a:t>mutually exclusive</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if for all pairs,</a:t>
            </a:r>
          </a:p>
          <a:p>
            <a:pPr algn="ctr"/>
            <a:r>
              <a:rPr lang="en-US" sz="2400" i="1" dirty="0" err="1">
                <a:latin typeface="Times New Roman" panose="02020603050405020304" pitchFamily="18" charset="0"/>
                <a:cs typeface="Times New Roman" panose="02020603050405020304" pitchFamily="18" charset="0"/>
              </a:rPr>
              <a:t>E</a:t>
            </a:r>
            <a:r>
              <a:rPr lang="en-US" sz="2400" i="1" baseline="-25000" dirty="0" err="1">
                <a:latin typeface="Times New Roman" panose="02020603050405020304" pitchFamily="18" charset="0"/>
                <a:cs typeface="Times New Roman" panose="02020603050405020304" pitchFamily="18" charset="0"/>
              </a:rPr>
              <a:t>i</a:t>
            </a:r>
            <a:r>
              <a:rPr lang="en-US" sz="2400" i="1" baseline="-25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E</a:t>
            </a:r>
            <a:r>
              <a:rPr lang="en-US" sz="2400" i="1" baseline="-25000" dirty="0" err="1">
                <a:latin typeface="Times New Roman" panose="02020603050405020304" pitchFamily="18" charset="0"/>
                <a:cs typeface="Times New Roman" panose="02020603050405020304" pitchFamily="18" charset="0"/>
              </a:rPr>
              <a:t>j</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Ø</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For a collection of mutually exclusive events,</a:t>
            </a:r>
          </a:p>
        </p:txBody>
      </p:sp>
      <p:sp>
        <p:nvSpPr>
          <p:cNvPr id="11" name="Text Box 7"/>
          <p:cNvSpPr txBox="1">
            <a:spLocks noChangeArrowheads="1"/>
          </p:cNvSpPr>
          <p:nvPr/>
        </p:nvSpPr>
        <p:spPr bwMode="auto">
          <a:xfrm>
            <a:off x="457200" y="4775874"/>
            <a:ext cx="730462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400" b="1"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General: If </a:t>
            </a:r>
            <a:r>
              <a:rPr lang="en-US" sz="2400" i="1" dirty="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and </a:t>
            </a:r>
            <a:r>
              <a:rPr lang="en-US" sz="2400" i="1" dirty="0">
                <a:latin typeface="Times New Roman" panose="02020603050405020304" pitchFamily="18" charset="0"/>
                <a:cs typeface="Times New Roman" panose="02020603050405020304" pitchFamily="18" charset="0"/>
              </a:rPr>
              <a:t>B </a:t>
            </a:r>
            <a:r>
              <a:rPr lang="en-US" sz="2400" dirty="0">
                <a:latin typeface="Times New Roman" panose="02020603050405020304" pitchFamily="18" charset="0"/>
                <a:cs typeface="Times New Roman" panose="02020603050405020304" pitchFamily="18" charset="0"/>
              </a:rPr>
              <a:t>are any events,</a:t>
            </a:r>
          </a:p>
          <a:p>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P(A </a:t>
            </a:r>
            <a:r>
              <a:rPr lang="en-US" sz="2400" dirty="0">
                <a:latin typeface="Times New Roman" panose="02020603050405020304" pitchFamily="18" charset="0"/>
                <a:cs typeface="Times New Roman" panose="02020603050405020304" pitchFamily="18" charset="0"/>
                <a:sym typeface="Symbol" charset="0"/>
              </a:rPr>
              <a:t></a:t>
            </a:r>
            <a:r>
              <a:rPr lang="en-US" sz="2400" dirty="0">
                <a:latin typeface="Times New Roman" panose="02020603050405020304" pitchFamily="18" charset="0"/>
                <a:cs typeface="Times New Roman" panose="02020603050405020304" pitchFamily="18" charset="0"/>
              </a:rPr>
              <a:t> B) = P(A) + P(B) – P(A ∩ B)</a:t>
            </a:r>
          </a:p>
        </p:txBody>
      </p:sp>
      <mc:AlternateContent xmlns:mc="http://schemas.openxmlformats.org/markup-compatibility/2006" xmlns:a14="http://schemas.microsoft.com/office/drawing/2010/main">
        <mc:Choice Requires="a14">
          <p:sp>
            <p:nvSpPr>
              <p:cNvPr id="3" name="TextBox 2">
                <a:extLst>
                  <a:ext uri="{FF2B5EF4-FFF2-40B4-BE49-F238E27FC236}">
                    <a16:creationId xmlns="" xmlns:a16="http://schemas.microsoft.com/office/drawing/2014/main" id="{FACF8859-C380-4FB1-9388-50B7CD814342}"/>
                  </a:ext>
                </a:extLst>
              </p:cNvPr>
              <p:cNvSpPr txBox="1"/>
              <p:nvPr/>
            </p:nvSpPr>
            <p:spPr>
              <a:xfrm>
                <a:off x="844436" y="4230121"/>
                <a:ext cx="684552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𝐸</m:t>
                              </m:r>
                            </m:e>
                            <m:sub>
                              <m:r>
                                <a:rPr lang="en-US" sz="2400" b="0" i="1" smtClean="0">
                                  <a:latin typeface="Cambria Math" panose="02040503050406030204" pitchFamily="18" charset="0"/>
                                  <a:ea typeface="Cambria Math" panose="02040503050406030204" pitchFamily="18" charset="0"/>
                                </a:rPr>
                                <m:t>2</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𝐸</m:t>
                              </m:r>
                            </m:e>
                            <m:sub>
                              <m:r>
                                <a:rPr lang="en-US" sz="2400" b="0" i="1" smtClean="0">
                                  <a:latin typeface="Cambria Math" panose="02040503050406030204" pitchFamily="18" charset="0"/>
                                  <a:ea typeface="Cambria Math" panose="02040503050406030204" pitchFamily="18" charset="0"/>
                                </a:rPr>
                                <m:t>𝑘</m:t>
                              </m:r>
                            </m:sub>
                          </m:sSub>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𝐸</m:t>
                              </m:r>
                            </m:e>
                            <m:sub>
                              <m:r>
                                <a:rPr lang="en-US" sz="2400" b="0" i="1" smtClean="0">
                                  <a:latin typeface="Cambria Math" panose="02040503050406030204" pitchFamily="18" charset="0"/>
                                  <a:ea typeface="Cambria Math" panose="02040503050406030204" pitchFamily="18" charset="0"/>
                                </a:rPr>
                                <m:t>1</m:t>
                              </m:r>
                            </m:sub>
                          </m:sSub>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𝐸</m:t>
                              </m:r>
                            </m:e>
                            <m:sub>
                              <m:r>
                                <a:rPr lang="en-US" sz="2400" b="0" i="1" smtClean="0">
                                  <a:latin typeface="Cambria Math" panose="02040503050406030204" pitchFamily="18" charset="0"/>
                                  <a:ea typeface="Cambria Math" panose="02040503050406030204" pitchFamily="18" charset="0"/>
                                </a:rPr>
                                <m:t>2</m:t>
                              </m:r>
                            </m:sub>
                          </m:sSub>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𝐸</m:t>
                          </m:r>
                        </m:e>
                        <m:sub>
                          <m:r>
                            <a:rPr lang="en-US" sz="2400" b="0" i="1" smtClean="0">
                              <a:latin typeface="Cambria Math" panose="02040503050406030204" pitchFamily="18" charset="0"/>
                              <a:ea typeface="Cambria Math" panose="02040503050406030204" pitchFamily="18" charset="0"/>
                            </a:rPr>
                            <m:t>𝑘</m:t>
                          </m:r>
                        </m:sub>
                      </m:sSub>
                      <m:r>
                        <a:rPr lang="en-US" sz="2400" b="0" i="1" smtClean="0">
                          <a:latin typeface="Cambria Math" panose="02040503050406030204" pitchFamily="18" charset="0"/>
                          <a:ea typeface="Cambria Math" panose="02040503050406030204" pitchFamily="18" charset="0"/>
                        </a:rPr>
                        <m:t>)</m:t>
                      </m:r>
                    </m:oMath>
                  </m:oMathPara>
                </a14:m>
                <a:endParaRPr lang="en-US" sz="24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FACF8859-C380-4FB1-9388-50B7CD814342}"/>
                  </a:ext>
                </a:extLst>
              </p:cNvPr>
              <p:cNvSpPr txBox="1">
                <a:spLocks noRot="1" noChangeAspect="1" noMove="1" noResize="1" noEditPoints="1" noAdjustHandles="1" noChangeArrowheads="1" noChangeShapeType="1" noTextEdit="1"/>
              </p:cNvSpPr>
              <p:nvPr/>
            </p:nvSpPr>
            <p:spPr>
              <a:xfrm>
                <a:off x="844436" y="4230121"/>
                <a:ext cx="6845528" cy="369332"/>
              </a:xfrm>
              <a:prstGeom prst="rect">
                <a:avLst/>
              </a:prstGeom>
              <a:blipFill>
                <a:blip r:embed="rId2"/>
                <a:stretch>
                  <a:fillRect l="-535" r="-1070" b="-34426"/>
                </a:stretch>
              </a:blipFill>
            </p:spPr>
            <p:txBody>
              <a:bodyPr/>
              <a:lstStyle/>
              <a:p>
                <a:r>
                  <a:rPr lang="en-US">
                    <a:noFill/>
                  </a:rPr>
                  <a:t> </a:t>
                </a:r>
              </a:p>
            </p:txBody>
          </p:sp>
        </mc:Fallback>
      </mc:AlternateContent>
    </p:spTree>
    <p:extLst>
      <p:ext uri="{BB962C8B-B14F-4D97-AF65-F5344CB8AC3E}">
        <p14:creationId xmlns:p14="http://schemas.microsoft.com/office/powerpoint/2010/main" val="2303230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solidFill>
                  <a:srgbClr val="008000"/>
                </a:solidFill>
                <a:latin typeface="Times New Roman" panose="02020603050405020304" pitchFamily="18" charset="0"/>
                <a:cs typeface="Times New Roman" panose="02020603050405020304" pitchFamily="18" charset="0"/>
              </a:rPr>
              <a:t>Addition rules</a:t>
            </a:r>
            <a:endParaRPr lang="en-US" sz="3600" dirty="0">
              <a:latin typeface="Times New Roman" panose="02020603050405020304" pitchFamily="18" charset="0"/>
              <a:cs typeface="Times New Roman" panose="02020603050405020304" pitchFamily="18" charset="0"/>
            </a:endParaRPr>
          </a:p>
        </p:txBody>
      </p:sp>
      <p:sp>
        <p:nvSpPr>
          <p:cNvPr id="7" name="Rectangle 36"/>
          <p:cNvSpPr>
            <a:spLocks noChangeArrowheads="1"/>
          </p:cNvSpPr>
          <p:nvPr/>
        </p:nvSpPr>
        <p:spPr bwMode="auto">
          <a:xfrm>
            <a:off x="122537" y="1711020"/>
            <a:ext cx="8227650" cy="830997"/>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a:spAutoFit/>
          </a:bodyPr>
          <a:lstStyle/>
          <a:p>
            <a:pPr eaLnBrk="0" hangingPunct="0"/>
            <a:r>
              <a:rPr lang="en-US" sz="2400" dirty="0">
                <a:solidFill>
                  <a:srgbClr val="0070C0"/>
                </a:solidFill>
                <a:latin typeface="Times New Roman" panose="02020603050405020304" pitchFamily="18" charset="0"/>
                <a:cs typeface="Times New Roman" panose="02020603050405020304" pitchFamily="18" charset="0"/>
              </a:rPr>
              <a:t>Example: </a:t>
            </a:r>
            <a:r>
              <a:rPr lang="en-US" sz="2400" dirty="0">
                <a:latin typeface="Times New Roman" panose="02020603050405020304" pitchFamily="18" charset="0"/>
                <a:cs typeface="Times New Roman" panose="02020603050405020304" pitchFamily="18" charset="0"/>
              </a:rPr>
              <a:t>Find the probability of selecting a male or a statistics student from the population described in the following table:</a:t>
            </a:r>
          </a:p>
        </p:txBody>
      </p:sp>
      <p:pic>
        <p:nvPicPr>
          <p:cNvPr id="8" name="table"/>
          <p:cNvPicPr>
            <a:picLocks noChangeAspect="1"/>
          </p:cNvPicPr>
          <p:nvPr/>
        </p:nvPicPr>
        <p:blipFill>
          <a:blip r:embed="rId2"/>
          <a:stretch>
            <a:fillRect/>
          </a:stretch>
        </p:blipFill>
        <p:spPr>
          <a:xfrm>
            <a:off x="1582134" y="2907995"/>
            <a:ext cx="5008562" cy="1996440"/>
          </a:xfrm>
          <a:prstGeom prst="rect">
            <a:avLst/>
          </a:prstGeom>
        </p:spPr>
      </p:pic>
      <p:sp>
        <p:nvSpPr>
          <p:cNvPr id="9" name="Text Box 32"/>
          <p:cNvSpPr txBox="1">
            <a:spLocks noChangeArrowheads="1"/>
          </p:cNvSpPr>
          <p:nvPr/>
        </p:nvSpPr>
        <p:spPr bwMode="auto">
          <a:xfrm>
            <a:off x="459150" y="5220039"/>
            <a:ext cx="7264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0"/>
              </a:spcBef>
            </a:pPr>
            <a:r>
              <a:rPr lang="en-US" sz="2400" dirty="0">
                <a:latin typeface="Times New Roman" panose="02020603050405020304" pitchFamily="18" charset="0"/>
                <a:cs typeface="Times New Roman" panose="02020603050405020304" pitchFamily="18" charset="0"/>
              </a:rPr>
              <a:t>P(Male or Stat) = P(M) + P(S) – P(M or S)</a:t>
            </a:r>
          </a:p>
          <a:p>
            <a:pPr eaLnBrk="0" hangingPunct="0">
              <a:spcBef>
                <a:spcPct val="0"/>
              </a:spcBef>
            </a:pPr>
            <a:r>
              <a:rPr lang="en-US" sz="2400" dirty="0">
                <a:latin typeface="Times New Roman" panose="02020603050405020304" pitchFamily="18" charset="0"/>
                <a:cs typeface="Times New Roman" panose="02020603050405020304" pitchFamily="18" charset="0"/>
              </a:rPr>
              <a:t>                         = 229/439 + 160/439 – 84/439 = 305/439</a:t>
            </a:r>
          </a:p>
        </p:txBody>
      </p:sp>
    </p:spTree>
    <p:extLst>
      <p:ext uri="{BB962C8B-B14F-4D97-AF65-F5344CB8AC3E}">
        <p14:creationId xmlns:p14="http://schemas.microsoft.com/office/powerpoint/2010/main" val="3242390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Conditional Probability </a:t>
            </a:r>
          </a:p>
        </p:txBody>
      </p:sp>
      <p:pic>
        <p:nvPicPr>
          <p:cNvPr id="10" name="Picture 9" descr="56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8922" y="4880641"/>
            <a:ext cx="3571875" cy="4445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56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8922" y="5502070"/>
            <a:ext cx="3694113" cy="415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 xmlns:a16="http://schemas.microsoft.com/office/drawing/2014/main" id="{9E3733E9-CB38-4F61-BAE5-667A642EFD3F}"/>
              </a:ext>
            </a:extLst>
          </p:cNvPr>
          <p:cNvSpPr>
            <a:spLocks noGrp="1"/>
          </p:cNvSpPr>
          <p:nvPr>
            <p:ph idx="1"/>
          </p:nvPr>
        </p:nvSpPr>
        <p:spPr>
          <a:xfrm>
            <a:off x="457200" y="1417638"/>
            <a:ext cx="7620000" cy="4983162"/>
          </a:xfrm>
        </p:spPr>
        <p:txBody>
          <a:bodyPr/>
          <a:lstStyle/>
          <a:p>
            <a:pPr marL="114300" indent="0">
              <a:buNone/>
            </a:pPr>
            <a:r>
              <a:rPr lang="en-US" sz="2400" dirty="0">
                <a:latin typeface="Times New Roman" panose="02020603050405020304" pitchFamily="18" charset="0"/>
                <a:cs typeface="Times New Roman" panose="02020603050405020304" pitchFamily="18" charset="0"/>
              </a:rPr>
              <a:t>The </a:t>
            </a:r>
            <a:r>
              <a:rPr lang="en-US" sz="2400" dirty="0">
                <a:solidFill>
                  <a:srgbClr val="0070C0"/>
                </a:solidFill>
                <a:latin typeface="Times New Roman" panose="02020603050405020304" pitchFamily="18" charset="0"/>
                <a:cs typeface="Times New Roman" panose="02020603050405020304" pitchFamily="18" charset="0"/>
              </a:rPr>
              <a:t>conditional probability </a:t>
            </a:r>
            <a:r>
              <a:rPr lang="en-US" sz="2400" dirty="0">
                <a:latin typeface="Times New Roman" panose="02020603050405020304" pitchFamily="18" charset="0"/>
                <a:cs typeface="Times New Roman" panose="02020603050405020304" pitchFamily="18" charset="0"/>
              </a:rPr>
              <a:t>of an event B, given that an event A already occurred, is denoted by P(B|A).</a:t>
            </a:r>
          </a:p>
          <a:p>
            <a:pPr marL="114300" indent="0">
              <a:buNone/>
            </a:pPr>
            <a:endParaRPr lang="en-US" dirty="0">
              <a:solidFill>
                <a:srgbClr val="0070C0"/>
              </a:solidFill>
              <a:latin typeface="Times New Roman" panose="02020603050405020304" pitchFamily="18" charset="0"/>
              <a:cs typeface="Times New Roman" panose="02020603050405020304" pitchFamily="18" charset="0"/>
            </a:endParaRPr>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624" y="2276475"/>
            <a:ext cx="7591425" cy="230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9062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Conditional Probability </a:t>
            </a:r>
            <a:endParaRPr lang="en-US" sz="3600" dirty="0">
              <a:latin typeface="Times New Roman" panose="02020603050405020304" pitchFamily="18" charset="0"/>
              <a:cs typeface="Times New Roman" panose="02020603050405020304" pitchFamily="18" charset="0"/>
            </a:endParaRPr>
          </a:p>
        </p:txBody>
      </p:sp>
      <p:sp>
        <p:nvSpPr>
          <p:cNvPr id="6" name="AutoShape 5"/>
          <p:cNvSpPr>
            <a:spLocks noChangeArrowheads="1"/>
          </p:cNvSpPr>
          <p:nvPr/>
        </p:nvSpPr>
        <p:spPr bwMode="auto">
          <a:xfrm>
            <a:off x="208280" y="1182688"/>
            <a:ext cx="7977522" cy="571500"/>
          </a:xfrm>
          <a:prstGeom prst="roundRect">
            <a:avLst>
              <a:gd name="adj" fmla="val 16667"/>
            </a:avLst>
          </a:prstGeom>
          <a:ln/>
        </p:spPr>
        <p:style>
          <a:lnRef idx="1">
            <a:schemeClr val="accent3"/>
          </a:lnRef>
          <a:fillRef idx="2">
            <a:schemeClr val="accent3"/>
          </a:fillRef>
          <a:effectRef idx="1">
            <a:schemeClr val="accent3"/>
          </a:effectRef>
          <a:fontRef idx="minor">
            <a:schemeClr val="dk1"/>
          </a:fontRef>
        </p:style>
        <p:txBody>
          <a:bodyPr wrap="none" anchor="ctr"/>
          <a:lstStyle/>
          <a:p>
            <a:pPr eaLnBrk="0" hangingPunct="0">
              <a:spcBef>
                <a:spcPct val="0"/>
              </a:spcBef>
            </a:pPr>
            <a:r>
              <a:rPr lang="en-US" sz="2400" dirty="0">
                <a:latin typeface="Times New Roman" panose="02020603050405020304" pitchFamily="18" charset="0"/>
                <a:cs typeface="Times New Roman" panose="02020603050405020304" pitchFamily="18" charset="0"/>
              </a:rPr>
              <a:t>Definition                                     </a:t>
            </a:r>
          </a:p>
        </p:txBody>
      </p:sp>
      <mc:AlternateContent xmlns:mc="http://schemas.openxmlformats.org/markup-compatibility/2006" xmlns:a14="http://schemas.microsoft.com/office/drawing/2010/main">
        <mc:Choice Requires="a14">
          <p:sp>
            <p:nvSpPr>
              <p:cNvPr id="10" name="Text Box 5">
                <a:extLst>
                  <a:ext uri="{FF2B5EF4-FFF2-40B4-BE49-F238E27FC236}">
                    <a16:creationId xmlns="" xmlns:a16="http://schemas.microsoft.com/office/drawing/2014/main" id="{1CD050AB-B96F-41B9-97BE-B83D44C20B91}"/>
                  </a:ext>
                </a:extLst>
              </p:cNvPr>
              <p:cNvSpPr txBox="1">
                <a:spLocks noChangeArrowheads="1"/>
              </p:cNvSpPr>
              <p:nvPr/>
            </p:nvSpPr>
            <p:spPr bwMode="auto">
              <a:xfrm>
                <a:off x="208280" y="1754188"/>
                <a:ext cx="7977522" cy="2216569"/>
              </a:xfrm>
              <a:prstGeom prst="rect">
                <a:avLst/>
              </a:prstGeom>
              <a:solidFill>
                <a:schemeClr val="bg1"/>
              </a:solidFill>
              <a:ln w="9525">
                <a:solidFill>
                  <a:schemeClr val="tx1"/>
                </a:solidFill>
                <a:miter lim="800000"/>
                <a:headEnd/>
                <a:tailEnd/>
              </a:ln>
              <a:effectLst/>
              <a:extLst>
                <a:ext uri="{AF507438-7753-43E0-B8FC-AC1667EBCBE1}">
                  <a14:hiddenEffects>
                    <a:effectLst>
                      <a:outerShdw blurRad="63500" dist="38099" dir="2700000" algn="ctr" rotWithShape="0">
                        <a:schemeClr val="bg2">
                          <a:alpha val="50000"/>
                        </a:schemeClr>
                      </a:outerShdw>
                    </a:effectLst>
                  </a14:hiddenEffects>
                </a:ext>
              </a:extLst>
            </p:spPr>
            <p:txBody>
              <a:bodyPr wrap="square">
                <a:spAutoFit/>
              </a:bodyPr>
              <a:lstStyle/>
              <a:p>
                <a:pPr marL="342900" indent="-342900" eaLnBrk="0" hangingPunct="0"/>
                <a:r>
                  <a:rPr lang="en-US" sz="2400" dirty="0">
                    <a:latin typeface="Times New Roman" panose="02020603050405020304" pitchFamily="18" charset="0"/>
                    <a:cs typeface="Times New Roman" panose="02020603050405020304" pitchFamily="18" charset="0"/>
                    <a:sym typeface="Symbol" charset="0"/>
                  </a:rPr>
                  <a:t>The </a:t>
                </a:r>
                <a:r>
                  <a:rPr lang="en-US" sz="2400" dirty="0">
                    <a:solidFill>
                      <a:srgbClr val="0070C0"/>
                    </a:solidFill>
                    <a:latin typeface="Times New Roman" panose="02020603050405020304" pitchFamily="18" charset="0"/>
                    <a:cs typeface="Times New Roman" panose="02020603050405020304" pitchFamily="18" charset="0"/>
                    <a:sym typeface="Symbol" charset="0"/>
                  </a:rPr>
                  <a:t>conditional probability </a:t>
                </a:r>
                <a:r>
                  <a:rPr lang="en-US" sz="2400" dirty="0">
                    <a:latin typeface="Times New Roman" panose="02020603050405020304" pitchFamily="18" charset="0"/>
                    <a:cs typeface="Times New Roman" panose="02020603050405020304" pitchFamily="18" charset="0"/>
                    <a:sym typeface="Symbol" charset="0"/>
                  </a:rPr>
                  <a:t>of an event </a:t>
                </a:r>
                <a:r>
                  <a:rPr lang="en-US" sz="2400" i="1" dirty="0">
                    <a:latin typeface="Times New Roman" panose="02020603050405020304" pitchFamily="18" charset="0"/>
                    <a:cs typeface="Times New Roman" panose="02020603050405020304" pitchFamily="18" charset="0"/>
                    <a:sym typeface="Symbol" charset="0"/>
                  </a:rPr>
                  <a:t>B</a:t>
                </a:r>
                <a:r>
                  <a:rPr lang="en-US" sz="2400" dirty="0">
                    <a:latin typeface="Times New Roman" panose="02020603050405020304" pitchFamily="18" charset="0"/>
                    <a:cs typeface="Times New Roman" panose="02020603050405020304" pitchFamily="18" charset="0"/>
                    <a:sym typeface="Symbol" charset="0"/>
                  </a:rPr>
                  <a:t> given an event </a:t>
                </a:r>
                <a:r>
                  <a:rPr lang="en-US" sz="2400" i="1" dirty="0">
                    <a:latin typeface="Times New Roman" panose="02020603050405020304" pitchFamily="18" charset="0"/>
                    <a:cs typeface="Times New Roman" panose="02020603050405020304" pitchFamily="18" charset="0"/>
                    <a:sym typeface="Symbol" charset="0"/>
                  </a:rPr>
                  <a:t>A</a:t>
                </a:r>
                <a:r>
                  <a:rPr lang="en-US" sz="2400" dirty="0">
                    <a:latin typeface="Times New Roman" panose="02020603050405020304" pitchFamily="18" charset="0"/>
                    <a:cs typeface="Times New Roman" panose="02020603050405020304" pitchFamily="18" charset="0"/>
                    <a:sym typeface="Symbol" charset="0"/>
                  </a:rPr>
                  <a:t>,</a:t>
                </a:r>
              </a:p>
              <a:p>
                <a:pPr marL="342900" indent="-342900" eaLnBrk="0" hangingPunct="0"/>
                <a:r>
                  <a:rPr lang="en-US" sz="2400" dirty="0">
                    <a:latin typeface="Times New Roman" panose="02020603050405020304" pitchFamily="18" charset="0"/>
                    <a:cs typeface="Times New Roman" panose="02020603050405020304" pitchFamily="18" charset="0"/>
                    <a:sym typeface="Symbol" charset="0"/>
                  </a:rPr>
                  <a:t>denoted as </a:t>
                </a:r>
                <a:r>
                  <a:rPr lang="en-US" sz="2400" i="1" dirty="0">
                    <a:latin typeface="Times New Roman" panose="02020603050405020304" pitchFamily="18" charset="0"/>
                    <a:cs typeface="Times New Roman" panose="02020603050405020304" pitchFamily="18" charset="0"/>
                    <a:sym typeface="Symbol" charset="0"/>
                  </a:rPr>
                  <a:t>P(B|A),</a:t>
                </a:r>
                <a:r>
                  <a:rPr lang="en-US" sz="2400" dirty="0">
                    <a:latin typeface="Times New Roman" panose="02020603050405020304" pitchFamily="18" charset="0"/>
                    <a:cs typeface="Times New Roman" panose="02020603050405020304" pitchFamily="18" charset="0"/>
                    <a:sym typeface="Symbol" charset="0"/>
                  </a:rPr>
                  <a:t> is computed as</a:t>
                </a:r>
              </a:p>
              <a:p>
                <a:pPr marL="342900" indent="-342900" eaLnBrk="0" hangingPunct="0"/>
                <a:endParaRPr lang="en-US" sz="2400" dirty="0">
                  <a:latin typeface="Times New Roman" panose="02020603050405020304" pitchFamily="18" charset="0"/>
                  <a:cs typeface="Times New Roman" panose="02020603050405020304" pitchFamily="18" charset="0"/>
                  <a:sym typeface="Symbol" charset="0"/>
                </a:endParaRPr>
              </a:p>
              <a:p>
                <a:pPr marL="342900" indent="-342900" algn="ctr" eaLnBrk="0" hangingPunct="0"/>
                <a:r>
                  <a:rPr lang="en-US" sz="2400" i="1" dirty="0">
                    <a:latin typeface="Times New Roman" panose="02020603050405020304" pitchFamily="18" charset="0"/>
                    <a:cs typeface="Times New Roman" panose="02020603050405020304" pitchFamily="18" charset="0"/>
                    <a:sym typeface="Symbol" charset="0"/>
                  </a:rPr>
                  <a:t>P(B|A) =   </a:t>
                </a:r>
                <a14:m>
                  <m:oMath xmlns:m="http://schemas.openxmlformats.org/officeDocument/2006/math">
                    <m:f>
                      <m:fPr>
                        <m:ctrlPr>
                          <a:rPr lang="en-US" sz="2400" i="1" smtClean="0">
                            <a:latin typeface="Cambria Math" panose="02040503050406030204" pitchFamily="18" charset="0"/>
                            <a:cs typeface="Times New Roman" panose="02020603050405020304" pitchFamily="18" charset="0"/>
                            <a:sym typeface="Symbol" charset="0"/>
                          </a:rPr>
                        </m:ctrlPr>
                      </m:fPr>
                      <m:num>
                        <m:r>
                          <m:rPr>
                            <m:nor/>
                          </m:rPr>
                          <a:rPr lang="en-US" sz="2400" i="1" dirty="0">
                            <a:latin typeface="Times New Roman" panose="02020603050405020304" pitchFamily="18" charset="0"/>
                            <a:cs typeface="Times New Roman" panose="02020603050405020304" pitchFamily="18" charset="0"/>
                            <a:sym typeface="Symbol" charset="0"/>
                          </a:rPr>
                          <m:t>P</m:t>
                        </m:r>
                        <m:r>
                          <m:rPr>
                            <m:nor/>
                          </m:rPr>
                          <a:rPr lang="en-US" sz="2400" i="1" dirty="0">
                            <a:latin typeface="Times New Roman" panose="02020603050405020304" pitchFamily="18" charset="0"/>
                            <a:cs typeface="Times New Roman" panose="02020603050405020304" pitchFamily="18" charset="0"/>
                            <a:sym typeface="Symbol" charset="0"/>
                          </a:rPr>
                          <m:t>(</m:t>
                        </m:r>
                        <m:r>
                          <m:rPr>
                            <m:nor/>
                          </m:rPr>
                          <a:rPr lang="en-US" sz="2400" i="1" dirty="0">
                            <a:latin typeface="Times New Roman" panose="02020603050405020304" pitchFamily="18" charset="0"/>
                            <a:cs typeface="Times New Roman" panose="02020603050405020304" pitchFamily="18" charset="0"/>
                            <a:sym typeface="Symbol" charset="0"/>
                          </a:rPr>
                          <m:t>B</m:t>
                        </m:r>
                        <m:r>
                          <m:rPr>
                            <m:nor/>
                          </m:rPr>
                          <a:rPr lang="en-US" sz="2400" i="1" dirty="0">
                            <a:latin typeface="Times New Roman" panose="02020603050405020304" pitchFamily="18" charset="0"/>
                            <a:cs typeface="Times New Roman" panose="02020603050405020304" pitchFamily="18" charset="0"/>
                            <a:sym typeface="Symbol" charset="0"/>
                          </a:rPr>
                          <m:t> ∩ </m:t>
                        </m:r>
                        <m:r>
                          <m:rPr>
                            <m:nor/>
                          </m:rPr>
                          <a:rPr lang="en-US" sz="2400" i="1" dirty="0">
                            <a:latin typeface="Times New Roman" panose="02020603050405020304" pitchFamily="18" charset="0"/>
                            <a:cs typeface="Times New Roman" panose="02020603050405020304" pitchFamily="18" charset="0"/>
                            <a:sym typeface="Symbol" charset="0"/>
                          </a:rPr>
                          <m:t>A</m:t>
                        </m:r>
                        <m:r>
                          <m:rPr>
                            <m:nor/>
                          </m:rPr>
                          <a:rPr lang="en-US" sz="2400" i="1" dirty="0">
                            <a:latin typeface="Times New Roman" panose="02020603050405020304" pitchFamily="18" charset="0"/>
                            <a:cs typeface="Times New Roman" panose="02020603050405020304" pitchFamily="18" charset="0"/>
                            <a:sym typeface="Symbol" charset="0"/>
                          </a:rPr>
                          <m:t>)</m:t>
                        </m:r>
                      </m:num>
                      <m:den>
                        <m:r>
                          <m:rPr>
                            <m:nor/>
                          </m:rPr>
                          <a:rPr lang="en-US" sz="2400" i="1" dirty="0">
                            <a:latin typeface="Times New Roman" panose="02020603050405020304" pitchFamily="18" charset="0"/>
                            <a:cs typeface="Times New Roman" panose="02020603050405020304" pitchFamily="18" charset="0"/>
                            <a:sym typeface="Symbol" charset="0"/>
                          </a:rPr>
                          <m:t>P</m:t>
                        </m:r>
                        <m:r>
                          <m:rPr>
                            <m:nor/>
                          </m:rPr>
                          <a:rPr lang="en-US" sz="2400" i="1" dirty="0">
                            <a:latin typeface="Times New Roman" panose="02020603050405020304" pitchFamily="18" charset="0"/>
                            <a:cs typeface="Times New Roman" panose="02020603050405020304" pitchFamily="18" charset="0"/>
                            <a:sym typeface="Symbol" charset="0"/>
                          </a:rPr>
                          <m:t>(</m:t>
                        </m:r>
                        <m:r>
                          <m:rPr>
                            <m:nor/>
                          </m:rPr>
                          <a:rPr lang="en-US" sz="2400" i="1" dirty="0">
                            <a:latin typeface="Times New Roman" panose="02020603050405020304" pitchFamily="18" charset="0"/>
                            <a:cs typeface="Times New Roman" panose="02020603050405020304" pitchFamily="18" charset="0"/>
                            <a:sym typeface="Symbol" charset="0"/>
                          </a:rPr>
                          <m:t>A</m:t>
                        </m:r>
                        <m:r>
                          <m:rPr>
                            <m:nor/>
                          </m:rPr>
                          <a:rPr lang="en-US" sz="2400" i="1" dirty="0">
                            <a:latin typeface="Times New Roman" panose="02020603050405020304" pitchFamily="18" charset="0"/>
                            <a:cs typeface="Times New Roman" panose="02020603050405020304" pitchFamily="18" charset="0"/>
                            <a:sym typeface="Symbol" charset="0"/>
                          </a:rPr>
                          <m:t>)</m:t>
                        </m:r>
                      </m:den>
                    </m:f>
                  </m:oMath>
                </a14:m>
                <a:r>
                  <a:rPr lang="en-US" sz="2400" i="1" dirty="0">
                    <a:latin typeface="Times New Roman" panose="02020603050405020304" pitchFamily="18" charset="0"/>
                    <a:cs typeface="Times New Roman" panose="02020603050405020304" pitchFamily="18" charset="0"/>
                    <a:sym typeface="Symbol" charset="0"/>
                  </a:rPr>
                  <a:t> .</a:t>
                </a:r>
              </a:p>
              <a:p>
                <a:pPr marL="342900" indent="-342900" algn="ctr" eaLnBrk="0" hangingPunct="0"/>
                <a:endParaRPr lang="en-US" sz="2400" i="1" dirty="0">
                  <a:latin typeface="Times New Roman" panose="02020603050405020304" pitchFamily="18" charset="0"/>
                  <a:cs typeface="Times New Roman" panose="02020603050405020304" pitchFamily="18" charset="0"/>
                  <a:sym typeface="Symbol" charset="0"/>
                </a:endParaRPr>
              </a:p>
            </p:txBody>
          </p:sp>
        </mc:Choice>
        <mc:Fallback xmlns="">
          <p:sp>
            <p:nvSpPr>
              <p:cNvPr id="10" name="Text Box 5">
                <a:extLst>
                  <a:ext uri="{FF2B5EF4-FFF2-40B4-BE49-F238E27FC236}">
                    <a16:creationId xmlns="" xmlns:a16="http://schemas.microsoft.com/office/drawing/2014/main" id="{1CD050AB-B96F-41B9-97BE-B83D44C20B91}"/>
                  </a:ext>
                </a:extLst>
              </p:cNvPr>
              <p:cNvSpPr txBox="1">
                <a:spLocks noRot="1" noChangeAspect="1" noMove="1" noResize="1" noEditPoints="1" noAdjustHandles="1" noChangeArrowheads="1" noChangeShapeType="1" noTextEdit="1"/>
              </p:cNvSpPr>
              <p:nvPr/>
            </p:nvSpPr>
            <p:spPr bwMode="auto">
              <a:xfrm>
                <a:off x="208280" y="1754188"/>
                <a:ext cx="7977522" cy="2216569"/>
              </a:xfrm>
              <a:prstGeom prst="rect">
                <a:avLst/>
              </a:prstGeom>
              <a:blipFill rotWithShape="1">
                <a:blip r:embed="rId2"/>
                <a:stretch>
                  <a:fillRect l="-1068" t="-1918"/>
                </a:stretch>
              </a:blip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50000"/>
                        </a:schemeClr>
                      </a:outerShdw>
                    </a:effectLst>
                  </a14:hiddenEffects>
                </a:ext>
              </a:extLst>
            </p:spPr>
            <p:txBody>
              <a:bodyPr/>
              <a:lstStyle/>
              <a:p>
                <a:r>
                  <a:rPr lang="en-US">
                    <a:noFill/>
                  </a:rPr>
                  <a:t> </a:t>
                </a:r>
              </a:p>
            </p:txBody>
          </p:sp>
        </mc:Fallback>
      </mc:AlternateContent>
      <p:sp>
        <p:nvSpPr>
          <p:cNvPr id="11" name="Rectangle 8">
            <a:extLst>
              <a:ext uri="{FF2B5EF4-FFF2-40B4-BE49-F238E27FC236}">
                <a16:creationId xmlns="" xmlns:a16="http://schemas.microsoft.com/office/drawing/2014/main" id="{950C041B-0613-4074-92CA-9298A50E3B19}"/>
              </a:ext>
            </a:extLst>
          </p:cNvPr>
          <p:cNvSpPr>
            <a:spLocks noGrp="1" noChangeArrowheads="1"/>
          </p:cNvSpPr>
          <p:nvPr>
            <p:ph idx="1"/>
          </p:nvPr>
        </p:nvSpPr>
        <p:spPr bwMode="auto">
          <a:xfrm>
            <a:off x="174899" y="4044003"/>
            <a:ext cx="8010903" cy="1791260"/>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wrap="square">
            <a:spAutoFit/>
          </a:bodyPr>
          <a:lstStyle/>
          <a:p>
            <a:pPr marL="114300" indent="0">
              <a:buNone/>
            </a:pPr>
            <a:r>
              <a:rPr lang="en-US" sz="2400" dirty="0">
                <a:solidFill>
                  <a:srgbClr val="0070C0"/>
                </a:solidFill>
                <a:latin typeface="Times New Roman" panose="02020603050405020304" pitchFamily="18" charset="0"/>
                <a:cs typeface="Times New Roman" panose="02020603050405020304" pitchFamily="18" charset="0"/>
              </a:rPr>
              <a:t>Special case: </a:t>
            </a:r>
            <a:r>
              <a:rPr lang="en-US" sz="2400" dirty="0">
                <a:latin typeface="Times New Roman" panose="02020603050405020304" pitchFamily="18" charset="0"/>
                <a:cs typeface="Times New Roman" panose="02020603050405020304" pitchFamily="18" charset="0"/>
              </a:rPr>
              <a:t>All outcomes are equally likely</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114300" indent="0">
              <a:buNone/>
            </a:pPr>
            <a:endParaRPr lang="en-US" sz="2400" dirty="0">
              <a:latin typeface="Times New Roman" panose="02020603050405020304" pitchFamily="18" charset="0"/>
              <a:cs typeface="Times New Roman" panose="02020603050405020304" pitchFamily="18" charset="0"/>
            </a:endParaRPr>
          </a:p>
        </p:txBody>
      </p:sp>
      <p:pic>
        <p:nvPicPr>
          <p:cNvPr id="9" name="Picture 8" descr="56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293" y="4789556"/>
            <a:ext cx="6742113" cy="855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3123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Sample spaces and events</a:t>
            </a:r>
          </a:p>
        </p:txBody>
      </p:sp>
      <p:sp>
        <p:nvSpPr>
          <p:cNvPr id="4" name="Content Placeholder 3"/>
          <p:cNvSpPr>
            <a:spLocks noGrp="1"/>
          </p:cNvSpPr>
          <p:nvPr/>
        </p:nvSpPr>
        <p:spPr bwMode="auto">
          <a:xfrm>
            <a:off x="138297" y="1417638"/>
            <a:ext cx="8504238"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a:bodyPr>
          <a:lstStyle>
            <a:lvl1pPr marL="273050" indent="-273050" algn="l" rtl="0" fontAlgn="base">
              <a:spcBef>
                <a:spcPct val="20000"/>
              </a:spcBef>
              <a:spcAft>
                <a:spcPct val="0"/>
              </a:spcAft>
              <a:buClr>
                <a:schemeClr val="accent1"/>
              </a:buClr>
              <a:buSzPct val="85000"/>
              <a:buFont typeface="Wingdings 2" charset="0"/>
              <a:buChar char=""/>
              <a:defRPr sz="2700" kern="1200">
                <a:solidFill>
                  <a:schemeClr val="tx1"/>
                </a:solidFill>
                <a:latin typeface="+mn-lt"/>
                <a:ea typeface="ＭＳ Ｐゴシック" charset="0"/>
                <a:cs typeface="+mn-cs"/>
              </a:defRPr>
            </a:lvl1pPr>
            <a:lvl2pPr marL="547688" indent="-273050" algn="l" rtl="0" fontAlgn="base">
              <a:spcBef>
                <a:spcPct val="20000"/>
              </a:spcBef>
              <a:spcAft>
                <a:spcPct val="0"/>
              </a:spcAft>
              <a:buClr>
                <a:schemeClr val="accent2"/>
              </a:buClr>
              <a:buSzPct val="70000"/>
              <a:buFont typeface="Wingdings" charset="0"/>
              <a:buChar char=""/>
              <a:defRPr sz="2200" kern="1200">
                <a:solidFill>
                  <a:schemeClr val="tx2"/>
                </a:solidFill>
                <a:latin typeface="+mn-lt"/>
                <a:ea typeface="ＭＳ Ｐゴシック" charset="0"/>
                <a:cs typeface="+mn-cs"/>
              </a:defRPr>
            </a:lvl2pPr>
            <a:lvl3pPr marL="822325" indent="-228600" algn="l" rtl="0" fontAlgn="base">
              <a:spcBef>
                <a:spcPct val="20000"/>
              </a:spcBef>
              <a:spcAft>
                <a:spcPct val="0"/>
              </a:spcAft>
              <a:buClr>
                <a:srgbClr val="8CADAE"/>
              </a:buClr>
              <a:buSzPct val="75000"/>
              <a:buFont typeface="Wingdings 2" charset="0"/>
              <a:buChar char=""/>
              <a:defRPr sz="2000" kern="1200">
                <a:solidFill>
                  <a:schemeClr val="tx1"/>
                </a:solidFill>
                <a:latin typeface="+mn-lt"/>
                <a:ea typeface="ＭＳ Ｐゴシック" charset="0"/>
                <a:cs typeface="+mn-cs"/>
              </a:defRPr>
            </a:lvl3pPr>
            <a:lvl4pPr marL="1096963" indent="-228600" algn="l" rtl="0" fontAlgn="base">
              <a:spcBef>
                <a:spcPct val="20000"/>
              </a:spcBef>
              <a:spcAft>
                <a:spcPct val="0"/>
              </a:spcAft>
              <a:buClr>
                <a:srgbClr val="8C7B70"/>
              </a:buClr>
              <a:buSzPct val="70000"/>
              <a:buFont typeface="Wingdings" charset="0"/>
              <a:buChar char=""/>
              <a:defRPr sz="2000" kern="1200">
                <a:solidFill>
                  <a:schemeClr val="tx2"/>
                </a:solidFill>
                <a:latin typeface="+mn-lt"/>
                <a:ea typeface="ＭＳ Ｐゴシック" charset="0"/>
                <a:cs typeface="+mn-cs"/>
              </a:defRPr>
            </a:lvl4pPr>
            <a:lvl5pPr marL="1371600" indent="-228600" algn="l" rtl="0" fontAlgn="base">
              <a:spcBef>
                <a:spcPct val="20000"/>
              </a:spcBef>
              <a:spcAft>
                <a:spcPct val="0"/>
              </a:spcAft>
              <a:buClr>
                <a:srgbClr val="8FB08C"/>
              </a:buClr>
              <a:buChar char="•"/>
              <a:defRPr kern="1200">
                <a:solidFill>
                  <a:schemeClr val="tx1"/>
                </a:solidFill>
                <a:latin typeface="+mn-lt"/>
                <a:ea typeface="ＭＳ Ｐゴシック" charset="0"/>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a:lnSpc>
                <a:spcPct val="90000"/>
              </a:lnSpc>
              <a:buFont typeface="Wingdings 2" charset="0"/>
              <a:buNone/>
            </a:pPr>
            <a:r>
              <a:rPr lang="en-US" kern="1200" dirty="0">
                <a:solidFill>
                  <a:srgbClr val="0070C0"/>
                </a:solidFill>
                <a:latin typeface="Times New Roman" panose="02020603050405020304" pitchFamily="18" charset="0"/>
                <a:cs typeface="Times New Roman" panose="02020603050405020304" pitchFamily="18" charset="0"/>
              </a:rPr>
              <a:t>Example</a:t>
            </a:r>
          </a:p>
          <a:p>
            <a:pPr>
              <a:lnSpc>
                <a:spcPct val="90000"/>
              </a:lnSpc>
              <a:buFont typeface="Wingdings 2" charset="0"/>
              <a:buNone/>
            </a:pPr>
            <a:endParaRPr lang="en-US" b="1" i="1" kern="1200" dirty="0">
              <a:solidFill>
                <a:srgbClr val="7030A0"/>
              </a:solidFill>
              <a:latin typeface="Times New Roman" panose="02020603050405020304" pitchFamily="18" charset="0"/>
              <a:cs typeface="Times New Roman" panose="02020603050405020304" pitchFamily="18" charset="0"/>
            </a:endParaRPr>
          </a:p>
          <a:p>
            <a:pPr>
              <a:lnSpc>
                <a:spcPct val="90000"/>
              </a:lnSpc>
              <a:buFont typeface="Wingdings 2" charset="0"/>
              <a:buNone/>
            </a:pPr>
            <a:r>
              <a:rPr lang="en-US" kern="1200" dirty="0">
                <a:latin typeface="Times New Roman" panose="02020603050405020304" pitchFamily="18" charset="0"/>
                <a:cs typeface="Times New Roman" panose="02020603050405020304" pitchFamily="18" charset="0"/>
              </a:rPr>
              <a:t>	When a </a:t>
            </a:r>
            <a:r>
              <a:rPr lang="en-US" b="1" i="1" kern="1200" dirty="0">
                <a:latin typeface="Times New Roman" panose="02020603050405020304" pitchFamily="18" charset="0"/>
                <a:cs typeface="Times New Roman" panose="02020603050405020304" pitchFamily="18" charset="0"/>
              </a:rPr>
              <a:t>six-sided die is rolled</a:t>
            </a:r>
            <a:r>
              <a:rPr lang="en-US" kern="1200" dirty="0">
                <a:latin typeface="Times New Roman" panose="02020603050405020304" pitchFamily="18" charset="0"/>
                <a:cs typeface="Times New Roman" panose="02020603050405020304" pitchFamily="18" charset="0"/>
              </a:rPr>
              <a:t>, </a:t>
            </a:r>
          </a:p>
          <a:p>
            <a:pPr>
              <a:lnSpc>
                <a:spcPct val="90000"/>
              </a:lnSpc>
            </a:pPr>
            <a:r>
              <a:rPr lang="en-US" kern="1200" dirty="0">
                <a:latin typeface="Times New Roman" panose="02020603050405020304" pitchFamily="18" charset="0"/>
                <a:cs typeface="Times New Roman" panose="02020603050405020304" pitchFamily="18" charset="0"/>
              </a:rPr>
              <a:t>the </a:t>
            </a:r>
            <a:r>
              <a:rPr lang="en-US" b="1" i="1" kern="1200" dirty="0">
                <a:latin typeface="Times New Roman" panose="02020603050405020304" pitchFamily="18" charset="0"/>
                <a:cs typeface="Times New Roman" panose="02020603050405020304" pitchFamily="18" charset="0"/>
              </a:rPr>
              <a:t>sample space : </a:t>
            </a:r>
            <a:endParaRPr lang="en-US" kern="1200" dirty="0">
              <a:latin typeface="Times New Roman" panose="02020603050405020304" pitchFamily="18" charset="0"/>
              <a:cs typeface="Times New Roman" panose="02020603050405020304" pitchFamily="18" charset="0"/>
            </a:endParaRPr>
          </a:p>
          <a:p>
            <a:pPr>
              <a:lnSpc>
                <a:spcPct val="90000"/>
              </a:lnSpc>
              <a:buFont typeface="Wingdings 2" charset="0"/>
              <a:buNone/>
            </a:pPr>
            <a:r>
              <a:rPr lang="en-US" i="1" kern="1200" dirty="0">
                <a:latin typeface="Times New Roman" panose="02020603050405020304" pitchFamily="18" charset="0"/>
                <a:cs typeface="Times New Roman" panose="02020603050405020304" pitchFamily="18" charset="0"/>
              </a:rPr>
              <a:t>	S </a:t>
            </a:r>
            <a:r>
              <a:rPr lang="en-US" kern="1200" dirty="0">
                <a:latin typeface="Times New Roman" panose="02020603050405020304" pitchFamily="18" charset="0"/>
                <a:cs typeface="Times New Roman" panose="02020603050405020304" pitchFamily="18" charset="0"/>
              </a:rPr>
              <a:t>= {1, 2, 3, 4, 5, 6}.      </a:t>
            </a:r>
            <a:endParaRPr lang="en-US" b="1" i="1" kern="1200" dirty="0">
              <a:solidFill>
                <a:srgbClr val="7030A0"/>
              </a:solidFill>
              <a:latin typeface="Times New Roman" panose="02020603050405020304" pitchFamily="18" charset="0"/>
              <a:cs typeface="Times New Roman" panose="02020603050405020304" pitchFamily="18" charset="0"/>
            </a:endParaRPr>
          </a:p>
          <a:p>
            <a:pPr algn="just">
              <a:lnSpc>
                <a:spcPct val="90000"/>
              </a:lnSpc>
            </a:pPr>
            <a:r>
              <a:rPr lang="en-US" kern="1200" dirty="0">
                <a:latin typeface="Times New Roman" panose="02020603050405020304" pitchFamily="18" charset="0"/>
                <a:cs typeface="Times New Roman" panose="02020603050405020304" pitchFamily="18" charset="0"/>
              </a:rPr>
              <a:t>The </a:t>
            </a:r>
            <a:r>
              <a:rPr lang="en-US" b="1" i="1" kern="1200" dirty="0">
                <a:latin typeface="Times New Roman" panose="02020603050405020304" pitchFamily="18" charset="0"/>
                <a:cs typeface="Times New Roman" panose="02020603050405020304" pitchFamily="18" charset="0"/>
              </a:rPr>
              <a:t>event</a:t>
            </a:r>
            <a:r>
              <a:rPr lang="en-US" kern="1200" dirty="0">
                <a:latin typeface="Times New Roman" panose="02020603050405020304" pitchFamily="18" charset="0"/>
                <a:cs typeface="Times New Roman" panose="02020603050405020304" pitchFamily="18" charset="0"/>
              </a:rPr>
              <a:t> </a:t>
            </a:r>
            <a:r>
              <a:rPr lang="en-US" i="1" kern="1200" dirty="0">
                <a:latin typeface="Times New Roman" panose="02020603050405020304" pitchFamily="18" charset="0"/>
                <a:cs typeface="Times New Roman" panose="02020603050405020304" pitchFamily="18" charset="0"/>
              </a:rPr>
              <a:t>A</a:t>
            </a:r>
            <a:r>
              <a:rPr lang="en-US" kern="1200" dirty="0">
                <a:latin typeface="Times New Roman" panose="02020603050405020304" pitchFamily="18" charset="0"/>
                <a:cs typeface="Times New Roman" panose="02020603050405020304" pitchFamily="18" charset="0"/>
              </a:rPr>
              <a:t> that an even number</a:t>
            </a:r>
          </a:p>
          <a:p>
            <a:pPr algn="just">
              <a:lnSpc>
                <a:spcPct val="90000"/>
              </a:lnSpc>
              <a:buFont typeface="Wingdings 2" charset="0"/>
              <a:buNone/>
            </a:pPr>
            <a:r>
              <a:rPr lang="en-US" kern="1200" dirty="0">
                <a:latin typeface="Times New Roman" panose="02020603050405020304" pitchFamily="18" charset="0"/>
                <a:cs typeface="Times New Roman" panose="02020603050405020304" pitchFamily="18" charset="0"/>
              </a:rPr>
              <a:t>	 is obtained = {2, 4, 6}.</a:t>
            </a:r>
          </a:p>
          <a:p>
            <a:pPr algn="just">
              <a:lnSpc>
                <a:spcPct val="90000"/>
              </a:lnSpc>
            </a:pPr>
            <a:r>
              <a:rPr lang="en-US" kern="1200" dirty="0">
                <a:latin typeface="Times New Roman" panose="02020603050405020304" pitchFamily="18" charset="0"/>
                <a:cs typeface="Times New Roman" panose="02020603050405020304" pitchFamily="18" charset="0"/>
              </a:rPr>
              <a:t>The </a:t>
            </a:r>
            <a:r>
              <a:rPr lang="en-US" b="1" i="1" kern="1200" dirty="0">
                <a:latin typeface="Times New Roman" panose="02020603050405020304" pitchFamily="18" charset="0"/>
                <a:cs typeface="Times New Roman" panose="02020603050405020304" pitchFamily="18" charset="0"/>
              </a:rPr>
              <a:t>event</a:t>
            </a:r>
            <a:r>
              <a:rPr lang="en-US" kern="1200" dirty="0">
                <a:latin typeface="Times New Roman" panose="02020603050405020304" pitchFamily="18" charset="0"/>
                <a:cs typeface="Times New Roman" panose="02020603050405020304" pitchFamily="18" charset="0"/>
              </a:rPr>
              <a:t> </a:t>
            </a:r>
            <a:r>
              <a:rPr lang="en-US" i="1" kern="1200" dirty="0">
                <a:latin typeface="Times New Roman" panose="02020603050405020304" pitchFamily="18" charset="0"/>
                <a:cs typeface="Times New Roman" panose="02020603050405020304" pitchFamily="18" charset="0"/>
              </a:rPr>
              <a:t>B</a:t>
            </a:r>
            <a:r>
              <a:rPr lang="en-US" kern="1200" dirty="0">
                <a:latin typeface="Times New Roman" panose="02020603050405020304" pitchFamily="18" charset="0"/>
                <a:cs typeface="Times New Roman" panose="02020603050405020304" pitchFamily="18" charset="0"/>
              </a:rPr>
              <a:t> that a number </a:t>
            </a:r>
          </a:p>
          <a:p>
            <a:pPr algn="just">
              <a:lnSpc>
                <a:spcPct val="90000"/>
              </a:lnSpc>
              <a:buFont typeface="Wingdings 2" charset="0"/>
              <a:buNone/>
            </a:pPr>
            <a:r>
              <a:rPr lang="en-US" kern="1200" dirty="0">
                <a:latin typeface="Times New Roman" panose="02020603050405020304" pitchFamily="18" charset="0"/>
                <a:cs typeface="Times New Roman" panose="02020603050405020304" pitchFamily="18" charset="0"/>
              </a:rPr>
              <a:t>   greater than 2 is obtained </a:t>
            </a:r>
          </a:p>
          <a:p>
            <a:pPr algn="just">
              <a:lnSpc>
                <a:spcPct val="90000"/>
              </a:lnSpc>
              <a:buFont typeface="Wingdings 2" charset="0"/>
              <a:buNone/>
            </a:pPr>
            <a:r>
              <a:rPr lang="en-US" dirty="0">
                <a:latin typeface="Times New Roman" panose="02020603050405020304" pitchFamily="18" charset="0"/>
                <a:cs typeface="Times New Roman" panose="02020603050405020304" pitchFamily="18" charset="0"/>
              </a:rPr>
              <a:t>    </a:t>
            </a:r>
            <a:r>
              <a:rPr lang="en-US" kern="1200" dirty="0">
                <a:latin typeface="Times New Roman" panose="02020603050405020304" pitchFamily="18" charset="0"/>
                <a:cs typeface="Times New Roman" panose="02020603050405020304" pitchFamily="18" charset="0"/>
              </a:rPr>
              <a:t>= {3, 4, 5, 6}.</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6858" y="1308366"/>
            <a:ext cx="2998787" cy="4191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6811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Conditional Probability </a:t>
            </a:r>
            <a:endParaRPr lang="en-US" sz="3600" dirty="0">
              <a:latin typeface="Times New Roman" panose="02020603050405020304" pitchFamily="18" charset="0"/>
              <a:cs typeface="Times New Roman" panose="02020603050405020304" pitchFamily="18" charset="0"/>
            </a:endParaRPr>
          </a:p>
        </p:txBody>
      </p:sp>
      <p:sp>
        <p:nvSpPr>
          <p:cNvPr id="5" name="Rectangle 8"/>
          <p:cNvSpPr>
            <a:spLocks noGrp="1" noChangeArrowheads="1"/>
          </p:cNvSpPr>
          <p:nvPr>
            <p:ph idx="1"/>
          </p:nvPr>
        </p:nvSpPr>
        <p:spPr bwMode="auto">
          <a:xfrm>
            <a:off x="146054" y="1600200"/>
            <a:ext cx="8229600" cy="2012859"/>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a:spAutoFit/>
          </a:bodyPr>
          <a:lstStyle/>
          <a:p>
            <a:pPr marL="0" indent="0">
              <a:buNone/>
            </a:pPr>
            <a:r>
              <a:rPr lang="en-US" sz="2400" dirty="0">
                <a:solidFill>
                  <a:srgbClr val="0070C0"/>
                </a:solidFill>
                <a:latin typeface="Times New Roman" panose="02020603050405020304" pitchFamily="18" charset="0"/>
                <a:cs typeface="Times New Roman" panose="02020603050405020304" pitchFamily="18" charset="0"/>
              </a:rPr>
              <a:t>Example: </a:t>
            </a:r>
            <a:r>
              <a:rPr lang="en-US" sz="2400" dirty="0">
                <a:latin typeface="Times New Roman" panose="02020603050405020304" pitchFamily="18" charset="0"/>
                <a:cs typeface="Times New Roman" panose="02020603050405020304" pitchFamily="18" charset="0"/>
              </a:rPr>
              <a:t>Of the cars on a used car lot, 70% have air conditioning (AC) and 40% have a CD player (CD).  20% of the cars have both.</a:t>
            </a:r>
          </a:p>
          <a:p>
            <a:pPr marL="0" indent="0">
              <a:buNone/>
            </a:pPr>
            <a:r>
              <a:rPr lang="en-US" sz="2400" dirty="0">
                <a:latin typeface="Times New Roman" panose="02020603050405020304" pitchFamily="18" charset="0"/>
                <a:cs typeface="Times New Roman" panose="02020603050405020304" pitchFamily="18" charset="0"/>
              </a:rPr>
              <a:t>What is the probability that a car has a CD player, given that it has AC ?</a:t>
            </a:r>
          </a:p>
        </p:txBody>
      </p:sp>
      <p:pic>
        <p:nvPicPr>
          <p:cNvPr id="6" name="table"/>
          <p:cNvPicPr>
            <a:picLocks noChangeAspect="1"/>
          </p:cNvPicPr>
          <p:nvPr/>
        </p:nvPicPr>
        <p:blipFill>
          <a:blip r:embed="rId2"/>
          <a:stretch>
            <a:fillRect/>
          </a:stretch>
        </p:blipFill>
        <p:spPr>
          <a:xfrm>
            <a:off x="146054" y="3770810"/>
            <a:ext cx="3937000" cy="2259013"/>
          </a:xfrm>
          <a:prstGeom prst="rect">
            <a:avLst/>
          </a:prstGeom>
        </p:spPr>
      </p:pic>
      <p:pic>
        <p:nvPicPr>
          <p:cNvPr id="7" name="Picture 45" descr="Pictur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0422" y="4221163"/>
            <a:ext cx="3855065" cy="1541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43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147" y="0"/>
            <a:ext cx="7620000" cy="1143000"/>
          </a:xfrm>
        </p:spPr>
        <p:txBody>
          <a:bodyPr/>
          <a:lstStyle/>
          <a:p>
            <a:r>
              <a:rPr lang="en-US" sz="3600">
                <a:solidFill>
                  <a:srgbClr val="008000"/>
                </a:solidFill>
                <a:latin typeface="Times New Roman" panose="02020603050405020304" pitchFamily="18" charset="0"/>
                <a:cs typeface="Times New Roman" panose="02020603050405020304" pitchFamily="18" charset="0"/>
              </a:rPr>
              <a:t>Multiplication rule</a:t>
            </a:r>
            <a:endParaRPr lang="en-US" sz="3600" dirty="0">
              <a:solidFill>
                <a:srgbClr val="008000"/>
              </a:solidFill>
              <a:latin typeface="Times New Roman" panose="02020603050405020304" pitchFamily="18" charset="0"/>
              <a:cs typeface="Times New Roman" panose="02020603050405020304" pitchFamily="18" charset="0"/>
            </a:endParaRPr>
          </a:p>
        </p:txBody>
      </p:sp>
      <p:sp>
        <p:nvSpPr>
          <p:cNvPr id="5" name="Text Box 8"/>
          <p:cNvSpPr txBox="1">
            <a:spLocks noGrp="1" noChangeArrowheads="1"/>
          </p:cNvSpPr>
          <p:nvPr>
            <p:ph idx="1"/>
          </p:nvPr>
        </p:nvSpPr>
        <p:spPr bwMode="auto">
          <a:xfrm>
            <a:off x="160348" y="1600200"/>
            <a:ext cx="8229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indent="0">
              <a:buNone/>
            </a:pPr>
            <a:r>
              <a:rPr lang="en-US" sz="2400" dirty="0">
                <a:latin typeface="Times New Roman" panose="02020603050405020304" pitchFamily="18" charset="0"/>
                <a:cs typeface="Times New Roman" panose="02020603050405020304" pitchFamily="18" charset="0"/>
              </a:rPr>
              <a:t>                       P(A </a:t>
            </a:r>
            <a:r>
              <a:rPr lang="en-US" sz="2400" i="1" dirty="0">
                <a:latin typeface="Times New Roman" panose="02020603050405020304" pitchFamily="18" charset="0"/>
                <a:cs typeface="Times New Roman" panose="02020603050405020304" pitchFamily="18" charset="0"/>
                <a:sym typeface="Symbol" charset="0"/>
              </a:rPr>
              <a:t>∩</a:t>
            </a:r>
            <a:r>
              <a:rPr lang="en-US" sz="2400" dirty="0">
                <a:latin typeface="Times New Roman" panose="02020603050405020304" pitchFamily="18" charset="0"/>
                <a:cs typeface="Times New Roman" panose="02020603050405020304" pitchFamily="18" charset="0"/>
              </a:rPr>
              <a:t> B) = P(A|B)P(B) = P(B|A)P(A)</a:t>
            </a:r>
          </a:p>
        </p:txBody>
      </p:sp>
      <p:sp>
        <p:nvSpPr>
          <p:cNvPr id="9" name="Rectangle 11"/>
          <p:cNvSpPr>
            <a:spLocks noChangeArrowheads="1"/>
          </p:cNvSpPr>
          <p:nvPr/>
        </p:nvSpPr>
        <p:spPr bwMode="auto">
          <a:xfrm>
            <a:off x="176278" y="2368519"/>
            <a:ext cx="8197739" cy="2800767"/>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a:spAutoFit/>
          </a:bodyPr>
          <a:lstStyle/>
          <a:p>
            <a:r>
              <a:rPr lang="en-US" sz="2200" dirty="0">
                <a:solidFill>
                  <a:srgbClr val="0070C0"/>
                </a:solidFill>
                <a:latin typeface="Times New Roman" panose="02020603050405020304" pitchFamily="18" charset="0"/>
                <a:cs typeface="Times New Roman" panose="02020603050405020304" pitchFamily="18" charset="0"/>
              </a:rPr>
              <a:t>Example: </a:t>
            </a:r>
            <a:r>
              <a:rPr lang="en-US" sz="2200" dirty="0">
                <a:latin typeface="Times New Roman" panose="02020603050405020304" pitchFamily="18" charset="0"/>
                <a:cs typeface="Times New Roman" panose="02020603050405020304" pitchFamily="18" charset="0"/>
              </a:rPr>
              <a:t>The probability that an automobile battery subject to high engine compartment temperature suffers low charging current is 0.7. The probability that a battery is subject to high engine compartment temperature is 0.05.</a:t>
            </a:r>
          </a:p>
          <a:p>
            <a:r>
              <a:rPr lang="en-US" sz="2200" dirty="0">
                <a:latin typeface="Times New Roman" panose="02020603050405020304" pitchFamily="18" charset="0"/>
                <a:cs typeface="Times New Roman" panose="02020603050405020304" pitchFamily="18" charset="0"/>
              </a:rPr>
              <a:t>The probability that a battery is subject to low charging current and high engine compartment temperature is</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pic>
        <p:nvPicPr>
          <p:cNvPr id="10" name="Picture 13" descr="6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3256" y="4528833"/>
            <a:ext cx="5297488" cy="41751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4"/>
          <p:cNvSpPr>
            <a:spLocks noChangeArrowheads="1"/>
          </p:cNvSpPr>
          <p:nvPr/>
        </p:nvSpPr>
        <p:spPr bwMode="auto">
          <a:xfrm>
            <a:off x="388144" y="5712678"/>
            <a:ext cx="3404961" cy="711200"/>
          </a:xfrm>
          <a:prstGeom prst="rect">
            <a:avLst/>
          </a:prstGeom>
          <a:noFill/>
          <a:ln w="9525">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000" dirty="0">
                <a:latin typeface="Times New Roman" panose="02020603050405020304" pitchFamily="18" charset="0"/>
                <a:cs typeface="Times New Roman" panose="02020603050405020304" pitchFamily="18" charset="0"/>
              </a:rPr>
              <a:t>C={a battery suffers low charging current}</a:t>
            </a:r>
          </a:p>
        </p:txBody>
      </p:sp>
      <p:sp>
        <p:nvSpPr>
          <p:cNvPr id="12" name="Rectangle 15"/>
          <p:cNvSpPr>
            <a:spLocks noChangeArrowheads="1"/>
          </p:cNvSpPr>
          <p:nvPr/>
        </p:nvSpPr>
        <p:spPr bwMode="auto">
          <a:xfrm>
            <a:off x="3985909" y="5733944"/>
            <a:ext cx="4405547" cy="711200"/>
          </a:xfrm>
          <a:prstGeom prst="rect">
            <a:avLst/>
          </a:prstGeom>
          <a:noFill/>
          <a:ln w="9525">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000" i="1" dirty="0">
                <a:latin typeface="Times New Roman" panose="02020603050405020304" pitchFamily="18" charset="0"/>
                <a:cs typeface="Times New Roman" panose="02020603050405020304" pitchFamily="18" charset="0"/>
              </a:rPr>
              <a:t>T =</a:t>
            </a:r>
            <a:r>
              <a:rPr lang="en-US" sz="2000" dirty="0">
                <a:latin typeface="Times New Roman" panose="02020603050405020304" pitchFamily="18" charset="0"/>
                <a:cs typeface="Times New Roman" panose="02020603050405020304" pitchFamily="18" charset="0"/>
              </a:rPr>
              <a:t>{a battery is subject to high engine compartment temperature}</a:t>
            </a:r>
          </a:p>
        </p:txBody>
      </p:sp>
      <p:sp>
        <p:nvSpPr>
          <p:cNvPr id="13" name="AutoShape 5">
            <a:extLst>
              <a:ext uri="{FF2B5EF4-FFF2-40B4-BE49-F238E27FC236}">
                <a16:creationId xmlns="" xmlns:a16="http://schemas.microsoft.com/office/drawing/2014/main" id="{6A8CFDA1-1269-4AD3-9193-ED501B6C2498}"/>
              </a:ext>
            </a:extLst>
          </p:cNvPr>
          <p:cNvSpPr>
            <a:spLocks noChangeArrowheads="1"/>
          </p:cNvSpPr>
          <p:nvPr/>
        </p:nvSpPr>
        <p:spPr bwMode="auto">
          <a:xfrm>
            <a:off x="176278" y="1028700"/>
            <a:ext cx="7977522" cy="571500"/>
          </a:xfrm>
          <a:prstGeom prst="roundRect">
            <a:avLst>
              <a:gd name="adj" fmla="val 16667"/>
            </a:avLst>
          </a:prstGeom>
          <a:ln/>
        </p:spPr>
        <p:style>
          <a:lnRef idx="1">
            <a:schemeClr val="accent3"/>
          </a:lnRef>
          <a:fillRef idx="2">
            <a:schemeClr val="accent3"/>
          </a:fillRef>
          <a:effectRef idx="1">
            <a:schemeClr val="accent3"/>
          </a:effectRef>
          <a:fontRef idx="minor">
            <a:schemeClr val="dk1"/>
          </a:fontRef>
        </p:style>
        <p:txBody>
          <a:bodyPr wrap="none" anchor="ctr"/>
          <a:lstStyle/>
          <a:p>
            <a:r>
              <a:rPr lang="en-US" sz="2400" dirty="0">
                <a:latin typeface="Times New Roman" panose="02020603050405020304" pitchFamily="18" charset="0"/>
                <a:cs typeface="Times New Roman" panose="02020603050405020304" pitchFamily="18" charset="0"/>
              </a:rPr>
              <a:t>Multiplication Rule</a:t>
            </a:r>
          </a:p>
        </p:txBody>
      </p:sp>
    </p:spTree>
    <p:extLst>
      <p:ext uri="{BB962C8B-B14F-4D97-AF65-F5344CB8AC3E}">
        <p14:creationId xmlns:p14="http://schemas.microsoft.com/office/powerpoint/2010/main" val="3441803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animBg="1"/>
      <p:bldP spid="11" grpId="0" animBg="1"/>
      <p:bldP spid="12"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Total Probability Rule</a:t>
            </a:r>
          </a:p>
        </p:txBody>
      </p:sp>
      <p:pic>
        <p:nvPicPr>
          <p:cNvPr id="4" name="Picture 3" descr="61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1377" y="1306513"/>
            <a:ext cx="3913187" cy="22891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61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231" y="3595688"/>
            <a:ext cx="4619625" cy="2530475"/>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8"/>
          <p:cNvSpPr txBox="1">
            <a:spLocks noChangeArrowheads="1"/>
          </p:cNvSpPr>
          <p:nvPr/>
        </p:nvSpPr>
        <p:spPr bwMode="auto">
          <a:xfrm>
            <a:off x="1283390" y="2032000"/>
            <a:ext cx="260191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200" dirty="0">
                <a:latin typeface="Times New Roman" panose="02020603050405020304" pitchFamily="18" charset="0"/>
                <a:cs typeface="Times New Roman" panose="02020603050405020304" pitchFamily="18" charset="0"/>
              </a:rPr>
              <a:t>Partitioning an event into two mutually exclusive subsets.</a:t>
            </a:r>
            <a:endParaRPr lang="en-US" sz="2200" b="1" dirty="0">
              <a:latin typeface="Times New Roman" panose="02020603050405020304" pitchFamily="18" charset="0"/>
              <a:cs typeface="Times New Roman" panose="02020603050405020304" pitchFamily="18" charset="0"/>
            </a:endParaRPr>
          </a:p>
        </p:txBody>
      </p:sp>
      <p:sp>
        <p:nvSpPr>
          <p:cNvPr id="8" name="Text Box 10"/>
          <p:cNvSpPr txBox="1">
            <a:spLocks noChangeArrowheads="1"/>
          </p:cNvSpPr>
          <p:nvPr/>
        </p:nvSpPr>
        <p:spPr bwMode="auto">
          <a:xfrm>
            <a:off x="5177155" y="3851357"/>
            <a:ext cx="2276475"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200" dirty="0">
                <a:latin typeface="Times New Roman" panose="02020603050405020304" pitchFamily="18" charset="0"/>
                <a:cs typeface="Times New Roman" panose="02020603050405020304" pitchFamily="18" charset="0"/>
              </a:rPr>
              <a:t>Partitioning an event into several </a:t>
            </a:r>
            <a:r>
              <a:rPr lang="en-US" sz="2200" dirty="0">
                <a:solidFill>
                  <a:srgbClr val="FF0000"/>
                </a:solidFill>
                <a:latin typeface="Times New Roman" panose="02020603050405020304" pitchFamily="18" charset="0"/>
                <a:cs typeface="Times New Roman" panose="02020603050405020304" pitchFamily="18" charset="0"/>
              </a:rPr>
              <a:t>mutually exclusive subsets</a:t>
            </a:r>
            <a:r>
              <a:rPr lang="en-US" sz="2200" dirty="0">
                <a:latin typeface="Times New Roman" panose="02020603050405020304" pitchFamily="18" charset="0"/>
                <a:cs typeface="Times New Roman" panose="02020603050405020304" pitchFamily="18" charset="0"/>
              </a:rPr>
              <a:t>.</a:t>
            </a: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7385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966"/>
            <a:ext cx="7620000" cy="1143000"/>
          </a:xfrm>
        </p:spPr>
        <p:txBody>
          <a:bodyPr/>
          <a:lstStyle/>
          <a:p>
            <a:r>
              <a:rPr lang="en-US" sz="3600" dirty="0">
                <a:solidFill>
                  <a:srgbClr val="008000"/>
                </a:solidFill>
                <a:latin typeface="Times New Roman" panose="02020603050405020304" pitchFamily="18" charset="0"/>
                <a:cs typeface="Times New Roman" panose="02020603050405020304" pitchFamily="18" charset="0"/>
              </a:rPr>
              <a:t>Total Probability Rule</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Rectangle 11">
                <a:extLst>
                  <a:ext uri="{FF2B5EF4-FFF2-40B4-BE49-F238E27FC236}">
                    <a16:creationId xmlns="" xmlns:a16="http://schemas.microsoft.com/office/drawing/2014/main" id="{58DC4EA0-ECB9-4CA8-9AA9-664BB631C8CF}"/>
                  </a:ext>
                </a:extLst>
              </p:cNvPr>
              <p:cNvSpPr>
                <a:spLocks noChangeArrowheads="1"/>
              </p:cNvSpPr>
              <p:nvPr/>
            </p:nvSpPr>
            <p:spPr bwMode="auto">
              <a:xfrm>
                <a:off x="168330" y="1668463"/>
                <a:ext cx="8082287" cy="430887"/>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cs typeface="Times New Roman" panose="02020603050405020304" pitchFamily="18" charset="0"/>
                        </a:rPr>
                        <m:t>𝑃</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𝐵</m:t>
                          </m:r>
                        </m:e>
                      </m:d>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𝑃</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𝐵</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𝐴</m:t>
                          </m:r>
                        </m:e>
                      </m:d>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𝑃</m:t>
                      </m:r>
                      <m:d>
                        <m:dPr>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𝐵</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𝐴</m:t>
                              </m:r>
                            </m:e>
                            <m:sup>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sup>
                          </m:sSup>
                        </m:e>
                      </m:d>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𝑃</m:t>
                      </m:r>
                      <m:d>
                        <m:dPr>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𝐵</m:t>
                          </m:r>
                        </m:e>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𝐴</m:t>
                          </m:r>
                        </m:e>
                      </m:d>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𝑃</m:t>
                      </m:r>
                      <m:d>
                        <m:dPr>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𝐴</m:t>
                          </m:r>
                        </m:e>
                      </m:d>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𝑃</m:t>
                      </m:r>
                      <m:d>
                        <m:dPr>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𝐵</m:t>
                          </m:r>
                        </m:e>
                        <m:e>
                          <m:sSup>
                            <m:sSupPr>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𝐴</m:t>
                              </m:r>
                            </m:e>
                            <m:sup>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sup>
                          </m:sSup>
                        </m:e>
                      </m:d>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𝑃</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𝐴</m:t>
                          </m:r>
                        </m:e>
                        <m:sup>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sup>
                      </m:sSup>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sz="2200" b="0" dirty="0">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10" name="Rectangle 11">
                <a:extLst>
                  <a:ext uri="{FF2B5EF4-FFF2-40B4-BE49-F238E27FC236}">
                    <a16:creationId xmlns:a16="http://schemas.microsoft.com/office/drawing/2014/main" id="{58DC4EA0-ECB9-4CA8-9AA9-664BB631C8CF}"/>
                  </a:ext>
                </a:extLst>
              </p:cNvPr>
              <p:cNvSpPr>
                <a:spLocks noRot="1" noChangeAspect="1" noMove="1" noResize="1" noEditPoints="1" noAdjustHandles="1" noChangeArrowheads="1" noChangeShapeType="1" noTextEdit="1"/>
              </p:cNvSpPr>
              <p:nvPr/>
            </p:nvSpPr>
            <p:spPr bwMode="auto">
              <a:xfrm>
                <a:off x="168330" y="1668463"/>
                <a:ext cx="8082287" cy="430887"/>
              </a:xfrm>
              <a:prstGeom prst="rect">
                <a:avLst/>
              </a:prstGeom>
              <a:blipFill>
                <a:blip r:embed="rId2"/>
                <a:stretch>
                  <a:fillRect/>
                </a:stretch>
              </a:blipFill>
              <a:ln w="9525">
                <a:solidFill>
                  <a:schemeClr val="tx2"/>
                </a:solidFill>
                <a:miter lim="800000"/>
                <a:headEnd/>
                <a:tailEnd/>
              </a:ln>
              <a:effectLst>
                <a:outerShdw blurRad="63500" dist="38099" dir="2700000" algn="ctr" rotWithShape="0">
                  <a:srgbClr val="000000">
                    <a:alpha val="74998"/>
                  </a:srgb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1">
                <a:extLst>
                  <a:ext uri="{FF2B5EF4-FFF2-40B4-BE49-F238E27FC236}">
                    <a16:creationId xmlns="" xmlns:a16="http://schemas.microsoft.com/office/drawing/2014/main" id="{2D6CB740-3858-4770-880F-F66333A506CE}"/>
                  </a:ext>
                </a:extLst>
              </p:cNvPr>
              <p:cNvSpPr>
                <a:spLocks noChangeArrowheads="1"/>
              </p:cNvSpPr>
              <p:nvPr/>
            </p:nvSpPr>
            <p:spPr bwMode="auto">
              <a:xfrm>
                <a:off x="168331" y="3146425"/>
                <a:ext cx="8082290" cy="1461362"/>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wrap="square">
                <a:spAutoFit/>
              </a:bodyPr>
              <a:lstStyle/>
              <a:p>
                <a:r>
                  <a:rPr lang="en-US" sz="2200" b="0" dirty="0">
                    <a:latin typeface="Times New Roman" panose="02020603050405020304" pitchFamily="18" charset="0"/>
                    <a:cs typeface="Times New Roman" panose="02020603050405020304" pitchFamily="18" charset="0"/>
                  </a:rPr>
                  <a:t>Assume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𝐸</m:t>
                        </m:r>
                      </m:e>
                      <m:sub>
                        <m:r>
                          <a:rPr lang="en-US" sz="2200" b="0" i="1" smtClean="0">
                            <a:latin typeface="Cambria Math" panose="02040503050406030204" pitchFamily="18" charset="0"/>
                            <a:cs typeface="Times New Roman" panose="02020603050405020304" pitchFamily="18" charset="0"/>
                          </a:rPr>
                          <m:t>1, </m:t>
                        </m:r>
                      </m:sub>
                    </m:sSub>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𝐸</m:t>
                        </m:r>
                      </m:e>
                      <m:sub>
                        <m:r>
                          <a:rPr lang="en-US" sz="2200" b="0" i="1" smtClean="0">
                            <a:latin typeface="Cambria Math" panose="02040503050406030204" pitchFamily="18" charset="0"/>
                            <a:cs typeface="Times New Roman" panose="02020603050405020304" pitchFamily="18" charset="0"/>
                          </a:rPr>
                          <m:t>2</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𝐸</m:t>
                        </m:r>
                      </m:e>
                      <m:sub>
                        <m:r>
                          <a:rPr lang="en-US" sz="2200" b="0" i="1" smtClean="0">
                            <a:latin typeface="Cambria Math" panose="02040503050406030204" pitchFamily="18" charset="0"/>
                            <a:cs typeface="Times New Roman" panose="02020603050405020304" pitchFamily="18" charset="0"/>
                          </a:rPr>
                          <m:t>𝑘</m:t>
                        </m:r>
                      </m:sub>
                    </m:sSub>
                  </m:oMath>
                </a14:m>
                <a:r>
                  <a:rPr lang="en-US" sz="2200" b="0" dirty="0">
                    <a:latin typeface="Times New Roman" panose="02020603050405020304" pitchFamily="18" charset="0"/>
                    <a:cs typeface="Times New Roman" panose="02020603050405020304" pitchFamily="18" charset="0"/>
                  </a:rPr>
                  <a:t> are  </a:t>
                </a:r>
                <a:r>
                  <a:rPr lang="en-US" sz="2200" b="0" dirty="0">
                    <a:solidFill>
                      <a:srgbClr val="0070C0"/>
                    </a:solidFill>
                    <a:latin typeface="Times New Roman" panose="02020603050405020304" pitchFamily="18" charset="0"/>
                    <a:cs typeface="Times New Roman" panose="02020603050405020304" pitchFamily="18" charset="0"/>
                  </a:rPr>
                  <a:t>mutually exclusive </a:t>
                </a:r>
                <a:r>
                  <a:rPr lang="en-US" sz="2200" b="0" dirty="0">
                    <a:latin typeface="Times New Roman" panose="02020603050405020304" pitchFamily="18" charset="0"/>
                    <a:cs typeface="Times New Roman" panose="02020603050405020304" pitchFamily="18" charset="0"/>
                  </a:rPr>
                  <a:t>and </a:t>
                </a:r>
                <a:r>
                  <a:rPr lang="en-US" sz="2200" b="0" dirty="0">
                    <a:solidFill>
                      <a:srgbClr val="0070C0"/>
                    </a:solidFill>
                    <a:latin typeface="Times New Roman" panose="02020603050405020304" pitchFamily="18" charset="0"/>
                    <a:cs typeface="Times New Roman" panose="02020603050405020304" pitchFamily="18" charset="0"/>
                  </a:rPr>
                  <a:t>exhaustive</a:t>
                </a:r>
                <a:r>
                  <a:rPr lang="en-US" sz="2200" b="0" dirty="0">
                    <a:latin typeface="Times New Roman" panose="02020603050405020304" pitchFamily="18" charset="0"/>
                    <a:cs typeface="Times New Roman" panose="02020603050405020304" pitchFamily="18" charset="0"/>
                  </a:rPr>
                  <a:t> events. Then:</a:t>
                </a:r>
              </a:p>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cs typeface="Times New Roman" panose="02020603050405020304" pitchFamily="18" charset="0"/>
                        </a:rPr>
                        <m:t>𝑃</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𝐵</m:t>
                          </m:r>
                        </m:e>
                      </m:d>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𝑃</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𝐵</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𝐸</m:t>
                              </m:r>
                            </m:e>
                            <m:sub>
                              <m:r>
                                <a:rPr lang="en-US" sz="2200" b="0" i="1" smtClean="0">
                                  <a:latin typeface="Cambria Math" panose="02040503050406030204" pitchFamily="18" charset="0"/>
                                  <a:ea typeface="Cambria Math" panose="02040503050406030204" pitchFamily="18" charset="0"/>
                                  <a:cs typeface="Times New Roman" panose="02020603050405020304" pitchFamily="18" charset="0"/>
                                </a:rPr>
                                <m:t>1</m:t>
                              </m:r>
                            </m:sub>
                          </m:sSub>
                        </m:e>
                      </m:d>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𝑃</m:t>
                      </m:r>
                      <m:d>
                        <m:dPr>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𝐵</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𝐸</m:t>
                              </m:r>
                            </m:e>
                            <m:sub>
                              <m:r>
                                <a:rPr lang="en-US" sz="2200" b="0" i="1" smtClean="0">
                                  <a:latin typeface="Cambria Math" panose="02040503050406030204" pitchFamily="18" charset="0"/>
                                  <a:ea typeface="Cambria Math" panose="02040503050406030204" pitchFamily="18" charset="0"/>
                                  <a:cs typeface="Times New Roman" panose="02020603050405020304" pitchFamily="18" charset="0"/>
                                </a:rPr>
                                <m:t>2</m:t>
                              </m:r>
                            </m:sub>
                          </m:sSub>
                        </m:e>
                      </m:d>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𝑃</m:t>
                      </m:r>
                      <m:d>
                        <m:dPr>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𝐵</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𝐸</m:t>
                              </m:r>
                            </m:e>
                            <m:sub>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𝑘</m:t>
                              </m:r>
                            </m:sub>
                          </m:sSub>
                        </m:e>
                      </m:d>
                    </m:oMath>
                  </m:oMathPara>
                </a14:m>
                <a:endParaRPr lang="en-US" sz="2200" b="0" i="1" dirty="0">
                  <a:latin typeface="Cambria Math" panose="02040503050406030204" pitchFamily="18" charset="0"/>
                  <a:ea typeface="Cambria Math" panose="020405030504060302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𝑃</m:t>
                      </m:r>
                      <m:d>
                        <m:dPr>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𝐵</m:t>
                          </m:r>
                        </m:e>
                        <m:e>
                          <m:sSub>
                            <m:sSubPr>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𝐸</m:t>
                              </m:r>
                            </m:e>
                            <m:sub>
                              <m:r>
                                <a:rPr lang="en-US" sz="2200" b="0" i="1" smtClean="0">
                                  <a:latin typeface="Cambria Math" panose="02040503050406030204" pitchFamily="18" charset="0"/>
                                  <a:ea typeface="Cambria Math" panose="02040503050406030204" pitchFamily="18" charset="0"/>
                                  <a:cs typeface="Times New Roman" panose="02020603050405020304" pitchFamily="18" charset="0"/>
                                </a:rPr>
                                <m:t>1</m:t>
                              </m:r>
                            </m:sub>
                          </m:sSub>
                        </m:e>
                      </m:d>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𝑃</m:t>
                      </m:r>
                      <m:d>
                        <m:dPr>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ea typeface="Cambria Math" panose="02040503050406030204" pitchFamily="18" charset="0"/>
                                  <a:cs typeface="Times New Roman" panose="02020603050405020304" pitchFamily="18" charset="0"/>
                                </a:rPr>
                                <m:t>𝐸</m:t>
                              </m:r>
                            </m:e>
                            <m:sub>
                              <m:r>
                                <a:rPr lang="en-US" sz="2200" i="1">
                                  <a:latin typeface="Cambria Math" panose="02040503050406030204" pitchFamily="18" charset="0"/>
                                  <a:ea typeface="Cambria Math" panose="02040503050406030204" pitchFamily="18" charset="0"/>
                                  <a:cs typeface="Times New Roman" panose="02020603050405020304" pitchFamily="18" charset="0"/>
                                </a:rPr>
                                <m:t>1</m:t>
                              </m:r>
                            </m:sub>
                          </m:sSub>
                        </m:e>
                      </m:d>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𝑃</m:t>
                      </m:r>
                      <m:d>
                        <m:dPr>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𝐵</m:t>
                          </m:r>
                        </m:e>
                        <m:e>
                          <m:sSub>
                            <m:sSub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ea typeface="Cambria Math" panose="02040503050406030204" pitchFamily="18" charset="0"/>
                                  <a:cs typeface="Times New Roman" panose="02020603050405020304" pitchFamily="18" charset="0"/>
                                </a:rPr>
                                <m:t>𝐸</m:t>
                              </m:r>
                            </m:e>
                            <m:sub>
                              <m:r>
                                <a:rPr lang="en-US" sz="2200" b="0" i="1" smtClean="0">
                                  <a:latin typeface="Cambria Math" panose="02040503050406030204" pitchFamily="18" charset="0"/>
                                  <a:ea typeface="Cambria Math" panose="02040503050406030204" pitchFamily="18" charset="0"/>
                                  <a:cs typeface="Times New Roman" panose="02020603050405020304" pitchFamily="18" charset="0"/>
                                </a:rPr>
                                <m:t>2</m:t>
                              </m:r>
                            </m:sub>
                          </m:sSub>
                        </m:e>
                      </m:d>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𝑃</m:t>
                      </m:r>
                      <m:d>
                        <m:dPr>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ea typeface="Cambria Math" panose="02040503050406030204" pitchFamily="18" charset="0"/>
                                  <a:cs typeface="Times New Roman" panose="02020603050405020304" pitchFamily="18" charset="0"/>
                                </a:rPr>
                                <m:t>𝐸</m:t>
                              </m:r>
                            </m:e>
                            <m:sub>
                              <m:r>
                                <a:rPr lang="en-US" sz="2200" b="0" i="1" smtClean="0">
                                  <a:latin typeface="Cambria Math" panose="02040503050406030204" pitchFamily="18" charset="0"/>
                                  <a:ea typeface="Cambria Math" panose="02040503050406030204" pitchFamily="18" charset="0"/>
                                  <a:cs typeface="Times New Roman" panose="02020603050405020304" pitchFamily="18" charset="0"/>
                                </a:rPr>
                                <m:t>2</m:t>
                              </m:r>
                            </m:sub>
                          </m:sSub>
                        </m:e>
                      </m:d>
                      <m:r>
                        <a:rPr lang="en-US" sz="2200" i="1">
                          <a:latin typeface="Cambria Math" panose="02040503050406030204" pitchFamily="18" charset="0"/>
                          <a:ea typeface="Cambria Math" panose="02040503050406030204" pitchFamily="18" charset="0"/>
                          <a:cs typeface="Times New Roman" panose="02020603050405020304" pitchFamily="18" charset="0"/>
                        </a:rPr>
                        <m:t>+…+</m:t>
                      </m:r>
                      <m:r>
                        <a:rPr lang="en-US" sz="2200" i="1">
                          <a:latin typeface="Cambria Math" panose="02040503050406030204" pitchFamily="18" charset="0"/>
                          <a:ea typeface="Cambria Math" panose="02040503050406030204" pitchFamily="18" charset="0"/>
                          <a:cs typeface="Times New Roman" panose="02020603050405020304" pitchFamily="18" charset="0"/>
                        </a:rPr>
                        <m:t>𝑃</m:t>
                      </m:r>
                      <m:d>
                        <m:d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dPr>
                        <m:e>
                          <m:r>
                            <a:rPr lang="en-US" sz="2200" i="1">
                              <a:latin typeface="Cambria Math" panose="02040503050406030204" pitchFamily="18" charset="0"/>
                              <a:ea typeface="Cambria Math" panose="02040503050406030204" pitchFamily="18" charset="0"/>
                              <a:cs typeface="Times New Roman" panose="02020603050405020304" pitchFamily="18" charset="0"/>
                            </a:rPr>
                            <m:t>𝐵</m:t>
                          </m:r>
                        </m:e>
                        <m:e>
                          <m:sSub>
                            <m:sSub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ea typeface="Cambria Math" panose="02040503050406030204" pitchFamily="18" charset="0"/>
                                  <a:cs typeface="Times New Roman" panose="02020603050405020304" pitchFamily="18" charset="0"/>
                                </a:rPr>
                                <m:t>𝐸</m:t>
                              </m:r>
                            </m:e>
                            <m:sub>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𝑘</m:t>
                              </m:r>
                            </m:sub>
                          </m:sSub>
                        </m:e>
                      </m:d>
                      <m:r>
                        <a:rPr lang="en-US" sz="2200" i="1">
                          <a:latin typeface="Cambria Math" panose="02040503050406030204" pitchFamily="18" charset="0"/>
                          <a:ea typeface="Cambria Math" panose="02040503050406030204" pitchFamily="18" charset="0"/>
                          <a:cs typeface="Times New Roman" panose="02020603050405020304" pitchFamily="18" charset="0"/>
                        </a:rPr>
                        <m:t>𝑃</m:t>
                      </m:r>
                      <m:d>
                        <m:d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ea typeface="Cambria Math" panose="02040503050406030204" pitchFamily="18" charset="0"/>
                                  <a:cs typeface="Times New Roman" panose="02020603050405020304" pitchFamily="18" charset="0"/>
                                </a:rPr>
                                <m:t>𝐸</m:t>
                              </m:r>
                            </m:e>
                            <m:sub>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𝑘</m:t>
                              </m:r>
                            </m:sub>
                          </m:sSub>
                        </m:e>
                      </m:d>
                    </m:oMath>
                  </m:oMathPara>
                </a14:m>
                <a:endParaRPr lang="en-US" sz="2200" b="0" dirty="0">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11" name="Rectangle 11">
                <a:extLst>
                  <a:ext uri="{FF2B5EF4-FFF2-40B4-BE49-F238E27FC236}">
                    <a16:creationId xmlns="" xmlns:a16="http://schemas.microsoft.com/office/drawing/2014/main" xmlns:a14="http://schemas.microsoft.com/office/drawing/2010/main" id="{2D6CB740-3858-4770-880F-F66333A506CE}"/>
                  </a:ext>
                </a:extLst>
              </p:cNvPr>
              <p:cNvSpPr>
                <a:spLocks noRot="1" noChangeAspect="1" noMove="1" noResize="1" noEditPoints="1" noAdjustHandles="1" noChangeArrowheads="1" noChangeShapeType="1" noTextEdit="1"/>
              </p:cNvSpPr>
              <p:nvPr/>
            </p:nvSpPr>
            <p:spPr bwMode="auto">
              <a:xfrm>
                <a:off x="168331" y="3146425"/>
                <a:ext cx="8082290" cy="1461362"/>
              </a:xfrm>
              <a:prstGeom prst="rect">
                <a:avLst/>
              </a:prstGeom>
              <a:blipFill rotWithShape="1">
                <a:blip r:embed="rId3"/>
                <a:stretch>
                  <a:fillRect/>
                </a:stretch>
              </a:blipFill>
              <a:ln w="9525">
                <a:solidFill>
                  <a:schemeClr val="tx2"/>
                </a:solidFill>
                <a:miter lim="800000"/>
                <a:headEnd/>
                <a:tailEnd/>
              </a:ln>
              <a:effectLst>
                <a:outerShdw blurRad="63500" dist="38099" dir="2700000" algn="ctr" rotWithShape="0">
                  <a:srgbClr val="000000">
                    <a:alpha val="74998"/>
                  </a:srgbClr>
                </a:outerShdw>
              </a:effectLst>
            </p:spPr>
            <p:txBody>
              <a:bodyPr/>
              <a:lstStyle/>
              <a:p>
                <a:r>
                  <a:rPr lang="en-US">
                    <a:noFill/>
                  </a:rPr>
                  <a:t> </a:t>
                </a:r>
              </a:p>
            </p:txBody>
          </p:sp>
        </mc:Fallback>
      </mc:AlternateContent>
      <p:sp>
        <p:nvSpPr>
          <p:cNvPr id="7" name="AutoShape 5">
            <a:extLst>
              <a:ext uri="{FF2B5EF4-FFF2-40B4-BE49-F238E27FC236}">
                <a16:creationId xmlns="" xmlns:a16="http://schemas.microsoft.com/office/drawing/2014/main" id="{DBF6A27E-2382-4851-AD49-0BDE144EA13B}"/>
              </a:ext>
            </a:extLst>
          </p:cNvPr>
          <p:cNvSpPr>
            <a:spLocks noChangeArrowheads="1"/>
          </p:cNvSpPr>
          <p:nvPr/>
        </p:nvSpPr>
        <p:spPr bwMode="auto">
          <a:xfrm>
            <a:off x="168328" y="1096963"/>
            <a:ext cx="8082289" cy="571500"/>
          </a:xfrm>
          <a:prstGeom prst="roundRect">
            <a:avLst>
              <a:gd name="adj" fmla="val 16667"/>
            </a:avLst>
          </a:prstGeom>
          <a:ln/>
        </p:spPr>
        <p:style>
          <a:lnRef idx="1">
            <a:schemeClr val="accent3"/>
          </a:lnRef>
          <a:fillRef idx="2">
            <a:schemeClr val="accent3"/>
          </a:fillRef>
          <a:effectRef idx="1">
            <a:schemeClr val="accent3"/>
          </a:effectRef>
          <a:fontRef idx="minor">
            <a:schemeClr val="dk1"/>
          </a:fontRef>
        </p:style>
        <p:txBody>
          <a:bodyPr wrap="none" anchor="ctr"/>
          <a:lstStyle/>
          <a:p>
            <a:r>
              <a:rPr lang="en-US" sz="2400" dirty="0">
                <a:latin typeface="Times New Roman" panose="02020603050405020304" pitchFamily="18" charset="0"/>
                <a:cs typeface="Times New Roman" panose="02020603050405020304" pitchFamily="18" charset="0"/>
              </a:rPr>
              <a:t>Total Probability Rule: two events</a:t>
            </a:r>
          </a:p>
        </p:txBody>
      </p:sp>
      <p:sp>
        <p:nvSpPr>
          <p:cNvPr id="9" name="AutoShape 5">
            <a:extLst>
              <a:ext uri="{FF2B5EF4-FFF2-40B4-BE49-F238E27FC236}">
                <a16:creationId xmlns="" xmlns:a16="http://schemas.microsoft.com/office/drawing/2014/main" id="{F8DBAD30-038E-4EFE-8FED-4338715C6FB0}"/>
              </a:ext>
            </a:extLst>
          </p:cNvPr>
          <p:cNvSpPr>
            <a:spLocks noChangeArrowheads="1"/>
          </p:cNvSpPr>
          <p:nvPr/>
        </p:nvSpPr>
        <p:spPr bwMode="auto">
          <a:xfrm>
            <a:off x="168329" y="2556550"/>
            <a:ext cx="8082291" cy="571500"/>
          </a:xfrm>
          <a:prstGeom prst="roundRect">
            <a:avLst>
              <a:gd name="adj" fmla="val 16667"/>
            </a:avLst>
          </a:prstGeom>
          <a:ln/>
        </p:spPr>
        <p:style>
          <a:lnRef idx="1">
            <a:schemeClr val="accent3"/>
          </a:lnRef>
          <a:fillRef idx="2">
            <a:schemeClr val="accent3"/>
          </a:fillRef>
          <a:effectRef idx="1">
            <a:schemeClr val="accent3"/>
          </a:effectRef>
          <a:fontRef idx="minor">
            <a:schemeClr val="dk1"/>
          </a:fontRef>
        </p:style>
        <p:txBody>
          <a:bodyPr wrap="none" anchor="ctr"/>
          <a:lstStyle/>
          <a:p>
            <a:r>
              <a:rPr lang="en-US" sz="2400" dirty="0">
                <a:latin typeface="Times New Roman" panose="02020603050405020304" pitchFamily="18" charset="0"/>
                <a:cs typeface="Times New Roman" panose="02020603050405020304" pitchFamily="18" charset="0"/>
              </a:rPr>
              <a:t>Total Probability Rule: multiple events</a:t>
            </a:r>
          </a:p>
        </p:txBody>
      </p:sp>
    </p:spTree>
    <p:extLst>
      <p:ext uri="{BB962C8B-B14F-4D97-AF65-F5344CB8AC3E}">
        <p14:creationId xmlns:p14="http://schemas.microsoft.com/office/powerpoint/2010/main" val="660206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7"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Total Probability Rule</a:t>
            </a:r>
            <a:endParaRPr lang="en-US" sz="3600" dirty="0">
              <a:latin typeface="Times New Roman" panose="02020603050405020304" pitchFamily="18" charset="0"/>
              <a:cs typeface="Times New Roman" panose="02020603050405020304" pitchFamily="18" charset="0"/>
            </a:endParaRPr>
          </a:p>
        </p:txBody>
      </p:sp>
      <p:sp>
        <p:nvSpPr>
          <p:cNvPr id="7" name="Rectangle 11">
            <a:extLst>
              <a:ext uri="{FF2B5EF4-FFF2-40B4-BE49-F238E27FC236}">
                <a16:creationId xmlns="" xmlns:a16="http://schemas.microsoft.com/office/drawing/2014/main" id="{D0502735-3AE6-49BC-805E-AFC5E454BD2D}"/>
              </a:ext>
            </a:extLst>
          </p:cNvPr>
          <p:cNvSpPr>
            <a:spLocks noChangeArrowheads="1"/>
          </p:cNvSpPr>
          <p:nvPr/>
        </p:nvSpPr>
        <p:spPr bwMode="auto">
          <a:xfrm>
            <a:off x="176278" y="1191361"/>
            <a:ext cx="8197739" cy="2462213"/>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a:spAutoFit/>
          </a:bodyPr>
          <a:lstStyle/>
          <a:p>
            <a:r>
              <a:rPr lang="en-US" sz="2200" dirty="0">
                <a:solidFill>
                  <a:srgbClr val="0070C0"/>
                </a:solidFill>
                <a:latin typeface="Times New Roman" panose="02020603050405020304" pitchFamily="18" charset="0"/>
                <a:cs typeface="Times New Roman" panose="02020603050405020304" pitchFamily="18" charset="0"/>
              </a:rPr>
              <a:t>Example: </a:t>
            </a:r>
            <a:r>
              <a:rPr lang="en-US" sz="2200" dirty="0">
                <a:latin typeface="Times New Roman" panose="02020603050405020304" pitchFamily="18" charset="0"/>
                <a:cs typeface="Times New Roman" panose="02020603050405020304" pitchFamily="18" charset="0"/>
              </a:rPr>
              <a:t>The information of the contamination discussion is summarized in the following table:</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Let F denote the event that the product fail. Find P(F).</a:t>
            </a:r>
          </a:p>
        </p:txBody>
      </p:sp>
      <p:graphicFrame>
        <p:nvGraphicFramePr>
          <p:cNvPr id="8" name="Table 8">
            <a:extLst>
              <a:ext uri="{FF2B5EF4-FFF2-40B4-BE49-F238E27FC236}">
                <a16:creationId xmlns="" xmlns:a16="http://schemas.microsoft.com/office/drawing/2014/main" id="{EE6036CD-3C27-4EF4-B720-EDBDF41DA6C3}"/>
              </a:ext>
            </a:extLst>
          </p:cNvPr>
          <p:cNvGraphicFramePr>
            <a:graphicFrameLocks noGrp="1"/>
          </p:cNvGraphicFramePr>
          <p:nvPr>
            <p:extLst>
              <p:ext uri="{D42A27DB-BD31-4B8C-83A1-F6EECF244321}">
                <p14:modId xmlns:p14="http://schemas.microsoft.com/office/powerpoint/2010/main" val="1427249583"/>
              </p:ext>
            </p:extLst>
          </p:nvPr>
        </p:nvGraphicFramePr>
        <p:xfrm>
          <a:off x="346841" y="2090682"/>
          <a:ext cx="7914291" cy="1112520"/>
        </p:xfrm>
        <a:graphic>
          <a:graphicData uri="http://schemas.openxmlformats.org/drawingml/2006/table">
            <a:tbl>
              <a:tblPr firstRow="1" bandRow="1">
                <a:tableStyleId>{5C22544A-7EE6-4342-B048-85BDC9FD1C3A}</a:tableStyleId>
              </a:tblPr>
              <a:tblGrid>
                <a:gridCol w="2638097">
                  <a:extLst>
                    <a:ext uri="{9D8B030D-6E8A-4147-A177-3AD203B41FA5}">
                      <a16:colId xmlns="" xmlns:a16="http://schemas.microsoft.com/office/drawing/2014/main" val="3899529456"/>
                    </a:ext>
                  </a:extLst>
                </a:gridCol>
                <a:gridCol w="2638097">
                  <a:extLst>
                    <a:ext uri="{9D8B030D-6E8A-4147-A177-3AD203B41FA5}">
                      <a16:colId xmlns="" xmlns:a16="http://schemas.microsoft.com/office/drawing/2014/main" val="1169778695"/>
                    </a:ext>
                  </a:extLst>
                </a:gridCol>
                <a:gridCol w="2638097">
                  <a:extLst>
                    <a:ext uri="{9D8B030D-6E8A-4147-A177-3AD203B41FA5}">
                      <a16:colId xmlns="" xmlns:a16="http://schemas.microsoft.com/office/drawing/2014/main" val="2877648148"/>
                    </a:ext>
                  </a:extLst>
                </a:gridCol>
              </a:tblGrid>
              <a:tr h="370840">
                <a:tc>
                  <a:txBody>
                    <a:bodyPr/>
                    <a:lstStyle/>
                    <a:p>
                      <a:pPr algn="ctr"/>
                      <a:r>
                        <a:rPr lang="en-US" dirty="0">
                          <a:latin typeface="Times New Roman" panose="02020603050405020304" pitchFamily="18" charset="0"/>
                          <a:cs typeface="Times New Roman" panose="02020603050405020304" pitchFamily="18" charset="0"/>
                        </a:rPr>
                        <a:t>Probability of Failure</a:t>
                      </a:r>
                    </a:p>
                  </a:txBody>
                  <a:tcPr/>
                </a:tc>
                <a:tc>
                  <a:txBody>
                    <a:bodyPr/>
                    <a:lstStyle/>
                    <a:p>
                      <a:pPr algn="ctr"/>
                      <a:r>
                        <a:rPr lang="en-US" dirty="0">
                          <a:latin typeface="Times New Roman" panose="02020603050405020304" pitchFamily="18" charset="0"/>
                          <a:cs typeface="Times New Roman" panose="02020603050405020304" pitchFamily="18" charset="0"/>
                        </a:rPr>
                        <a:t>Level of Contamination</a:t>
                      </a:r>
                    </a:p>
                  </a:txBody>
                  <a:tcPr/>
                </a:tc>
                <a:tc>
                  <a:txBody>
                    <a:bodyPr/>
                    <a:lstStyle/>
                    <a:p>
                      <a:pPr algn="ctr"/>
                      <a:r>
                        <a:rPr lang="en-US" dirty="0">
                          <a:latin typeface="Times New Roman" panose="02020603050405020304" pitchFamily="18" charset="0"/>
                          <a:cs typeface="Times New Roman" panose="02020603050405020304" pitchFamily="18" charset="0"/>
                        </a:rPr>
                        <a:t>Probability of Level</a:t>
                      </a:r>
                    </a:p>
                  </a:txBody>
                  <a:tcPr/>
                </a:tc>
                <a:extLst>
                  <a:ext uri="{0D108BD9-81ED-4DB2-BD59-A6C34878D82A}">
                    <a16:rowId xmlns="" xmlns:a16="http://schemas.microsoft.com/office/drawing/2014/main" val="1665148622"/>
                  </a:ext>
                </a:extLst>
              </a:tr>
              <a:tr h="370840">
                <a:tc>
                  <a:txBody>
                    <a:bodyPr/>
                    <a:lstStyle/>
                    <a:p>
                      <a:pPr algn="ctr"/>
                      <a:r>
                        <a:rPr lang="en-US" dirty="0">
                          <a:latin typeface="Times New Roman" panose="02020603050405020304" pitchFamily="18" charset="0"/>
                          <a:cs typeface="Times New Roman" panose="02020603050405020304" pitchFamily="18" charset="0"/>
                        </a:rPr>
                        <a:t>0.100</a:t>
                      </a:r>
                    </a:p>
                  </a:txBody>
                  <a:tcPr/>
                </a:tc>
                <a:tc>
                  <a:txBody>
                    <a:bodyPr/>
                    <a:lstStyle/>
                    <a:p>
                      <a:pPr algn="ctr"/>
                      <a:r>
                        <a:rPr lang="en-US" dirty="0">
                          <a:latin typeface="Times New Roman" panose="02020603050405020304" pitchFamily="18" charset="0"/>
                          <a:cs typeface="Times New Roman" panose="02020603050405020304" pitchFamily="18" charset="0"/>
                        </a:rPr>
                        <a:t>High</a:t>
                      </a:r>
                    </a:p>
                  </a:txBody>
                  <a:tcPr/>
                </a:tc>
                <a:tc>
                  <a:txBody>
                    <a:bodyPr/>
                    <a:lstStyle/>
                    <a:p>
                      <a:pPr algn="ctr"/>
                      <a:r>
                        <a:rPr lang="en-US" dirty="0">
                          <a:latin typeface="Times New Roman" panose="02020603050405020304" pitchFamily="18" charset="0"/>
                          <a:cs typeface="Times New Roman" panose="02020603050405020304" pitchFamily="18" charset="0"/>
                        </a:rPr>
                        <a:t>0.2</a:t>
                      </a:r>
                    </a:p>
                  </a:txBody>
                  <a:tcPr/>
                </a:tc>
                <a:extLst>
                  <a:ext uri="{0D108BD9-81ED-4DB2-BD59-A6C34878D82A}">
                    <a16:rowId xmlns="" xmlns:a16="http://schemas.microsoft.com/office/drawing/2014/main" val="406316669"/>
                  </a:ext>
                </a:extLst>
              </a:tr>
              <a:tr h="370840">
                <a:tc>
                  <a:txBody>
                    <a:bodyPr/>
                    <a:lstStyle/>
                    <a:p>
                      <a:pPr algn="ctr"/>
                      <a:r>
                        <a:rPr lang="en-US" dirty="0">
                          <a:latin typeface="Times New Roman" panose="02020603050405020304" pitchFamily="18" charset="0"/>
                          <a:cs typeface="Times New Roman" panose="02020603050405020304" pitchFamily="18" charset="0"/>
                        </a:rPr>
                        <a:t>0.005</a:t>
                      </a:r>
                    </a:p>
                  </a:txBody>
                  <a:tcPr/>
                </a:tc>
                <a:tc>
                  <a:txBody>
                    <a:bodyPr/>
                    <a:lstStyle/>
                    <a:p>
                      <a:pPr algn="ctr"/>
                      <a:r>
                        <a:rPr lang="en-US" dirty="0">
                          <a:latin typeface="Times New Roman" panose="02020603050405020304" pitchFamily="18" charset="0"/>
                          <a:cs typeface="Times New Roman" panose="02020603050405020304" pitchFamily="18" charset="0"/>
                        </a:rPr>
                        <a:t>No high</a:t>
                      </a:r>
                    </a:p>
                  </a:txBody>
                  <a:tcPr/>
                </a:tc>
                <a:tc>
                  <a:txBody>
                    <a:bodyPr/>
                    <a:lstStyle/>
                    <a:p>
                      <a:pPr algn="ctr"/>
                      <a:r>
                        <a:rPr lang="en-US" dirty="0">
                          <a:latin typeface="Times New Roman" panose="02020603050405020304" pitchFamily="18" charset="0"/>
                          <a:cs typeface="Times New Roman" panose="02020603050405020304" pitchFamily="18" charset="0"/>
                        </a:rPr>
                        <a:t>0.8</a:t>
                      </a:r>
                    </a:p>
                  </a:txBody>
                  <a:tcPr/>
                </a:tc>
                <a:extLst>
                  <a:ext uri="{0D108BD9-81ED-4DB2-BD59-A6C34878D82A}">
                    <a16:rowId xmlns="" xmlns:a16="http://schemas.microsoft.com/office/drawing/2014/main" val="2540526034"/>
                  </a:ext>
                </a:extLst>
              </a:tr>
            </a:tbl>
          </a:graphicData>
        </a:graphic>
      </p:graphicFrame>
      <p:sp>
        <p:nvSpPr>
          <p:cNvPr id="9" name="Text Box 8">
            <a:extLst>
              <a:ext uri="{FF2B5EF4-FFF2-40B4-BE49-F238E27FC236}">
                <a16:creationId xmlns="" xmlns:a16="http://schemas.microsoft.com/office/drawing/2014/main" id="{1BF24A0A-2298-4D4F-BB8A-ADDA94BB228E}"/>
              </a:ext>
            </a:extLst>
          </p:cNvPr>
          <p:cNvSpPr txBox="1">
            <a:spLocks noChangeArrowheads="1"/>
          </p:cNvSpPr>
          <p:nvPr/>
        </p:nvSpPr>
        <p:spPr bwMode="auto">
          <a:xfrm>
            <a:off x="176278" y="3984152"/>
            <a:ext cx="8197739" cy="227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200" b="1" dirty="0">
                <a:latin typeface="Times New Roman" panose="02020603050405020304" pitchFamily="18" charset="0"/>
                <a:cs typeface="Times New Roman" panose="02020603050405020304" pitchFamily="18" charset="0"/>
              </a:rPr>
              <a:t> </a:t>
            </a:r>
            <a:r>
              <a:rPr lang="en-US" sz="2200" b="1" i="1" dirty="0">
                <a:latin typeface="Times New Roman" panose="02020603050405020304" pitchFamily="18" charset="0"/>
                <a:cs typeface="Times New Roman" panose="02020603050405020304" pitchFamily="18" charset="0"/>
              </a:rPr>
              <a:t>Hint:</a:t>
            </a:r>
          </a:p>
          <a:p>
            <a:r>
              <a:rPr lang="en-US" sz="2000" dirty="0">
                <a:latin typeface="Times New Roman" panose="02020603050405020304" pitchFamily="18" charset="0"/>
                <a:cs typeface="Times New Roman" panose="02020603050405020304" pitchFamily="18" charset="0"/>
              </a:rPr>
              <a:t>Let H denote the event that the chip is exposed to high level of contamination.</a:t>
            </a:r>
          </a:p>
          <a:p>
            <a:r>
              <a:rPr lang="en-US" sz="2000" dirty="0">
                <a:latin typeface="Times New Roman" panose="02020603050405020304" pitchFamily="18" charset="0"/>
                <a:cs typeface="Times New Roman" panose="02020603050405020304" pitchFamily="18" charset="0"/>
              </a:rPr>
              <a:t>So P(H) = 0.2 and P(H’) = 0.8.</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Moreover, P(F|H) = 0.1 and P(F|H’) = 0.005.</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Thus, P(F) = 0.1*0.2 + 0.005*0.8 = 0.024.</a:t>
            </a:r>
          </a:p>
        </p:txBody>
      </p:sp>
    </p:spTree>
    <p:extLst>
      <p:ext uri="{BB962C8B-B14F-4D97-AF65-F5344CB8AC3E}">
        <p14:creationId xmlns:p14="http://schemas.microsoft.com/office/powerpoint/2010/main" val="628240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Independence</a:t>
            </a:r>
          </a:p>
        </p:txBody>
      </p:sp>
      <p:sp>
        <p:nvSpPr>
          <p:cNvPr id="5" name="AutoShape 7"/>
          <p:cNvSpPr>
            <a:spLocks noChangeArrowheads="1"/>
          </p:cNvSpPr>
          <p:nvPr/>
        </p:nvSpPr>
        <p:spPr bwMode="auto">
          <a:xfrm>
            <a:off x="202444" y="1208819"/>
            <a:ext cx="8111239" cy="571500"/>
          </a:xfrm>
          <a:prstGeom prst="roundRect">
            <a:avLst>
              <a:gd name="adj" fmla="val 16667"/>
            </a:avLst>
          </a:prstGeom>
          <a:ln/>
        </p:spPr>
        <p:style>
          <a:lnRef idx="1">
            <a:schemeClr val="accent3"/>
          </a:lnRef>
          <a:fillRef idx="2">
            <a:schemeClr val="accent3"/>
          </a:fillRef>
          <a:effectRef idx="1">
            <a:schemeClr val="accent3"/>
          </a:effectRef>
          <a:fontRef idx="minor">
            <a:schemeClr val="dk1"/>
          </a:fontRef>
        </p:style>
        <p:txBody>
          <a:bodyPr wrap="none" anchor="ctr"/>
          <a:lstStyle/>
          <a:p>
            <a:pPr eaLnBrk="0" hangingPunct="0">
              <a:spcBef>
                <a:spcPct val="0"/>
              </a:spcBef>
            </a:pPr>
            <a:r>
              <a:rPr lang="en-US" sz="2400" dirty="0">
                <a:latin typeface="Times New Roman" panose="02020603050405020304" pitchFamily="18" charset="0"/>
                <a:cs typeface="Times New Roman" panose="02020603050405020304" pitchFamily="18" charset="0"/>
              </a:rPr>
              <a:t>Definition</a:t>
            </a:r>
          </a:p>
        </p:txBody>
      </p:sp>
      <p:sp>
        <p:nvSpPr>
          <p:cNvPr id="8" name="Rectangle 11">
            <a:extLst>
              <a:ext uri="{FF2B5EF4-FFF2-40B4-BE49-F238E27FC236}">
                <a16:creationId xmlns="" xmlns:a16="http://schemas.microsoft.com/office/drawing/2014/main" id="{A8955453-3A34-4E6F-9AA1-1789182DEC55}"/>
              </a:ext>
            </a:extLst>
          </p:cNvPr>
          <p:cNvSpPr>
            <a:spLocks noChangeArrowheads="1"/>
          </p:cNvSpPr>
          <p:nvPr/>
        </p:nvSpPr>
        <p:spPr bwMode="auto">
          <a:xfrm>
            <a:off x="160403" y="1780319"/>
            <a:ext cx="8111239" cy="3416320"/>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wrap="square">
            <a:spAutoFit/>
          </a:bodyPr>
          <a:lstStyle/>
          <a:p>
            <a:pPr marL="342900" indent="-342900"/>
            <a:r>
              <a:rPr lang="en-US" sz="2400" dirty="0">
                <a:latin typeface="Times New Roman" panose="02020603050405020304" pitchFamily="18" charset="0"/>
                <a:cs typeface="Times New Roman" panose="02020603050405020304" pitchFamily="18" charset="0"/>
                <a:sym typeface="Symbol" charset="0"/>
              </a:rPr>
              <a:t>Two events are called </a:t>
            </a:r>
            <a:r>
              <a:rPr lang="en-US" sz="2400" dirty="0">
                <a:solidFill>
                  <a:srgbClr val="0070C0"/>
                </a:solidFill>
                <a:latin typeface="Times New Roman" panose="02020603050405020304" pitchFamily="18" charset="0"/>
                <a:cs typeface="Times New Roman" panose="02020603050405020304" pitchFamily="18" charset="0"/>
                <a:sym typeface="Symbol" charset="0"/>
              </a:rPr>
              <a:t>independent</a:t>
            </a:r>
            <a:r>
              <a:rPr lang="en-US" sz="2400" dirty="0">
                <a:latin typeface="Times New Roman" panose="02020603050405020304" pitchFamily="18" charset="0"/>
                <a:cs typeface="Times New Roman" panose="02020603050405020304" pitchFamily="18" charset="0"/>
                <a:sym typeface="Symbol" charset="0"/>
              </a:rPr>
              <a:t> if the occurrence of one event</a:t>
            </a:r>
          </a:p>
          <a:p>
            <a:pPr marL="342900" indent="-342900"/>
            <a:r>
              <a:rPr lang="en-US" sz="2400" dirty="0">
                <a:latin typeface="Times New Roman" panose="02020603050405020304" pitchFamily="18" charset="0"/>
                <a:cs typeface="Times New Roman" panose="02020603050405020304" pitchFamily="18" charset="0"/>
                <a:sym typeface="Symbol" charset="0"/>
              </a:rPr>
              <a:t>does not change the probability of the other event. Equivalently, </a:t>
            </a:r>
          </a:p>
          <a:p>
            <a:pPr marL="342900" indent="-342900"/>
            <a:r>
              <a:rPr lang="en-US" sz="2400" dirty="0">
                <a:latin typeface="Times New Roman" panose="02020603050405020304" pitchFamily="18" charset="0"/>
                <a:cs typeface="Times New Roman" panose="02020603050405020304" pitchFamily="18" charset="0"/>
                <a:sym typeface="Symbol" charset="0"/>
              </a:rPr>
              <a:t>any one of the following equivalent statements is true:</a:t>
            </a:r>
          </a:p>
          <a:p>
            <a:pPr marL="342900" indent="-342900"/>
            <a:endParaRPr lang="en-US" sz="2400" dirty="0">
              <a:latin typeface="Times New Roman" panose="02020603050405020304" pitchFamily="18" charset="0"/>
              <a:cs typeface="Times New Roman" panose="02020603050405020304" pitchFamily="18" charset="0"/>
              <a:sym typeface="Symbol" charset="0"/>
            </a:endParaRPr>
          </a:p>
          <a:p>
            <a:pPr marL="457200" indent="-457200">
              <a:buAutoNum type="arabicParenBoth"/>
            </a:pPr>
            <a:r>
              <a:rPr lang="en-US" sz="2400" dirty="0">
                <a:latin typeface="Times New Roman" panose="02020603050405020304" pitchFamily="18" charset="0"/>
                <a:cs typeface="Times New Roman" panose="02020603050405020304" pitchFamily="18" charset="0"/>
                <a:sym typeface="Symbol" charset="0"/>
              </a:rPr>
              <a:t>P(A|B) = P(A)</a:t>
            </a:r>
          </a:p>
          <a:p>
            <a:pPr marL="457200" indent="-457200">
              <a:buAutoNum type="arabicParenBoth"/>
            </a:pPr>
            <a:endParaRPr lang="en-US" sz="2400" dirty="0">
              <a:latin typeface="Times New Roman" panose="02020603050405020304" pitchFamily="18" charset="0"/>
              <a:cs typeface="Times New Roman" panose="02020603050405020304" pitchFamily="18" charset="0"/>
              <a:sym typeface="Symbol" charset="0"/>
            </a:endParaRPr>
          </a:p>
          <a:p>
            <a:pPr marL="342900" indent="-342900"/>
            <a:r>
              <a:rPr lang="en-US" sz="2400" dirty="0">
                <a:latin typeface="Times New Roman" panose="02020603050405020304" pitchFamily="18" charset="0"/>
                <a:cs typeface="Times New Roman" panose="02020603050405020304" pitchFamily="18" charset="0"/>
                <a:sym typeface="Symbol" charset="0"/>
              </a:rPr>
              <a:t>(2) P(A </a:t>
            </a:r>
            <a:r>
              <a:rPr lang="en-US" sz="2400" i="1" dirty="0">
                <a:latin typeface="Times New Roman" panose="02020603050405020304" pitchFamily="18" charset="0"/>
                <a:cs typeface="Times New Roman" panose="02020603050405020304" pitchFamily="18" charset="0"/>
                <a:sym typeface="Symbol" charset="0"/>
              </a:rPr>
              <a:t>∩</a:t>
            </a:r>
            <a:r>
              <a:rPr lang="en-US" sz="2400" dirty="0">
                <a:latin typeface="Times New Roman" panose="02020603050405020304" pitchFamily="18" charset="0"/>
                <a:cs typeface="Times New Roman" panose="02020603050405020304" pitchFamily="18" charset="0"/>
                <a:sym typeface="Symbol" charset="0"/>
              </a:rPr>
              <a:t> B) = P(A)P(B)</a:t>
            </a:r>
          </a:p>
          <a:p>
            <a:pPr marL="342900" indent="-342900"/>
            <a:endParaRPr lang="en-US" sz="2400" dirty="0">
              <a:latin typeface="Times New Roman" panose="02020603050405020304" pitchFamily="18" charset="0"/>
              <a:cs typeface="Times New Roman" panose="02020603050405020304" pitchFamily="18" charset="0"/>
              <a:sym typeface="Symbol" charset="0"/>
            </a:endParaRPr>
          </a:p>
          <a:p>
            <a:pPr marL="342900" indent="-342900"/>
            <a:r>
              <a:rPr lang="en-US" sz="2400" dirty="0">
                <a:latin typeface="Times New Roman" panose="02020603050405020304" pitchFamily="18" charset="0"/>
                <a:cs typeface="Times New Roman" panose="02020603050405020304" pitchFamily="18" charset="0"/>
                <a:sym typeface="Symbol" charset="0"/>
              </a:rPr>
              <a:t>(3) P(B|A) = P(B)</a:t>
            </a:r>
          </a:p>
        </p:txBody>
      </p:sp>
      <p:sp>
        <p:nvSpPr>
          <p:cNvPr id="9" name="Rectangle 11">
            <a:extLst>
              <a:ext uri="{FF2B5EF4-FFF2-40B4-BE49-F238E27FC236}">
                <a16:creationId xmlns="" xmlns:a16="http://schemas.microsoft.com/office/drawing/2014/main" id="{FA650EBD-6125-4085-BE0E-59EB6B813A3D}"/>
              </a:ext>
            </a:extLst>
          </p:cNvPr>
          <p:cNvSpPr>
            <a:spLocks noChangeArrowheads="1"/>
          </p:cNvSpPr>
          <p:nvPr/>
        </p:nvSpPr>
        <p:spPr bwMode="auto">
          <a:xfrm>
            <a:off x="211580" y="5248747"/>
            <a:ext cx="8111239" cy="830997"/>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wrap="square">
            <a:spAutoFit/>
          </a:bodyPr>
          <a:lstStyle/>
          <a:p>
            <a:r>
              <a:rPr lang="en-US" sz="2400" b="1" dirty="0">
                <a:solidFill>
                  <a:srgbClr val="0070C0"/>
                </a:solidFill>
                <a:latin typeface="Times New Roman" panose="02020603050405020304" pitchFamily="18" charset="0"/>
                <a:cs typeface="Times New Roman" panose="02020603050405020304" pitchFamily="18" charset="0"/>
              </a:rPr>
              <a:t>Remark:</a:t>
            </a:r>
            <a:r>
              <a:rPr lang="en-US" sz="2400" dirty="0">
                <a:solidFill>
                  <a:srgbClr val="FF0000"/>
                </a:solidFill>
                <a:latin typeface="Times New Roman" panose="02020603050405020304" pitchFamily="18" charset="0"/>
                <a:cs typeface="Times New Roman" panose="02020603050405020304" pitchFamily="18" charset="0"/>
              </a:rPr>
              <a:t> If A and B are independent events, then so are events A and B’, events A’ and B, and events A’ and B’.</a:t>
            </a:r>
          </a:p>
        </p:txBody>
      </p:sp>
    </p:spTree>
    <p:extLst>
      <p:ext uri="{BB962C8B-B14F-4D97-AF65-F5344CB8AC3E}">
        <p14:creationId xmlns:p14="http://schemas.microsoft.com/office/powerpoint/2010/main" val="3510488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Independence</a:t>
            </a:r>
            <a:endParaRPr lang="en-US" sz="3600" dirty="0">
              <a:latin typeface="Times New Roman" panose="02020603050405020304" pitchFamily="18" charset="0"/>
              <a:cs typeface="Times New Roman" panose="02020603050405020304" pitchFamily="18" charset="0"/>
            </a:endParaRPr>
          </a:p>
        </p:txBody>
      </p:sp>
      <p:sp>
        <p:nvSpPr>
          <p:cNvPr id="5" name="Text Box 6"/>
          <p:cNvSpPr txBox="1">
            <a:spLocks noChangeArrowheads="1"/>
          </p:cNvSpPr>
          <p:nvPr/>
        </p:nvSpPr>
        <p:spPr bwMode="auto">
          <a:xfrm>
            <a:off x="325554" y="3695094"/>
            <a:ext cx="7988712"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200" b="1" i="1" dirty="0">
                <a:latin typeface="Times New Roman" panose="02020603050405020304" pitchFamily="18" charset="0"/>
                <a:cs typeface="Times New Roman" panose="02020603050405020304" pitchFamily="18" charset="0"/>
              </a:rPr>
              <a:t>Hint:</a:t>
            </a:r>
          </a:p>
          <a:p>
            <a:r>
              <a:rPr lang="en-US" sz="2200" i="1" dirty="0">
                <a:latin typeface="Times New Roman" panose="02020603050405020304" pitchFamily="18" charset="0"/>
                <a:cs typeface="Times New Roman" panose="02020603050405020304" pitchFamily="18" charset="0"/>
              </a:rPr>
              <a:t>P(B|A) = 49/849</a:t>
            </a: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pic>
        <p:nvPicPr>
          <p:cNvPr id="6" name="Picture 7" descr="66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127" y="4857154"/>
            <a:ext cx="4757738" cy="87788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0"/>
          <p:cNvSpPr>
            <a:spLocks noChangeArrowheads="1"/>
          </p:cNvSpPr>
          <p:nvPr/>
        </p:nvSpPr>
        <p:spPr bwMode="auto">
          <a:xfrm>
            <a:off x="4019387" y="5651835"/>
            <a:ext cx="4057813" cy="707886"/>
          </a:xfrm>
          <a:prstGeom prst="rect">
            <a:avLst/>
          </a:prstGeom>
          <a:noFill/>
          <a:ln w="9525">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r>
              <a:rPr lang="en-US" sz="2000" dirty="0">
                <a:latin typeface="Times New Roman" panose="02020603050405020304" pitchFamily="18" charset="0"/>
                <a:cs typeface="Times New Roman" panose="02020603050405020304" pitchFamily="18" charset="0"/>
              </a:rPr>
              <a:t>Conclusion: the two events are not independent, as we suspected.</a:t>
            </a:r>
          </a:p>
        </p:txBody>
      </p:sp>
      <p:sp>
        <p:nvSpPr>
          <p:cNvPr id="8" name="Rectangle 11">
            <a:extLst>
              <a:ext uri="{FF2B5EF4-FFF2-40B4-BE49-F238E27FC236}">
                <a16:creationId xmlns="" xmlns:a16="http://schemas.microsoft.com/office/drawing/2014/main" id="{199F333E-EF8C-4975-B5F3-600DED1BAE8F}"/>
              </a:ext>
            </a:extLst>
          </p:cNvPr>
          <p:cNvSpPr>
            <a:spLocks noChangeArrowheads="1"/>
          </p:cNvSpPr>
          <p:nvPr/>
        </p:nvSpPr>
        <p:spPr bwMode="auto">
          <a:xfrm>
            <a:off x="116527" y="1192213"/>
            <a:ext cx="8197739" cy="2277547"/>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a:spAutoFit/>
          </a:bodyPr>
          <a:lstStyle/>
          <a:p>
            <a:r>
              <a:rPr lang="en-US" sz="2200" dirty="0">
                <a:solidFill>
                  <a:srgbClr val="0070C0"/>
                </a:solidFill>
                <a:latin typeface="Times New Roman" panose="02020603050405020304" pitchFamily="18" charset="0"/>
                <a:cs typeface="Times New Roman" panose="02020603050405020304" pitchFamily="18" charset="0"/>
              </a:rPr>
              <a:t>Example: </a:t>
            </a:r>
            <a:r>
              <a:rPr lang="en-US" sz="2000" dirty="0">
                <a:latin typeface="Times New Roman" panose="02020603050405020304" pitchFamily="18" charset="0"/>
                <a:cs typeface="Times New Roman" panose="02020603050405020304" pitchFamily="18" charset="0"/>
              </a:rPr>
              <a:t>A day’s production of 850 manufactured parts contains 50 parts that do not meet customer requirements. Two parts are selected at random, without replacement, from the batch.                                     </a:t>
            </a:r>
          </a:p>
          <a:p>
            <a:r>
              <a:rPr lang="en-US" sz="2000" dirty="0">
                <a:latin typeface="Times New Roman" panose="02020603050405020304" pitchFamily="18" charset="0"/>
                <a:cs typeface="Times New Roman" panose="02020603050405020304" pitchFamily="18" charset="0"/>
              </a:rPr>
              <a:t>Let </a:t>
            </a:r>
            <a:r>
              <a:rPr lang="en-US" sz="2000" i="1" dirty="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{the first part is defective}, and  </a:t>
            </a:r>
            <a:r>
              <a:rPr lang="en-US" sz="2000" i="1" dirty="0">
                <a:latin typeface="Times New Roman" panose="02020603050405020304" pitchFamily="18" charset="0"/>
                <a:cs typeface="Times New Roman" panose="02020603050405020304" pitchFamily="18" charset="0"/>
              </a:rPr>
              <a:t>B =</a:t>
            </a:r>
            <a:r>
              <a:rPr lang="en-US" sz="2000" dirty="0">
                <a:latin typeface="Times New Roman" panose="02020603050405020304" pitchFamily="18" charset="0"/>
                <a:cs typeface="Times New Roman" panose="02020603050405020304" pitchFamily="18" charset="0"/>
              </a:rPr>
              <a:t>{the second part is defective}.</a:t>
            </a:r>
          </a:p>
          <a:p>
            <a:r>
              <a:rPr lang="en-US" sz="2000" dirty="0">
                <a:latin typeface="Times New Roman" panose="02020603050405020304" pitchFamily="18" charset="0"/>
                <a:cs typeface="Times New Roman" panose="02020603050405020304" pitchFamily="18" charset="0"/>
              </a:rPr>
              <a:t>We suspect that these two events are not independent because knowledge that the first part is defective suggests that it is less likely that the second part selected is defective.</a:t>
            </a:r>
          </a:p>
        </p:txBody>
      </p:sp>
    </p:spTree>
    <p:extLst>
      <p:ext uri="{BB962C8B-B14F-4D97-AF65-F5344CB8AC3E}">
        <p14:creationId xmlns:p14="http://schemas.microsoft.com/office/powerpoint/2010/main" val="3084387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Independence</a:t>
            </a:r>
            <a:endParaRPr lang="en-US" sz="3600" dirty="0">
              <a:latin typeface="Times New Roman" panose="02020603050405020304" pitchFamily="18" charset="0"/>
              <a:cs typeface="Times New Roman" panose="02020603050405020304" pitchFamily="18" charset="0"/>
            </a:endParaRPr>
          </a:p>
        </p:txBody>
      </p:sp>
      <p:sp>
        <p:nvSpPr>
          <p:cNvPr id="5" name="AutoShape 5"/>
          <p:cNvSpPr>
            <a:spLocks noChangeArrowheads="1"/>
          </p:cNvSpPr>
          <p:nvPr/>
        </p:nvSpPr>
        <p:spPr bwMode="auto">
          <a:xfrm>
            <a:off x="221337" y="1401764"/>
            <a:ext cx="8144732" cy="571500"/>
          </a:xfrm>
          <a:prstGeom prst="roundRect">
            <a:avLst>
              <a:gd name="adj" fmla="val 16667"/>
            </a:avLst>
          </a:prstGeom>
          <a:ln/>
        </p:spPr>
        <p:style>
          <a:lnRef idx="1">
            <a:schemeClr val="accent3"/>
          </a:lnRef>
          <a:fillRef idx="2">
            <a:schemeClr val="accent3"/>
          </a:fillRef>
          <a:effectRef idx="1">
            <a:schemeClr val="accent3"/>
          </a:effectRef>
          <a:fontRef idx="minor">
            <a:schemeClr val="dk1"/>
          </a:fontRef>
        </p:style>
        <p:txBody>
          <a:bodyPr wrap="none" anchor="ctr"/>
          <a:lstStyle/>
          <a:p>
            <a:pPr eaLnBrk="0" hangingPunct="0">
              <a:spcBef>
                <a:spcPct val="0"/>
              </a:spcBef>
            </a:pPr>
            <a:r>
              <a:rPr lang="en-US" sz="2400" dirty="0">
                <a:latin typeface="Times New Roman" panose="02020603050405020304" pitchFamily="18" charset="0"/>
                <a:cs typeface="Times New Roman" panose="02020603050405020304" pitchFamily="18" charset="0"/>
              </a:rPr>
              <a:t>Definition</a:t>
            </a:r>
          </a:p>
        </p:txBody>
      </p:sp>
      <p:sp>
        <p:nvSpPr>
          <p:cNvPr id="10" name="Text Box 10"/>
          <p:cNvSpPr txBox="1">
            <a:spLocks noChangeArrowheads="1"/>
          </p:cNvSpPr>
          <p:nvPr/>
        </p:nvSpPr>
        <p:spPr bwMode="auto">
          <a:xfrm>
            <a:off x="221337" y="4406910"/>
            <a:ext cx="8266461" cy="15696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400" dirty="0">
                <a:solidFill>
                  <a:srgbClr val="0070C0"/>
                </a:solidFill>
                <a:latin typeface="Times New Roman" panose="02020603050405020304" pitchFamily="18" charset="0"/>
                <a:cs typeface="Times New Roman" panose="02020603050405020304" pitchFamily="18" charset="0"/>
              </a:rPr>
              <a:t>Question: </a:t>
            </a:r>
            <a:r>
              <a:rPr lang="en-US" sz="2400" dirty="0">
                <a:latin typeface="Times New Roman" panose="02020603050405020304" pitchFamily="18" charset="0"/>
                <a:cs typeface="Times New Roman" panose="02020603050405020304" pitchFamily="18" charset="0"/>
              </a:rPr>
              <a:t>Two coins are tossed. </a:t>
            </a:r>
          </a:p>
          <a:p>
            <a:r>
              <a:rPr lang="en-US" sz="2400" dirty="0">
                <a:latin typeface="Times New Roman" panose="02020603050405020304" pitchFamily="18" charset="0"/>
                <a:cs typeface="Times New Roman" panose="02020603050405020304" pitchFamily="18" charset="0"/>
              </a:rPr>
              <a:t>Let </a:t>
            </a:r>
            <a:r>
              <a:rPr lang="en-US" sz="2400" i="1" dirty="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denote the event “at most one head on the two tosses”</a:t>
            </a:r>
          </a:p>
          <a:p>
            <a:r>
              <a:rPr lang="en-US" sz="2400" dirty="0">
                <a:latin typeface="Times New Roman" panose="02020603050405020304" pitchFamily="18" charset="0"/>
                <a:cs typeface="Times New Roman" panose="02020603050405020304" pitchFamily="18" charset="0"/>
              </a:rPr>
              <a:t>and </a:t>
            </a:r>
            <a:r>
              <a:rPr lang="en-US" sz="2400" i="1" dirty="0">
                <a:latin typeface="Times New Roman" panose="02020603050405020304" pitchFamily="18" charset="0"/>
                <a:cs typeface="Times New Roman" panose="02020603050405020304" pitchFamily="18" charset="0"/>
              </a:rPr>
              <a:t>B </a:t>
            </a:r>
            <a:r>
              <a:rPr lang="en-US" sz="2400" dirty="0">
                <a:latin typeface="Times New Roman" panose="02020603050405020304" pitchFamily="18" charset="0"/>
                <a:cs typeface="Times New Roman" panose="02020603050405020304" pitchFamily="18" charset="0"/>
              </a:rPr>
              <a:t>denote the event</a:t>
            </a:r>
            <a:r>
              <a:rPr lang="ja-JP" altLang="en-US" sz="2400" dirty="0">
                <a:latin typeface="Times New Roman" panose="02020603050405020304" pitchFamily="18" charset="0"/>
                <a:cs typeface="Times New Roman" panose="02020603050405020304" pitchFamily="18" charset="0"/>
              </a:rPr>
              <a:t> </a:t>
            </a:r>
            <a:r>
              <a:rPr lang="en-US" altLang="ja-JP"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one head and one tail in both tosses.</a:t>
            </a:r>
            <a:r>
              <a:rPr lang="ja-JP" altLang="en-U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Are </a:t>
            </a:r>
            <a:r>
              <a:rPr lang="en-US" sz="2400" i="1" dirty="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and </a:t>
            </a:r>
            <a:r>
              <a:rPr lang="en-US" sz="2400" i="1" dirty="0">
                <a:latin typeface="Times New Roman" panose="02020603050405020304" pitchFamily="18" charset="0"/>
                <a:cs typeface="Times New Roman" panose="02020603050405020304" pitchFamily="18" charset="0"/>
              </a:rPr>
              <a:t>B </a:t>
            </a:r>
            <a:r>
              <a:rPr lang="en-US" sz="2400" dirty="0">
                <a:latin typeface="Times New Roman" panose="02020603050405020304" pitchFamily="18" charset="0"/>
                <a:cs typeface="Times New Roman" panose="02020603050405020304" pitchFamily="18" charset="0"/>
              </a:rPr>
              <a:t>independent events?</a:t>
            </a:r>
          </a:p>
        </p:txBody>
      </p:sp>
      <p:sp>
        <p:nvSpPr>
          <p:cNvPr id="8" name="Rectangle 11">
            <a:extLst>
              <a:ext uri="{FF2B5EF4-FFF2-40B4-BE49-F238E27FC236}">
                <a16:creationId xmlns="" xmlns:a16="http://schemas.microsoft.com/office/drawing/2014/main" id="{4956B33F-9E53-4A6B-A944-7BCDEA200234}"/>
              </a:ext>
            </a:extLst>
          </p:cNvPr>
          <p:cNvSpPr>
            <a:spLocks noChangeArrowheads="1"/>
          </p:cNvSpPr>
          <p:nvPr/>
        </p:nvSpPr>
        <p:spPr bwMode="auto">
          <a:xfrm>
            <a:off x="168330" y="1973264"/>
            <a:ext cx="8197739" cy="1938992"/>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a:spAutoFit/>
          </a:bodyPr>
          <a:lstStyle/>
          <a:p>
            <a:pPr marL="342900" indent="-342900"/>
            <a:r>
              <a:rPr lang="en-US" sz="2400" dirty="0">
                <a:latin typeface="Times New Roman" panose="02020603050405020304" pitchFamily="18" charset="0"/>
                <a:cs typeface="Times New Roman" panose="02020603050405020304" pitchFamily="18" charset="0"/>
                <a:sym typeface="Symbol" charset="0"/>
              </a:rPr>
              <a:t>The events </a:t>
            </a:r>
            <a:r>
              <a:rPr lang="en-US" sz="2400" i="1" dirty="0">
                <a:latin typeface="Times New Roman" panose="02020603050405020304" pitchFamily="18" charset="0"/>
                <a:cs typeface="Times New Roman" panose="02020603050405020304" pitchFamily="18" charset="0"/>
                <a:sym typeface="Symbol" charset="0"/>
              </a:rPr>
              <a:t>E</a:t>
            </a:r>
            <a:r>
              <a:rPr lang="en-US" sz="2400" baseline="-25000" dirty="0">
                <a:latin typeface="Times New Roman" panose="02020603050405020304" pitchFamily="18" charset="0"/>
                <a:cs typeface="Times New Roman" panose="02020603050405020304" pitchFamily="18" charset="0"/>
                <a:sym typeface="Symbol" charset="0"/>
              </a:rPr>
              <a:t>1</a:t>
            </a:r>
            <a:r>
              <a:rPr lang="en-US" sz="2400" dirty="0">
                <a:latin typeface="Times New Roman" panose="02020603050405020304" pitchFamily="18" charset="0"/>
                <a:cs typeface="Times New Roman" panose="02020603050405020304" pitchFamily="18" charset="0"/>
                <a:sym typeface="Symbol" charset="0"/>
              </a:rPr>
              <a:t>, </a:t>
            </a:r>
            <a:r>
              <a:rPr lang="en-US" sz="2400" i="1" dirty="0">
                <a:latin typeface="Times New Roman" panose="02020603050405020304" pitchFamily="18" charset="0"/>
                <a:cs typeface="Times New Roman" panose="02020603050405020304" pitchFamily="18" charset="0"/>
                <a:sym typeface="Symbol" charset="0"/>
              </a:rPr>
              <a:t>E</a:t>
            </a:r>
            <a:r>
              <a:rPr lang="en-US" sz="2400" baseline="-25000" dirty="0">
                <a:latin typeface="Times New Roman" panose="02020603050405020304" pitchFamily="18" charset="0"/>
                <a:cs typeface="Times New Roman" panose="02020603050405020304" pitchFamily="18" charset="0"/>
                <a:sym typeface="Symbol" charset="0"/>
              </a:rPr>
              <a:t>2</a:t>
            </a:r>
            <a:r>
              <a:rPr lang="en-US" sz="2400" dirty="0">
                <a:latin typeface="Times New Roman" panose="02020603050405020304" pitchFamily="18" charset="0"/>
                <a:cs typeface="Times New Roman" panose="02020603050405020304" pitchFamily="18" charset="0"/>
                <a:sym typeface="Symbol" charset="0"/>
              </a:rPr>
              <a:t>, …, </a:t>
            </a:r>
            <a:r>
              <a:rPr lang="en-US" sz="2400" i="1" dirty="0" err="1">
                <a:latin typeface="Times New Roman" panose="02020603050405020304" pitchFamily="18" charset="0"/>
                <a:cs typeface="Times New Roman" panose="02020603050405020304" pitchFamily="18" charset="0"/>
                <a:sym typeface="Symbol" charset="0"/>
              </a:rPr>
              <a:t>E</a:t>
            </a:r>
            <a:r>
              <a:rPr lang="en-US" sz="2400" i="1" baseline="-25000" dirty="0" err="1">
                <a:latin typeface="Times New Roman" panose="02020603050405020304" pitchFamily="18" charset="0"/>
                <a:cs typeface="Times New Roman" panose="02020603050405020304" pitchFamily="18" charset="0"/>
                <a:sym typeface="Symbol" charset="0"/>
              </a:rPr>
              <a:t>k</a:t>
            </a:r>
            <a:r>
              <a:rPr lang="en-US" sz="2400" dirty="0">
                <a:latin typeface="Times New Roman" panose="02020603050405020304" pitchFamily="18" charset="0"/>
                <a:cs typeface="Times New Roman" panose="02020603050405020304" pitchFamily="18" charset="0"/>
                <a:sym typeface="Symbol" charset="0"/>
              </a:rPr>
              <a:t> are </a:t>
            </a:r>
            <a:r>
              <a:rPr lang="en-US" sz="2400" dirty="0">
                <a:solidFill>
                  <a:srgbClr val="0070C0"/>
                </a:solidFill>
                <a:latin typeface="Times New Roman" panose="02020603050405020304" pitchFamily="18" charset="0"/>
                <a:cs typeface="Times New Roman" panose="02020603050405020304" pitchFamily="18" charset="0"/>
                <a:sym typeface="Symbol" charset="0"/>
              </a:rPr>
              <a:t>independent</a:t>
            </a:r>
            <a:r>
              <a:rPr lang="en-US" sz="2400" dirty="0">
                <a:latin typeface="Times New Roman" panose="02020603050405020304" pitchFamily="18" charset="0"/>
                <a:cs typeface="Times New Roman" panose="02020603050405020304" pitchFamily="18" charset="0"/>
                <a:sym typeface="Symbol" charset="0"/>
              </a:rPr>
              <a:t> if and only if for any subset of these events </a:t>
            </a:r>
          </a:p>
          <a:p>
            <a:pPr marL="342900" indent="-342900"/>
            <a:endParaRPr lang="en-US" sz="2400" dirty="0">
              <a:latin typeface="Times New Roman" panose="02020603050405020304" pitchFamily="18" charset="0"/>
              <a:cs typeface="Times New Roman" panose="02020603050405020304" pitchFamily="18" charset="0"/>
              <a:sym typeface="Symbol" charset="0"/>
            </a:endParaRPr>
          </a:p>
          <a:p>
            <a:pPr marL="342900" indent="-342900"/>
            <a:endParaRPr lang="en-US" sz="2400" dirty="0">
              <a:latin typeface="Times New Roman" panose="02020603050405020304" pitchFamily="18" charset="0"/>
              <a:cs typeface="Times New Roman" panose="02020603050405020304" pitchFamily="18" charset="0"/>
              <a:sym typeface="Symbol" charset="0"/>
            </a:endParaRPr>
          </a:p>
          <a:p>
            <a:pPr marL="342900" indent="-342900"/>
            <a:endParaRPr lang="en-US" sz="2400" dirty="0">
              <a:latin typeface="Times New Roman" panose="02020603050405020304" pitchFamily="18" charset="0"/>
              <a:cs typeface="Times New Roman" panose="02020603050405020304" pitchFamily="18" charset="0"/>
              <a:sym typeface="Symbol"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 xmlns:a16="http://schemas.microsoft.com/office/drawing/2014/main" id="{2006B748-3333-4CAF-AFFA-19246B9A22C5}"/>
                  </a:ext>
                </a:extLst>
              </p:cNvPr>
              <p:cNvSpPr txBox="1"/>
              <p:nvPr/>
            </p:nvSpPr>
            <p:spPr>
              <a:xfrm>
                <a:off x="1441077" y="3100390"/>
                <a:ext cx="6309676" cy="4420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𝑖</m:t>
                                  </m:r>
                                </m:e>
                                <m:sub>
                                  <m:r>
                                    <a:rPr lang="en-US" sz="2400" b="0" i="1" smtClean="0">
                                      <a:latin typeface="Cambria Math" panose="02040503050406030204" pitchFamily="18" charset="0"/>
                                    </a:rPr>
                                    <m:t>1</m:t>
                                  </m:r>
                                </m:sub>
                              </m:sSub>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𝐸</m:t>
                              </m:r>
                            </m:e>
                            <m:sub>
                              <m:sSub>
                                <m:sSubPr>
                                  <m:ctrlPr>
                                    <a:rPr lang="en-US" sz="2400" i="1">
                                      <a:latin typeface="Cambria Math" panose="02040503050406030204" pitchFamily="18" charset="0"/>
                                    </a:rPr>
                                  </m:ctrlPr>
                                </m:sSubPr>
                                <m:e>
                                  <m:r>
                                    <a:rPr lang="en-US" sz="2400" i="1">
                                      <a:latin typeface="Cambria Math" panose="02040503050406030204" pitchFamily="18" charset="0"/>
                                    </a:rPr>
                                    <m:t>𝑖</m:t>
                                  </m:r>
                                </m:e>
                                <m:sub>
                                  <m:r>
                                    <a:rPr lang="en-US" sz="2400" b="0" i="1" smtClean="0">
                                      <a:latin typeface="Cambria Math" panose="02040503050406030204" pitchFamily="18" charset="0"/>
                                    </a:rPr>
                                    <m:t>2</m:t>
                                  </m:r>
                                </m:sub>
                              </m:sSub>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𝐸</m:t>
                              </m:r>
                            </m:e>
                            <m:sub>
                              <m:sSub>
                                <m:sSubPr>
                                  <m:ctrlPr>
                                    <a:rPr lang="en-US" sz="2400" i="1">
                                      <a:latin typeface="Cambria Math" panose="02040503050406030204" pitchFamily="18" charset="0"/>
                                    </a:rPr>
                                  </m:ctrlPr>
                                </m:sSubPr>
                                <m:e>
                                  <m:r>
                                    <a:rPr lang="en-US" sz="2400" i="1">
                                      <a:latin typeface="Cambria Math" panose="02040503050406030204" pitchFamily="18" charset="0"/>
                                    </a:rPr>
                                    <m:t>𝑖</m:t>
                                  </m:r>
                                </m:e>
                                <m:sub>
                                  <m:r>
                                    <a:rPr lang="en-US" sz="2400" b="0" i="1" smtClean="0">
                                      <a:latin typeface="Cambria Math" panose="02040503050406030204" pitchFamily="18" charset="0"/>
                                    </a:rPr>
                                    <m:t>𝑘</m:t>
                                  </m:r>
                                </m:sub>
                              </m:sSub>
                            </m:sub>
                          </m:sSub>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𝐸</m:t>
                              </m:r>
                            </m:e>
                            <m:sub>
                              <m:sSub>
                                <m:sSubPr>
                                  <m:ctrlPr>
                                    <a:rPr lang="en-US" sz="2400" i="1">
                                      <a:latin typeface="Cambria Math" panose="02040503050406030204" pitchFamily="18" charset="0"/>
                                    </a:rPr>
                                  </m:ctrlPr>
                                </m:sSubPr>
                                <m:e>
                                  <m:r>
                                    <a:rPr lang="en-US" sz="2400" i="1">
                                      <a:latin typeface="Cambria Math" panose="02040503050406030204" pitchFamily="18" charset="0"/>
                                    </a:rPr>
                                    <m:t>𝑖</m:t>
                                  </m:r>
                                </m:e>
                                <m:sub>
                                  <m:r>
                                    <a:rPr lang="en-US" sz="2400" i="1">
                                      <a:latin typeface="Cambria Math" panose="02040503050406030204" pitchFamily="18" charset="0"/>
                                    </a:rPr>
                                    <m:t>1</m:t>
                                  </m:r>
                                </m:sub>
                              </m:sSub>
                            </m:sub>
                          </m:sSub>
                        </m:e>
                      </m:d>
                      <m:r>
                        <a:rPr lang="en-US" sz="2400" b="0" i="1" smtClean="0">
                          <a:latin typeface="Cambria Math" panose="02040503050406030204" pitchFamily="18" charset="0"/>
                          <a:ea typeface="Cambria Math" panose="02040503050406030204" pitchFamily="18" charset="0"/>
                        </a:rPr>
                        <m:t>𝑃</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𝐸</m:t>
                              </m:r>
                            </m:e>
                            <m:sub>
                              <m:sSub>
                                <m:sSubPr>
                                  <m:ctrlPr>
                                    <a:rPr lang="en-US" sz="2400" i="1">
                                      <a:latin typeface="Cambria Math" panose="02040503050406030204" pitchFamily="18" charset="0"/>
                                    </a:rPr>
                                  </m:ctrlPr>
                                </m:sSubPr>
                                <m:e>
                                  <m:r>
                                    <a:rPr lang="en-US" sz="2400" i="1">
                                      <a:latin typeface="Cambria Math" panose="02040503050406030204" pitchFamily="18" charset="0"/>
                                    </a:rPr>
                                    <m:t>𝑖</m:t>
                                  </m:r>
                                </m:e>
                                <m:sub>
                                  <m:r>
                                    <a:rPr lang="en-US" sz="2400" b="0" i="1" smtClean="0">
                                      <a:latin typeface="Cambria Math" panose="02040503050406030204" pitchFamily="18" charset="0"/>
                                    </a:rPr>
                                    <m:t>2</m:t>
                                  </m:r>
                                </m:sub>
                              </m:sSub>
                            </m:sub>
                          </m:sSub>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𝐸</m:t>
                          </m:r>
                        </m:e>
                        <m:sub>
                          <m:sSub>
                            <m:sSubPr>
                              <m:ctrlPr>
                                <a:rPr lang="en-US" sz="2400" i="1">
                                  <a:latin typeface="Cambria Math" panose="02040503050406030204" pitchFamily="18" charset="0"/>
                                </a:rPr>
                              </m:ctrlPr>
                            </m:sSubPr>
                            <m:e>
                              <m:r>
                                <a:rPr lang="en-US" sz="2400" i="1">
                                  <a:latin typeface="Cambria Math" panose="02040503050406030204" pitchFamily="18" charset="0"/>
                                </a:rPr>
                                <m:t>𝑖</m:t>
                              </m:r>
                            </m:e>
                            <m:sub>
                              <m:r>
                                <a:rPr lang="en-US" sz="2400" b="0" i="1" smtClean="0">
                                  <a:latin typeface="Cambria Math" panose="02040503050406030204" pitchFamily="18" charset="0"/>
                                </a:rPr>
                                <m:t>𝑘</m:t>
                              </m:r>
                            </m:sub>
                          </m:sSub>
                        </m:sub>
                      </m:sSub>
                      <m:r>
                        <a:rPr lang="en-US" sz="2400" b="0" i="1" smtClean="0">
                          <a:latin typeface="Cambria Math" panose="02040503050406030204" pitchFamily="18" charset="0"/>
                          <a:ea typeface="Cambria Math" panose="02040503050406030204" pitchFamily="18" charset="0"/>
                        </a:rPr>
                        <m:t>)</m:t>
                      </m:r>
                    </m:oMath>
                  </m:oMathPara>
                </a14:m>
                <a:endParaRPr lang="en-US" sz="2400" dirty="0">
                  <a:latin typeface="Times  New Roman"/>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2006B748-3333-4CAF-AFFA-19246B9A22C5}"/>
                  </a:ext>
                </a:extLst>
              </p:cNvPr>
              <p:cNvSpPr txBox="1">
                <a:spLocks noRot="1" noChangeAspect="1" noMove="1" noResize="1" noEditPoints="1" noAdjustHandles="1" noChangeArrowheads="1" noChangeShapeType="1" noTextEdit="1"/>
              </p:cNvSpPr>
              <p:nvPr/>
            </p:nvSpPr>
            <p:spPr>
              <a:xfrm>
                <a:off x="1441077" y="3100390"/>
                <a:ext cx="6309676" cy="442044"/>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3672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8" grpId="0" animBg="1"/>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Independence</a:t>
            </a:r>
            <a:endParaRPr lang="en-US" sz="3600" dirty="0">
              <a:latin typeface="Times New Roman" panose="02020603050405020304" pitchFamily="18" charset="0"/>
              <a:cs typeface="Times New Roman" panose="02020603050405020304" pitchFamily="18" charset="0"/>
            </a:endParaRPr>
          </a:p>
        </p:txBody>
      </p:sp>
      <p:pic>
        <p:nvPicPr>
          <p:cNvPr id="6" name="Picture 11" descr="67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330" y="2908006"/>
            <a:ext cx="2900363" cy="1450975"/>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13"/>
          <p:cNvSpPr txBox="1">
            <a:spLocks noChangeArrowheads="1"/>
          </p:cNvSpPr>
          <p:nvPr/>
        </p:nvSpPr>
        <p:spPr bwMode="auto">
          <a:xfrm>
            <a:off x="4193327" y="3217994"/>
            <a:ext cx="376396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400" dirty="0">
                <a:latin typeface="Times New Roman" panose="02020603050405020304" pitchFamily="18" charset="0"/>
                <a:cs typeface="Times New Roman" panose="02020603050405020304" pitchFamily="18" charset="0"/>
              </a:rPr>
              <a:t>P(T </a:t>
            </a:r>
            <a:r>
              <a:rPr lang="en-US" sz="2400" dirty="0">
                <a:latin typeface="Times New Roman" panose="02020603050405020304" pitchFamily="18" charset="0"/>
                <a:cs typeface="Times New Roman" panose="02020603050405020304" pitchFamily="18" charset="0"/>
                <a:sym typeface="Symbol" charset="0"/>
              </a:rPr>
              <a:t>B</a:t>
            </a:r>
            <a:r>
              <a:rPr lang="en-US" sz="2400" dirty="0">
                <a:latin typeface="Times New Roman" panose="02020603050405020304" pitchFamily="18" charset="0"/>
                <a:cs typeface="Times New Roman" panose="02020603050405020304" pitchFamily="18" charset="0"/>
              </a:rPr>
              <a:t>) = 1- P[(T </a:t>
            </a:r>
            <a:r>
              <a:rPr lang="en-US" sz="2400" dirty="0">
                <a:latin typeface="Times New Roman" panose="02020603050405020304" pitchFamily="18" charset="0"/>
                <a:cs typeface="Times New Roman" panose="02020603050405020304" pitchFamily="18" charset="0"/>
                <a:sym typeface="Symbol" charset="0"/>
              </a:rPr>
              <a:t></a:t>
            </a:r>
            <a:r>
              <a:rPr lang="en-US" sz="2400">
                <a:latin typeface="Times New Roman" panose="02020603050405020304" pitchFamily="18" charset="0"/>
                <a:cs typeface="Times New Roman" panose="02020603050405020304" pitchFamily="18" charset="0"/>
                <a:sym typeface="Symbol" charset="0"/>
              </a:rPr>
              <a:t>B</a:t>
            </a:r>
            <a:r>
              <a:rPr lang="en-US" sz="240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 1- P(T’</a:t>
            </a:r>
            <a:r>
              <a:rPr lang="en-US" sz="2400" i="1">
                <a:latin typeface="Times New Roman" panose="02020603050405020304" pitchFamily="18" charset="0"/>
                <a:cs typeface="Times New Roman" panose="02020603050405020304" pitchFamily="18" charset="0"/>
                <a:sym typeface="Symbol" charset="0"/>
              </a:rPr>
              <a:t>∩B’</a:t>
            </a:r>
            <a:r>
              <a:rPr lang="en-US" sz="240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8" name="Text Box 15"/>
          <p:cNvSpPr txBox="1">
            <a:spLocks noChangeArrowheads="1"/>
          </p:cNvSpPr>
          <p:nvPr/>
        </p:nvSpPr>
        <p:spPr bwMode="auto">
          <a:xfrm>
            <a:off x="4110303" y="4492449"/>
            <a:ext cx="37211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400" dirty="0">
                <a:latin typeface="Times New Roman" panose="02020603050405020304" pitchFamily="18" charset="0"/>
                <a:cs typeface="Times New Roman" panose="02020603050405020304" pitchFamily="18" charset="0"/>
              </a:rPr>
              <a:t>P(T’</a:t>
            </a:r>
            <a:r>
              <a:rPr lang="en-US" sz="2400" i="1" dirty="0">
                <a:latin typeface="Times New Roman" panose="02020603050405020304" pitchFamily="18" charset="0"/>
                <a:cs typeface="Times New Roman" panose="02020603050405020304" pitchFamily="18" charset="0"/>
                <a:sym typeface="Symbol" charset="0"/>
              </a:rPr>
              <a:t>∩B’</a:t>
            </a:r>
            <a:r>
              <a:rPr lang="en-US" sz="2400" dirty="0">
                <a:latin typeface="Times New Roman" panose="02020603050405020304" pitchFamily="18" charset="0"/>
                <a:cs typeface="Times New Roman" panose="02020603050405020304" pitchFamily="18" charset="0"/>
              </a:rPr>
              <a:t>) = P(T’)*P(B’)</a:t>
            </a:r>
          </a:p>
          <a:p>
            <a:r>
              <a:rPr lang="en-US" sz="2400" dirty="0">
                <a:latin typeface="Times New Roman" panose="02020603050405020304" pitchFamily="18" charset="0"/>
                <a:cs typeface="Times New Roman" panose="02020603050405020304" pitchFamily="18" charset="0"/>
              </a:rPr>
              <a:t>           = (1 - 0.95)</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=0.05</a:t>
            </a:r>
            <a:r>
              <a:rPr lang="en-US" sz="2400" baseline="30000" dirty="0">
                <a:latin typeface="Times New Roman" panose="02020603050405020304" pitchFamily="18" charset="0"/>
                <a:cs typeface="Times New Roman" panose="02020603050405020304" pitchFamily="18" charset="0"/>
              </a:rPr>
              <a:t>2</a:t>
            </a:r>
          </a:p>
        </p:txBody>
      </p:sp>
      <p:sp>
        <p:nvSpPr>
          <p:cNvPr id="9" name="Text Box 16"/>
          <p:cNvSpPr txBox="1">
            <a:spLocks noChangeArrowheads="1"/>
          </p:cNvSpPr>
          <p:nvPr/>
        </p:nvSpPr>
        <p:spPr bwMode="auto">
          <a:xfrm>
            <a:off x="3917244" y="5668274"/>
            <a:ext cx="44488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400" dirty="0">
                <a:latin typeface="Times New Roman" panose="02020603050405020304" pitchFamily="18" charset="0"/>
                <a:cs typeface="Times New Roman" panose="02020603050405020304" pitchFamily="18" charset="0"/>
              </a:rPr>
              <a:t>So P(T </a:t>
            </a:r>
            <a:r>
              <a:rPr lang="en-US" sz="2400" dirty="0">
                <a:latin typeface="Times New Roman" panose="02020603050405020304" pitchFamily="18" charset="0"/>
                <a:cs typeface="Times New Roman" panose="02020603050405020304" pitchFamily="18" charset="0"/>
                <a:sym typeface="Symbol" charset="0"/>
              </a:rPr>
              <a:t>B</a:t>
            </a:r>
            <a:r>
              <a:rPr lang="en-US" sz="2400" dirty="0">
                <a:latin typeface="Times New Roman" panose="02020603050405020304" pitchFamily="18" charset="0"/>
                <a:cs typeface="Times New Roman" panose="02020603050405020304" pitchFamily="18" charset="0"/>
              </a:rPr>
              <a:t>) = 1 - 0.05</a:t>
            </a:r>
            <a:r>
              <a:rPr lang="en-US" sz="2400" baseline="30000" dirty="0">
                <a:latin typeface="Times New Roman" panose="02020603050405020304" pitchFamily="18" charset="0"/>
                <a:cs typeface="Times New Roman" panose="02020603050405020304" pitchFamily="18" charset="0"/>
              </a:rPr>
              <a:t>2 </a:t>
            </a:r>
            <a:r>
              <a:rPr lang="en-US" sz="2400" dirty="0">
                <a:latin typeface="Times New Roman" panose="02020603050405020304" pitchFamily="18" charset="0"/>
                <a:cs typeface="Times New Roman" panose="02020603050405020304" pitchFamily="18" charset="0"/>
              </a:rPr>
              <a:t> =0.9975</a:t>
            </a:r>
          </a:p>
        </p:txBody>
      </p:sp>
      <p:sp>
        <p:nvSpPr>
          <p:cNvPr id="10" name="Rectangle 11">
            <a:extLst>
              <a:ext uri="{FF2B5EF4-FFF2-40B4-BE49-F238E27FC236}">
                <a16:creationId xmlns="" xmlns:a16="http://schemas.microsoft.com/office/drawing/2014/main" id="{6435E4D2-A772-437E-8C6A-9F3E7639C416}"/>
              </a:ext>
            </a:extLst>
          </p:cNvPr>
          <p:cNvSpPr>
            <a:spLocks noChangeArrowheads="1"/>
          </p:cNvSpPr>
          <p:nvPr/>
        </p:nvSpPr>
        <p:spPr bwMode="auto">
          <a:xfrm>
            <a:off x="168330" y="1314433"/>
            <a:ext cx="8197739" cy="1354217"/>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a:spAutoFit/>
          </a:bodyPr>
          <a:lstStyle/>
          <a:p>
            <a:r>
              <a:rPr lang="en-US" sz="2200" dirty="0">
                <a:solidFill>
                  <a:srgbClr val="0070C0"/>
                </a:solidFill>
                <a:latin typeface="Times New Roman" panose="02020603050405020304" pitchFamily="18" charset="0"/>
                <a:cs typeface="Times New Roman" panose="02020603050405020304" pitchFamily="18" charset="0"/>
              </a:rPr>
              <a:t>Example: </a:t>
            </a:r>
            <a:r>
              <a:rPr lang="en-US" sz="2000" dirty="0">
                <a:latin typeface="Times New Roman" panose="02020603050405020304" pitchFamily="18" charset="0"/>
                <a:cs typeface="Times New Roman" panose="02020603050405020304" pitchFamily="18" charset="0"/>
              </a:rPr>
              <a:t>The following circuit operates only if there is a path of functional devices from left to right. The probability that each device functions is shown on the graph. Assume that devices fail independently. What is the probability that the circuit operates?</a:t>
            </a:r>
          </a:p>
        </p:txBody>
      </p:sp>
      <p:sp>
        <p:nvSpPr>
          <p:cNvPr id="11" name="Text Box 16">
            <a:extLst>
              <a:ext uri="{FF2B5EF4-FFF2-40B4-BE49-F238E27FC236}">
                <a16:creationId xmlns="" xmlns:a16="http://schemas.microsoft.com/office/drawing/2014/main" id="{BD539D07-42CB-4615-BDEC-C65C0F264FB6}"/>
              </a:ext>
            </a:extLst>
          </p:cNvPr>
          <p:cNvSpPr txBox="1">
            <a:spLocks noChangeArrowheads="1"/>
          </p:cNvSpPr>
          <p:nvPr/>
        </p:nvSpPr>
        <p:spPr bwMode="auto">
          <a:xfrm>
            <a:off x="168330" y="4857388"/>
            <a:ext cx="317318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400" dirty="0">
                <a:latin typeface="Times New Roman" panose="02020603050405020304" pitchFamily="18" charset="0"/>
                <a:cs typeface="Times New Roman" panose="02020603050405020304" pitchFamily="18" charset="0"/>
              </a:rPr>
              <a:t>Let T and B denote the events that the top and bottom devices operate, respectively.</a:t>
            </a:r>
          </a:p>
        </p:txBody>
      </p:sp>
    </p:spTree>
    <p:extLst>
      <p:ext uri="{BB962C8B-B14F-4D97-AF65-F5344CB8AC3E}">
        <p14:creationId xmlns:p14="http://schemas.microsoft.com/office/powerpoint/2010/main" val="367455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Bayes’ Theorem</a:t>
            </a:r>
          </a:p>
        </p:txBody>
      </p:sp>
      <p:sp>
        <p:nvSpPr>
          <p:cNvPr id="5" name="Text Box 9"/>
          <p:cNvSpPr txBox="1">
            <a:spLocks noChangeArrowheads="1"/>
          </p:cNvSpPr>
          <p:nvPr/>
        </p:nvSpPr>
        <p:spPr bwMode="auto">
          <a:xfrm>
            <a:off x="370137" y="1402687"/>
            <a:ext cx="77941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400" dirty="0">
                <a:latin typeface="Times New Roman" panose="02020603050405020304" pitchFamily="18" charset="0"/>
                <a:cs typeface="Times New Roman" panose="02020603050405020304" pitchFamily="18" charset="0"/>
              </a:rPr>
              <a:t>If </a:t>
            </a:r>
            <a:r>
              <a:rPr lang="en-US" sz="2400" i="1" dirty="0">
                <a:latin typeface="Times New Roman" panose="02020603050405020304" pitchFamily="18" charset="0"/>
                <a:cs typeface="Times New Roman" panose="02020603050405020304" pitchFamily="18" charset="0"/>
              </a:rPr>
              <a:t>E</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E</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E</a:t>
            </a:r>
            <a:r>
              <a:rPr lang="en-US" sz="2400" i="1" baseline="-25000" dirty="0" err="1">
                <a:latin typeface="Times New Roman" panose="02020603050405020304" pitchFamily="18" charset="0"/>
                <a:cs typeface="Times New Roman" panose="02020603050405020304" pitchFamily="18" charset="0"/>
              </a:rPr>
              <a:t>k</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are </a:t>
            </a:r>
            <a:r>
              <a:rPr lang="en-US" sz="2400" i="1" dirty="0">
                <a:latin typeface="Times New Roman" panose="02020603050405020304" pitchFamily="18" charset="0"/>
                <a:cs typeface="Times New Roman" panose="02020603050405020304" pitchFamily="18" charset="0"/>
              </a:rPr>
              <a:t>k </a:t>
            </a:r>
            <a:r>
              <a:rPr lang="en-US" sz="2400" dirty="0">
                <a:latin typeface="Times New Roman" panose="02020603050405020304" pitchFamily="18" charset="0"/>
                <a:cs typeface="Times New Roman" panose="02020603050405020304" pitchFamily="18" charset="0"/>
              </a:rPr>
              <a:t>mutually exclusive and exhaustive events and </a:t>
            </a:r>
            <a:r>
              <a:rPr lang="en-US" sz="2400" i="1" dirty="0">
                <a:latin typeface="Times New Roman" panose="02020603050405020304" pitchFamily="18" charset="0"/>
                <a:cs typeface="Times New Roman" panose="02020603050405020304" pitchFamily="18" charset="0"/>
              </a:rPr>
              <a:t>B </a:t>
            </a:r>
            <a:r>
              <a:rPr lang="en-US" sz="2400" dirty="0">
                <a:latin typeface="Times New Roman" panose="02020603050405020304" pitchFamily="18" charset="0"/>
                <a:cs typeface="Times New Roman" panose="02020603050405020304" pitchFamily="18" charset="0"/>
              </a:rPr>
              <a:t>is any event,</a:t>
            </a:r>
          </a:p>
        </p:txBody>
      </p:sp>
      <p:pic>
        <p:nvPicPr>
          <p:cNvPr id="6" name="Picture 7" descr="Picture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142" y="2545687"/>
            <a:ext cx="6996113" cy="1168400"/>
          </a:xfrm>
          <a:prstGeom prst="rect">
            <a:avLst/>
          </a:prstGeom>
          <a:noFill/>
          <a:ln w="9525">
            <a:solidFill>
              <a:srgbClr val="FF00FF"/>
            </a:solidFill>
            <a:miter lim="800000"/>
            <a:headEnd/>
            <a:tailEnd/>
          </a:ln>
          <a:extLst>
            <a:ext uri="{909E8E84-426E-40DD-AFC4-6F175D3DCCD1}">
              <a14:hiddenFill xmlns:a14="http://schemas.microsoft.com/office/drawing/2010/main">
                <a:solidFill>
                  <a:srgbClr val="FFFFFF"/>
                </a:solidFill>
              </a14:hiddenFill>
            </a:ext>
          </a:extLst>
        </p:spPr>
      </p:pic>
      <p:sp>
        <p:nvSpPr>
          <p:cNvPr id="7" name="Text Box 10"/>
          <p:cNvSpPr txBox="1">
            <a:spLocks noChangeArrowheads="1"/>
          </p:cNvSpPr>
          <p:nvPr/>
        </p:nvSpPr>
        <p:spPr bwMode="auto">
          <a:xfrm>
            <a:off x="370137" y="4217744"/>
            <a:ext cx="3913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400" dirty="0">
                <a:latin typeface="Times New Roman" panose="02020603050405020304" pitchFamily="18" charset="0"/>
                <a:cs typeface="Times New Roman" panose="02020603050405020304" pitchFamily="18" charset="0"/>
              </a:rPr>
              <a:t>A special case:</a:t>
            </a:r>
          </a:p>
        </p:txBody>
      </p:sp>
      <p:pic>
        <p:nvPicPr>
          <p:cNvPr id="8" name="Picture 11" descr="Pict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9175" y="5008432"/>
            <a:ext cx="5448300" cy="893762"/>
          </a:xfrm>
          <a:prstGeom prst="rect">
            <a:avLst/>
          </a:prstGeom>
          <a:noFill/>
          <a:ln w="9525">
            <a:solidFill>
              <a:srgbClr val="FF00FF"/>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523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Sample spaces and events</a:t>
            </a:r>
            <a:endParaRPr lang="en-US" sz="3600" dirty="0">
              <a:latin typeface="Times New Roman" panose="02020603050405020304" pitchFamily="18" charset="0"/>
              <a:cs typeface="Times New Roman" panose="02020603050405020304" pitchFamily="18" charset="0"/>
            </a:endParaRPr>
          </a:p>
        </p:txBody>
      </p:sp>
      <p:sp>
        <p:nvSpPr>
          <p:cNvPr id="4" name="AutoShape 23"/>
          <p:cNvSpPr>
            <a:spLocks noChangeArrowheads="1"/>
          </p:cNvSpPr>
          <p:nvPr/>
        </p:nvSpPr>
        <p:spPr bwMode="auto">
          <a:xfrm>
            <a:off x="71236" y="1417638"/>
            <a:ext cx="8251115" cy="571500"/>
          </a:xfrm>
          <a:prstGeom prst="roundRect">
            <a:avLst>
              <a:gd name="adj" fmla="val 16667"/>
            </a:avLst>
          </a:prstGeom>
          <a:ln/>
        </p:spPr>
        <p:style>
          <a:lnRef idx="1">
            <a:schemeClr val="accent3"/>
          </a:lnRef>
          <a:fillRef idx="2">
            <a:schemeClr val="accent3"/>
          </a:fillRef>
          <a:effectRef idx="1">
            <a:schemeClr val="accent3"/>
          </a:effectRef>
          <a:fontRef idx="minor">
            <a:schemeClr val="dk1"/>
          </a:fontRef>
        </p:style>
        <p:txBody>
          <a:bodyPr wrap="none" anchor="ctr"/>
          <a:lstStyle/>
          <a:p>
            <a:pPr eaLnBrk="0" hangingPunct="0">
              <a:spcBef>
                <a:spcPct val="0"/>
              </a:spcBef>
            </a:pPr>
            <a:r>
              <a:rPr lang="en-US" sz="2400" dirty="0">
                <a:latin typeface="Times New Roman" panose="02020603050405020304" pitchFamily="18" charset="0"/>
                <a:cs typeface="Times New Roman" panose="02020603050405020304" pitchFamily="18" charset="0"/>
              </a:rPr>
              <a:t>Definition                                            </a:t>
            </a:r>
          </a:p>
        </p:txBody>
      </p:sp>
      <p:sp>
        <p:nvSpPr>
          <p:cNvPr id="5" name="Rectangle 8">
            <a:extLst>
              <a:ext uri="{FF2B5EF4-FFF2-40B4-BE49-F238E27FC236}">
                <a16:creationId xmlns="" xmlns:a16="http://schemas.microsoft.com/office/drawing/2014/main" id="{EC62656A-3791-435D-BD13-5B0504264D1B}"/>
              </a:ext>
            </a:extLst>
          </p:cNvPr>
          <p:cNvSpPr txBox="1">
            <a:spLocks noChangeArrowheads="1"/>
          </p:cNvSpPr>
          <p:nvPr/>
        </p:nvSpPr>
        <p:spPr bwMode="auto">
          <a:xfrm>
            <a:off x="71235" y="1989138"/>
            <a:ext cx="8251115" cy="4154984"/>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vert="horz" wrap="square" lIns="91440" tIns="45720" rIns="91440" bIns="45720" rtlCol="0">
            <a:sp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sz="2400" dirty="0">
                <a:latin typeface="Times New Roman" charset="0"/>
                <a:cs typeface="Times New Roman" charset="0"/>
              </a:rPr>
              <a:t>An experiment that can result in different outcomes, even though it is repeated in the same manner </a:t>
            </a:r>
            <a:r>
              <a:rPr lang="en-US" sz="2400" dirty="0" err="1">
                <a:latin typeface="Times New Roman" charset="0"/>
                <a:cs typeface="Times New Roman" charset="0"/>
              </a:rPr>
              <a:t>everytime</a:t>
            </a:r>
            <a:r>
              <a:rPr lang="en-US" sz="2400" dirty="0">
                <a:latin typeface="Times New Roman" charset="0"/>
                <a:cs typeface="Times New Roman" charset="0"/>
              </a:rPr>
              <a:t>, is called a</a:t>
            </a:r>
            <a:r>
              <a:rPr lang="en-US" sz="2400" b="1" dirty="0">
                <a:latin typeface="Times New Roman" charset="0"/>
                <a:cs typeface="Times New Roman" charset="0"/>
              </a:rPr>
              <a:t> </a:t>
            </a:r>
            <a:r>
              <a:rPr lang="en-US" sz="2400" b="1" i="1" dirty="0">
                <a:solidFill>
                  <a:srgbClr val="0000FF"/>
                </a:solidFill>
                <a:latin typeface="Times New Roman" charset="0"/>
                <a:cs typeface="Times New Roman" charset="0"/>
              </a:rPr>
              <a:t>random experiment.</a:t>
            </a:r>
          </a:p>
          <a:p>
            <a:pPr marL="114300" indent="0" algn="just">
              <a:buNone/>
            </a:pPr>
            <a:endParaRPr lang="en-US" sz="2400" b="1" i="1" dirty="0">
              <a:solidFill>
                <a:srgbClr val="0000FF"/>
              </a:solidFill>
              <a:latin typeface="Times New Roman" charset="0"/>
              <a:cs typeface="Times New Roman" charset="0"/>
            </a:endParaRPr>
          </a:p>
          <a:p>
            <a:pPr algn="just"/>
            <a:r>
              <a:rPr lang="en-US" sz="2400" dirty="0">
                <a:latin typeface="Times New Roman" charset="0"/>
                <a:cs typeface="Times New Roman" charset="0"/>
              </a:rPr>
              <a:t>The set of all possible outcomes of a random experiment is called the </a:t>
            </a:r>
            <a:r>
              <a:rPr lang="en-US" sz="2400" b="1" i="1" dirty="0">
                <a:solidFill>
                  <a:srgbClr val="0000FF"/>
                </a:solidFill>
                <a:latin typeface="Times New Roman" charset="0"/>
                <a:cs typeface="Times New Roman" charset="0"/>
              </a:rPr>
              <a:t>sample space </a:t>
            </a:r>
            <a:r>
              <a:rPr lang="en-US" sz="2400" dirty="0">
                <a:latin typeface="Times New Roman" charset="0"/>
                <a:cs typeface="Times New Roman" charset="0"/>
              </a:rPr>
              <a:t>(denoted as </a:t>
            </a:r>
            <a:r>
              <a:rPr lang="en-US" sz="2400" i="1" dirty="0">
                <a:latin typeface="Times New Roman" charset="0"/>
                <a:cs typeface="Times New Roman" charset="0"/>
              </a:rPr>
              <a:t>S)</a:t>
            </a:r>
          </a:p>
          <a:p>
            <a:pPr algn="just"/>
            <a:endParaRPr lang="en-US" sz="2400" i="1" dirty="0">
              <a:latin typeface="Times New Roman" charset="0"/>
              <a:cs typeface="Times New Roman" charset="0"/>
            </a:endParaRPr>
          </a:p>
          <a:p>
            <a:pPr algn="just"/>
            <a:r>
              <a:rPr lang="en-US" sz="2400" dirty="0">
                <a:latin typeface="Times New Roman" charset="0"/>
                <a:cs typeface="Times New Roman" charset="0"/>
              </a:rPr>
              <a:t>An</a:t>
            </a:r>
            <a:r>
              <a:rPr lang="en-US" sz="2400" i="1" dirty="0">
                <a:latin typeface="Times New Roman" charset="0"/>
                <a:cs typeface="Times New Roman" charset="0"/>
              </a:rPr>
              <a:t> </a:t>
            </a:r>
            <a:r>
              <a:rPr lang="en-US" sz="2400" b="1" i="1" dirty="0">
                <a:solidFill>
                  <a:srgbClr val="0000FF"/>
                </a:solidFill>
                <a:latin typeface="Times New Roman" charset="0"/>
                <a:cs typeface="Times New Roman" charset="0"/>
              </a:rPr>
              <a:t>event</a:t>
            </a:r>
            <a:r>
              <a:rPr lang="en-US" sz="2400" b="1" i="1" dirty="0">
                <a:latin typeface="Times New Roman" charset="0"/>
                <a:cs typeface="Times New Roman" charset="0"/>
              </a:rPr>
              <a:t> </a:t>
            </a:r>
            <a:r>
              <a:rPr lang="en-US" sz="2400" dirty="0">
                <a:latin typeface="Times New Roman" charset="0"/>
                <a:cs typeface="Times New Roman" charset="0"/>
              </a:rPr>
              <a:t>is a subset of the sample space of a random experiment.</a:t>
            </a:r>
            <a:endParaRPr lang="en-US" sz="2400" dirty="0">
              <a:solidFill>
                <a:srgbClr val="0000FF"/>
              </a:solidFill>
            </a:endParaRPr>
          </a:p>
          <a:p>
            <a:pPr marL="114300" indent="0" algn="just">
              <a:buNone/>
            </a:pPr>
            <a:endParaRPr lang="en-US" sz="2400" i="1" dirty="0">
              <a:latin typeface="Times New Roman" charset="0"/>
              <a:cs typeface="Times New Roman" charset="0"/>
            </a:endParaRPr>
          </a:p>
        </p:txBody>
      </p:sp>
    </p:spTree>
    <p:extLst>
      <p:ext uri="{BB962C8B-B14F-4D97-AF65-F5344CB8AC3E}">
        <p14:creationId xmlns:p14="http://schemas.microsoft.com/office/powerpoint/2010/main" val="246634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uild="p"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Bayes’ Theorem</a:t>
            </a:r>
            <a:endParaRPr lang="en-US" sz="3600" dirty="0">
              <a:latin typeface="Times New Roman" panose="02020603050405020304" pitchFamily="18" charset="0"/>
              <a:cs typeface="Times New Roman" panose="02020603050405020304" pitchFamily="18" charset="0"/>
            </a:endParaRPr>
          </a:p>
        </p:txBody>
      </p:sp>
      <p:sp>
        <p:nvSpPr>
          <p:cNvPr id="6" name="Rectangle 9"/>
          <p:cNvSpPr>
            <a:spLocks noChangeArrowheads="1"/>
          </p:cNvSpPr>
          <p:nvPr/>
        </p:nvSpPr>
        <p:spPr bwMode="auto">
          <a:xfrm>
            <a:off x="190801" y="1272760"/>
            <a:ext cx="8152798" cy="2677656"/>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a:spAutoFit/>
          </a:bodyPr>
          <a:lstStyle/>
          <a:p>
            <a:r>
              <a:rPr lang="en-US" sz="2400" dirty="0">
                <a:solidFill>
                  <a:srgbClr val="0070C0"/>
                </a:solidFill>
                <a:latin typeface="Times New Roman" panose="02020603050405020304" pitchFamily="18" charset="0"/>
                <a:cs typeface="Times New Roman" panose="02020603050405020304" pitchFamily="18" charset="0"/>
              </a:rPr>
              <a:t>Example 1: </a:t>
            </a:r>
            <a:r>
              <a:rPr lang="en-US" sz="2400" dirty="0">
                <a:latin typeface="Times New Roman" panose="02020603050405020304" pitchFamily="18" charset="0"/>
                <a:cs typeface="Times New Roman" panose="02020603050405020304" pitchFamily="18" charset="0"/>
              </a:rPr>
              <a:t>In a state where cars have to be tested for the emission of pollutants, 25% of all cars emit excessive amount of pollutants. When tested, 99% of all cars that emit excessive amount of pollutants will fail, but 17% of all cars that do not emit excessive amount of pollutants will also fail. What is the probability that a car that fails the test actually emits excessive amounts of pollutants?</a:t>
            </a:r>
          </a:p>
        </p:txBody>
      </p:sp>
      <p:sp>
        <p:nvSpPr>
          <p:cNvPr id="11" name="Rectangle 6">
            <a:extLst>
              <a:ext uri="{FF2B5EF4-FFF2-40B4-BE49-F238E27FC236}">
                <a16:creationId xmlns="" xmlns:a16="http://schemas.microsoft.com/office/drawing/2014/main" id="{07AB015B-5B43-4DDB-A9BE-D8F211F43954}"/>
              </a:ext>
            </a:extLst>
          </p:cNvPr>
          <p:cNvSpPr>
            <a:spLocks noChangeArrowheads="1"/>
          </p:cNvSpPr>
          <p:nvPr/>
        </p:nvSpPr>
        <p:spPr bwMode="auto">
          <a:xfrm>
            <a:off x="190801" y="4797766"/>
            <a:ext cx="8033719" cy="831850"/>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wrap="square">
            <a:spAutoFit/>
          </a:bodyPr>
          <a:lstStyle/>
          <a:p>
            <a:r>
              <a:rPr lang="en-US" sz="2400" dirty="0">
                <a:solidFill>
                  <a:srgbClr val="0070C0"/>
                </a:solidFill>
                <a:latin typeface="Times New Roman" panose="02020603050405020304" pitchFamily="18" charset="0"/>
                <a:cs typeface="Times New Roman" panose="02020603050405020304" pitchFamily="18" charset="0"/>
              </a:rPr>
              <a:t>Example 2:</a:t>
            </a:r>
            <a:r>
              <a:rPr lang="en-US" sz="2400" dirty="0">
                <a:latin typeface="Times New Roman" panose="02020603050405020304" pitchFamily="18" charset="0"/>
                <a:cs typeface="Times New Roman" panose="02020603050405020304" pitchFamily="18" charset="0"/>
              </a:rPr>
              <a:t> Two events </a:t>
            </a:r>
            <a:r>
              <a:rPr lang="en-US" sz="2400" i="1" dirty="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and </a:t>
            </a:r>
            <a:r>
              <a:rPr lang="en-US" sz="2400" i="1" dirty="0">
                <a:latin typeface="Times New Roman" panose="02020603050405020304" pitchFamily="18" charset="0"/>
                <a:cs typeface="Times New Roman" panose="02020603050405020304" pitchFamily="18" charset="0"/>
              </a:rPr>
              <a:t>B </a:t>
            </a:r>
            <a:r>
              <a:rPr lang="en-US" sz="2400" dirty="0">
                <a:latin typeface="Times New Roman" panose="02020603050405020304" pitchFamily="18" charset="0"/>
                <a:cs typeface="Times New Roman" panose="02020603050405020304" pitchFamily="18" charset="0"/>
              </a:rPr>
              <a:t>are such that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 = 0.15,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 = 0.65, and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 = 0.5. Find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67749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Random variables</a:t>
            </a:r>
          </a:p>
        </p:txBody>
      </p:sp>
      <p:sp>
        <p:nvSpPr>
          <p:cNvPr id="5" name="AutoShape 5"/>
          <p:cNvSpPr>
            <a:spLocks noChangeArrowheads="1"/>
          </p:cNvSpPr>
          <p:nvPr/>
        </p:nvSpPr>
        <p:spPr bwMode="auto">
          <a:xfrm>
            <a:off x="457200" y="1257300"/>
            <a:ext cx="7927509" cy="571500"/>
          </a:xfrm>
          <a:prstGeom prst="roundRect">
            <a:avLst>
              <a:gd name="adj" fmla="val 16667"/>
            </a:avLst>
          </a:prstGeom>
          <a:ln/>
        </p:spPr>
        <p:style>
          <a:lnRef idx="1">
            <a:schemeClr val="accent3"/>
          </a:lnRef>
          <a:fillRef idx="2">
            <a:schemeClr val="accent3"/>
          </a:fillRef>
          <a:effectRef idx="1">
            <a:schemeClr val="accent3"/>
          </a:effectRef>
          <a:fontRef idx="minor">
            <a:schemeClr val="dk1"/>
          </a:fontRef>
        </p:style>
        <p:txBody>
          <a:bodyPr wrap="none" anchor="ctr"/>
          <a:lstStyle/>
          <a:p>
            <a:pPr eaLnBrk="0" hangingPunct="0">
              <a:spcBef>
                <a:spcPct val="0"/>
              </a:spcBef>
            </a:pPr>
            <a:r>
              <a:rPr lang="en-US" sz="2400" dirty="0">
                <a:latin typeface="Times New Roman" panose="02020603050405020304" pitchFamily="18" charset="0"/>
                <a:cs typeface="Times New Roman" panose="02020603050405020304" pitchFamily="18" charset="0"/>
              </a:rPr>
              <a:t>Definition</a:t>
            </a:r>
          </a:p>
        </p:txBody>
      </p:sp>
      <p:sp>
        <p:nvSpPr>
          <p:cNvPr id="9" name="TextBox 8">
            <a:extLst>
              <a:ext uri="{FF2B5EF4-FFF2-40B4-BE49-F238E27FC236}">
                <a16:creationId xmlns="" xmlns:a16="http://schemas.microsoft.com/office/drawing/2014/main" id="{0CB6CE28-91B0-4A66-8B9D-679C7539D3F0}"/>
              </a:ext>
            </a:extLst>
          </p:cNvPr>
          <p:cNvSpPr txBox="1"/>
          <p:nvPr/>
        </p:nvSpPr>
        <p:spPr>
          <a:xfrm>
            <a:off x="457200" y="2693158"/>
            <a:ext cx="7927508" cy="3785652"/>
          </a:xfrm>
          <a:prstGeom prst="rect">
            <a:avLst/>
          </a:prstGeom>
          <a:noFill/>
        </p:spPr>
        <p:txBody>
          <a:bodyPr wrap="square">
            <a:spAutoFit/>
          </a:bodyPr>
          <a:lstStyle/>
          <a:p>
            <a:pPr marL="342900" indent="-342900"/>
            <a:r>
              <a:rPr lang="en-US" sz="2000" dirty="0">
                <a:solidFill>
                  <a:srgbClr val="0070C0"/>
                </a:solidFill>
                <a:latin typeface="Times New Roman" panose="02020603050405020304" pitchFamily="18" charset="0"/>
                <a:cs typeface="Times New Roman" panose="02020603050405020304" pitchFamily="18" charset="0"/>
                <a:sym typeface="Symbol" charset="0"/>
              </a:rPr>
              <a:t>Remark: </a:t>
            </a:r>
          </a:p>
          <a:p>
            <a:r>
              <a:rPr lang="en-US" sz="2000" dirty="0">
                <a:latin typeface="Times New Roman" panose="02020603050405020304" pitchFamily="18" charset="0"/>
                <a:cs typeface="Times New Roman" panose="02020603050405020304" pitchFamily="18" charset="0"/>
                <a:sym typeface="Symbol" charset="0"/>
              </a:rPr>
              <a:t>1. A random variable is denoted by an uppercase letter such as </a:t>
            </a:r>
            <a:r>
              <a:rPr lang="en-US" sz="2000" i="1" dirty="0">
                <a:latin typeface="Times New Roman" panose="02020603050405020304" pitchFamily="18" charset="0"/>
                <a:cs typeface="Times New Roman" panose="02020603050405020304" pitchFamily="18" charset="0"/>
                <a:sym typeface="Symbol" charset="0"/>
              </a:rPr>
              <a:t>X</a:t>
            </a:r>
            <a:r>
              <a:rPr lang="en-US" sz="2000" dirty="0">
                <a:latin typeface="Times New Roman" panose="02020603050405020304" pitchFamily="18" charset="0"/>
                <a:cs typeface="Times New Roman" panose="02020603050405020304" pitchFamily="18" charset="0"/>
                <a:sym typeface="Symbol" charset="0"/>
              </a:rPr>
              <a:t>. After an experiment is conducted, the measured value of the random variable is denoted by a lowercase letter such as </a:t>
            </a:r>
            <a:r>
              <a:rPr lang="en-US" sz="2000" i="1" dirty="0">
                <a:latin typeface="Times New Roman" panose="02020603050405020304" pitchFamily="18" charset="0"/>
                <a:cs typeface="Times New Roman" panose="02020603050405020304" pitchFamily="18" charset="0"/>
                <a:sym typeface="Symbol" charset="0"/>
              </a:rPr>
              <a:t>x = </a:t>
            </a:r>
            <a:r>
              <a:rPr lang="en-US" sz="2000" dirty="0">
                <a:latin typeface="Times New Roman" panose="02020603050405020304" pitchFamily="18" charset="0"/>
                <a:cs typeface="Times New Roman" panose="02020603050405020304" pitchFamily="18" charset="0"/>
                <a:sym typeface="Symbol" charset="0"/>
              </a:rPr>
              <a:t>70 milli-amperes.</a:t>
            </a:r>
          </a:p>
          <a:p>
            <a:endParaRPr lang="en-US" sz="2000" dirty="0">
              <a:latin typeface="Times New Roman" panose="02020603050405020304" pitchFamily="18" charset="0"/>
              <a:cs typeface="Times New Roman" panose="02020603050405020304" pitchFamily="18" charset="0"/>
              <a:sym typeface="Symbol" charset="0"/>
            </a:endParaRPr>
          </a:p>
          <a:p>
            <a:r>
              <a:rPr lang="en-US" sz="2000" dirty="0">
                <a:solidFill>
                  <a:schemeClr val="tx1"/>
                </a:solidFill>
                <a:latin typeface="Times New Roman" panose="02020603050405020304" pitchFamily="18" charset="0"/>
                <a:cs typeface="Times New Roman" panose="02020603050405020304" pitchFamily="18" charset="0"/>
                <a:sym typeface="Symbol" charset="0"/>
              </a:rPr>
              <a:t>2. A </a:t>
            </a:r>
            <a:r>
              <a:rPr lang="en-US" sz="2000" dirty="0">
                <a:solidFill>
                  <a:srgbClr val="0070C0"/>
                </a:solidFill>
                <a:latin typeface="Times New Roman" panose="02020603050405020304" pitchFamily="18" charset="0"/>
                <a:cs typeface="Times New Roman" panose="02020603050405020304" pitchFamily="18" charset="0"/>
                <a:sym typeface="Symbol" charset="0"/>
              </a:rPr>
              <a:t>discrete random variable </a:t>
            </a:r>
            <a:r>
              <a:rPr lang="en-US" sz="2000" dirty="0">
                <a:solidFill>
                  <a:schemeClr val="tx1"/>
                </a:solidFill>
                <a:latin typeface="Times New Roman" panose="02020603050405020304" pitchFamily="18" charset="0"/>
                <a:cs typeface="Times New Roman" panose="02020603050405020304" pitchFamily="18" charset="0"/>
                <a:sym typeface="Symbol" charset="0"/>
              </a:rPr>
              <a:t>is a random variable with a finite (or countable infinite) range.</a:t>
            </a:r>
          </a:p>
          <a:p>
            <a:endParaRPr lang="en-US" sz="2000" dirty="0">
              <a:solidFill>
                <a:schemeClr val="tx1"/>
              </a:solidFill>
              <a:latin typeface="Times New Roman" panose="02020603050405020304" pitchFamily="18" charset="0"/>
              <a:cs typeface="Times New Roman" panose="02020603050405020304" pitchFamily="18" charset="0"/>
              <a:sym typeface="Symbol" charset="0"/>
            </a:endParaRPr>
          </a:p>
          <a:p>
            <a:r>
              <a:rPr lang="en-US" sz="2000" dirty="0">
                <a:solidFill>
                  <a:srgbClr val="000000"/>
                </a:solidFill>
                <a:latin typeface="Times New Roman" panose="02020603050405020304" pitchFamily="18" charset="0"/>
                <a:cs typeface="Times New Roman" panose="02020603050405020304" pitchFamily="18" charset="0"/>
                <a:sym typeface="Symbol" charset="0"/>
              </a:rPr>
              <a:t>3. A </a:t>
            </a:r>
            <a:r>
              <a:rPr lang="en-US" sz="2000" dirty="0">
                <a:solidFill>
                  <a:srgbClr val="0070C0"/>
                </a:solidFill>
                <a:latin typeface="Times New Roman" panose="02020603050405020304" pitchFamily="18" charset="0"/>
                <a:cs typeface="Times New Roman" panose="02020603050405020304" pitchFamily="18" charset="0"/>
                <a:sym typeface="Symbol" charset="0"/>
              </a:rPr>
              <a:t>continuous random variable </a:t>
            </a:r>
            <a:r>
              <a:rPr lang="en-US" sz="2000" dirty="0">
                <a:solidFill>
                  <a:srgbClr val="000000"/>
                </a:solidFill>
                <a:latin typeface="Times New Roman" panose="02020603050405020304" pitchFamily="18" charset="0"/>
                <a:cs typeface="Times New Roman" panose="02020603050405020304" pitchFamily="18" charset="0"/>
                <a:sym typeface="Symbol" charset="0"/>
              </a:rPr>
              <a:t>is a random variable with an </a:t>
            </a:r>
            <a:r>
              <a:rPr lang="en-US" sz="2000">
                <a:solidFill>
                  <a:srgbClr val="000000"/>
                </a:solidFill>
                <a:latin typeface="Times New Roman" panose="02020603050405020304" pitchFamily="18" charset="0"/>
                <a:cs typeface="Times New Roman" panose="02020603050405020304" pitchFamily="18" charset="0"/>
                <a:sym typeface="Symbol" charset="0"/>
              </a:rPr>
              <a:t>interval of </a:t>
            </a:r>
            <a:r>
              <a:rPr lang="en-US" sz="2000" dirty="0">
                <a:solidFill>
                  <a:srgbClr val="000000"/>
                </a:solidFill>
                <a:latin typeface="Times New Roman" panose="02020603050405020304" pitchFamily="18" charset="0"/>
                <a:cs typeface="Times New Roman" panose="02020603050405020304" pitchFamily="18" charset="0"/>
                <a:sym typeface="Symbol" charset="0"/>
              </a:rPr>
              <a:t>real numbers for its range.</a:t>
            </a:r>
          </a:p>
          <a:p>
            <a:endParaRPr lang="en-US" sz="2000" dirty="0">
              <a:latin typeface="Times New Roman" panose="02020603050405020304" pitchFamily="18" charset="0"/>
              <a:cs typeface="Times New Roman" panose="02020603050405020304" pitchFamily="18" charset="0"/>
              <a:sym typeface="Symbol" charset="0"/>
            </a:endParaRPr>
          </a:p>
          <a:p>
            <a:pPr marL="457200" indent="-457200">
              <a:buAutoNum type="arabicPeriod"/>
            </a:pPr>
            <a:endParaRPr lang="en-US" sz="2000" dirty="0">
              <a:latin typeface="Times New Roman" panose="02020603050405020304" pitchFamily="18" charset="0"/>
              <a:cs typeface="Times New Roman" panose="02020603050405020304" pitchFamily="18" charset="0"/>
              <a:sym typeface="Symbol" charset="0"/>
            </a:endParaRPr>
          </a:p>
        </p:txBody>
      </p:sp>
      <p:sp>
        <p:nvSpPr>
          <p:cNvPr id="6" name="Rectangle 6">
            <a:extLst>
              <a:ext uri="{FF2B5EF4-FFF2-40B4-BE49-F238E27FC236}">
                <a16:creationId xmlns="" xmlns:a16="http://schemas.microsoft.com/office/drawing/2014/main" id="{C0B6F67E-4304-460B-B811-7AD77224A6C0}"/>
              </a:ext>
            </a:extLst>
          </p:cNvPr>
          <p:cNvSpPr>
            <a:spLocks noChangeArrowheads="1"/>
          </p:cNvSpPr>
          <p:nvPr/>
        </p:nvSpPr>
        <p:spPr bwMode="auto">
          <a:xfrm>
            <a:off x="457200" y="1831516"/>
            <a:ext cx="7914641" cy="831850"/>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a:spAutoFit/>
          </a:bodyPr>
          <a:lstStyle/>
          <a:p>
            <a:pPr marL="342900" indent="-342900"/>
            <a:r>
              <a:rPr lang="en-US" sz="2400" dirty="0">
                <a:latin typeface="Times New Roman" panose="02020603050405020304" pitchFamily="18" charset="0"/>
                <a:cs typeface="Times New Roman" panose="02020603050405020304" pitchFamily="18" charset="0"/>
                <a:sym typeface="Symbol" charset="0"/>
              </a:rPr>
              <a:t>A </a:t>
            </a:r>
            <a:r>
              <a:rPr lang="en-US" sz="2400" b="1" dirty="0">
                <a:solidFill>
                  <a:srgbClr val="0070C0"/>
                </a:solidFill>
                <a:latin typeface="Times New Roman" panose="02020603050405020304" pitchFamily="18" charset="0"/>
                <a:cs typeface="Times New Roman" panose="02020603050405020304" pitchFamily="18" charset="0"/>
                <a:sym typeface="Symbol" charset="0"/>
              </a:rPr>
              <a:t>random variable </a:t>
            </a:r>
            <a:r>
              <a:rPr lang="en-US" sz="2400" dirty="0">
                <a:latin typeface="Times New Roman" panose="02020603050405020304" pitchFamily="18" charset="0"/>
                <a:cs typeface="Times New Roman" panose="02020603050405020304" pitchFamily="18" charset="0"/>
                <a:sym typeface="Symbol" charset="0"/>
              </a:rPr>
              <a:t>is a function that assigns a real number to each outcome in the sample space of a random experiment.</a:t>
            </a:r>
          </a:p>
        </p:txBody>
      </p:sp>
    </p:spTree>
    <p:extLst>
      <p:ext uri="{BB962C8B-B14F-4D97-AF65-F5344CB8AC3E}">
        <p14:creationId xmlns:p14="http://schemas.microsoft.com/office/powerpoint/2010/main" val="4512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Sample spaces and events</a:t>
            </a:r>
            <a:endParaRPr lang="en-US" sz="3600" dirty="0">
              <a:latin typeface="Times New Roman" panose="02020603050405020304" pitchFamily="18" charset="0"/>
              <a:cs typeface="Times New Roman" panose="02020603050405020304" pitchFamily="18" charset="0"/>
            </a:endParaRPr>
          </a:p>
        </p:txBody>
      </p:sp>
      <p:sp>
        <p:nvSpPr>
          <p:cNvPr id="4" name="Rectangle 8"/>
          <p:cNvSpPr>
            <a:spLocks noGrp="1" noChangeArrowheads="1"/>
          </p:cNvSpPr>
          <p:nvPr>
            <p:ph idx="1"/>
          </p:nvPr>
        </p:nvSpPr>
        <p:spPr bwMode="auto">
          <a:xfrm>
            <a:off x="457200" y="1600200"/>
            <a:ext cx="7620000" cy="769441"/>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wrap="square">
            <a:spAutoFit/>
          </a:bodyPr>
          <a:lstStyle/>
          <a:p>
            <a:pPr marL="0" indent="0">
              <a:spcBef>
                <a:spcPct val="0"/>
              </a:spcBef>
              <a:buNone/>
            </a:pPr>
            <a:r>
              <a:rPr lang="en-US" dirty="0">
                <a:solidFill>
                  <a:srgbClr val="0000FF"/>
                </a:solidFill>
                <a:latin typeface="Times New Roman" panose="02020603050405020304" pitchFamily="18" charset="0"/>
                <a:cs typeface="Times New Roman" panose="02020603050405020304" pitchFamily="18" charset="0"/>
              </a:rPr>
              <a:t>Example 1: </a:t>
            </a:r>
            <a:r>
              <a:rPr lang="en-US" dirty="0">
                <a:latin typeface="Times New Roman" panose="02020603050405020304" pitchFamily="18" charset="0"/>
                <a:cs typeface="Times New Roman" panose="02020603050405020304" pitchFamily="18" charset="0"/>
              </a:rPr>
              <a:t>A probability experiment consists of tossing a coin and then rolling a six-sided die. Describe the sample space.</a:t>
            </a:r>
          </a:p>
        </p:txBody>
      </p:sp>
      <p:grpSp>
        <p:nvGrpSpPr>
          <p:cNvPr id="5" name="Group 164"/>
          <p:cNvGrpSpPr>
            <a:grpSpLocks/>
          </p:cNvGrpSpPr>
          <p:nvPr/>
        </p:nvGrpSpPr>
        <p:grpSpPr bwMode="auto">
          <a:xfrm>
            <a:off x="1685346" y="2800023"/>
            <a:ext cx="6226175" cy="2163762"/>
            <a:chOff x="1007836" y="1960228"/>
            <a:chExt cx="7178223" cy="2538487"/>
          </a:xfrm>
        </p:grpSpPr>
        <p:pic>
          <p:nvPicPr>
            <p:cNvPr id="6" name="Picture 7" descr="penny_tails.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77127" y="2124520"/>
              <a:ext cx="847344"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penny_heads.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46371" y="2161096"/>
              <a:ext cx="771144" cy="765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44"/>
            <p:cNvGrpSpPr>
              <a:grpSpLocks/>
            </p:cNvGrpSpPr>
            <p:nvPr/>
          </p:nvGrpSpPr>
          <p:grpSpPr bwMode="auto">
            <a:xfrm>
              <a:off x="1088571" y="3403592"/>
              <a:ext cx="3106058" cy="439505"/>
              <a:chOff x="1799771" y="2823028"/>
              <a:chExt cx="6872514" cy="972457"/>
            </a:xfrm>
          </p:grpSpPr>
          <p:grpSp>
            <p:nvGrpSpPr>
              <p:cNvPr id="75" name="Group 38"/>
              <p:cNvGrpSpPr>
                <a:grpSpLocks/>
              </p:cNvGrpSpPr>
              <p:nvPr/>
            </p:nvGrpSpPr>
            <p:grpSpPr bwMode="auto">
              <a:xfrm>
                <a:off x="1799771" y="2823028"/>
                <a:ext cx="972457" cy="972457"/>
                <a:chOff x="1799771" y="2960914"/>
                <a:chExt cx="972457" cy="972457"/>
              </a:xfrm>
            </p:grpSpPr>
            <p:sp>
              <p:nvSpPr>
                <p:cNvPr id="106" name="Rectangle 105"/>
                <p:cNvSpPr/>
                <p:nvPr/>
              </p:nvSpPr>
              <p:spPr>
                <a:xfrm>
                  <a:off x="1799771" y="2960914"/>
                  <a:ext cx="972457" cy="972457"/>
                </a:xfrm>
                <a:prstGeom prst="rect">
                  <a:avLst/>
                </a:prstGeom>
                <a:solidFill>
                  <a:srgbClr val="FF0000"/>
                </a:solidFill>
                <a:effectLst>
                  <a:outerShdw blurRad="50800" dist="38100" dir="16200000"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p>
                  <a:pPr algn="ctr">
                    <a:spcBef>
                      <a:spcPct val="0"/>
                    </a:spcBef>
                    <a:defRPr/>
                  </a:pPr>
                  <a:endParaRPr lang="en-US" sz="1800"/>
                </a:p>
              </p:txBody>
            </p:sp>
            <p:sp>
              <p:nvSpPr>
                <p:cNvPr id="107" name="Oval 106"/>
                <p:cNvSpPr/>
                <p:nvPr/>
              </p:nvSpPr>
              <p:spPr>
                <a:xfrm>
                  <a:off x="2200234" y="3360674"/>
                  <a:ext cx="170084"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grpSp>
          <p:grpSp>
            <p:nvGrpSpPr>
              <p:cNvPr id="76" name="Group 39"/>
              <p:cNvGrpSpPr>
                <a:grpSpLocks/>
              </p:cNvGrpSpPr>
              <p:nvPr/>
            </p:nvGrpSpPr>
            <p:grpSpPr bwMode="auto">
              <a:xfrm>
                <a:off x="2979782" y="2823028"/>
                <a:ext cx="972457" cy="972457"/>
                <a:chOff x="2997199" y="2939143"/>
                <a:chExt cx="972457" cy="972457"/>
              </a:xfrm>
            </p:grpSpPr>
            <p:sp>
              <p:nvSpPr>
                <p:cNvPr id="103" name="Rectangle 102"/>
                <p:cNvSpPr/>
                <p:nvPr/>
              </p:nvSpPr>
              <p:spPr>
                <a:xfrm>
                  <a:off x="2997199" y="2939143"/>
                  <a:ext cx="972457" cy="972457"/>
                </a:xfrm>
                <a:prstGeom prst="rect">
                  <a:avLst/>
                </a:prstGeom>
                <a:solidFill>
                  <a:srgbClr val="FF0000"/>
                </a:solidFill>
                <a:effectLst>
                  <a:outerShdw blurRad="50800" dist="38100" dir="16200000"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p>
                  <a:pPr algn="ctr">
                    <a:spcBef>
                      <a:spcPct val="0"/>
                    </a:spcBef>
                    <a:defRPr/>
                  </a:pPr>
                  <a:endParaRPr lang="en-US" sz="1800"/>
                </a:p>
              </p:txBody>
            </p:sp>
            <p:sp>
              <p:nvSpPr>
                <p:cNvPr id="104" name="Oval 103"/>
                <p:cNvSpPr/>
                <p:nvPr/>
              </p:nvSpPr>
              <p:spPr>
                <a:xfrm>
                  <a:off x="3165266" y="3087530"/>
                  <a:ext cx="170084" cy="17719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105" name="Oval 104"/>
                <p:cNvSpPr/>
                <p:nvPr/>
              </p:nvSpPr>
              <p:spPr>
                <a:xfrm>
                  <a:off x="3618824" y="3590273"/>
                  <a:ext cx="174133" cy="17719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grpSp>
          <p:grpSp>
            <p:nvGrpSpPr>
              <p:cNvPr id="77" name="Group 40"/>
              <p:cNvGrpSpPr>
                <a:grpSpLocks/>
              </p:cNvGrpSpPr>
              <p:nvPr/>
            </p:nvGrpSpPr>
            <p:grpSpPr bwMode="auto">
              <a:xfrm>
                <a:off x="4159793" y="2823028"/>
                <a:ext cx="972457" cy="972457"/>
                <a:chOff x="4252685" y="2917372"/>
                <a:chExt cx="972457" cy="972457"/>
              </a:xfrm>
            </p:grpSpPr>
            <p:sp>
              <p:nvSpPr>
                <p:cNvPr id="99" name="Rectangle 98"/>
                <p:cNvSpPr/>
                <p:nvPr/>
              </p:nvSpPr>
              <p:spPr>
                <a:xfrm>
                  <a:off x="4252685" y="2917372"/>
                  <a:ext cx="972457" cy="972457"/>
                </a:xfrm>
                <a:prstGeom prst="rect">
                  <a:avLst/>
                </a:prstGeom>
                <a:solidFill>
                  <a:srgbClr val="FF0000"/>
                </a:solidFill>
                <a:effectLst>
                  <a:outerShdw blurRad="50800" dist="38100" dir="16200000"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p>
                  <a:pPr algn="ctr">
                    <a:spcBef>
                      <a:spcPct val="0"/>
                    </a:spcBef>
                    <a:defRPr/>
                  </a:pPr>
                  <a:endParaRPr lang="en-US" sz="1800"/>
                </a:p>
              </p:txBody>
            </p:sp>
            <p:sp>
              <p:nvSpPr>
                <p:cNvPr id="100" name="Oval 99"/>
                <p:cNvSpPr/>
                <p:nvPr/>
              </p:nvSpPr>
              <p:spPr>
                <a:xfrm>
                  <a:off x="4423231" y="3065759"/>
                  <a:ext cx="170084" cy="17719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101" name="Oval 100"/>
                <p:cNvSpPr/>
                <p:nvPr/>
              </p:nvSpPr>
              <p:spPr>
                <a:xfrm>
                  <a:off x="4876790" y="3568502"/>
                  <a:ext cx="174133" cy="17719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102" name="Oval 101"/>
                <p:cNvSpPr/>
                <p:nvPr/>
              </p:nvSpPr>
              <p:spPr>
                <a:xfrm>
                  <a:off x="4662158" y="3325373"/>
                  <a:ext cx="170084" cy="16895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grpSp>
          <p:grpSp>
            <p:nvGrpSpPr>
              <p:cNvPr id="78" name="Group 41"/>
              <p:cNvGrpSpPr>
                <a:grpSpLocks/>
              </p:cNvGrpSpPr>
              <p:nvPr/>
            </p:nvGrpSpPr>
            <p:grpSpPr bwMode="auto">
              <a:xfrm>
                <a:off x="5339804" y="2823028"/>
                <a:ext cx="972457" cy="972457"/>
                <a:chOff x="5689599" y="2888343"/>
                <a:chExt cx="972457" cy="972457"/>
              </a:xfrm>
            </p:grpSpPr>
            <p:sp>
              <p:nvSpPr>
                <p:cNvPr id="94" name="Rectangle 93"/>
                <p:cNvSpPr/>
                <p:nvPr/>
              </p:nvSpPr>
              <p:spPr>
                <a:xfrm>
                  <a:off x="5689599" y="2888343"/>
                  <a:ext cx="972457" cy="972457"/>
                </a:xfrm>
                <a:prstGeom prst="rect">
                  <a:avLst/>
                </a:prstGeom>
                <a:solidFill>
                  <a:srgbClr val="FF0000"/>
                </a:solidFill>
                <a:effectLst>
                  <a:outerShdw blurRad="50800" dist="38100" dir="16200000"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p>
                  <a:pPr algn="ctr">
                    <a:spcBef>
                      <a:spcPct val="0"/>
                    </a:spcBef>
                    <a:defRPr/>
                  </a:pPr>
                  <a:endParaRPr lang="en-US" sz="1800"/>
                </a:p>
              </p:txBody>
            </p:sp>
            <p:sp>
              <p:nvSpPr>
                <p:cNvPr id="95" name="Oval 94"/>
                <p:cNvSpPr/>
                <p:nvPr/>
              </p:nvSpPr>
              <p:spPr>
                <a:xfrm>
                  <a:off x="5858576" y="3036730"/>
                  <a:ext cx="170084" cy="17719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96" name="Oval 95"/>
                <p:cNvSpPr/>
                <p:nvPr/>
              </p:nvSpPr>
              <p:spPr>
                <a:xfrm>
                  <a:off x="6320234" y="3539473"/>
                  <a:ext cx="174135" cy="17719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97" name="Oval 96"/>
                <p:cNvSpPr/>
                <p:nvPr/>
              </p:nvSpPr>
              <p:spPr>
                <a:xfrm>
                  <a:off x="5858576" y="3539473"/>
                  <a:ext cx="170084" cy="17719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98" name="Oval 97"/>
                <p:cNvSpPr/>
                <p:nvPr/>
              </p:nvSpPr>
              <p:spPr>
                <a:xfrm>
                  <a:off x="6320234" y="3036730"/>
                  <a:ext cx="174135" cy="17719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grpSp>
          <p:grpSp>
            <p:nvGrpSpPr>
              <p:cNvPr id="79" name="Group 42"/>
              <p:cNvGrpSpPr>
                <a:grpSpLocks/>
              </p:cNvGrpSpPr>
              <p:nvPr/>
            </p:nvGrpSpPr>
            <p:grpSpPr bwMode="auto">
              <a:xfrm>
                <a:off x="6519815" y="2823028"/>
                <a:ext cx="972457" cy="972457"/>
                <a:chOff x="6799942" y="2823028"/>
                <a:chExt cx="972457" cy="972457"/>
              </a:xfrm>
            </p:grpSpPr>
            <p:sp>
              <p:nvSpPr>
                <p:cNvPr id="88" name="Rectangle 87"/>
                <p:cNvSpPr/>
                <p:nvPr/>
              </p:nvSpPr>
              <p:spPr>
                <a:xfrm>
                  <a:off x="6799942" y="2823028"/>
                  <a:ext cx="972457" cy="972457"/>
                </a:xfrm>
                <a:prstGeom prst="rect">
                  <a:avLst/>
                </a:prstGeom>
                <a:solidFill>
                  <a:srgbClr val="FF0000"/>
                </a:solidFill>
                <a:effectLst>
                  <a:outerShdw blurRad="50800" dist="38100" dir="16200000"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p>
                  <a:pPr algn="ctr">
                    <a:spcBef>
                      <a:spcPct val="0"/>
                    </a:spcBef>
                    <a:defRPr/>
                  </a:pPr>
                  <a:endParaRPr lang="en-US" sz="1800"/>
                </a:p>
              </p:txBody>
            </p:sp>
            <p:sp>
              <p:nvSpPr>
                <p:cNvPr id="89" name="Oval 88"/>
                <p:cNvSpPr/>
                <p:nvPr/>
              </p:nvSpPr>
              <p:spPr>
                <a:xfrm>
                  <a:off x="6967353" y="2971415"/>
                  <a:ext cx="174133" cy="17719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90" name="Oval 89"/>
                <p:cNvSpPr/>
                <p:nvPr/>
              </p:nvSpPr>
              <p:spPr>
                <a:xfrm>
                  <a:off x="7433059" y="3474158"/>
                  <a:ext cx="174135" cy="17719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91" name="Oval 90"/>
                <p:cNvSpPr/>
                <p:nvPr/>
              </p:nvSpPr>
              <p:spPr>
                <a:xfrm>
                  <a:off x="6967353" y="3474158"/>
                  <a:ext cx="174133" cy="17719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92" name="Oval 91"/>
                <p:cNvSpPr/>
                <p:nvPr/>
              </p:nvSpPr>
              <p:spPr>
                <a:xfrm>
                  <a:off x="7433059" y="2971415"/>
                  <a:ext cx="174135" cy="17719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93" name="Oval 92"/>
                <p:cNvSpPr/>
                <p:nvPr/>
              </p:nvSpPr>
              <p:spPr>
                <a:xfrm>
                  <a:off x="7194132" y="3214546"/>
                  <a:ext cx="170084"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grpSp>
          <p:grpSp>
            <p:nvGrpSpPr>
              <p:cNvPr id="80" name="Group 43"/>
              <p:cNvGrpSpPr>
                <a:grpSpLocks/>
              </p:cNvGrpSpPr>
              <p:nvPr/>
            </p:nvGrpSpPr>
            <p:grpSpPr bwMode="auto">
              <a:xfrm>
                <a:off x="7699828" y="2823028"/>
                <a:ext cx="972457" cy="972457"/>
                <a:chOff x="7699828" y="3897086"/>
                <a:chExt cx="972457" cy="972457"/>
              </a:xfrm>
            </p:grpSpPr>
            <p:sp>
              <p:nvSpPr>
                <p:cNvPr id="81" name="Rectangle 80"/>
                <p:cNvSpPr/>
                <p:nvPr/>
              </p:nvSpPr>
              <p:spPr>
                <a:xfrm>
                  <a:off x="7699828" y="3897086"/>
                  <a:ext cx="972457" cy="972457"/>
                </a:xfrm>
                <a:prstGeom prst="rect">
                  <a:avLst/>
                </a:prstGeom>
                <a:solidFill>
                  <a:srgbClr val="FF0000"/>
                </a:solidFill>
                <a:effectLst>
                  <a:outerShdw blurRad="50800" dist="38100" dir="16200000"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p>
                  <a:pPr algn="ctr">
                    <a:spcBef>
                      <a:spcPct val="0"/>
                    </a:spcBef>
                    <a:defRPr/>
                  </a:pPr>
                  <a:endParaRPr lang="en-US" sz="1800"/>
                </a:p>
              </p:txBody>
            </p:sp>
            <p:sp>
              <p:nvSpPr>
                <p:cNvPr id="82" name="Oval 81"/>
                <p:cNvSpPr/>
                <p:nvPr/>
              </p:nvSpPr>
              <p:spPr>
                <a:xfrm>
                  <a:off x="7869719" y="4045473"/>
                  <a:ext cx="170084" cy="17719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83" name="Oval 82"/>
                <p:cNvSpPr/>
                <p:nvPr/>
              </p:nvSpPr>
              <p:spPr>
                <a:xfrm>
                  <a:off x="8331376" y="4548216"/>
                  <a:ext cx="174133" cy="17719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84" name="Oval 83"/>
                <p:cNvSpPr/>
                <p:nvPr/>
              </p:nvSpPr>
              <p:spPr>
                <a:xfrm>
                  <a:off x="7869719" y="4548216"/>
                  <a:ext cx="170084" cy="17719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85" name="Oval 84"/>
                <p:cNvSpPr/>
                <p:nvPr/>
              </p:nvSpPr>
              <p:spPr>
                <a:xfrm>
                  <a:off x="8331376" y="4045473"/>
                  <a:ext cx="174133" cy="17719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86" name="Oval 85"/>
                <p:cNvSpPr/>
                <p:nvPr/>
              </p:nvSpPr>
              <p:spPr>
                <a:xfrm>
                  <a:off x="7869719" y="4305087"/>
                  <a:ext cx="170084" cy="16895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87" name="Oval 86"/>
                <p:cNvSpPr/>
                <p:nvPr/>
              </p:nvSpPr>
              <p:spPr>
                <a:xfrm>
                  <a:off x="8331376" y="4305087"/>
                  <a:ext cx="174133" cy="16895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grpSp>
        </p:grpSp>
        <p:cxnSp>
          <p:nvCxnSpPr>
            <p:cNvPr id="9" name="Straight Connector 8"/>
            <p:cNvCxnSpPr/>
            <p:nvPr/>
          </p:nvCxnSpPr>
          <p:spPr>
            <a:xfrm>
              <a:off x="3017446" y="2545030"/>
              <a:ext cx="2959508" cy="1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4206661" y="2249851"/>
              <a:ext cx="581077" cy="18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1291525" y="3133557"/>
              <a:ext cx="2688630" cy="1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1183488" y="3241594"/>
              <a:ext cx="217903" cy="18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1728901" y="3241594"/>
              <a:ext cx="217903" cy="18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2266993" y="3241594"/>
              <a:ext cx="217903" cy="18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2772141" y="3241594"/>
              <a:ext cx="217903" cy="18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3324875" y="3241594"/>
              <a:ext cx="217903" cy="18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3862967" y="3241594"/>
              <a:ext cx="217903" cy="18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2512293" y="3031124"/>
              <a:ext cx="21231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1159276" y="3979115"/>
              <a:ext cx="266328" cy="18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1704689" y="3979115"/>
              <a:ext cx="266328" cy="18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2242781" y="3979115"/>
              <a:ext cx="266328" cy="18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a:off x="2747929" y="3979115"/>
              <a:ext cx="266328" cy="18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3300663" y="3979115"/>
              <a:ext cx="266328" cy="18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a:off x="3838755" y="3979115"/>
              <a:ext cx="266328" cy="18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007836" y="4027522"/>
              <a:ext cx="3270649" cy="465607"/>
            </a:xfrm>
            <a:prstGeom prst="rect">
              <a:avLst/>
            </a:prstGeom>
            <a:noFill/>
          </p:spPr>
          <p:txBody>
            <a:bodyPr>
              <a:spAutoFit/>
            </a:bodyPr>
            <a:lstStyle>
              <a:lvl1pPr>
                <a:spcBef>
                  <a:spcPct val="0"/>
                </a:spcBef>
                <a:defRPr>
                  <a:solidFill>
                    <a:schemeClr val="tx1"/>
                  </a:solidFill>
                  <a:latin typeface="Arial" charset="0"/>
                  <a:ea typeface="ＭＳ Ｐゴシック" charset="0"/>
                </a:defRPr>
              </a:lvl1pPr>
              <a:lvl2pPr marL="742950" indent="-285750">
                <a:spcBef>
                  <a:spcPct val="0"/>
                </a:spcBef>
                <a:defRPr>
                  <a:solidFill>
                    <a:schemeClr val="tx1"/>
                  </a:solidFill>
                  <a:latin typeface="Arial" charset="0"/>
                  <a:ea typeface="ＭＳ Ｐゴシック" charset="0"/>
                </a:defRPr>
              </a:lvl2pPr>
              <a:lvl3pPr marL="1143000" indent="-228600">
                <a:spcBef>
                  <a:spcPct val="0"/>
                </a:spcBef>
                <a:defRPr>
                  <a:solidFill>
                    <a:schemeClr val="tx1"/>
                  </a:solidFill>
                  <a:latin typeface="Arial" charset="0"/>
                  <a:ea typeface="ＭＳ Ｐゴシック" charset="0"/>
                </a:defRPr>
              </a:lvl3pPr>
              <a:lvl4pPr marL="1600200" indent="-228600">
                <a:spcBef>
                  <a:spcPct val="0"/>
                </a:spcBef>
                <a:defRPr>
                  <a:solidFill>
                    <a:schemeClr val="tx1"/>
                  </a:solidFill>
                  <a:latin typeface="Arial" charset="0"/>
                  <a:ea typeface="ＭＳ Ｐゴシック" charset="0"/>
                </a:defRPr>
              </a:lvl4pPr>
              <a:lvl5pPr marL="2057400" indent="-228600">
                <a:spcBef>
                  <a:spcPct val="0"/>
                </a:spcBef>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r>
                <a:rPr lang="en-US" sz="2000">
                  <a:latin typeface="Times New Roman" charset="0"/>
                  <a:cs typeface="Arial" charset="0"/>
                </a:rPr>
                <a:t>H1   H2   H3 H4   H5  H6</a:t>
              </a:r>
            </a:p>
          </p:txBody>
        </p:sp>
        <p:grpSp>
          <p:nvGrpSpPr>
            <p:cNvPr id="26" name="Group 112"/>
            <p:cNvGrpSpPr>
              <a:grpSpLocks/>
            </p:cNvGrpSpPr>
            <p:nvPr/>
          </p:nvGrpSpPr>
          <p:grpSpPr bwMode="auto">
            <a:xfrm>
              <a:off x="4840514" y="3410850"/>
              <a:ext cx="3106058" cy="439505"/>
              <a:chOff x="1799771" y="2823028"/>
              <a:chExt cx="6872514" cy="972457"/>
            </a:xfrm>
          </p:grpSpPr>
          <p:grpSp>
            <p:nvGrpSpPr>
              <p:cNvPr id="42" name="Group 38"/>
              <p:cNvGrpSpPr>
                <a:grpSpLocks/>
              </p:cNvGrpSpPr>
              <p:nvPr/>
            </p:nvGrpSpPr>
            <p:grpSpPr bwMode="auto">
              <a:xfrm>
                <a:off x="1799771" y="2823028"/>
                <a:ext cx="972457" cy="972457"/>
                <a:chOff x="1799771" y="2960914"/>
                <a:chExt cx="972457" cy="972457"/>
              </a:xfrm>
            </p:grpSpPr>
            <p:sp>
              <p:nvSpPr>
                <p:cNvPr id="73" name="Rectangle 72"/>
                <p:cNvSpPr/>
                <p:nvPr/>
              </p:nvSpPr>
              <p:spPr>
                <a:xfrm>
                  <a:off x="1799771" y="2960914"/>
                  <a:ext cx="972457" cy="972457"/>
                </a:xfrm>
                <a:prstGeom prst="rect">
                  <a:avLst/>
                </a:prstGeom>
                <a:solidFill>
                  <a:srgbClr val="FF0000"/>
                </a:solidFill>
                <a:effectLst>
                  <a:outerShdw blurRad="50800" dist="38100" dir="16200000"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p>
                  <a:pPr algn="ctr">
                    <a:spcBef>
                      <a:spcPct val="0"/>
                    </a:spcBef>
                    <a:defRPr/>
                  </a:pPr>
                  <a:endParaRPr lang="en-US" sz="1800"/>
                </a:p>
              </p:txBody>
            </p:sp>
            <p:sp>
              <p:nvSpPr>
                <p:cNvPr id="74" name="Oval 73"/>
                <p:cNvSpPr/>
                <p:nvPr/>
              </p:nvSpPr>
              <p:spPr>
                <a:xfrm>
                  <a:off x="2196316" y="3361097"/>
                  <a:ext cx="174135"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grpSp>
          <p:grpSp>
            <p:nvGrpSpPr>
              <p:cNvPr id="43" name="Group 39"/>
              <p:cNvGrpSpPr>
                <a:grpSpLocks/>
              </p:cNvGrpSpPr>
              <p:nvPr/>
            </p:nvGrpSpPr>
            <p:grpSpPr bwMode="auto">
              <a:xfrm>
                <a:off x="2979782" y="2823028"/>
                <a:ext cx="972457" cy="972457"/>
                <a:chOff x="2997199" y="2939143"/>
                <a:chExt cx="972457" cy="972457"/>
              </a:xfrm>
            </p:grpSpPr>
            <p:sp>
              <p:nvSpPr>
                <p:cNvPr id="70" name="Rectangle 69"/>
                <p:cNvSpPr/>
                <p:nvPr/>
              </p:nvSpPr>
              <p:spPr>
                <a:xfrm>
                  <a:off x="2997199" y="2939143"/>
                  <a:ext cx="972457" cy="972457"/>
                </a:xfrm>
                <a:prstGeom prst="rect">
                  <a:avLst/>
                </a:prstGeom>
                <a:solidFill>
                  <a:srgbClr val="FF0000"/>
                </a:solidFill>
                <a:effectLst>
                  <a:outerShdw blurRad="50800" dist="38100" dir="16200000"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p>
                  <a:pPr algn="ctr">
                    <a:spcBef>
                      <a:spcPct val="0"/>
                    </a:spcBef>
                    <a:defRPr/>
                  </a:pPr>
                  <a:endParaRPr lang="en-US" sz="1800"/>
                </a:p>
              </p:txBody>
            </p:sp>
            <p:sp>
              <p:nvSpPr>
                <p:cNvPr id="71" name="Oval 70"/>
                <p:cNvSpPr/>
                <p:nvPr/>
              </p:nvSpPr>
              <p:spPr>
                <a:xfrm>
                  <a:off x="3161347" y="3092075"/>
                  <a:ext cx="174135"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72" name="Oval 71"/>
                <p:cNvSpPr/>
                <p:nvPr/>
              </p:nvSpPr>
              <p:spPr>
                <a:xfrm>
                  <a:off x="3618957" y="3594818"/>
                  <a:ext cx="170084"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grpSp>
          <p:grpSp>
            <p:nvGrpSpPr>
              <p:cNvPr id="44" name="Group 40"/>
              <p:cNvGrpSpPr>
                <a:grpSpLocks/>
              </p:cNvGrpSpPr>
              <p:nvPr/>
            </p:nvGrpSpPr>
            <p:grpSpPr bwMode="auto">
              <a:xfrm>
                <a:off x="4159793" y="2823028"/>
                <a:ext cx="972457" cy="972457"/>
                <a:chOff x="4252685" y="2917372"/>
                <a:chExt cx="972457" cy="972457"/>
              </a:xfrm>
            </p:grpSpPr>
            <p:sp>
              <p:nvSpPr>
                <p:cNvPr id="66" name="Rectangle 65"/>
                <p:cNvSpPr/>
                <p:nvPr/>
              </p:nvSpPr>
              <p:spPr>
                <a:xfrm>
                  <a:off x="4252685" y="2917372"/>
                  <a:ext cx="972457" cy="972457"/>
                </a:xfrm>
                <a:prstGeom prst="rect">
                  <a:avLst/>
                </a:prstGeom>
                <a:solidFill>
                  <a:srgbClr val="FF0000"/>
                </a:solidFill>
                <a:effectLst>
                  <a:outerShdw blurRad="50800" dist="38100" dir="16200000"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p>
                  <a:pPr algn="ctr">
                    <a:spcBef>
                      <a:spcPct val="0"/>
                    </a:spcBef>
                    <a:defRPr/>
                  </a:pPr>
                  <a:endParaRPr lang="en-US" sz="1800"/>
                </a:p>
              </p:txBody>
            </p:sp>
            <p:sp>
              <p:nvSpPr>
                <p:cNvPr id="67" name="Oval 66"/>
                <p:cNvSpPr/>
                <p:nvPr/>
              </p:nvSpPr>
              <p:spPr>
                <a:xfrm>
                  <a:off x="4419313" y="3070304"/>
                  <a:ext cx="174135"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68" name="Oval 67"/>
                <p:cNvSpPr/>
                <p:nvPr/>
              </p:nvSpPr>
              <p:spPr>
                <a:xfrm>
                  <a:off x="4876922" y="3573047"/>
                  <a:ext cx="170084"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69" name="Oval 68"/>
                <p:cNvSpPr/>
                <p:nvPr/>
              </p:nvSpPr>
              <p:spPr>
                <a:xfrm>
                  <a:off x="4658242" y="3325796"/>
                  <a:ext cx="174133"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grpSp>
          <p:grpSp>
            <p:nvGrpSpPr>
              <p:cNvPr id="45" name="Group 41"/>
              <p:cNvGrpSpPr>
                <a:grpSpLocks/>
              </p:cNvGrpSpPr>
              <p:nvPr/>
            </p:nvGrpSpPr>
            <p:grpSpPr bwMode="auto">
              <a:xfrm>
                <a:off x="5339804" y="2823028"/>
                <a:ext cx="972457" cy="972457"/>
                <a:chOff x="5689599" y="2888343"/>
                <a:chExt cx="972457" cy="972457"/>
              </a:xfrm>
            </p:grpSpPr>
            <p:sp>
              <p:nvSpPr>
                <p:cNvPr id="61" name="Rectangle 60"/>
                <p:cNvSpPr/>
                <p:nvPr/>
              </p:nvSpPr>
              <p:spPr>
                <a:xfrm>
                  <a:off x="5689599" y="2888343"/>
                  <a:ext cx="972457" cy="972457"/>
                </a:xfrm>
                <a:prstGeom prst="rect">
                  <a:avLst/>
                </a:prstGeom>
                <a:solidFill>
                  <a:srgbClr val="FF0000"/>
                </a:solidFill>
                <a:effectLst>
                  <a:outerShdw blurRad="50800" dist="38100" dir="16200000"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p>
                  <a:pPr algn="ctr">
                    <a:spcBef>
                      <a:spcPct val="0"/>
                    </a:spcBef>
                    <a:defRPr/>
                  </a:pPr>
                  <a:endParaRPr lang="en-US" sz="1800"/>
                </a:p>
              </p:txBody>
            </p:sp>
            <p:sp>
              <p:nvSpPr>
                <p:cNvPr id="62" name="Oval 61"/>
                <p:cNvSpPr/>
                <p:nvPr/>
              </p:nvSpPr>
              <p:spPr>
                <a:xfrm>
                  <a:off x="5854661" y="3041275"/>
                  <a:ext cx="174133"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63" name="Oval 62"/>
                <p:cNvSpPr/>
                <p:nvPr/>
              </p:nvSpPr>
              <p:spPr>
                <a:xfrm>
                  <a:off x="6320367" y="3544018"/>
                  <a:ext cx="170084"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64" name="Oval 63"/>
                <p:cNvSpPr/>
                <p:nvPr/>
              </p:nvSpPr>
              <p:spPr>
                <a:xfrm>
                  <a:off x="5854661" y="3544018"/>
                  <a:ext cx="174133"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65" name="Oval 64"/>
                <p:cNvSpPr/>
                <p:nvPr/>
              </p:nvSpPr>
              <p:spPr>
                <a:xfrm>
                  <a:off x="6320367" y="3041275"/>
                  <a:ext cx="170084"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grpSp>
          <p:grpSp>
            <p:nvGrpSpPr>
              <p:cNvPr id="46" name="Group 42"/>
              <p:cNvGrpSpPr>
                <a:grpSpLocks/>
              </p:cNvGrpSpPr>
              <p:nvPr/>
            </p:nvGrpSpPr>
            <p:grpSpPr bwMode="auto">
              <a:xfrm>
                <a:off x="6519815" y="2823028"/>
                <a:ext cx="972457" cy="972457"/>
                <a:chOff x="6799942" y="2823028"/>
                <a:chExt cx="972457" cy="972457"/>
              </a:xfrm>
            </p:grpSpPr>
            <p:sp>
              <p:nvSpPr>
                <p:cNvPr id="55" name="Rectangle 54"/>
                <p:cNvSpPr/>
                <p:nvPr/>
              </p:nvSpPr>
              <p:spPr>
                <a:xfrm>
                  <a:off x="6799942" y="2823028"/>
                  <a:ext cx="972457" cy="972457"/>
                </a:xfrm>
                <a:prstGeom prst="rect">
                  <a:avLst/>
                </a:prstGeom>
                <a:solidFill>
                  <a:srgbClr val="FF0000"/>
                </a:solidFill>
                <a:effectLst>
                  <a:outerShdw blurRad="50800" dist="38100" dir="16200000"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p>
                  <a:pPr algn="ctr">
                    <a:spcBef>
                      <a:spcPct val="0"/>
                    </a:spcBef>
                    <a:defRPr/>
                  </a:pPr>
                  <a:endParaRPr lang="en-US" sz="1800"/>
                </a:p>
              </p:txBody>
            </p:sp>
            <p:sp>
              <p:nvSpPr>
                <p:cNvPr id="56" name="Oval 55"/>
                <p:cNvSpPr/>
                <p:nvPr/>
              </p:nvSpPr>
              <p:spPr>
                <a:xfrm>
                  <a:off x="6967486" y="2975960"/>
                  <a:ext cx="170084"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57" name="Oval 56"/>
                <p:cNvSpPr/>
                <p:nvPr/>
              </p:nvSpPr>
              <p:spPr>
                <a:xfrm>
                  <a:off x="7429143" y="3478703"/>
                  <a:ext cx="174133"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58" name="Oval 57"/>
                <p:cNvSpPr/>
                <p:nvPr/>
              </p:nvSpPr>
              <p:spPr>
                <a:xfrm>
                  <a:off x="6967486" y="3478703"/>
                  <a:ext cx="170084"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59" name="Oval 58"/>
                <p:cNvSpPr/>
                <p:nvPr/>
              </p:nvSpPr>
              <p:spPr>
                <a:xfrm>
                  <a:off x="7429143" y="2975960"/>
                  <a:ext cx="174133"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60" name="Oval 59"/>
                <p:cNvSpPr/>
                <p:nvPr/>
              </p:nvSpPr>
              <p:spPr>
                <a:xfrm>
                  <a:off x="7190214" y="3219089"/>
                  <a:ext cx="174135" cy="1689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grpSp>
          <p:grpSp>
            <p:nvGrpSpPr>
              <p:cNvPr id="47" name="Group 43"/>
              <p:cNvGrpSpPr>
                <a:grpSpLocks/>
              </p:cNvGrpSpPr>
              <p:nvPr/>
            </p:nvGrpSpPr>
            <p:grpSpPr bwMode="auto">
              <a:xfrm>
                <a:off x="7699828" y="2823028"/>
                <a:ext cx="972457" cy="972457"/>
                <a:chOff x="7699828" y="3897086"/>
                <a:chExt cx="972457" cy="972457"/>
              </a:xfrm>
            </p:grpSpPr>
            <p:sp>
              <p:nvSpPr>
                <p:cNvPr id="48" name="Rectangle 47"/>
                <p:cNvSpPr/>
                <p:nvPr/>
              </p:nvSpPr>
              <p:spPr>
                <a:xfrm>
                  <a:off x="7699828" y="3897086"/>
                  <a:ext cx="972457" cy="972457"/>
                </a:xfrm>
                <a:prstGeom prst="rect">
                  <a:avLst/>
                </a:prstGeom>
                <a:solidFill>
                  <a:srgbClr val="FF0000"/>
                </a:solidFill>
                <a:effectLst>
                  <a:outerShdw blurRad="50800" dist="38100" dir="16200000"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p>
                  <a:pPr algn="ctr">
                    <a:spcBef>
                      <a:spcPct val="0"/>
                    </a:spcBef>
                    <a:defRPr/>
                  </a:pPr>
                  <a:endParaRPr lang="en-US" sz="1800"/>
                </a:p>
              </p:txBody>
            </p:sp>
            <p:sp>
              <p:nvSpPr>
                <p:cNvPr id="49" name="Oval 48"/>
                <p:cNvSpPr/>
                <p:nvPr/>
              </p:nvSpPr>
              <p:spPr>
                <a:xfrm>
                  <a:off x="7865800" y="4050018"/>
                  <a:ext cx="174135"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50" name="Oval 49"/>
                <p:cNvSpPr/>
                <p:nvPr/>
              </p:nvSpPr>
              <p:spPr>
                <a:xfrm>
                  <a:off x="8331509" y="4552761"/>
                  <a:ext cx="170084"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51" name="Oval 50"/>
                <p:cNvSpPr/>
                <p:nvPr/>
              </p:nvSpPr>
              <p:spPr>
                <a:xfrm>
                  <a:off x="7865800" y="4552761"/>
                  <a:ext cx="174135"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52" name="Oval 51"/>
                <p:cNvSpPr/>
                <p:nvPr/>
              </p:nvSpPr>
              <p:spPr>
                <a:xfrm>
                  <a:off x="8331509" y="4050018"/>
                  <a:ext cx="170084"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53" name="Oval 52"/>
                <p:cNvSpPr/>
                <p:nvPr/>
              </p:nvSpPr>
              <p:spPr>
                <a:xfrm>
                  <a:off x="7865800" y="4305510"/>
                  <a:ext cx="174135"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54" name="Oval 53"/>
                <p:cNvSpPr/>
                <p:nvPr/>
              </p:nvSpPr>
              <p:spPr>
                <a:xfrm>
                  <a:off x="8331509" y="4305510"/>
                  <a:ext cx="170084"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grpSp>
        </p:grpSp>
        <p:cxnSp>
          <p:nvCxnSpPr>
            <p:cNvPr id="27" name="Straight Connector 26"/>
            <p:cNvCxnSpPr/>
            <p:nvPr/>
          </p:nvCxnSpPr>
          <p:spPr>
            <a:xfrm flipV="1">
              <a:off x="5043528" y="3141007"/>
              <a:ext cx="2688630" cy="1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4936405" y="3249959"/>
              <a:ext cx="2179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5480904" y="3249043"/>
              <a:ext cx="217903" cy="18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6018997" y="3249043"/>
              <a:ext cx="217903" cy="18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6525974" y="3249043"/>
              <a:ext cx="217903" cy="18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7077793" y="3249959"/>
              <a:ext cx="2179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7615885" y="3249959"/>
              <a:ext cx="2179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6266143" y="3036727"/>
              <a:ext cx="210454" cy="18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5400000">
              <a:off x="4913125" y="3986548"/>
              <a:ext cx="26446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5400000">
              <a:off x="5457624" y="3985633"/>
              <a:ext cx="264465" cy="18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5400000">
              <a:off x="5995716" y="3985633"/>
              <a:ext cx="264465" cy="18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5400000">
              <a:off x="6502693" y="3985633"/>
              <a:ext cx="264465" cy="183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5400000">
              <a:off x="7054512" y="3986548"/>
              <a:ext cx="26446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5400000">
              <a:off x="7592604" y="3986548"/>
              <a:ext cx="26446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701271" y="4033108"/>
              <a:ext cx="3484788" cy="465607"/>
            </a:xfrm>
            <a:prstGeom prst="rect">
              <a:avLst/>
            </a:prstGeom>
            <a:noFill/>
          </p:spPr>
          <p:txBody>
            <a:bodyPr>
              <a:spAutoFit/>
            </a:bodyPr>
            <a:lstStyle>
              <a:lvl1pPr>
                <a:spcBef>
                  <a:spcPct val="0"/>
                </a:spcBef>
                <a:defRPr>
                  <a:solidFill>
                    <a:schemeClr val="tx1"/>
                  </a:solidFill>
                  <a:latin typeface="Arial" charset="0"/>
                  <a:ea typeface="ＭＳ Ｐゴシック" charset="0"/>
                </a:defRPr>
              </a:lvl1pPr>
              <a:lvl2pPr marL="742950" indent="-285750">
                <a:spcBef>
                  <a:spcPct val="0"/>
                </a:spcBef>
                <a:defRPr>
                  <a:solidFill>
                    <a:schemeClr val="tx1"/>
                  </a:solidFill>
                  <a:latin typeface="Arial" charset="0"/>
                  <a:ea typeface="ＭＳ Ｐゴシック" charset="0"/>
                </a:defRPr>
              </a:lvl2pPr>
              <a:lvl3pPr marL="1143000" indent="-228600">
                <a:spcBef>
                  <a:spcPct val="0"/>
                </a:spcBef>
                <a:defRPr>
                  <a:solidFill>
                    <a:schemeClr val="tx1"/>
                  </a:solidFill>
                  <a:latin typeface="Arial" charset="0"/>
                  <a:ea typeface="ＭＳ Ｐゴシック" charset="0"/>
                </a:defRPr>
              </a:lvl3pPr>
              <a:lvl4pPr marL="1600200" indent="-228600">
                <a:spcBef>
                  <a:spcPct val="0"/>
                </a:spcBef>
                <a:defRPr>
                  <a:solidFill>
                    <a:schemeClr val="tx1"/>
                  </a:solidFill>
                  <a:latin typeface="Arial" charset="0"/>
                  <a:ea typeface="ＭＳ Ｐゴシック" charset="0"/>
                </a:defRPr>
              </a:lvl4pPr>
              <a:lvl5pPr marL="2057400" indent="-228600">
                <a:spcBef>
                  <a:spcPct val="0"/>
                </a:spcBef>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r>
                <a:rPr lang="en-US" sz="2000">
                  <a:latin typeface="Times New Roman" charset="0"/>
                  <a:cs typeface="Arial" charset="0"/>
                </a:rPr>
                <a:t>T1    T2   T3   T4   T5   T6</a:t>
              </a:r>
            </a:p>
          </p:txBody>
        </p:sp>
      </p:grpSp>
      <p:sp>
        <p:nvSpPr>
          <p:cNvPr id="108" name="TextBox 107"/>
          <p:cNvSpPr txBox="1"/>
          <p:nvPr/>
        </p:nvSpPr>
        <p:spPr>
          <a:xfrm>
            <a:off x="798159" y="5445741"/>
            <a:ext cx="7185025" cy="822325"/>
          </a:xfrm>
          <a:prstGeom prst="rect">
            <a:avLst/>
          </a:prstGeom>
          <a:noFill/>
        </p:spPr>
        <p:txBody>
          <a:bodyPr>
            <a:spAutoFit/>
          </a:bodyPr>
          <a:lstStyle>
            <a:lvl1pPr>
              <a:spcBef>
                <a:spcPct val="0"/>
              </a:spcBef>
              <a:defRPr>
                <a:solidFill>
                  <a:schemeClr val="tx1"/>
                </a:solidFill>
                <a:latin typeface="Arial" charset="0"/>
                <a:ea typeface="ＭＳ Ｐゴシック" charset="0"/>
              </a:defRPr>
            </a:lvl1pPr>
            <a:lvl2pPr marL="742950" indent="-285750">
              <a:spcBef>
                <a:spcPct val="0"/>
              </a:spcBef>
              <a:defRPr>
                <a:solidFill>
                  <a:schemeClr val="tx1"/>
                </a:solidFill>
                <a:latin typeface="Arial" charset="0"/>
                <a:ea typeface="ＭＳ Ｐゴシック" charset="0"/>
              </a:defRPr>
            </a:lvl2pPr>
            <a:lvl3pPr marL="1143000" indent="-228600">
              <a:spcBef>
                <a:spcPct val="0"/>
              </a:spcBef>
              <a:defRPr>
                <a:solidFill>
                  <a:schemeClr val="tx1"/>
                </a:solidFill>
                <a:latin typeface="Arial" charset="0"/>
                <a:ea typeface="ＭＳ Ｐゴシック" charset="0"/>
              </a:defRPr>
            </a:lvl3pPr>
            <a:lvl4pPr marL="1600200" indent="-228600">
              <a:spcBef>
                <a:spcPct val="0"/>
              </a:spcBef>
              <a:defRPr>
                <a:solidFill>
                  <a:schemeClr val="tx1"/>
                </a:solidFill>
                <a:latin typeface="Arial" charset="0"/>
                <a:ea typeface="ＭＳ Ｐゴシック" charset="0"/>
              </a:defRPr>
            </a:lvl4pPr>
            <a:lvl5pPr marL="2057400" indent="-228600">
              <a:spcBef>
                <a:spcPct val="0"/>
              </a:spcBef>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r>
              <a:rPr lang="en-US" sz="2400" dirty="0">
                <a:latin typeface="Times New Roman" charset="0"/>
                <a:cs typeface="Arial" charset="0"/>
              </a:rPr>
              <a:t>The sample space has 12 outcomes:</a:t>
            </a:r>
          </a:p>
          <a:p>
            <a:r>
              <a:rPr lang="pt-BR" sz="2400" dirty="0" err="1">
                <a:latin typeface="Times New Roman" charset="0"/>
                <a:cs typeface="Arial" charset="0"/>
              </a:rPr>
              <a:t>S</a:t>
            </a:r>
            <a:r>
              <a:rPr lang="pt-BR" sz="2400" dirty="0">
                <a:latin typeface="Times New Roman" charset="0"/>
                <a:cs typeface="Arial" charset="0"/>
              </a:rPr>
              <a:t> = {H1, H2, H3, H4, H5, H6, T1, T2, T3, T4, T5, T6}</a:t>
            </a:r>
            <a:endParaRPr lang="en-US" sz="2400" dirty="0">
              <a:latin typeface="Times New Roman" charset="0"/>
              <a:cs typeface="Arial" charset="0"/>
            </a:endParaRPr>
          </a:p>
        </p:txBody>
      </p:sp>
      <p:sp>
        <p:nvSpPr>
          <p:cNvPr id="109" name="TextBox 108"/>
          <p:cNvSpPr txBox="1"/>
          <p:nvPr/>
        </p:nvSpPr>
        <p:spPr>
          <a:xfrm>
            <a:off x="367722" y="2587857"/>
            <a:ext cx="2154237" cy="457200"/>
          </a:xfrm>
          <a:prstGeom prst="rect">
            <a:avLst/>
          </a:prstGeom>
          <a:noFill/>
        </p:spPr>
        <p:txBody>
          <a:bodyPr>
            <a:spAutoFit/>
          </a:bodyPr>
          <a:lstStyle>
            <a:lvl1pPr>
              <a:spcBef>
                <a:spcPct val="0"/>
              </a:spcBef>
              <a:defRPr>
                <a:solidFill>
                  <a:schemeClr val="tx1"/>
                </a:solidFill>
                <a:latin typeface="Arial" charset="0"/>
                <a:ea typeface="ＭＳ Ｐゴシック" charset="0"/>
              </a:defRPr>
            </a:lvl1pPr>
            <a:lvl2pPr marL="742950" indent="-285750">
              <a:spcBef>
                <a:spcPct val="0"/>
              </a:spcBef>
              <a:defRPr>
                <a:solidFill>
                  <a:schemeClr val="tx1"/>
                </a:solidFill>
                <a:latin typeface="Arial" charset="0"/>
                <a:ea typeface="ＭＳ Ｐゴシック" charset="0"/>
              </a:defRPr>
            </a:lvl2pPr>
            <a:lvl3pPr marL="1143000" indent="-228600">
              <a:spcBef>
                <a:spcPct val="0"/>
              </a:spcBef>
              <a:defRPr>
                <a:solidFill>
                  <a:schemeClr val="tx1"/>
                </a:solidFill>
                <a:latin typeface="Arial" charset="0"/>
                <a:ea typeface="ＭＳ Ｐゴシック" charset="0"/>
              </a:defRPr>
            </a:lvl3pPr>
            <a:lvl4pPr marL="1600200" indent="-228600">
              <a:spcBef>
                <a:spcPct val="0"/>
              </a:spcBef>
              <a:defRPr>
                <a:solidFill>
                  <a:schemeClr val="tx1"/>
                </a:solidFill>
                <a:latin typeface="Arial" charset="0"/>
                <a:ea typeface="ＭＳ Ｐゴシック" charset="0"/>
              </a:defRPr>
            </a:lvl4pPr>
            <a:lvl5pPr marL="2057400" indent="-228600">
              <a:spcBef>
                <a:spcPct val="0"/>
              </a:spcBef>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r>
              <a:rPr lang="en-US" sz="2400" dirty="0">
                <a:latin typeface="Times New Roman" charset="0"/>
                <a:cs typeface="Arial" charset="0"/>
              </a:rPr>
              <a:t>Tree diagram:</a:t>
            </a:r>
          </a:p>
        </p:txBody>
      </p:sp>
    </p:spTree>
    <p:extLst>
      <p:ext uri="{BB962C8B-B14F-4D97-AF65-F5344CB8AC3E}">
        <p14:creationId xmlns:p14="http://schemas.microsoft.com/office/powerpoint/2010/main" val="3223625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linds(horizont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108" grpId="0"/>
      <p:bldP spid="10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Sample spaces and events</a:t>
            </a:r>
            <a:endParaRPr lang="en-US" sz="3600" dirty="0">
              <a:latin typeface="Times New Roman" panose="02020603050405020304" pitchFamily="18" charset="0"/>
              <a:cs typeface="Times New Roman" panose="02020603050405020304" pitchFamily="18" charset="0"/>
            </a:endParaRPr>
          </a:p>
        </p:txBody>
      </p:sp>
      <p:sp>
        <p:nvSpPr>
          <p:cNvPr id="4" name="Rectangle 8"/>
          <p:cNvSpPr>
            <a:spLocks noGrp="1" noChangeArrowheads="1"/>
          </p:cNvSpPr>
          <p:nvPr>
            <p:ph idx="1"/>
          </p:nvPr>
        </p:nvSpPr>
        <p:spPr bwMode="auto">
          <a:xfrm>
            <a:off x="457201" y="1600200"/>
            <a:ext cx="7620000" cy="1446550"/>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wrap="square">
            <a:spAutoFit/>
          </a:bodyPr>
          <a:lstStyle/>
          <a:p>
            <a:pPr marL="0" indent="0">
              <a:spcBef>
                <a:spcPct val="0"/>
              </a:spcBef>
              <a:buNone/>
            </a:pPr>
            <a:r>
              <a:rPr lang="en-US" sz="2200" dirty="0">
                <a:solidFill>
                  <a:srgbClr val="0000FF"/>
                </a:solidFill>
                <a:latin typeface="Times New Roman" panose="02020603050405020304" pitchFamily="18" charset="0"/>
                <a:cs typeface="Times New Roman" panose="02020603050405020304" pitchFamily="18" charset="0"/>
              </a:rPr>
              <a:t>Example 2: </a:t>
            </a:r>
            <a:r>
              <a:rPr lang="en-US" sz="2200" dirty="0">
                <a:latin typeface="Times New Roman" panose="02020603050405020304" pitchFamily="18" charset="0"/>
                <a:cs typeface="Times New Roman" panose="02020603050405020304" pitchFamily="18" charset="0"/>
              </a:rPr>
              <a:t>Each message in a digital communication system is classified as to whether it is received within the time specified by the system design. If three messages are classified, use a tree diagram to represent the sample space of possible outcomes.</a:t>
            </a:r>
          </a:p>
        </p:txBody>
      </p:sp>
      <p:pic>
        <p:nvPicPr>
          <p:cNvPr id="5" name="Picture 4" descr="39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8528" y="3275013"/>
            <a:ext cx="6083300" cy="282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879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Sample spaces and events</a:t>
            </a:r>
            <a:endParaRPr lang="en-US" sz="3600" dirty="0">
              <a:latin typeface="Times New Roman" panose="02020603050405020304" pitchFamily="18" charset="0"/>
              <a:cs typeface="Times New Roman" panose="02020603050405020304" pitchFamily="18" charset="0"/>
            </a:endParaRPr>
          </a:p>
        </p:txBody>
      </p:sp>
      <p:sp>
        <p:nvSpPr>
          <p:cNvPr id="4" name="Rectangle 4"/>
          <p:cNvSpPr>
            <a:spLocks noGrp="1" noChangeArrowheads="1"/>
          </p:cNvSpPr>
          <p:nvPr>
            <p:ph idx="1"/>
          </p:nvPr>
        </p:nvSpPr>
        <p:spPr bwMode="auto">
          <a:xfrm>
            <a:off x="457200" y="1600200"/>
            <a:ext cx="29193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indent="0">
              <a:spcBef>
                <a:spcPct val="20000"/>
              </a:spcBef>
              <a:buNone/>
            </a:pPr>
            <a:r>
              <a:rPr lang="en-US" sz="2400" b="1" u="sng" dirty="0">
                <a:latin typeface="Times New Roman" panose="02020603050405020304" pitchFamily="18" charset="0"/>
                <a:cs typeface="Times New Roman" panose="02020603050405020304" pitchFamily="18" charset="0"/>
              </a:rPr>
              <a:t>Basic Set Operations</a:t>
            </a:r>
          </a:p>
        </p:txBody>
      </p:sp>
      <p:sp>
        <p:nvSpPr>
          <p:cNvPr id="5" name="Text Box 5"/>
          <p:cNvSpPr txBox="1">
            <a:spLocks noChangeArrowheads="1"/>
          </p:cNvSpPr>
          <p:nvPr/>
        </p:nvSpPr>
        <p:spPr bwMode="auto">
          <a:xfrm>
            <a:off x="159458" y="2377054"/>
            <a:ext cx="7954310" cy="4154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400" dirty="0">
                <a:latin typeface="Times New Roman" panose="02020603050405020304" pitchFamily="18" charset="0"/>
                <a:cs typeface="Times New Roman" panose="02020603050405020304" pitchFamily="18" charset="0"/>
              </a:rPr>
              <a:t>The </a:t>
            </a:r>
            <a:r>
              <a:rPr lang="en-US" sz="2400" b="1" dirty="0">
                <a:solidFill>
                  <a:srgbClr val="0070C0"/>
                </a:solidFill>
                <a:latin typeface="Times New Roman" panose="02020603050405020304" pitchFamily="18" charset="0"/>
                <a:cs typeface="Times New Roman" panose="02020603050405020304" pitchFamily="18" charset="0"/>
              </a:rPr>
              <a:t>union</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of two events is the event that consists of all outcomes that are contained in either of the two events. We denote the union as </a:t>
            </a:r>
            <a:r>
              <a:rPr lang="en-US" sz="2400" i="1" dirty="0">
                <a:latin typeface="Times New Roman" panose="02020603050405020304" pitchFamily="18" charset="0"/>
                <a:cs typeface="Times New Roman" panose="02020603050405020304" pitchFamily="18" charset="0"/>
              </a:rPr>
              <a:t>E</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sym typeface="Symbol" charset="0"/>
              </a:rPr>
              <a:t></a:t>
            </a:r>
            <a:r>
              <a:rPr lang="en-US" sz="2400" i="1" dirty="0">
                <a:latin typeface="Times New Roman" panose="02020603050405020304" pitchFamily="18" charset="0"/>
                <a:cs typeface="Times New Roman" panose="02020603050405020304" pitchFamily="18" charset="0"/>
                <a:sym typeface="Symbol" charset="0"/>
              </a:rPr>
              <a:t>E</a:t>
            </a:r>
            <a:r>
              <a:rPr lang="en-US" sz="2400" baseline="-25000" dirty="0">
                <a:latin typeface="Times New Roman" panose="02020603050405020304" pitchFamily="18" charset="0"/>
                <a:cs typeface="Times New Roman" panose="02020603050405020304" pitchFamily="18" charset="0"/>
                <a:sym typeface="Symbol" charset="0"/>
              </a:rPr>
              <a:t>2</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a:t>
            </a:r>
            <a:r>
              <a:rPr lang="en-US" sz="2400" b="1" dirty="0">
                <a:solidFill>
                  <a:srgbClr val="0070C0"/>
                </a:solidFill>
                <a:latin typeface="Times New Roman" panose="02020603050405020304" pitchFamily="18" charset="0"/>
                <a:cs typeface="Times New Roman" panose="02020603050405020304" pitchFamily="18" charset="0"/>
              </a:rPr>
              <a:t>intersection</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of two events is the event that consists of all outcomes that are contained in both of the two events. We denote the intersection as </a:t>
            </a:r>
            <a:r>
              <a:rPr lang="en-US" sz="2400" i="1" dirty="0">
                <a:latin typeface="Times New Roman" panose="02020603050405020304" pitchFamily="18" charset="0"/>
                <a:cs typeface="Times New Roman" panose="02020603050405020304" pitchFamily="18" charset="0"/>
              </a:rPr>
              <a:t>E</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sym typeface="Symbol" charset="0"/>
              </a:rPr>
              <a:t></a:t>
            </a:r>
            <a:r>
              <a:rPr lang="en-US" sz="2400" i="1" dirty="0">
                <a:latin typeface="Times New Roman" panose="02020603050405020304" pitchFamily="18" charset="0"/>
                <a:cs typeface="Times New Roman" panose="02020603050405020304" pitchFamily="18" charset="0"/>
                <a:sym typeface="Symbol" charset="0"/>
              </a:rPr>
              <a:t>E</a:t>
            </a:r>
            <a:r>
              <a:rPr lang="en-US" sz="2400" baseline="-25000" dirty="0">
                <a:latin typeface="Times New Roman" panose="02020603050405020304" pitchFamily="18" charset="0"/>
                <a:cs typeface="Times New Roman" panose="02020603050405020304" pitchFamily="18" charset="0"/>
                <a:sym typeface="Symbol" charset="0"/>
              </a:rPr>
              <a:t>2</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a:t>
            </a:r>
            <a:r>
              <a:rPr lang="en-US" sz="2400" b="1" dirty="0">
                <a:solidFill>
                  <a:srgbClr val="0070C0"/>
                </a:solidFill>
                <a:latin typeface="Times New Roman" panose="02020603050405020304" pitchFamily="18" charset="0"/>
                <a:cs typeface="Times New Roman" panose="02020603050405020304" pitchFamily="18" charset="0"/>
              </a:rPr>
              <a:t>complement</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of an event in a sample space is the set of outcomes in the sample space that are not in the event. We denote the component of the event </a:t>
            </a:r>
            <a:r>
              <a:rPr lang="en-US" sz="2400" i="1" dirty="0">
                <a:latin typeface="Times New Roman" panose="02020603050405020304" pitchFamily="18" charset="0"/>
                <a:cs typeface="Times New Roman" panose="02020603050405020304" pitchFamily="18" charset="0"/>
              </a:rPr>
              <a:t>E </a:t>
            </a:r>
            <a:r>
              <a:rPr lang="en-US" sz="2400" dirty="0">
                <a:latin typeface="Times New Roman" panose="02020603050405020304" pitchFamily="18" charset="0"/>
                <a:cs typeface="Times New Roman" panose="02020603050405020304" pitchFamily="18" charset="0"/>
              </a:rPr>
              <a:t>as </a:t>
            </a:r>
            <a:r>
              <a:rPr lang="en-US" sz="2400" i="1" dirty="0">
                <a:latin typeface="Times New Roman" panose="02020603050405020304" pitchFamily="18" charset="0"/>
                <a:cs typeface="Times New Roman" panose="02020603050405020304" pitchFamily="18" charset="0"/>
              </a:rPr>
              <a:t>E</a:t>
            </a:r>
            <a:r>
              <a:rPr lang="ja-JP" altLang="en-US" sz="2400" i="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28488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Sample spaces and events</a:t>
            </a:r>
            <a:endParaRPr lang="en-US" sz="3600" dirty="0">
              <a:latin typeface="Times New Roman" panose="02020603050405020304" pitchFamily="18" charset="0"/>
              <a:cs typeface="Times New Roman" panose="02020603050405020304" pitchFamily="18" charset="0"/>
            </a:endParaRPr>
          </a:p>
        </p:txBody>
      </p:sp>
      <p:sp>
        <p:nvSpPr>
          <p:cNvPr id="4" name="Rectangle 5"/>
          <p:cNvSpPr>
            <a:spLocks noGrp="1" noChangeArrowheads="1"/>
          </p:cNvSpPr>
          <p:nvPr>
            <p:ph idx="1"/>
          </p:nvPr>
        </p:nvSpPr>
        <p:spPr bwMode="auto">
          <a:xfrm>
            <a:off x="457200" y="1600200"/>
            <a:ext cx="204709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indent="0">
              <a:spcBef>
                <a:spcPct val="20000"/>
              </a:spcBef>
              <a:buNone/>
            </a:pPr>
            <a:r>
              <a:rPr lang="en-US" b="1" u="sng" dirty="0">
                <a:latin typeface="Times New Roman" panose="02020603050405020304" pitchFamily="18" charset="0"/>
                <a:cs typeface="Times New Roman" panose="02020603050405020304" pitchFamily="18" charset="0"/>
              </a:rPr>
              <a:t>Venn Diagrams</a:t>
            </a:r>
          </a:p>
        </p:txBody>
      </p:sp>
      <p:pic>
        <p:nvPicPr>
          <p:cNvPr id="5" name="Picture 4" descr="42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361" y="2658583"/>
            <a:ext cx="6426200" cy="348615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8"/>
          <p:cNvGrpSpPr>
            <a:grpSpLocks/>
          </p:cNvGrpSpPr>
          <p:nvPr/>
        </p:nvGrpSpPr>
        <p:grpSpPr bwMode="auto">
          <a:xfrm>
            <a:off x="4417417" y="1896269"/>
            <a:ext cx="2114550" cy="992188"/>
            <a:chOff x="2998" y="882"/>
            <a:chExt cx="1332" cy="625"/>
          </a:xfrm>
        </p:grpSpPr>
        <p:sp>
          <p:nvSpPr>
            <p:cNvPr id="7" name="Rectangle 6"/>
            <p:cNvSpPr>
              <a:spLocks noChangeArrowheads="1"/>
            </p:cNvSpPr>
            <p:nvPr/>
          </p:nvSpPr>
          <p:spPr bwMode="auto">
            <a:xfrm>
              <a:off x="2998" y="882"/>
              <a:ext cx="1332" cy="256"/>
            </a:xfrm>
            <a:prstGeom prst="rect">
              <a:avLst/>
            </a:prstGeom>
            <a:noFill/>
            <a:ln w="952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sz="2000" dirty="0">
                  <a:latin typeface="Times New Roman" panose="02020603050405020304" pitchFamily="18" charset="0"/>
                  <a:cs typeface="Times New Roman" panose="02020603050405020304" pitchFamily="18" charset="0"/>
                </a:rPr>
                <a:t>mutually</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exclusive</a:t>
              </a:r>
            </a:p>
          </p:txBody>
        </p:sp>
        <p:sp>
          <p:nvSpPr>
            <p:cNvPr id="8" name="Line 7"/>
            <p:cNvSpPr>
              <a:spLocks noChangeShapeType="1"/>
            </p:cNvSpPr>
            <p:nvPr/>
          </p:nvSpPr>
          <p:spPr bwMode="auto">
            <a:xfrm flipH="1">
              <a:off x="3251" y="1128"/>
              <a:ext cx="339" cy="379"/>
            </a:xfrm>
            <a:prstGeom prst="line">
              <a:avLst/>
            </a:prstGeom>
            <a:noFill/>
            <a:ln w="95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grpSp>
    </p:spTree>
    <p:extLst>
      <p:ext uri="{BB962C8B-B14F-4D97-AF65-F5344CB8AC3E}">
        <p14:creationId xmlns:p14="http://schemas.microsoft.com/office/powerpoint/2010/main" val="1057360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Sample spaces and events</a:t>
            </a:r>
            <a:endParaRPr lang="en-US" sz="3600" dirty="0">
              <a:latin typeface="Times New Roman" panose="02020603050405020304" pitchFamily="18" charset="0"/>
              <a:cs typeface="Times New Roman" panose="02020603050405020304" pitchFamily="18" charset="0"/>
            </a:endParaRPr>
          </a:p>
        </p:txBody>
      </p:sp>
      <p:sp>
        <p:nvSpPr>
          <p:cNvPr id="5" name="Text Box 9"/>
          <p:cNvSpPr txBox="1">
            <a:spLocks noChangeArrowheads="1"/>
          </p:cNvSpPr>
          <p:nvPr/>
        </p:nvSpPr>
        <p:spPr bwMode="auto">
          <a:xfrm>
            <a:off x="1167353" y="2377435"/>
            <a:ext cx="633095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400" dirty="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sym typeface="Symbol" charset="0"/>
              </a:rPr>
              <a:t> </a:t>
            </a:r>
            <a:r>
              <a:rPr lang="en-US" sz="2400" dirty="0">
                <a:latin typeface="Times New Roman" panose="02020603050405020304" pitchFamily="18" charset="0"/>
                <a:cs typeface="Times New Roman" panose="02020603050405020304" pitchFamily="18" charset="0"/>
              </a:rPr>
              <a:t>(B </a:t>
            </a:r>
            <a:r>
              <a:rPr lang="en-US" sz="2400" dirty="0">
                <a:latin typeface="Times New Roman" panose="02020603050405020304" pitchFamily="18" charset="0"/>
                <a:cs typeface="Times New Roman" panose="02020603050405020304" pitchFamily="18" charset="0"/>
                <a:sym typeface="Symbol" charset="0"/>
              </a:rPr>
              <a:t></a:t>
            </a:r>
            <a:r>
              <a:rPr lang="en-US" sz="2400" dirty="0">
                <a:latin typeface="Times New Roman" panose="02020603050405020304" pitchFamily="18" charset="0"/>
                <a:cs typeface="Times New Roman" panose="02020603050405020304" pitchFamily="18" charset="0"/>
              </a:rPr>
              <a:t> C) = (A </a:t>
            </a:r>
            <a:r>
              <a:rPr lang="en-US" sz="2400" dirty="0">
                <a:latin typeface="Times New Roman" panose="02020603050405020304" pitchFamily="18" charset="0"/>
                <a:cs typeface="Times New Roman" panose="02020603050405020304" pitchFamily="18" charset="0"/>
                <a:sym typeface="Symbol" charset="0"/>
              </a:rPr>
              <a:t></a:t>
            </a:r>
            <a:r>
              <a:rPr lang="en-US" sz="2400" dirty="0">
                <a:latin typeface="Times New Roman" panose="02020603050405020304" pitchFamily="18" charset="0"/>
                <a:cs typeface="Times New Roman" panose="02020603050405020304" pitchFamily="18" charset="0"/>
              </a:rPr>
              <a:t> B) </a:t>
            </a:r>
            <a:r>
              <a:rPr lang="en-US" sz="2400" dirty="0">
                <a:latin typeface="Times New Roman" panose="02020603050405020304" pitchFamily="18" charset="0"/>
                <a:cs typeface="Times New Roman" panose="02020603050405020304" pitchFamily="18" charset="0"/>
                <a:sym typeface="Symbol" charset="0"/>
              </a:rPr>
              <a:t></a:t>
            </a:r>
            <a:r>
              <a:rPr lang="en-US" sz="2400" dirty="0">
                <a:latin typeface="Times New Roman" panose="02020603050405020304" pitchFamily="18" charset="0"/>
                <a:cs typeface="Times New Roman" panose="02020603050405020304" pitchFamily="18" charset="0"/>
              </a:rPr>
              <a:t> C</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sym typeface="Symbol" charset="0"/>
              </a:rPr>
              <a:t> </a:t>
            </a:r>
            <a:r>
              <a:rPr lang="en-US" sz="2400" dirty="0">
                <a:latin typeface="Times New Roman" panose="02020603050405020304" pitchFamily="18" charset="0"/>
                <a:cs typeface="Times New Roman" panose="02020603050405020304" pitchFamily="18" charset="0"/>
              </a:rPr>
              <a:t>(B </a:t>
            </a:r>
            <a:r>
              <a:rPr lang="en-US" sz="2400" dirty="0">
                <a:latin typeface="Times New Roman" panose="02020603050405020304" pitchFamily="18" charset="0"/>
                <a:cs typeface="Times New Roman" panose="02020603050405020304" pitchFamily="18" charset="0"/>
                <a:sym typeface="Symbol" charset="0"/>
              </a:rPr>
              <a:t></a:t>
            </a:r>
            <a:r>
              <a:rPr lang="en-US" sz="2400" dirty="0">
                <a:latin typeface="Times New Roman" panose="02020603050405020304" pitchFamily="18" charset="0"/>
                <a:cs typeface="Times New Roman" panose="02020603050405020304" pitchFamily="18" charset="0"/>
              </a:rPr>
              <a:t> C) = (A </a:t>
            </a:r>
            <a:r>
              <a:rPr lang="en-US" sz="2400" dirty="0">
                <a:latin typeface="Times New Roman" panose="02020603050405020304" pitchFamily="18" charset="0"/>
                <a:cs typeface="Times New Roman" panose="02020603050405020304" pitchFamily="18" charset="0"/>
                <a:sym typeface="Symbol" charset="0"/>
              </a:rPr>
              <a:t></a:t>
            </a:r>
            <a:r>
              <a:rPr lang="en-US" sz="2400" dirty="0">
                <a:latin typeface="Times New Roman" panose="02020603050405020304" pitchFamily="18" charset="0"/>
                <a:cs typeface="Times New Roman" panose="02020603050405020304" pitchFamily="18" charset="0"/>
              </a:rPr>
              <a:t> B) </a:t>
            </a:r>
            <a:r>
              <a:rPr lang="en-US" sz="2400" dirty="0">
                <a:latin typeface="Times New Roman" panose="02020603050405020304" pitchFamily="18" charset="0"/>
                <a:cs typeface="Times New Roman" panose="02020603050405020304" pitchFamily="18" charset="0"/>
                <a:sym typeface="Symbol" charset="0"/>
              </a:rPr>
              <a:t></a:t>
            </a:r>
            <a:r>
              <a:rPr lang="en-US" sz="2400" dirty="0">
                <a:latin typeface="Times New Roman" panose="02020603050405020304" pitchFamily="18" charset="0"/>
                <a:cs typeface="Times New Roman" panose="02020603050405020304" pitchFamily="18" charset="0"/>
              </a:rPr>
              <a:t> C</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sym typeface="Symbol" charset="0"/>
              </a:rPr>
              <a:t> </a:t>
            </a:r>
            <a:r>
              <a:rPr lang="en-US" sz="2400" dirty="0">
                <a:latin typeface="Times New Roman" panose="02020603050405020304" pitchFamily="18" charset="0"/>
                <a:cs typeface="Times New Roman" panose="02020603050405020304" pitchFamily="18" charset="0"/>
              </a:rPr>
              <a:t>(B </a:t>
            </a:r>
            <a:r>
              <a:rPr lang="en-US" sz="2400" dirty="0">
                <a:latin typeface="Times New Roman" panose="02020603050405020304" pitchFamily="18" charset="0"/>
                <a:cs typeface="Times New Roman" panose="02020603050405020304" pitchFamily="18" charset="0"/>
                <a:sym typeface="Symbol" charset="0"/>
              </a:rPr>
              <a:t></a:t>
            </a:r>
            <a:r>
              <a:rPr lang="en-US" sz="2400" dirty="0">
                <a:latin typeface="Times New Roman" panose="02020603050405020304" pitchFamily="18" charset="0"/>
                <a:cs typeface="Times New Roman" panose="02020603050405020304" pitchFamily="18" charset="0"/>
              </a:rPr>
              <a:t> C) = (A </a:t>
            </a:r>
            <a:r>
              <a:rPr lang="en-US" sz="2400" dirty="0">
                <a:latin typeface="Times New Roman" panose="02020603050405020304" pitchFamily="18" charset="0"/>
                <a:cs typeface="Times New Roman" panose="02020603050405020304" pitchFamily="18" charset="0"/>
                <a:sym typeface="Symbol" charset="0"/>
              </a:rPr>
              <a:t></a:t>
            </a:r>
            <a:r>
              <a:rPr lang="en-US" sz="2400" dirty="0">
                <a:latin typeface="Times New Roman" panose="02020603050405020304" pitchFamily="18" charset="0"/>
                <a:cs typeface="Times New Roman" panose="02020603050405020304" pitchFamily="18" charset="0"/>
              </a:rPr>
              <a:t> B) </a:t>
            </a:r>
            <a:r>
              <a:rPr lang="en-US" sz="2400" dirty="0">
                <a:latin typeface="Times New Roman" panose="02020603050405020304" pitchFamily="18" charset="0"/>
                <a:cs typeface="Times New Roman" panose="02020603050405020304" pitchFamily="18" charset="0"/>
                <a:sym typeface="Symbol" charset="0"/>
              </a:rPr>
              <a:t> </a:t>
            </a:r>
            <a:r>
              <a:rPr lang="en-US" sz="2400" dirty="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sym typeface="Symbol" charset="0"/>
              </a:rPr>
              <a:t></a:t>
            </a:r>
            <a:r>
              <a:rPr lang="en-US" sz="2400" dirty="0">
                <a:latin typeface="Times New Roman" panose="02020603050405020304" pitchFamily="18" charset="0"/>
                <a:cs typeface="Times New Roman" panose="02020603050405020304" pitchFamily="18" charset="0"/>
              </a:rPr>
              <a:t> C)</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sym typeface="Symbol" charset="0"/>
              </a:rPr>
              <a:t></a:t>
            </a:r>
            <a:r>
              <a:rPr lang="en-US" sz="2400" dirty="0">
                <a:latin typeface="Times New Roman" panose="02020603050405020304" pitchFamily="18" charset="0"/>
                <a:cs typeface="Times New Roman" panose="02020603050405020304" pitchFamily="18" charset="0"/>
              </a:rPr>
              <a:t> B)</a:t>
            </a:r>
            <a:r>
              <a:rPr lang="ja-JP" altLang="en-U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 A’</a:t>
            </a:r>
            <a:r>
              <a:rPr lang="en-US" sz="2400" dirty="0">
                <a:latin typeface="Times New Roman" panose="02020603050405020304" pitchFamily="18" charset="0"/>
                <a:cs typeface="Times New Roman" panose="02020603050405020304" pitchFamily="18" charset="0"/>
                <a:sym typeface="Symbol" charset="0"/>
              </a:rPr>
              <a:t></a:t>
            </a:r>
            <a:r>
              <a:rPr lang="en-US" sz="2400" dirty="0">
                <a:latin typeface="Times New Roman" panose="02020603050405020304" pitchFamily="18" charset="0"/>
                <a:cs typeface="Times New Roman" panose="02020603050405020304" pitchFamily="18" charset="0"/>
              </a:rPr>
              <a:t> B</a:t>
            </a:r>
            <a:r>
              <a:rPr lang="ja-JP" altLang="en-US" sz="2400" dirty="0">
                <a:latin typeface="Times New Roman" panose="02020603050405020304" pitchFamily="18" charset="0"/>
                <a:cs typeface="Times New Roman" panose="02020603050405020304" pitchFamily="18" charset="0"/>
              </a:rPr>
              <a:t>’</a:t>
            </a:r>
            <a:endParaRPr lang="en-US" altLang="ja-JP"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sym typeface="Symbol" charset="0"/>
              </a:rPr>
              <a:t></a:t>
            </a:r>
            <a:r>
              <a:rPr lang="en-US" sz="2400" dirty="0">
                <a:latin typeface="Times New Roman" panose="02020603050405020304" pitchFamily="18" charset="0"/>
                <a:cs typeface="Times New Roman" panose="02020603050405020304" pitchFamily="18" charset="0"/>
              </a:rPr>
              <a:t> B)</a:t>
            </a:r>
            <a:r>
              <a:rPr lang="ja-JP" altLang="en-U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 A’</a:t>
            </a:r>
            <a:r>
              <a:rPr lang="en-US" sz="2400" dirty="0">
                <a:latin typeface="Times New Roman" panose="02020603050405020304" pitchFamily="18" charset="0"/>
                <a:cs typeface="Times New Roman" panose="02020603050405020304" pitchFamily="18" charset="0"/>
                <a:sym typeface="Symbol" charset="0"/>
              </a:rPr>
              <a:t></a:t>
            </a:r>
            <a:r>
              <a:rPr lang="en-US" sz="2400" dirty="0">
                <a:latin typeface="Times New Roman" panose="02020603050405020304" pitchFamily="18" charset="0"/>
                <a:cs typeface="Times New Roman" panose="02020603050405020304" pitchFamily="18" charset="0"/>
              </a:rPr>
              <a:t> B</a:t>
            </a:r>
            <a:r>
              <a:rPr lang="ja-JP" altLang="en-US" sz="2400" dirty="0">
                <a:latin typeface="Times New Roman" panose="02020603050405020304" pitchFamily="18" charset="0"/>
                <a:cs typeface="Times New Roman" panose="02020603050405020304" pitchFamily="18" charset="0"/>
              </a:rPr>
              <a:t>’</a:t>
            </a:r>
            <a:endParaRPr lang="en-US" altLang="ja-JP"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 (A </a:t>
            </a:r>
            <a:r>
              <a:rPr lang="en-US" sz="2400" dirty="0">
                <a:latin typeface="Times New Roman" panose="02020603050405020304" pitchFamily="18" charset="0"/>
                <a:cs typeface="Times New Roman" panose="02020603050405020304" pitchFamily="18" charset="0"/>
                <a:sym typeface="Symbol" charset="0"/>
              </a:rPr>
              <a:t></a:t>
            </a:r>
            <a:r>
              <a:rPr lang="en-US" sz="2400" dirty="0">
                <a:latin typeface="Times New Roman" panose="02020603050405020304" pitchFamily="18" charset="0"/>
                <a:cs typeface="Times New Roman" panose="02020603050405020304" pitchFamily="18" charset="0"/>
              </a:rPr>
              <a:t> B) </a:t>
            </a:r>
            <a:r>
              <a:rPr lang="en-US" sz="2400" dirty="0">
                <a:latin typeface="Times New Roman" panose="02020603050405020304" pitchFamily="18" charset="0"/>
                <a:cs typeface="Times New Roman" panose="02020603050405020304" pitchFamily="18" charset="0"/>
                <a:sym typeface="Symbol" charset="0"/>
              </a:rPr>
              <a:t></a:t>
            </a:r>
            <a:r>
              <a:rPr lang="en-US" sz="2400" dirty="0">
                <a:latin typeface="Times New Roman" panose="02020603050405020304" pitchFamily="18" charset="0"/>
                <a:cs typeface="Times New Roman" panose="02020603050405020304" pitchFamily="18" charset="0"/>
              </a:rPr>
              <a:t> (A </a:t>
            </a:r>
            <a:r>
              <a:rPr lang="en-US" sz="2400" dirty="0">
                <a:latin typeface="Times New Roman" panose="02020603050405020304" pitchFamily="18" charset="0"/>
                <a:cs typeface="Times New Roman" panose="02020603050405020304" pitchFamily="18" charset="0"/>
                <a:sym typeface="Symbol" charset="0"/>
              </a:rPr>
              <a:t></a:t>
            </a:r>
            <a:r>
              <a:rPr lang="en-US" sz="2400" dirty="0">
                <a:latin typeface="Times New Roman" panose="02020603050405020304" pitchFamily="18" charset="0"/>
                <a:cs typeface="Times New Roman" panose="02020603050405020304" pitchFamily="18" charset="0"/>
              </a:rPr>
              <a:t> B’)</a:t>
            </a:r>
          </a:p>
        </p:txBody>
      </p:sp>
      <p:sp>
        <p:nvSpPr>
          <p:cNvPr id="6" name="AutoShape 5">
            <a:extLst>
              <a:ext uri="{FF2B5EF4-FFF2-40B4-BE49-F238E27FC236}">
                <a16:creationId xmlns="" xmlns:a16="http://schemas.microsoft.com/office/drawing/2014/main" id="{96975A37-BDBC-4480-A3D1-16560B7EFA73}"/>
              </a:ext>
            </a:extLst>
          </p:cNvPr>
          <p:cNvSpPr>
            <a:spLocks noChangeArrowheads="1"/>
          </p:cNvSpPr>
          <p:nvPr/>
        </p:nvSpPr>
        <p:spPr bwMode="auto">
          <a:xfrm>
            <a:off x="212170" y="1611786"/>
            <a:ext cx="7865030" cy="571500"/>
          </a:xfrm>
          <a:prstGeom prst="roundRect">
            <a:avLst>
              <a:gd name="adj" fmla="val 16667"/>
            </a:avLst>
          </a:prstGeom>
          <a:ln/>
        </p:spPr>
        <p:style>
          <a:lnRef idx="1">
            <a:schemeClr val="accent3"/>
          </a:lnRef>
          <a:fillRef idx="2">
            <a:schemeClr val="accent3"/>
          </a:fillRef>
          <a:effectRef idx="1">
            <a:schemeClr val="accent3"/>
          </a:effectRef>
          <a:fontRef idx="minor">
            <a:schemeClr val="dk1"/>
          </a:fontRef>
        </p:style>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2400" dirty="0">
                <a:latin typeface="Times New Roman" panose="02020603050405020304" pitchFamily="18" charset="0"/>
                <a:cs typeface="Times New Roman" panose="02020603050405020304" pitchFamily="18" charset="0"/>
              </a:rPr>
              <a:t>Important properties: </a:t>
            </a:r>
          </a:p>
        </p:txBody>
      </p:sp>
    </p:spTree>
    <p:extLst>
      <p:ext uri="{BB962C8B-B14F-4D97-AF65-F5344CB8AC3E}">
        <p14:creationId xmlns:p14="http://schemas.microsoft.com/office/powerpoint/2010/main" val="170844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Interpretations of Probability</a:t>
            </a:r>
          </a:p>
        </p:txBody>
      </p:sp>
      <p:sp>
        <p:nvSpPr>
          <p:cNvPr id="4" name="Text Box 10"/>
          <p:cNvSpPr txBox="1">
            <a:spLocks noGrp="1" noChangeArrowheads="1"/>
          </p:cNvSpPr>
          <p:nvPr>
            <p:ph idx="1"/>
          </p:nvPr>
        </p:nvSpPr>
        <p:spPr bwMode="auto">
          <a:xfrm>
            <a:off x="382077" y="1220212"/>
            <a:ext cx="82296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indent="0">
              <a:buNone/>
            </a:pPr>
            <a:r>
              <a:rPr lang="en-US" b="1" u="sng" dirty="0">
                <a:latin typeface="Times New Roman" panose="02020603050405020304" pitchFamily="18" charset="0"/>
                <a:cs typeface="Times New Roman" panose="02020603050405020304" pitchFamily="18" charset="0"/>
              </a:rPr>
              <a:t>Introduction</a:t>
            </a:r>
          </a:p>
        </p:txBody>
      </p:sp>
      <p:sp>
        <p:nvSpPr>
          <p:cNvPr id="5" name="Rectangle 9"/>
          <p:cNvSpPr>
            <a:spLocks noChangeArrowheads="1"/>
          </p:cNvSpPr>
          <p:nvPr/>
        </p:nvSpPr>
        <p:spPr bwMode="auto">
          <a:xfrm>
            <a:off x="607370" y="1951509"/>
            <a:ext cx="7145338" cy="449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5342" tIns="42672" rIns="85342" bIns="42672"/>
          <a:lstStyle/>
          <a:p>
            <a:pPr marL="342900" indent="-342900">
              <a:spcBef>
                <a:spcPct val="20000"/>
              </a:spcBef>
            </a:pPr>
            <a:r>
              <a:rPr lang="en-US" sz="2200" dirty="0">
                <a:latin typeface="Times New Roman" panose="02020603050405020304" pitchFamily="18" charset="0"/>
                <a:cs typeface="Times New Roman" panose="02020603050405020304" pitchFamily="18" charset="0"/>
              </a:rPr>
              <a:t>There are different approaches to assessing the probability of an uncertain event:</a:t>
            </a:r>
          </a:p>
          <a:p>
            <a:pPr marL="342900" indent="-342900">
              <a:spcBef>
                <a:spcPct val="20000"/>
              </a:spcBef>
            </a:pPr>
            <a:r>
              <a:rPr lang="en-US" sz="2200" dirty="0">
                <a:latin typeface="Times New Roman" panose="02020603050405020304" pitchFamily="18" charset="0"/>
                <a:cs typeface="Times New Roman" panose="02020603050405020304" pitchFamily="18" charset="0"/>
              </a:rPr>
              <a:t>1. </a:t>
            </a:r>
            <a:r>
              <a:rPr lang="en-US" sz="2200" b="1" dirty="0">
                <a:solidFill>
                  <a:srgbClr val="0070C0"/>
                </a:solidFill>
                <a:latin typeface="Times New Roman" panose="02020603050405020304" pitchFamily="18" charset="0"/>
                <a:cs typeface="Times New Roman" panose="02020603050405020304" pitchFamily="18" charset="0"/>
              </a:rPr>
              <a:t>a priori classical probability</a:t>
            </a:r>
            <a:r>
              <a:rPr lang="en-US" sz="2200" dirty="0">
                <a:latin typeface="Times New Roman" panose="02020603050405020304" pitchFamily="18" charset="0"/>
                <a:cs typeface="Times New Roman" panose="02020603050405020304" pitchFamily="18" charset="0"/>
              </a:rPr>
              <a:t>: the probability of an event is based on prior knowledge of the process involved.</a:t>
            </a:r>
          </a:p>
          <a:p>
            <a:pPr marL="342900" indent="-342900">
              <a:spcBef>
                <a:spcPct val="20000"/>
              </a:spcBef>
            </a:pPr>
            <a:endParaRPr lang="en-US" sz="2200" dirty="0">
              <a:latin typeface="Times New Roman" panose="02020603050405020304" pitchFamily="18" charset="0"/>
              <a:cs typeface="Times New Roman" panose="02020603050405020304" pitchFamily="18" charset="0"/>
            </a:endParaRPr>
          </a:p>
          <a:p>
            <a:pPr marL="342900" indent="-342900">
              <a:spcBef>
                <a:spcPct val="20000"/>
              </a:spcBef>
            </a:pPr>
            <a:r>
              <a:rPr lang="en-US" sz="2200" dirty="0">
                <a:latin typeface="Times New Roman" panose="02020603050405020304" pitchFamily="18" charset="0"/>
                <a:cs typeface="Times New Roman" panose="02020603050405020304" pitchFamily="18" charset="0"/>
              </a:rPr>
              <a:t>2. </a:t>
            </a:r>
            <a:r>
              <a:rPr lang="en-US" sz="2200" b="1" dirty="0">
                <a:solidFill>
                  <a:srgbClr val="0070C0"/>
                </a:solidFill>
                <a:latin typeface="Times New Roman" panose="02020603050405020304" pitchFamily="18" charset="0"/>
                <a:cs typeface="Times New Roman" panose="02020603050405020304" pitchFamily="18" charset="0"/>
              </a:rPr>
              <a:t>empirical classical probability</a:t>
            </a:r>
            <a:r>
              <a:rPr lang="en-US" sz="2200" dirty="0">
                <a:latin typeface="Times New Roman" panose="02020603050405020304" pitchFamily="18" charset="0"/>
                <a:cs typeface="Times New Roman" panose="02020603050405020304" pitchFamily="18" charset="0"/>
              </a:rPr>
              <a:t>: the probability of an event is based on observed data.</a:t>
            </a:r>
          </a:p>
        </p:txBody>
      </p:sp>
    </p:spTree>
    <p:extLst>
      <p:ext uri="{BB962C8B-B14F-4D97-AF65-F5344CB8AC3E}">
        <p14:creationId xmlns:p14="http://schemas.microsoft.com/office/powerpoint/2010/main" val="4245085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1920</TotalTime>
  <Words>2020</Words>
  <Application>Microsoft Office PowerPoint</Application>
  <PresentationFormat>On-screen Show (4:3)</PresentationFormat>
  <Paragraphs>232</Paragraphs>
  <Slides>31</Slides>
  <Notes>1</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44" baseType="lpstr">
      <vt:lpstr>ＭＳ 明朝</vt:lpstr>
      <vt:lpstr>ＭＳ Ｐゴシック</vt:lpstr>
      <vt:lpstr>Times  New Roman</vt:lpstr>
      <vt:lpstr>Arial</vt:lpstr>
      <vt:lpstr>Calibri</vt:lpstr>
      <vt:lpstr>Cambria</vt:lpstr>
      <vt:lpstr>Cambria Math</vt:lpstr>
      <vt:lpstr>Symbol</vt:lpstr>
      <vt:lpstr>Times New Roman</vt:lpstr>
      <vt:lpstr>Wingdings</vt:lpstr>
      <vt:lpstr>Wingdings 2</vt:lpstr>
      <vt:lpstr>Adjacency</vt:lpstr>
      <vt:lpstr>Equation</vt:lpstr>
      <vt:lpstr>Chapter 2:  PROBABILITY</vt:lpstr>
      <vt:lpstr>Sample spaces and events</vt:lpstr>
      <vt:lpstr>Sample spaces and events</vt:lpstr>
      <vt:lpstr>Sample spaces and events</vt:lpstr>
      <vt:lpstr>Sample spaces and events</vt:lpstr>
      <vt:lpstr>Sample spaces and events</vt:lpstr>
      <vt:lpstr>Sample spaces and events</vt:lpstr>
      <vt:lpstr>Sample spaces and events</vt:lpstr>
      <vt:lpstr>Interpretations of Probability</vt:lpstr>
      <vt:lpstr>Interpretations of Probability</vt:lpstr>
      <vt:lpstr>Interpretations of Probability</vt:lpstr>
      <vt:lpstr>Interpretations of Probability</vt:lpstr>
      <vt:lpstr>Interpretations of Probability</vt:lpstr>
      <vt:lpstr>Interpretations of Probability</vt:lpstr>
      <vt:lpstr>Complement rule</vt:lpstr>
      <vt:lpstr>Addition rules</vt:lpstr>
      <vt:lpstr>Addition rules</vt:lpstr>
      <vt:lpstr>Conditional Probability </vt:lpstr>
      <vt:lpstr>Conditional Probability </vt:lpstr>
      <vt:lpstr>Conditional Probability </vt:lpstr>
      <vt:lpstr>Multiplication rule</vt:lpstr>
      <vt:lpstr>Total Probability Rule</vt:lpstr>
      <vt:lpstr>Total Probability Rule</vt:lpstr>
      <vt:lpstr>Total Probability Rule</vt:lpstr>
      <vt:lpstr>Independence</vt:lpstr>
      <vt:lpstr>Independence</vt:lpstr>
      <vt:lpstr>Independence</vt:lpstr>
      <vt:lpstr>Independence</vt:lpstr>
      <vt:lpstr>Bayes’ Theorem</vt:lpstr>
      <vt:lpstr>Bayes’ Theorem</vt:lpstr>
      <vt:lpstr>Random variables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  Statistical inference for Two Samples</dc:title>
  <dc:creator>Mai Vu Thi Tuyet</dc:creator>
  <cp:lastModifiedBy>manhpthe172481</cp:lastModifiedBy>
  <cp:revision>64</cp:revision>
  <dcterms:created xsi:type="dcterms:W3CDTF">2021-09-01T00:59:07Z</dcterms:created>
  <dcterms:modified xsi:type="dcterms:W3CDTF">2024-01-13T02:13:14Z</dcterms:modified>
</cp:coreProperties>
</file>