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42"/>
  </p:notesMasterIdLst>
  <p:sldIdLst>
    <p:sldId id="256" r:id="rId2"/>
    <p:sldId id="257" r:id="rId3"/>
    <p:sldId id="266" r:id="rId4"/>
    <p:sldId id="267" r:id="rId5"/>
    <p:sldId id="268" r:id="rId6"/>
    <p:sldId id="270" r:id="rId7"/>
    <p:sldId id="271" r:id="rId8"/>
    <p:sldId id="272" r:id="rId9"/>
    <p:sldId id="323" r:id="rId10"/>
    <p:sldId id="273" r:id="rId11"/>
    <p:sldId id="324" r:id="rId12"/>
    <p:sldId id="274" r:id="rId13"/>
    <p:sldId id="275" r:id="rId14"/>
    <p:sldId id="276" r:id="rId15"/>
    <p:sldId id="277" r:id="rId16"/>
    <p:sldId id="278" r:id="rId17"/>
    <p:sldId id="279" r:id="rId18"/>
    <p:sldId id="280" r:id="rId19"/>
    <p:sldId id="281" r:id="rId20"/>
    <p:sldId id="282" r:id="rId21"/>
    <p:sldId id="284" r:id="rId22"/>
    <p:sldId id="285" r:id="rId23"/>
    <p:sldId id="286" r:id="rId24"/>
    <p:sldId id="287" r:id="rId25"/>
    <p:sldId id="288" r:id="rId26"/>
    <p:sldId id="289" r:id="rId27"/>
    <p:sldId id="325" r:id="rId28"/>
    <p:sldId id="290" r:id="rId29"/>
    <p:sldId id="291" r:id="rId30"/>
    <p:sldId id="296" r:id="rId31"/>
    <p:sldId id="297" r:id="rId32"/>
    <p:sldId id="299" r:id="rId33"/>
    <p:sldId id="303" r:id="rId34"/>
    <p:sldId id="326" r:id="rId35"/>
    <p:sldId id="305" r:id="rId36"/>
    <p:sldId id="306" r:id="rId37"/>
    <p:sldId id="307" r:id="rId38"/>
    <p:sldId id="308" r:id="rId39"/>
    <p:sldId id="321" r:id="rId40"/>
    <p:sldId id="322"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p:cViewPr varScale="1">
        <p:scale>
          <a:sx n="110" d="100"/>
          <a:sy n="110" d="100"/>
        </p:scale>
        <p:origin x="159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7/26/2024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extLst>
      <p:ext uri="{BB962C8B-B14F-4D97-AF65-F5344CB8AC3E}">
        <p14:creationId xmlns:p14="http://schemas.microsoft.com/office/powerpoint/2010/main" val="2956179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Proprietary: độc quyền/ giữ bản quyền</a:t>
            </a:r>
          </a:p>
        </p:txBody>
      </p:sp>
      <p:sp>
        <p:nvSpPr>
          <p:cNvPr id="4" name="Slide Number Placeholder 3"/>
          <p:cNvSpPr>
            <a:spLocks noGrp="1"/>
          </p:cNvSpPr>
          <p:nvPr>
            <p:ph type="sldNum" sz="quarter" idx="5"/>
          </p:nvPr>
        </p:nvSpPr>
        <p:spPr/>
        <p:txBody>
          <a:bodyPr/>
          <a:lstStyle/>
          <a:p>
            <a:pPr>
              <a:defRPr/>
            </a:pPr>
            <a:fld id="{F5E410DB-2B00-47F3-AC7E-17D5A215CB13}" type="slidenum">
              <a:rPr lang="en-US" smtClean="0"/>
              <a:pPr>
                <a:defRPr/>
              </a:pPr>
              <a:t>15</a:t>
            </a:fld>
            <a:endParaRPr lang="en-US" dirty="0"/>
          </a:p>
        </p:txBody>
      </p:sp>
    </p:spTree>
    <p:extLst>
      <p:ext uri="{BB962C8B-B14F-4D97-AF65-F5344CB8AC3E}">
        <p14:creationId xmlns:p14="http://schemas.microsoft.com/office/powerpoint/2010/main" val="1398137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AE06FBC-E223-4578-A672-4695D2C9D53E}" type="datetime1">
              <a:rPr lang="en-US" smtClean="0"/>
              <a:pPr/>
              <a:t>7/26/2024</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EFAF7F-4F2D-4004-8EEC-842BC6E0B902}" type="datetime1">
              <a:rPr lang="en-US" smtClean="0"/>
              <a:pPr/>
              <a:t>7/26/2024</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F79BE5-8282-4589-8CAD-C9D99A51C949}" type="datetime1">
              <a:rPr lang="en-US" smtClean="0"/>
              <a:pPr/>
              <a:t>7/26/2024</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A2B28D8-B102-4B49-B2C2-2BCAF2A738EE}" type="datetime1">
              <a:rPr lang="en-US" smtClean="0"/>
              <a:pPr/>
              <a:t>7/26/2024</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B6E356A-3654-4471-BC20-AFC77E8B5BD2}" type="datetime1">
              <a:rPr lang="en-US" smtClean="0"/>
              <a:pPr/>
              <a:t>7/26/2024</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03910BE-1162-49A3-BCFF-0515A62F3D64}" type="datetime1">
              <a:rPr lang="en-US" smtClean="0"/>
              <a:pPr/>
              <a:t>7/26/2024</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514B7D7-3924-450B-A46B-42AD268635F0}" type="datetime1">
              <a:rPr lang="en-US" smtClean="0"/>
              <a:pPr/>
              <a:t>7/26/2024</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B84782E-B1D2-4084-B10E-A0B432A6F5C1}" type="datetime1">
              <a:rPr lang="en-US" smtClean="0"/>
              <a:pPr/>
              <a:t>7/26/2024</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67820-B92C-4E47-B91B-7B762A7863A5}" type="datetime1">
              <a:rPr lang="en-US" smtClean="0"/>
              <a:pPr/>
              <a:t>7/26/2024</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A5AD847-1F97-46E9-9065-4C60E31FAD4D}" type="datetime1">
              <a:rPr lang="en-US" smtClean="0"/>
              <a:pPr/>
              <a:t>7/26/2024</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AC24918-BA42-4A66-BA56-89838816B13B}" type="datetime1">
              <a:rPr lang="en-US" smtClean="0"/>
              <a:pPr/>
              <a:t>7/26/2024</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A705A0F-A84D-41A4-8240-D8894476A300}" type="datetime1">
              <a:rPr lang="en-US" smtClean="0"/>
              <a:pPr/>
              <a:t>7/26/2024</a:t>
            </a:fld>
            <a:endParaRPr lang="en-US" sz="1000" dirty="0">
              <a:solidFill>
                <a:schemeClr val="tx1"/>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sldNum="0" hdr="0" ft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84287"/>
            <a:ext cx="8229600" cy="1470025"/>
          </a:xfrm>
          <a:solidFill>
            <a:schemeClr val="accent2">
              <a:lumMod val="60000"/>
              <a:lumOff val="40000"/>
            </a:schemeClr>
          </a:solidFill>
        </p:spPr>
        <p:txBody>
          <a:bodyPr/>
          <a:lstStyle/>
          <a:p>
            <a:r>
              <a:rPr lang="en-US" dirty="0" smtClean="0"/>
              <a:t>Lecture 05</a:t>
            </a:r>
            <a:br>
              <a:rPr lang="en-US" dirty="0" smtClean="0"/>
            </a:br>
            <a:r>
              <a:rPr dirty="0" smtClean="0"/>
              <a:t>JDBC Database Access</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a:xfrm>
            <a:off x="533400" y="3200400"/>
            <a:ext cx="8382000" cy="1981200"/>
          </a:xfrm>
        </p:spPr>
        <p:txBody>
          <a:bodyPr>
            <a:normAutofit fontScale="70000" lnSpcReduction="20000"/>
          </a:bodyPr>
          <a:lstStyle/>
          <a:p>
            <a:pPr algn="l">
              <a:defRPr/>
            </a:pPr>
            <a:r>
              <a:rPr lang="en-US" sz="2800" b="1" dirty="0" smtClean="0">
                <a:solidFill>
                  <a:srgbClr val="008000"/>
                </a:solidFill>
              </a:rPr>
              <a:t>JDBC- Java Database Connectivity</a:t>
            </a:r>
          </a:p>
          <a:p>
            <a:pPr algn="l">
              <a:defRPr/>
            </a:pPr>
            <a:r>
              <a:rPr lang="en-US" sz="2800" b="1" dirty="0" smtClean="0">
                <a:solidFill>
                  <a:srgbClr val="008000"/>
                </a:solidFill>
              </a:rPr>
              <a:t>                           ( 5 slots)</a:t>
            </a:r>
          </a:p>
          <a:p>
            <a:pPr algn="l">
              <a:defRPr/>
            </a:pPr>
            <a:endParaRPr lang="en-US" sz="2800" b="1" dirty="0" smtClean="0">
              <a:solidFill>
                <a:srgbClr val="008000"/>
              </a:solidFill>
            </a:endParaRPr>
          </a:p>
          <a:p>
            <a:pPr algn="l">
              <a:defRPr/>
            </a:pPr>
            <a:r>
              <a:rPr lang="en-US" sz="2800" b="1" dirty="0" smtClean="0">
                <a:solidFill>
                  <a:srgbClr val="008000"/>
                </a:solidFill>
              </a:rPr>
              <a:t>References:</a:t>
            </a:r>
          </a:p>
          <a:p>
            <a:pPr marL="681038" algn="l">
              <a:buFont typeface="Arial" pitchFamily="34" charset="0"/>
              <a:buChar char="•"/>
              <a:defRPr/>
            </a:pPr>
            <a:r>
              <a:rPr lang="en-US" sz="2800" b="1" dirty="0" smtClean="0">
                <a:solidFill>
                  <a:srgbClr val="008000"/>
                </a:solidFill>
              </a:rPr>
              <a:t> Java-Tutorials/tutorial-2015/jdbc/index.html</a:t>
            </a:r>
          </a:p>
          <a:p>
            <a:pPr marL="681038" algn="l">
              <a:buFont typeface="Arial" pitchFamily="34" charset="0"/>
              <a:buChar char="•"/>
              <a:defRPr/>
            </a:pPr>
            <a:r>
              <a:rPr lang="en-US" sz="2800" b="1" dirty="0" smtClean="0">
                <a:solidFill>
                  <a:srgbClr val="008000"/>
                </a:solidFill>
              </a:rPr>
              <a:t> Java Documentation, the java.sql package</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3200" dirty="0" smtClean="0">
                <a:latin typeface="Arial" charset="0"/>
                <a:cs typeface="Arial" charset="0"/>
              </a:rPr>
              <a:t>JDBC and JDBC Driver…</a:t>
            </a:r>
          </a:p>
        </p:txBody>
      </p:sp>
      <p:sp>
        <p:nvSpPr>
          <p:cNvPr id="22533" name="Content Placeholder 2"/>
          <p:cNvSpPr>
            <a:spLocks noGrp="1"/>
          </p:cNvSpPr>
          <p:nvPr>
            <p:ph idx="1"/>
          </p:nvPr>
        </p:nvSpPr>
        <p:spPr>
          <a:xfrm>
            <a:off x="457200" y="990600"/>
            <a:ext cx="8077200" cy="609600"/>
          </a:xfrm>
        </p:spPr>
        <p:txBody>
          <a:bodyPr/>
          <a:lstStyle/>
          <a:p>
            <a:pPr algn="just">
              <a:lnSpc>
                <a:spcPct val="80000"/>
              </a:lnSpc>
            </a:pPr>
            <a:r>
              <a:rPr lang="vi-VN" smtClean="0">
                <a:latin typeface="Times New Roman" pitchFamily="18" charset="0"/>
                <a:cs typeface="Arial" charset="0"/>
              </a:rPr>
              <a:t>JDBC </a:t>
            </a:r>
            <a:r>
              <a:rPr lang="en-US" dirty="0" smtClean="0">
                <a:latin typeface="Times New Roman" pitchFamily="18" charset="0"/>
                <a:cs typeface="Arial" charset="0"/>
              </a:rPr>
              <a:t>APIs </a:t>
            </a:r>
            <a:r>
              <a:rPr lang="vi-VN" smtClean="0">
                <a:latin typeface="Times New Roman" pitchFamily="18" charset="0"/>
                <a:cs typeface="Arial" charset="0"/>
              </a:rPr>
              <a:t>has 02 parts</a:t>
            </a:r>
            <a:r>
              <a:rPr lang="en-US" dirty="0" smtClean="0">
                <a:latin typeface="Times New Roman" pitchFamily="18" charset="0"/>
                <a:cs typeface="Arial" charset="0"/>
              </a:rPr>
              <a:t> in the </a:t>
            </a:r>
            <a:r>
              <a:rPr lang="en-US" b="1" dirty="0" smtClean="0">
                <a:latin typeface="Times New Roman" pitchFamily="18" charset="0"/>
                <a:cs typeface="Arial" charset="0"/>
              </a:rPr>
              <a:t>java.sql</a:t>
            </a:r>
            <a:r>
              <a:rPr lang="en-US" dirty="0" smtClean="0">
                <a:latin typeface="Times New Roman" pitchFamily="18" charset="0"/>
                <a:cs typeface="Arial" charset="0"/>
              </a:rPr>
              <a:t> package.</a:t>
            </a:r>
            <a:endParaRPr lang="vi-VN" smtClean="0">
              <a:latin typeface="Times New Roman" pitchFamily="18" charset="0"/>
              <a:cs typeface="Arial" charset="0"/>
            </a:endParaRPr>
          </a:p>
        </p:txBody>
      </p:sp>
      <p:graphicFrame>
        <p:nvGraphicFramePr>
          <p:cNvPr id="6" name="Table 5"/>
          <p:cNvGraphicFramePr>
            <a:graphicFrameLocks noGrp="1"/>
          </p:cNvGraphicFramePr>
          <p:nvPr/>
        </p:nvGraphicFramePr>
        <p:xfrm>
          <a:off x="228600" y="1539241"/>
          <a:ext cx="8458199" cy="5654039"/>
        </p:xfrm>
        <a:graphic>
          <a:graphicData uri="http://schemas.openxmlformats.org/drawingml/2006/table">
            <a:tbl>
              <a:tblPr firstRow="1" bandRow="1">
                <a:tableStyleId>{5C22544A-7EE6-4342-B048-85BDC9FD1C3A}</a:tableStyleId>
              </a:tblPr>
              <a:tblGrid>
                <a:gridCol w="1335505">
                  <a:extLst>
                    <a:ext uri="{9D8B030D-6E8A-4147-A177-3AD203B41FA5}">
                      <a16:colId xmlns:a16="http://schemas.microsoft.com/office/drawing/2014/main" xmlns="" val="20000"/>
                    </a:ext>
                  </a:extLst>
                </a:gridCol>
                <a:gridCol w="2151647">
                  <a:extLst>
                    <a:ext uri="{9D8B030D-6E8A-4147-A177-3AD203B41FA5}">
                      <a16:colId xmlns:a16="http://schemas.microsoft.com/office/drawing/2014/main" xmlns="" val="20001"/>
                    </a:ext>
                  </a:extLst>
                </a:gridCol>
                <a:gridCol w="4971047">
                  <a:extLst>
                    <a:ext uri="{9D8B030D-6E8A-4147-A177-3AD203B41FA5}">
                      <a16:colId xmlns:a16="http://schemas.microsoft.com/office/drawing/2014/main" xmlns="" val="20002"/>
                    </a:ext>
                  </a:extLst>
                </a:gridCol>
              </a:tblGrid>
              <a:tr h="533399">
                <a:tc>
                  <a:txBody>
                    <a:bodyPr/>
                    <a:lstStyle/>
                    <a:p>
                      <a:r>
                        <a:rPr lang="en-US" dirty="0" smtClean="0"/>
                        <a:t>Part</a:t>
                      </a:r>
                      <a:endParaRPr lang="en-US" dirty="0"/>
                    </a:p>
                  </a:txBody>
                  <a:tcPr/>
                </a:tc>
                <a:tc>
                  <a:txBody>
                    <a:bodyPr/>
                    <a:lstStyle/>
                    <a:p>
                      <a:r>
                        <a:rPr lang="en-US" dirty="0" smtClean="0"/>
                        <a:t>Details</a:t>
                      </a:r>
                      <a:endParaRPr lang="en-US" dirty="0"/>
                    </a:p>
                  </a:txBody>
                  <a:tcPr/>
                </a:tc>
                <a:tc>
                  <a:txBody>
                    <a:bodyPr/>
                    <a:lstStyle/>
                    <a:p>
                      <a:r>
                        <a:rPr lang="en-US" dirty="0" smtClean="0"/>
                        <a:t>Purposes</a:t>
                      </a:r>
                      <a:endParaRPr lang="en-US" dirty="0"/>
                    </a:p>
                  </a:txBody>
                  <a:tcPr/>
                </a:tc>
                <a:extLst>
                  <a:ext uri="{0D108BD9-81ED-4DB2-BD59-A6C34878D82A}">
                    <a16:rowId xmlns:a16="http://schemas.microsoft.com/office/drawing/2014/main" xmlns="" val="10000"/>
                  </a:ext>
                </a:extLst>
              </a:tr>
              <a:tr h="370840">
                <a:tc>
                  <a:txBody>
                    <a:bodyPr/>
                    <a:lstStyle/>
                    <a:p>
                      <a:r>
                        <a:rPr lang="en-US" dirty="0" smtClean="0"/>
                        <a:t>JDBC Driver</a:t>
                      </a:r>
                      <a:endParaRPr lang="en-US" dirty="0"/>
                    </a:p>
                  </a:txBody>
                  <a:tcPr/>
                </a:tc>
                <a:tc>
                  <a:txBody>
                    <a:bodyPr/>
                    <a:lstStyle/>
                    <a:p>
                      <a:r>
                        <a:rPr lang="en-US" b="1" dirty="0" smtClean="0"/>
                        <a:t>DriverManager </a:t>
                      </a:r>
                      <a:r>
                        <a:rPr lang="en-US" dirty="0" smtClean="0"/>
                        <a:t>class</a:t>
                      </a:r>
                      <a:endParaRPr lang="en-US" dirty="0"/>
                    </a:p>
                  </a:txBody>
                  <a:tcPr/>
                </a:tc>
                <a:tc>
                  <a:txBody>
                    <a:bodyPr/>
                    <a:lstStyle/>
                    <a:p>
                      <a:r>
                        <a:rPr lang="en-US" dirty="0" smtClean="0"/>
                        <a:t>Java.lang.Class.forName(DriverClass) will dynamically load the</a:t>
                      </a:r>
                      <a:r>
                        <a:rPr lang="en-US" baseline="0" dirty="0" smtClean="0"/>
                        <a:t> concrete driver class, provided by a </a:t>
                      </a:r>
                      <a:r>
                        <a:rPr lang="en-US" b="1" baseline="0" dirty="0" smtClean="0">
                          <a:solidFill>
                            <a:srgbClr val="FF0000"/>
                          </a:solidFill>
                        </a:rPr>
                        <a:t>specific provider for a specific database</a:t>
                      </a:r>
                      <a:r>
                        <a:rPr lang="en-US" baseline="0" dirty="0" smtClean="0"/>
                        <a:t>. This class implemented methods declared in JDBC interfaces.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class DriverManager will g</a:t>
                      </a:r>
                      <a:r>
                        <a:rPr lang="en-US" dirty="0" smtClean="0"/>
                        <a:t>et a connection to database based on the specific driver class loaded.</a:t>
                      </a:r>
                      <a:endParaRPr lang="en-US" dirty="0"/>
                    </a:p>
                  </a:txBody>
                  <a:tcPr/>
                </a:tc>
                <a:extLst>
                  <a:ext uri="{0D108BD9-81ED-4DB2-BD59-A6C34878D82A}">
                    <a16:rowId xmlns:a16="http://schemas.microsoft.com/office/drawing/2014/main" xmlns="" val="10001"/>
                  </a:ext>
                </a:extLst>
              </a:tr>
              <a:tr h="370840">
                <a:tc>
                  <a:txBody>
                    <a:bodyPr/>
                    <a:lstStyle/>
                    <a:p>
                      <a:r>
                        <a:rPr lang="en-US" dirty="0" smtClean="0"/>
                        <a:t>JDBC API</a:t>
                      </a:r>
                      <a:endParaRPr lang="en-US" dirty="0"/>
                    </a:p>
                  </a:txBody>
                  <a:tcPr/>
                </a:tc>
                <a:tc>
                  <a:txBody>
                    <a:bodyPr/>
                    <a:lstStyle/>
                    <a:p>
                      <a:r>
                        <a:rPr lang="en-US" b="0" u="sng" dirty="0" smtClean="0"/>
                        <a:t>Interfaces:</a:t>
                      </a:r>
                    </a:p>
                    <a:p>
                      <a:r>
                        <a:rPr lang="en-US" b="1" dirty="0" smtClean="0"/>
                        <a:t>Connection,</a:t>
                      </a:r>
                      <a:endParaRPr lang="en-US" b="1" baseline="0" dirty="0" smtClean="0"/>
                    </a:p>
                    <a:p>
                      <a:r>
                        <a:rPr lang="en-US" b="1" baseline="0" dirty="0" smtClean="0"/>
                        <a:t>Statement</a:t>
                      </a:r>
                    </a:p>
                    <a:p>
                      <a:r>
                        <a:rPr lang="en-US" b="1" baseline="0" dirty="0" smtClean="0"/>
                        <a:t>ResultSet</a:t>
                      </a:r>
                    </a:p>
                    <a:p>
                      <a:r>
                        <a:rPr lang="en-US" b="1" baseline="0" dirty="0" smtClean="0"/>
                        <a:t>DatabaseMetadata</a:t>
                      </a:r>
                    </a:p>
                    <a:p>
                      <a:r>
                        <a:rPr lang="en-US" b="1" baseline="0" dirty="0" smtClean="0"/>
                        <a:t>ResultSetMetadata</a:t>
                      </a:r>
                    </a:p>
                    <a:p>
                      <a:r>
                        <a:rPr lang="en-US" b="0" u="sng" baseline="0" dirty="0" smtClean="0"/>
                        <a:t>Classes</a:t>
                      </a:r>
                    </a:p>
                    <a:p>
                      <a:r>
                        <a:rPr lang="en-US" b="1" baseline="0" dirty="0" smtClean="0"/>
                        <a:t>SQLException</a:t>
                      </a:r>
                      <a:endParaRPr lang="en-US" b="1" dirty="0"/>
                    </a:p>
                  </a:txBody>
                  <a:tcPr/>
                </a:tc>
                <a:tc>
                  <a:txBody>
                    <a:bodyPr/>
                    <a:lstStyle/>
                    <a:p>
                      <a:endParaRPr lang="en-US" dirty="0" smtClean="0"/>
                    </a:p>
                    <a:p>
                      <a:r>
                        <a:rPr lang="en-US" dirty="0" smtClean="0"/>
                        <a:t>For creating</a:t>
                      </a:r>
                      <a:r>
                        <a:rPr lang="en-US" baseline="0" dirty="0" smtClean="0"/>
                        <a:t> a connection to a DBMS</a:t>
                      </a:r>
                    </a:p>
                    <a:p>
                      <a:r>
                        <a:rPr lang="en-US" baseline="0" dirty="0" smtClean="0"/>
                        <a:t>For executing SQL statements</a:t>
                      </a:r>
                    </a:p>
                    <a:p>
                      <a:r>
                        <a:rPr lang="en-US" baseline="0" dirty="0" smtClean="0"/>
                        <a:t>For storing result data set and achieving columns</a:t>
                      </a:r>
                    </a:p>
                    <a:p>
                      <a:r>
                        <a:rPr lang="en-US" dirty="0" smtClean="0"/>
                        <a:t>For getting database metadata</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getting resultset metadata</a:t>
                      </a:r>
                    </a:p>
                    <a:p>
                      <a:endParaRPr lang="en-US" dirty="0"/>
                    </a:p>
                  </a:txBody>
                  <a:tcPr/>
                </a:tc>
                <a:extLst>
                  <a:ext uri="{0D108BD9-81ED-4DB2-BD59-A6C34878D82A}">
                    <a16:rowId xmlns:a16="http://schemas.microsoft.com/office/drawing/2014/main" xmlns="" val="10002"/>
                  </a:ext>
                </a:extLst>
              </a:tr>
            </a:tbl>
          </a:graphicData>
        </a:graphic>
      </p:graphicFrame>
      <p:sp>
        <p:nvSpPr>
          <p:cNvPr id="7" name="Rectangle 6"/>
          <p:cNvSpPr/>
          <p:nvPr/>
        </p:nvSpPr>
        <p:spPr>
          <a:xfrm>
            <a:off x="1219200" y="6096000"/>
            <a:ext cx="6949659" cy="369332"/>
          </a:xfrm>
          <a:prstGeom prst="rect">
            <a:avLst/>
          </a:prstGeom>
        </p:spPr>
        <p:txBody>
          <a:bodyPr wrap="none">
            <a:spAutoFit/>
          </a:bodyPr>
          <a:lstStyle/>
          <a:p>
            <a:r>
              <a:rPr lang="en-US" b="1" dirty="0" smtClean="0">
                <a:solidFill>
                  <a:srgbClr val="0000FF"/>
                </a:solidFill>
                <a:latin typeface="Times New Roman" pitchFamily="18" charset="0"/>
                <a:cs typeface="Arial" charset="0"/>
              </a:rPr>
              <a:t>Refer to the java.sql package for more details in Java documentation</a:t>
            </a:r>
            <a:endParaRPr lang="en-US" b="1" dirty="0">
              <a:solidFill>
                <a:srgbClr val="0000F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3200" dirty="0" smtClean="0">
                <a:latin typeface="Arial" charset="0"/>
                <a:cs typeface="Arial" charset="0"/>
              </a:rPr>
              <a:t>JDBC and JDBC Driver…</a:t>
            </a:r>
          </a:p>
        </p:txBody>
      </p:sp>
      <p:sp>
        <p:nvSpPr>
          <p:cNvPr id="8" name="Rectangle 7"/>
          <p:cNvSpPr/>
          <p:nvPr/>
        </p:nvSpPr>
        <p:spPr>
          <a:xfrm>
            <a:off x="990600" y="1371600"/>
            <a:ext cx="7162800" cy="4038600"/>
          </a:xfrm>
          <a:prstGeom prst="rect">
            <a:avLst/>
          </a:prstGeom>
          <a:solidFill>
            <a:schemeClr val="bg2">
              <a:lumMod val="90000"/>
            </a:schemeClr>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733800" y="914400"/>
            <a:ext cx="2057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Java App.</a:t>
            </a:r>
            <a:endParaRPr lang="en-US" sz="3200" dirty="0"/>
          </a:p>
        </p:txBody>
      </p:sp>
      <p:sp>
        <p:nvSpPr>
          <p:cNvPr id="10" name="Rectangle 9"/>
          <p:cNvSpPr/>
          <p:nvPr/>
        </p:nvSpPr>
        <p:spPr>
          <a:xfrm>
            <a:off x="1143000" y="1752600"/>
            <a:ext cx="2286000" cy="457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Connection con</a:t>
            </a:r>
            <a:endParaRPr lang="en-US" dirty="0"/>
          </a:p>
        </p:txBody>
      </p:sp>
      <p:sp>
        <p:nvSpPr>
          <p:cNvPr id="11" name="Rectangle 10"/>
          <p:cNvSpPr/>
          <p:nvPr/>
        </p:nvSpPr>
        <p:spPr>
          <a:xfrm>
            <a:off x="1143000" y="40386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Specific JDBC Driver implement interfaces</a:t>
            </a:r>
          </a:p>
          <a:p>
            <a:pPr algn="ctr"/>
            <a:r>
              <a:rPr lang="en-US" dirty="0" smtClean="0"/>
              <a:t>(loaded dynamically by  java.lang.Class)</a:t>
            </a:r>
            <a:endParaRPr lang="en-US" dirty="0"/>
          </a:p>
        </p:txBody>
      </p:sp>
      <p:sp>
        <p:nvSpPr>
          <p:cNvPr id="14" name="Rectangle 13"/>
          <p:cNvSpPr/>
          <p:nvPr/>
        </p:nvSpPr>
        <p:spPr>
          <a:xfrm>
            <a:off x="1143000" y="2667000"/>
            <a:ext cx="2286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DriverManager</a:t>
            </a:r>
            <a:endParaRPr lang="en-US" dirty="0"/>
          </a:p>
        </p:txBody>
      </p:sp>
      <p:cxnSp>
        <p:nvCxnSpPr>
          <p:cNvPr id="16" name="Straight Arrow Connector 15"/>
          <p:cNvCxnSpPr/>
          <p:nvPr/>
        </p:nvCxnSpPr>
        <p:spPr>
          <a:xfrm rot="5400000">
            <a:off x="952500" y="3543300"/>
            <a:ext cx="990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1180306" y="3543300"/>
            <a:ext cx="991394" cy="7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flipH="1" flipV="1">
            <a:off x="1447800" y="2438400"/>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066800" y="3352800"/>
            <a:ext cx="1828800" cy="381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getConnection()</a:t>
            </a:r>
            <a:endParaRPr lang="en-US" b="1" dirty="0">
              <a:solidFill>
                <a:srgbClr val="FF0000"/>
              </a:solidFill>
            </a:endParaRPr>
          </a:p>
        </p:txBody>
      </p:sp>
      <p:sp>
        <p:nvSpPr>
          <p:cNvPr id="23" name="Rectangle 22"/>
          <p:cNvSpPr/>
          <p:nvPr/>
        </p:nvSpPr>
        <p:spPr>
          <a:xfrm>
            <a:off x="3886200" y="1752600"/>
            <a:ext cx="1600200" cy="457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Statement stmt</a:t>
            </a:r>
            <a:endParaRPr lang="en-US" dirty="0"/>
          </a:p>
        </p:txBody>
      </p:sp>
      <p:cxnSp>
        <p:nvCxnSpPr>
          <p:cNvPr id="25" name="Straight Arrow Connector 24"/>
          <p:cNvCxnSpPr/>
          <p:nvPr/>
        </p:nvCxnSpPr>
        <p:spPr>
          <a:xfrm rot="5400000">
            <a:off x="2056606" y="3124200"/>
            <a:ext cx="18288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3"/>
            <a:endCxn id="23" idx="1"/>
          </p:cNvCxnSpPr>
          <p:nvPr/>
        </p:nvCxnSpPr>
        <p:spPr>
          <a:xfrm>
            <a:off x="3429000" y="1981200"/>
            <a:ext cx="4572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2209006" y="3123406"/>
            <a:ext cx="1828800" cy="1588"/>
          </a:xfrm>
          <a:prstGeom prst="straightConnector1">
            <a:avLst/>
          </a:prstGeom>
          <a:ln w="28575">
            <a:solidFill>
              <a:srgbClr val="0000F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943600" y="1752600"/>
            <a:ext cx="1524000" cy="457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ResultSet rs</a:t>
            </a:r>
            <a:endParaRPr lang="en-US" dirty="0"/>
          </a:p>
        </p:txBody>
      </p:sp>
      <p:cxnSp>
        <p:nvCxnSpPr>
          <p:cNvPr id="33" name="Straight Arrow Connector 32"/>
          <p:cNvCxnSpPr>
            <a:stCxn id="23" idx="2"/>
          </p:cNvCxnSpPr>
          <p:nvPr/>
        </p:nvCxnSpPr>
        <p:spPr>
          <a:xfrm rot="5400000">
            <a:off x="3143250" y="2495550"/>
            <a:ext cx="1828800" cy="1257300"/>
          </a:xfrm>
          <a:prstGeom prst="straightConnector1">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3105150" y="2533650"/>
            <a:ext cx="2057400" cy="1409700"/>
          </a:xfrm>
          <a:prstGeom prst="straightConnector1">
            <a:avLst/>
          </a:prstGeom>
          <a:ln w="28575">
            <a:solidFill>
              <a:srgbClr val="008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30" idx="1"/>
          </p:cNvCxnSpPr>
          <p:nvPr/>
        </p:nvCxnSpPr>
        <p:spPr>
          <a:xfrm>
            <a:off x="5486400" y="1981200"/>
            <a:ext cx="457200" cy="1588"/>
          </a:xfrm>
          <a:prstGeom prst="straightConnector1">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867400" y="3200400"/>
            <a:ext cx="1676400" cy="1143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  rs</a:t>
            </a:r>
            <a:endParaRPr lang="en-US" dirty="0"/>
          </a:p>
        </p:txBody>
      </p:sp>
      <p:cxnSp>
        <p:nvCxnSpPr>
          <p:cNvPr id="41" name="Straight Arrow Connector 40"/>
          <p:cNvCxnSpPr>
            <a:stCxn id="39" idx="0"/>
            <a:endCxn id="30" idx="2"/>
          </p:cNvCxnSpPr>
          <p:nvPr/>
        </p:nvCxnSpPr>
        <p:spPr>
          <a:xfrm rot="5400000" flipH="1" flipV="1">
            <a:off x="6210300" y="27051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819400" y="3200400"/>
            <a:ext cx="1981200" cy="381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createStatement()</a:t>
            </a:r>
            <a:endParaRPr lang="en-US" b="1" dirty="0">
              <a:solidFill>
                <a:srgbClr val="0000FF"/>
              </a:solidFill>
            </a:endParaRPr>
          </a:p>
        </p:txBody>
      </p:sp>
      <p:sp>
        <p:nvSpPr>
          <p:cNvPr id="44" name="Rectangle 43"/>
          <p:cNvSpPr/>
          <p:nvPr/>
        </p:nvSpPr>
        <p:spPr>
          <a:xfrm>
            <a:off x="3886200" y="2590800"/>
            <a:ext cx="1981200" cy="381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8000"/>
                </a:solidFill>
              </a:rPr>
              <a:t>executeQuery()</a:t>
            </a:r>
            <a:endParaRPr lang="en-US" b="1" dirty="0">
              <a:solidFill>
                <a:srgbClr val="008000"/>
              </a:solidFill>
            </a:endParaRPr>
          </a:p>
        </p:txBody>
      </p:sp>
      <p:sp>
        <p:nvSpPr>
          <p:cNvPr id="45" name="Rectangle 44"/>
          <p:cNvSpPr/>
          <p:nvPr/>
        </p:nvSpPr>
        <p:spPr>
          <a:xfrm>
            <a:off x="3505200" y="5638800"/>
            <a:ext cx="4648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Model of a JDBC App. </a:t>
            </a:r>
            <a:endParaRPr lang="en-US" sz="2400" b="1" dirty="0">
              <a:solidFill>
                <a:schemeClr val="tx1"/>
              </a:solidFill>
            </a:endParaRPr>
          </a:p>
        </p:txBody>
      </p:sp>
      <p:sp>
        <p:nvSpPr>
          <p:cNvPr id="46" name="AutoShape 8"/>
          <p:cNvSpPr>
            <a:spLocks noChangeArrowheads="1"/>
          </p:cNvSpPr>
          <p:nvPr/>
        </p:nvSpPr>
        <p:spPr bwMode="auto">
          <a:xfrm>
            <a:off x="1295400" y="5638800"/>
            <a:ext cx="1897063" cy="946150"/>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cxnSp>
        <p:nvCxnSpPr>
          <p:cNvPr id="48" name="Straight Arrow Connector 47"/>
          <p:cNvCxnSpPr>
            <a:stCxn id="11" idx="2"/>
          </p:cNvCxnSpPr>
          <p:nvPr/>
        </p:nvCxnSpPr>
        <p:spPr>
          <a:xfrm rot="5400000">
            <a:off x="2019300" y="5448300"/>
            <a:ext cx="533400" cy="1588"/>
          </a:xfrm>
          <a:prstGeom prst="straightConnector1">
            <a:avLst/>
          </a:prstGeom>
          <a:ln w="57150">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z="3200" dirty="0" smtClean="0">
                <a:latin typeface="Arial" charset="0"/>
                <a:cs typeface="Arial" charset="0"/>
              </a:rPr>
              <a:t>JDBC and JDBC Driver…</a:t>
            </a:r>
          </a:p>
        </p:txBody>
      </p:sp>
      <p:sp>
        <p:nvSpPr>
          <p:cNvPr id="5" name="Picture 5"/>
          <p:cNvSpPr>
            <a:spLocks noChangeAspect="1" noChangeArrowheads="1"/>
          </p:cNvSpPr>
          <p:nvPr/>
        </p:nvSpPr>
        <p:spPr bwMode="auto">
          <a:xfrm>
            <a:off x="5791200" y="1447800"/>
            <a:ext cx="3230563" cy="4648200"/>
          </a:xfrm>
          <a:prstGeom prst="rect">
            <a:avLst/>
          </a:prstGeom>
          <a:noFill/>
          <a:ln w="9525">
            <a:noFill/>
            <a:miter lim="800000"/>
            <a:headEnd/>
            <a:tailEnd/>
          </a:ln>
        </p:spPr>
        <p:txBody>
          <a:bodyPr/>
          <a:lstStyle/>
          <a:p>
            <a:endParaRPr lang="en-US" dirty="0"/>
          </a:p>
        </p:txBody>
      </p:sp>
      <p:sp>
        <p:nvSpPr>
          <p:cNvPr id="20485" name="Content Placeholder 2"/>
          <p:cNvSpPr>
            <a:spLocks noGrp="1"/>
          </p:cNvSpPr>
          <p:nvPr>
            <p:ph idx="1"/>
          </p:nvPr>
        </p:nvSpPr>
        <p:spPr>
          <a:xfrm>
            <a:off x="838200" y="990600"/>
            <a:ext cx="7696200" cy="4419600"/>
          </a:xfrm>
        </p:spPr>
        <p:txBody>
          <a:bodyPr/>
          <a:lstStyle/>
          <a:p>
            <a:pPr algn="just">
              <a:lnSpc>
                <a:spcPct val="80000"/>
              </a:lnSpc>
              <a:defRPr/>
            </a:pPr>
            <a:r>
              <a:rPr lang="en-US" dirty="0" smtClean="0">
                <a:latin typeface="Times New Roman" pitchFamily="18" charset="0"/>
                <a:cs typeface="Arial" charset="0"/>
              </a:rPr>
              <a:t>DBMS provider/developer will supply a package in which specific classes implementing standard JDBC driver (free).</a:t>
            </a:r>
          </a:p>
          <a:p>
            <a:pPr algn="just">
              <a:lnSpc>
                <a:spcPct val="80000"/>
              </a:lnSpc>
              <a:defRPr/>
            </a:pPr>
            <a:r>
              <a:rPr lang="en-US" dirty="0" smtClean="0">
                <a:latin typeface="Times New Roman" pitchFamily="18" charset="0"/>
                <a:cs typeface="Arial" charset="0"/>
              </a:rPr>
              <a:t>Based on characteristics of DBMSs, four types of JDBC drivers are:</a:t>
            </a:r>
            <a:endParaRPr lang="vi-VN" dirty="0" smtClean="0">
              <a:latin typeface="Times New Roman" pitchFamily="18" charset="0"/>
              <a:cs typeface="Arial" charset="0"/>
            </a:endParaRPr>
          </a:p>
          <a:p>
            <a:pPr lvl="1" algn="just">
              <a:lnSpc>
                <a:spcPct val="80000"/>
              </a:lnSpc>
              <a:defRPr/>
            </a:pPr>
            <a:r>
              <a:rPr lang="vi-VN" sz="3200" dirty="0" smtClean="0">
                <a:latin typeface="Times New Roman" pitchFamily="18" charset="0"/>
                <a:cs typeface="Arial" charset="0"/>
              </a:rPr>
              <a:t>Type 1: JDBC ODBC</a:t>
            </a:r>
          </a:p>
          <a:p>
            <a:pPr lvl="1" algn="just">
              <a:lnSpc>
                <a:spcPct val="80000"/>
              </a:lnSpc>
              <a:defRPr/>
            </a:pPr>
            <a:r>
              <a:rPr lang="vi-VN" sz="3200" dirty="0" smtClean="0">
                <a:latin typeface="Times New Roman" pitchFamily="18" charset="0"/>
                <a:cs typeface="Arial" charset="0"/>
              </a:rPr>
              <a:t>Type 2: Native API</a:t>
            </a:r>
          </a:p>
          <a:p>
            <a:pPr lvl="1" algn="just">
              <a:lnSpc>
                <a:spcPct val="80000"/>
              </a:lnSpc>
              <a:defRPr/>
            </a:pPr>
            <a:r>
              <a:rPr lang="vi-VN" sz="3200" dirty="0" smtClean="0">
                <a:latin typeface="Times New Roman" pitchFamily="18" charset="0"/>
                <a:cs typeface="Arial" charset="0"/>
              </a:rPr>
              <a:t>Type 3: Network Protocol </a:t>
            </a:r>
          </a:p>
          <a:p>
            <a:pPr lvl="1" algn="just">
              <a:lnSpc>
                <a:spcPct val="80000"/>
              </a:lnSpc>
              <a:defRPr/>
            </a:pPr>
            <a:r>
              <a:rPr lang="vi-VN" sz="3200" dirty="0" smtClean="0">
                <a:latin typeface="Times New Roman" pitchFamily="18" charset="0"/>
                <a:cs typeface="Arial" charset="0"/>
              </a:rPr>
              <a:t>Type 4: Native Protocol</a:t>
            </a:r>
          </a:p>
          <a:p>
            <a:pPr marL="342900" lvl="1" indent="-342900">
              <a:buFont typeface="Arial" charset="0"/>
              <a:buChar char="•"/>
              <a:defRPr/>
            </a:pPr>
            <a:r>
              <a:rPr lang="vi-VN" sz="3200" dirty="0" smtClean="0">
                <a:latin typeface="Times New Roman" pitchFamily="18" charset="0"/>
                <a:cs typeface="Arial" charset="0"/>
              </a:rPr>
              <a:t>Type 1 </a:t>
            </a:r>
            <a:r>
              <a:rPr lang="en-US" sz="3200" dirty="0" smtClean="0">
                <a:latin typeface="Times New Roman" pitchFamily="18" charset="0"/>
                <a:cs typeface="Arial" charset="0"/>
              </a:rPr>
              <a:t>and</a:t>
            </a:r>
            <a:r>
              <a:rPr lang="vi-VN" sz="3200" dirty="0" smtClean="0">
                <a:latin typeface="Times New Roman" pitchFamily="18" charset="0"/>
                <a:cs typeface="Arial" charset="0"/>
              </a:rPr>
              <a:t> Type 4 </a:t>
            </a:r>
            <a:r>
              <a:rPr lang="en-US" sz="3200" dirty="0" smtClean="0">
                <a:latin typeface="Times New Roman" pitchFamily="18" charset="0"/>
                <a:cs typeface="Arial" charset="0"/>
              </a:rPr>
              <a:t>are</a:t>
            </a:r>
            <a:r>
              <a:rPr lang="vi-VN" sz="3200" dirty="0" smtClean="0">
                <a:latin typeface="Times New Roman" pitchFamily="18" charset="0"/>
                <a:cs typeface="Arial" charset="0"/>
              </a:rPr>
              <a:t> populated</a:t>
            </a:r>
            <a:r>
              <a:rPr lang="en-US" sz="3200" dirty="0" smtClean="0">
                <a:latin typeface="Arial" charset="0"/>
                <a:cs typeface="Arial" charset="0"/>
              </a:rPr>
              <a:t>.</a:t>
            </a:r>
            <a:endParaRPr lang="vi-VN" sz="3200" dirty="0" smtClean="0">
              <a:latin typeface="Times New Roman" pitchFamily="18"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533400" y="304800"/>
            <a:ext cx="8458200" cy="533400"/>
          </a:xfrm>
        </p:spPr>
        <p:txBody>
          <a:bodyPr>
            <a:normAutofit fontScale="90000"/>
          </a:bodyPr>
          <a:lstStyle/>
          <a:p>
            <a:r>
              <a:rPr lang="en-US" sz="3200" dirty="0" smtClean="0">
                <a:latin typeface="Arial" charset="0"/>
                <a:cs typeface="Arial" charset="0"/>
              </a:rPr>
              <a:t>Type 1-Driver : </a:t>
            </a:r>
            <a:r>
              <a:rPr lang="en-US" dirty="0" smtClean="0">
                <a:latin typeface="Arial" charset="0"/>
                <a:cs typeface="Arial" charset="0"/>
              </a:rPr>
              <a:t>JDBC-ODBC</a:t>
            </a:r>
            <a:r>
              <a:rPr lang="en-US" sz="3200" dirty="0" smtClean="0">
                <a:latin typeface="Arial" charset="0"/>
                <a:cs typeface="Arial" charset="0"/>
              </a:rPr>
              <a:t> Bridge</a:t>
            </a:r>
          </a:p>
        </p:txBody>
      </p:sp>
      <p:sp>
        <p:nvSpPr>
          <p:cNvPr id="24580" name="Rectangle 4"/>
          <p:cNvSpPr>
            <a:spLocks noChangeArrowheads="1"/>
          </p:cNvSpPr>
          <p:nvPr/>
        </p:nvSpPr>
        <p:spPr bwMode="auto">
          <a:xfrm>
            <a:off x="2663825" y="990600"/>
            <a:ext cx="3151188" cy="2174875"/>
          </a:xfrm>
          <a:prstGeom prst="rect">
            <a:avLst/>
          </a:prstGeom>
          <a:solidFill>
            <a:srgbClr val="FF6600"/>
          </a:solidFill>
          <a:ln w="9525">
            <a:solidFill>
              <a:srgbClr val="000000"/>
            </a:solidFill>
            <a:prstDash val="dash"/>
            <a:miter lim="800000"/>
            <a:headEnd/>
            <a:tailEnd/>
          </a:ln>
        </p:spPr>
        <p:txBody>
          <a:bodyPr/>
          <a:lstStyle/>
          <a:p>
            <a:endParaRPr lang="en-US" dirty="0"/>
          </a:p>
        </p:txBody>
      </p:sp>
      <p:sp>
        <p:nvSpPr>
          <p:cNvPr id="24581" name="AutoShape 5"/>
          <p:cNvSpPr>
            <a:spLocks noChangeArrowheads="1"/>
          </p:cNvSpPr>
          <p:nvPr/>
        </p:nvSpPr>
        <p:spPr bwMode="auto">
          <a:xfrm>
            <a:off x="3141663" y="1447800"/>
            <a:ext cx="2251075" cy="630238"/>
          </a:xfrm>
          <a:prstGeom prst="foldedCorner">
            <a:avLst>
              <a:gd name="adj" fmla="val 24944"/>
            </a:avLst>
          </a:prstGeom>
          <a:solidFill>
            <a:srgbClr val="E5FFFF"/>
          </a:solidFill>
          <a:ln w="9525">
            <a:solidFill>
              <a:srgbClr val="000000"/>
            </a:solidFill>
            <a:round/>
            <a:headEnd/>
            <a:tailEnd/>
          </a:ln>
        </p:spPr>
        <p:txBody>
          <a:bodyPr tIns="137160"/>
          <a:lstStyle/>
          <a:p>
            <a:pPr algn="ctr" eaLnBrk="0" hangingPunct="0"/>
            <a:r>
              <a:rPr lang="en-US" b="1" dirty="0">
                <a:solidFill>
                  <a:srgbClr val="FF0000"/>
                </a:solidFill>
                <a:latin typeface="Tahoma" pitchFamily="34" charset="0"/>
              </a:rPr>
              <a:t>Java Application</a:t>
            </a:r>
          </a:p>
        </p:txBody>
      </p:sp>
      <p:sp>
        <p:nvSpPr>
          <p:cNvPr id="24582" name="AutoShape 6"/>
          <p:cNvSpPr>
            <a:spLocks noChangeArrowheads="1"/>
          </p:cNvSpPr>
          <p:nvPr/>
        </p:nvSpPr>
        <p:spPr bwMode="auto">
          <a:xfrm>
            <a:off x="2889250" y="2209800"/>
            <a:ext cx="2701925" cy="800100"/>
          </a:xfrm>
          <a:prstGeom prst="cube">
            <a:avLst>
              <a:gd name="adj" fmla="val 16667"/>
            </a:avLst>
          </a:prstGeom>
          <a:solidFill>
            <a:srgbClr val="CCFFCC"/>
          </a:solidFill>
          <a:ln w="9525">
            <a:solidFill>
              <a:srgbClr val="000000"/>
            </a:solidFill>
            <a:miter lim="800000"/>
            <a:headEnd/>
            <a:tailEnd/>
          </a:ln>
        </p:spPr>
        <p:txBody>
          <a:bodyPr/>
          <a:lstStyle/>
          <a:p>
            <a:pPr algn="ctr" eaLnBrk="0" hangingPunct="0"/>
            <a:r>
              <a:rPr lang="en-US" sz="2000" b="1" dirty="0">
                <a:solidFill>
                  <a:srgbClr val="CC3300"/>
                </a:solidFill>
                <a:latin typeface="Tahoma" pitchFamily="34" charset="0"/>
              </a:rPr>
              <a:t>Type I JDBC-ODBC Bridge</a:t>
            </a:r>
          </a:p>
        </p:txBody>
      </p:sp>
      <p:sp>
        <p:nvSpPr>
          <p:cNvPr id="24583" name="Text Box 7"/>
          <p:cNvSpPr txBox="1">
            <a:spLocks noChangeArrowheads="1"/>
          </p:cNvSpPr>
          <p:nvPr/>
        </p:nvSpPr>
        <p:spPr bwMode="auto">
          <a:xfrm>
            <a:off x="1319213" y="3276600"/>
            <a:ext cx="2476500" cy="309563"/>
          </a:xfrm>
          <a:prstGeom prst="rect">
            <a:avLst/>
          </a:prstGeom>
          <a:noFill/>
          <a:ln w="9525">
            <a:noFill/>
            <a:miter lim="800000"/>
            <a:headEnd/>
            <a:tailEnd/>
          </a:ln>
        </p:spPr>
        <p:txBody>
          <a:bodyPr/>
          <a:lstStyle/>
          <a:p>
            <a:pPr algn="r" eaLnBrk="0" hangingPunct="0"/>
            <a:r>
              <a:rPr lang="en-US" sz="1600" b="1" dirty="0">
                <a:latin typeface="Tahoma" pitchFamily="34" charset="0"/>
              </a:rPr>
              <a:t>SQL Command</a:t>
            </a:r>
          </a:p>
        </p:txBody>
      </p:sp>
      <p:sp>
        <p:nvSpPr>
          <p:cNvPr id="24584" name="Text Box 8"/>
          <p:cNvSpPr txBox="1">
            <a:spLocks noChangeArrowheads="1"/>
          </p:cNvSpPr>
          <p:nvPr/>
        </p:nvSpPr>
        <p:spPr bwMode="auto">
          <a:xfrm>
            <a:off x="4595813" y="3276600"/>
            <a:ext cx="1576387" cy="309563"/>
          </a:xfrm>
          <a:prstGeom prst="rect">
            <a:avLst/>
          </a:prstGeom>
          <a:noFill/>
          <a:ln w="9525">
            <a:noFill/>
            <a:miter lim="800000"/>
            <a:headEnd/>
            <a:tailEnd/>
          </a:ln>
        </p:spPr>
        <p:txBody>
          <a:bodyPr/>
          <a:lstStyle/>
          <a:p>
            <a:pPr eaLnBrk="0" hangingPunct="0"/>
            <a:r>
              <a:rPr lang="en-US" sz="1600" b="1" dirty="0">
                <a:latin typeface="Tahoma" pitchFamily="34" charset="0"/>
              </a:rPr>
              <a:t>Result Set</a:t>
            </a:r>
          </a:p>
        </p:txBody>
      </p:sp>
      <p:sp>
        <p:nvSpPr>
          <p:cNvPr id="24585" name="Text Box 9"/>
          <p:cNvSpPr txBox="1">
            <a:spLocks noChangeArrowheads="1"/>
          </p:cNvSpPr>
          <p:nvPr/>
        </p:nvSpPr>
        <p:spPr bwMode="auto">
          <a:xfrm>
            <a:off x="3114675" y="990600"/>
            <a:ext cx="2251075" cy="311150"/>
          </a:xfrm>
          <a:prstGeom prst="rect">
            <a:avLst/>
          </a:prstGeom>
          <a:noFill/>
          <a:ln w="9525">
            <a:noFill/>
            <a:miter lim="800000"/>
            <a:headEnd/>
            <a:tailEnd/>
          </a:ln>
        </p:spPr>
        <p:txBody>
          <a:bodyPr/>
          <a:lstStyle/>
          <a:p>
            <a:pPr algn="ctr" eaLnBrk="0" hangingPunct="0"/>
            <a:r>
              <a:rPr lang="en-US" sz="2000" b="1" dirty="0">
                <a:solidFill>
                  <a:srgbClr val="0000CC"/>
                </a:solidFill>
                <a:latin typeface="Tahoma" pitchFamily="34" charset="0"/>
              </a:rPr>
              <a:t>Application</a:t>
            </a:r>
          </a:p>
        </p:txBody>
      </p:sp>
      <p:sp>
        <p:nvSpPr>
          <p:cNvPr id="24586" name="AutoShape 10"/>
          <p:cNvSpPr>
            <a:spLocks noChangeArrowheads="1"/>
          </p:cNvSpPr>
          <p:nvPr/>
        </p:nvSpPr>
        <p:spPr bwMode="auto">
          <a:xfrm>
            <a:off x="2663825" y="3733800"/>
            <a:ext cx="3151188"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2000" b="1" dirty="0">
                <a:solidFill>
                  <a:schemeClr val="accent1"/>
                </a:solidFill>
                <a:latin typeface="Tahoma" pitchFamily="34" charset="0"/>
              </a:rPr>
              <a:t>MS ODBC Driver</a:t>
            </a:r>
          </a:p>
        </p:txBody>
      </p:sp>
      <p:sp>
        <p:nvSpPr>
          <p:cNvPr id="24587" name="AutoShape 11"/>
          <p:cNvSpPr>
            <a:spLocks noChangeArrowheads="1"/>
          </p:cNvSpPr>
          <p:nvPr/>
        </p:nvSpPr>
        <p:spPr bwMode="auto">
          <a:xfrm flipV="1">
            <a:off x="9906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588" name="AutoShape 12"/>
          <p:cNvSpPr>
            <a:spLocks noChangeArrowheads="1"/>
          </p:cNvSpPr>
          <p:nvPr/>
        </p:nvSpPr>
        <p:spPr bwMode="auto">
          <a:xfrm>
            <a:off x="6096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589" name="AutoShape 13"/>
          <p:cNvSpPr>
            <a:spLocks noChangeArrowheads="1"/>
          </p:cNvSpPr>
          <p:nvPr/>
        </p:nvSpPr>
        <p:spPr bwMode="auto">
          <a:xfrm>
            <a:off x="3827463" y="3200400"/>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4590" name="AutoShape 14"/>
          <p:cNvSpPr>
            <a:spLocks noChangeArrowheads="1"/>
          </p:cNvSpPr>
          <p:nvPr/>
        </p:nvSpPr>
        <p:spPr bwMode="auto">
          <a:xfrm flipV="1">
            <a:off x="4284663" y="3200400"/>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4591" name="AutoShape 15"/>
          <p:cNvSpPr>
            <a:spLocks noChangeArrowheads="1"/>
          </p:cNvSpPr>
          <p:nvPr/>
        </p:nvSpPr>
        <p:spPr bwMode="auto">
          <a:xfrm>
            <a:off x="228600" y="5480050"/>
            <a:ext cx="1295400" cy="7762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4592" name="AutoShape 10"/>
          <p:cNvSpPr>
            <a:spLocks noChangeArrowheads="1"/>
          </p:cNvSpPr>
          <p:nvPr/>
        </p:nvSpPr>
        <p:spPr bwMode="auto">
          <a:xfrm>
            <a:off x="0" y="4648200"/>
            <a:ext cx="19812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MS Access Driver</a:t>
            </a:r>
          </a:p>
        </p:txBody>
      </p:sp>
      <p:sp>
        <p:nvSpPr>
          <p:cNvPr id="24593" name="AutoShape 10"/>
          <p:cNvSpPr>
            <a:spLocks noChangeArrowheads="1"/>
          </p:cNvSpPr>
          <p:nvPr/>
        </p:nvSpPr>
        <p:spPr bwMode="auto">
          <a:xfrm>
            <a:off x="2133600" y="4648200"/>
            <a:ext cx="19812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MS Excel Driver</a:t>
            </a:r>
          </a:p>
        </p:txBody>
      </p:sp>
      <p:sp>
        <p:nvSpPr>
          <p:cNvPr id="24594" name="AutoShape 10"/>
          <p:cNvSpPr>
            <a:spLocks noChangeArrowheads="1"/>
          </p:cNvSpPr>
          <p:nvPr/>
        </p:nvSpPr>
        <p:spPr bwMode="auto">
          <a:xfrm>
            <a:off x="4267200" y="4648200"/>
            <a:ext cx="22860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MS SQL Srv Driver</a:t>
            </a:r>
          </a:p>
        </p:txBody>
      </p:sp>
      <p:sp>
        <p:nvSpPr>
          <p:cNvPr id="24595" name="AutoShape 10"/>
          <p:cNvSpPr>
            <a:spLocks noChangeArrowheads="1"/>
          </p:cNvSpPr>
          <p:nvPr/>
        </p:nvSpPr>
        <p:spPr bwMode="auto">
          <a:xfrm>
            <a:off x="6705600" y="4648200"/>
            <a:ext cx="16002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Oracle Driver</a:t>
            </a:r>
          </a:p>
        </p:txBody>
      </p:sp>
      <p:sp>
        <p:nvSpPr>
          <p:cNvPr id="24596" name="AutoShape 10"/>
          <p:cNvSpPr>
            <a:spLocks noChangeArrowheads="1"/>
          </p:cNvSpPr>
          <p:nvPr/>
        </p:nvSpPr>
        <p:spPr bwMode="auto">
          <a:xfrm>
            <a:off x="8458200" y="4648200"/>
            <a:ext cx="6096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a:t>
            </a:r>
          </a:p>
        </p:txBody>
      </p:sp>
      <p:sp>
        <p:nvSpPr>
          <p:cNvPr id="24597" name="AutoShape 11"/>
          <p:cNvSpPr>
            <a:spLocks noChangeArrowheads="1"/>
          </p:cNvSpPr>
          <p:nvPr/>
        </p:nvSpPr>
        <p:spPr bwMode="auto">
          <a:xfrm flipV="1">
            <a:off x="31242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598" name="AutoShape 12"/>
          <p:cNvSpPr>
            <a:spLocks noChangeArrowheads="1"/>
          </p:cNvSpPr>
          <p:nvPr/>
        </p:nvSpPr>
        <p:spPr bwMode="auto">
          <a:xfrm>
            <a:off x="27432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599" name="AutoShape 15"/>
          <p:cNvSpPr>
            <a:spLocks noChangeArrowheads="1"/>
          </p:cNvSpPr>
          <p:nvPr/>
        </p:nvSpPr>
        <p:spPr bwMode="auto">
          <a:xfrm>
            <a:off x="2362200" y="5480050"/>
            <a:ext cx="1295400" cy="7762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4600" name="AutoShape 11"/>
          <p:cNvSpPr>
            <a:spLocks noChangeArrowheads="1"/>
          </p:cNvSpPr>
          <p:nvPr/>
        </p:nvSpPr>
        <p:spPr bwMode="auto">
          <a:xfrm flipV="1">
            <a:off x="54102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601" name="AutoShape 12"/>
          <p:cNvSpPr>
            <a:spLocks noChangeArrowheads="1"/>
          </p:cNvSpPr>
          <p:nvPr/>
        </p:nvSpPr>
        <p:spPr bwMode="auto">
          <a:xfrm>
            <a:off x="50292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602" name="AutoShape 15"/>
          <p:cNvSpPr>
            <a:spLocks noChangeArrowheads="1"/>
          </p:cNvSpPr>
          <p:nvPr/>
        </p:nvSpPr>
        <p:spPr bwMode="auto">
          <a:xfrm>
            <a:off x="4648200" y="5480050"/>
            <a:ext cx="1295400" cy="7762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4603" name="AutoShape 11"/>
          <p:cNvSpPr>
            <a:spLocks noChangeArrowheads="1"/>
          </p:cNvSpPr>
          <p:nvPr/>
        </p:nvSpPr>
        <p:spPr bwMode="auto">
          <a:xfrm flipV="1">
            <a:off x="76200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604" name="AutoShape 12"/>
          <p:cNvSpPr>
            <a:spLocks noChangeArrowheads="1"/>
          </p:cNvSpPr>
          <p:nvPr/>
        </p:nvSpPr>
        <p:spPr bwMode="auto">
          <a:xfrm>
            <a:off x="72390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605" name="AutoShape 15"/>
          <p:cNvSpPr>
            <a:spLocks noChangeArrowheads="1"/>
          </p:cNvSpPr>
          <p:nvPr/>
        </p:nvSpPr>
        <p:spPr bwMode="auto">
          <a:xfrm>
            <a:off x="6858000" y="5480050"/>
            <a:ext cx="1295400" cy="7762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cxnSp>
        <p:nvCxnSpPr>
          <p:cNvPr id="44" name="Straight Arrow Connector 43"/>
          <p:cNvCxnSpPr>
            <a:stCxn id="24586" idx="1"/>
            <a:endCxn id="24592" idx="0"/>
          </p:cNvCxnSpPr>
          <p:nvPr/>
        </p:nvCxnSpPr>
        <p:spPr>
          <a:xfrm rot="10800000" flipV="1">
            <a:off x="990600" y="3962400"/>
            <a:ext cx="1673225" cy="68580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24593" idx="0"/>
          </p:cNvCxnSpPr>
          <p:nvPr/>
        </p:nvCxnSpPr>
        <p:spPr>
          <a:xfrm rot="5400000">
            <a:off x="2895600" y="4419600"/>
            <a:ext cx="457200" cy="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a:off x="5105400" y="4419600"/>
            <a:ext cx="457200" cy="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4586" idx="3"/>
          </p:cNvCxnSpPr>
          <p:nvPr/>
        </p:nvCxnSpPr>
        <p:spPr>
          <a:xfrm>
            <a:off x="5815013" y="3962400"/>
            <a:ext cx="1728787" cy="68580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019800" y="3276600"/>
            <a:ext cx="3124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t>Mapping</a:t>
            </a:r>
            <a:endParaRPr lang="en-US" dirty="0"/>
          </a:p>
          <a:p>
            <a:pPr>
              <a:defRPr/>
            </a:pPr>
            <a:r>
              <a:rPr lang="en-US" b="1" dirty="0"/>
              <a:t>&lt;Datasource name, Data file&gt;</a:t>
            </a:r>
          </a:p>
        </p:txBody>
      </p:sp>
      <p:sp>
        <p:nvSpPr>
          <p:cNvPr id="35" name="Rectangle 34"/>
          <p:cNvSpPr/>
          <p:nvPr/>
        </p:nvSpPr>
        <p:spPr>
          <a:xfrm>
            <a:off x="6629400" y="1524000"/>
            <a:ext cx="1905000" cy="8382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Microsoft Technology</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609600" y="228600"/>
            <a:ext cx="8077200" cy="533400"/>
          </a:xfrm>
        </p:spPr>
        <p:txBody>
          <a:bodyPr>
            <a:normAutofit fontScale="90000"/>
          </a:bodyPr>
          <a:lstStyle/>
          <a:p>
            <a:r>
              <a:rPr lang="en-US" dirty="0" smtClean="0">
                <a:latin typeface="Arial" charset="0"/>
                <a:cs typeface="Arial" charset="0"/>
              </a:rPr>
              <a:t>Type 1-Driver : JDBC-ODBC…</a:t>
            </a:r>
          </a:p>
        </p:txBody>
      </p:sp>
      <p:sp>
        <p:nvSpPr>
          <p:cNvPr id="25604" name="Content Placeholder 2"/>
          <p:cNvSpPr>
            <a:spLocks noGrp="1"/>
          </p:cNvSpPr>
          <p:nvPr>
            <p:ph idx="1"/>
          </p:nvPr>
        </p:nvSpPr>
        <p:spPr>
          <a:xfrm>
            <a:off x="228600" y="1371600"/>
            <a:ext cx="8458200" cy="4876800"/>
          </a:xfrm>
        </p:spPr>
        <p:txBody>
          <a:bodyPr/>
          <a:lstStyle/>
          <a:p>
            <a:pPr algn="just">
              <a:lnSpc>
                <a:spcPct val="80000"/>
              </a:lnSpc>
            </a:pPr>
            <a:r>
              <a:rPr lang="en-US" sz="2400" dirty="0" smtClean="0">
                <a:latin typeface="Times New Roman" pitchFamily="18" charset="0"/>
                <a:cs typeface="Arial" charset="0"/>
              </a:rPr>
              <a:t>This package is in the JDK as default.</a:t>
            </a:r>
          </a:p>
          <a:p>
            <a:pPr algn="just">
              <a:lnSpc>
                <a:spcPct val="80000"/>
              </a:lnSpc>
            </a:pPr>
            <a:r>
              <a:rPr lang="en-US" sz="2400" dirty="0" smtClean="0">
                <a:latin typeface="Times New Roman" pitchFamily="18" charset="0"/>
                <a:cs typeface="Arial" charset="0"/>
              </a:rPr>
              <a:t>Translates JDBC APIs to ODBC APIs </a:t>
            </a:r>
          </a:p>
          <a:p>
            <a:pPr algn="just">
              <a:lnSpc>
                <a:spcPct val="80000"/>
              </a:lnSpc>
            </a:pPr>
            <a:r>
              <a:rPr lang="en-US" sz="2400" dirty="0" smtClean="0">
                <a:latin typeface="Times New Roman" pitchFamily="18" charset="0"/>
                <a:cs typeface="Arial" charset="0"/>
              </a:rPr>
              <a:t>Enables the Java applications to interact with any database supported by Microsoft.</a:t>
            </a:r>
            <a:endParaRPr lang="vi-VN" sz="2400" smtClean="0">
              <a:latin typeface="Times New Roman" pitchFamily="18" charset="0"/>
              <a:cs typeface="Arial" charset="0"/>
            </a:endParaRPr>
          </a:p>
          <a:p>
            <a:pPr algn="just">
              <a:lnSpc>
                <a:spcPct val="80000"/>
              </a:lnSpc>
            </a:pPr>
            <a:r>
              <a:rPr lang="en-US" sz="2400" dirty="0" smtClean="0">
                <a:latin typeface="Times New Roman" pitchFamily="18" charset="0"/>
                <a:cs typeface="Arial" charset="0"/>
              </a:rPr>
              <a:t>Provides platform dependence, as JDBC ODBC bridge driver uses ODBC</a:t>
            </a:r>
            <a:endParaRPr lang="vi-VN" sz="2400" smtClean="0">
              <a:latin typeface="Times New Roman" pitchFamily="18" charset="0"/>
              <a:cs typeface="Arial" charset="0"/>
            </a:endParaRPr>
          </a:p>
          <a:p>
            <a:pPr algn="just">
              <a:lnSpc>
                <a:spcPct val="80000"/>
              </a:lnSpc>
            </a:pPr>
            <a:r>
              <a:rPr lang="en-US" sz="2400" b="1" dirty="0" smtClean="0">
                <a:latin typeface="Times New Roman" pitchFamily="18" charset="0"/>
                <a:cs typeface="Arial" charset="0"/>
              </a:rPr>
              <a:t>JDBC-ODBC bridge is useful when Java driver is not available for a database but it is supported by Microsoft.</a:t>
            </a:r>
            <a:endParaRPr lang="vi-VN" sz="2400" b="1" smtClean="0">
              <a:latin typeface="Times New Roman" pitchFamily="18" charset="0"/>
              <a:cs typeface="Arial" charset="0"/>
            </a:endParaRPr>
          </a:p>
          <a:p>
            <a:pPr algn="just">
              <a:lnSpc>
                <a:spcPct val="80000"/>
              </a:lnSpc>
            </a:pPr>
            <a:r>
              <a:rPr lang="vi-VN" sz="2400" smtClean="0">
                <a:latin typeface="Times New Roman" pitchFamily="18" charset="0"/>
                <a:cs typeface="Arial" charset="0"/>
              </a:rPr>
              <a:t>Disadvantages</a:t>
            </a:r>
          </a:p>
          <a:p>
            <a:pPr lvl="1" algn="just">
              <a:lnSpc>
                <a:spcPct val="80000"/>
              </a:lnSpc>
            </a:pPr>
            <a:r>
              <a:rPr lang="vi-VN" sz="2000" smtClean="0">
                <a:latin typeface="Times New Roman" pitchFamily="18" charset="0"/>
                <a:cs typeface="Arial" charset="0"/>
              </a:rPr>
              <a:t>Platform depen</a:t>
            </a:r>
            <a:r>
              <a:rPr lang="en-US" sz="2000" dirty="0" smtClean="0">
                <a:latin typeface="Times New Roman" pitchFamily="18" charset="0"/>
                <a:cs typeface="Arial" charset="0"/>
              </a:rPr>
              <a:t>den</a:t>
            </a:r>
            <a:r>
              <a:rPr lang="vi-VN" sz="2000" smtClean="0">
                <a:latin typeface="Times New Roman" pitchFamily="18" charset="0"/>
                <a:cs typeface="Arial" charset="0"/>
              </a:rPr>
              <a:t>ce</a:t>
            </a:r>
            <a:r>
              <a:rPr lang="en-US" sz="2000" dirty="0" smtClean="0">
                <a:latin typeface="Times New Roman" pitchFamily="18" charset="0"/>
                <a:cs typeface="Arial" charset="0"/>
              </a:rPr>
              <a:t> (Microsoft)</a:t>
            </a:r>
            <a:endParaRPr lang="vi-VN" sz="2000" smtClean="0">
              <a:latin typeface="Times New Roman" pitchFamily="18" charset="0"/>
              <a:cs typeface="Arial" charset="0"/>
            </a:endParaRPr>
          </a:p>
          <a:p>
            <a:pPr lvl="1" algn="just">
              <a:lnSpc>
                <a:spcPct val="80000"/>
              </a:lnSpc>
            </a:pPr>
            <a:r>
              <a:rPr lang="vi-VN" sz="2000" smtClean="0">
                <a:latin typeface="Times New Roman" pitchFamily="18" charset="0"/>
                <a:cs typeface="Arial" charset="0"/>
              </a:rPr>
              <a:t>The performance is comparatively slower than other drivers</a:t>
            </a:r>
          </a:p>
          <a:p>
            <a:pPr lvl="1" algn="just">
              <a:lnSpc>
                <a:spcPct val="80000"/>
              </a:lnSpc>
            </a:pPr>
            <a:r>
              <a:rPr lang="vi-VN" sz="2000" smtClean="0">
                <a:latin typeface="Times New Roman" pitchFamily="18" charset="0"/>
                <a:cs typeface="Arial" charset="0"/>
              </a:rPr>
              <a:t>Require the ODBC driver and the client DB to be on the server.</a:t>
            </a:r>
          </a:p>
          <a:p>
            <a:pPr algn="just">
              <a:lnSpc>
                <a:spcPct val="80000"/>
              </a:lnSpc>
            </a:pPr>
            <a:r>
              <a:rPr lang="vi-VN" sz="2400" smtClean="0">
                <a:latin typeface="Times New Roman" pitchFamily="18" charset="0"/>
                <a:cs typeface="Arial" charset="0"/>
              </a:rPr>
              <a:t>Usage: DSN is registered to use connecting DB</a:t>
            </a:r>
            <a:r>
              <a:rPr lang="en-US" sz="2400" dirty="0" smtClean="0">
                <a:latin typeface="Times New Roman" pitchFamily="18" charset="0"/>
                <a:cs typeface="Arial" charset="0"/>
              </a:rPr>
              <a:t> (a data source is declared in Control Panel/ODBC Data sources)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latin typeface="Arial" charset="0"/>
                <a:cs typeface="Arial" charset="0"/>
              </a:rPr>
              <a:t>Type 2-Driver: Native API</a:t>
            </a:r>
          </a:p>
        </p:txBody>
      </p:sp>
      <p:sp>
        <p:nvSpPr>
          <p:cNvPr id="26628" name="Content Placeholder 2"/>
          <p:cNvSpPr>
            <a:spLocks noGrp="1"/>
          </p:cNvSpPr>
          <p:nvPr>
            <p:ph idx="1"/>
          </p:nvPr>
        </p:nvSpPr>
        <p:spPr>
          <a:xfrm>
            <a:off x="228600" y="1143000"/>
            <a:ext cx="4114800" cy="5105400"/>
          </a:xfrm>
        </p:spPr>
        <p:txBody>
          <a:bodyPr>
            <a:normAutofit lnSpcReduction="10000"/>
          </a:bodyPr>
          <a:lstStyle/>
          <a:p>
            <a:pPr algn="just">
              <a:lnSpc>
                <a:spcPct val="80000"/>
              </a:lnSpc>
            </a:pPr>
            <a:r>
              <a:rPr lang="en-US" sz="2400" dirty="0" smtClean="0">
                <a:latin typeface="Times New Roman" pitchFamily="18" charset="0"/>
                <a:cs typeface="Arial" charset="0"/>
              </a:rPr>
              <a:t>Provides access to the database through C/C++ codes.</a:t>
            </a:r>
          </a:p>
          <a:p>
            <a:pPr algn="just">
              <a:lnSpc>
                <a:spcPct val="80000"/>
              </a:lnSpc>
            </a:pPr>
            <a:r>
              <a:rPr lang="en-US" sz="2400" dirty="0" smtClean="0">
                <a:latin typeface="Times New Roman" pitchFamily="18" charset="0"/>
                <a:cs typeface="Arial" charset="0"/>
              </a:rPr>
              <a:t>Developed using native code libraries</a:t>
            </a:r>
            <a:endParaRPr lang="vi-VN" sz="2400" dirty="0" smtClean="0">
              <a:latin typeface="Times New Roman" pitchFamily="18" charset="0"/>
              <a:cs typeface="Arial" charset="0"/>
            </a:endParaRPr>
          </a:p>
          <a:p>
            <a:pPr algn="just">
              <a:lnSpc>
                <a:spcPct val="80000"/>
              </a:lnSpc>
            </a:pPr>
            <a:r>
              <a:rPr lang="en-US" sz="2400" dirty="0" smtClean="0">
                <a:latin typeface="Times New Roman" pitchFamily="18" charset="0"/>
                <a:cs typeface="Arial" charset="0"/>
              </a:rPr>
              <a:t>Native code libraries provide access to the database, and improve the performance</a:t>
            </a:r>
            <a:endParaRPr lang="vi-VN" sz="2400" dirty="0" smtClean="0">
              <a:latin typeface="Times New Roman" pitchFamily="18" charset="0"/>
              <a:cs typeface="Arial" charset="0"/>
            </a:endParaRPr>
          </a:p>
          <a:p>
            <a:pPr algn="just">
              <a:lnSpc>
                <a:spcPct val="80000"/>
              </a:lnSpc>
            </a:pPr>
            <a:r>
              <a:rPr lang="en-US" sz="2400" dirty="0" smtClean="0">
                <a:latin typeface="Times New Roman" pitchFamily="18" charset="0"/>
                <a:cs typeface="Arial" charset="0"/>
              </a:rPr>
              <a:t>Java application sends a request for database connectivity as a normal JDBC call to the Native API driver</a:t>
            </a:r>
            <a:endParaRPr lang="vi-VN" sz="2400" dirty="0" smtClean="0">
              <a:latin typeface="Times New Roman" pitchFamily="18" charset="0"/>
              <a:cs typeface="Arial" charset="0"/>
            </a:endParaRPr>
          </a:p>
          <a:p>
            <a:pPr algn="just">
              <a:lnSpc>
                <a:spcPct val="80000"/>
              </a:lnSpc>
            </a:pPr>
            <a:r>
              <a:rPr lang="en-US" sz="2400" dirty="0" smtClean="0">
                <a:latin typeface="Times New Roman" pitchFamily="18" charset="0"/>
                <a:cs typeface="Arial" charset="0"/>
              </a:rPr>
              <a:t>Establishes the call, and translates the call to the particular database protocol that is forwarded to the database</a:t>
            </a:r>
            <a:endParaRPr lang="en-US" sz="2000" dirty="0" smtClean="0">
              <a:latin typeface="Times New Roman" pitchFamily="18" charset="0"/>
              <a:cs typeface="Times New Roman" pitchFamily="18" charset="0"/>
            </a:endParaRPr>
          </a:p>
        </p:txBody>
      </p:sp>
      <p:sp>
        <p:nvSpPr>
          <p:cNvPr id="26629" name="Rectangle 5"/>
          <p:cNvSpPr>
            <a:spLocks noChangeArrowheads="1"/>
          </p:cNvSpPr>
          <p:nvPr/>
        </p:nvSpPr>
        <p:spPr bwMode="auto">
          <a:xfrm>
            <a:off x="5546725" y="1354138"/>
            <a:ext cx="3054350" cy="2139950"/>
          </a:xfrm>
          <a:prstGeom prst="rect">
            <a:avLst/>
          </a:prstGeom>
          <a:solidFill>
            <a:srgbClr val="FF6600"/>
          </a:solidFill>
          <a:ln w="9525">
            <a:solidFill>
              <a:srgbClr val="000000"/>
            </a:solidFill>
            <a:prstDash val="dash"/>
            <a:miter lim="800000"/>
            <a:headEnd/>
            <a:tailEnd/>
          </a:ln>
        </p:spPr>
        <p:txBody>
          <a:bodyPr/>
          <a:lstStyle/>
          <a:p>
            <a:endParaRPr lang="en-US" dirty="0"/>
          </a:p>
        </p:txBody>
      </p:sp>
      <p:sp>
        <p:nvSpPr>
          <p:cNvPr id="26630" name="AutoShape 6"/>
          <p:cNvSpPr>
            <a:spLocks noChangeArrowheads="1"/>
          </p:cNvSpPr>
          <p:nvPr/>
        </p:nvSpPr>
        <p:spPr bwMode="auto">
          <a:xfrm>
            <a:off x="5983288" y="1660525"/>
            <a:ext cx="2181225" cy="763588"/>
          </a:xfrm>
          <a:prstGeom prst="foldedCorner">
            <a:avLst>
              <a:gd name="adj" fmla="val 24944"/>
            </a:avLst>
          </a:prstGeom>
          <a:solidFill>
            <a:srgbClr val="E5FFFF"/>
          </a:solidFill>
          <a:ln w="9525">
            <a:solidFill>
              <a:srgbClr val="000000"/>
            </a:solidFill>
            <a:round/>
            <a:headEnd/>
            <a:tailEnd/>
          </a:ln>
        </p:spPr>
        <p:txBody>
          <a:bodyPr tIns="137160"/>
          <a:lstStyle/>
          <a:p>
            <a:pPr algn="ctr" eaLnBrk="0" hangingPunct="0"/>
            <a:r>
              <a:rPr lang="en-US" b="1" dirty="0">
                <a:latin typeface="Tahoma" pitchFamily="34" charset="0"/>
              </a:rPr>
              <a:t>Java Application</a:t>
            </a:r>
          </a:p>
        </p:txBody>
      </p:sp>
      <p:sp>
        <p:nvSpPr>
          <p:cNvPr id="26631" name="AutoShape 7"/>
          <p:cNvSpPr>
            <a:spLocks noChangeArrowheads="1"/>
          </p:cNvSpPr>
          <p:nvPr/>
        </p:nvSpPr>
        <p:spPr bwMode="auto">
          <a:xfrm>
            <a:off x="5764213" y="2576513"/>
            <a:ext cx="2619375" cy="763587"/>
          </a:xfrm>
          <a:prstGeom prst="cube">
            <a:avLst>
              <a:gd name="adj" fmla="val 18296"/>
            </a:avLst>
          </a:prstGeom>
          <a:solidFill>
            <a:srgbClr val="CCFFCC"/>
          </a:solidFill>
          <a:ln w="9525">
            <a:solidFill>
              <a:srgbClr val="000000"/>
            </a:solidFill>
            <a:miter lim="800000"/>
            <a:headEnd/>
            <a:tailEnd/>
          </a:ln>
        </p:spPr>
        <p:txBody>
          <a:bodyPr/>
          <a:lstStyle/>
          <a:p>
            <a:pPr algn="ctr" eaLnBrk="0" hangingPunct="0"/>
            <a:r>
              <a:rPr lang="en-US" sz="2000" b="1" dirty="0">
                <a:solidFill>
                  <a:srgbClr val="CC3300"/>
                </a:solidFill>
                <a:latin typeface="Tahoma" pitchFamily="34" charset="0"/>
              </a:rPr>
              <a:t>Type II JDBC Driver</a:t>
            </a:r>
          </a:p>
        </p:txBody>
      </p:sp>
      <p:sp>
        <p:nvSpPr>
          <p:cNvPr id="26632" name="AutoShape 8"/>
          <p:cNvSpPr>
            <a:spLocks noChangeArrowheads="1"/>
          </p:cNvSpPr>
          <p:nvPr/>
        </p:nvSpPr>
        <p:spPr bwMode="auto">
          <a:xfrm>
            <a:off x="6200775" y="5238750"/>
            <a:ext cx="1746250" cy="7635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6633" name="Text Box 9"/>
          <p:cNvSpPr txBox="1">
            <a:spLocks noChangeArrowheads="1"/>
          </p:cNvSpPr>
          <p:nvPr/>
        </p:nvSpPr>
        <p:spPr bwMode="auto">
          <a:xfrm>
            <a:off x="4237038" y="3646488"/>
            <a:ext cx="2400300" cy="304800"/>
          </a:xfrm>
          <a:prstGeom prst="rect">
            <a:avLst/>
          </a:prstGeom>
          <a:noFill/>
          <a:ln w="9525">
            <a:noFill/>
            <a:miter lim="800000"/>
            <a:headEnd/>
            <a:tailEnd/>
          </a:ln>
        </p:spPr>
        <p:txBody>
          <a:bodyPr/>
          <a:lstStyle/>
          <a:p>
            <a:pPr algn="r" eaLnBrk="0" hangingPunct="0"/>
            <a:r>
              <a:rPr lang="en-US" b="1" dirty="0">
                <a:latin typeface="Tahoma" pitchFamily="34" charset="0"/>
              </a:rPr>
              <a:t>SQL Command</a:t>
            </a:r>
          </a:p>
        </p:txBody>
      </p:sp>
      <p:sp>
        <p:nvSpPr>
          <p:cNvPr id="26634" name="Text Box 10"/>
          <p:cNvSpPr txBox="1">
            <a:spLocks noChangeArrowheads="1"/>
          </p:cNvSpPr>
          <p:nvPr/>
        </p:nvSpPr>
        <p:spPr bwMode="auto">
          <a:xfrm>
            <a:off x="7510463" y="3646488"/>
            <a:ext cx="1527175" cy="304800"/>
          </a:xfrm>
          <a:prstGeom prst="rect">
            <a:avLst/>
          </a:prstGeom>
          <a:noFill/>
          <a:ln w="9525">
            <a:noFill/>
            <a:miter lim="800000"/>
            <a:headEnd/>
            <a:tailEnd/>
          </a:ln>
        </p:spPr>
        <p:txBody>
          <a:bodyPr/>
          <a:lstStyle/>
          <a:p>
            <a:pPr eaLnBrk="0" hangingPunct="0"/>
            <a:r>
              <a:rPr lang="en-US" b="1" dirty="0">
                <a:latin typeface="Tahoma" pitchFamily="34" charset="0"/>
              </a:rPr>
              <a:t>Result Set</a:t>
            </a:r>
          </a:p>
        </p:txBody>
      </p:sp>
      <p:sp>
        <p:nvSpPr>
          <p:cNvPr id="26635" name="Text Box 11"/>
          <p:cNvSpPr txBox="1">
            <a:spLocks noChangeArrowheads="1"/>
          </p:cNvSpPr>
          <p:nvPr/>
        </p:nvSpPr>
        <p:spPr bwMode="auto">
          <a:xfrm>
            <a:off x="5983288" y="1354138"/>
            <a:ext cx="2181225" cy="306387"/>
          </a:xfrm>
          <a:prstGeom prst="rect">
            <a:avLst/>
          </a:prstGeom>
          <a:noFill/>
          <a:ln w="9525">
            <a:noFill/>
            <a:miter lim="800000"/>
            <a:headEnd/>
            <a:tailEnd/>
          </a:ln>
        </p:spPr>
        <p:txBody>
          <a:bodyPr/>
          <a:lstStyle/>
          <a:p>
            <a:pPr algn="ctr" eaLnBrk="0" hangingPunct="0"/>
            <a:r>
              <a:rPr lang="en-US" b="1" dirty="0">
                <a:solidFill>
                  <a:schemeClr val="bg2"/>
                </a:solidFill>
                <a:latin typeface="Tahoma" pitchFamily="34" charset="0"/>
              </a:rPr>
              <a:t>Application</a:t>
            </a:r>
          </a:p>
        </p:txBody>
      </p:sp>
      <p:sp>
        <p:nvSpPr>
          <p:cNvPr id="26636" name="Text Box 12"/>
          <p:cNvSpPr txBox="1">
            <a:spLocks noChangeArrowheads="1"/>
          </p:cNvSpPr>
          <p:nvPr/>
        </p:nvSpPr>
        <p:spPr bwMode="auto">
          <a:xfrm>
            <a:off x="4237038" y="4868863"/>
            <a:ext cx="2617787" cy="306387"/>
          </a:xfrm>
          <a:prstGeom prst="rect">
            <a:avLst/>
          </a:prstGeom>
          <a:noFill/>
          <a:ln w="9525">
            <a:noFill/>
            <a:miter lim="800000"/>
            <a:headEnd/>
            <a:tailEnd/>
          </a:ln>
        </p:spPr>
        <p:txBody>
          <a:bodyPr/>
          <a:lstStyle/>
          <a:p>
            <a:pPr algn="r" eaLnBrk="0" hangingPunct="0"/>
            <a:r>
              <a:rPr lang="en-US" b="1" dirty="0">
                <a:latin typeface="Tahoma" pitchFamily="34" charset="0"/>
              </a:rPr>
              <a:t>Proprietary Protocol</a:t>
            </a:r>
          </a:p>
        </p:txBody>
      </p:sp>
      <p:sp>
        <p:nvSpPr>
          <p:cNvPr id="26637" name="AutoShape 13"/>
          <p:cNvSpPr>
            <a:spLocks noChangeArrowheads="1"/>
          </p:cNvSpPr>
          <p:nvPr/>
        </p:nvSpPr>
        <p:spPr bwMode="auto">
          <a:xfrm flipH="1">
            <a:off x="5546725" y="3976688"/>
            <a:ext cx="3273425" cy="1069975"/>
          </a:xfrm>
          <a:prstGeom prst="flowChartMultidocument">
            <a:avLst/>
          </a:prstGeom>
          <a:gradFill rotWithShape="0">
            <a:gsLst>
              <a:gs pos="0">
                <a:srgbClr val="FFCC99"/>
              </a:gs>
              <a:gs pos="50000">
                <a:srgbClr val="FFFFFF"/>
              </a:gs>
              <a:gs pos="100000">
                <a:srgbClr val="FFCC99"/>
              </a:gs>
            </a:gsLst>
            <a:lin ang="0" scaled="1"/>
          </a:gradFill>
          <a:ln w="9525">
            <a:solidFill>
              <a:srgbClr val="000000"/>
            </a:solidFill>
            <a:miter lim="800000"/>
            <a:headEnd/>
            <a:tailEnd/>
          </a:ln>
        </p:spPr>
        <p:txBody>
          <a:bodyPr tIns="137160"/>
          <a:lstStyle/>
          <a:p>
            <a:pPr algn="ctr" eaLnBrk="0" hangingPunct="0"/>
            <a:r>
              <a:rPr lang="en-US" b="1" dirty="0">
                <a:solidFill>
                  <a:srgbClr val="CC3300"/>
                </a:solidFill>
                <a:latin typeface="Tahoma" pitchFamily="34" charset="0"/>
              </a:rPr>
              <a:t>Native Database Library</a:t>
            </a:r>
          </a:p>
        </p:txBody>
      </p:sp>
      <p:sp>
        <p:nvSpPr>
          <p:cNvPr id="26638" name="AutoShape 14"/>
          <p:cNvSpPr>
            <a:spLocks noChangeArrowheads="1"/>
          </p:cNvSpPr>
          <p:nvPr/>
        </p:nvSpPr>
        <p:spPr bwMode="auto">
          <a:xfrm>
            <a:off x="6599238" y="3411538"/>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6639" name="AutoShape 15"/>
          <p:cNvSpPr>
            <a:spLocks noChangeArrowheads="1"/>
          </p:cNvSpPr>
          <p:nvPr/>
        </p:nvSpPr>
        <p:spPr bwMode="auto">
          <a:xfrm flipV="1">
            <a:off x="7208838" y="3411538"/>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6640" name="AutoShape 16"/>
          <p:cNvSpPr>
            <a:spLocks noChangeArrowheads="1"/>
          </p:cNvSpPr>
          <p:nvPr/>
        </p:nvSpPr>
        <p:spPr bwMode="auto">
          <a:xfrm flipV="1">
            <a:off x="7132638" y="4949825"/>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6641" name="AutoShape 17"/>
          <p:cNvSpPr>
            <a:spLocks noChangeArrowheads="1"/>
          </p:cNvSpPr>
          <p:nvPr/>
        </p:nvSpPr>
        <p:spPr bwMode="auto">
          <a:xfrm>
            <a:off x="6751638" y="4949825"/>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5800" y="0"/>
            <a:ext cx="8229600" cy="1219200"/>
          </a:xfrm>
        </p:spPr>
        <p:txBody>
          <a:bodyPr/>
          <a:lstStyle/>
          <a:p>
            <a:r>
              <a:rPr lang="en-US" dirty="0" smtClean="0">
                <a:latin typeface="Arial" charset="0"/>
                <a:cs typeface="Arial" charset="0"/>
              </a:rPr>
              <a:t>Type 3-Driver: Network Protocol</a:t>
            </a:r>
          </a:p>
        </p:txBody>
      </p:sp>
      <p:sp>
        <p:nvSpPr>
          <p:cNvPr id="27651" name="Content Placeholder 2"/>
          <p:cNvSpPr>
            <a:spLocks noGrp="1"/>
          </p:cNvSpPr>
          <p:nvPr>
            <p:ph idx="1"/>
          </p:nvPr>
        </p:nvSpPr>
        <p:spPr>
          <a:xfrm>
            <a:off x="457200" y="1600200"/>
            <a:ext cx="4876800" cy="4525963"/>
          </a:xfrm>
        </p:spPr>
        <p:txBody>
          <a:bodyPr/>
          <a:lstStyle/>
          <a:p>
            <a:pPr algn="just">
              <a:lnSpc>
                <a:spcPct val="90000"/>
              </a:lnSpc>
            </a:pPr>
            <a:r>
              <a:rPr lang="en-US" sz="2800" dirty="0" smtClean="0">
                <a:latin typeface="Times New Roman" pitchFamily="18" charset="0"/>
                <a:cs typeface="Arial" charset="0"/>
              </a:rPr>
              <a:t>Use a pure Java client and communicate with a middleware server using a database-independent protocol. </a:t>
            </a:r>
          </a:p>
          <a:p>
            <a:pPr algn="just">
              <a:lnSpc>
                <a:spcPct val="90000"/>
              </a:lnSpc>
            </a:pPr>
            <a:r>
              <a:rPr lang="en-US" sz="2800" dirty="0" smtClean="0">
                <a:latin typeface="Times New Roman" pitchFamily="18" charset="0"/>
                <a:cs typeface="Arial" charset="0"/>
              </a:rPr>
              <a:t>The middleware server then communicates the client</a:t>
            </a:r>
            <a:r>
              <a:rPr lang="en-US" sz="2800" dirty="0" smtClean="0">
                <a:latin typeface="Arial" charset="0"/>
                <a:cs typeface="Arial" charset="0"/>
              </a:rPr>
              <a:t>’</a:t>
            </a:r>
            <a:r>
              <a:rPr lang="en-US" sz="2800" dirty="0" smtClean="0">
                <a:latin typeface="Times New Roman" pitchFamily="18" charset="0"/>
                <a:cs typeface="Arial" charset="0"/>
              </a:rPr>
              <a:t>s requests to the data source</a:t>
            </a:r>
          </a:p>
          <a:p>
            <a:pPr algn="just">
              <a:lnSpc>
                <a:spcPct val="90000"/>
              </a:lnSpc>
            </a:pPr>
            <a:r>
              <a:rPr lang="en-US" sz="2800" dirty="0" smtClean="0">
                <a:latin typeface="Times New Roman" pitchFamily="18" charset="0"/>
                <a:cs typeface="Arial" charset="0"/>
              </a:rPr>
              <a:t>Manages multiple Java applications connecting to different databases</a:t>
            </a:r>
          </a:p>
          <a:p>
            <a:endParaRPr lang="en-US" sz="2800" dirty="0" smtClean="0">
              <a:latin typeface="Arial" charset="0"/>
              <a:cs typeface="Arial" charset="0"/>
            </a:endParaRPr>
          </a:p>
        </p:txBody>
      </p:sp>
      <p:sp>
        <p:nvSpPr>
          <p:cNvPr id="27653" name="Rectangle 5"/>
          <p:cNvSpPr>
            <a:spLocks noChangeArrowheads="1"/>
          </p:cNvSpPr>
          <p:nvPr/>
        </p:nvSpPr>
        <p:spPr bwMode="auto">
          <a:xfrm>
            <a:off x="5484813" y="1371600"/>
            <a:ext cx="3346450" cy="2217738"/>
          </a:xfrm>
          <a:prstGeom prst="rect">
            <a:avLst/>
          </a:prstGeom>
          <a:solidFill>
            <a:srgbClr val="FF6600"/>
          </a:solidFill>
          <a:ln w="9525">
            <a:solidFill>
              <a:srgbClr val="000000"/>
            </a:solidFill>
            <a:prstDash val="dash"/>
            <a:miter lim="800000"/>
            <a:headEnd/>
            <a:tailEnd/>
          </a:ln>
        </p:spPr>
        <p:txBody>
          <a:bodyPr/>
          <a:lstStyle/>
          <a:p>
            <a:endParaRPr lang="en-US" dirty="0"/>
          </a:p>
        </p:txBody>
      </p:sp>
      <p:sp>
        <p:nvSpPr>
          <p:cNvPr id="27654" name="AutoShape 6"/>
          <p:cNvSpPr>
            <a:spLocks noChangeArrowheads="1"/>
          </p:cNvSpPr>
          <p:nvPr/>
        </p:nvSpPr>
        <p:spPr bwMode="auto">
          <a:xfrm>
            <a:off x="5962650" y="1812925"/>
            <a:ext cx="2390775" cy="739775"/>
          </a:xfrm>
          <a:prstGeom prst="foldedCorner">
            <a:avLst>
              <a:gd name="adj" fmla="val 24944"/>
            </a:avLst>
          </a:prstGeom>
          <a:solidFill>
            <a:srgbClr val="E5FFFF"/>
          </a:solidFill>
          <a:ln w="9525">
            <a:solidFill>
              <a:srgbClr val="000000"/>
            </a:solidFill>
            <a:round/>
            <a:headEnd/>
            <a:tailEnd/>
          </a:ln>
        </p:spPr>
        <p:txBody>
          <a:bodyPr tIns="137160"/>
          <a:lstStyle/>
          <a:p>
            <a:pPr algn="ctr" eaLnBrk="0" hangingPunct="0"/>
            <a:r>
              <a:rPr lang="en-US" b="1" dirty="0">
                <a:latin typeface="Tahoma" pitchFamily="34" charset="0"/>
              </a:rPr>
              <a:t>Java Application</a:t>
            </a:r>
          </a:p>
        </p:txBody>
      </p:sp>
      <p:sp>
        <p:nvSpPr>
          <p:cNvPr id="27655" name="AutoShape 7"/>
          <p:cNvSpPr>
            <a:spLocks noChangeArrowheads="1"/>
          </p:cNvSpPr>
          <p:nvPr/>
        </p:nvSpPr>
        <p:spPr bwMode="auto">
          <a:xfrm>
            <a:off x="5724525" y="2660650"/>
            <a:ext cx="2867025" cy="781050"/>
          </a:xfrm>
          <a:prstGeom prst="cube">
            <a:avLst>
              <a:gd name="adj" fmla="val 15852"/>
            </a:avLst>
          </a:prstGeom>
          <a:solidFill>
            <a:srgbClr val="CCFFCC"/>
          </a:solidFill>
          <a:ln w="9525">
            <a:solidFill>
              <a:srgbClr val="000000"/>
            </a:solidFill>
            <a:miter lim="800000"/>
            <a:headEnd/>
            <a:tailEnd/>
          </a:ln>
        </p:spPr>
        <p:txBody>
          <a:bodyPr/>
          <a:lstStyle/>
          <a:p>
            <a:pPr algn="ctr" eaLnBrk="0" hangingPunct="0"/>
            <a:r>
              <a:rPr lang="en-US" sz="2000" b="1" dirty="0">
                <a:solidFill>
                  <a:srgbClr val="CC3300"/>
                </a:solidFill>
                <a:latin typeface="Tahoma" pitchFamily="34" charset="0"/>
              </a:rPr>
              <a:t>Type III JDBC Driver</a:t>
            </a:r>
          </a:p>
        </p:txBody>
      </p:sp>
      <p:sp>
        <p:nvSpPr>
          <p:cNvPr id="27656" name="AutoShape 8"/>
          <p:cNvSpPr>
            <a:spLocks noChangeArrowheads="1"/>
          </p:cNvSpPr>
          <p:nvPr/>
        </p:nvSpPr>
        <p:spPr bwMode="auto">
          <a:xfrm>
            <a:off x="6202363" y="5426075"/>
            <a:ext cx="1911350" cy="739775"/>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7657" name="Text Box 9"/>
          <p:cNvSpPr txBox="1">
            <a:spLocks noChangeArrowheads="1"/>
          </p:cNvSpPr>
          <p:nvPr/>
        </p:nvSpPr>
        <p:spPr bwMode="auto">
          <a:xfrm>
            <a:off x="5962650" y="1371600"/>
            <a:ext cx="2390775" cy="295275"/>
          </a:xfrm>
          <a:prstGeom prst="rect">
            <a:avLst/>
          </a:prstGeom>
          <a:noFill/>
          <a:ln w="9525">
            <a:noFill/>
            <a:miter lim="800000"/>
            <a:headEnd/>
            <a:tailEnd/>
          </a:ln>
        </p:spPr>
        <p:txBody>
          <a:bodyPr/>
          <a:lstStyle/>
          <a:p>
            <a:pPr algn="ctr" eaLnBrk="0" hangingPunct="0"/>
            <a:r>
              <a:rPr lang="en-US" b="1" dirty="0">
                <a:solidFill>
                  <a:schemeClr val="bg2"/>
                </a:solidFill>
                <a:latin typeface="Tahoma" pitchFamily="34" charset="0"/>
              </a:rPr>
              <a:t>Application</a:t>
            </a:r>
          </a:p>
        </p:txBody>
      </p:sp>
      <p:sp>
        <p:nvSpPr>
          <p:cNvPr id="27658" name="AutoShape 10"/>
          <p:cNvSpPr>
            <a:spLocks noChangeArrowheads="1"/>
          </p:cNvSpPr>
          <p:nvPr/>
        </p:nvSpPr>
        <p:spPr bwMode="auto">
          <a:xfrm flipH="1">
            <a:off x="5724525" y="4094163"/>
            <a:ext cx="2867025" cy="1036637"/>
          </a:xfrm>
          <a:prstGeom prst="flowChartPunchedTape">
            <a:avLst/>
          </a:prstGeom>
          <a:gradFill rotWithShape="0">
            <a:gsLst>
              <a:gs pos="0">
                <a:srgbClr val="CCECFF"/>
              </a:gs>
              <a:gs pos="50000">
                <a:srgbClr val="FFFFFF"/>
              </a:gs>
              <a:gs pos="100000">
                <a:srgbClr val="CCECFF"/>
              </a:gs>
            </a:gsLst>
            <a:lin ang="0" scaled="1"/>
          </a:gradFill>
          <a:ln w="9525">
            <a:solidFill>
              <a:srgbClr val="000000"/>
            </a:solidFill>
            <a:miter lim="800000"/>
            <a:headEnd/>
            <a:tailEnd/>
          </a:ln>
        </p:spPr>
        <p:txBody>
          <a:bodyPr tIns="0"/>
          <a:lstStyle/>
          <a:p>
            <a:pPr algn="ctr" eaLnBrk="0" hangingPunct="0"/>
            <a:r>
              <a:rPr lang="en-US" b="1" dirty="0">
                <a:solidFill>
                  <a:srgbClr val="CC3300"/>
                </a:solidFill>
                <a:latin typeface="Tahoma" pitchFamily="34" charset="0"/>
              </a:rPr>
              <a:t>Middleware</a:t>
            </a:r>
          </a:p>
        </p:txBody>
      </p:sp>
      <p:sp>
        <p:nvSpPr>
          <p:cNvPr id="27659" name="AutoShape 11"/>
          <p:cNvSpPr>
            <a:spLocks noChangeArrowheads="1"/>
          </p:cNvSpPr>
          <p:nvPr/>
        </p:nvSpPr>
        <p:spPr bwMode="auto">
          <a:xfrm>
            <a:off x="6202363" y="4513263"/>
            <a:ext cx="1911350" cy="333375"/>
          </a:xfrm>
          <a:prstGeom prst="cube">
            <a:avLst>
              <a:gd name="adj" fmla="val 25000"/>
            </a:avLst>
          </a:prstGeom>
          <a:solidFill>
            <a:srgbClr val="C0C0EA"/>
          </a:solidFill>
          <a:ln w="9525">
            <a:solidFill>
              <a:srgbClr val="000000"/>
            </a:solidFill>
            <a:miter lim="800000"/>
            <a:headEnd/>
            <a:tailEnd/>
          </a:ln>
        </p:spPr>
        <p:txBody>
          <a:bodyPr tIns="0"/>
          <a:lstStyle/>
          <a:p>
            <a:pPr algn="ctr" eaLnBrk="0" hangingPunct="0"/>
            <a:r>
              <a:rPr lang="en-US" b="1" dirty="0">
                <a:latin typeface="Tahoma" pitchFamily="34" charset="0"/>
              </a:rPr>
              <a:t>JDBC</a:t>
            </a:r>
          </a:p>
        </p:txBody>
      </p:sp>
      <p:sp>
        <p:nvSpPr>
          <p:cNvPr id="27660" name="AutoShape 12"/>
          <p:cNvSpPr>
            <a:spLocks noChangeArrowheads="1"/>
          </p:cNvSpPr>
          <p:nvPr/>
        </p:nvSpPr>
        <p:spPr bwMode="auto">
          <a:xfrm>
            <a:off x="6642100" y="3651250"/>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7661" name="AutoShape 13"/>
          <p:cNvSpPr>
            <a:spLocks noChangeArrowheads="1"/>
          </p:cNvSpPr>
          <p:nvPr/>
        </p:nvSpPr>
        <p:spPr bwMode="auto">
          <a:xfrm flipV="1">
            <a:off x="7251700" y="3651250"/>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7662" name="AutoShape 14"/>
          <p:cNvSpPr>
            <a:spLocks noChangeArrowheads="1"/>
          </p:cNvSpPr>
          <p:nvPr/>
        </p:nvSpPr>
        <p:spPr bwMode="auto">
          <a:xfrm flipV="1">
            <a:off x="7175500" y="5099050"/>
            <a:ext cx="304800" cy="457200"/>
          </a:xfrm>
          <a:prstGeom prst="downArrow">
            <a:avLst>
              <a:gd name="adj1" fmla="val 29528"/>
              <a:gd name="adj2" fmla="val 37563"/>
            </a:avLst>
          </a:prstGeom>
          <a:solidFill>
            <a:srgbClr val="CCFFFF"/>
          </a:solidFill>
          <a:ln w="9525">
            <a:solidFill>
              <a:schemeClr val="tx1"/>
            </a:solidFill>
            <a:miter lim="800000"/>
            <a:headEnd/>
            <a:tailEnd/>
          </a:ln>
        </p:spPr>
        <p:txBody>
          <a:bodyPr wrap="none" anchor="ctr"/>
          <a:lstStyle/>
          <a:p>
            <a:endParaRPr lang="en-US" dirty="0"/>
          </a:p>
        </p:txBody>
      </p:sp>
      <p:sp>
        <p:nvSpPr>
          <p:cNvPr id="27663" name="AutoShape 15"/>
          <p:cNvSpPr>
            <a:spLocks noChangeArrowheads="1"/>
          </p:cNvSpPr>
          <p:nvPr/>
        </p:nvSpPr>
        <p:spPr bwMode="auto">
          <a:xfrm>
            <a:off x="6794500" y="5099050"/>
            <a:ext cx="304800" cy="457200"/>
          </a:xfrm>
          <a:prstGeom prst="downArrow">
            <a:avLst>
              <a:gd name="adj1" fmla="val 29528"/>
              <a:gd name="adj2" fmla="val 37563"/>
            </a:avLst>
          </a:prstGeom>
          <a:solidFill>
            <a:srgbClr val="CCFFFF"/>
          </a:solidFill>
          <a:ln w="9525">
            <a:solidFill>
              <a:schemeClr val="tx1"/>
            </a:solidFill>
            <a:miter lim="800000"/>
            <a:headEnd/>
            <a:tailEnd/>
          </a:ln>
        </p:spPr>
        <p:txBody>
          <a:bodyPr wrap="none" anchor="ctr"/>
          <a:lstStyle/>
          <a:p>
            <a:endParaRPr lang="en-US" dirty="0"/>
          </a:p>
        </p:txBody>
      </p:sp>
      <p:sp>
        <p:nvSpPr>
          <p:cNvPr id="27664" name="Text Box 16"/>
          <p:cNvSpPr txBox="1">
            <a:spLocks noChangeArrowheads="1"/>
          </p:cNvSpPr>
          <p:nvPr/>
        </p:nvSpPr>
        <p:spPr bwMode="auto">
          <a:xfrm>
            <a:off x="7515225" y="3810000"/>
            <a:ext cx="1476375" cy="298450"/>
          </a:xfrm>
          <a:prstGeom prst="rect">
            <a:avLst/>
          </a:prstGeom>
          <a:noFill/>
          <a:ln w="9525">
            <a:noFill/>
            <a:miter lim="800000"/>
            <a:headEnd/>
            <a:tailEnd/>
          </a:ln>
        </p:spPr>
        <p:txBody>
          <a:bodyPr/>
          <a:lstStyle/>
          <a:p>
            <a:pPr eaLnBrk="0" hangingPunct="0"/>
            <a:r>
              <a:rPr lang="en-US" b="1" dirty="0">
                <a:latin typeface="Tahoma" pitchFamily="34" charset="0"/>
              </a:rPr>
              <a:t>Result Set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latin typeface="Arial" charset="0"/>
                <a:cs typeface="Arial" charset="0"/>
              </a:rPr>
              <a:t>Type 4-Driver: Native Protocol</a:t>
            </a:r>
          </a:p>
        </p:txBody>
      </p:sp>
      <p:sp>
        <p:nvSpPr>
          <p:cNvPr id="28675" name="Content Placeholder 2"/>
          <p:cNvSpPr>
            <a:spLocks noGrp="1"/>
          </p:cNvSpPr>
          <p:nvPr>
            <p:ph idx="1"/>
          </p:nvPr>
        </p:nvSpPr>
        <p:spPr>
          <a:xfrm>
            <a:off x="228600" y="1371600"/>
            <a:ext cx="4648200" cy="4754563"/>
          </a:xfrm>
        </p:spPr>
        <p:txBody>
          <a:bodyPr>
            <a:normAutofit lnSpcReduction="10000"/>
          </a:bodyPr>
          <a:lstStyle/>
          <a:p>
            <a:pPr algn="just">
              <a:lnSpc>
                <a:spcPct val="90000"/>
              </a:lnSpc>
            </a:pPr>
            <a:r>
              <a:rPr lang="en-US" sz="2400" dirty="0" smtClean="0">
                <a:latin typeface="Times New Roman" pitchFamily="18" charset="0"/>
                <a:cs typeface="Arial" charset="0"/>
              </a:rPr>
              <a:t>Communicates directly with the database using Java sockets</a:t>
            </a:r>
            <a:endParaRPr lang="vi-VN" sz="2400" smtClean="0">
              <a:latin typeface="Times New Roman" pitchFamily="18" charset="0"/>
              <a:cs typeface="Arial" charset="0"/>
            </a:endParaRPr>
          </a:p>
          <a:p>
            <a:pPr algn="just">
              <a:lnSpc>
                <a:spcPct val="90000"/>
              </a:lnSpc>
            </a:pPr>
            <a:r>
              <a:rPr lang="en-US" sz="2400" dirty="0" smtClean="0">
                <a:latin typeface="Times New Roman" pitchFamily="18" charset="0"/>
                <a:cs typeface="Arial" charset="0"/>
              </a:rPr>
              <a:t>Improves the performance as translation is not required</a:t>
            </a:r>
            <a:endParaRPr lang="vi-VN" sz="2400" smtClean="0">
              <a:latin typeface="Times New Roman" pitchFamily="18" charset="0"/>
              <a:cs typeface="Arial" charset="0"/>
            </a:endParaRPr>
          </a:p>
          <a:p>
            <a:pPr algn="just">
              <a:lnSpc>
                <a:spcPct val="90000"/>
              </a:lnSpc>
            </a:pPr>
            <a:r>
              <a:rPr lang="en-US" sz="2400" dirty="0" smtClean="0">
                <a:latin typeface="Times New Roman" pitchFamily="18" charset="0"/>
                <a:cs typeface="Arial" charset="0"/>
              </a:rPr>
              <a:t>Converts JDBC queries into native calls used by the particular RDBMS</a:t>
            </a:r>
            <a:endParaRPr lang="vi-VN" sz="2400" smtClean="0">
              <a:latin typeface="Times New Roman" pitchFamily="18" charset="0"/>
              <a:cs typeface="Arial" charset="0"/>
            </a:endParaRPr>
          </a:p>
          <a:p>
            <a:pPr algn="just">
              <a:lnSpc>
                <a:spcPct val="90000"/>
              </a:lnSpc>
            </a:pPr>
            <a:r>
              <a:rPr lang="vi-VN" sz="2400" smtClean="0">
                <a:latin typeface="Times New Roman" pitchFamily="18" charset="0"/>
                <a:cs typeface="Arial" charset="0"/>
              </a:rPr>
              <a:t>The driver library is required when it is used and attached with the deployed application</a:t>
            </a:r>
            <a:r>
              <a:rPr lang="en-US" sz="2400" dirty="0" smtClean="0">
                <a:latin typeface="Times New Roman" pitchFamily="18" charset="0"/>
                <a:cs typeface="Arial" charset="0"/>
              </a:rPr>
              <a:t> (</a:t>
            </a:r>
            <a:r>
              <a:rPr lang="en-US" sz="2400" b="1" dirty="0" smtClean="0">
                <a:latin typeface="Times New Roman" pitchFamily="18" charset="0"/>
                <a:cs typeface="Arial" charset="0"/>
              </a:rPr>
              <a:t>sqlserver 2000</a:t>
            </a:r>
            <a:r>
              <a:rPr lang="en-US" sz="2400" dirty="0" smtClean="0">
                <a:latin typeface="Times New Roman" pitchFamily="18" charset="0"/>
                <a:cs typeface="Arial" charset="0"/>
              </a:rPr>
              <a:t>: mssqlserver.jar, msutil.jar, msbase.jar; </a:t>
            </a:r>
            <a:r>
              <a:rPr lang="en-US" sz="2400" b="1" dirty="0" smtClean="0">
                <a:latin typeface="Times New Roman" pitchFamily="18" charset="0"/>
                <a:cs typeface="Arial" charset="0"/>
              </a:rPr>
              <a:t>sqlserver 2005</a:t>
            </a:r>
            <a:r>
              <a:rPr lang="en-US" sz="2400" dirty="0" smtClean="0">
                <a:latin typeface="Times New Roman" pitchFamily="18" charset="0"/>
                <a:cs typeface="Arial" charset="0"/>
              </a:rPr>
              <a:t>: sqljdbc.jar; </a:t>
            </a:r>
            <a:r>
              <a:rPr lang="en-US" sz="2400" b="1" dirty="0" smtClean="0">
                <a:latin typeface="Times New Roman" pitchFamily="18" charset="0"/>
                <a:cs typeface="Arial" charset="0"/>
              </a:rPr>
              <a:t>jtds</a:t>
            </a:r>
            <a:r>
              <a:rPr lang="en-US" sz="2400" dirty="0" smtClean="0">
                <a:latin typeface="Times New Roman" pitchFamily="18" charset="0"/>
                <a:cs typeface="Arial" charset="0"/>
              </a:rPr>
              <a:t>: jtds.jar </a:t>
            </a:r>
            <a:r>
              <a:rPr lang="en-US" sz="2400" dirty="0" smtClean="0">
                <a:latin typeface="Arial" charset="0"/>
                <a:cs typeface="Arial" charset="0"/>
              </a:rPr>
              <a:t>…</a:t>
            </a:r>
            <a:r>
              <a:rPr lang="en-US" sz="2400" dirty="0" smtClean="0">
                <a:latin typeface="Times New Roman" pitchFamily="18" charset="0"/>
                <a:cs typeface="Arial" charset="0"/>
              </a:rPr>
              <a:t>)</a:t>
            </a:r>
            <a:endParaRPr lang="vi-VN" sz="2400" smtClean="0">
              <a:latin typeface="Times New Roman" pitchFamily="18" charset="0"/>
              <a:cs typeface="Arial" charset="0"/>
            </a:endParaRPr>
          </a:p>
          <a:p>
            <a:pPr algn="just">
              <a:lnSpc>
                <a:spcPct val="90000"/>
              </a:lnSpc>
            </a:pPr>
            <a:r>
              <a:rPr lang="vi-VN" sz="2400" smtClean="0">
                <a:latin typeface="Times New Roman" pitchFamily="18" charset="0"/>
                <a:cs typeface="Arial" charset="0"/>
              </a:rPr>
              <a:t>Independent platform</a:t>
            </a:r>
            <a:endParaRPr lang="en-US" sz="2400" dirty="0" smtClean="0">
              <a:latin typeface="Times New Roman" pitchFamily="18" charset="0"/>
              <a:cs typeface="Arial" charset="0"/>
            </a:endParaRPr>
          </a:p>
          <a:p>
            <a:endParaRPr lang="en-US" sz="2400" dirty="0" smtClean="0">
              <a:latin typeface="Arial" charset="0"/>
              <a:cs typeface="Arial" charset="0"/>
            </a:endParaRPr>
          </a:p>
        </p:txBody>
      </p:sp>
      <p:sp>
        <p:nvSpPr>
          <p:cNvPr id="28677" name="Rectangle 5"/>
          <p:cNvSpPr>
            <a:spLocks noChangeArrowheads="1"/>
          </p:cNvSpPr>
          <p:nvPr/>
        </p:nvSpPr>
        <p:spPr bwMode="auto">
          <a:xfrm>
            <a:off x="5519737" y="1219200"/>
            <a:ext cx="3319463" cy="2646362"/>
          </a:xfrm>
          <a:prstGeom prst="rect">
            <a:avLst/>
          </a:prstGeom>
          <a:solidFill>
            <a:srgbClr val="FF6600"/>
          </a:solidFill>
          <a:ln w="9525">
            <a:solidFill>
              <a:srgbClr val="000000"/>
            </a:solidFill>
            <a:prstDash val="dash"/>
            <a:miter lim="800000"/>
            <a:headEnd/>
            <a:tailEnd/>
          </a:ln>
        </p:spPr>
        <p:txBody>
          <a:bodyPr/>
          <a:lstStyle/>
          <a:p>
            <a:endParaRPr lang="en-US" dirty="0"/>
          </a:p>
        </p:txBody>
      </p:sp>
      <p:sp>
        <p:nvSpPr>
          <p:cNvPr id="28678" name="AutoShape 6"/>
          <p:cNvSpPr>
            <a:spLocks noChangeArrowheads="1"/>
          </p:cNvSpPr>
          <p:nvPr/>
        </p:nvSpPr>
        <p:spPr bwMode="auto">
          <a:xfrm>
            <a:off x="5994400" y="1597025"/>
            <a:ext cx="2370137" cy="946150"/>
          </a:xfrm>
          <a:prstGeom prst="foldedCorner">
            <a:avLst>
              <a:gd name="adj" fmla="val 24944"/>
            </a:avLst>
          </a:prstGeom>
          <a:solidFill>
            <a:srgbClr val="E5FFFF"/>
          </a:solidFill>
          <a:ln w="9525">
            <a:solidFill>
              <a:srgbClr val="000000"/>
            </a:solidFill>
            <a:round/>
            <a:headEnd/>
            <a:tailEnd/>
          </a:ln>
        </p:spPr>
        <p:txBody>
          <a:bodyPr tIns="137160"/>
          <a:lstStyle/>
          <a:p>
            <a:pPr algn="ctr" eaLnBrk="0" hangingPunct="0"/>
            <a:r>
              <a:rPr lang="en-US" b="1" dirty="0">
                <a:latin typeface="Tahoma" pitchFamily="34" charset="0"/>
              </a:rPr>
              <a:t>Java Application</a:t>
            </a:r>
          </a:p>
        </p:txBody>
      </p:sp>
      <p:sp>
        <p:nvSpPr>
          <p:cNvPr id="28679" name="AutoShape 7"/>
          <p:cNvSpPr>
            <a:spLocks noChangeArrowheads="1"/>
          </p:cNvSpPr>
          <p:nvPr/>
        </p:nvSpPr>
        <p:spPr bwMode="auto">
          <a:xfrm>
            <a:off x="5757862" y="2732087"/>
            <a:ext cx="2844800" cy="944563"/>
          </a:xfrm>
          <a:prstGeom prst="cube">
            <a:avLst>
              <a:gd name="adj" fmla="val 25000"/>
            </a:avLst>
          </a:prstGeom>
          <a:solidFill>
            <a:srgbClr val="CCFFCC"/>
          </a:solidFill>
          <a:ln w="9525">
            <a:solidFill>
              <a:srgbClr val="000000"/>
            </a:solidFill>
            <a:miter lim="800000"/>
            <a:headEnd/>
            <a:tailEnd/>
          </a:ln>
        </p:spPr>
        <p:txBody>
          <a:bodyPr/>
          <a:lstStyle/>
          <a:p>
            <a:pPr algn="ctr" eaLnBrk="0" hangingPunct="0"/>
            <a:r>
              <a:rPr lang="en-US" sz="2000" b="1" dirty="0">
                <a:solidFill>
                  <a:srgbClr val="CC3300"/>
                </a:solidFill>
                <a:latin typeface="Tahoma" pitchFamily="34" charset="0"/>
              </a:rPr>
              <a:t>Type IV JDBC Driver</a:t>
            </a:r>
          </a:p>
        </p:txBody>
      </p:sp>
      <p:sp>
        <p:nvSpPr>
          <p:cNvPr id="28680" name="AutoShape 8"/>
          <p:cNvSpPr>
            <a:spLocks noChangeArrowheads="1"/>
          </p:cNvSpPr>
          <p:nvPr/>
        </p:nvSpPr>
        <p:spPr bwMode="auto">
          <a:xfrm>
            <a:off x="6230937" y="5127625"/>
            <a:ext cx="1897063" cy="946150"/>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8683" name="Text Box 11"/>
          <p:cNvSpPr txBox="1">
            <a:spLocks noChangeArrowheads="1"/>
          </p:cNvSpPr>
          <p:nvPr/>
        </p:nvSpPr>
        <p:spPr bwMode="auto">
          <a:xfrm>
            <a:off x="5994400" y="1219200"/>
            <a:ext cx="2370137" cy="377825"/>
          </a:xfrm>
          <a:prstGeom prst="rect">
            <a:avLst/>
          </a:prstGeom>
          <a:noFill/>
          <a:ln w="9525">
            <a:noFill/>
            <a:miter lim="800000"/>
            <a:headEnd/>
            <a:tailEnd/>
          </a:ln>
        </p:spPr>
        <p:txBody>
          <a:bodyPr/>
          <a:lstStyle/>
          <a:p>
            <a:pPr algn="ctr" eaLnBrk="0" hangingPunct="0"/>
            <a:r>
              <a:rPr lang="en-US" b="1" dirty="0">
                <a:solidFill>
                  <a:schemeClr val="bg2"/>
                </a:solidFill>
                <a:latin typeface="Tahoma" pitchFamily="34" charset="0"/>
              </a:rPr>
              <a:t>Application</a:t>
            </a:r>
          </a:p>
        </p:txBody>
      </p:sp>
      <p:sp>
        <p:nvSpPr>
          <p:cNvPr id="28684" name="AutoShape 12"/>
          <p:cNvSpPr>
            <a:spLocks noChangeArrowheads="1"/>
          </p:cNvSpPr>
          <p:nvPr/>
        </p:nvSpPr>
        <p:spPr bwMode="auto">
          <a:xfrm>
            <a:off x="6756400" y="3886200"/>
            <a:ext cx="330200" cy="1417638"/>
          </a:xfrm>
          <a:prstGeom prst="downArrow">
            <a:avLst>
              <a:gd name="adj1" fmla="val 20833"/>
              <a:gd name="adj2" fmla="val 39436"/>
            </a:avLst>
          </a:prstGeom>
          <a:solidFill>
            <a:srgbClr val="CCFFFF"/>
          </a:solidFill>
          <a:ln w="9525">
            <a:solidFill>
              <a:schemeClr val="tx1"/>
            </a:solidFill>
            <a:miter lim="800000"/>
            <a:headEnd/>
            <a:tailEnd/>
          </a:ln>
        </p:spPr>
        <p:txBody>
          <a:bodyPr wrap="none" anchor="ctr"/>
          <a:lstStyle/>
          <a:p>
            <a:endParaRPr lang="en-US" dirty="0"/>
          </a:p>
        </p:txBody>
      </p:sp>
      <p:sp>
        <p:nvSpPr>
          <p:cNvPr id="28685" name="AutoShape 13"/>
          <p:cNvSpPr>
            <a:spLocks noChangeArrowheads="1"/>
          </p:cNvSpPr>
          <p:nvPr/>
        </p:nvSpPr>
        <p:spPr bwMode="auto">
          <a:xfrm flipV="1">
            <a:off x="7239000" y="3886200"/>
            <a:ext cx="330200" cy="1417638"/>
          </a:xfrm>
          <a:prstGeom prst="downArrow">
            <a:avLst>
              <a:gd name="adj1" fmla="val 20833"/>
              <a:gd name="adj2" fmla="val 39436"/>
            </a:avLst>
          </a:prstGeom>
          <a:solidFill>
            <a:srgbClr val="CCFFFF"/>
          </a:solidFill>
          <a:ln w="9525">
            <a:solidFill>
              <a:schemeClr val="tx1"/>
            </a:solidFill>
            <a:miter lim="800000"/>
            <a:headEnd/>
            <a:tailEnd/>
          </a:ln>
        </p:spPr>
        <p:txBody>
          <a:bodyPr wrap="none" anchor="ctr"/>
          <a:lstStyle/>
          <a:p>
            <a:endParaRPr lang="en-US" dirty="0"/>
          </a:p>
        </p:txBody>
      </p:sp>
      <p:sp>
        <p:nvSpPr>
          <p:cNvPr id="14" name="Rectangle 13"/>
          <p:cNvSpPr/>
          <p:nvPr/>
        </p:nvSpPr>
        <p:spPr>
          <a:xfrm>
            <a:off x="5867400" y="4736068"/>
            <a:ext cx="2620525" cy="369332"/>
          </a:xfrm>
          <a:prstGeom prst="rect">
            <a:avLst/>
          </a:prstGeom>
        </p:spPr>
        <p:txBody>
          <a:bodyPr wrap="none">
            <a:spAutoFit/>
          </a:bodyPr>
          <a:lstStyle/>
          <a:p>
            <a:pPr algn="r" eaLnBrk="0" hangingPunct="0"/>
            <a:r>
              <a:rPr lang="en-US" dirty="0" smtClean="0">
                <a:solidFill>
                  <a:srgbClr val="FF0000"/>
                </a:solidFill>
                <a:latin typeface="Tahoma" pitchFamily="34" charset="0"/>
              </a:rPr>
              <a:t>use Proprietary protocol</a:t>
            </a:r>
            <a:endParaRPr lang="en-US" dirty="0">
              <a:solidFill>
                <a:srgbClr val="FF0000"/>
              </a:solidFill>
              <a:latin typeface="Tahoma" pitchFamily="34" charset="0"/>
            </a:endParaRPr>
          </a:p>
        </p:txBody>
      </p:sp>
      <p:sp>
        <p:nvSpPr>
          <p:cNvPr id="15" name="Rectangle 14"/>
          <p:cNvSpPr/>
          <p:nvPr/>
        </p:nvSpPr>
        <p:spPr>
          <a:xfrm>
            <a:off x="5273168" y="3974068"/>
            <a:ext cx="1661032" cy="369332"/>
          </a:xfrm>
          <a:prstGeom prst="rect">
            <a:avLst/>
          </a:prstGeom>
        </p:spPr>
        <p:txBody>
          <a:bodyPr wrap="none">
            <a:spAutoFit/>
          </a:bodyPr>
          <a:lstStyle/>
          <a:p>
            <a:r>
              <a:rPr lang="en-US" dirty="0" smtClean="0">
                <a:solidFill>
                  <a:srgbClr val="0000FF"/>
                </a:solidFill>
                <a:latin typeface="Tahoma" pitchFamily="34" charset="0"/>
              </a:rPr>
              <a:t>SQL command</a:t>
            </a:r>
            <a:endParaRPr lang="en-US" dirty="0">
              <a:solidFill>
                <a:srgbClr val="0000FF"/>
              </a:solidFill>
            </a:endParaRPr>
          </a:p>
        </p:txBody>
      </p:sp>
      <p:sp>
        <p:nvSpPr>
          <p:cNvPr id="16" name="Rectangle 15"/>
          <p:cNvSpPr/>
          <p:nvPr/>
        </p:nvSpPr>
        <p:spPr>
          <a:xfrm>
            <a:off x="7543800" y="3962400"/>
            <a:ext cx="1205715" cy="369332"/>
          </a:xfrm>
          <a:prstGeom prst="rect">
            <a:avLst/>
          </a:prstGeom>
        </p:spPr>
        <p:txBody>
          <a:bodyPr wrap="none">
            <a:spAutoFit/>
          </a:bodyPr>
          <a:lstStyle/>
          <a:p>
            <a:r>
              <a:rPr lang="en-US" dirty="0" smtClean="0">
                <a:solidFill>
                  <a:srgbClr val="0000FF"/>
                </a:solidFill>
                <a:latin typeface="Tahoma" pitchFamily="34" charset="0"/>
              </a:rPr>
              <a:t>Result Set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52400" y="304800"/>
            <a:ext cx="8458200" cy="533400"/>
          </a:xfrm>
        </p:spPr>
        <p:txBody>
          <a:bodyPr>
            <a:normAutofit fontScale="90000"/>
          </a:bodyPr>
          <a:lstStyle/>
          <a:p>
            <a:r>
              <a:rPr lang="en-US" dirty="0" smtClean="0">
                <a:latin typeface="Arial" charset="0"/>
                <a:cs typeface="Arial" charset="0"/>
              </a:rPr>
              <a:t>Download Type 4 SQL Server JDBC </a:t>
            </a:r>
          </a:p>
        </p:txBody>
      </p:sp>
      <p:sp>
        <p:nvSpPr>
          <p:cNvPr id="29700" name="Rectangle 10"/>
          <p:cNvSpPr>
            <a:spLocks noChangeArrowheads="1"/>
          </p:cNvSpPr>
          <p:nvPr/>
        </p:nvSpPr>
        <p:spPr bwMode="auto">
          <a:xfrm>
            <a:off x="304800" y="1219200"/>
            <a:ext cx="5029200" cy="369888"/>
          </a:xfrm>
          <a:prstGeom prst="rect">
            <a:avLst/>
          </a:prstGeom>
          <a:noFill/>
          <a:ln w="9525">
            <a:noFill/>
            <a:miter lim="800000"/>
            <a:headEnd/>
            <a:tailEnd/>
          </a:ln>
        </p:spPr>
        <p:txBody>
          <a:bodyPr>
            <a:spAutoFit/>
          </a:bodyPr>
          <a:lstStyle/>
          <a:p>
            <a:pPr algn="ctr"/>
            <a:r>
              <a:rPr lang="en-US" b="1" dirty="0"/>
              <a:t>Google : Microsoft SQL Server JDBC Driver</a:t>
            </a:r>
          </a:p>
        </p:txBody>
      </p:sp>
      <p:pic>
        <p:nvPicPr>
          <p:cNvPr id="29701" name="Picture 9"/>
          <p:cNvPicPr>
            <a:picLocks noChangeAspect="1" noChangeArrowheads="1"/>
          </p:cNvPicPr>
          <p:nvPr/>
        </p:nvPicPr>
        <p:blipFill>
          <a:blip r:embed="rId2"/>
          <a:srcRect/>
          <a:stretch>
            <a:fillRect/>
          </a:stretch>
        </p:blipFill>
        <p:spPr bwMode="auto">
          <a:xfrm>
            <a:off x="3540125" y="3276600"/>
            <a:ext cx="5603875" cy="2809875"/>
          </a:xfrm>
          <a:prstGeom prst="rect">
            <a:avLst/>
          </a:prstGeom>
          <a:noFill/>
          <a:ln w="9525">
            <a:solidFill>
              <a:srgbClr val="00CC00"/>
            </a:solidFill>
            <a:miter lim="800000"/>
            <a:headEnd/>
            <a:tailEnd/>
          </a:ln>
        </p:spPr>
      </p:pic>
      <p:pic>
        <p:nvPicPr>
          <p:cNvPr id="29702" name="Picture 4"/>
          <p:cNvPicPr>
            <a:picLocks noChangeAspect="1" noChangeArrowheads="1"/>
          </p:cNvPicPr>
          <p:nvPr/>
        </p:nvPicPr>
        <p:blipFill>
          <a:blip r:embed="rId3"/>
          <a:srcRect/>
          <a:stretch>
            <a:fillRect/>
          </a:stretch>
        </p:blipFill>
        <p:spPr bwMode="auto">
          <a:xfrm>
            <a:off x="609600" y="1828800"/>
            <a:ext cx="3916363" cy="762000"/>
          </a:xfrm>
          <a:prstGeom prst="rect">
            <a:avLst/>
          </a:prstGeom>
          <a:noFill/>
          <a:ln w="9525">
            <a:noFill/>
            <a:miter lim="800000"/>
            <a:headEnd/>
            <a:tailEnd/>
          </a:ln>
        </p:spPr>
      </p:pic>
      <p:sp>
        <p:nvSpPr>
          <p:cNvPr id="13" name="Rectangle 12"/>
          <p:cNvSpPr/>
          <p:nvPr/>
        </p:nvSpPr>
        <p:spPr>
          <a:xfrm>
            <a:off x="4572000" y="1828800"/>
            <a:ext cx="2209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MS SQL Server 2008</a:t>
            </a:r>
          </a:p>
          <a:p>
            <a:pPr>
              <a:defRPr/>
            </a:pPr>
            <a:r>
              <a:rPr lang="en-US" dirty="0"/>
              <a:t>MS SQL Server 2005</a:t>
            </a:r>
          </a:p>
        </p:txBody>
      </p:sp>
      <p:sp>
        <p:nvSpPr>
          <p:cNvPr id="14" name="Rectangle 13"/>
          <p:cNvSpPr/>
          <p:nvPr/>
        </p:nvSpPr>
        <p:spPr>
          <a:xfrm>
            <a:off x="6858000" y="1828800"/>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Setup</a:t>
            </a:r>
          </a:p>
        </p:txBody>
      </p:sp>
      <p:cxnSp>
        <p:nvCxnSpPr>
          <p:cNvPr id="16" name="Straight Arrow Connector 15"/>
          <p:cNvCxnSpPr>
            <a:stCxn id="14" idx="2"/>
          </p:cNvCxnSpPr>
          <p:nvPr/>
        </p:nvCxnSpPr>
        <p:spPr>
          <a:xfrm rot="5400000">
            <a:off x="4857750" y="476250"/>
            <a:ext cx="609600" cy="468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1943100" y="25527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9707" name="Picture 15"/>
          <p:cNvPicPr>
            <a:picLocks noChangeAspect="1" noChangeArrowheads="1"/>
          </p:cNvPicPr>
          <p:nvPr/>
        </p:nvPicPr>
        <p:blipFill>
          <a:blip r:embed="rId4"/>
          <a:srcRect/>
          <a:stretch>
            <a:fillRect/>
          </a:stretch>
        </p:blipFill>
        <p:spPr bwMode="auto">
          <a:xfrm>
            <a:off x="1066800" y="3124200"/>
            <a:ext cx="2095500" cy="133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3"/>
          <p:cNvPicPr>
            <a:picLocks noChangeAspect="1" noChangeArrowheads="1"/>
          </p:cNvPicPr>
          <p:nvPr/>
        </p:nvPicPr>
        <p:blipFill>
          <a:blip r:embed="rId2"/>
          <a:srcRect/>
          <a:stretch>
            <a:fillRect/>
          </a:stretch>
        </p:blipFill>
        <p:spPr bwMode="auto">
          <a:xfrm>
            <a:off x="5372100" y="1524000"/>
            <a:ext cx="3771900" cy="4181475"/>
          </a:xfrm>
          <a:prstGeom prst="rect">
            <a:avLst/>
          </a:prstGeom>
          <a:noFill/>
          <a:ln w="9525">
            <a:noFill/>
            <a:miter lim="800000"/>
            <a:headEnd/>
            <a:tailEnd/>
          </a:ln>
        </p:spPr>
      </p:pic>
      <p:pic>
        <p:nvPicPr>
          <p:cNvPr id="30723" name="Picture 11"/>
          <p:cNvPicPr>
            <a:picLocks noChangeAspect="1" noChangeArrowheads="1"/>
          </p:cNvPicPr>
          <p:nvPr/>
        </p:nvPicPr>
        <p:blipFill>
          <a:blip r:embed="rId3"/>
          <a:srcRect/>
          <a:stretch>
            <a:fillRect/>
          </a:stretch>
        </p:blipFill>
        <p:spPr bwMode="auto">
          <a:xfrm>
            <a:off x="381000" y="2209800"/>
            <a:ext cx="4086225" cy="1647825"/>
          </a:xfrm>
          <a:prstGeom prst="rect">
            <a:avLst/>
          </a:prstGeom>
          <a:noFill/>
          <a:ln w="9525">
            <a:noFill/>
            <a:miter lim="800000"/>
            <a:headEnd/>
            <a:tailEnd/>
          </a:ln>
        </p:spPr>
      </p:pic>
      <p:sp>
        <p:nvSpPr>
          <p:cNvPr id="30724" name="Title 1"/>
          <p:cNvSpPr>
            <a:spLocks noGrp="1"/>
          </p:cNvSpPr>
          <p:nvPr>
            <p:ph type="title"/>
          </p:nvPr>
        </p:nvSpPr>
        <p:spPr>
          <a:xfrm>
            <a:off x="762000" y="304800"/>
            <a:ext cx="7848600" cy="533400"/>
          </a:xfrm>
        </p:spPr>
        <p:txBody>
          <a:bodyPr>
            <a:noAutofit/>
          </a:bodyPr>
          <a:lstStyle/>
          <a:p>
            <a:r>
              <a:rPr lang="en-US" sz="2800" dirty="0" smtClean="0">
                <a:latin typeface="Arial" charset="0"/>
                <a:cs typeface="Arial" charset="0"/>
              </a:rPr>
              <a:t>Configure Ports, Protocols for SQL Server</a:t>
            </a:r>
          </a:p>
        </p:txBody>
      </p:sp>
      <p:pic>
        <p:nvPicPr>
          <p:cNvPr id="30726" name="Picture 9"/>
          <p:cNvPicPr>
            <a:picLocks noChangeAspect="1" noChangeArrowheads="1"/>
          </p:cNvPicPr>
          <p:nvPr/>
        </p:nvPicPr>
        <p:blipFill>
          <a:blip r:embed="rId4"/>
          <a:srcRect/>
          <a:stretch>
            <a:fillRect/>
          </a:stretch>
        </p:blipFill>
        <p:spPr bwMode="auto">
          <a:xfrm>
            <a:off x="1438275" y="990600"/>
            <a:ext cx="7324725" cy="428625"/>
          </a:xfrm>
          <a:prstGeom prst="rect">
            <a:avLst/>
          </a:prstGeom>
          <a:noFill/>
          <a:ln w="9525">
            <a:noFill/>
            <a:miter lim="800000"/>
            <a:headEnd/>
            <a:tailEnd/>
          </a:ln>
        </p:spPr>
      </p:pic>
      <p:pic>
        <p:nvPicPr>
          <p:cNvPr id="30727" name="Picture 10"/>
          <p:cNvPicPr>
            <a:picLocks noChangeAspect="1" noChangeArrowheads="1"/>
          </p:cNvPicPr>
          <p:nvPr/>
        </p:nvPicPr>
        <p:blipFill>
          <a:blip r:embed="rId5"/>
          <a:srcRect/>
          <a:stretch>
            <a:fillRect/>
          </a:stretch>
        </p:blipFill>
        <p:spPr bwMode="auto">
          <a:xfrm>
            <a:off x="228600" y="4419600"/>
            <a:ext cx="4914900" cy="2238375"/>
          </a:xfrm>
          <a:prstGeom prst="rect">
            <a:avLst/>
          </a:prstGeom>
          <a:noFill/>
          <a:ln w="9525">
            <a:noFill/>
            <a:miter lim="800000"/>
            <a:headEnd/>
            <a:tailEnd/>
          </a:ln>
        </p:spPr>
      </p:pic>
      <p:cxnSp>
        <p:nvCxnSpPr>
          <p:cNvPr id="40" name="Straight Arrow Connector 39"/>
          <p:cNvCxnSpPr/>
          <p:nvPr/>
        </p:nvCxnSpPr>
        <p:spPr>
          <a:xfrm>
            <a:off x="4419600" y="3657600"/>
            <a:ext cx="1066800" cy="53340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81000" y="1828800"/>
            <a:ext cx="419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Enable Server protocols and port</a:t>
            </a:r>
          </a:p>
        </p:txBody>
      </p:sp>
      <p:sp>
        <p:nvSpPr>
          <p:cNvPr id="42" name="Rectangle 41"/>
          <p:cNvSpPr/>
          <p:nvPr/>
        </p:nvSpPr>
        <p:spPr>
          <a:xfrm>
            <a:off x="5638800" y="5867400"/>
            <a:ext cx="3200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Enable client protocols and port</a:t>
            </a:r>
          </a:p>
        </p:txBody>
      </p:sp>
      <p:sp>
        <p:nvSpPr>
          <p:cNvPr id="13" name="Rectangle 12"/>
          <p:cNvSpPr/>
          <p:nvPr/>
        </p:nvSpPr>
        <p:spPr>
          <a:xfrm>
            <a:off x="2209800" y="3886200"/>
            <a:ext cx="23622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t>Attention: Disable VIA</a:t>
            </a:r>
            <a:endParaRPr lang="en-US" dirty="0"/>
          </a:p>
        </p:txBody>
      </p:sp>
      <p:pic>
        <p:nvPicPr>
          <p:cNvPr id="30732" name="Picture 12"/>
          <p:cNvPicPr>
            <a:picLocks noChangeAspect="1" noChangeArrowheads="1"/>
          </p:cNvPicPr>
          <p:nvPr/>
        </p:nvPicPr>
        <p:blipFill>
          <a:blip r:embed="rId6"/>
          <a:srcRect/>
          <a:stretch>
            <a:fillRect/>
          </a:stretch>
        </p:blipFill>
        <p:spPr bwMode="auto">
          <a:xfrm>
            <a:off x="7239000" y="1828800"/>
            <a:ext cx="1390650" cy="1409700"/>
          </a:xfrm>
          <a:prstGeom prst="rect">
            <a:avLst/>
          </a:prstGeom>
          <a:noFill/>
          <a:ln w="9525">
            <a:solidFill>
              <a:srgbClr val="0000CC"/>
            </a:solidFill>
            <a:miter lim="800000"/>
            <a:headEnd/>
            <a:tailEnd/>
          </a:ln>
        </p:spPr>
      </p:pic>
      <p:pic>
        <p:nvPicPr>
          <p:cNvPr id="1026" name="Picture 2"/>
          <p:cNvPicPr>
            <a:picLocks noChangeAspect="1" noChangeArrowheads="1"/>
          </p:cNvPicPr>
          <p:nvPr/>
        </p:nvPicPr>
        <p:blipFill>
          <a:blip r:embed="rId7"/>
          <a:srcRect/>
          <a:stretch>
            <a:fillRect/>
          </a:stretch>
        </p:blipFill>
        <p:spPr bwMode="auto">
          <a:xfrm>
            <a:off x="66675" y="990600"/>
            <a:ext cx="1152525" cy="457200"/>
          </a:xfrm>
          <a:prstGeom prst="rect">
            <a:avLst/>
          </a:prstGeom>
          <a:noFill/>
          <a:ln w="9525">
            <a:noFill/>
            <a:miter lim="800000"/>
            <a:headEnd/>
            <a:tailEnd/>
          </a:ln>
          <a:effectLst/>
        </p:spPr>
      </p:pic>
      <p:cxnSp>
        <p:nvCxnSpPr>
          <p:cNvPr id="15" name="Straight Arrow Connector 14"/>
          <p:cNvCxnSpPr>
            <a:stCxn id="1026" idx="3"/>
          </p:cNvCxnSpPr>
          <p:nvPr/>
        </p:nvCxnSpPr>
        <p:spPr>
          <a:xfrm flipV="1">
            <a:off x="1219200" y="1204914"/>
            <a:ext cx="304800" cy="14286"/>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724400" y="3124200"/>
            <a:ext cx="609600" cy="6858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t>Right</a:t>
            </a:r>
          </a:p>
          <a:p>
            <a:pPr algn="ctr">
              <a:defRPr/>
            </a:pPr>
            <a:r>
              <a:rPr lang="en-US" sz="1600" dirty="0" smtClean="0"/>
              <a:t>click</a:t>
            </a:r>
            <a:endParaRPr lang="en-US" sz="1600" dirty="0"/>
          </a:p>
        </p:txBody>
      </p:sp>
      <p:cxnSp>
        <p:nvCxnSpPr>
          <p:cNvPr id="22" name="Straight Arrow Connector 21"/>
          <p:cNvCxnSpPr>
            <a:stCxn id="42" idx="1"/>
          </p:cNvCxnSpPr>
          <p:nvPr/>
        </p:nvCxnSpPr>
        <p:spPr>
          <a:xfrm rot="10800000">
            <a:off x="4800600" y="5638800"/>
            <a:ext cx="838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should you study this lecture?</a:t>
            </a:r>
            <a:endParaRPr lang="en-US" dirty="0"/>
          </a:p>
        </p:txBody>
      </p:sp>
      <p:sp>
        <p:nvSpPr>
          <p:cNvPr id="3" name="Content Placeholder 2"/>
          <p:cNvSpPr>
            <a:spLocks noGrp="1"/>
          </p:cNvSpPr>
          <p:nvPr>
            <p:ph sz="quarter" idx="1"/>
          </p:nvPr>
        </p:nvSpPr>
        <p:spPr/>
        <p:txBody>
          <a:bodyPr/>
          <a:lstStyle/>
          <a:p>
            <a:r>
              <a:rPr lang="en-US" dirty="0" smtClean="0"/>
              <a:t>In almost all large applications. Data are organized and stored in databases which are managed by database management systems (DBMS) such as MS Access, MS SQL Server, Oracle, My SQL,…</a:t>
            </a:r>
          </a:p>
          <a:p>
            <a:r>
              <a:rPr lang="en-US" dirty="0" smtClean="0"/>
              <a:t>Do you want to create Java applications which can connect to DBMSs?</a:t>
            </a:r>
          </a:p>
          <a:p>
            <a:r>
              <a:rPr lang="en-US" dirty="0" smtClean="0"/>
              <a:t>Database programming is a skill which can not be missed for programmers.</a:t>
            </a:r>
            <a:endParaRPr lang="en-US" dirty="0"/>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81000" y="1447800"/>
            <a:ext cx="822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Stop then restart SQL Server and SQL Server Agent  for settings are affected.</a:t>
            </a:r>
          </a:p>
        </p:txBody>
      </p:sp>
      <p:pic>
        <p:nvPicPr>
          <p:cNvPr id="31748" name="Picture 2"/>
          <p:cNvPicPr>
            <a:picLocks noChangeAspect="1" noChangeArrowheads="1"/>
          </p:cNvPicPr>
          <p:nvPr/>
        </p:nvPicPr>
        <p:blipFill>
          <a:blip r:embed="rId2"/>
          <a:srcRect/>
          <a:stretch>
            <a:fillRect/>
          </a:stretch>
        </p:blipFill>
        <p:spPr bwMode="auto">
          <a:xfrm>
            <a:off x="914400" y="2095500"/>
            <a:ext cx="7434263" cy="3238500"/>
          </a:xfrm>
          <a:prstGeom prst="rect">
            <a:avLst/>
          </a:prstGeom>
          <a:noFill/>
          <a:ln w="9525">
            <a:noFill/>
            <a:miter lim="800000"/>
            <a:headEnd/>
            <a:tailEnd/>
          </a:ln>
        </p:spPr>
      </p:pic>
      <p:sp>
        <p:nvSpPr>
          <p:cNvPr id="7" name="Title 1"/>
          <p:cNvSpPr txBox="1">
            <a:spLocks/>
          </p:cNvSpPr>
          <p:nvPr/>
        </p:nvSpPr>
        <p:spPr bwMode="auto">
          <a:xfrm>
            <a:off x="914400" y="457200"/>
            <a:ext cx="7848600" cy="533400"/>
          </a:xfrm>
          <a:prstGeom prst="rect">
            <a:avLst/>
          </a:prstGeom>
          <a:noFill/>
          <a:ln w="9525">
            <a:noFill/>
            <a:miter lim="800000"/>
            <a:headEnd/>
            <a:tailEnd/>
          </a:ln>
        </p:spPr>
        <p:txBody>
          <a:bodyPr anchor="ctr"/>
          <a:lstStyle/>
          <a:p>
            <a:pPr algn="r" eaLnBrk="0" hangingPunct="0">
              <a:defRPr/>
            </a:pPr>
            <a:r>
              <a:rPr lang="en-US" sz="2800" b="1" dirty="0" smtClean="0">
                <a:solidFill>
                  <a:srgbClr val="0000FF"/>
                </a:solidFill>
                <a:latin typeface="Arial" charset="0"/>
                <a:cs typeface="Arial" charset="0"/>
              </a:rPr>
              <a:t>Configure Ports, Protocols for SQL Server…</a:t>
            </a:r>
            <a:endParaRPr lang="en-US" sz="2800" b="1" dirty="0">
              <a:solidFill>
                <a:srgbClr val="0000FF"/>
              </a:solidFill>
              <a:ea typeface="+mj-ea"/>
            </a:endParaRPr>
          </a:p>
        </p:txBody>
      </p:sp>
      <p:sp>
        <p:nvSpPr>
          <p:cNvPr id="6" name="Rectangle 5"/>
          <p:cNvSpPr/>
          <p:nvPr/>
        </p:nvSpPr>
        <p:spPr>
          <a:xfrm>
            <a:off x="3733800" y="4419600"/>
            <a:ext cx="609600" cy="6858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t>Right</a:t>
            </a:r>
          </a:p>
          <a:p>
            <a:pPr algn="ctr">
              <a:defRPr/>
            </a:pPr>
            <a:r>
              <a:rPr lang="en-US" sz="1600" dirty="0" smtClean="0"/>
              <a:t>click</a:t>
            </a:r>
            <a:endParaRPr lang="en-US" sz="1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0" y="152400"/>
            <a:ext cx="8915400" cy="838200"/>
          </a:xfrm>
        </p:spPr>
        <p:txBody>
          <a:bodyPr/>
          <a:lstStyle/>
          <a:p>
            <a:r>
              <a:rPr lang="en-US" dirty="0" smtClean="0">
                <a:latin typeface="Arial" charset="0"/>
                <a:cs typeface="Arial" charset="0"/>
              </a:rPr>
              <a:t>4-Steps to Develop a JDBC Application</a:t>
            </a:r>
          </a:p>
        </p:txBody>
      </p:sp>
      <p:graphicFrame>
        <p:nvGraphicFramePr>
          <p:cNvPr id="7" name="Table 6"/>
          <p:cNvGraphicFramePr>
            <a:graphicFrameLocks noGrp="1"/>
          </p:cNvGraphicFramePr>
          <p:nvPr/>
        </p:nvGraphicFramePr>
        <p:xfrm>
          <a:off x="304800" y="1614488"/>
          <a:ext cx="8534400" cy="4480560"/>
        </p:xfrm>
        <a:graphic>
          <a:graphicData uri="http://schemas.openxmlformats.org/drawingml/2006/table">
            <a:tbl>
              <a:tblPr firstRow="1" bandRow="1">
                <a:tableStyleId>{5C22544A-7EE6-4342-B048-85BDC9FD1C3A}</a:tableStyleId>
              </a:tblPr>
              <a:tblGrid>
                <a:gridCol w="626432">
                  <a:extLst>
                    <a:ext uri="{9D8B030D-6E8A-4147-A177-3AD203B41FA5}">
                      <a16:colId xmlns:a16="http://schemas.microsoft.com/office/drawing/2014/main" xmlns="" val="20000"/>
                    </a:ext>
                  </a:extLst>
                </a:gridCol>
                <a:gridCol w="1811968">
                  <a:extLst>
                    <a:ext uri="{9D8B030D-6E8A-4147-A177-3AD203B41FA5}">
                      <a16:colId xmlns:a16="http://schemas.microsoft.com/office/drawing/2014/main" xmlns="" val="20001"/>
                    </a:ext>
                  </a:extLst>
                </a:gridCol>
                <a:gridCol w="2819400">
                  <a:extLst>
                    <a:ext uri="{9D8B030D-6E8A-4147-A177-3AD203B41FA5}">
                      <a16:colId xmlns:a16="http://schemas.microsoft.com/office/drawing/2014/main" xmlns="" val="20002"/>
                    </a:ext>
                  </a:extLst>
                </a:gridCol>
                <a:gridCol w="3276600">
                  <a:extLst>
                    <a:ext uri="{9D8B030D-6E8A-4147-A177-3AD203B41FA5}">
                      <a16:colId xmlns:a16="http://schemas.microsoft.com/office/drawing/2014/main" xmlns="" val="20003"/>
                    </a:ext>
                  </a:extLst>
                </a:gridCol>
              </a:tblGrid>
              <a:tr h="457200">
                <a:tc>
                  <a:txBody>
                    <a:bodyPr/>
                    <a:lstStyle/>
                    <a:p>
                      <a:r>
                        <a:rPr lang="en-US" dirty="0" smtClean="0"/>
                        <a:t>Step</a:t>
                      </a:r>
                      <a:endParaRPr lang="en-US" dirty="0"/>
                    </a:p>
                  </a:txBody>
                  <a:tcPr/>
                </a:tc>
                <a:tc>
                  <a:txBody>
                    <a:bodyPr/>
                    <a:lstStyle/>
                    <a:p>
                      <a:r>
                        <a:rPr lang="en-US" dirty="0" smtClean="0"/>
                        <a:t>Description</a:t>
                      </a:r>
                      <a:endParaRPr lang="en-US" dirty="0"/>
                    </a:p>
                  </a:txBody>
                  <a:tcPr/>
                </a:tc>
                <a:tc>
                  <a:txBody>
                    <a:bodyPr/>
                    <a:lstStyle/>
                    <a:p>
                      <a:r>
                        <a:rPr lang="en-US" dirty="0" smtClean="0"/>
                        <a:t>Use</a:t>
                      </a:r>
                      <a:r>
                        <a:rPr lang="en-US" baseline="0" dirty="0" smtClean="0"/>
                        <a:t> ( java.sql package)</a:t>
                      </a:r>
                      <a:r>
                        <a:rPr lang="en-US" dirty="0" smtClean="0"/>
                        <a:t> </a:t>
                      </a:r>
                      <a:endParaRPr lang="en-US" dirty="0"/>
                    </a:p>
                  </a:txBody>
                  <a:tcPr/>
                </a:tc>
                <a:tc>
                  <a:txBody>
                    <a:bodyPr/>
                    <a:lstStyle/>
                    <a:p>
                      <a:r>
                        <a:rPr lang="en-US" dirty="0" smtClean="0"/>
                        <a:t>Methods</a:t>
                      </a:r>
                      <a:endParaRPr lang="en-US" dirty="0"/>
                    </a:p>
                  </a:txBody>
                  <a:tcPr/>
                </a:tc>
                <a:extLst>
                  <a:ext uri="{0D108BD9-81ED-4DB2-BD59-A6C34878D82A}">
                    <a16:rowId xmlns:a16="http://schemas.microsoft.com/office/drawing/2014/main" xmlns="" val="10000"/>
                  </a:ext>
                </a:extLst>
              </a:tr>
              <a:tr h="595328">
                <a:tc>
                  <a:txBody>
                    <a:bodyPr/>
                    <a:lstStyle/>
                    <a:p>
                      <a:r>
                        <a:rPr lang="en-US" dirty="0" smtClean="0"/>
                        <a:t>1</a:t>
                      </a:r>
                      <a:endParaRPr lang="en-US" dirty="0"/>
                    </a:p>
                  </a:txBody>
                  <a:tcPr/>
                </a:tc>
                <a:tc>
                  <a:txBody>
                    <a:bodyPr/>
                    <a:lstStyle/>
                    <a:p>
                      <a:r>
                        <a:rPr lang="en-US" b="1" dirty="0" smtClean="0"/>
                        <a:t>Load JDBC Driver</a:t>
                      </a:r>
                      <a:endParaRPr lang="en-US" b="1" dirty="0"/>
                    </a:p>
                  </a:txBody>
                  <a:tcPr/>
                </a:tc>
                <a:tc>
                  <a:txBody>
                    <a:bodyPr/>
                    <a:lstStyle/>
                    <a:p>
                      <a:r>
                        <a:rPr lang="en-US" dirty="0" smtClean="0"/>
                        <a:t>Java.lang.Class</a:t>
                      </a:r>
                      <a:endParaRPr lang="en-US" dirty="0"/>
                    </a:p>
                  </a:txBody>
                  <a:tcPr/>
                </a:tc>
                <a:tc>
                  <a:txBody>
                    <a:bodyPr/>
                    <a:lstStyle/>
                    <a:p>
                      <a:r>
                        <a:rPr lang="en-US" dirty="0" smtClean="0"/>
                        <a:t>forName(…)</a:t>
                      </a:r>
                      <a:endParaRPr lang="en-US" dirty="0"/>
                    </a:p>
                  </a:txBody>
                  <a:tcPr/>
                </a:tc>
                <a:extLst>
                  <a:ext uri="{0D108BD9-81ED-4DB2-BD59-A6C34878D82A}">
                    <a16:rowId xmlns:a16="http://schemas.microsoft.com/office/drawing/2014/main" xmlns="" val="10001"/>
                  </a:ext>
                </a:extLst>
              </a:tr>
              <a:tr h="770767">
                <a:tc>
                  <a:txBody>
                    <a:bodyPr/>
                    <a:lstStyle/>
                    <a:p>
                      <a:r>
                        <a:rPr lang="en-US" dirty="0" smtClean="0"/>
                        <a:t>2</a:t>
                      </a:r>
                      <a:endParaRPr lang="en-US" dirty="0"/>
                    </a:p>
                  </a:txBody>
                  <a:tcPr/>
                </a:tc>
                <a:tc>
                  <a:txBody>
                    <a:bodyPr/>
                    <a:lstStyle/>
                    <a:p>
                      <a:r>
                        <a:rPr lang="en-US" b="1" dirty="0" smtClean="0"/>
                        <a:t>Establish a DB connection</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java.sql.Connection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java.sql.DriverManager</a:t>
                      </a:r>
                    </a:p>
                    <a:p>
                      <a:endParaRPr lang="en-US" dirty="0"/>
                    </a:p>
                  </a:txBody>
                  <a:tcPr/>
                </a:tc>
                <a:tc>
                  <a:txBody>
                    <a:bodyPr/>
                    <a:lstStyle/>
                    <a:p>
                      <a:endParaRPr lang="en-US" dirty="0" smtClean="0"/>
                    </a:p>
                    <a:p>
                      <a:r>
                        <a:rPr lang="en-US" dirty="0" smtClean="0"/>
                        <a:t>DriverManager getConnection(…)  </a:t>
                      </a:r>
                      <a:r>
                        <a:rPr lang="en-US" dirty="0" smtClean="0">
                          <a:sym typeface="Wingdings" pitchFamily="2" charset="2"/>
                        </a:rPr>
                        <a:t> Connection</a:t>
                      </a:r>
                      <a:endParaRPr lang="en-US" dirty="0"/>
                    </a:p>
                  </a:txBody>
                  <a:tcPr/>
                </a:tc>
                <a:extLst>
                  <a:ext uri="{0D108BD9-81ED-4DB2-BD59-A6C34878D82A}">
                    <a16:rowId xmlns:a16="http://schemas.microsoft.com/office/drawing/2014/main" xmlns="" val="10002"/>
                  </a:ext>
                </a:extLst>
              </a:tr>
              <a:tr h="595328">
                <a:tc>
                  <a:txBody>
                    <a:bodyPr/>
                    <a:lstStyle/>
                    <a:p>
                      <a:r>
                        <a:rPr lang="en-US" dirty="0" smtClean="0"/>
                        <a:t>3</a:t>
                      </a:r>
                      <a:endParaRPr lang="en-US" dirty="0"/>
                    </a:p>
                  </a:txBody>
                  <a:tcPr/>
                </a:tc>
                <a:tc>
                  <a:txBody>
                    <a:bodyPr/>
                    <a:lstStyle/>
                    <a:p>
                      <a:r>
                        <a:rPr lang="en-US" b="1" dirty="0" smtClean="0"/>
                        <a:t>Create &amp; execute SQL statements</a:t>
                      </a:r>
                      <a:endParaRPr lang="en-US" b="1" dirty="0"/>
                    </a:p>
                  </a:txBody>
                  <a:tcPr/>
                </a:tc>
                <a:tc>
                  <a:txBody>
                    <a:bodyPr/>
                    <a:lstStyle/>
                    <a:p>
                      <a:r>
                        <a:rPr lang="en-US" dirty="0" smtClean="0"/>
                        <a:t>java.sql.Statement</a:t>
                      </a:r>
                    </a:p>
                    <a:p>
                      <a:r>
                        <a:rPr lang="en-US" dirty="0" smtClean="0"/>
                        <a:t>java.sql.PrepareStatement</a:t>
                      </a:r>
                    </a:p>
                    <a:p>
                      <a:r>
                        <a:rPr lang="en-US" dirty="0" smtClean="0"/>
                        <a:t>java.sql.CallableStatement</a:t>
                      </a:r>
                      <a:endParaRPr lang="en-US" dirty="0"/>
                    </a:p>
                  </a:txBody>
                  <a:tcPr/>
                </a:tc>
                <a:tc>
                  <a:txBody>
                    <a:bodyPr/>
                    <a:lstStyle/>
                    <a:p>
                      <a:r>
                        <a:rPr lang="en-US" dirty="0" smtClean="0"/>
                        <a:t>execute(…)</a:t>
                      </a:r>
                    </a:p>
                    <a:p>
                      <a:r>
                        <a:rPr lang="en-US" dirty="0" smtClean="0"/>
                        <a:t>executeQuery(…)   </a:t>
                      </a:r>
                      <a:r>
                        <a:rPr lang="en-US" dirty="0" smtClean="0">
                          <a:sym typeface="Wingdings" pitchFamily="2" charset="2"/>
                        </a:rPr>
                        <a:t></a:t>
                      </a:r>
                      <a:r>
                        <a:rPr lang="en-US" dirty="0" smtClean="0"/>
                        <a:t> SELECT</a:t>
                      </a:r>
                    </a:p>
                    <a:p>
                      <a:pPr marL="631825" indent="-631825"/>
                      <a:r>
                        <a:rPr lang="en-US" dirty="0" smtClean="0"/>
                        <a:t>executeUpdate(…) </a:t>
                      </a:r>
                      <a:r>
                        <a:rPr lang="en-US" dirty="0" smtClean="0">
                          <a:sym typeface="Wingdings" pitchFamily="2" charset="2"/>
                        </a:rPr>
                        <a:t>  </a:t>
                      </a:r>
                      <a:r>
                        <a:rPr lang="en-US" dirty="0" smtClean="0"/>
                        <a:t>INSERT/UPDATE/DELETE</a:t>
                      </a:r>
                      <a:endParaRPr lang="en-US" dirty="0"/>
                    </a:p>
                  </a:txBody>
                  <a:tcPr/>
                </a:tc>
                <a:extLst>
                  <a:ext uri="{0D108BD9-81ED-4DB2-BD59-A6C34878D82A}">
                    <a16:rowId xmlns:a16="http://schemas.microsoft.com/office/drawing/2014/main" xmlns="" val="10003"/>
                  </a:ext>
                </a:extLst>
              </a:tr>
              <a:tr h="595328">
                <a:tc>
                  <a:txBody>
                    <a:bodyPr/>
                    <a:lstStyle/>
                    <a:p>
                      <a:r>
                        <a:rPr lang="en-US" dirty="0" smtClean="0"/>
                        <a:t>4</a:t>
                      </a:r>
                      <a:endParaRPr lang="en-US" dirty="0"/>
                    </a:p>
                  </a:txBody>
                  <a:tcPr/>
                </a:tc>
                <a:tc>
                  <a:txBody>
                    <a:bodyPr/>
                    <a:lstStyle/>
                    <a:p>
                      <a:r>
                        <a:rPr lang="en-US" b="1" dirty="0" smtClean="0"/>
                        <a:t>Process the</a:t>
                      </a:r>
                      <a:r>
                        <a:rPr lang="en-US" b="1" baseline="0" dirty="0" smtClean="0"/>
                        <a:t> results</a:t>
                      </a:r>
                      <a:endParaRPr lang="en-US" b="1" dirty="0"/>
                    </a:p>
                  </a:txBody>
                  <a:tcPr/>
                </a:tc>
                <a:tc>
                  <a:txBody>
                    <a:bodyPr/>
                    <a:lstStyle/>
                    <a:p>
                      <a:r>
                        <a:rPr lang="en-US" dirty="0" smtClean="0"/>
                        <a:t>java.sql.ResultSet</a:t>
                      </a:r>
                    </a:p>
                  </a:txBody>
                  <a:tcPr/>
                </a:tc>
                <a:tc>
                  <a:txBody>
                    <a:bodyPr/>
                    <a:lstStyle/>
                    <a:p>
                      <a:r>
                        <a:rPr lang="en-US" dirty="0" smtClean="0"/>
                        <a:t>first(), last(), next(), previous()</a:t>
                      </a:r>
                    </a:p>
                    <a:p>
                      <a:r>
                        <a:rPr lang="en-US" dirty="0" smtClean="0"/>
                        <a:t>getXXX(..)</a:t>
                      </a:r>
                      <a:endParaRPr lang="en-US" dirty="0"/>
                    </a:p>
                  </a:txBody>
                  <a:tcPr/>
                </a:tc>
                <a:extLst>
                  <a:ext uri="{0D108BD9-81ED-4DB2-BD59-A6C34878D82A}">
                    <a16:rowId xmlns:a16="http://schemas.microsoft.com/office/drawing/2014/main" xmlns="" val="10004"/>
                  </a:ext>
                </a:extLst>
              </a:tr>
              <a:tr h="595328">
                <a:tc>
                  <a:txBody>
                    <a:bodyPr/>
                    <a:lstStyle/>
                    <a:p>
                      <a:r>
                        <a:rPr lang="en-US" dirty="0" smtClean="0"/>
                        <a:t>5</a:t>
                      </a:r>
                      <a:endParaRPr lang="en-US" dirty="0"/>
                    </a:p>
                  </a:txBody>
                  <a:tcPr/>
                </a:tc>
                <a:tc>
                  <a:txBody>
                    <a:bodyPr/>
                    <a:lstStyle/>
                    <a:p>
                      <a:r>
                        <a:rPr lang="en-US" b="1" dirty="0" smtClean="0"/>
                        <a:t>Close</a:t>
                      </a:r>
                      <a:endParaRPr lang="en-US" b="1" dirty="0"/>
                    </a:p>
                  </a:txBody>
                  <a:tcPr/>
                </a:tc>
                <a:tc>
                  <a:txBody>
                    <a:bodyPr/>
                    <a:lstStyle/>
                    <a:p>
                      <a:r>
                        <a:rPr lang="en-US" dirty="0" smtClean="0"/>
                        <a:t>ResultSet, Statement, Connection</a:t>
                      </a:r>
                      <a:endParaRPr lang="en-US" dirty="0"/>
                    </a:p>
                  </a:txBody>
                  <a:tcPr/>
                </a:tc>
                <a:tc>
                  <a:txBody>
                    <a:bodyPr/>
                    <a:lstStyle/>
                    <a:p>
                      <a:r>
                        <a:rPr lang="en-US" dirty="0" smtClean="0"/>
                        <a:t>close()</a:t>
                      </a:r>
                      <a:endParaRPr lang="en-US" dirty="0"/>
                    </a:p>
                  </a:txBody>
                  <a:tcPr/>
                </a:tc>
                <a:extLst>
                  <a:ext uri="{0D108BD9-81ED-4DB2-BD59-A6C34878D82A}">
                    <a16:rowId xmlns:a16="http://schemas.microsoft.com/office/drawing/2014/main" xmlns="" val="10005"/>
                  </a:ext>
                </a:extLst>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447800" y="152400"/>
            <a:ext cx="7010400" cy="914400"/>
          </a:xfrm>
        </p:spPr>
        <p:txBody>
          <a:bodyPr>
            <a:normAutofit fontScale="90000"/>
          </a:bodyPr>
          <a:lstStyle/>
          <a:p>
            <a:r>
              <a:rPr lang="en-US" sz="2800" dirty="0" smtClean="0">
                <a:latin typeface="Arial" charset="0"/>
                <a:cs typeface="Arial" charset="0"/>
              </a:rPr>
              <a:t>Step 1: Register JDBC Driver</a:t>
            </a:r>
            <a:br>
              <a:rPr lang="en-US" sz="2800" dirty="0" smtClean="0">
                <a:latin typeface="Arial" charset="0"/>
                <a:cs typeface="Arial" charset="0"/>
              </a:rPr>
            </a:br>
            <a:r>
              <a:rPr lang="en-US" sz="2800" dirty="0" smtClean="0">
                <a:latin typeface="Arial" charset="0"/>
                <a:cs typeface="Arial" charset="0"/>
              </a:rPr>
              <a:t>Step 2: Establish a connection to DB </a:t>
            </a:r>
          </a:p>
        </p:txBody>
      </p:sp>
      <p:pic>
        <p:nvPicPr>
          <p:cNvPr id="34820" name="Picture 2"/>
          <p:cNvPicPr>
            <a:picLocks noChangeAspect="1" noChangeArrowheads="1"/>
          </p:cNvPicPr>
          <p:nvPr/>
        </p:nvPicPr>
        <p:blipFill>
          <a:blip r:embed="rId2">
            <a:lum bright="-13000"/>
          </a:blip>
          <a:srcRect/>
          <a:stretch>
            <a:fillRect/>
          </a:stretch>
        </p:blipFill>
        <p:spPr bwMode="auto">
          <a:xfrm>
            <a:off x="914400" y="1828800"/>
            <a:ext cx="7296150" cy="4495800"/>
          </a:xfrm>
          <a:prstGeom prst="rect">
            <a:avLst/>
          </a:prstGeom>
          <a:noFill/>
          <a:ln w="9525">
            <a:noFill/>
            <a:miter lim="800000"/>
            <a:headEnd/>
            <a:tailEnd/>
          </a:ln>
        </p:spPr>
      </p:pic>
      <p:sp>
        <p:nvSpPr>
          <p:cNvPr id="34821" name="Rectangle 10"/>
          <p:cNvSpPr>
            <a:spLocks noChangeArrowheads="1"/>
          </p:cNvSpPr>
          <p:nvPr/>
        </p:nvSpPr>
        <p:spPr bwMode="auto">
          <a:xfrm>
            <a:off x="1066800" y="1371600"/>
            <a:ext cx="7315200" cy="369888"/>
          </a:xfrm>
          <a:prstGeom prst="rect">
            <a:avLst/>
          </a:prstGeom>
          <a:noFill/>
          <a:ln w="9525">
            <a:noFill/>
            <a:miter lim="800000"/>
            <a:headEnd/>
            <a:tailEnd/>
          </a:ln>
        </p:spPr>
        <p:txBody>
          <a:bodyPr>
            <a:spAutoFit/>
          </a:bodyPr>
          <a:lstStyle/>
          <a:p>
            <a:pPr algn="ctr"/>
            <a:r>
              <a:rPr lang="en-US" b="1" u="sng" dirty="0"/>
              <a:t>Driver Type 1 </a:t>
            </a:r>
            <a:r>
              <a:rPr lang="en-US" b="1" dirty="0"/>
              <a:t>with Data Source Name registered in ODBC</a:t>
            </a:r>
          </a:p>
        </p:txBody>
      </p:sp>
      <p:sp>
        <p:nvSpPr>
          <p:cNvPr id="6" name="Rectangle 5"/>
          <p:cNvSpPr/>
          <p:nvPr/>
        </p:nvSpPr>
        <p:spPr>
          <a:xfrm>
            <a:off x="7543800" y="10668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Driver Class</a:t>
            </a:r>
            <a:endParaRPr lang="en-US" dirty="0"/>
          </a:p>
        </p:txBody>
      </p:sp>
      <p:cxnSp>
        <p:nvCxnSpPr>
          <p:cNvPr id="8" name="Straight Arrow Connector 7"/>
          <p:cNvCxnSpPr>
            <a:stCxn id="6" idx="2"/>
          </p:cNvCxnSpPr>
          <p:nvPr/>
        </p:nvCxnSpPr>
        <p:spPr>
          <a:xfrm rot="5400000">
            <a:off x="6610350" y="781050"/>
            <a:ext cx="990600" cy="2324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257800" y="3124200"/>
            <a:ext cx="3581400" cy="3048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Attention to the syntax of URL</a:t>
            </a:r>
            <a:endParaRPr 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447800" y="152400"/>
            <a:ext cx="7010400" cy="914400"/>
          </a:xfrm>
        </p:spPr>
        <p:txBody>
          <a:bodyPr>
            <a:normAutofit fontScale="90000"/>
          </a:bodyPr>
          <a:lstStyle/>
          <a:p>
            <a:r>
              <a:rPr lang="en-US" sz="2800" dirty="0" smtClean="0">
                <a:latin typeface="Arial" charset="0"/>
                <a:cs typeface="Arial" charset="0"/>
              </a:rPr>
              <a:t>Step 1: Register JDBC Driver</a:t>
            </a:r>
            <a:br>
              <a:rPr lang="en-US" sz="2800" dirty="0" smtClean="0">
                <a:latin typeface="Arial" charset="0"/>
                <a:cs typeface="Arial" charset="0"/>
              </a:rPr>
            </a:br>
            <a:r>
              <a:rPr lang="en-US" sz="2800" dirty="0" smtClean="0">
                <a:latin typeface="Arial" charset="0"/>
                <a:cs typeface="Arial" charset="0"/>
              </a:rPr>
              <a:t>Step 2: Establish a connection to DB </a:t>
            </a:r>
          </a:p>
        </p:txBody>
      </p:sp>
      <p:pic>
        <p:nvPicPr>
          <p:cNvPr id="35844" name="Picture 2"/>
          <p:cNvPicPr>
            <a:picLocks noChangeAspect="1" noChangeArrowheads="1"/>
          </p:cNvPicPr>
          <p:nvPr/>
        </p:nvPicPr>
        <p:blipFill>
          <a:blip r:embed="rId2">
            <a:lum bright="-12000"/>
          </a:blip>
          <a:srcRect/>
          <a:stretch>
            <a:fillRect/>
          </a:stretch>
        </p:blipFill>
        <p:spPr bwMode="auto">
          <a:xfrm>
            <a:off x="152400" y="1295400"/>
            <a:ext cx="7408863" cy="5410200"/>
          </a:xfrm>
          <a:prstGeom prst="rect">
            <a:avLst/>
          </a:prstGeom>
          <a:noFill/>
          <a:ln w="9525">
            <a:noFill/>
            <a:miter lim="800000"/>
            <a:headEnd/>
            <a:tailEnd/>
          </a:ln>
        </p:spPr>
      </p:pic>
      <p:sp>
        <p:nvSpPr>
          <p:cNvPr id="5" name="Rectangle 4"/>
          <p:cNvSpPr/>
          <p:nvPr/>
        </p:nvSpPr>
        <p:spPr>
          <a:xfrm>
            <a:off x="7239000" y="990600"/>
            <a:ext cx="1676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Driver type 4 (MS SQL Server)</a:t>
            </a:r>
          </a:p>
        </p:txBody>
      </p:sp>
      <p:sp>
        <p:nvSpPr>
          <p:cNvPr id="6" name="Rectangle 5"/>
          <p:cNvSpPr/>
          <p:nvPr/>
        </p:nvSpPr>
        <p:spPr>
          <a:xfrm>
            <a:off x="6324600" y="34290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Driver Class</a:t>
            </a:r>
            <a:endParaRPr lang="en-US" dirty="0"/>
          </a:p>
        </p:txBody>
      </p:sp>
      <p:sp>
        <p:nvSpPr>
          <p:cNvPr id="7" name="Rectangle 6"/>
          <p:cNvSpPr/>
          <p:nvPr/>
        </p:nvSpPr>
        <p:spPr>
          <a:xfrm>
            <a:off x="4419600" y="4419600"/>
            <a:ext cx="3581400" cy="3048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Attention to the syntax of URL</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81000" y="152400"/>
            <a:ext cx="8077200" cy="838200"/>
          </a:xfrm>
        </p:spPr>
        <p:txBody>
          <a:bodyPr/>
          <a:lstStyle/>
          <a:p>
            <a:r>
              <a:rPr lang="en-US" sz="2800" dirty="0" smtClean="0">
                <a:latin typeface="Arial" charset="0"/>
                <a:cs typeface="Arial" charset="0"/>
              </a:rPr>
              <a:t>Step 3: Create &amp;Execute a SQL statement</a:t>
            </a:r>
          </a:p>
        </p:txBody>
      </p:sp>
      <p:sp>
        <p:nvSpPr>
          <p:cNvPr id="8" name="Rectangle 7"/>
          <p:cNvSpPr/>
          <p:nvPr/>
        </p:nvSpPr>
        <p:spPr>
          <a:xfrm>
            <a:off x="152400" y="1600200"/>
            <a:ext cx="8991600" cy="1752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solidFill>
                  <a:srgbClr val="0000CC"/>
                </a:solidFill>
                <a:latin typeface="Arial" pitchFamily="34" charset="0"/>
                <a:cs typeface="Arial" pitchFamily="34" charset="0"/>
              </a:rPr>
              <a:t>String sql1 = “SELECT  columns FROM table1, table2, …  WHERE condition”;</a:t>
            </a:r>
          </a:p>
          <a:p>
            <a:pPr>
              <a:defRPr/>
            </a:pPr>
            <a:r>
              <a:rPr lang="en-US" b="1" dirty="0">
                <a:solidFill>
                  <a:srgbClr val="0000CC"/>
                </a:solidFill>
                <a:latin typeface="Arial" pitchFamily="34" charset="0"/>
                <a:cs typeface="Arial" pitchFamily="34" charset="0"/>
              </a:rPr>
              <a:t>String sql2 = “UPDATE table SET column = value, … WHERE  condition”;</a:t>
            </a:r>
          </a:p>
          <a:p>
            <a:pPr>
              <a:defRPr/>
            </a:pPr>
            <a:r>
              <a:rPr lang="en-US" b="1" dirty="0">
                <a:solidFill>
                  <a:srgbClr val="0000CC"/>
                </a:solidFill>
                <a:latin typeface="Arial" pitchFamily="34" charset="0"/>
                <a:cs typeface="Arial" pitchFamily="34" charset="0"/>
              </a:rPr>
              <a:t>String sql3 = “INSERT INTO table VALUES ( val1, val2, … )” ;</a:t>
            </a:r>
          </a:p>
          <a:p>
            <a:pPr>
              <a:defRPr/>
            </a:pPr>
            <a:r>
              <a:rPr lang="en-US" b="1" dirty="0">
                <a:solidFill>
                  <a:srgbClr val="0000CC"/>
                </a:solidFill>
                <a:latin typeface="Arial" pitchFamily="34" charset="0"/>
                <a:cs typeface="Arial" pitchFamily="34" charset="0"/>
              </a:rPr>
              <a:t>String sql4 = “INSERT INTO table  (col1, col2, col3) VALUES ( val1, val2, val3)” ;</a:t>
            </a:r>
          </a:p>
          <a:p>
            <a:pPr>
              <a:defRPr/>
            </a:pPr>
            <a:r>
              <a:rPr lang="en-US" b="1" dirty="0">
                <a:solidFill>
                  <a:srgbClr val="FF0000"/>
                </a:solidFill>
                <a:latin typeface="Arial" pitchFamily="34" charset="0"/>
                <a:cs typeface="Arial" pitchFamily="34" charset="0"/>
              </a:rPr>
              <a:t>String sql5 =  “UPDATE table SET col1 = ?, col2=?  WHERE  condition”;</a:t>
            </a:r>
          </a:p>
        </p:txBody>
      </p:sp>
      <p:sp>
        <p:nvSpPr>
          <p:cNvPr id="9" name="Rectangle 8"/>
          <p:cNvSpPr/>
          <p:nvPr/>
        </p:nvSpPr>
        <p:spPr>
          <a:xfrm>
            <a:off x="152400" y="3505200"/>
            <a:ext cx="8991600" cy="31242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rgbClr val="0000CC"/>
                </a:solidFill>
                <a:latin typeface="Arial" pitchFamily="34" charset="0"/>
                <a:cs typeface="Arial" pitchFamily="34" charset="0"/>
              </a:rPr>
              <a:t>// Connection con was created</a:t>
            </a:r>
          </a:p>
          <a:p>
            <a:pPr>
              <a:defRPr/>
            </a:pPr>
            <a:r>
              <a:rPr lang="en-US" sz="2000" b="1" dirty="0">
                <a:solidFill>
                  <a:srgbClr val="0000CC"/>
                </a:solidFill>
                <a:latin typeface="Arial" pitchFamily="34" charset="0"/>
                <a:cs typeface="Arial" pitchFamily="34" charset="0"/>
              </a:rPr>
              <a:t>Statement stmt= con.createStatement();</a:t>
            </a:r>
          </a:p>
          <a:p>
            <a:pPr>
              <a:defRPr/>
            </a:pPr>
            <a:r>
              <a:rPr lang="en-US" sz="2000" b="1" dirty="0">
                <a:solidFill>
                  <a:srgbClr val="0000CC"/>
                </a:solidFill>
                <a:latin typeface="Arial" pitchFamily="34" charset="0"/>
                <a:cs typeface="Arial" pitchFamily="34" charset="0"/>
              </a:rPr>
              <a:t>ResultSet rs= stmt.executeQuery(sql1);</a:t>
            </a:r>
          </a:p>
          <a:p>
            <a:pPr>
              <a:defRPr/>
            </a:pPr>
            <a:r>
              <a:rPr lang="en-US" sz="2000" b="1" dirty="0">
                <a:solidFill>
                  <a:srgbClr val="0000CC"/>
                </a:solidFill>
                <a:latin typeface="Arial" pitchFamily="34" charset="0"/>
                <a:cs typeface="Arial" pitchFamily="34" charset="0"/>
              </a:rPr>
              <a:t>int numOfInfectedRows = stmt.executeUpdate(sql2);</a:t>
            </a:r>
          </a:p>
          <a:p>
            <a:pPr>
              <a:defRPr/>
            </a:pPr>
            <a:r>
              <a:rPr lang="en-US" sz="2000" b="1" dirty="0">
                <a:solidFill>
                  <a:srgbClr val="0000CC"/>
                </a:solidFill>
                <a:latin typeface="Arial" pitchFamily="34" charset="0"/>
                <a:cs typeface="Arial" pitchFamily="34" charset="0"/>
              </a:rPr>
              <a:t>int numOfInfectedRows = stmt.executeUpdate(sql3);</a:t>
            </a:r>
          </a:p>
          <a:p>
            <a:pPr>
              <a:defRPr/>
            </a:pPr>
            <a:r>
              <a:rPr lang="en-US" sz="2000" b="1" dirty="0">
                <a:solidFill>
                  <a:srgbClr val="0000CC"/>
                </a:solidFill>
                <a:latin typeface="Arial" pitchFamily="34" charset="0"/>
                <a:cs typeface="Arial" pitchFamily="34" charset="0"/>
              </a:rPr>
              <a:t>int numOfInfectedRows = stmt.executeUpdate(sql4);</a:t>
            </a:r>
          </a:p>
          <a:p>
            <a:pPr>
              <a:defRPr/>
            </a:pPr>
            <a:endParaRPr lang="en-US" sz="2000" b="1" dirty="0">
              <a:solidFill>
                <a:srgbClr val="0000CC"/>
              </a:solidFill>
              <a:latin typeface="Arial" pitchFamily="34" charset="0"/>
              <a:cs typeface="Arial" pitchFamily="34" charset="0"/>
            </a:endParaRPr>
          </a:p>
          <a:p>
            <a:pPr>
              <a:defRPr/>
            </a:pPr>
            <a:r>
              <a:rPr lang="en-US" sz="2000" b="1" dirty="0">
                <a:solidFill>
                  <a:srgbClr val="FF0000"/>
                </a:solidFill>
                <a:latin typeface="Arial" pitchFamily="34" charset="0"/>
                <a:cs typeface="Arial" pitchFamily="34" charset="0"/>
              </a:rPr>
              <a:t>PreparedStatement pStmt = </a:t>
            </a:r>
            <a:r>
              <a:rPr lang="en-US" sz="2000" b="1" dirty="0" smtClean="0">
                <a:solidFill>
                  <a:srgbClr val="FF0000"/>
                </a:solidFill>
                <a:latin typeface="Arial" pitchFamily="34" charset="0"/>
                <a:cs typeface="Arial" pitchFamily="34" charset="0"/>
              </a:rPr>
              <a:t>con.preparedStatement(sql5</a:t>
            </a:r>
            <a:r>
              <a:rPr lang="en-US" sz="2000" b="1" dirty="0">
                <a:solidFill>
                  <a:srgbClr val="FF0000"/>
                </a:solidFill>
                <a:latin typeface="Arial" pitchFamily="34" charset="0"/>
                <a:cs typeface="Arial" pitchFamily="34" charset="0"/>
              </a:rPr>
              <a:t>);</a:t>
            </a:r>
          </a:p>
          <a:p>
            <a:pPr>
              <a:defRPr/>
            </a:pPr>
            <a:r>
              <a:rPr lang="en-US" sz="2000" b="1" dirty="0">
                <a:solidFill>
                  <a:srgbClr val="FF0000"/>
                </a:solidFill>
                <a:latin typeface="Arial" pitchFamily="34" charset="0"/>
                <a:cs typeface="Arial" pitchFamily="34" charset="0"/>
              </a:rPr>
              <a:t>pStmt.setXXX (index, val);  // from 1</a:t>
            </a:r>
          </a:p>
          <a:p>
            <a:pPr>
              <a:defRPr/>
            </a:pPr>
            <a:r>
              <a:rPr lang="en-US" sz="2000" b="1" dirty="0">
                <a:solidFill>
                  <a:srgbClr val="FF0000"/>
                </a:solidFill>
                <a:latin typeface="Arial" pitchFamily="34" charset="0"/>
                <a:cs typeface="Arial" pitchFamily="34" charset="0"/>
              </a:rPr>
              <a:t>int numOfInfectedRows = pStmt.executeUpdate(); // no argument</a:t>
            </a:r>
          </a:p>
        </p:txBody>
      </p:sp>
      <p:cxnSp>
        <p:nvCxnSpPr>
          <p:cNvPr id="11" name="Straight Arrow Connector 10"/>
          <p:cNvCxnSpPr/>
          <p:nvPr/>
        </p:nvCxnSpPr>
        <p:spPr>
          <a:xfrm rot="5400000" flipH="1" flipV="1">
            <a:off x="2057400" y="3429000"/>
            <a:ext cx="289560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smtClean="0">
                <a:latin typeface="Arial" charset="0"/>
                <a:cs typeface="Arial" charset="0"/>
              </a:rPr>
              <a:t>Step 4: Process the results</a:t>
            </a:r>
          </a:p>
        </p:txBody>
      </p:sp>
      <p:grpSp>
        <p:nvGrpSpPr>
          <p:cNvPr id="2" name="Group 22"/>
          <p:cNvGrpSpPr>
            <a:grpSpLocks/>
          </p:cNvGrpSpPr>
          <p:nvPr/>
        </p:nvGrpSpPr>
        <p:grpSpPr bwMode="auto">
          <a:xfrm>
            <a:off x="228600" y="1143000"/>
            <a:ext cx="8686800" cy="4191000"/>
            <a:chOff x="76200" y="1524000"/>
            <a:chExt cx="8686800" cy="4191000"/>
          </a:xfrm>
        </p:grpSpPr>
        <p:sp>
          <p:nvSpPr>
            <p:cNvPr id="9" name="Rectangle 8"/>
            <p:cNvSpPr/>
            <p:nvPr/>
          </p:nvSpPr>
          <p:spPr>
            <a:xfrm>
              <a:off x="685800" y="5334000"/>
              <a:ext cx="1676400"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bg1"/>
                  </a:solidFill>
                </a:rPr>
                <a:t>ResultSet</a:t>
              </a:r>
            </a:p>
          </p:txBody>
        </p:sp>
        <p:sp>
          <p:nvSpPr>
            <p:cNvPr id="10" name="Rectangle 9"/>
            <p:cNvSpPr/>
            <p:nvPr/>
          </p:nvSpPr>
          <p:spPr>
            <a:xfrm>
              <a:off x="457200" y="47244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EOF</a:t>
              </a:r>
            </a:p>
          </p:txBody>
        </p:sp>
        <p:sp>
          <p:nvSpPr>
            <p:cNvPr id="11" name="Rectangle 10"/>
            <p:cNvSpPr/>
            <p:nvPr/>
          </p:nvSpPr>
          <p:spPr>
            <a:xfrm>
              <a:off x="457200" y="42672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t>
              </a:r>
            </a:p>
          </p:txBody>
        </p:sp>
        <p:sp>
          <p:nvSpPr>
            <p:cNvPr id="12" name="Rectangle 11"/>
            <p:cNvSpPr/>
            <p:nvPr/>
          </p:nvSpPr>
          <p:spPr>
            <a:xfrm>
              <a:off x="457200" y="15240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BOF</a:t>
              </a:r>
            </a:p>
          </p:txBody>
        </p:sp>
        <p:sp>
          <p:nvSpPr>
            <p:cNvPr id="13" name="Rectangle 12"/>
            <p:cNvSpPr/>
            <p:nvPr/>
          </p:nvSpPr>
          <p:spPr>
            <a:xfrm>
              <a:off x="457200" y="19812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Record 1</a:t>
              </a:r>
            </a:p>
          </p:txBody>
        </p:sp>
        <p:sp>
          <p:nvSpPr>
            <p:cNvPr id="14" name="Rectangle 13"/>
            <p:cNvSpPr/>
            <p:nvPr/>
          </p:nvSpPr>
          <p:spPr>
            <a:xfrm>
              <a:off x="457200" y="24384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Record 2</a:t>
              </a:r>
            </a:p>
          </p:txBody>
        </p:sp>
        <p:sp>
          <p:nvSpPr>
            <p:cNvPr id="15" name="Rectangle 14"/>
            <p:cNvSpPr/>
            <p:nvPr/>
          </p:nvSpPr>
          <p:spPr>
            <a:xfrm>
              <a:off x="457200" y="28956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Record 3</a:t>
              </a:r>
            </a:p>
          </p:txBody>
        </p:sp>
        <p:sp>
          <p:nvSpPr>
            <p:cNvPr id="16" name="Rectangle 15"/>
            <p:cNvSpPr/>
            <p:nvPr/>
          </p:nvSpPr>
          <p:spPr>
            <a:xfrm>
              <a:off x="457200" y="33528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t>
              </a:r>
            </a:p>
          </p:txBody>
        </p:sp>
        <p:sp>
          <p:nvSpPr>
            <p:cNvPr id="17" name="Rectangle 16"/>
            <p:cNvSpPr/>
            <p:nvPr/>
          </p:nvSpPr>
          <p:spPr>
            <a:xfrm>
              <a:off x="457200" y="38100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t>
              </a:r>
            </a:p>
          </p:txBody>
        </p:sp>
        <p:cxnSp>
          <p:nvCxnSpPr>
            <p:cNvPr id="19" name="Straight Arrow Connector 18"/>
            <p:cNvCxnSpPr/>
            <p:nvPr/>
          </p:nvCxnSpPr>
          <p:spPr>
            <a:xfrm>
              <a:off x="76200" y="1751013"/>
              <a:ext cx="381000" cy="15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667000" y="1524000"/>
              <a:ext cx="6096000" cy="10668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rgbClr val="FF0000"/>
                  </a:solidFill>
                </a:rPr>
                <a:t>Move the current row:</a:t>
              </a:r>
              <a:endParaRPr lang="en-US" sz="2000" dirty="0">
                <a:solidFill>
                  <a:srgbClr val="FF0000"/>
                </a:solidFill>
              </a:endParaRPr>
            </a:p>
            <a:p>
              <a:pPr>
                <a:defRPr/>
              </a:pPr>
              <a:r>
                <a:rPr lang="en-US" sz="2000" b="1" dirty="0">
                  <a:solidFill>
                    <a:srgbClr val="0000CC"/>
                  </a:solidFill>
                </a:rPr>
                <a:t>boolean  next(), previous(), first(), last()</a:t>
              </a:r>
            </a:p>
            <a:p>
              <a:pPr>
                <a:defRPr/>
              </a:pPr>
              <a:r>
                <a:rPr lang="en-US" sz="2000" b="1" dirty="0">
                  <a:solidFill>
                    <a:srgbClr val="FF0000"/>
                  </a:solidFill>
                </a:rPr>
                <a:t>Default: Result set moves forward only.</a:t>
              </a:r>
            </a:p>
          </p:txBody>
        </p:sp>
        <p:sp>
          <p:nvSpPr>
            <p:cNvPr id="21" name="Rectangle 20"/>
            <p:cNvSpPr/>
            <p:nvPr/>
          </p:nvSpPr>
          <p:spPr>
            <a:xfrm>
              <a:off x="2667000" y="2743200"/>
              <a:ext cx="6096000" cy="12954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rgbClr val="FF0000"/>
                  </a:solidFill>
                </a:rPr>
                <a:t>Get data in columns of  the current  row:</a:t>
              </a:r>
            </a:p>
            <a:p>
              <a:pPr>
                <a:defRPr/>
              </a:pPr>
              <a:r>
                <a:rPr lang="en-US" sz="2000" b="1" dirty="0">
                  <a:solidFill>
                    <a:srgbClr val="0000CC"/>
                  </a:solidFill>
                </a:rPr>
                <a:t>TYPE   getTYPE ( int columnIndex) </a:t>
              </a:r>
              <a:r>
                <a:rPr lang="en-US" sz="1600" b="1" dirty="0">
                  <a:solidFill>
                    <a:srgbClr val="FF0000"/>
                  </a:solidFill>
                </a:rPr>
                <a:t>// begin </a:t>
              </a:r>
              <a:r>
                <a:rPr lang="en-US" sz="1600" b="1" dirty="0" smtClean="0">
                  <a:solidFill>
                    <a:srgbClr val="FF0000"/>
                  </a:solidFill>
                </a:rPr>
                <a:t>from </a:t>
              </a:r>
              <a:r>
                <a:rPr lang="en-US" sz="1600" b="1" dirty="0">
                  <a:solidFill>
                    <a:srgbClr val="FF0000"/>
                  </a:solidFill>
                </a:rPr>
                <a:t>1</a:t>
              </a:r>
            </a:p>
            <a:p>
              <a:pPr>
                <a:defRPr/>
              </a:pPr>
              <a:r>
                <a:rPr lang="en-US" sz="2000" b="1" dirty="0">
                  <a:solidFill>
                    <a:srgbClr val="0000CC"/>
                  </a:solidFill>
                </a:rPr>
                <a:t>TYPE   getTYPE ( String columnLabel)</a:t>
              </a:r>
            </a:p>
          </p:txBody>
        </p:sp>
        <p:sp>
          <p:nvSpPr>
            <p:cNvPr id="22" name="Rectangle 21"/>
            <p:cNvSpPr/>
            <p:nvPr/>
          </p:nvSpPr>
          <p:spPr>
            <a:xfrm>
              <a:off x="2667000" y="4191000"/>
              <a:ext cx="6096000" cy="12192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solidFill>
                    <a:srgbClr val="FF0000"/>
                  </a:solidFill>
                  <a:latin typeface="Arial" pitchFamily="34" charset="0"/>
                  <a:cs typeface="Arial" pitchFamily="34" charset="0"/>
                </a:rPr>
                <a:t>SELECT  desc AS description FROM T_employee</a:t>
              </a:r>
            </a:p>
            <a:p>
              <a:pPr>
                <a:buFont typeface="Wingdings" pitchFamily="2" charset="2"/>
                <a:buChar char="è"/>
                <a:defRPr/>
              </a:pPr>
              <a:r>
                <a:rPr lang="en-US" sz="2400" b="1" dirty="0">
                  <a:solidFill>
                    <a:srgbClr val="0000CC"/>
                  </a:solidFill>
                  <a:sym typeface="Wingdings" pitchFamily="2" charset="2"/>
                </a:rPr>
                <a:t>Column name: desc</a:t>
              </a:r>
            </a:p>
            <a:p>
              <a:pPr>
                <a:buFont typeface="Wingdings" pitchFamily="2" charset="2"/>
                <a:buChar char="è"/>
                <a:defRPr/>
              </a:pPr>
              <a:r>
                <a:rPr lang="en-US" sz="2400" b="1" dirty="0">
                  <a:solidFill>
                    <a:srgbClr val="0000CC"/>
                  </a:solidFill>
                  <a:sym typeface="Wingdings" pitchFamily="2" charset="2"/>
                </a:rPr>
                <a:t>Column Label: description</a:t>
              </a:r>
              <a:endParaRPr lang="en-US" sz="2400" b="1" dirty="0">
                <a:solidFill>
                  <a:srgbClr val="0000CC"/>
                </a:solidFill>
              </a:endParaRPr>
            </a:p>
          </p:txBody>
        </p:sp>
      </p:grpSp>
      <p:sp>
        <p:nvSpPr>
          <p:cNvPr id="18" name="Rectangle 17"/>
          <p:cNvSpPr/>
          <p:nvPr/>
        </p:nvSpPr>
        <p:spPr>
          <a:xfrm>
            <a:off x="914400" y="5562600"/>
            <a:ext cx="8001000" cy="914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At a time, resultset maintains a current position. When the resultset is initialized, the position is the BOF position. An exception is thrown when the current position is  out of its scope.</a:t>
            </a:r>
            <a:endParaRPr 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latin typeface="Arial" charset="0"/>
                <a:cs typeface="Arial" charset="0"/>
              </a:rPr>
              <a:t>Step 5: Close the connection</a:t>
            </a:r>
          </a:p>
        </p:txBody>
      </p:sp>
      <p:sp>
        <p:nvSpPr>
          <p:cNvPr id="5" name="Rectangle 4"/>
          <p:cNvSpPr/>
          <p:nvPr/>
        </p:nvSpPr>
        <p:spPr>
          <a:xfrm>
            <a:off x="152400" y="9906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Opening Order:</a:t>
            </a:r>
          </a:p>
        </p:txBody>
      </p:sp>
      <p:sp>
        <p:nvSpPr>
          <p:cNvPr id="6" name="Rectangle 5"/>
          <p:cNvSpPr/>
          <p:nvPr/>
        </p:nvSpPr>
        <p:spPr>
          <a:xfrm>
            <a:off x="152400" y="17526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Closing Order:</a:t>
            </a:r>
          </a:p>
        </p:txBody>
      </p:sp>
      <p:sp>
        <p:nvSpPr>
          <p:cNvPr id="7" name="Rectangle 6"/>
          <p:cNvSpPr/>
          <p:nvPr/>
        </p:nvSpPr>
        <p:spPr>
          <a:xfrm>
            <a:off x="2438400" y="990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Connection</a:t>
            </a:r>
          </a:p>
        </p:txBody>
      </p:sp>
      <p:sp>
        <p:nvSpPr>
          <p:cNvPr id="8" name="Rectangle 7"/>
          <p:cNvSpPr/>
          <p:nvPr/>
        </p:nvSpPr>
        <p:spPr>
          <a:xfrm>
            <a:off x="4724400" y="990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Statement</a:t>
            </a:r>
          </a:p>
        </p:txBody>
      </p:sp>
      <p:sp>
        <p:nvSpPr>
          <p:cNvPr id="9" name="Rectangle 8"/>
          <p:cNvSpPr/>
          <p:nvPr/>
        </p:nvSpPr>
        <p:spPr>
          <a:xfrm>
            <a:off x="7010400" y="990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ResultSet</a:t>
            </a:r>
          </a:p>
        </p:txBody>
      </p:sp>
      <p:cxnSp>
        <p:nvCxnSpPr>
          <p:cNvPr id="11" name="Straight Arrow Connector 10"/>
          <p:cNvCxnSpPr>
            <a:stCxn id="7" idx="3"/>
            <a:endCxn id="8" idx="1"/>
          </p:cNvCxnSpPr>
          <p:nvPr/>
        </p:nvCxnSpPr>
        <p:spPr>
          <a:xfrm>
            <a:off x="4267200" y="1257300"/>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553200" y="1219200"/>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438400" y="1752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ResultSet</a:t>
            </a:r>
          </a:p>
        </p:txBody>
      </p:sp>
      <p:sp>
        <p:nvSpPr>
          <p:cNvPr id="14" name="Rectangle 13"/>
          <p:cNvSpPr/>
          <p:nvPr/>
        </p:nvSpPr>
        <p:spPr>
          <a:xfrm>
            <a:off x="4724400" y="1752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Statement</a:t>
            </a:r>
          </a:p>
        </p:txBody>
      </p:sp>
      <p:sp>
        <p:nvSpPr>
          <p:cNvPr id="15" name="Rectangle 14"/>
          <p:cNvSpPr/>
          <p:nvPr/>
        </p:nvSpPr>
        <p:spPr>
          <a:xfrm>
            <a:off x="7010400" y="1752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Connection</a:t>
            </a:r>
          </a:p>
        </p:txBody>
      </p:sp>
      <p:cxnSp>
        <p:nvCxnSpPr>
          <p:cNvPr id="16" name="Straight Arrow Connector 15"/>
          <p:cNvCxnSpPr>
            <a:stCxn id="13" idx="3"/>
            <a:endCxn id="14" idx="1"/>
          </p:cNvCxnSpPr>
          <p:nvPr/>
        </p:nvCxnSpPr>
        <p:spPr>
          <a:xfrm>
            <a:off x="4267200" y="2019300"/>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553200" y="1981200"/>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1000" y="2667000"/>
            <a:ext cx="8458200" cy="3505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dirty="0"/>
              <a:t>Attention!!!</a:t>
            </a:r>
          </a:p>
          <a:p>
            <a:pPr>
              <a:defRPr/>
            </a:pPr>
            <a:r>
              <a:rPr lang="en-US" sz="2000" dirty="0"/>
              <a:t>At a time, a connection can be bound with ONLY ONE result set.</a:t>
            </a:r>
          </a:p>
          <a:p>
            <a:pPr>
              <a:defRPr/>
            </a:pPr>
            <a:r>
              <a:rPr lang="en-US" sz="2000" dirty="0"/>
              <a:t>An exception will be thrown if we try binding a connection with another result set.</a:t>
            </a:r>
          </a:p>
          <a:p>
            <a:pPr>
              <a:defRPr/>
            </a:pPr>
            <a:r>
              <a:rPr lang="en-US" sz="2000" dirty="0">
                <a:solidFill>
                  <a:srgbClr val="FFFF66"/>
                </a:solidFill>
              </a:rPr>
              <a:t>EX:</a:t>
            </a:r>
          </a:p>
          <a:p>
            <a:pPr>
              <a:defRPr/>
            </a:pPr>
            <a:r>
              <a:rPr lang="en-US" sz="2000" dirty="0">
                <a:solidFill>
                  <a:srgbClr val="FFFF66"/>
                </a:solidFill>
              </a:rPr>
              <a:t>String sql1 =“SELECT…”;</a:t>
            </a:r>
          </a:p>
          <a:p>
            <a:pPr>
              <a:defRPr/>
            </a:pPr>
            <a:r>
              <a:rPr lang="en-US" sz="2000" dirty="0">
                <a:solidFill>
                  <a:srgbClr val="FFFF66"/>
                </a:solidFill>
              </a:rPr>
              <a:t>String sql2 =“SELECT…”;</a:t>
            </a:r>
          </a:p>
          <a:p>
            <a:pPr>
              <a:defRPr/>
            </a:pPr>
            <a:r>
              <a:rPr lang="en-US" sz="2000" dirty="0">
                <a:solidFill>
                  <a:srgbClr val="FFFF66"/>
                </a:solidFill>
              </a:rPr>
              <a:t>ResultSet rs1= stmt.executeQuery(sql1);</a:t>
            </a:r>
          </a:p>
          <a:p>
            <a:pPr>
              <a:defRPr/>
            </a:pPr>
            <a:r>
              <a:rPr lang="en-US" sz="2000" dirty="0">
                <a:solidFill>
                  <a:srgbClr val="FFFF66"/>
                </a:solidFill>
              </a:rPr>
              <a:t>ResultSet rs2= stmt.executeQuery(sql2);</a:t>
            </a:r>
            <a:r>
              <a:rPr lang="en-US" sz="2000" dirty="0"/>
              <a:t> </a:t>
            </a:r>
            <a:r>
              <a:rPr lang="en-US" sz="2000" dirty="0">
                <a:sym typeface="Wingdings" pitchFamily="2" charset="2"/>
              </a:rPr>
              <a:t> EXCEPTION</a:t>
            </a:r>
          </a:p>
          <a:p>
            <a:pPr>
              <a:buFont typeface="Wingdings"/>
              <a:buChar char="è"/>
              <a:defRPr/>
            </a:pPr>
            <a:r>
              <a:rPr lang="en-US" sz="2000" dirty="0" smtClean="0">
                <a:sym typeface="Wingdings" pitchFamily="2" charset="2"/>
              </a:rPr>
              <a:t>You </a:t>
            </a:r>
            <a:r>
              <a:rPr lang="en-US" sz="2000" dirty="0">
                <a:sym typeface="Wingdings" pitchFamily="2" charset="2"/>
              </a:rPr>
              <a:t>should close the rs1 before trying get the rs2 result </a:t>
            </a:r>
            <a:r>
              <a:rPr lang="en-US" sz="2000" dirty="0" smtClean="0">
                <a:sym typeface="Wingdings" pitchFamily="2" charset="2"/>
              </a:rPr>
              <a:t>set</a:t>
            </a:r>
          </a:p>
          <a:p>
            <a:pPr>
              <a:buFont typeface="Wingdings"/>
              <a:buChar char="è"/>
              <a:defRPr/>
            </a:pPr>
            <a:r>
              <a:rPr lang="en-US" sz="2000" dirty="0" smtClean="0">
                <a:sym typeface="Wingdings" pitchFamily="2" charset="2"/>
              </a:rPr>
              <a:t>Solution: Transfer data in the rs1 to ArrayList (or Vector) then close rs1 before get new data to rs2.</a:t>
            </a:r>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971800"/>
            <a:ext cx="7696200" cy="685800"/>
          </a:xfrm>
        </p:spPr>
        <p:txBody>
          <a:bodyPr/>
          <a:lstStyle/>
          <a:p>
            <a:r>
              <a:rPr lang="en-US" dirty="0" smtClean="0"/>
              <a:t>Demonstrations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dirty="0" smtClean="0">
                <a:latin typeface="Arial" charset="0"/>
                <a:cs typeface="Arial" charset="0"/>
              </a:rPr>
              <a:t>(Demo 1) Create database</a:t>
            </a:r>
          </a:p>
        </p:txBody>
      </p:sp>
      <p:sp>
        <p:nvSpPr>
          <p:cNvPr id="39939" name="Content Placeholder 2"/>
          <p:cNvSpPr>
            <a:spLocks noGrp="1"/>
          </p:cNvSpPr>
          <p:nvPr>
            <p:ph idx="1"/>
          </p:nvPr>
        </p:nvSpPr>
        <p:spPr>
          <a:xfrm>
            <a:off x="533400" y="1143000"/>
            <a:ext cx="8229600" cy="1676400"/>
          </a:xfrm>
        </p:spPr>
        <p:txBody>
          <a:bodyPr/>
          <a:lstStyle/>
          <a:p>
            <a:pPr lvl="1"/>
            <a:r>
              <a:rPr lang="en-US" dirty="0" smtClean="0">
                <a:latin typeface="Arial" charset="0"/>
                <a:cs typeface="Arial" charset="0"/>
              </a:rPr>
              <a:t>Use MS Access or MS SQL Server 2008</a:t>
            </a:r>
          </a:p>
          <a:p>
            <a:pPr lvl="1"/>
            <a:r>
              <a:rPr lang="en-US" dirty="0" smtClean="0">
                <a:latin typeface="Arial" charset="0"/>
                <a:cs typeface="Arial" charset="0"/>
              </a:rPr>
              <a:t>Database name: Human </a:t>
            </a:r>
          </a:p>
          <a:p>
            <a:pPr lvl="1"/>
            <a:r>
              <a:rPr lang="en-US" dirty="0" smtClean="0">
                <a:latin typeface="Arial" charset="0"/>
                <a:cs typeface="Arial" charset="0"/>
              </a:rPr>
              <a:t>Tables and Relationship:</a:t>
            </a:r>
          </a:p>
        </p:txBody>
      </p:sp>
      <p:sp>
        <p:nvSpPr>
          <p:cNvPr id="6" name="Rectangle 5"/>
          <p:cNvSpPr/>
          <p:nvPr/>
        </p:nvSpPr>
        <p:spPr>
          <a:xfrm>
            <a:off x="685800" y="5638800"/>
            <a:ext cx="7543800" cy="685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rgbClr val="0000CC"/>
                </a:solidFill>
              </a:rPr>
              <a:t>You can download this database </a:t>
            </a:r>
            <a:r>
              <a:rPr lang="en-US" sz="2800" dirty="0" smtClean="0">
                <a:solidFill>
                  <a:srgbClr val="0000CC"/>
                </a:solidFill>
              </a:rPr>
              <a:t>file from </a:t>
            </a:r>
            <a:r>
              <a:rPr lang="en-US" sz="2800" dirty="0">
                <a:solidFill>
                  <a:srgbClr val="0000CC"/>
                </a:solidFill>
              </a:rPr>
              <a:t>CMS.</a:t>
            </a:r>
          </a:p>
        </p:txBody>
      </p:sp>
      <p:pic>
        <p:nvPicPr>
          <p:cNvPr id="3" name="Picture 2"/>
          <p:cNvPicPr>
            <a:picLocks noChangeAspect="1"/>
          </p:cNvPicPr>
          <p:nvPr/>
        </p:nvPicPr>
        <p:blipFill>
          <a:blip r:embed="rId2"/>
          <a:stretch>
            <a:fillRect/>
          </a:stretch>
        </p:blipFill>
        <p:spPr>
          <a:xfrm>
            <a:off x="533400" y="2819400"/>
            <a:ext cx="8221816" cy="2324033"/>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smtClean="0">
                <a:latin typeface="Arial" charset="0"/>
                <a:cs typeface="Arial" charset="0"/>
              </a:rPr>
              <a:t>(Demo 1) Create database…</a:t>
            </a:r>
          </a:p>
        </p:txBody>
      </p:sp>
      <p:sp>
        <p:nvSpPr>
          <p:cNvPr id="40963" name="Content Placeholder 2"/>
          <p:cNvSpPr>
            <a:spLocks noGrp="1"/>
          </p:cNvSpPr>
          <p:nvPr>
            <p:ph idx="1"/>
          </p:nvPr>
        </p:nvSpPr>
        <p:spPr>
          <a:xfrm>
            <a:off x="152400" y="990600"/>
            <a:ext cx="4724400" cy="457200"/>
          </a:xfrm>
        </p:spPr>
        <p:txBody>
          <a:bodyPr>
            <a:normAutofit fontScale="92500" lnSpcReduction="10000"/>
          </a:bodyPr>
          <a:lstStyle/>
          <a:p>
            <a:pPr>
              <a:buFont typeface="Arial" charset="0"/>
              <a:buNone/>
            </a:pPr>
            <a:r>
              <a:rPr lang="en-US" sz="2800" dirty="0" smtClean="0">
                <a:latin typeface="Arial" charset="0"/>
                <a:cs typeface="Arial" charset="0"/>
              </a:rPr>
              <a:t>Initial data:</a:t>
            </a:r>
          </a:p>
        </p:txBody>
      </p:sp>
      <p:pic>
        <p:nvPicPr>
          <p:cNvPr id="3" name="Picture 2"/>
          <p:cNvPicPr>
            <a:picLocks noChangeAspect="1"/>
          </p:cNvPicPr>
          <p:nvPr/>
        </p:nvPicPr>
        <p:blipFill>
          <a:blip r:embed="rId2"/>
          <a:stretch>
            <a:fillRect/>
          </a:stretch>
        </p:blipFill>
        <p:spPr>
          <a:xfrm>
            <a:off x="1905000" y="3581400"/>
            <a:ext cx="7041373" cy="2438400"/>
          </a:xfrm>
          <a:prstGeom prst="rect">
            <a:avLst/>
          </a:prstGeom>
        </p:spPr>
      </p:pic>
      <p:pic>
        <p:nvPicPr>
          <p:cNvPr id="4" name="Picture 3"/>
          <p:cNvPicPr>
            <a:picLocks noChangeAspect="1"/>
          </p:cNvPicPr>
          <p:nvPr/>
        </p:nvPicPr>
        <p:blipFill>
          <a:blip r:embed="rId3"/>
          <a:stretch>
            <a:fillRect/>
          </a:stretch>
        </p:blipFill>
        <p:spPr>
          <a:xfrm>
            <a:off x="1905000" y="1447800"/>
            <a:ext cx="4114800" cy="187161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latin typeface="Arial" charset="0"/>
                <a:cs typeface="Arial" charset="0"/>
              </a:rPr>
              <a:t>Objectives</a:t>
            </a:r>
          </a:p>
        </p:txBody>
      </p:sp>
      <p:sp>
        <p:nvSpPr>
          <p:cNvPr id="15363" name="Content Placeholder 2"/>
          <p:cNvSpPr>
            <a:spLocks noGrp="1"/>
          </p:cNvSpPr>
          <p:nvPr>
            <p:ph idx="1"/>
          </p:nvPr>
        </p:nvSpPr>
        <p:spPr/>
        <p:txBody>
          <a:bodyPr/>
          <a:lstStyle/>
          <a:p>
            <a:r>
              <a:rPr lang="en-US" dirty="0" smtClean="0">
                <a:latin typeface="Arial" charset="0"/>
                <a:cs typeface="Arial" charset="0"/>
              </a:rPr>
              <a:t>Introduction to databases</a:t>
            </a:r>
          </a:p>
          <a:p>
            <a:r>
              <a:rPr lang="en-US" dirty="0" smtClean="0">
                <a:latin typeface="Arial" charset="0"/>
                <a:cs typeface="Arial" charset="0"/>
              </a:rPr>
              <a:t>Relational Database Overview</a:t>
            </a:r>
          </a:p>
          <a:p>
            <a:r>
              <a:rPr lang="en-US" dirty="0" smtClean="0">
                <a:latin typeface="Arial" charset="0"/>
                <a:cs typeface="Arial" charset="0"/>
              </a:rPr>
              <a:t>JDBC and JDBC Drivers</a:t>
            </a:r>
          </a:p>
          <a:p>
            <a:r>
              <a:rPr lang="en-US" dirty="0" smtClean="0">
                <a:latin typeface="Arial" charset="0"/>
                <a:cs typeface="Arial" charset="0"/>
              </a:rPr>
              <a:t>Steps to develop a JDBC application.</a:t>
            </a:r>
          </a:p>
          <a:p>
            <a:r>
              <a:rPr lang="en-US" dirty="0" smtClean="0">
                <a:latin typeface="Arial" charset="0"/>
                <a:cs typeface="Arial" charset="0"/>
              </a:rPr>
              <a:t>Demonstrations</a:t>
            </a:r>
            <a:r>
              <a:rPr lang="en-US" dirty="0" smtClean="0">
                <a:solidFill>
                  <a:srgbClr val="0000FF"/>
                </a:solidFill>
                <a:latin typeface="Arial" charset="0"/>
                <a:cs typeface="Arial" charset="0"/>
              </a:rPr>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52400" y="228600"/>
            <a:ext cx="8991600" cy="1219200"/>
          </a:xfrm>
        </p:spPr>
        <p:txBody>
          <a:bodyPr/>
          <a:lstStyle/>
          <a:p>
            <a:r>
              <a:rPr lang="en-US" sz="3200" dirty="0" smtClean="0">
                <a:latin typeface="Arial" charset="0"/>
                <a:cs typeface="Arial" charset="0"/>
              </a:rPr>
              <a:t>(Demo 3) Develop the program for managing items using MS Sql Server JDBC</a:t>
            </a:r>
          </a:p>
        </p:txBody>
      </p:sp>
      <p:sp>
        <p:nvSpPr>
          <p:cNvPr id="46083" name="Content Placeholder 2"/>
          <p:cNvSpPr>
            <a:spLocks noGrp="1"/>
          </p:cNvSpPr>
          <p:nvPr>
            <p:ph idx="1"/>
          </p:nvPr>
        </p:nvSpPr>
        <p:spPr>
          <a:xfrm>
            <a:off x="457200" y="1524000"/>
            <a:ext cx="2438400" cy="533400"/>
          </a:xfrm>
        </p:spPr>
        <p:txBody>
          <a:bodyPr/>
          <a:lstStyle/>
          <a:p>
            <a:r>
              <a:rPr lang="en-US" dirty="0" smtClean="0">
                <a:latin typeface="Arial" charset="0"/>
                <a:cs typeface="Arial" charset="0"/>
              </a:rPr>
              <a:t>Database:</a:t>
            </a:r>
          </a:p>
        </p:txBody>
      </p:sp>
      <p:sp>
        <p:nvSpPr>
          <p:cNvPr id="7" name="Content Placeholder 2"/>
          <p:cNvSpPr txBox="1">
            <a:spLocks/>
          </p:cNvSpPr>
          <p:nvPr/>
        </p:nvSpPr>
        <p:spPr>
          <a:xfrm>
            <a:off x="457200" y="2590800"/>
            <a:ext cx="2438400" cy="533400"/>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smtClean="0">
                <a:latin typeface="Arial" charset="0"/>
                <a:cs typeface="Arial" charset="0"/>
              </a:rPr>
              <a:t>Program GUI</a:t>
            </a:r>
            <a:endParaRPr kumimoji="0" lang="en-US" sz="2600" b="0" i="0" u="none" strike="noStrike" kern="1200" cap="none" spc="0" normalizeH="0" baseline="0" noProof="0" dirty="0" smtClean="0">
              <a:ln>
                <a:noFill/>
              </a:ln>
              <a:solidFill>
                <a:schemeClr val="tx1"/>
              </a:solidFill>
              <a:effectLst/>
              <a:uLnTx/>
              <a:uFillTx/>
              <a:latin typeface="Arial" charset="0"/>
              <a:ea typeface="+mn-ea"/>
              <a:cs typeface="Arial" charset="0"/>
            </a:endParaRPr>
          </a:p>
        </p:txBody>
      </p:sp>
      <p:pic>
        <p:nvPicPr>
          <p:cNvPr id="8" name="Picture 7"/>
          <p:cNvPicPr>
            <a:picLocks noChangeAspect="1"/>
          </p:cNvPicPr>
          <p:nvPr/>
        </p:nvPicPr>
        <p:blipFill>
          <a:blip r:embed="rId2"/>
          <a:stretch>
            <a:fillRect/>
          </a:stretch>
        </p:blipFill>
        <p:spPr>
          <a:xfrm>
            <a:off x="2895600" y="1524000"/>
            <a:ext cx="5334000" cy="1507744"/>
          </a:xfrm>
          <a:prstGeom prst="rect">
            <a:avLst/>
          </a:prstGeom>
        </p:spPr>
      </p:pic>
      <p:pic>
        <p:nvPicPr>
          <p:cNvPr id="4" name="Picture 3"/>
          <p:cNvPicPr>
            <a:picLocks noChangeAspect="1"/>
          </p:cNvPicPr>
          <p:nvPr/>
        </p:nvPicPr>
        <p:blipFill>
          <a:blip r:embed="rId3"/>
          <a:stretch>
            <a:fillRect/>
          </a:stretch>
        </p:blipFill>
        <p:spPr>
          <a:xfrm>
            <a:off x="838200" y="3124200"/>
            <a:ext cx="6172200" cy="33777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smtClean="0">
                <a:latin typeface="Arial" charset="0"/>
                <a:cs typeface="Arial" charset="0"/>
              </a:rPr>
              <a:t>Demo 3…</a:t>
            </a:r>
          </a:p>
        </p:txBody>
      </p:sp>
      <p:sp>
        <p:nvSpPr>
          <p:cNvPr id="47107" name="Content Placeholder 2"/>
          <p:cNvSpPr>
            <a:spLocks noGrp="1"/>
          </p:cNvSpPr>
          <p:nvPr>
            <p:ph idx="1"/>
          </p:nvPr>
        </p:nvSpPr>
        <p:spPr>
          <a:xfrm>
            <a:off x="533400" y="1143000"/>
            <a:ext cx="8229600" cy="533400"/>
          </a:xfrm>
        </p:spPr>
        <p:txBody>
          <a:bodyPr/>
          <a:lstStyle/>
          <a:p>
            <a:r>
              <a:rPr lang="en-US" sz="2400" b="1" dirty="0" smtClean="0">
                <a:latin typeface="Arial" charset="0"/>
                <a:cs typeface="Arial" charset="0"/>
              </a:rPr>
              <a:t>Add MS SQL Server JDBC to the NetBeans:</a:t>
            </a:r>
          </a:p>
        </p:txBody>
      </p:sp>
      <p:pic>
        <p:nvPicPr>
          <p:cNvPr id="47109" name="Picture 5"/>
          <p:cNvPicPr>
            <a:picLocks noChangeAspect="1" noChangeArrowheads="1"/>
          </p:cNvPicPr>
          <p:nvPr/>
        </p:nvPicPr>
        <p:blipFill>
          <a:blip r:embed="rId2"/>
          <a:srcRect/>
          <a:stretch>
            <a:fillRect/>
          </a:stretch>
        </p:blipFill>
        <p:spPr bwMode="auto">
          <a:xfrm>
            <a:off x="76200" y="2324100"/>
            <a:ext cx="3135313" cy="3314700"/>
          </a:xfrm>
          <a:prstGeom prst="rect">
            <a:avLst/>
          </a:prstGeom>
          <a:noFill/>
          <a:ln w="9525">
            <a:noFill/>
            <a:miter lim="800000"/>
            <a:headEnd/>
            <a:tailEnd/>
          </a:ln>
        </p:spPr>
      </p:pic>
      <p:pic>
        <p:nvPicPr>
          <p:cNvPr id="47110" name="Picture 8"/>
          <p:cNvPicPr>
            <a:picLocks noChangeAspect="1" noChangeArrowheads="1"/>
          </p:cNvPicPr>
          <p:nvPr/>
        </p:nvPicPr>
        <p:blipFill>
          <a:blip r:embed="rId3"/>
          <a:srcRect/>
          <a:stretch>
            <a:fillRect/>
          </a:stretch>
        </p:blipFill>
        <p:spPr bwMode="auto">
          <a:xfrm>
            <a:off x="3467100" y="2895600"/>
            <a:ext cx="2324100" cy="2003425"/>
          </a:xfrm>
          <a:prstGeom prst="rect">
            <a:avLst/>
          </a:prstGeom>
          <a:noFill/>
          <a:ln w="9525">
            <a:noFill/>
            <a:miter lim="800000"/>
            <a:headEnd/>
            <a:tailEnd/>
          </a:ln>
        </p:spPr>
      </p:pic>
      <p:pic>
        <p:nvPicPr>
          <p:cNvPr id="47111" name="Picture 9"/>
          <p:cNvPicPr>
            <a:picLocks noChangeAspect="1" noChangeArrowheads="1"/>
          </p:cNvPicPr>
          <p:nvPr/>
        </p:nvPicPr>
        <p:blipFill>
          <a:blip r:embed="rId4"/>
          <a:srcRect/>
          <a:stretch>
            <a:fillRect/>
          </a:stretch>
        </p:blipFill>
        <p:spPr bwMode="auto">
          <a:xfrm>
            <a:off x="3505200" y="4953000"/>
            <a:ext cx="2324100" cy="419100"/>
          </a:xfrm>
          <a:prstGeom prst="rect">
            <a:avLst/>
          </a:prstGeom>
          <a:noFill/>
          <a:ln w="9525">
            <a:noFill/>
            <a:miter lim="800000"/>
            <a:headEnd/>
            <a:tailEnd/>
          </a:ln>
        </p:spPr>
      </p:pic>
      <p:pic>
        <p:nvPicPr>
          <p:cNvPr id="47112" name="Picture 10"/>
          <p:cNvPicPr>
            <a:picLocks noChangeAspect="1" noChangeArrowheads="1"/>
          </p:cNvPicPr>
          <p:nvPr/>
        </p:nvPicPr>
        <p:blipFill>
          <a:blip r:embed="rId5"/>
          <a:srcRect/>
          <a:stretch>
            <a:fillRect/>
          </a:stretch>
        </p:blipFill>
        <p:spPr bwMode="auto">
          <a:xfrm>
            <a:off x="5943600" y="2251075"/>
            <a:ext cx="3009900" cy="3311525"/>
          </a:xfrm>
          <a:prstGeom prst="rect">
            <a:avLst/>
          </a:prstGeom>
          <a:noFill/>
          <a:ln w="9525">
            <a:noFill/>
            <a:miter lim="800000"/>
            <a:headEnd/>
            <a:tailEnd/>
          </a:ln>
        </p:spPr>
      </p:pic>
      <p:cxnSp>
        <p:nvCxnSpPr>
          <p:cNvPr id="10" name="Straight Arrow Connector 9"/>
          <p:cNvCxnSpPr/>
          <p:nvPr/>
        </p:nvCxnSpPr>
        <p:spPr>
          <a:xfrm flipV="1">
            <a:off x="2743200" y="4800600"/>
            <a:ext cx="685800" cy="3048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791200" y="4648200"/>
            <a:ext cx="609600" cy="381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dirty="0" smtClean="0">
                <a:latin typeface="Arial" charset="0"/>
                <a:cs typeface="Arial" charset="0"/>
              </a:rPr>
              <a:t>Demo 3…</a:t>
            </a:r>
          </a:p>
        </p:txBody>
      </p:sp>
      <p:pic>
        <p:nvPicPr>
          <p:cNvPr id="5" name="Picture 4"/>
          <p:cNvPicPr>
            <a:picLocks noChangeAspect="1"/>
          </p:cNvPicPr>
          <p:nvPr/>
        </p:nvPicPr>
        <p:blipFill>
          <a:blip r:embed="rId2"/>
          <a:stretch>
            <a:fillRect/>
          </a:stretch>
        </p:blipFill>
        <p:spPr>
          <a:xfrm>
            <a:off x="1119097" y="685800"/>
            <a:ext cx="7286805" cy="5889887"/>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latin typeface="Arial" charset="0"/>
                <a:cs typeface="Arial" charset="0"/>
              </a:rPr>
              <a:t>Demo 3…</a:t>
            </a:r>
          </a:p>
        </p:txBody>
      </p:sp>
      <p:pic>
        <p:nvPicPr>
          <p:cNvPr id="2" name="Picture 1"/>
          <p:cNvPicPr>
            <a:picLocks noChangeAspect="1"/>
          </p:cNvPicPr>
          <p:nvPr/>
        </p:nvPicPr>
        <p:blipFill>
          <a:blip r:embed="rId2"/>
          <a:stretch>
            <a:fillRect/>
          </a:stretch>
        </p:blipFill>
        <p:spPr>
          <a:xfrm>
            <a:off x="762000" y="721359"/>
            <a:ext cx="5105400" cy="5961747"/>
          </a:xfrm>
          <a:prstGeom prst="rect">
            <a:avLst/>
          </a:prstGeom>
        </p:spPr>
      </p:pic>
      <p:pic>
        <p:nvPicPr>
          <p:cNvPr id="5" name="Picture 4"/>
          <p:cNvPicPr>
            <a:picLocks noChangeAspect="1"/>
          </p:cNvPicPr>
          <p:nvPr/>
        </p:nvPicPr>
        <p:blipFill>
          <a:blip r:embed="rId3"/>
          <a:stretch>
            <a:fillRect/>
          </a:stretch>
        </p:blipFill>
        <p:spPr>
          <a:xfrm>
            <a:off x="5926494" y="2817022"/>
            <a:ext cx="2972058" cy="2406752"/>
          </a:xfrm>
          <a:prstGeom prst="rect">
            <a:avLst/>
          </a:prstGeom>
        </p:spPr>
      </p:pic>
      <p:pic>
        <p:nvPicPr>
          <p:cNvPr id="7" name="Picture 6"/>
          <p:cNvPicPr>
            <a:picLocks noChangeAspect="1"/>
          </p:cNvPicPr>
          <p:nvPr/>
        </p:nvPicPr>
        <p:blipFill>
          <a:blip r:embed="rId4"/>
          <a:stretch>
            <a:fillRect/>
          </a:stretch>
        </p:blipFill>
        <p:spPr>
          <a:xfrm>
            <a:off x="5911254" y="914400"/>
            <a:ext cx="3004404" cy="1887382"/>
          </a:xfrm>
          <a:prstGeom prst="rect">
            <a:avLst/>
          </a:prstGeom>
        </p:spPr>
      </p:pic>
      <p:pic>
        <p:nvPicPr>
          <p:cNvPr id="12" name="Picture 11"/>
          <p:cNvPicPr>
            <a:picLocks noChangeAspect="1"/>
          </p:cNvPicPr>
          <p:nvPr/>
        </p:nvPicPr>
        <p:blipFill>
          <a:blip r:embed="rId5"/>
          <a:stretch>
            <a:fillRect/>
          </a:stretch>
        </p:blipFill>
        <p:spPr>
          <a:xfrm>
            <a:off x="5868344" y="5943600"/>
            <a:ext cx="1574659" cy="277298"/>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latin typeface="Arial" charset="0"/>
                <a:cs typeface="Arial" charset="0"/>
              </a:rPr>
              <a:t>Demo 3…</a:t>
            </a:r>
          </a:p>
        </p:txBody>
      </p:sp>
      <p:pic>
        <p:nvPicPr>
          <p:cNvPr id="4" name="Picture 3"/>
          <p:cNvPicPr>
            <a:picLocks noChangeAspect="1"/>
          </p:cNvPicPr>
          <p:nvPr/>
        </p:nvPicPr>
        <p:blipFill>
          <a:blip r:embed="rId2"/>
          <a:stretch>
            <a:fillRect/>
          </a:stretch>
        </p:blipFill>
        <p:spPr>
          <a:xfrm>
            <a:off x="848360" y="762000"/>
            <a:ext cx="7772400" cy="5812570"/>
          </a:xfrm>
          <a:prstGeom prst="rect">
            <a:avLst/>
          </a:prstGeom>
        </p:spPr>
      </p:pic>
    </p:spTree>
    <p:extLst>
      <p:ext uri="{BB962C8B-B14F-4D97-AF65-F5344CB8AC3E}">
        <p14:creationId xmlns:p14="http://schemas.microsoft.com/office/powerpoint/2010/main" val="25060916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dirty="0" smtClean="0">
                <a:latin typeface="Arial" charset="0"/>
                <a:cs typeface="Arial" charset="0"/>
              </a:rPr>
              <a:t>Demo 3…</a:t>
            </a:r>
          </a:p>
        </p:txBody>
      </p:sp>
      <p:pic>
        <p:nvPicPr>
          <p:cNvPr id="2" name="Picture 1"/>
          <p:cNvPicPr>
            <a:picLocks noChangeAspect="1"/>
          </p:cNvPicPr>
          <p:nvPr/>
        </p:nvPicPr>
        <p:blipFill>
          <a:blip r:embed="rId2"/>
          <a:stretch>
            <a:fillRect/>
          </a:stretch>
        </p:blipFill>
        <p:spPr>
          <a:xfrm>
            <a:off x="304800" y="990600"/>
            <a:ext cx="8656720" cy="5399736"/>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dirty="0" smtClean="0">
                <a:latin typeface="Arial" charset="0"/>
                <a:cs typeface="Arial" charset="0"/>
              </a:rPr>
              <a:t>Demo 3…</a:t>
            </a:r>
          </a:p>
        </p:txBody>
      </p:sp>
      <p:pic>
        <p:nvPicPr>
          <p:cNvPr id="2" name="Picture 1"/>
          <p:cNvPicPr>
            <a:picLocks noChangeAspect="1"/>
          </p:cNvPicPr>
          <p:nvPr/>
        </p:nvPicPr>
        <p:blipFill>
          <a:blip r:embed="rId2"/>
          <a:stretch>
            <a:fillRect/>
          </a:stretch>
        </p:blipFill>
        <p:spPr>
          <a:xfrm>
            <a:off x="722763" y="1143000"/>
            <a:ext cx="8079474" cy="4876800"/>
          </a:xfrm>
          <a:prstGeom prst="rect">
            <a:avLst/>
          </a:prstGeom>
        </p:spPr>
      </p:pic>
      <p:pic>
        <p:nvPicPr>
          <p:cNvPr id="6" name="Picture 5"/>
          <p:cNvPicPr>
            <a:picLocks noChangeAspect="1"/>
          </p:cNvPicPr>
          <p:nvPr/>
        </p:nvPicPr>
        <p:blipFill>
          <a:blip r:embed="rId3"/>
          <a:stretch>
            <a:fillRect/>
          </a:stretch>
        </p:blipFill>
        <p:spPr>
          <a:xfrm>
            <a:off x="5979968" y="2438400"/>
            <a:ext cx="2822269" cy="130314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dirty="0" smtClean="0">
                <a:latin typeface="Arial" charset="0"/>
                <a:cs typeface="Arial" charset="0"/>
              </a:rPr>
              <a:t>Demo 3…</a:t>
            </a:r>
          </a:p>
        </p:txBody>
      </p:sp>
      <p:pic>
        <p:nvPicPr>
          <p:cNvPr id="2" name="Picture 1"/>
          <p:cNvPicPr>
            <a:picLocks noChangeAspect="1"/>
          </p:cNvPicPr>
          <p:nvPr/>
        </p:nvPicPr>
        <p:blipFill>
          <a:blip r:embed="rId2"/>
          <a:stretch>
            <a:fillRect/>
          </a:stretch>
        </p:blipFill>
        <p:spPr>
          <a:xfrm>
            <a:off x="1196166" y="655320"/>
            <a:ext cx="7132668" cy="6081752"/>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smtClean="0">
                <a:latin typeface="Arial" charset="0"/>
                <a:cs typeface="Arial" charset="0"/>
              </a:rPr>
              <a:t>Demo 3…</a:t>
            </a:r>
          </a:p>
        </p:txBody>
      </p:sp>
      <p:pic>
        <p:nvPicPr>
          <p:cNvPr id="2" name="Picture 1"/>
          <p:cNvPicPr>
            <a:picLocks noChangeAspect="1"/>
          </p:cNvPicPr>
          <p:nvPr/>
        </p:nvPicPr>
        <p:blipFill>
          <a:blip r:embed="rId2"/>
          <a:stretch>
            <a:fillRect/>
          </a:stretch>
        </p:blipFill>
        <p:spPr>
          <a:xfrm>
            <a:off x="-5080" y="914400"/>
            <a:ext cx="9144000" cy="5727291"/>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dirty="0" smtClean="0">
                <a:latin typeface="Arial" charset="0"/>
                <a:cs typeface="Arial" charset="0"/>
              </a:rPr>
              <a:t>Summary</a:t>
            </a:r>
          </a:p>
        </p:txBody>
      </p:sp>
      <p:sp>
        <p:nvSpPr>
          <p:cNvPr id="71683" name="Content Placeholder 2"/>
          <p:cNvSpPr>
            <a:spLocks noGrp="1"/>
          </p:cNvSpPr>
          <p:nvPr>
            <p:ph idx="1"/>
          </p:nvPr>
        </p:nvSpPr>
        <p:spPr/>
        <p:txBody>
          <a:bodyPr/>
          <a:lstStyle/>
          <a:p>
            <a:r>
              <a:rPr lang="en-US" dirty="0" smtClean="0">
                <a:latin typeface="Arial" charset="0"/>
                <a:cs typeface="Arial" charset="0"/>
              </a:rPr>
              <a:t>Introduction to databases</a:t>
            </a:r>
          </a:p>
          <a:p>
            <a:r>
              <a:rPr lang="en-US" dirty="0" smtClean="0">
                <a:latin typeface="Arial" charset="0"/>
                <a:cs typeface="Arial" charset="0"/>
              </a:rPr>
              <a:t>Relational Database Overview</a:t>
            </a:r>
          </a:p>
          <a:p>
            <a:r>
              <a:rPr lang="en-US" dirty="0" smtClean="0">
                <a:latin typeface="Arial" charset="0"/>
                <a:cs typeface="Arial" charset="0"/>
              </a:rPr>
              <a:t>JDBC and JDBC Drivers</a:t>
            </a:r>
          </a:p>
          <a:p>
            <a:r>
              <a:rPr lang="en-US" dirty="0" smtClean="0">
                <a:latin typeface="Arial" charset="0"/>
                <a:cs typeface="Arial" charset="0"/>
              </a:rPr>
              <a:t>Steps to develop a JDBC application.</a:t>
            </a:r>
          </a:p>
          <a:p>
            <a:r>
              <a:rPr lang="en-US" dirty="0" smtClean="0">
                <a:latin typeface="Arial" charset="0"/>
                <a:cs typeface="Arial" charset="0"/>
              </a:rPr>
              <a:t>Demonstrations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latin typeface="Arial" charset="0"/>
                <a:cs typeface="Arial" charset="0"/>
              </a:rPr>
              <a:t>Contents</a:t>
            </a:r>
          </a:p>
        </p:txBody>
      </p:sp>
      <p:sp>
        <p:nvSpPr>
          <p:cNvPr id="16387" name="Content Placeholder 2"/>
          <p:cNvSpPr>
            <a:spLocks noGrp="1"/>
          </p:cNvSpPr>
          <p:nvPr>
            <p:ph idx="1"/>
          </p:nvPr>
        </p:nvSpPr>
        <p:spPr/>
        <p:txBody>
          <a:bodyPr/>
          <a:lstStyle/>
          <a:p>
            <a:pPr>
              <a:buFont typeface="Arial" charset="0"/>
              <a:buNone/>
            </a:pPr>
            <a:r>
              <a:rPr lang="en-US" dirty="0" smtClean="0">
                <a:latin typeface="Arial" charset="0"/>
                <a:cs typeface="Arial" charset="0"/>
              </a:rPr>
              <a:t>1- Database and DBMS</a:t>
            </a:r>
          </a:p>
          <a:p>
            <a:pPr>
              <a:buFont typeface="Arial" charset="0"/>
              <a:buNone/>
            </a:pPr>
            <a:r>
              <a:rPr lang="en-US" dirty="0" smtClean="0">
                <a:latin typeface="Arial" charset="0"/>
                <a:cs typeface="Arial" charset="0"/>
              </a:rPr>
              <a:t>2- Relational Database Overview</a:t>
            </a:r>
          </a:p>
          <a:p>
            <a:pPr>
              <a:buFont typeface="Arial" charset="0"/>
              <a:buNone/>
            </a:pPr>
            <a:r>
              <a:rPr lang="en-US" dirty="0" smtClean="0">
                <a:latin typeface="Arial" charset="0"/>
                <a:cs typeface="Arial" charset="0"/>
              </a:rPr>
              <a:t>3- JDBC and JDBC Drivers</a:t>
            </a:r>
          </a:p>
          <a:p>
            <a:pPr>
              <a:buFont typeface="Arial" charset="0"/>
              <a:buNone/>
            </a:pPr>
            <a:r>
              <a:rPr lang="en-US" dirty="0" smtClean="0">
                <a:latin typeface="Arial" charset="0"/>
                <a:cs typeface="Arial" charset="0"/>
              </a:rPr>
              <a:t>4- Steps to develop a JDBC Application</a:t>
            </a:r>
          </a:p>
          <a:p>
            <a:pPr>
              <a:buFont typeface="Arial" charset="0"/>
              <a:buNone/>
            </a:pPr>
            <a:r>
              <a:rPr lang="en-US" dirty="0" smtClean="0">
                <a:latin typeface="Arial" charset="0"/>
                <a:cs typeface="Arial" charset="0"/>
              </a:rPr>
              <a:t>5- A Demonstration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838200" y="2514600"/>
            <a:ext cx="7010400" cy="914400"/>
          </a:xfrm>
        </p:spPr>
        <p:txBody>
          <a:bodyPr>
            <a:normAutofit/>
          </a:bodyPr>
          <a:lstStyle/>
          <a:p>
            <a:r>
              <a:rPr lang="en-US" dirty="0" smtClean="0">
                <a:latin typeface="Arial" charset="0"/>
                <a:cs typeface="Arial" charset="0"/>
              </a:rPr>
              <a:t>Thank You</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914400" y="0"/>
            <a:ext cx="7696200" cy="1066800"/>
          </a:xfrm>
        </p:spPr>
        <p:txBody>
          <a:bodyPr>
            <a:normAutofit/>
          </a:bodyPr>
          <a:lstStyle/>
          <a:p>
            <a:r>
              <a:rPr lang="en-US" dirty="0" smtClean="0">
                <a:latin typeface="Arial" charset="0"/>
                <a:cs typeface="Arial" charset="0"/>
              </a:rPr>
              <a:t>1- Database and DBMS</a:t>
            </a:r>
          </a:p>
        </p:txBody>
      </p:sp>
      <p:sp>
        <p:nvSpPr>
          <p:cNvPr id="17411" name="Content Placeholder 2"/>
          <p:cNvSpPr>
            <a:spLocks noGrp="1"/>
          </p:cNvSpPr>
          <p:nvPr>
            <p:ph idx="1"/>
          </p:nvPr>
        </p:nvSpPr>
        <p:spPr>
          <a:xfrm>
            <a:off x="457200" y="1143000"/>
            <a:ext cx="8229600" cy="5257800"/>
          </a:xfrm>
        </p:spPr>
        <p:txBody>
          <a:bodyPr>
            <a:normAutofit fontScale="92500" lnSpcReduction="10000"/>
          </a:bodyPr>
          <a:lstStyle/>
          <a:p>
            <a:r>
              <a:rPr lang="en-US" sz="2800" b="1" u="sng" dirty="0" smtClean="0">
                <a:solidFill>
                  <a:srgbClr val="0000FF"/>
                </a:solidFill>
                <a:latin typeface="Arial" charset="0"/>
                <a:cs typeface="Arial" charset="0"/>
              </a:rPr>
              <a:t>Database</a:t>
            </a:r>
            <a:r>
              <a:rPr lang="en-US" sz="2800" dirty="0" smtClean="0">
                <a:latin typeface="Arial" charset="0"/>
                <a:cs typeface="Arial" charset="0"/>
              </a:rPr>
              <a:t> is a collection of related data which are stored in secondary mass storage and are used by some processes concurrently.</a:t>
            </a:r>
          </a:p>
          <a:p>
            <a:r>
              <a:rPr lang="en-US" sz="2800" dirty="0" smtClean="0">
                <a:latin typeface="Arial" charset="0"/>
                <a:cs typeface="Arial" charset="0"/>
              </a:rPr>
              <a:t>Databases are organized in some ways in order to reduce redundancies.</a:t>
            </a:r>
          </a:p>
          <a:p>
            <a:r>
              <a:rPr lang="en-US" sz="2800" b="1" u="sng" dirty="0" smtClean="0">
                <a:solidFill>
                  <a:srgbClr val="0000FF"/>
                </a:solidFill>
                <a:latin typeface="Arial" charset="0"/>
                <a:cs typeface="Arial" charset="0"/>
              </a:rPr>
              <a:t>DBMS</a:t>
            </a:r>
            <a:r>
              <a:rPr lang="en-US" sz="2800" dirty="0" smtClean="0">
                <a:latin typeface="Arial" charset="0"/>
                <a:cs typeface="Arial" charset="0"/>
              </a:rPr>
              <a:t>: Database management system is a software which manages some databases. It supports ways to users/processes for creating, updating, manipulating on databases and security mechanisms are supported also. </a:t>
            </a:r>
          </a:p>
          <a:p>
            <a:r>
              <a:rPr lang="en-US" sz="2800" dirty="0" smtClean="0">
                <a:latin typeface="Arial" charset="0"/>
                <a:cs typeface="Arial" charset="0"/>
              </a:rPr>
              <a:t>DBMS libraries (C/C++ codes are usually used) support APIs for user programs to manipulate databases.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09600" y="152400"/>
            <a:ext cx="8077200" cy="762000"/>
          </a:xfrm>
        </p:spPr>
        <p:txBody>
          <a:bodyPr/>
          <a:lstStyle/>
          <a:p>
            <a:r>
              <a:rPr lang="en-US" dirty="0" smtClean="0">
                <a:latin typeface="Arial" charset="0"/>
                <a:cs typeface="Arial" charset="0"/>
              </a:rPr>
              <a:t>2- Relational Database Overview</a:t>
            </a:r>
          </a:p>
        </p:txBody>
      </p:sp>
      <p:sp>
        <p:nvSpPr>
          <p:cNvPr id="19459" name="Content Placeholder 2"/>
          <p:cNvSpPr>
            <a:spLocks noGrp="1"/>
          </p:cNvSpPr>
          <p:nvPr>
            <p:ph idx="1"/>
          </p:nvPr>
        </p:nvSpPr>
        <p:spPr>
          <a:xfrm>
            <a:off x="914400" y="1143000"/>
            <a:ext cx="7772400" cy="3276600"/>
          </a:xfrm>
        </p:spPr>
        <p:txBody>
          <a:bodyPr>
            <a:normAutofit fontScale="85000" lnSpcReduction="20000"/>
          </a:bodyPr>
          <a:lstStyle/>
          <a:p>
            <a:r>
              <a:rPr lang="en-US" sz="2800" dirty="0" smtClean="0">
                <a:latin typeface="Arial" charset="0"/>
                <a:cs typeface="Arial" charset="0"/>
              </a:rPr>
              <a:t>Common databases are designed and implemented based on relational algebra (set theory).</a:t>
            </a:r>
          </a:p>
          <a:p>
            <a:r>
              <a:rPr lang="en-US" sz="2800" dirty="0" smtClean="0">
                <a:latin typeface="Arial" charset="0"/>
                <a:cs typeface="Arial" charset="0"/>
              </a:rPr>
              <a:t>Relational database is one that presents information in tables with rows and columns.</a:t>
            </a:r>
          </a:p>
          <a:p>
            <a:r>
              <a:rPr lang="en-US" sz="2800" dirty="0" smtClean="0">
                <a:latin typeface="Arial" charset="0"/>
                <a:cs typeface="Arial" charset="0"/>
              </a:rPr>
              <a:t>A table is referred to as a relation in the sense that it is a collection of objects of the same type (rows). </a:t>
            </a:r>
          </a:p>
          <a:p>
            <a:r>
              <a:rPr lang="en-US" sz="2800" dirty="0" smtClean="0">
                <a:latin typeface="Arial" charset="0"/>
                <a:cs typeface="Arial" charset="0"/>
              </a:rPr>
              <a:t>A Relational Database Management System (RDBMS)- such as MS Access, MS SQL Server, Oracle- handles the way data is stored, maintained, and retrieved.</a:t>
            </a:r>
          </a:p>
        </p:txBody>
      </p:sp>
      <p:pic>
        <p:nvPicPr>
          <p:cNvPr id="5" name="Picture 5"/>
          <p:cNvPicPr>
            <a:picLocks noChangeAspect="1" noChangeArrowheads="1"/>
          </p:cNvPicPr>
          <p:nvPr/>
        </p:nvPicPr>
        <p:blipFill>
          <a:blip r:embed="rId2"/>
          <a:srcRect/>
          <a:stretch>
            <a:fillRect/>
          </a:stretch>
        </p:blipFill>
        <p:spPr bwMode="auto">
          <a:xfrm>
            <a:off x="1504950" y="4505325"/>
            <a:ext cx="6115050" cy="2200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p:cNvPicPr>
            <a:picLocks noChangeAspect="1" noChangeArrowheads="1"/>
          </p:cNvPicPr>
          <p:nvPr/>
        </p:nvPicPr>
        <p:blipFill>
          <a:blip r:embed="rId2"/>
          <a:srcRect/>
          <a:stretch>
            <a:fillRect/>
          </a:stretch>
        </p:blipFill>
        <p:spPr bwMode="auto">
          <a:xfrm>
            <a:off x="76200" y="2667000"/>
            <a:ext cx="6115050" cy="2200275"/>
          </a:xfrm>
          <a:prstGeom prst="rect">
            <a:avLst/>
          </a:prstGeom>
          <a:noFill/>
          <a:ln w="9525">
            <a:noFill/>
            <a:miter lim="800000"/>
            <a:headEnd/>
            <a:tailEnd/>
          </a:ln>
        </p:spPr>
      </p:pic>
      <p:sp>
        <p:nvSpPr>
          <p:cNvPr id="20483" name="Title 1"/>
          <p:cNvSpPr>
            <a:spLocks noGrp="1"/>
          </p:cNvSpPr>
          <p:nvPr>
            <p:ph type="title"/>
          </p:nvPr>
        </p:nvSpPr>
        <p:spPr>
          <a:xfrm>
            <a:off x="228600" y="76200"/>
            <a:ext cx="8229600" cy="1066800"/>
          </a:xfrm>
        </p:spPr>
        <p:txBody>
          <a:bodyPr>
            <a:normAutofit fontScale="90000"/>
          </a:bodyPr>
          <a:lstStyle/>
          <a:p>
            <a:r>
              <a:rPr lang="en-US" sz="2800" dirty="0" smtClean="0">
                <a:latin typeface="Arial" charset="0"/>
                <a:cs typeface="Arial" charset="0"/>
              </a:rPr>
              <a:t>RDBMS: </a:t>
            </a:r>
            <a:br>
              <a:rPr lang="en-US" sz="2800" dirty="0" smtClean="0">
                <a:latin typeface="Arial" charset="0"/>
                <a:cs typeface="Arial" charset="0"/>
              </a:rPr>
            </a:br>
            <a:r>
              <a:rPr lang="en-US" dirty="0" smtClean="0">
                <a:latin typeface="Arial" charset="0"/>
                <a:cs typeface="Arial" charset="0"/>
              </a:rPr>
              <a:t>Structure Query Language (SQL)</a:t>
            </a:r>
          </a:p>
        </p:txBody>
      </p:sp>
      <p:sp>
        <p:nvSpPr>
          <p:cNvPr id="7" name="Rectangle 6"/>
          <p:cNvSpPr/>
          <p:nvPr/>
        </p:nvSpPr>
        <p:spPr>
          <a:xfrm>
            <a:off x="76200" y="1295400"/>
            <a:ext cx="3505200" cy="9144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solidFill>
                  <a:srgbClr val="FF0000"/>
                </a:solidFill>
              </a:rPr>
              <a:t>D</a:t>
            </a:r>
            <a:r>
              <a:rPr lang="en-US" b="1" u="sng" dirty="0">
                <a:solidFill>
                  <a:schemeClr val="tx1"/>
                </a:solidFill>
              </a:rPr>
              <a:t>ata </a:t>
            </a:r>
            <a:r>
              <a:rPr lang="en-US" b="1" u="sng" dirty="0">
                <a:solidFill>
                  <a:srgbClr val="FF0000"/>
                </a:solidFill>
              </a:rPr>
              <a:t>D</a:t>
            </a:r>
            <a:r>
              <a:rPr lang="en-US" b="1" u="sng" dirty="0">
                <a:solidFill>
                  <a:schemeClr val="tx1"/>
                </a:solidFill>
              </a:rPr>
              <a:t>efinition </a:t>
            </a:r>
            <a:r>
              <a:rPr lang="en-US" b="1" u="sng" dirty="0" smtClean="0">
                <a:solidFill>
                  <a:srgbClr val="FF0000"/>
                </a:solidFill>
              </a:rPr>
              <a:t>L</a:t>
            </a:r>
            <a:r>
              <a:rPr lang="en-US" b="1" u="sng" dirty="0" smtClean="0">
                <a:solidFill>
                  <a:schemeClr val="tx1"/>
                </a:solidFill>
              </a:rPr>
              <a:t>anguage (DDL):</a:t>
            </a:r>
            <a:r>
              <a:rPr lang="en-US" dirty="0" smtClean="0">
                <a:solidFill>
                  <a:schemeClr val="tx1"/>
                </a:solidFill>
              </a:rPr>
              <a:t>  </a:t>
            </a:r>
            <a:endParaRPr lang="en-US" dirty="0">
              <a:solidFill>
                <a:schemeClr val="tx1"/>
              </a:solidFill>
            </a:endParaRPr>
          </a:p>
          <a:p>
            <a:pPr>
              <a:defRPr/>
            </a:pPr>
            <a:r>
              <a:rPr lang="en-US" dirty="0">
                <a:solidFill>
                  <a:schemeClr val="tx1"/>
                </a:solidFill>
              </a:rPr>
              <a:t>CREATE…/ ALTER…/ </a:t>
            </a:r>
            <a:r>
              <a:rPr lang="en-US" dirty="0" smtClean="0">
                <a:solidFill>
                  <a:schemeClr val="tx1"/>
                </a:solidFill>
              </a:rPr>
              <a:t>DROP…</a:t>
            </a:r>
            <a:endParaRPr lang="en-US" b="1" u="sng" dirty="0">
              <a:solidFill>
                <a:schemeClr val="tx1"/>
              </a:solidFill>
            </a:endParaRPr>
          </a:p>
        </p:txBody>
      </p:sp>
      <p:sp>
        <p:nvSpPr>
          <p:cNvPr id="9" name="Rectangle 8"/>
          <p:cNvSpPr/>
          <p:nvPr/>
        </p:nvSpPr>
        <p:spPr>
          <a:xfrm>
            <a:off x="6172200" y="3429000"/>
            <a:ext cx="2971800" cy="1143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solidFill>
                  <a:srgbClr val="FF0000"/>
                </a:solidFill>
              </a:rPr>
              <a:t>D</a:t>
            </a:r>
            <a:r>
              <a:rPr lang="en-US" b="1" u="sng" dirty="0">
                <a:solidFill>
                  <a:schemeClr val="tx1"/>
                </a:solidFill>
              </a:rPr>
              <a:t>ata </a:t>
            </a:r>
            <a:r>
              <a:rPr lang="en-US" b="1" u="sng" dirty="0">
                <a:solidFill>
                  <a:srgbClr val="FF0000"/>
                </a:solidFill>
              </a:rPr>
              <a:t>M</a:t>
            </a:r>
            <a:r>
              <a:rPr lang="en-US" b="1" u="sng" dirty="0">
                <a:solidFill>
                  <a:schemeClr val="tx1"/>
                </a:solidFill>
              </a:rPr>
              <a:t>anipulating </a:t>
            </a:r>
            <a:r>
              <a:rPr lang="en-US" b="1" u="sng" dirty="0" smtClean="0">
                <a:solidFill>
                  <a:srgbClr val="FF0000"/>
                </a:solidFill>
              </a:rPr>
              <a:t>L</a:t>
            </a:r>
            <a:r>
              <a:rPr lang="en-US" b="1" u="sng" dirty="0" smtClean="0">
                <a:solidFill>
                  <a:schemeClr val="tx1"/>
                </a:solidFill>
              </a:rPr>
              <a:t>anguage (DML):</a:t>
            </a:r>
            <a:r>
              <a:rPr lang="en-US" dirty="0" smtClean="0">
                <a:solidFill>
                  <a:schemeClr val="tx1"/>
                </a:solidFill>
              </a:rPr>
              <a:t>  </a:t>
            </a:r>
            <a:endParaRPr lang="en-US" dirty="0">
              <a:solidFill>
                <a:schemeClr val="tx1"/>
              </a:solidFill>
            </a:endParaRPr>
          </a:p>
          <a:p>
            <a:pPr>
              <a:defRPr/>
            </a:pPr>
            <a:r>
              <a:rPr lang="en-US" dirty="0">
                <a:solidFill>
                  <a:schemeClr val="tx1"/>
                </a:solidFill>
              </a:rPr>
              <a:t>SELECT…/  INSERT INTO … / UPDATE … / DELETE</a:t>
            </a:r>
            <a:endParaRPr lang="en-US" b="1" u="sng" dirty="0">
              <a:solidFill>
                <a:schemeClr val="tx1"/>
              </a:solidFill>
            </a:endParaRPr>
          </a:p>
        </p:txBody>
      </p:sp>
      <p:sp>
        <p:nvSpPr>
          <p:cNvPr id="11" name="Rectangle 10"/>
          <p:cNvSpPr/>
          <p:nvPr/>
        </p:nvSpPr>
        <p:spPr>
          <a:xfrm>
            <a:off x="1219200" y="5334000"/>
            <a:ext cx="4343400" cy="838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solidFill>
                  <a:srgbClr val="FF0000"/>
                </a:solidFill>
              </a:rPr>
              <a:t>D</a:t>
            </a:r>
            <a:r>
              <a:rPr lang="en-US" b="1" u="sng" dirty="0">
                <a:solidFill>
                  <a:schemeClr val="tx1"/>
                </a:solidFill>
              </a:rPr>
              <a:t>ata </a:t>
            </a:r>
            <a:r>
              <a:rPr lang="en-US" b="1" u="sng" dirty="0">
                <a:solidFill>
                  <a:srgbClr val="FF0000"/>
                </a:solidFill>
              </a:rPr>
              <a:t>C</a:t>
            </a:r>
            <a:r>
              <a:rPr lang="en-US" b="1" u="sng" dirty="0">
                <a:solidFill>
                  <a:schemeClr val="tx1"/>
                </a:solidFill>
              </a:rPr>
              <a:t>ontrol </a:t>
            </a:r>
            <a:r>
              <a:rPr lang="en-US" b="1" u="sng" dirty="0" smtClean="0">
                <a:solidFill>
                  <a:srgbClr val="FF0000"/>
                </a:solidFill>
              </a:rPr>
              <a:t>L</a:t>
            </a:r>
            <a:r>
              <a:rPr lang="en-US" b="1" u="sng" dirty="0" smtClean="0">
                <a:solidFill>
                  <a:schemeClr val="tx1"/>
                </a:solidFill>
              </a:rPr>
              <a:t>anguage (DCL):</a:t>
            </a:r>
            <a:r>
              <a:rPr lang="en-US" dirty="0" smtClean="0">
                <a:solidFill>
                  <a:schemeClr val="tx1"/>
                </a:solidFill>
              </a:rPr>
              <a:t>  </a:t>
            </a:r>
            <a:endParaRPr lang="en-US" dirty="0">
              <a:solidFill>
                <a:schemeClr val="tx1"/>
              </a:solidFill>
            </a:endParaRPr>
          </a:p>
          <a:p>
            <a:pPr>
              <a:defRPr/>
            </a:pPr>
            <a:r>
              <a:rPr lang="en-US" dirty="0">
                <a:solidFill>
                  <a:schemeClr val="tx1"/>
                </a:solidFill>
              </a:rPr>
              <a:t>GRANT…/  REVOKE … / DENY…</a:t>
            </a:r>
            <a:endParaRPr lang="en-US" b="1" u="sng" dirty="0">
              <a:solidFill>
                <a:schemeClr val="tx1"/>
              </a:solidFill>
            </a:endParaRPr>
          </a:p>
        </p:txBody>
      </p:sp>
      <p:cxnSp>
        <p:nvCxnSpPr>
          <p:cNvPr id="13" name="Straight Arrow Connector 12"/>
          <p:cNvCxnSpPr>
            <a:stCxn id="7" idx="2"/>
          </p:cNvCxnSpPr>
          <p:nvPr/>
        </p:nvCxnSpPr>
        <p:spPr>
          <a:xfrm rot="5400000">
            <a:off x="1600200" y="2438400"/>
            <a:ext cx="4572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1"/>
          </p:cNvCxnSpPr>
          <p:nvPr/>
        </p:nvCxnSpPr>
        <p:spPr>
          <a:xfrm rot="10800000" flipV="1">
            <a:off x="5791200" y="4000500"/>
            <a:ext cx="381000" cy="1143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0490" name="Picture 6"/>
          <p:cNvPicPr>
            <a:picLocks noChangeAspect="1" noChangeArrowheads="1"/>
          </p:cNvPicPr>
          <p:nvPr/>
        </p:nvPicPr>
        <p:blipFill>
          <a:blip r:embed="rId3"/>
          <a:srcRect/>
          <a:stretch>
            <a:fillRect/>
          </a:stretch>
        </p:blipFill>
        <p:spPr bwMode="auto">
          <a:xfrm>
            <a:off x="5505450" y="5486400"/>
            <a:ext cx="2266950" cy="592138"/>
          </a:xfrm>
          <a:prstGeom prst="rect">
            <a:avLst/>
          </a:prstGeom>
          <a:noFill/>
          <a:ln w="9525">
            <a:noFill/>
            <a:miter lim="800000"/>
            <a:headEnd/>
            <a:tailEnd/>
          </a:ln>
        </p:spPr>
      </p:pic>
      <p:sp>
        <p:nvSpPr>
          <p:cNvPr id="19" name="Rectangle 18"/>
          <p:cNvSpPr/>
          <p:nvPr/>
        </p:nvSpPr>
        <p:spPr>
          <a:xfrm>
            <a:off x="4876800" y="16002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3 languages:</a:t>
            </a:r>
            <a:endParaRPr lang="en-US" sz="28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a:bodyPr>
          <a:lstStyle/>
          <a:p>
            <a:r>
              <a:rPr lang="en-US" sz="2800" dirty="0" smtClean="0">
                <a:latin typeface="Arial" charset="0"/>
                <a:cs typeface="Arial" charset="0"/>
              </a:rPr>
              <a:t>RDBMS:  </a:t>
            </a:r>
            <a:r>
              <a:rPr lang="en-US" dirty="0" smtClean="0">
                <a:latin typeface="Arial" charset="0"/>
                <a:cs typeface="Arial" charset="0"/>
              </a:rPr>
              <a:t>SQL…</a:t>
            </a:r>
          </a:p>
        </p:txBody>
      </p:sp>
      <p:sp>
        <p:nvSpPr>
          <p:cNvPr id="21507" name="Content Placeholder 2"/>
          <p:cNvSpPr>
            <a:spLocks noGrp="1"/>
          </p:cNvSpPr>
          <p:nvPr>
            <p:ph idx="1"/>
          </p:nvPr>
        </p:nvSpPr>
        <p:spPr>
          <a:xfrm>
            <a:off x="304800" y="1371600"/>
            <a:ext cx="8534400" cy="3505200"/>
          </a:xfrm>
        </p:spPr>
        <p:txBody>
          <a:bodyPr/>
          <a:lstStyle/>
          <a:p>
            <a:r>
              <a:rPr lang="en-US" b="1" i="1" dirty="0" smtClean="0">
                <a:solidFill>
                  <a:srgbClr val="0000FF"/>
                </a:solidFill>
                <a:latin typeface="Arial" charset="0"/>
                <a:cs typeface="Arial" charset="0"/>
              </a:rPr>
              <a:t>Common DML queries</a:t>
            </a:r>
            <a:r>
              <a:rPr lang="en-US" dirty="0" smtClean="0">
                <a:latin typeface="Arial" charset="0"/>
                <a:cs typeface="Arial" charset="0"/>
              </a:rPr>
              <a:t>:</a:t>
            </a:r>
          </a:p>
          <a:p>
            <a:pPr lvl="1">
              <a:buNone/>
            </a:pPr>
            <a:endParaRPr lang="en-US" dirty="0" smtClean="0">
              <a:latin typeface="Arial" charset="0"/>
              <a:cs typeface="Arial" charset="0"/>
            </a:endParaRPr>
          </a:p>
          <a:p>
            <a:pPr lvl="1"/>
            <a:r>
              <a:rPr lang="en-US" dirty="0" smtClean="0">
                <a:solidFill>
                  <a:srgbClr val="0000FF"/>
                </a:solidFill>
                <a:latin typeface="Arial" charset="0"/>
                <a:cs typeface="Arial" charset="0"/>
              </a:rPr>
              <a:t>SELECT</a:t>
            </a:r>
            <a:r>
              <a:rPr lang="en-US" dirty="0" smtClean="0">
                <a:latin typeface="Arial" charset="0"/>
                <a:cs typeface="Arial" charset="0"/>
              </a:rPr>
              <a:t> columns </a:t>
            </a:r>
            <a:r>
              <a:rPr lang="en-US" dirty="0" smtClean="0">
                <a:solidFill>
                  <a:srgbClr val="0000FF"/>
                </a:solidFill>
                <a:latin typeface="Arial" charset="0"/>
                <a:cs typeface="Arial" charset="0"/>
              </a:rPr>
              <a:t>FROM</a:t>
            </a:r>
            <a:r>
              <a:rPr lang="en-US" dirty="0" smtClean="0">
                <a:latin typeface="Arial" charset="0"/>
                <a:cs typeface="Arial" charset="0"/>
              </a:rPr>
              <a:t> tables </a:t>
            </a:r>
            <a:r>
              <a:rPr lang="en-US" dirty="0" smtClean="0">
                <a:solidFill>
                  <a:srgbClr val="0000FF"/>
                </a:solidFill>
                <a:latin typeface="Arial" charset="0"/>
                <a:cs typeface="Arial" charset="0"/>
              </a:rPr>
              <a:t>WHERE</a:t>
            </a:r>
            <a:r>
              <a:rPr lang="en-US" dirty="0" smtClean="0">
                <a:latin typeface="Arial" charset="0"/>
                <a:cs typeface="Arial" charset="0"/>
              </a:rPr>
              <a:t> condition</a:t>
            </a:r>
          </a:p>
          <a:p>
            <a:pPr lvl="1"/>
            <a:r>
              <a:rPr lang="en-US" dirty="0" smtClean="0">
                <a:solidFill>
                  <a:srgbClr val="0000FF"/>
                </a:solidFill>
                <a:latin typeface="Arial" charset="0"/>
                <a:cs typeface="Arial" charset="0"/>
              </a:rPr>
              <a:t>UPDATE</a:t>
            </a:r>
            <a:r>
              <a:rPr lang="en-US" dirty="0" smtClean="0">
                <a:latin typeface="Arial" charset="0"/>
                <a:cs typeface="Arial" charset="0"/>
              </a:rPr>
              <a:t> table </a:t>
            </a:r>
            <a:r>
              <a:rPr lang="en-US" dirty="0" smtClean="0">
                <a:solidFill>
                  <a:srgbClr val="0000FF"/>
                </a:solidFill>
                <a:latin typeface="Arial" charset="0"/>
                <a:cs typeface="Arial" charset="0"/>
              </a:rPr>
              <a:t>SET</a:t>
            </a:r>
            <a:r>
              <a:rPr lang="en-US" dirty="0" smtClean="0">
                <a:latin typeface="Arial" charset="0"/>
                <a:cs typeface="Arial" charset="0"/>
              </a:rPr>
              <a:t> column=value,… </a:t>
            </a:r>
            <a:r>
              <a:rPr lang="en-US" dirty="0" smtClean="0">
                <a:solidFill>
                  <a:srgbClr val="0000FF"/>
                </a:solidFill>
                <a:latin typeface="Arial" charset="0"/>
                <a:cs typeface="Arial" charset="0"/>
              </a:rPr>
              <a:t>Where</a:t>
            </a:r>
            <a:r>
              <a:rPr lang="en-US" dirty="0" smtClean="0">
                <a:latin typeface="Arial" charset="0"/>
                <a:cs typeface="Arial" charset="0"/>
              </a:rPr>
              <a:t> condition</a:t>
            </a:r>
          </a:p>
          <a:p>
            <a:pPr lvl="1"/>
            <a:r>
              <a:rPr lang="en-US" dirty="0" smtClean="0">
                <a:solidFill>
                  <a:srgbClr val="0000FF"/>
                </a:solidFill>
                <a:latin typeface="Arial" charset="0"/>
                <a:cs typeface="Arial" charset="0"/>
              </a:rPr>
              <a:t>DELETE FROM </a:t>
            </a:r>
            <a:r>
              <a:rPr lang="en-US" dirty="0" smtClean="0">
                <a:latin typeface="Arial" charset="0"/>
                <a:cs typeface="Arial" charset="0"/>
              </a:rPr>
              <a:t>table </a:t>
            </a:r>
            <a:r>
              <a:rPr lang="en-US" dirty="0" smtClean="0">
                <a:solidFill>
                  <a:srgbClr val="0000FF"/>
                </a:solidFill>
                <a:latin typeface="Arial" charset="0"/>
                <a:cs typeface="Arial" charset="0"/>
              </a:rPr>
              <a:t>WHERE</a:t>
            </a:r>
            <a:r>
              <a:rPr lang="en-US" dirty="0" smtClean="0">
                <a:latin typeface="Arial" charset="0"/>
                <a:cs typeface="Arial" charset="0"/>
              </a:rPr>
              <a:t> condition </a:t>
            </a:r>
          </a:p>
          <a:p>
            <a:pPr lvl="1"/>
            <a:r>
              <a:rPr lang="en-US" dirty="0" smtClean="0">
                <a:solidFill>
                  <a:srgbClr val="0000FF"/>
                </a:solidFill>
                <a:latin typeface="Arial" charset="0"/>
                <a:cs typeface="Arial" charset="0"/>
              </a:rPr>
              <a:t>INSERT INTO </a:t>
            </a:r>
            <a:r>
              <a:rPr lang="en-US" dirty="0" smtClean="0">
                <a:latin typeface="Arial" charset="0"/>
                <a:cs typeface="Arial" charset="0"/>
              </a:rPr>
              <a:t>table </a:t>
            </a:r>
            <a:r>
              <a:rPr lang="en-US" dirty="0" smtClean="0">
                <a:solidFill>
                  <a:srgbClr val="0000FF"/>
                </a:solidFill>
                <a:latin typeface="Arial" charset="0"/>
                <a:cs typeface="Arial" charset="0"/>
              </a:rPr>
              <a:t>Values</a:t>
            </a:r>
            <a:r>
              <a:rPr lang="en-US" dirty="0" smtClean="0">
                <a:latin typeface="Arial" charset="0"/>
                <a:cs typeface="Arial" charset="0"/>
              </a:rPr>
              <a:t> ( val1, val2,…)</a:t>
            </a:r>
          </a:p>
          <a:p>
            <a:pPr lvl="1"/>
            <a:r>
              <a:rPr lang="en-US" dirty="0" smtClean="0">
                <a:solidFill>
                  <a:srgbClr val="0000FF"/>
                </a:solidFill>
                <a:latin typeface="Arial" charset="0"/>
                <a:cs typeface="Arial" charset="0"/>
              </a:rPr>
              <a:t>INSERT INTO </a:t>
            </a:r>
            <a:r>
              <a:rPr lang="en-US" dirty="0" smtClean="0">
                <a:latin typeface="Arial" charset="0"/>
                <a:cs typeface="Arial" charset="0"/>
              </a:rPr>
              <a:t>table (col1, col2,…) </a:t>
            </a:r>
            <a:r>
              <a:rPr lang="en-US" dirty="0" smtClean="0">
                <a:solidFill>
                  <a:srgbClr val="0000FF"/>
                </a:solidFill>
                <a:latin typeface="Arial" charset="0"/>
                <a:cs typeface="Arial" charset="0"/>
              </a:rPr>
              <a:t>Values</a:t>
            </a:r>
            <a:r>
              <a:rPr lang="en-US" dirty="0" smtClean="0">
                <a:latin typeface="Arial" charset="0"/>
                <a:cs typeface="Arial" charset="0"/>
              </a:rPr>
              <a:t> ( val1, val2,…)</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latin typeface="Arial" charset="0"/>
                <a:cs typeface="Arial" charset="0"/>
              </a:rPr>
              <a:t>3-JDBC and JDBC Driver</a:t>
            </a:r>
          </a:p>
        </p:txBody>
      </p:sp>
      <p:sp>
        <p:nvSpPr>
          <p:cNvPr id="18435" name="Content Placeholder 2"/>
          <p:cNvSpPr>
            <a:spLocks noGrp="1"/>
          </p:cNvSpPr>
          <p:nvPr>
            <p:ph idx="1"/>
          </p:nvPr>
        </p:nvSpPr>
        <p:spPr>
          <a:xfrm>
            <a:off x="457200" y="1265237"/>
            <a:ext cx="8229600" cy="4525963"/>
          </a:xfrm>
        </p:spPr>
        <p:txBody>
          <a:bodyPr>
            <a:normAutofit/>
          </a:bodyPr>
          <a:lstStyle/>
          <a:p>
            <a:r>
              <a:rPr lang="en-US" sz="2800" dirty="0" smtClean="0">
                <a:latin typeface="Arial" charset="0"/>
                <a:cs typeface="Arial" charset="0"/>
              </a:rPr>
              <a:t>The JDBC™ API was designed to keep simple things simple. This means that the JDBC makes everyday database tasks easy. This trail walks you through examples of using JDBC to execute common SQL statements, and perform other objectives common to database applications. </a:t>
            </a:r>
          </a:p>
          <a:p>
            <a:r>
              <a:rPr lang="en-US" sz="2800" dirty="0" smtClean="0">
                <a:latin typeface="Arial" charset="0"/>
                <a:cs typeface="Arial" charset="0"/>
              </a:rPr>
              <a:t>The JDBC API is a Java API that can access any kind of tabular data, especially data stored in a </a:t>
            </a:r>
            <a:r>
              <a:rPr lang="en-US" sz="2800" dirty="0" smtClean="0">
                <a:latin typeface="Arial" charset="0"/>
                <a:cs typeface="Arial" charset="0"/>
                <a:hlinkClick r:id="" action="ppaction://hlinkfile"/>
              </a:rPr>
              <a:t>Relational Database. </a:t>
            </a:r>
            <a:endParaRPr lang="en-US" sz="2800" dirty="0" smtClean="0">
              <a:latin typeface="Arial" charset="0"/>
              <a:cs typeface="Arial"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445</TotalTime>
  <Words>1776</Words>
  <Application>Microsoft Office PowerPoint</Application>
  <PresentationFormat>On-screen Show (4:3)</PresentationFormat>
  <Paragraphs>306</Paragraphs>
  <Slides>40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Franklin Gothic Book</vt:lpstr>
      <vt:lpstr>Perpetua</vt:lpstr>
      <vt:lpstr>Arial</vt:lpstr>
      <vt:lpstr>Calibri</vt:lpstr>
      <vt:lpstr>Tahoma</vt:lpstr>
      <vt:lpstr>Times New Roman</vt:lpstr>
      <vt:lpstr>Wingdings</vt:lpstr>
      <vt:lpstr>Wingdings 2</vt:lpstr>
      <vt:lpstr>Equity</vt:lpstr>
      <vt:lpstr>Lecture 05 JDBC Database Access</vt:lpstr>
      <vt:lpstr>Why should you study this lecture?</vt:lpstr>
      <vt:lpstr>Objectives</vt:lpstr>
      <vt:lpstr>Contents</vt:lpstr>
      <vt:lpstr>1- Database and DBMS</vt:lpstr>
      <vt:lpstr>2- Relational Database Overview</vt:lpstr>
      <vt:lpstr>RDBMS:  Structure Query Language (SQL)</vt:lpstr>
      <vt:lpstr>RDBMS:  SQL…</vt:lpstr>
      <vt:lpstr>3-JDBC and JDBC Driver</vt:lpstr>
      <vt:lpstr>JDBC and JDBC Driver…</vt:lpstr>
      <vt:lpstr>JDBC and JDBC Driver…</vt:lpstr>
      <vt:lpstr>JDBC and JDBC Driver…</vt:lpstr>
      <vt:lpstr>Type 1-Driver : JDBC-ODBC Bridge</vt:lpstr>
      <vt:lpstr>Type 1-Driver : JDBC-ODBC…</vt:lpstr>
      <vt:lpstr>Type 2-Driver: Native API</vt:lpstr>
      <vt:lpstr>Type 3-Driver: Network Protocol</vt:lpstr>
      <vt:lpstr>Type 4-Driver: Native Protocol</vt:lpstr>
      <vt:lpstr>Download Type 4 SQL Server JDBC </vt:lpstr>
      <vt:lpstr>Configure Ports, Protocols for SQL Server</vt:lpstr>
      <vt:lpstr>PowerPoint Presentation</vt:lpstr>
      <vt:lpstr>4-Steps to Develop a JDBC Application</vt:lpstr>
      <vt:lpstr>Step 1: Register JDBC Driver Step 2: Establish a connection to DB </vt:lpstr>
      <vt:lpstr>Step 1: Register JDBC Driver Step 2: Establish a connection to DB </vt:lpstr>
      <vt:lpstr>Step 3: Create &amp;Execute a SQL statement</vt:lpstr>
      <vt:lpstr>Step 4: Process the results</vt:lpstr>
      <vt:lpstr>Step 5: Close the connection</vt:lpstr>
      <vt:lpstr>Demonstrations</vt:lpstr>
      <vt:lpstr>(Demo 1) Create database</vt:lpstr>
      <vt:lpstr>(Demo 1) Create database…</vt:lpstr>
      <vt:lpstr>(Demo 3) Develop the program for managing items using MS Sql Server JDBC</vt:lpstr>
      <vt:lpstr>Demo 3…</vt:lpstr>
      <vt:lpstr>Demo 3…</vt:lpstr>
      <vt:lpstr>Demo 3…</vt:lpstr>
      <vt:lpstr>Demo 3…</vt:lpstr>
      <vt:lpstr>Demo 3…</vt:lpstr>
      <vt:lpstr>Demo 3…</vt:lpstr>
      <vt:lpstr>Demo 3…</vt:lpstr>
      <vt:lpstr>Demo 3…</vt:lpstr>
      <vt:lpstr>Summary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manhpthe172481</cp:lastModifiedBy>
  <cp:revision>91</cp:revision>
  <dcterms:created xsi:type="dcterms:W3CDTF">2014-12-30T03:31:12Z</dcterms:created>
  <dcterms:modified xsi:type="dcterms:W3CDTF">2024-07-26T08:18:23Z</dcterms:modified>
</cp:coreProperties>
</file>