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2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6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CFE2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1868-BF9A-4600-B327-B4B8C6B8EDC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E147-FD6E-4E23-A517-412A122C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0">
              <a:srgbClr val="CFE2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4002"/>
            <a:ext cx="9144000" cy="2343955"/>
          </a:xfrm>
        </p:spPr>
        <p:txBody>
          <a:bodyPr>
            <a:noAutofit/>
          </a:bodyPr>
          <a:lstStyle/>
          <a:p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Nhận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dạng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chữ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số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viết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tay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sử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dụng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thuật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</a:t>
            </a:r>
            <a:r>
              <a:rPr lang="en-US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toán</a:t>
            </a: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> SVM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549" y="3911958"/>
            <a:ext cx="8972282" cy="1854558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GVHD :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Minh </a:t>
            </a:r>
            <a:r>
              <a:rPr lang="en-US" sz="2800" dirty="0" err="1" smtClean="0"/>
              <a:t>Tuấn</a:t>
            </a:r>
            <a:r>
              <a:rPr lang="en-US" sz="2800" dirty="0" smtClean="0"/>
              <a:t> </a:t>
            </a:r>
          </a:p>
          <a:p>
            <a:pPr algn="r"/>
            <a:r>
              <a:rPr lang="en-US" sz="2800" dirty="0" smtClean="0"/>
              <a:t>SVTH: </a:t>
            </a:r>
            <a:r>
              <a:rPr lang="en-US" sz="2800" dirty="0" err="1" smtClean="0"/>
              <a:t>Phan</a:t>
            </a:r>
            <a:r>
              <a:rPr lang="en-US" sz="2800" dirty="0" smtClean="0"/>
              <a:t> Minh </a:t>
            </a:r>
            <a:r>
              <a:rPr lang="en-US" sz="2800" dirty="0" err="1" smtClean="0"/>
              <a:t>Tuấn</a:t>
            </a:r>
            <a:r>
              <a:rPr lang="en-US" sz="2800" dirty="0" smtClean="0"/>
              <a:t> </a:t>
            </a:r>
            <a:r>
              <a:rPr lang="en-US" sz="2800" dirty="0" err="1" smtClean="0"/>
              <a:t>Ahh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1" y="2562895"/>
            <a:ext cx="4121239" cy="22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813473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smtClean="0"/>
                  <a:t>Ta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ưu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này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gốc</a:t>
                </a:r>
                <a:r>
                  <a:rPr lang="en-US" sz="2800" dirty="0"/>
                  <a:t> .</a:t>
                </a:r>
              </a:p>
              <a:p>
                <a:pPr algn="l"/>
                <a:r>
                  <a:rPr lang="en-US" sz="2800" dirty="0"/>
                  <a:t>Ta </a:t>
                </a:r>
                <a:r>
                  <a:rPr lang="en-US" sz="2800" dirty="0" err="1"/>
                  <a:t>tiếp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tục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xem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xét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thêm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/>
                  <a:t>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: </a:t>
                </a: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800" dirty="0"/>
              </a:p>
              <a:p>
                <a:pPr algn="l"/>
                <a:r>
                  <a:rPr lang="en-US" sz="2800" dirty="0"/>
                  <a:t>Ta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ưu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813473"/>
                <a:ext cx="10553113" cy="6044527"/>
              </a:xfrm>
              <a:blipFill rotWithShape="0">
                <a:blip r:embed="rId3"/>
                <a:stretch>
                  <a:fillRect l="-1155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u="sng" dirty="0" err="1"/>
                  <a:t>Một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nhân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xét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cực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kì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quan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trọng</a:t>
                </a:r>
                <a:r>
                  <a:rPr lang="en-US" sz="2800" dirty="0"/>
                  <a:t> :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lớn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ngẫu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luôn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luôn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hoặc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bằng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gốc</a:t>
                </a:r>
                <a:r>
                  <a:rPr lang="en-US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algn="r"/>
                <a:r>
                  <a:rPr lang="en-US" sz="2800" dirty="0"/>
                  <a:t>(5)</a:t>
                </a:r>
              </a:p>
              <a:p>
                <a:pPr algn="l"/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do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kì</a:t>
                </a:r>
                <a:r>
                  <a:rPr lang="en-US" sz="2800" dirty="0"/>
                  <a:t> max min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min max</a:t>
                </a:r>
              </a:p>
              <a:p>
                <a:pPr algn="l"/>
                <a:r>
                  <a:rPr lang="en-US" sz="2800" dirty="0" err="1" smtClean="0"/>
                  <a:t>Dấu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‘=’ </a:t>
                </a:r>
                <a:r>
                  <a:rPr lang="en-US" sz="2800" dirty="0" err="1"/>
                  <a:t>thường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xảy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đảm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bảo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kiện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</a:t>
                </a:r>
              </a:p>
              <a:p>
                <a:pPr algn="l"/>
                <a:r>
                  <a:rPr lang="en-US" sz="2800" dirty="0"/>
                  <a:t> </a:t>
                </a:r>
                <a:r>
                  <a:rPr lang="en-US" sz="2800" dirty="0" smtClean="0"/>
                  <a:t>	</a:t>
                </a:r>
                <a:r>
                  <a:rPr lang="en-US" sz="2800" dirty="0" err="1" smtClean="0"/>
                  <a:t>Hàm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lồi</a:t>
                </a:r>
                <a:r>
                  <a:rPr lang="en-US" sz="2800" dirty="0"/>
                  <a:t> ,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.</a:t>
                </a:r>
                <a:br>
                  <a:rPr lang="en-US" sz="2800" dirty="0"/>
                </a:br>
                <a:r>
                  <a:rPr lang="en-US" sz="2800" dirty="0"/>
                  <a:t>        </a:t>
                </a:r>
                <a:r>
                  <a:rPr lang="en-US" sz="2800" dirty="0" smtClean="0"/>
                  <a:t>	</a:t>
                </a:r>
                <a:r>
                  <a:rPr lang="en-US" sz="2800" dirty="0" err="1" smtClean="0"/>
                  <a:t>Hàm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 err="1"/>
                  <a:t>i</a:t>
                </a:r>
                <a:r>
                  <a:rPr lang="en-US" sz="2800" dirty="0"/>
                  <a:t>= 1,2,..,k (</a:t>
                </a:r>
                <a:r>
                  <a:rPr lang="en-US" sz="2800" b="1" dirty="0"/>
                  <a:t>s</a:t>
                </a:r>
                <a:r>
                  <a:rPr lang="en-US" sz="2800" dirty="0"/>
                  <a:t>later</a:t>
                </a:r>
                <a:r>
                  <a:rPr lang="en-US" sz="2800" dirty="0" smtClean="0"/>
                  <a:t>)</a:t>
                </a:r>
              </a:p>
              <a:p>
                <a:pPr algn="l"/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nghiệm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này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kiện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Karush</a:t>
                </a:r>
                <a:r>
                  <a:rPr lang="en-US" sz="2800" dirty="0"/>
                  <a:t>-Kuhn-Tucker (KKT) </a:t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u="sng" dirty="0" err="1"/>
                  <a:t>Một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nhân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xét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cực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kì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quan</a:t>
                </a:r>
                <a:r>
                  <a:rPr lang="en-US" sz="2800" u="sng" dirty="0"/>
                  <a:t> </a:t>
                </a:r>
                <a:r>
                  <a:rPr lang="en-US" sz="2800" u="sng" dirty="0" err="1"/>
                  <a:t>trọng</a:t>
                </a:r>
                <a:r>
                  <a:rPr lang="en-US" sz="2800" dirty="0"/>
                  <a:t> :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lớn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ngẫu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luôn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luôn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hoặc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bằng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gốc</a:t>
                </a:r>
                <a:r>
                  <a:rPr lang="en-US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algn="r"/>
                <a:r>
                  <a:rPr lang="en-US" sz="2800" dirty="0"/>
                  <a:t>(5)</a:t>
                </a:r>
              </a:p>
              <a:p>
                <a:pPr algn="l"/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do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kì</a:t>
                </a:r>
                <a:r>
                  <a:rPr lang="en-US" sz="2800" dirty="0"/>
                  <a:t> max min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min max</a:t>
                </a:r>
              </a:p>
              <a:p>
                <a:pPr algn="l"/>
                <a:r>
                  <a:rPr lang="en-US" sz="2800" dirty="0" err="1" smtClean="0"/>
                  <a:t>Dấu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‘=’ </a:t>
                </a:r>
                <a:r>
                  <a:rPr lang="en-US" sz="2800" dirty="0" err="1"/>
                  <a:t>thường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xảy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đảm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bảo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kiện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</a:t>
                </a:r>
              </a:p>
              <a:p>
                <a:pPr algn="l"/>
                <a:r>
                  <a:rPr lang="en-US" sz="2800" dirty="0"/>
                  <a:t> </a:t>
                </a:r>
                <a:r>
                  <a:rPr lang="en-US" sz="2800" dirty="0" smtClean="0"/>
                  <a:t>	</a:t>
                </a:r>
                <a:r>
                  <a:rPr lang="en-US" sz="2800" dirty="0" err="1" smtClean="0"/>
                  <a:t>Hàm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lồi</a:t>
                </a:r>
                <a:r>
                  <a:rPr lang="en-US" sz="2800" dirty="0"/>
                  <a:t> ,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.</a:t>
                </a:r>
                <a:br>
                  <a:rPr lang="en-US" sz="2800" dirty="0"/>
                </a:br>
                <a:r>
                  <a:rPr lang="en-US" sz="2800" dirty="0"/>
                  <a:t>        </a:t>
                </a:r>
                <a:r>
                  <a:rPr lang="en-US" sz="2800" dirty="0" smtClean="0"/>
                  <a:t>	</a:t>
                </a:r>
                <a:r>
                  <a:rPr lang="en-US" sz="2800" dirty="0" err="1" smtClean="0"/>
                  <a:t>Hàm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 err="1"/>
                  <a:t>i</a:t>
                </a:r>
                <a:r>
                  <a:rPr lang="en-US" sz="2800" dirty="0"/>
                  <a:t>= 1,2,..,k (</a:t>
                </a:r>
                <a:r>
                  <a:rPr lang="en-US" sz="2800" b="1" dirty="0"/>
                  <a:t>s</a:t>
                </a:r>
                <a:r>
                  <a:rPr lang="en-US" sz="2800" dirty="0"/>
                  <a:t>later</a:t>
                </a:r>
                <a:r>
                  <a:rPr lang="en-US" sz="2800" dirty="0" smtClean="0"/>
                  <a:t>)</a:t>
                </a:r>
              </a:p>
              <a:p>
                <a:pPr algn="l"/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nghiệm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này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kiện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Karush</a:t>
                </a:r>
                <a:r>
                  <a:rPr lang="en-US" sz="2800" dirty="0"/>
                  <a:t>-Kuhn-Tucker (KKT) </a:t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4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i="1" dirty="0" err="1" smtClean="0"/>
                  <a:t>Bài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toán</a:t>
                </a:r>
                <a:r>
                  <a:rPr lang="en-US" sz="2800" i="1" dirty="0" smtClean="0"/>
                  <a:t> SVM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≤0 ,∀</m:t>
                    </m:r>
                  </m:oMath>
                </a14:m>
                <a:r>
                  <a:rPr lang="en-US" sz="2800" dirty="0"/>
                  <a:t>n= 1,2,..,m</a:t>
                </a:r>
              </a:p>
              <a:p>
                <a:pPr algn="l"/>
                <a:r>
                  <a:rPr lang="en-US" sz="2800" dirty="0"/>
                  <a:t>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: 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Hàm</a:t>
                </a:r>
                <a:r>
                  <a:rPr lang="en-US" sz="2800" dirty="0"/>
                  <a:t> Lagrange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err="1"/>
                  <a:t>Đạo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Lagrange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từng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biến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;     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Suy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: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    ,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Thay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hai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vào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phương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trình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vừa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rồi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rút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gọn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thu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algn="l"/>
                <a:endParaRPr lang="en-US" sz="28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 smtClean="0"/>
                  <a:t>Đây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là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hàm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đối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ngẫu</a:t>
                </a:r>
                <a:r>
                  <a:rPr lang="en-US" sz="2800" dirty="0" smtClean="0"/>
                  <a:t> Wolfe </a:t>
                </a:r>
                <a:endParaRPr lang="en-US" sz="2800" dirty="0"/>
              </a:p>
              <a:p>
                <a:pPr algn="l"/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0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err="1"/>
                  <a:t>Lợi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ích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cùa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bài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ngẫu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mục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tiêu</a:t>
                </a:r>
                <a:r>
                  <a:rPr lang="en-US" sz="2800" dirty="0"/>
                  <a:t> W </a:t>
                </a:r>
                <a:r>
                  <a:rPr lang="en-US" sz="2800" dirty="0" err="1"/>
                  <a:t>chỉ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phụ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thuộc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tử</a:t>
                </a:r>
                <a:r>
                  <a:rPr lang="en-US" sz="2800" dirty="0"/>
                  <a:t> Lagrange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l"/>
                <a:r>
                  <a:rPr lang="en-US" sz="2800" dirty="0" err="1" smtClean="0"/>
                  <a:t>Sau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khi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giải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được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bài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toán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đối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ngẫu</a:t>
                </a:r>
                <a:r>
                  <a:rPr lang="en-US" sz="2800" dirty="0" smtClean="0"/>
                  <a:t> </a:t>
                </a:r>
              </a:p>
              <a:p>
                <a:pPr algn="l"/>
                <a:r>
                  <a:rPr lang="en-US" sz="2800" dirty="0"/>
                  <a:t>Ta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w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thức</a:t>
                </a:r>
                <a:r>
                  <a:rPr lang="en-US" sz="2800" dirty="0"/>
                  <a:t>: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l"/>
                <a:r>
                  <a:rPr lang="en-US" sz="2800" dirty="0" smtClean="0"/>
                  <a:t>Ta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b </a:t>
                </a:r>
                <a:r>
                  <a:rPr lang="en-US" sz="2800" dirty="0" err="1"/>
                  <a:t>theo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thức</a:t>
                </a:r>
                <a:r>
                  <a:rPr lang="en-US" sz="2800" dirty="0"/>
                  <a:t>: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l"/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9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SoftMagin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err="1" smtClean="0"/>
                  <a:t>Dữ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liệu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không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phân</a:t>
                </a:r>
                <a:r>
                  <a:rPr lang="en-US" sz="2800" dirty="0" smtClean="0"/>
                  <a:t> chia </a:t>
                </a:r>
                <a:r>
                  <a:rPr lang="en-US" sz="2800" dirty="0" err="1" smtClean="0"/>
                  <a:t>tuyến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tính</a:t>
                </a:r>
                <a:r>
                  <a:rPr lang="en-US" sz="2800" dirty="0" smtClean="0"/>
                  <a:t> , </a:t>
                </a:r>
                <a:r>
                  <a:rPr lang="en-US" sz="2800" dirty="0" err="1" smtClean="0"/>
                  <a:t>bị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nhiễu</a:t>
                </a:r>
                <a:r>
                  <a:rPr lang="en-US" sz="2800" dirty="0" smtClean="0"/>
                  <a:t> …</a:t>
                </a:r>
              </a:p>
              <a:p>
                <a:pPr algn="l"/>
                <a:r>
                  <a:rPr lang="en-US" sz="2800" dirty="0" err="1" smtClean="0"/>
                  <a:t>Để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margin </a:t>
                </a:r>
                <a:r>
                  <a:rPr lang="en-US" sz="2800" dirty="0" err="1" smtClean="0"/>
                  <a:t>lớn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hơn</a:t>
                </a:r>
                <a:r>
                  <a:rPr lang="en-US" sz="2800" dirty="0" smtClean="0"/>
                  <a:t> ta </a:t>
                </a:r>
                <a:r>
                  <a:rPr lang="en-US" sz="2800" dirty="0" err="1" smtClean="0"/>
                  <a:t>cần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hy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sinh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một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vài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dữ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liệu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và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chấp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nhận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chúng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rơi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vào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vùng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không</a:t>
                </a:r>
                <a:r>
                  <a:rPr lang="en-US" sz="2800" dirty="0" smtClean="0"/>
                  <a:t> an </a:t>
                </a:r>
                <a:r>
                  <a:rPr lang="en-US" sz="2800" dirty="0" err="1" smtClean="0"/>
                  <a:t>toàn</a:t>
                </a:r>
                <a:endParaRPr lang="en-US" sz="2800" dirty="0" smtClean="0"/>
              </a:p>
              <a:p>
                <a:pPr algn="l"/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mỗi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điểm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trong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tập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toàn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bộ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dữ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liệu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huấn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luyện</a:t>
                </a:r>
                <a:r>
                  <a:rPr lang="en-US" sz="2800" dirty="0" smtClean="0"/>
                  <a:t> , ta </a:t>
                </a:r>
                <a:r>
                  <a:rPr lang="en-US" sz="2800" dirty="0" err="1" smtClean="0"/>
                  <a:t>giới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thiệu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một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biến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sự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hy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sinh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(</a:t>
                </a:r>
                <a:r>
                  <a:rPr lang="en-US" sz="2800" dirty="0"/>
                  <a:t>zeta</a:t>
                </a:r>
                <a:r>
                  <a:rPr lang="en-US" sz="2800" dirty="0" smtClean="0"/>
                  <a:t>) </a:t>
                </a:r>
                <a:r>
                  <a:rPr lang="en-US" sz="2800" dirty="0" err="1" smtClean="0"/>
                  <a:t>tương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ứng</a:t>
                </a:r>
                <a:endParaRPr lang="en-US" sz="2800" dirty="0" smtClean="0"/>
              </a:p>
              <a:p>
                <a:pPr algn="l"/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softmargin</a:t>
                </a:r>
                <a:r>
                  <a:rPr lang="en-US" sz="2800" dirty="0" smtClean="0"/>
                  <a:t> ta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chút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sửa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đổi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hàm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mục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tiêu</a:t>
                </a:r>
                <a:r>
                  <a:rPr lang="en-US" sz="28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lim>
                          </m:limLow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 smtClean="0"/>
                  <a:t>Thỏa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mãn</a:t>
                </a:r>
                <a:r>
                  <a:rPr lang="en-US" sz="2800" dirty="0" smtClean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≥1−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/>
              </a:p>
              <a:p>
                <a:pPr algn="l"/>
                <a:endParaRPr lang="en-US" sz="2800" dirty="0"/>
              </a:p>
              <a:p>
                <a:pPr algn="l"/>
                <a:r>
                  <a:rPr lang="en-US" sz="2800" dirty="0" smtClean="0"/>
                  <a:t> 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SoftMagin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err="1" smtClean="0"/>
                  <a:t>Tuy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nhiên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điều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quan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trọng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nhất</a:t>
                </a:r>
                <a:r>
                  <a:rPr lang="en-US" sz="2800" dirty="0" smtClean="0"/>
                  <a:t> ở </a:t>
                </a:r>
                <a:r>
                  <a:rPr lang="en-US" sz="2800" dirty="0" err="1" smtClean="0"/>
                  <a:t>đây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là</a:t>
                </a:r>
                <a:r>
                  <a:rPr lang="en-US" sz="2800" dirty="0" smtClean="0"/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algn="l"/>
                <a:endParaRPr lang="en-US" sz="2800" dirty="0" smtClean="0"/>
              </a:p>
              <a:p>
                <a:pPr algn="l"/>
                <a:r>
                  <a:rPr lang="en-US" sz="2800" dirty="0" err="1"/>
                  <a:t>Tham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C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phép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kiểm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soát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việc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SVM:</a:t>
                </a:r>
              </a:p>
              <a:p>
                <a:pPr algn="l"/>
                <a:r>
                  <a:rPr lang="en-US" sz="2800" dirty="0"/>
                  <a:t>	C </a:t>
                </a:r>
                <a:r>
                  <a:rPr lang="en-US" sz="2800" dirty="0" err="1" smtClean="0"/>
                  <a:t>càng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sẽ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ta </a:t>
                </a:r>
                <a:r>
                  <a:rPr lang="en-US" sz="2800" dirty="0" smtClean="0"/>
                  <a:t>margin </a:t>
                </a:r>
                <a:r>
                  <a:rPr lang="en-US" sz="2800" dirty="0" err="1" smtClean="0"/>
                  <a:t>càng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rộng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hơn</a:t>
                </a:r>
                <a:endParaRPr lang="en-US" sz="2800" dirty="0" smtClean="0"/>
              </a:p>
              <a:p>
                <a:pPr algn="l"/>
                <a:r>
                  <a:rPr lang="en-US" sz="2800" dirty="0"/>
                  <a:t>	</a:t>
                </a:r>
                <a:r>
                  <a:rPr lang="en-US" sz="2800" dirty="0" smtClean="0"/>
                  <a:t>C </a:t>
                </a:r>
                <a:r>
                  <a:rPr lang="en-US" sz="2800" dirty="0" err="1"/>
                  <a:t>cực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lớn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sẽ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đưa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về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lại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hard margin </a:t>
                </a:r>
              </a:p>
              <a:p>
                <a:pPr algn="l"/>
                <a:r>
                  <a:rPr lang="en-US" sz="2800" dirty="0" smtClean="0"/>
                  <a:t> 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38545"/>
                <a:ext cx="10553113" cy="6044527"/>
              </a:xfrm>
              <a:blipFill rotWithShape="0">
                <a:blip r:embed="rId3"/>
                <a:stretch>
                  <a:fillRect l="-1155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1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vi-VN" sz="4000" b="1" dirty="0"/>
              <a:t>Kernel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809756"/>
                <a:ext cx="10553113" cy="573271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smtClean="0"/>
                  <a:t>Ánh </a:t>
                </a:r>
                <a:r>
                  <a:rPr lang="en-US" sz="2800" dirty="0" err="1" smtClean="0"/>
                  <a:t>xạ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dữ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liệu</a:t>
                </a:r>
                <a:r>
                  <a:rPr lang="en-US" sz="2800" dirty="0" smtClean="0"/>
                  <a:t> sang </a:t>
                </a:r>
                <a:r>
                  <a:rPr lang="en-US" sz="2800" dirty="0" err="1" smtClean="0"/>
                  <a:t>không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gian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nhiều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chiều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hơn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thể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phân</a:t>
                </a:r>
                <a:r>
                  <a:rPr lang="en-US" sz="2800" dirty="0" smtClean="0"/>
                  <a:t> chia </a:t>
                </a:r>
                <a:r>
                  <a:rPr lang="en-US" sz="2800" dirty="0" err="1" smtClean="0"/>
                  <a:t>tuyến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tính</a:t>
                </a:r>
                <a:r>
                  <a:rPr lang="en-US" sz="2800" dirty="0" smtClean="0"/>
                  <a:t> , </a:t>
                </a:r>
                <a:r>
                  <a:rPr lang="en-US" sz="2800" dirty="0" err="1" smtClean="0"/>
                  <a:t>hoặc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ít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nhiễu</a:t>
                </a:r>
                <a:r>
                  <a:rPr lang="en-US" sz="2800" dirty="0" smtClean="0"/>
                  <a:t> ..  </a:t>
                </a:r>
              </a:p>
              <a:p>
                <a:pPr algn="l"/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: Cho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ánh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xạ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, ta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bởi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∙,∙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biểu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(inner product)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gian</a:t>
                </a:r>
                <a:r>
                  <a:rPr lang="en-US" sz="2800" dirty="0"/>
                  <a:t> V</a:t>
                </a:r>
                <a:r>
                  <a:rPr lang="vi-VN" sz="2800" dirty="0"/>
                  <a:t>, là một hàm kernel</a:t>
                </a:r>
                <a:r>
                  <a:rPr lang="vi-VN" sz="2800" dirty="0" smtClean="0"/>
                  <a:t>.</a:t>
                </a:r>
                <a:endParaRPr lang="en-US" sz="2800" dirty="0"/>
              </a:p>
              <a:p>
                <a:pPr algn="l"/>
                <a:r>
                  <a:rPr lang="en-US" sz="2800" b="1" dirty="0"/>
                  <a:t>Linear kernel: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kernel </a:t>
                </a:r>
                <a:r>
                  <a:rPr lang="en-US" sz="2800" dirty="0" err="1"/>
                  <a:t>đơn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giản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sau</a:t>
                </a:r>
                <a:r>
                  <a:rPr lang="en-US" sz="28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smtClean="0"/>
                  <a:t>Linear </a:t>
                </a:r>
                <a:r>
                  <a:rPr lang="en-US" sz="2800" dirty="0"/>
                  <a:t>kernel </a:t>
                </a:r>
                <a:r>
                  <a:rPr lang="en-US" sz="2800" dirty="0" err="1"/>
                  <a:t>làm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việc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text classification.</a:t>
                </a:r>
              </a:p>
              <a:p>
                <a:pPr algn="l"/>
                <a:r>
                  <a:rPr lang="en-US" sz="2800" b="1" dirty="0"/>
                  <a:t>Polynomial kernel</a:t>
                </a:r>
                <a:r>
                  <a:rPr lang="en-US" sz="28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algn="l"/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809756"/>
                <a:ext cx="10553113" cy="5732710"/>
              </a:xfrm>
              <a:blipFill rotWithShape="0">
                <a:blip r:embed="rId3"/>
                <a:stretch>
                  <a:fillRect l="-115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8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(Headings)"/>
              </a:rPr>
              <a:t>Multi-SVM</a:t>
            </a:r>
            <a:endParaRPr lang="en-US" sz="4000" dirty="0">
              <a:latin typeface="Aria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443" y="809756"/>
            <a:ext cx="10553113" cy="573271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pPr algn="l"/>
            <a:r>
              <a:rPr lang="vi-VN" sz="2800" dirty="0"/>
              <a:t>Ta cần mở rộng SVM với 2 kỹ thuật phổ biến , </a:t>
            </a:r>
            <a:r>
              <a:rPr lang="en-US" sz="2800" dirty="0"/>
              <a:t>One </a:t>
            </a:r>
            <a:r>
              <a:rPr lang="en-US" sz="2800" dirty="0" err="1"/>
              <a:t>Versert</a:t>
            </a:r>
            <a:r>
              <a:rPr lang="en-US" sz="2800" dirty="0"/>
              <a:t> One (OVO), One </a:t>
            </a:r>
            <a:r>
              <a:rPr lang="en-US" sz="2800" dirty="0" err="1"/>
              <a:t>Versert</a:t>
            </a:r>
            <a:r>
              <a:rPr lang="en-US" sz="2800" dirty="0"/>
              <a:t> Rest (OVR):</a:t>
            </a:r>
          </a:p>
          <a:p>
            <a:pPr algn="l"/>
            <a:r>
              <a:rPr lang="en-US" sz="2800" dirty="0" smtClean="0"/>
              <a:t>	OVO : </a:t>
            </a: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chia </a:t>
            </a:r>
            <a:r>
              <a:rPr lang="en-US" sz="2800" dirty="0" err="1" smtClean="0"/>
              <a:t>là</a:t>
            </a:r>
            <a:r>
              <a:rPr lang="en-US" sz="2800" dirty="0" smtClean="0"/>
              <a:t> m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ta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m*(m-1)/2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pPr algn="l"/>
            <a:r>
              <a:rPr lang="en-US" sz="2800" dirty="0" smtClean="0"/>
              <a:t>	OVR : </a:t>
            </a: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chia </a:t>
            </a:r>
            <a:r>
              <a:rPr lang="en-US" sz="2800" dirty="0" err="1" smtClean="0"/>
              <a:t>là</a:t>
            </a:r>
            <a:r>
              <a:rPr lang="en-US" sz="2800" dirty="0" smtClean="0"/>
              <a:t> m </a:t>
            </a:r>
            <a:r>
              <a:rPr lang="en-US" sz="2800" dirty="0" err="1" smtClean="0"/>
              <a:t>lớp</a:t>
            </a:r>
            <a:r>
              <a:rPr lang="en-US" sz="2800" dirty="0" smtClean="0"/>
              <a:t> ta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đúng</a:t>
            </a:r>
            <a:r>
              <a:rPr lang="en-US" sz="2800" dirty="0" smtClean="0"/>
              <a:t> m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endParaRPr lang="en-US" sz="2800" dirty="0" smtClean="0"/>
          </a:p>
          <a:p>
            <a:endParaRPr lang="en-US" sz="2800" dirty="0" smtClean="0"/>
          </a:p>
          <a:p>
            <a:pPr marL="457200" indent="-457200" algn="just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15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9475"/>
          </a:xfrm>
        </p:spPr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600" dirty="0" smtClean="0">
                <a:latin typeface="Arial (Headings)"/>
                <a:cs typeface="Arial" panose="020B0604020202020204" pitchFamily="34" charset="0"/>
              </a:rPr>
              <a:t>NỘI DUNG</a:t>
            </a:r>
            <a:endParaRPr lang="en-US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3378"/>
            <a:ext cx="9144000" cy="333017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SVM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SVM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SoftMagin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, Kernel , Multi - SVM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(Headings)"/>
              </a:rPr>
              <a:t>Demo </a:t>
            </a:r>
            <a:r>
              <a:rPr lang="en-US" sz="4000" dirty="0" err="1" smtClean="0">
                <a:latin typeface="Arial (Headings)"/>
              </a:rPr>
              <a:t>Chương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smtClean="0">
                <a:latin typeface="Arial (Headings)"/>
              </a:rPr>
              <a:t>Trình</a:t>
            </a:r>
            <a:endParaRPr lang="en-US" sz="4000" dirty="0">
              <a:latin typeface="Aria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443" y="809756"/>
            <a:ext cx="10553113" cy="573271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 algn="just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7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516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207" y="67838"/>
            <a:ext cx="9144000" cy="801822"/>
          </a:xfrm>
        </p:spPr>
        <p:txBody>
          <a:bodyPr>
            <a:noAutofit/>
          </a:bodyPr>
          <a:lstStyle/>
          <a:p>
            <a:r>
              <a:rPr lang="en-US" sz="4600" dirty="0" smtClean="0">
                <a:latin typeface="Arial (Headings)"/>
              </a:rPr>
              <a:t>THE END</a:t>
            </a:r>
            <a:endParaRPr lang="vi-VN" sz="4600" dirty="0">
              <a:latin typeface="Aria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152" y="3544911"/>
            <a:ext cx="10301408" cy="924058"/>
          </a:xfrm>
        </p:spPr>
        <p:txBody>
          <a:bodyPr>
            <a:normAutofit/>
          </a:bodyPr>
          <a:lstStyle/>
          <a:p>
            <a:pPr algn="just"/>
            <a:endParaRPr lang="vi-VN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548988" y="1761410"/>
            <a:ext cx="90940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CẢM ƠN THẦY THEO DÕI PHẦN </a:t>
            </a:r>
            <a:br>
              <a:rPr lang="en-US" sz="5400" b="0" i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i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 BÀY CỦA EM</a:t>
            </a:r>
            <a:endParaRPr lang="en-US" sz="54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7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về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phân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lớp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dữ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liệu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1262130"/>
                <a:ext cx="10553113" cy="470078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Tx/>
                  <a:buChar char="-"/>
                </a:pPr>
                <a:r>
                  <a:rPr lang="en-US" sz="2800" dirty="0" smtClean="0"/>
                  <a:t>Là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những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vấn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đề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trọng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tâm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machine learning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/>
                  <a:t>Logistic , K-NN ,  Perceptron , Decision Tree , Support Vector Machine , Neuron Network </a:t>
                </a:r>
                <a:r>
                  <a:rPr lang="en-US" sz="2800" dirty="0" smtClean="0"/>
                  <a:t>….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i="1" dirty="0" err="1" smtClean="0"/>
                  <a:t>Mô</a:t>
                </a:r>
                <a:r>
                  <a:rPr lang="en-US" sz="2800" i="1" dirty="0" smtClean="0"/>
                  <a:t> </a:t>
                </a:r>
                <a:r>
                  <a:rPr lang="en-US" sz="2800" i="1" dirty="0" err="1"/>
                  <a:t>tả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bài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toán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phân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lớp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nhị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phân</a:t>
                </a:r>
                <a:r>
                  <a:rPr lang="en-US" sz="2800" i="1" dirty="0"/>
                  <a:t> </a:t>
                </a:r>
                <a:r>
                  <a:rPr lang="en-US" sz="2800" dirty="0"/>
                  <a:t>:</a:t>
                </a:r>
                <a:r>
                  <a:rPr lang="en-US" sz="2800" i="1" u="sng" dirty="0"/>
                  <a:t>  </a:t>
                </a:r>
                <a:br>
                  <a:rPr lang="en-US" sz="2800" i="1" u="sng" dirty="0"/>
                </a:br>
                <a:r>
                  <a:rPr lang="en-US" sz="2800" dirty="0"/>
                  <a:t>Cho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D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m </a:t>
                </a:r>
                <a:r>
                  <a:rPr lang="en-US" sz="2800" dirty="0" err="1"/>
                  <a:t>cặp</a:t>
                </a:r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 :</a:t>
                </a:r>
                <a:br>
                  <a:rPr lang="en-US" sz="2800" dirty="0"/>
                </a:br>
                <a:r>
                  <a:rPr lang="en-US" sz="2800" dirty="0" err="1"/>
                  <a:t>Trong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vector n </a:t>
                </a:r>
                <a:r>
                  <a:rPr lang="en-US" sz="2800" dirty="0" err="1"/>
                  <a:t>chiều</a:t>
                </a:r>
                <a:r>
                  <a:rPr lang="en-US" sz="2800" dirty="0"/>
                  <a:t> : </a:t>
                </a:r>
                <a:r>
                  <a:rPr lang="en-US" sz="2800" dirty="0" err="1"/>
                  <a:t>mô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thuộc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, </a:t>
                </a:r>
                <a:r>
                  <a:rPr lang="en-US" sz="2800" dirty="0" err="1"/>
                  <a:t>đặc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“</a:t>
                </a:r>
                <a:r>
                  <a:rPr lang="en-US" sz="2800" dirty="0" err="1"/>
                  <a:t>nhãn</a:t>
                </a:r>
                <a:r>
                  <a:rPr lang="en-US" sz="2800" dirty="0"/>
                  <a:t>” : </a:t>
                </a:r>
                <a:r>
                  <a:rPr lang="en-US" sz="2800" dirty="0" err="1"/>
                  <a:t>để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chỉ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lớp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thuộc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về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vi-VN" sz="28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1262130"/>
                <a:ext cx="10553113" cy="4700788"/>
              </a:xfrm>
              <a:blipFill rotWithShape="0">
                <a:blip r:embed="rId3"/>
                <a:stretch>
                  <a:fillRect l="-1212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9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về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phân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lớp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dữ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liệu</a:t>
            </a:r>
            <a:endParaRPr lang="en-US" sz="4000" dirty="0">
              <a:latin typeface="Arial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443" y="1262130"/>
            <a:ext cx="10553113" cy="4700788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chia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 :</a:t>
            </a:r>
            <a:br>
              <a:rPr lang="en-US" sz="2800" dirty="0" smtClean="0"/>
            </a:br>
            <a:endParaRPr lang="vi-VN" sz="2800" dirty="0"/>
          </a:p>
        </p:txBody>
      </p:sp>
      <p:pic>
        <p:nvPicPr>
          <p:cNvPr id="5" name="Picture 4" descr="C:\Users\anhph\Desktop\SVMslide\h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81" y="2215167"/>
            <a:ext cx="3721994" cy="2319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9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Thuật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SVM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1262130"/>
                <a:ext cx="10553113" cy="470078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Tx/>
                  <a:buChar char="-"/>
                </a:pPr>
                <a:r>
                  <a:rPr lang="en-US" sz="2800" i="1" u="sng" dirty="0"/>
                  <a:t>Support Vector Machine (SVM)</a:t>
                </a:r>
                <a:r>
                  <a:rPr lang="en-US" sz="2800" dirty="0"/>
                  <a:t> :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thuật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lớp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phổ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quả</a:t>
                </a:r>
                <a:r>
                  <a:rPr lang="en-US" sz="2800" dirty="0"/>
                  <a:t> . </a:t>
                </a:r>
                <a:r>
                  <a:rPr lang="en-US" sz="2800" dirty="0" err="1"/>
                  <a:t>Dựa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sở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học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vững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chắc</a:t>
                </a:r>
                <a:r>
                  <a:rPr lang="en-US" sz="2800" dirty="0"/>
                  <a:t> , SVM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thuật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bản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coi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bậc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trong</a:t>
                </a:r>
                <a:r>
                  <a:rPr lang="en-US" sz="2800" dirty="0"/>
                  <a:t> machine </a:t>
                </a:r>
                <a:r>
                  <a:rPr lang="en-US" sz="2800" dirty="0" smtClean="0"/>
                  <a:t>learning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sz="2800" dirty="0" smtClean="0"/>
                  <a:t>Cho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tách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tuyến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(linearly separable)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∈{−1,1}}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/>
                  <a:t>Xây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dựng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siêu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hyperplane</a:t>
                </a:r>
                <a:r>
                  <a:rPr lang="en-US" sz="2800" dirty="0"/>
                  <a:t>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vi-VN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1262130"/>
                <a:ext cx="10553113" cy="4700788"/>
              </a:xfrm>
              <a:blipFill rotWithShape="0">
                <a:blip r:embed="rId3"/>
                <a:stretch>
                  <a:fillRect l="-1212" t="-2335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5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Thuật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SVM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1262130"/>
                <a:ext cx="10553113" cy="4700788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Tx/>
                  <a:buChar char="-"/>
                </a:pPr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kỳ</a:t>
                </a:r>
                <a:r>
                  <a:rPr lang="en-US" sz="2800" dirty="0"/>
                  <a:t> 1 </a:t>
                </a:r>
                <a:r>
                  <a:rPr lang="en-US" sz="2800" dirty="0" err="1"/>
                  <a:t>cặp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liệu</a:t>
                </a:r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) </a:t>
                </a:r>
                <a:r>
                  <a:rPr lang="en-US" sz="2800" dirty="0" err="1"/>
                  <a:t>nào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khoảng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điểm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siêu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r>
                  <a:rPr lang="en-US" sz="2800" dirty="0" smtClean="0"/>
                  <a:t>Và</a:t>
                </a:r>
                <a:r>
                  <a:rPr lang="en-US" sz="2800" dirty="0"/>
                  <a:t> ,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trình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siêu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nhân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thêm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vào</a:t>
                </a:r>
                <a:r>
                  <a:rPr lang="en-US" sz="2800" dirty="0"/>
                  <a:t> 2 </a:t>
                </a:r>
                <a:r>
                  <a:rPr lang="en-US" sz="2800" dirty="0" err="1"/>
                  <a:t>vế</a:t>
                </a:r>
                <a:r>
                  <a:rPr lang="en-US" sz="2800" dirty="0"/>
                  <a:t> :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siêu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mới</a:t>
                </a:r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siêu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phẳng</a:t>
                </a:r>
                <a:r>
                  <a:rPr lang="en-US" sz="2800" dirty="0"/>
                  <a:t> ban </a:t>
                </a:r>
                <a:r>
                  <a:rPr lang="en-US" sz="2800" dirty="0" err="1"/>
                  <a:t>đầu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vì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vậy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chon w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b </a:t>
                </a:r>
                <a:r>
                  <a:rPr lang="en-US" sz="2800" dirty="0" err="1"/>
                  <a:t>sao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457200" indent="-457200" algn="just">
                  <a:buFontTx/>
                  <a:buChar char="-"/>
                </a:pP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mọi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ta </a:t>
                </a:r>
                <a:r>
                  <a:rPr lang="en-US" dirty="0" err="1"/>
                  <a:t>luôn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dirty="0"/>
              </a:p>
              <a:p>
                <a:pPr marL="457200" indent="-457200" algn="just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1262130"/>
                <a:ext cx="10553113" cy="4700788"/>
              </a:xfrm>
              <a:blipFill rotWithShape="0">
                <a:blip r:embed="rId3"/>
                <a:stretch>
                  <a:fillRect l="-1212" t="-2075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Thuật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SVM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23562"/>
                <a:ext cx="10553113" cy="5039356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𝑚𝑎𝑟𝑔𝑖𝑛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2800" dirty="0" smtClean="0"/>
              </a:p>
              <a:p>
                <a:pPr marL="457200" indent="-457200" algn="just">
                  <a:buFontTx/>
                  <a:buChar char="-"/>
                </a:pPr>
                <a:r>
                  <a:rPr lang="en-US" sz="2800" dirty="0" smtClean="0"/>
                  <a:t>Bài </a:t>
                </a:r>
                <a:r>
                  <a:rPr lang="en-US" sz="2800" dirty="0" err="1"/>
                  <a:t>toán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ưu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SVM </a:t>
                </a:r>
                <a:r>
                  <a:rPr lang="en-US" sz="2800" dirty="0" err="1"/>
                  <a:t>chính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việc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tìm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w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b </a:t>
                </a:r>
                <a:r>
                  <a:rPr lang="en-US" sz="2800" dirty="0" err="1"/>
                  <a:t>sao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margin </a:t>
                </a:r>
                <a:r>
                  <a:rPr lang="en-US" sz="2800" dirty="0" err="1"/>
                  <a:t>đạt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lớn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nhất</a:t>
                </a:r>
                <a:r>
                  <a:rPr lang="en-US" sz="2800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≤0 ,∀</m:t>
                    </m:r>
                  </m:oMath>
                </a14:m>
                <a:r>
                  <a:rPr lang="en-US" sz="2800" dirty="0"/>
                  <a:t>n= 1,2,..,m</a:t>
                </a:r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23562"/>
                <a:ext cx="10553113" cy="5039356"/>
              </a:xfrm>
              <a:blipFill rotWithShape="0">
                <a:blip r:embed="rId3"/>
                <a:stretch>
                  <a:fillRect l="-1212" r="-1155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923562"/>
                <a:ext cx="10553113" cy="5039356"/>
              </a:xfrm>
            </p:spPr>
            <p:txBody>
              <a:bodyPr>
                <a:noAutofit/>
              </a:bodyPr>
              <a:lstStyle/>
              <a:p>
                <a:pPr algn="l"/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 err="1"/>
                  <a:t>i</a:t>
                </a:r>
                <a:r>
                  <a:rPr lang="en-US" sz="2800" dirty="0"/>
                  <a:t>= 1,2,..,l</a:t>
                </a:r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)≤0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 err="1"/>
                  <a:t>i</a:t>
                </a:r>
                <a:r>
                  <a:rPr lang="en-US" sz="2800" dirty="0"/>
                  <a:t>= 1,2,..,</a:t>
                </a:r>
                <a:r>
                  <a:rPr lang="en-US" sz="2800" dirty="0" smtClean="0"/>
                  <a:t>k</a:t>
                </a:r>
              </a:p>
              <a:p>
                <a:pPr algn="l"/>
                <a:r>
                  <a:rPr lang="en-US" sz="2800" dirty="0" smtClean="0"/>
                  <a:t>-  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Lagrange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gọi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tử</a:t>
                </a:r>
                <a:r>
                  <a:rPr lang="en-US" sz="2800" dirty="0"/>
                  <a:t> Lagrange</a:t>
                </a:r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923562"/>
                <a:ext cx="10553113" cy="5039356"/>
              </a:xfrm>
              <a:blipFill rotWithShape="0"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088"/>
            <a:ext cx="9144000" cy="70338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Arial (Headings)"/>
              </a:rPr>
              <a:t>Bài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toán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đối</a:t>
            </a:r>
            <a:r>
              <a:rPr lang="en-US" sz="4000" dirty="0" smtClean="0">
                <a:latin typeface="Arial (Headings)"/>
              </a:rPr>
              <a:t> </a:t>
            </a:r>
            <a:r>
              <a:rPr lang="en-US" sz="4000" dirty="0" err="1" smtClean="0">
                <a:latin typeface="Arial (Headings)"/>
              </a:rPr>
              <a:t>ngẫu</a:t>
            </a:r>
            <a:r>
              <a:rPr lang="en-US" sz="4000" dirty="0" smtClean="0">
                <a:latin typeface="Arial (Headings)"/>
              </a:rPr>
              <a:t> </a:t>
            </a:r>
            <a:endParaRPr lang="en-US" sz="4000" dirty="0">
              <a:latin typeface="Arial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9443" y="813473"/>
                <a:ext cx="10553113" cy="604452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800" dirty="0" err="1" smtClean="0"/>
                  <a:t>Giả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sử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kiện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ràng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buộc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nhận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thấy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Nên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800" dirty="0" err="1"/>
                  <a:t>thì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 err="1"/>
                  <a:t>Suy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ra</a:t>
                </a:r>
                <a:r>
                  <a:rPr lang="en-US" sz="2800" dirty="0"/>
                  <a:t>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/>
                  <a:t>Ta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nghĩa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ưu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 algn="just"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9443" y="813473"/>
                <a:ext cx="10553113" cy="6044527"/>
              </a:xfrm>
              <a:blipFill rotWithShape="0">
                <a:blip r:embed="rId3"/>
                <a:stretch>
                  <a:fillRect l="-1155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482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(Headings)</vt:lpstr>
      <vt:lpstr>Arial</vt:lpstr>
      <vt:lpstr>Calibri</vt:lpstr>
      <vt:lpstr>Calibri Light</vt:lpstr>
      <vt:lpstr>Cambria Math</vt:lpstr>
      <vt:lpstr>Times New Roman</vt:lpstr>
      <vt:lpstr>Office Theme</vt:lpstr>
      <vt:lpstr>Nhận dạng chữ số viết tay sử dụng thuật toán SVM </vt:lpstr>
      <vt:lpstr> NỘI DUNG</vt:lpstr>
      <vt:lpstr>Bài toán về phân lớp dữ liệu</vt:lpstr>
      <vt:lpstr>Bài toán về phân lớp dữ liệu</vt:lpstr>
      <vt:lpstr>Thuật toán SVM</vt:lpstr>
      <vt:lpstr>Thuật toán SVM</vt:lpstr>
      <vt:lpstr>Thuật toán SVM</vt:lpstr>
      <vt:lpstr>Bài toán đối ngẫu </vt:lpstr>
      <vt:lpstr>Bài toán đối ngẫu </vt:lpstr>
      <vt:lpstr>Bài toán đối ngẫu </vt:lpstr>
      <vt:lpstr>Bài toán đối ngẫu </vt:lpstr>
      <vt:lpstr>Bài toán đối ngẫu </vt:lpstr>
      <vt:lpstr>Bài toán đối ngẫu </vt:lpstr>
      <vt:lpstr>Bài toán đối ngẫu </vt:lpstr>
      <vt:lpstr>Bài toán đối ngẫu </vt:lpstr>
      <vt:lpstr>SoftMagin</vt:lpstr>
      <vt:lpstr>SoftMagin</vt:lpstr>
      <vt:lpstr>Kernel </vt:lpstr>
      <vt:lpstr>Multi-SVM</vt:lpstr>
      <vt:lpstr>Demo Chương Trình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Dịch vụ DNS</dc:title>
  <dc:creator>anhphanaabb@gmail.com</dc:creator>
  <cp:lastModifiedBy>anhphanaabb@gmail.com</cp:lastModifiedBy>
  <cp:revision>348</cp:revision>
  <dcterms:created xsi:type="dcterms:W3CDTF">2019-04-17T19:55:51Z</dcterms:created>
  <dcterms:modified xsi:type="dcterms:W3CDTF">2019-06-06T23:04:15Z</dcterms:modified>
</cp:coreProperties>
</file>