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57" r:id="rId4"/>
    <p:sldId id="275" r:id="rId5"/>
    <p:sldId id="258" r:id="rId6"/>
    <p:sldId id="259" r:id="rId7"/>
    <p:sldId id="277" r:id="rId8"/>
    <p:sldId id="278" r:id="rId9"/>
    <p:sldId id="279" r:id="rId10"/>
    <p:sldId id="281" r:id="rId11"/>
    <p:sldId id="280" r:id="rId12"/>
    <p:sldId id="282" r:id="rId13"/>
    <p:sldId id="283" r:id="rId14"/>
    <p:sldId id="284" r:id="rId15"/>
    <p:sldId id="285" r:id="rId16"/>
    <p:sldId id="286" r:id="rId17"/>
    <p:sldId id="269" r:id="rId18"/>
    <p:sldId id="270" r:id="rId19"/>
    <p:sldId id="262" r:id="rId20"/>
    <p:sldId id="267" r:id="rId21"/>
    <p:sldId id="287" r:id="rId22"/>
    <p:sldId id="276" r:id="rId23"/>
    <p:sldId id="263" r:id="rId24"/>
    <p:sldId id="272" r:id="rId25"/>
    <p:sldId id="271" r:id="rId26"/>
    <p:sldId id="273" r:id="rId27"/>
    <p:sldId id="274"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64" autoAdjust="0"/>
  </p:normalViewPr>
  <p:slideViewPr>
    <p:cSldViewPr snapToGrid="0">
      <p:cViewPr varScale="1">
        <p:scale>
          <a:sx n="72" d="100"/>
          <a:sy n="72" d="100"/>
        </p:scale>
        <p:origin x="7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1150-7FFB-4742-A1EB-CAFA1A8B6EAC}" type="datetimeFigureOut">
              <a:rPr lang="en-US" smtClean="0"/>
              <a:t>12/12/2019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DCBE1-DEE6-450F-8E4E-269A502C64D9}" type="slidenum">
              <a:rPr lang="en-US" smtClean="0"/>
              <a:t>‹#›</a:t>
            </a:fld>
            <a:endParaRPr lang="en-US"/>
          </a:p>
        </p:txBody>
      </p:sp>
    </p:spTree>
    <p:extLst>
      <p:ext uri="{BB962C8B-B14F-4D97-AF65-F5344CB8AC3E}">
        <p14:creationId xmlns:p14="http://schemas.microsoft.com/office/powerpoint/2010/main" val="395932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Lý do sử dụng .NET Core </a:t>
            </a:r>
            <a:r>
              <a:rPr lang="en-US" sz="1200" b="1" kern="1200" baseline="30000" dirty="0" smtClean="0">
                <a:solidFill>
                  <a:schemeClr val="tx1"/>
                </a:solidFill>
                <a:effectLst/>
                <a:latin typeface="+mn-lt"/>
                <a:ea typeface="+mn-ea"/>
                <a:cs typeface="+mn-cs"/>
              </a:rPr>
              <a:t>[1]</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ASP.NET Core là một open-source mới và framework </a:t>
            </a:r>
            <a:r>
              <a:rPr lang="en-US" sz="1200" i="1" kern="1200" dirty="0" smtClean="0">
                <a:solidFill>
                  <a:schemeClr val="tx1"/>
                </a:solidFill>
                <a:effectLst/>
                <a:latin typeface="+mn-lt"/>
                <a:ea typeface="+mn-ea"/>
                <a:cs typeface="+mn-cs"/>
              </a:rPr>
              <a:t>đa nền tảng</a:t>
            </a:r>
            <a:r>
              <a:rPr lang="en-US" sz="1200" kern="1200" dirty="0" smtClean="0">
                <a:solidFill>
                  <a:schemeClr val="tx1"/>
                </a:solidFill>
                <a:effectLst/>
                <a:latin typeface="+mn-lt"/>
                <a:ea typeface="+mn-ea"/>
                <a:cs typeface="+mn-cs"/>
              </a:rPr>
              <a:t> (cross-platform) cho việc xây dựng những ứng dụng hiện tại dựa trên kết nối đám mây, giống như web apps, IoT và backend cho mobile.</a:t>
            </a:r>
          </a:p>
          <a:p>
            <a:r>
              <a:rPr lang="en-US" sz="1200" kern="1200" dirty="0" smtClean="0">
                <a:solidFill>
                  <a:schemeClr val="tx1"/>
                </a:solidFill>
                <a:effectLst/>
                <a:latin typeface="+mn-lt"/>
                <a:ea typeface="+mn-ea"/>
                <a:cs typeface="+mn-cs"/>
              </a:rPr>
              <a:t>Ứng dụng ASP.NET Core có thể chạy trên .NET Core hoặc trên phiên bản đầy đủ của .NET Framework. Nó được thiết kế để cung cấp và tối ưu development framework cho những dụng cái mà được triển khai trên </a:t>
            </a:r>
            <a:r>
              <a:rPr lang="en-US" sz="1200" i="1" kern="1200" dirty="0" smtClean="0">
                <a:solidFill>
                  <a:schemeClr val="tx1"/>
                </a:solidFill>
                <a:effectLst/>
                <a:latin typeface="+mn-lt"/>
                <a:ea typeface="+mn-ea"/>
                <a:cs typeface="+mn-cs"/>
              </a:rPr>
              <a:t>đám mây</a:t>
            </a:r>
            <a:r>
              <a:rPr lang="en-US" sz="1200" kern="1200" dirty="0" smtClean="0">
                <a:solidFill>
                  <a:schemeClr val="tx1"/>
                </a:solidFill>
                <a:effectLst/>
                <a:latin typeface="+mn-lt"/>
                <a:ea typeface="+mn-ea"/>
                <a:cs typeface="+mn-cs"/>
              </a:rPr>
              <a:t> (clound) hoặc chạy on-promise.</a:t>
            </a:r>
          </a:p>
          <a:p>
            <a:r>
              <a:rPr lang="en-US" sz="1200" kern="1200" dirty="0" smtClean="0">
                <a:solidFill>
                  <a:schemeClr val="tx1"/>
                </a:solidFill>
                <a:effectLst/>
                <a:latin typeface="+mn-lt"/>
                <a:ea typeface="+mn-ea"/>
                <a:cs typeface="+mn-cs"/>
              </a:rPr>
              <a:t>Nó bao gồm các thành phần theo hướng module nhằm tối thiểu tài nguyên và chi phí phát triển, tạo được sự mềm giẻo trong việc xây dựng giải pháp. Ngoài ra có thể phát triển và chạy những ứng dụng ASP.NET Core đa nền tảng trên Windows, Mac và Linux.</a:t>
            </a:r>
          </a:p>
          <a:p>
            <a:r>
              <a:rPr lang="en-US" sz="1200" kern="1200" dirty="0" smtClean="0">
                <a:solidFill>
                  <a:schemeClr val="tx1"/>
                </a:solidFill>
                <a:effectLst/>
                <a:latin typeface="+mn-lt"/>
                <a:ea typeface="+mn-ea"/>
                <a:cs typeface="+mn-cs"/>
              </a:rPr>
              <a:t>Đồng thời nó đã trở thành một mã nguồn mở. Đây là một thay đổi rất lớn và quan trọng nhất của ASP.NET Core. Điều mà trước đây khó có một lập trình viên nào có thể nghĩ đến. Có lẽ đó cũng là một xu thế mà các ngôn ngữ lập trình hiện nay đang hướng tới.</a:t>
            </a:r>
          </a:p>
          <a:p>
            <a:pPr lvl="0"/>
            <a:r>
              <a:rPr lang="en-US" sz="1200" b="1" kern="1200" dirty="0" smtClean="0">
                <a:solidFill>
                  <a:schemeClr val="tx1"/>
                </a:solidFill>
                <a:effectLst/>
                <a:latin typeface="+mn-lt"/>
                <a:ea typeface="+mn-ea"/>
                <a:cs typeface="+mn-cs"/>
              </a:rPr>
              <a:t>Hoàn cảnh ra đời</a:t>
            </a:r>
          </a:p>
          <a:p>
            <a:r>
              <a:rPr lang="en-US" sz="1200" kern="1200" dirty="0" smtClean="0">
                <a:solidFill>
                  <a:schemeClr val="tx1"/>
                </a:solidFill>
                <a:effectLst/>
                <a:latin typeface="+mn-lt"/>
                <a:ea typeface="+mn-ea"/>
                <a:cs typeface="+mn-cs"/>
              </a:rPr>
              <a:t>Bản phát hành đầu tiên của ASP.NET đã xuất hiện cách đây 15 năm trước, nó là một phần của .NET Framework. Từ đó, hàng triệu lập trình viên đã sử dụng nó để xây dựng những ứng dụng web tuyệt vời, và trên những năm đó Microsoft đã phát triển thêm nhiều tính năng mới.</a:t>
            </a:r>
          </a:p>
          <a:p>
            <a:r>
              <a:rPr lang="en-US" sz="1200" kern="1200" dirty="0" smtClean="0">
                <a:solidFill>
                  <a:schemeClr val="tx1"/>
                </a:solidFill>
                <a:effectLst/>
                <a:latin typeface="+mn-lt"/>
                <a:ea typeface="+mn-ea"/>
                <a:cs typeface="+mn-cs"/>
              </a:rPr>
              <a:t>ASP.NET Core có một số thay đổi kiến trúc lớn, đó là kết quả của việc học hỏi rất nhiều từ các framework module hóa khác. ASP.NET Core không còn dựa trên System.Web.dll nữa. Nó được dựa trên một tập hợp các gói, các module hay cũng được gọi là các </a:t>
            </a:r>
            <a:r>
              <a:rPr lang="en-US" sz="1200" i="1" kern="1200" dirty="0" smtClean="0">
                <a:solidFill>
                  <a:schemeClr val="tx1"/>
                </a:solidFill>
                <a:effectLst/>
                <a:latin typeface="+mn-lt"/>
                <a:ea typeface="+mn-ea"/>
                <a:cs typeface="+mn-cs"/>
              </a:rPr>
              <a:t>NuGet Packages</a:t>
            </a:r>
            <a:r>
              <a:rPr lang="en-US" sz="1200" kern="1200" dirty="0" smtClean="0">
                <a:solidFill>
                  <a:schemeClr val="tx1"/>
                </a:solidFill>
                <a:effectLst/>
                <a:latin typeface="+mn-lt"/>
                <a:ea typeface="+mn-ea"/>
                <a:cs typeface="+mn-cs"/>
              </a:rPr>
              <a:t>. Điều này cho phép bạn tối ưu ứng dụng của bạn để chỉ bao gồm những packages nào cần thiết. Lợi ích của nó là giúp cho ứng dụng nhỏ hơn, bảo mật chặt chẽ hơn, giảm sự phức tạp, tối ưu hiệu suất hoạt động và giảm chi phí, thời gian cho việc phát triển.</a:t>
            </a:r>
          </a:p>
          <a:p>
            <a:r>
              <a:rPr lang="en-US" sz="1200" kern="1200" dirty="0" smtClean="0">
                <a:solidFill>
                  <a:schemeClr val="tx1"/>
                </a:solidFill>
                <a:effectLst/>
                <a:latin typeface="+mn-lt"/>
                <a:ea typeface="+mn-ea"/>
                <a:cs typeface="+mn-cs"/>
              </a:rPr>
              <a:t>Với ASP.NET Core, chúng ta đạt được những nền tảng cải tiến dưới đây:</a:t>
            </a:r>
          </a:p>
          <a:p>
            <a:pPr lvl="0"/>
            <a:r>
              <a:rPr lang="en-US" sz="1200" kern="1200" dirty="0" smtClean="0">
                <a:solidFill>
                  <a:schemeClr val="tx1"/>
                </a:solidFill>
                <a:effectLst/>
                <a:latin typeface="+mn-lt"/>
                <a:ea typeface="+mn-ea"/>
                <a:cs typeface="+mn-cs"/>
              </a:rPr>
              <a:t>Hợp nhất việc xây dựng web UI và web APIs.</a:t>
            </a:r>
          </a:p>
          <a:p>
            <a:pPr lvl="0"/>
            <a:r>
              <a:rPr lang="en-US" sz="1200" kern="1200" dirty="0" smtClean="0">
                <a:solidFill>
                  <a:schemeClr val="tx1"/>
                </a:solidFill>
                <a:effectLst/>
                <a:latin typeface="+mn-lt"/>
                <a:ea typeface="+mn-ea"/>
                <a:cs typeface="+mn-cs"/>
              </a:rPr>
              <a:t>Tích hợp những client-side frameworks hiện đại và những luồng phát triển.</a:t>
            </a:r>
          </a:p>
          <a:p>
            <a:pPr lvl="0"/>
            <a:r>
              <a:rPr lang="en-US" sz="1200" kern="1200" dirty="0" smtClean="0">
                <a:solidFill>
                  <a:schemeClr val="tx1"/>
                </a:solidFill>
                <a:effectLst/>
                <a:latin typeface="+mn-lt"/>
                <a:ea typeface="+mn-ea"/>
                <a:cs typeface="+mn-cs"/>
              </a:rPr>
              <a:t>Hệ thống cấu hình dựa trên môi trường đám mây thật sự.</a:t>
            </a:r>
          </a:p>
          <a:p>
            <a:pPr lvl="0"/>
            <a:r>
              <a:rPr lang="en-US" sz="1200" kern="1200" dirty="0" smtClean="0">
                <a:solidFill>
                  <a:schemeClr val="tx1"/>
                </a:solidFill>
                <a:effectLst/>
                <a:latin typeface="+mn-lt"/>
                <a:ea typeface="+mn-ea"/>
                <a:cs typeface="+mn-cs"/>
              </a:rPr>
              <a:t>Dependency injection được xây dựng sẵn.</a:t>
            </a:r>
          </a:p>
          <a:p>
            <a:pPr lvl="0"/>
            <a:r>
              <a:rPr lang="en-US" sz="1200" kern="1200" dirty="0" smtClean="0">
                <a:solidFill>
                  <a:schemeClr val="tx1"/>
                </a:solidFill>
                <a:effectLst/>
                <a:latin typeface="+mn-lt"/>
                <a:ea typeface="+mn-ea"/>
                <a:cs typeface="+mn-cs"/>
              </a:rPr>
              <a:t>HTTP request được tối ưu nhẹ hơn.</a:t>
            </a:r>
          </a:p>
          <a:p>
            <a:pPr lvl="0"/>
            <a:r>
              <a:rPr lang="en-US" sz="1200" kern="1200" dirty="0" smtClean="0">
                <a:solidFill>
                  <a:schemeClr val="tx1"/>
                </a:solidFill>
                <a:effectLst/>
                <a:latin typeface="+mn-lt"/>
                <a:ea typeface="+mn-ea"/>
                <a:cs typeface="+mn-cs"/>
              </a:rPr>
              <a:t>Có thể host trên IIS hoặc self-host trong process của riêng bạn.</a:t>
            </a:r>
          </a:p>
          <a:p>
            <a:pPr lvl="0"/>
            <a:r>
              <a:rPr lang="en-US" sz="1200" kern="1200" dirty="0" smtClean="0">
                <a:solidFill>
                  <a:schemeClr val="tx1"/>
                </a:solidFill>
                <a:effectLst/>
                <a:latin typeface="+mn-lt"/>
                <a:ea typeface="+mn-ea"/>
                <a:cs typeface="+mn-cs"/>
              </a:rPr>
              <a:t>Được xây dựng trên .NET Core, hỗ trợ thực sự app versioning.</a:t>
            </a:r>
          </a:p>
          <a:p>
            <a:pPr lvl="0"/>
            <a:r>
              <a:rPr lang="en-US" sz="1200" kern="1200" dirty="0" smtClean="0">
                <a:solidFill>
                  <a:schemeClr val="tx1"/>
                </a:solidFill>
                <a:effectLst/>
                <a:latin typeface="+mn-lt"/>
                <a:ea typeface="+mn-ea"/>
                <a:cs typeface="+mn-cs"/>
              </a:rPr>
              <a:t>Chuyển các thực thể, thành phần, module như những NuGet Packages.</a:t>
            </a:r>
          </a:p>
          <a:p>
            <a:pPr lvl="0"/>
            <a:r>
              <a:rPr lang="en-US" sz="1200" kern="1200" dirty="0" smtClean="0">
                <a:solidFill>
                  <a:schemeClr val="tx1"/>
                </a:solidFill>
                <a:effectLst/>
                <a:latin typeface="+mn-lt"/>
                <a:ea typeface="+mn-ea"/>
                <a:cs typeface="+mn-cs"/>
              </a:rPr>
              <a:t>Những công cụ mới để đơn giản hóa quá trình phát triển web hiện đại.</a:t>
            </a:r>
          </a:p>
          <a:p>
            <a:pPr lvl="0"/>
            <a:r>
              <a:rPr lang="en-US" sz="1200" kern="1200" dirty="0" smtClean="0">
                <a:solidFill>
                  <a:schemeClr val="tx1"/>
                </a:solidFill>
                <a:effectLst/>
                <a:latin typeface="+mn-lt"/>
                <a:ea typeface="+mn-ea"/>
                <a:cs typeface="+mn-cs"/>
              </a:rPr>
              <a:t>Xây dựng và chạy đa nền tảng (Windows, Mac và Linux).</a:t>
            </a:r>
          </a:p>
          <a:p>
            <a:pPr lvl="0"/>
            <a:r>
              <a:rPr lang="en-US" sz="1200" kern="1200" dirty="0" smtClean="0">
                <a:solidFill>
                  <a:schemeClr val="tx1"/>
                </a:solidFill>
                <a:effectLst/>
                <a:latin typeface="+mn-lt"/>
                <a:ea typeface="+mn-ea"/>
                <a:cs typeface="+mn-cs"/>
              </a:rPr>
              <a:t>Mã nguồn mở và tập trung vào cộng </a:t>
            </a:r>
            <a:r>
              <a:rPr lang="en-US" sz="1200" kern="1200" smtClean="0">
                <a:solidFill>
                  <a:schemeClr val="tx1"/>
                </a:solidFill>
                <a:effectLst/>
                <a:latin typeface="+mn-lt"/>
                <a:ea typeface="+mn-ea"/>
                <a:cs typeface="+mn-cs"/>
              </a:rPr>
              <a:t>đồng</a:t>
            </a:r>
            <a:r>
              <a:rPr lang="en-US" sz="1200" kern="1200" smtClean="0">
                <a:solidFill>
                  <a:schemeClr val="tx1"/>
                </a:solidFill>
                <a:effectLst/>
                <a:latin typeface="+mn-lt"/>
                <a:ea typeface="+mn-ea"/>
                <a:cs typeface="+mn-cs"/>
              </a:rPr>
              <a:t>.</a:t>
            </a:r>
          </a:p>
          <a:p>
            <a:pPr lvl="0"/>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Yêu</a:t>
            </a:r>
            <a:r>
              <a:rPr lang="en-US" sz="1200" kern="1200" baseline="0" smtClean="0">
                <a:solidFill>
                  <a:schemeClr val="tx1"/>
                </a:solidFill>
                <a:effectLst/>
                <a:latin typeface="+mn-lt"/>
                <a:ea typeface="+mn-ea"/>
                <a:cs typeface="+mn-cs"/>
              </a:rPr>
              <a:t> cầu: </a:t>
            </a:r>
            <a:r>
              <a:rPr lang="vi-VN" sz="1200" kern="1200" baseline="0" smtClean="0">
                <a:solidFill>
                  <a:schemeClr val="tx1"/>
                </a:solidFill>
                <a:effectLst/>
                <a:latin typeface="+mn-lt"/>
                <a:ea typeface="+mn-ea"/>
                <a:cs typeface="+mn-cs"/>
              </a:rPr>
              <a:t>Visual Studio bản 2017 15.9 hoặc cao hơn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05DCBE1-DEE6-450F-8E4E-269A502C64D9}" type="slidenum">
              <a:rPr lang="en-US" smtClean="0"/>
              <a:t>3</a:t>
            </a:fld>
            <a:endParaRPr lang="en-US"/>
          </a:p>
        </p:txBody>
      </p:sp>
    </p:spTree>
    <p:extLst>
      <p:ext uri="{BB962C8B-B14F-4D97-AF65-F5344CB8AC3E}">
        <p14:creationId xmlns:p14="http://schemas.microsoft.com/office/powerpoint/2010/main" val="32612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MVC là viết tắt của Model – View – Controller. Trong đó Controller chính là trái tim của ứng dụng:</a:t>
            </a:r>
          </a:p>
          <a:p>
            <a:pPr lvl="0"/>
            <a:r>
              <a:rPr lang="en-US" sz="1200" kern="1200" smtClean="0">
                <a:solidFill>
                  <a:schemeClr val="tx1"/>
                </a:solidFill>
                <a:effectLst/>
                <a:latin typeface="+mn-lt"/>
                <a:ea typeface="+mn-ea"/>
                <a:cs typeface="+mn-cs"/>
              </a:rPr>
              <a:t>+ Controller sẽ chịu trách nhiệm nhận các request được gửi lên từ người dùng, sau đó sẽ xử lý và điều hướng dữ liệu trả về.</a:t>
            </a:r>
          </a:p>
          <a:p>
            <a:pPr lvl="0"/>
            <a:r>
              <a:rPr lang="en-US" sz="1200" kern="1200" smtClean="0">
                <a:solidFill>
                  <a:schemeClr val="tx1"/>
                </a:solidFill>
                <a:effectLst/>
                <a:latin typeface="+mn-lt"/>
                <a:ea typeface="+mn-ea"/>
                <a:cs typeface="+mn-cs"/>
              </a:rPr>
              <a:t>+ View đảm nhận công việc đơn giản hơn, nó chỉ có một nhiệm vụ duy nhất là chứa mã giao diện hoặc nhận dữ liệu trả về từ Controller.</a:t>
            </a:r>
          </a:p>
          <a:p>
            <a:r>
              <a:rPr lang="en-US" sz="1200" kern="1200" smtClean="0">
                <a:solidFill>
                  <a:schemeClr val="tx1"/>
                </a:solidFill>
                <a:effectLst/>
                <a:latin typeface="+mn-lt"/>
                <a:ea typeface="+mn-ea"/>
                <a:cs typeface="+mn-cs"/>
              </a:rPr>
              <a:t>+ Model thì chịu trách nhiệm tương tác với cơ sở dữ liệu, có thể là thực thi truy vấn thông thường hoặc trả về dữ liệu dạng đóng gói cho Controller xử lý và điều hướng.</a:t>
            </a:r>
          </a:p>
          <a:p>
            <a:endParaRPr lang="en-US" sz="1200" kern="1200" smtClean="0">
              <a:solidFill>
                <a:schemeClr val="tx1"/>
              </a:solidFill>
              <a:effectLst/>
              <a:latin typeface="+mn-lt"/>
              <a:ea typeface="+mn-ea"/>
              <a:cs typeface="+mn-cs"/>
            </a:endParaRPr>
          </a:p>
          <a:p>
            <a:pPr lvl="0"/>
            <a:r>
              <a:rPr lang="vi-VN" sz="1200" kern="1200" smtClean="0">
                <a:solidFill>
                  <a:schemeClr val="tx1"/>
                </a:solidFill>
                <a:effectLst/>
                <a:latin typeface="+mn-lt"/>
                <a:ea typeface="+mn-ea"/>
                <a:cs typeface="+mn-cs"/>
              </a:rPr>
              <a:t>MVC cho phép phát triển ứng dụng nhanh chóng. Chúng ta có thể tạo một Model trước và chuyển thông tin này cho nhóm phát triển giao diện người dùng. Họ có thể bắt đầu implement phần View song song với đội Back</a:t>
            </a:r>
            <a:r>
              <a:rPr lang="en-US" sz="1200" kern="120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end implement Controller và logic để phát triển nhanh hơn.</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Giảm độ phức tạp của code.</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Tăng khả năng tái sử dụng.</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a:t>
            </a:r>
            <a:r>
              <a:rPr lang="vi-VN" sz="1200" kern="1200" smtClean="0">
                <a:solidFill>
                  <a:schemeClr val="tx1"/>
                </a:solidFill>
                <a:effectLst/>
                <a:latin typeface="+mn-lt"/>
                <a:ea typeface="+mn-ea"/>
                <a:cs typeface="+mn-cs"/>
              </a:rPr>
              <a:t>Giảm bớt sự phụ thuộc trong code, dễ bảo trì, dễ nâng cấp hơn.</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4</a:t>
            </a:fld>
            <a:endParaRPr lang="en-US"/>
          </a:p>
        </p:txBody>
      </p:sp>
    </p:spTree>
    <p:extLst>
      <p:ext uri="{BB962C8B-B14F-4D97-AF65-F5344CB8AC3E}">
        <p14:creationId xmlns:p14="http://schemas.microsoft.com/office/powerpoint/2010/main" val="246299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BUILD là sự kiện các nhà phát triển thường niên của Microsoft, điều này làm cho các sản phẩm liên quan đến các nhà phát triển như Visual Studio và .NET trở thành chủ đề không thể thiếu của chương trình.</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ML.NET 0.1 đã được giới thiệu vào năm ngoái tại</a:t>
            </a:r>
            <a:r>
              <a:rPr lang="en-US" sz="1200" b="0" i="0" kern="1200" smtClean="0">
                <a:solidFill>
                  <a:schemeClr val="tx1"/>
                </a:solidFill>
                <a:effectLst/>
                <a:latin typeface="+mn-lt"/>
                <a:ea typeface="+mn-ea"/>
                <a:cs typeface="+mn-cs"/>
              </a:rPr>
              <a:t> sự</a:t>
            </a:r>
            <a:r>
              <a:rPr lang="en-US" sz="1200" b="0" i="0" kern="1200" baseline="0" smtClean="0">
                <a:solidFill>
                  <a:schemeClr val="tx1"/>
                </a:solidFill>
                <a:effectLst/>
                <a:latin typeface="+mn-lt"/>
                <a:ea typeface="+mn-ea"/>
                <a:cs typeface="+mn-cs"/>
              </a:rPr>
              <a:t> kiện</a:t>
            </a:r>
            <a:r>
              <a:rPr lang="en-US" sz="1200" b="0" i="0" kern="1200" smtClean="0">
                <a:solidFill>
                  <a:schemeClr val="tx1"/>
                </a:solidFill>
                <a:effectLst/>
                <a:latin typeface="+mn-lt"/>
                <a:ea typeface="+mn-ea"/>
                <a:cs typeface="+mn-cs"/>
              </a:rPr>
              <a:t> BUILD 2018</a:t>
            </a:r>
            <a:r>
              <a:rPr lang="en-US" sz="1200" b="0" i="0" kern="1200" baseline="0" smtClean="0">
                <a:solidFill>
                  <a:schemeClr val="tx1"/>
                </a:solidFill>
                <a:effectLst/>
                <a:latin typeface="+mn-lt"/>
                <a:ea typeface="+mn-ea"/>
                <a:cs typeface="+mn-cs"/>
              </a:rPr>
              <a:t> và sau quá trình 1 năm cũng vào sự kiện BUILD 2019, ML.NET được </a:t>
            </a:r>
            <a:r>
              <a:rPr lang="en-US" sz="1200" b="0" i="0" kern="1200" smtClean="0">
                <a:solidFill>
                  <a:schemeClr val="tx1"/>
                </a:solidFill>
                <a:effectLst/>
                <a:latin typeface="+mn-lt"/>
                <a:ea typeface="+mn-ea"/>
                <a:cs typeface="+mn-cs"/>
              </a:rPr>
              <a:t>công bố tiếp phiên bản 1.0.</a:t>
            </a: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ML.NET là một framework mã nguồn mở và đa nền tảng chạy trên Windows, macOS và Linux. Phiên bản ML.NET nội bộ đã được chính Microsoft sử dụng trong gần một thập kỷ qua. Những sản phẩm có dấu chân của  ML.NET phải kể đến như Design Ideas của Powerpoint, Windows Hello, PowerBI Key Influencers, và Azure Machine Learning.</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Framework này giúp cho các nhà phát triển .NET có thể truy cập vào</a:t>
            </a:r>
            <a:r>
              <a:rPr lang="en-US" sz="1200" b="0" i="0" kern="1200" baseline="0" smtClean="0">
                <a:solidFill>
                  <a:schemeClr val="tx1"/>
                </a:solidFill>
                <a:effectLst/>
                <a:latin typeface="+mn-lt"/>
                <a:ea typeface="+mn-ea"/>
                <a:cs typeface="+mn-cs"/>
              </a:rPr>
              <a:t> những thư viện cần thiết</a:t>
            </a:r>
            <a:r>
              <a:rPr lang="vi-VN" sz="1200" b="0" i="0" kern="1200" smtClean="0">
                <a:solidFill>
                  <a:schemeClr val="tx1"/>
                </a:solidFill>
                <a:effectLst/>
                <a:latin typeface="+mn-lt"/>
                <a:ea typeface="+mn-ea"/>
                <a:cs typeface="+mn-cs"/>
              </a:rPr>
              <a:t>, để họ có thể xây dựng AI trong các ứng dụng của họ thông qua các mô hình máy học tùy chỉnh. ML.NET cho phép các nhà phát triển tạo và sử dụng các mô hình máy học tập trung vào các kịch bản mục tiêu như phân tích tình cảm, phân loại vấn đề, dự báo, đề xuất, phát hiện gian lận, phân loại hình ảnh, v.v... ML.NET được đóng gói sẵn với một bộ các biến thể để xử lý dữ liệu, thuật toán ML, kiểu dữ liệu ML và các extensions..., cung cấp khả năng truy cập vào TensorFlow cho các tình huống deep learning và ONNX, cùng với các thứ khác.</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Ngoài ra, Microsoft đang giới thiệu các tính năng ML mới và các công cụ trong Visual Studio. Automated Machine Learning (AutoML) (được cung cấp một bộ dữ liệu) sẽ tự động tìm ra các thuật toán tốt nhất để xây dựng các mô hình hoạt động tốt nhất. Bạn có thể tận dụng AutoML trong ML.NET bằng giao diện</a:t>
            </a:r>
            <a:r>
              <a:rPr lang="en-US" sz="1200" b="0" i="0" kern="1200" smtClean="0">
                <a:solidFill>
                  <a:schemeClr val="tx1"/>
                </a:solidFill>
                <a:effectLst/>
                <a:latin typeface="+mn-lt"/>
                <a:ea typeface="+mn-ea"/>
                <a:cs typeface="+mn-cs"/>
              </a:rPr>
              <a:t> UI</a:t>
            </a:r>
            <a:r>
              <a:rPr lang="en-US" sz="1200" b="0" i="0" kern="1200" baseline="0" smtClean="0">
                <a:solidFill>
                  <a:schemeClr val="tx1"/>
                </a:solidFill>
                <a:effectLst/>
                <a:latin typeface="+mn-lt"/>
                <a:ea typeface="+mn-ea"/>
                <a:cs typeface="+mn-cs"/>
              </a:rPr>
              <a:t> hoặc</a:t>
            </a:r>
            <a:r>
              <a:rPr lang="vi-VN" sz="1200" b="0" i="0" kern="1200" smtClean="0">
                <a:solidFill>
                  <a:schemeClr val="tx1"/>
                </a:solidFill>
                <a:effectLst/>
                <a:latin typeface="+mn-lt"/>
                <a:ea typeface="+mn-ea"/>
                <a:cs typeface="+mn-cs"/>
              </a:rPr>
              <a:t> command line của ML.NET, ML.NET Model Builder (một extension của Visual Studio) hoặc bằng cách sử dụng trực tiếp AutoML API.</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Decision tree:</a:t>
            </a:r>
          </a:p>
          <a:p>
            <a:r>
              <a:rPr lang="vi-VN" sz="1200" b="0" i="0" kern="1200" smtClean="0">
                <a:solidFill>
                  <a:schemeClr val="tx1"/>
                </a:solidFill>
                <a:effectLst/>
                <a:latin typeface="+mn-lt"/>
                <a:ea typeface="+mn-ea"/>
                <a:cs typeface="+mn-cs"/>
              </a:rPr>
              <a:t>Việc quan sát, suy nghĩ và ra các quyết định của con người thường được bắt đầu từ các câu hỏi. Machine learning cũng có một mô hình ra quyết định dựa trên các câu hỏi. Mô hình này có tên là </a:t>
            </a:r>
            <a:r>
              <a:rPr lang="vi-VN" sz="1200" b="0" i="1" kern="1200" smtClean="0">
                <a:solidFill>
                  <a:schemeClr val="tx1"/>
                </a:solidFill>
                <a:effectLst/>
                <a:latin typeface="+mn-lt"/>
                <a:ea typeface="+mn-ea"/>
                <a:cs typeface="+mn-cs"/>
              </a:rPr>
              <a:t>cây quyết định</a:t>
            </a:r>
            <a:r>
              <a:rPr lang="vi-VN" sz="1200" b="0" i="0" kern="120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decision tree</a:t>
            </a:r>
            <a:r>
              <a:rPr lang="vi-VN"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Light GBM là một khung tăng cường độ dốc sử dụng thuật toán học dựa trên cây.</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Khả năng phục hồi dữ liệu không cân bằng. Điều chỉnh cao</a:t>
            </a:r>
            <a:endParaRPr lang="en-US" sz="1200" b="1" i="0" kern="1200" smtClean="0">
              <a:solidFill>
                <a:schemeClr val="tx1"/>
              </a:solidFill>
              <a:effectLst/>
              <a:latin typeface="+mn-lt"/>
              <a:ea typeface="+mn-ea"/>
              <a:cs typeface="+mn-cs"/>
            </a:endParaRPr>
          </a:p>
          <a:p>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5</a:t>
            </a:fld>
            <a:endParaRPr lang="en-US"/>
          </a:p>
        </p:txBody>
      </p:sp>
    </p:spTree>
    <p:extLst>
      <p:ext uri="{BB962C8B-B14F-4D97-AF65-F5344CB8AC3E}">
        <p14:creationId xmlns:p14="http://schemas.microsoft.com/office/powerpoint/2010/main" val="419944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1" kern="1200" smtClean="0">
                <a:solidFill>
                  <a:schemeClr val="tx1"/>
                </a:solidFill>
                <a:effectLst/>
                <a:latin typeface="+mn-lt"/>
                <a:ea typeface="+mn-ea"/>
                <a:cs typeface="+mn-cs"/>
              </a:rPr>
              <a:t>Hệ số xác định (coefficient of determination)</a:t>
            </a:r>
            <a:r>
              <a:rPr lang="vi-VN" sz="1200" b="0" i="0" kern="1200" smtClean="0">
                <a:solidFill>
                  <a:schemeClr val="tx1"/>
                </a:solidFill>
                <a:effectLst/>
                <a:latin typeface="+mn-lt"/>
                <a:ea typeface="+mn-ea"/>
                <a:cs typeface="+mn-cs"/>
              </a:rPr>
              <a:t> thường ký hiệu là R</a:t>
            </a:r>
            <a:r>
              <a:rPr lang="vi-VN" sz="1200" b="0" i="0" kern="1200" baseline="30000" smtClean="0">
                <a:solidFill>
                  <a:schemeClr val="tx1"/>
                </a:solidFill>
                <a:effectLst/>
                <a:latin typeface="+mn-lt"/>
                <a:ea typeface="+mn-ea"/>
                <a:cs typeface="+mn-cs"/>
              </a:rPr>
              <a:t>2</a:t>
            </a:r>
            <a:r>
              <a:rPr lang="vi-VN" sz="1200" b="0" i="0" kern="1200" smtClean="0">
                <a:solidFill>
                  <a:schemeClr val="tx1"/>
                </a:solidFill>
                <a:effectLst/>
                <a:latin typeface="+mn-lt"/>
                <a:ea typeface="+mn-ea"/>
                <a:cs typeface="+mn-cs"/>
              </a:rPr>
              <a:t>, một con số thống kê tổng hợp khả năng giải thích của một phương trình. Nó biểu thị tỷ lệ biến thiên của biến phụ thuộc do tổng mức biến thiên của các biến giải thích gây ra và được tính bằng công thức:</a:t>
            </a:r>
            <a:r>
              <a:rPr lang="en-US" sz="1200" b="0" i="0" kern="1200" smtClean="0">
                <a:solidFill>
                  <a:schemeClr val="tx1"/>
                </a:solidFill>
                <a:effectLst/>
                <a:latin typeface="+mn-lt"/>
                <a:ea typeface="+mn-ea"/>
                <a:cs typeface="+mn-cs"/>
              </a:rPr>
              <a:t> R^2</a:t>
            </a:r>
            <a:r>
              <a:rPr lang="en-US" sz="1200" b="0" i="0" kern="1200" baseline="0" smtClean="0">
                <a:solidFill>
                  <a:schemeClr val="tx1"/>
                </a:solidFill>
                <a:effectLst/>
                <a:latin typeface="+mn-lt"/>
                <a:ea typeface="+mn-ea"/>
                <a:cs typeface="+mn-cs"/>
              </a:rPr>
              <a:t> = 1 – Ee^2/Ey^2 (Ee^2 là tổng các bình phương của phần dư và Ey^2 </a:t>
            </a:r>
            <a:r>
              <a:rPr lang="vi-VN" sz="1200" b="0" i="0" kern="1200" baseline="0" smtClean="0">
                <a:solidFill>
                  <a:schemeClr val="tx1"/>
                </a:solidFill>
                <a:effectLst/>
                <a:latin typeface="+mn-lt"/>
                <a:ea typeface="+mn-ea"/>
                <a:cs typeface="+mn-cs"/>
              </a:rPr>
              <a:t>là tổng các bình phương của biến độc lập</a:t>
            </a:r>
            <a:r>
              <a:rPr lang="en-US" sz="1200" b="0" i="0" kern="1200" baseline="0" smtClean="0">
                <a:solidFill>
                  <a:schemeClr val="tx1"/>
                </a:solidFill>
                <a:effectLst/>
                <a:latin typeface="+mn-lt"/>
                <a:ea typeface="+mn-ea"/>
                <a:cs typeface="+mn-cs"/>
              </a:rPr>
              <a:t>)</a:t>
            </a:r>
            <a:r>
              <a:rPr lang="vi-VN" sz="1200" b="0" i="0" kern="1200" baseline="0" smtClean="0">
                <a:solidFill>
                  <a:schemeClr val="tx1"/>
                </a:solidFill>
                <a:effectLst/>
                <a:latin typeface="+mn-lt"/>
                <a:ea typeface="+mn-ea"/>
                <a:cs typeface="+mn-cs"/>
              </a:rPr>
              <a:t>. Như vậy, </a:t>
            </a:r>
            <a:r>
              <a:rPr lang="vi-VN" sz="1200" b="0" i="0" kern="1200" smtClean="0">
                <a:solidFill>
                  <a:schemeClr val="tx1"/>
                </a:solidFill>
                <a:effectLst/>
                <a:latin typeface="+mn-lt"/>
                <a:ea typeface="+mn-ea"/>
                <a:cs typeface="+mn-cs"/>
              </a:rPr>
              <a:t>R</a:t>
            </a:r>
            <a:r>
              <a:rPr lang="vi-VN" sz="1200" b="0" i="0" kern="1200" baseline="30000" smtClean="0">
                <a:solidFill>
                  <a:schemeClr val="tx1"/>
                </a:solidFill>
                <a:effectLst/>
                <a:latin typeface="+mn-lt"/>
                <a:ea typeface="+mn-ea"/>
                <a:cs typeface="+mn-cs"/>
              </a:rPr>
              <a:t>2</a:t>
            </a:r>
            <a:r>
              <a:rPr lang="vi-VN" sz="1200" b="0" i="0" kern="1200" baseline="0" smtClean="0">
                <a:solidFill>
                  <a:schemeClr val="tx1"/>
                </a:solidFill>
                <a:effectLst/>
                <a:latin typeface="+mn-lt"/>
                <a:ea typeface="+mn-ea"/>
                <a:cs typeface="+mn-cs"/>
              </a:rPr>
              <a:t> phải nằm giữa 0 và 1. Khi </a:t>
            </a:r>
            <a:r>
              <a:rPr lang="vi-VN" sz="1200" b="0" i="0" kern="1200" smtClean="0">
                <a:solidFill>
                  <a:schemeClr val="tx1"/>
                </a:solidFill>
                <a:effectLst/>
                <a:latin typeface="+mn-lt"/>
                <a:ea typeface="+mn-ea"/>
                <a:cs typeface="+mn-cs"/>
              </a:rPr>
              <a:t>R</a:t>
            </a:r>
            <a:r>
              <a:rPr lang="vi-VN" sz="1200" b="0" i="0" kern="1200" baseline="30000" smtClean="0">
                <a:solidFill>
                  <a:schemeClr val="tx1"/>
                </a:solidFill>
                <a:effectLst/>
                <a:latin typeface="+mn-lt"/>
                <a:ea typeface="+mn-ea"/>
                <a:cs typeface="+mn-cs"/>
              </a:rPr>
              <a:t>2</a:t>
            </a:r>
            <a:r>
              <a:rPr lang="vi-VN" sz="1200" b="0" i="0" kern="1200" baseline="0" smtClean="0">
                <a:solidFill>
                  <a:schemeClr val="tx1"/>
                </a:solidFill>
                <a:effectLst/>
                <a:latin typeface="+mn-lt"/>
                <a:ea typeface="+mn-ea"/>
                <a:cs typeface="+mn-cs"/>
              </a:rPr>
              <a:t> càng gần 0, khả năng giải thích càng kém và điều ngược lại sẽ đúng khi các giá trị của nó tiến dần tới 1.</a:t>
            </a:r>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12</a:t>
            </a:fld>
            <a:endParaRPr lang="en-US"/>
          </a:p>
        </p:txBody>
      </p:sp>
    </p:spTree>
    <p:extLst>
      <p:ext uri="{BB962C8B-B14F-4D97-AF65-F5344CB8AC3E}">
        <p14:creationId xmlns:p14="http://schemas.microsoft.com/office/powerpoint/2010/main" val="163067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13</a:t>
            </a:fld>
            <a:endParaRPr lang="en-US"/>
          </a:p>
        </p:txBody>
      </p:sp>
    </p:spTree>
    <p:extLst>
      <p:ext uri="{BB962C8B-B14F-4D97-AF65-F5344CB8AC3E}">
        <p14:creationId xmlns:p14="http://schemas.microsoft.com/office/powerpoint/2010/main" val="411316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DCBE1-DEE6-450F-8E4E-269A502C64D9}" type="slidenum">
              <a:rPr lang="en-US" smtClean="0"/>
              <a:t>18</a:t>
            </a:fld>
            <a:endParaRPr lang="en-US"/>
          </a:p>
        </p:txBody>
      </p:sp>
    </p:spTree>
    <p:extLst>
      <p:ext uri="{BB962C8B-B14F-4D97-AF65-F5344CB8AC3E}">
        <p14:creationId xmlns:p14="http://schemas.microsoft.com/office/powerpoint/2010/main" val="424248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59515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26770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0378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16693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134038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CC510F-F8B8-45B6-A771-DBA6887DCFC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7053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C510F-F8B8-45B6-A771-DBA6887DCFC7}"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221258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CC510F-F8B8-45B6-A771-DBA6887DCFC7}"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396277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C510F-F8B8-45B6-A771-DBA6887DCFC7}" type="datetimeFigureOut">
              <a:rPr lang="en-US" smtClean="0"/>
              <a:t>12/12/2019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517329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33374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90674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67550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49913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45993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CC510F-F8B8-45B6-A771-DBA6887DCFC7}" type="datetimeFigureOut">
              <a:rPr lang="en-US" smtClean="0"/>
              <a:t>12/12/2019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C7B653-1764-466F-B958-B37B4EE9625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5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CC510F-F8B8-45B6-A771-DBA6887DCFC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7728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CC510F-F8B8-45B6-A771-DBA6887DCFC7}" type="datetimeFigureOut">
              <a:rPr lang="en-US" smtClean="0"/>
              <a:t>12/12/2019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0836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CC510F-F8B8-45B6-A771-DBA6887DCFC7}" type="datetimeFigureOut">
              <a:rPr lang="en-US" smtClean="0"/>
              <a:t>12/12/2019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284248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CC510F-F8B8-45B6-A771-DBA6887DCFC7}" type="datetimeFigureOut">
              <a:rPr lang="en-US" smtClean="0"/>
              <a:t>12/12/2019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0495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CC510F-F8B8-45B6-A771-DBA6887DCFC7}" type="datetimeFigureOut">
              <a:rPr lang="en-US" smtClean="0"/>
              <a:t>12/12/2019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154466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1CC510F-F8B8-45B6-A771-DBA6887DCFC7}" type="datetimeFigureOut">
              <a:rPr lang="en-US" smtClean="0"/>
              <a:t>12/12/2019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C7B653-1764-466F-B958-B37B4EE9625C}" type="slidenum">
              <a:rPr lang="en-US" smtClean="0"/>
              <a:t>‹#›</a:t>
            </a:fld>
            <a:endParaRPr lang="en-US"/>
          </a:p>
        </p:txBody>
      </p:sp>
    </p:spTree>
    <p:extLst>
      <p:ext uri="{BB962C8B-B14F-4D97-AF65-F5344CB8AC3E}">
        <p14:creationId xmlns:p14="http://schemas.microsoft.com/office/powerpoint/2010/main" val="128249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CC510F-F8B8-45B6-A771-DBA6887DCFC7}" type="datetimeFigureOut">
              <a:rPr lang="en-US" smtClean="0"/>
              <a:t>12/12/2019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C7B653-1764-466F-B958-B37B4EE9625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750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C510F-F8B8-45B6-A771-DBA6887DCFC7}" type="datetimeFigureOut">
              <a:rPr lang="en-US" smtClean="0"/>
              <a:t>12/12/2019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7B653-1764-466F-B958-B37B4EE9625C}" type="slidenum">
              <a:rPr lang="en-US" smtClean="0"/>
              <a:t>‹#›</a:t>
            </a:fld>
            <a:endParaRPr lang="en-US"/>
          </a:p>
        </p:txBody>
      </p:sp>
    </p:spTree>
    <p:extLst>
      <p:ext uri="{BB962C8B-B14F-4D97-AF65-F5344CB8AC3E}">
        <p14:creationId xmlns:p14="http://schemas.microsoft.com/office/powerpoint/2010/main" val="26490412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pcoder.com/5160-huong-dan-java-design-pattern-mvc/" TargetMode="External"/><Relationship Id="rId2" Type="http://schemas.openxmlformats.org/officeDocument/2006/relationships/hyperlink" Target="https://topdev.vn/blog/asp-net-core-la-gi/" TargetMode="External"/><Relationship Id="rId1" Type="http://schemas.openxmlformats.org/officeDocument/2006/relationships/slideLayout" Target="../slideLayouts/slideLayout2.xml"/><Relationship Id="rId4" Type="http://schemas.openxmlformats.org/officeDocument/2006/relationships/hyperlink" Target="http://gamestudio.vn/tin-tuc/20-tin-cong-nghe/microsoft-dua-visual-studio-len-trinh-duyet-gioi-thieu-net-5-phat-hanh-mlnet-10-windows-terminal-va-wsl-2-1676.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en-us/dotnet/api/microsoft.ml.trainers.lightgbm.lightgbmrankingtrainer" TargetMode="External"/><Relationship Id="rId13" Type="http://schemas.openxmlformats.org/officeDocument/2006/relationships/hyperlink" Target="https://docs.microsoft.com/en-us/dotnet/api/microsoft.ml.trainers.fasttree.fastforestbinarytrainer" TargetMode="External"/><Relationship Id="rId3" Type="http://schemas.openxmlformats.org/officeDocument/2006/relationships/image" Target="../media/image10.png"/><Relationship Id="rId7" Type="http://schemas.openxmlformats.org/officeDocument/2006/relationships/hyperlink" Target="https://docs.microsoft.com/en-us/dotnet/api/microsoft.ml.trainers.lightgbm.lightgbmregressiontrainer" TargetMode="External"/><Relationship Id="rId12" Type="http://schemas.openxmlformats.org/officeDocument/2006/relationships/hyperlink" Target="https://docs.microsoft.com/en-us/dotnet/api/microsoft.ml.trainers.fasttree.fasttreerankingtrainer" TargetMode="External"/><Relationship Id="rId2" Type="http://schemas.openxmlformats.org/officeDocument/2006/relationships/notesSlide" Target="../notesSlides/notesSlide3.xml"/><Relationship Id="rId16" Type="http://schemas.openxmlformats.org/officeDocument/2006/relationships/hyperlink" Target="https://docs.microsoft.com/en-us/dotnet/api/microsoft.ml.trainers.fasttree.gamregressiontraine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microsoft.ml.trainers.lightgbm.lightgbmmulticlasstrainer" TargetMode="External"/><Relationship Id="rId11" Type="http://schemas.openxmlformats.org/officeDocument/2006/relationships/hyperlink" Target="https://docs.microsoft.com/en-us/dotnet/api/microsoft.ml.trainers.fasttree.fasttreetweedietrainer" TargetMode="External"/><Relationship Id="rId5" Type="http://schemas.openxmlformats.org/officeDocument/2006/relationships/hyperlink" Target="https://docs.microsoft.com/en-us/dotnet/api/microsoft.ml.trainers.lightgbm.lightgbmbinarytrainer" TargetMode="External"/><Relationship Id="rId15" Type="http://schemas.openxmlformats.org/officeDocument/2006/relationships/hyperlink" Target="https://docs.microsoft.com/en-us/dotnet/api/microsoft.ml.trainers.fasttree.gambinarytrainer" TargetMode="External"/><Relationship Id="rId10" Type="http://schemas.openxmlformats.org/officeDocument/2006/relationships/hyperlink" Target="https://docs.microsoft.com/en-us/dotnet/api/microsoft.ml.trainers.fasttree.fasttreeregressiontrainer" TargetMode="External"/><Relationship Id="rId4" Type="http://schemas.openxmlformats.org/officeDocument/2006/relationships/image" Target="../media/image11.png"/><Relationship Id="rId9" Type="http://schemas.openxmlformats.org/officeDocument/2006/relationships/hyperlink" Target="https://docs.microsoft.com/en-us/dotnet/api/microsoft.ml.trainers.fasttree.fasttreebinarytrainer" TargetMode="External"/><Relationship Id="rId14" Type="http://schemas.openxmlformats.org/officeDocument/2006/relationships/hyperlink" Target="https://docs.microsoft.com/en-us/dotnet/api/microsoft.ml.trainers.fasttree.fastforestregressiontrain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797"/>
            <a:ext cx="10403541" cy="2763012"/>
          </a:xfrm>
        </p:spPr>
        <p:txBody>
          <a:bodyPr>
            <a:normAutofit/>
          </a:bodyPr>
          <a:lstStyle/>
          <a:p>
            <a:r>
              <a:rPr lang="en-US" sz="4800" dirty="0" smtClean="0">
                <a:latin typeface="+mn-lt"/>
              </a:rPr>
              <a:t>Đề Tài: Tìm hiểu công nghệ .NET </a:t>
            </a:r>
            <a:r>
              <a:rPr lang="en-US" sz="4800" smtClean="0">
                <a:latin typeface="+mn-lt"/>
              </a:rPr>
              <a:t>Core </a:t>
            </a:r>
            <a:br>
              <a:rPr lang="en-US" sz="4800" smtClean="0">
                <a:latin typeface="+mn-lt"/>
              </a:rPr>
            </a:br>
            <a:r>
              <a:rPr lang="en-US" sz="4800" smtClean="0">
                <a:latin typeface="+mn-lt"/>
              </a:rPr>
              <a:t>xây </a:t>
            </a:r>
            <a:r>
              <a:rPr lang="en-US" sz="4800" dirty="0" smtClean="0">
                <a:latin typeface="+mn-lt"/>
              </a:rPr>
              <a:t>dựng website mua bán và định </a:t>
            </a:r>
            <a:r>
              <a:rPr lang="en-US" sz="4800" smtClean="0">
                <a:latin typeface="+mn-lt"/>
              </a:rPr>
              <a:t>giá </a:t>
            </a:r>
            <a:br>
              <a:rPr lang="en-US" sz="4800" smtClean="0">
                <a:latin typeface="+mn-lt"/>
              </a:rPr>
            </a:br>
            <a:r>
              <a:rPr lang="en-US" sz="4800" smtClean="0">
                <a:latin typeface="+mn-lt"/>
              </a:rPr>
              <a:t>bất </a:t>
            </a:r>
            <a:r>
              <a:rPr lang="en-US" sz="4800" dirty="0" smtClean="0">
                <a:latin typeface="+mn-lt"/>
              </a:rPr>
              <a:t>động sản, ứng dụng Machine Learning</a:t>
            </a:r>
            <a:endParaRPr lang="en-US" sz="4800" dirty="0">
              <a:latin typeface="+mn-lt"/>
            </a:endParaRPr>
          </a:p>
        </p:txBody>
      </p:sp>
      <p:sp>
        <p:nvSpPr>
          <p:cNvPr id="5" name="Subtitle 2">
            <a:extLst>
              <a:ext uri="{FF2B5EF4-FFF2-40B4-BE49-F238E27FC236}">
                <a16:creationId xmlns:a16="http://schemas.microsoft.com/office/drawing/2014/main" id="{42838B7F-B0D4-488D-8119-B6F4DE67446A}"/>
              </a:ext>
            </a:extLst>
          </p:cNvPr>
          <p:cNvSpPr>
            <a:spLocks noGrp="1"/>
          </p:cNvSpPr>
          <p:nvPr>
            <p:ph type="subTitle" idx="1"/>
          </p:nvPr>
        </p:nvSpPr>
        <p:spPr>
          <a:xfrm>
            <a:off x="7847661" y="4458350"/>
            <a:ext cx="5167876" cy="1510650"/>
          </a:xfrm>
        </p:spPr>
        <p:txBody>
          <a:bodyPr>
            <a:normAutofit/>
          </a:bodyPr>
          <a:lstStyle/>
          <a:p>
            <a:r>
              <a:rPr lang="en-US" sz="2000" dirty="0">
                <a:solidFill>
                  <a:schemeClr val="tx1"/>
                </a:solidFill>
              </a:rPr>
              <a:t>THÀNH VIÊN: </a:t>
            </a:r>
          </a:p>
          <a:p>
            <a:r>
              <a:rPr lang="en-US" sz="2000" b="1" dirty="0" smtClean="0">
                <a:solidFill>
                  <a:schemeClr val="tx1"/>
                </a:solidFill>
              </a:rPr>
              <a:t>Phan </a:t>
            </a:r>
            <a:r>
              <a:rPr lang="en-US" sz="2000" b="1" smtClean="0">
                <a:solidFill>
                  <a:schemeClr val="tx1"/>
                </a:solidFill>
              </a:rPr>
              <a:t>Thanh Nam </a:t>
            </a:r>
            <a:r>
              <a:rPr lang="en-US" sz="2000" b="1" smtClean="0">
                <a:solidFill>
                  <a:schemeClr val="tx1"/>
                </a:solidFill>
              </a:rPr>
              <a:t>	- </a:t>
            </a:r>
            <a:r>
              <a:rPr lang="en-US" sz="2000" b="1" dirty="0" smtClean="0">
                <a:solidFill>
                  <a:schemeClr val="tx1"/>
                </a:solidFill>
              </a:rPr>
              <a:t>16110162</a:t>
            </a:r>
            <a:endParaRPr lang="en-US" sz="2000" dirty="0">
              <a:solidFill>
                <a:schemeClr val="tx1"/>
              </a:solidFill>
            </a:endParaRPr>
          </a:p>
          <a:p>
            <a:r>
              <a:rPr lang="en-US" sz="2000" b="1" dirty="0" smtClean="0">
                <a:solidFill>
                  <a:schemeClr val="tx1"/>
                </a:solidFill>
              </a:rPr>
              <a:t>Nguyễn </a:t>
            </a:r>
            <a:r>
              <a:rPr lang="en-US" sz="2000" b="1" smtClean="0">
                <a:solidFill>
                  <a:schemeClr val="tx1"/>
                </a:solidFill>
              </a:rPr>
              <a:t>Thiên Quốc </a:t>
            </a:r>
            <a:r>
              <a:rPr lang="en-US" sz="2000" b="1" smtClean="0">
                <a:solidFill>
                  <a:schemeClr val="tx1"/>
                </a:solidFill>
              </a:rPr>
              <a:t>- </a:t>
            </a:r>
            <a:r>
              <a:rPr lang="en-US" sz="2000" b="1" dirty="0" smtClean="0">
                <a:solidFill>
                  <a:schemeClr val="tx1"/>
                </a:solidFill>
              </a:rPr>
              <a:t>16110191</a:t>
            </a:r>
            <a:endParaRPr lang="en-US" sz="2000" dirty="0">
              <a:solidFill>
                <a:schemeClr val="tx1"/>
              </a:solidFill>
            </a:endParaRPr>
          </a:p>
        </p:txBody>
      </p:sp>
      <p:sp>
        <p:nvSpPr>
          <p:cNvPr id="4" name="TextBox 3">
            <a:extLst>
              <a:ext uri="{FF2B5EF4-FFF2-40B4-BE49-F238E27FC236}">
                <a16:creationId xmlns:a16="http://schemas.microsoft.com/office/drawing/2014/main" id="{492B8D21-0CC9-4A64-9683-961E7EAE8448}"/>
              </a:ext>
            </a:extLst>
          </p:cNvPr>
          <p:cNvSpPr txBox="1"/>
          <p:nvPr/>
        </p:nvSpPr>
        <p:spPr>
          <a:xfrm>
            <a:off x="0" y="4458350"/>
            <a:ext cx="7847661" cy="1200329"/>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Giáo viên </a:t>
            </a:r>
            <a:r>
              <a:rPr lang="en-US" sz="2400" smtClean="0">
                <a:latin typeface="Arial" panose="020B0604020202020204" pitchFamily="34" charset="0"/>
                <a:cs typeface="Arial" panose="020B0604020202020204" pitchFamily="34" charset="0"/>
              </a:rPr>
              <a:t>hướng dẫn: </a:t>
            </a:r>
            <a:r>
              <a:rPr lang="en-US" sz="2400" b="1" smtClean="0">
                <a:latin typeface="Arial" panose="020B0604020202020204" pitchFamily="34" charset="0"/>
                <a:cs typeface="Arial" panose="020B0604020202020204" pitchFamily="34" charset="0"/>
              </a:rPr>
              <a:t>ThS</a:t>
            </a:r>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Nguyễn Trần Thi Văn</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Giáo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TS</a:t>
            </a:r>
            <a:r>
              <a:rPr lang="en-US" sz="2400" b="1" dirty="0">
                <a:latin typeface="Arial" panose="020B0604020202020204" pitchFamily="34" charset="0"/>
                <a:cs typeface="Arial" panose="020B0604020202020204" pitchFamily="34" charset="0"/>
              </a:rPr>
              <a:t>. Nguyễn </a:t>
            </a:r>
            <a:r>
              <a:rPr lang="en-US" sz="2400" b="1" err="1">
                <a:latin typeface="Arial" panose="020B0604020202020204" pitchFamily="34" charset="0"/>
                <a:cs typeface="Arial" panose="020B0604020202020204" pitchFamily="34" charset="0"/>
              </a:rPr>
              <a:t>Thiên</a:t>
            </a:r>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Bảo</a:t>
            </a:r>
          </a:p>
          <a:p>
            <a:r>
              <a:rPr lang="en-US" sz="2400" b="1">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		    ThS. Trương Thị Ngọc Phượng</a:t>
            </a:r>
            <a:endParaRPr lang="en-US" sz="2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28" y="2198238"/>
            <a:ext cx="1930967" cy="19309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694" y="0"/>
            <a:ext cx="2434318" cy="1378813"/>
          </a:xfrm>
          <a:prstGeom prst="rect">
            <a:avLst/>
          </a:prstGeom>
        </p:spPr>
      </p:pic>
      <p:pic>
        <p:nvPicPr>
          <p:cNvPr id="1028" name="Picture 4" descr="Kết quả hình ảnh cho ms 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8972" y="2245208"/>
            <a:ext cx="2331149" cy="19159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ml.n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0863"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asp.net co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0701" y="2305069"/>
            <a:ext cx="1760203" cy="176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83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47" y="44557"/>
            <a:ext cx="11687733" cy="1450757"/>
          </a:xfrm>
        </p:spPr>
        <p:txBody>
          <a:bodyPr/>
          <a:lstStyle/>
          <a:p>
            <a:r>
              <a:rPr lang="en-US"/>
              <a:t>Giải quyết Machine Learning </a:t>
            </a:r>
            <a:r>
              <a:rPr lang="en-US" smtClean="0"/>
              <a:t>với Microsoft.ML</a:t>
            </a:r>
            <a:endParaRPr lang="en-US" dirty="0"/>
          </a:p>
        </p:txBody>
      </p:sp>
      <p:pic>
        <p:nvPicPr>
          <p:cNvPr id="6" name="Picture 5"/>
          <p:cNvPicPr>
            <a:picLocks noChangeAspect="1"/>
          </p:cNvPicPr>
          <p:nvPr/>
        </p:nvPicPr>
        <p:blipFill>
          <a:blip r:embed="rId2"/>
          <a:stretch>
            <a:fillRect/>
          </a:stretch>
        </p:blipFill>
        <p:spPr>
          <a:xfrm>
            <a:off x="2299053" y="1859181"/>
            <a:ext cx="8132519" cy="4385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299521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0712" y="3778624"/>
            <a:ext cx="5938081" cy="293145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3"/>
          <a:srcRect b="33828"/>
          <a:stretch/>
        </p:blipFill>
        <p:spPr>
          <a:xfrm>
            <a:off x="726141" y="-13447"/>
            <a:ext cx="10647225" cy="37920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13225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30663" r="16415" b="7745"/>
          <a:stretch/>
        </p:blipFill>
        <p:spPr>
          <a:xfrm>
            <a:off x="331693" y="0"/>
            <a:ext cx="7906871" cy="3133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rotWithShape="1">
          <a:blip r:embed="rId4"/>
          <a:srcRect t="27131" r="16415"/>
          <a:stretch/>
        </p:blipFill>
        <p:spPr>
          <a:xfrm>
            <a:off x="3908611" y="3133166"/>
            <a:ext cx="7906871" cy="3727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765129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20850"/>
          <a:stretch/>
        </p:blipFill>
        <p:spPr>
          <a:xfrm>
            <a:off x="0" y="1331259"/>
            <a:ext cx="7427270" cy="316005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4475673" y="468747"/>
            <a:ext cx="7716327" cy="5582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28088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3954" y="127821"/>
            <a:ext cx="8162364" cy="6162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871783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940" y="337479"/>
            <a:ext cx="11917438" cy="54300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382105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6047" y="710612"/>
            <a:ext cx="2877670" cy="5757421"/>
          </a:xfrm>
        </p:spPr>
        <p:txBody>
          <a:bodyPr vert="horz"/>
          <a:lstStyle/>
          <a:p>
            <a:r>
              <a:rPr lang="en-US"/>
              <a:t>Lược </a:t>
            </a:r>
            <a:r>
              <a:rPr lang="en-US" smtClean="0"/>
              <a:t>đồ </a:t>
            </a:r>
            <a:br>
              <a:rPr lang="en-US" smtClean="0"/>
            </a:br>
            <a:r>
              <a:rPr lang="en-US" smtClean="0"/>
              <a:t>Use Case</a:t>
            </a:r>
            <a:endParaRPr lang="en-US"/>
          </a:p>
        </p:txBody>
      </p:sp>
      <p:pic>
        <p:nvPicPr>
          <p:cNvPr id="4" name="Content Placeholder 3"/>
          <p:cNvPicPr>
            <a:picLocks noGrp="1"/>
          </p:cNvPicPr>
          <p:nvPr>
            <p:ph idx="1"/>
          </p:nvPr>
        </p:nvPicPr>
        <p:blipFill>
          <a:blip r:embed="rId2"/>
          <a:stretch>
            <a:fillRect/>
          </a:stretch>
        </p:blipFill>
        <p:spPr>
          <a:xfrm>
            <a:off x="-1" y="-1"/>
            <a:ext cx="9184341" cy="6327479"/>
          </a:xfrm>
          <a:prstGeom prst="rect">
            <a:avLst/>
          </a:prstGeom>
        </p:spPr>
      </p:pic>
      <p:pic>
        <p:nvPicPr>
          <p:cNvPr id="5124" name="Picture 4" descr="Kết quả hình ảnh cho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1282" y="3254188"/>
            <a:ext cx="1892955" cy="189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56908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293" y="4795378"/>
            <a:ext cx="2232211" cy="1432749"/>
          </a:xfrm>
        </p:spPr>
        <p:txBody>
          <a:bodyPr vert="horz" anchor="t"/>
          <a:lstStyle/>
          <a:p>
            <a:r>
              <a:rPr lang="en-US" smtClean="0"/>
              <a:t>Cơ Sở </a:t>
            </a:r>
            <a:r>
              <a:rPr lang="en-US"/>
              <a:t>Dữ Liệu</a:t>
            </a:r>
          </a:p>
        </p:txBody>
      </p:sp>
      <p:pic>
        <p:nvPicPr>
          <p:cNvPr id="6146" name="Picture 2" descr="Kết quả hình ảnh cho datab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957952" y="4894729"/>
            <a:ext cx="1234048" cy="12340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p:cNvPicPr>
            <a:picLocks/>
          </p:cNvPicPr>
          <p:nvPr/>
        </p:nvPicPr>
        <p:blipFill>
          <a:blip r:embed="rId3"/>
          <a:stretch>
            <a:fillRect/>
          </a:stretch>
        </p:blipFill>
        <p:spPr>
          <a:xfrm>
            <a:off x="134471" y="699452"/>
            <a:ext cx="8864822" cy="5628026"/>
          </a:xfrm>
          <a:prstGeom prst="rect">
            <a:avLst/>
          </a:prstGeom>
        </p:spPr>
      </p:pic>
      <p:pic>
        <p:nvPicPr>
          <p:cNvPr id="8" name="Picture 7"/>
          <p:cNvPicPr/>
          <p:nvPr/>
        </p:nvPicPr>
        <p:blipFill>
          <a:blip r:embed="rId4"/>
          <a:stretch>
            <a:fillRect/>
          </a:stretch>
        </p:blipFill>
        <p:spPr>
          <a:xfrm>
            <a:off x="8181368" y="699452"/>
            <a:ext cx="4010632" cy="3112357"/>
          </a:xfrm>
          <a:prstGeom prst="rect">
            <a:avLst/>
          </a:prstGeom>
        </p:spPr>
      </p:pic>
    </p:spTree>
    <p:extLst>
      <p:ext uri="{BB962C8B-B14F-4D97-AF65-F5344CB8AC3E}">
        <p14:creationId xmlns:p14="http://schemas.microsoft.com/office/powerpoint/2010/main" val="218028550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chức năng đã cài đặt</a:t>
            </a:r>
            <a:endParaRPr lang="en-US" dirty="0"/>
          </a:p>
        </p:txBody>
      </p:sp>
      <p:sp>
        <p:nvSpPr>
          <p:cNvPr id="3" name="Content Placeholder 2"/>
          <p:cNvSpPr>
            <a:spLocks noGrp="1"/>
          </p:cNvSpPr>
          <p:nvPr>
            <p:ph idx="1"/>
          </p:nvPr>
        </p:nvSpPr>
        <p:spPr>
          <a:xfrm>
            <a:off x="96085" y="2032784"/>
            <a:ext cx="2539350" cy="4023360"/>
          </a:xfrm>
          <a:ln>
            <a:solidFill>
              <a:schemeClr val="accent3">
                <a:lumMod val="60000"/>
                <a:lumOff val="40000"/>
              </a:schemeClr>
            </a:solidFill>
          </a:ln>
        </p:spPr>
        <p:txBody>
          <a:bodyPr/>
          <a:lstStyle/>
          <a:p>
            <a:pPr algn="just"/>
            <a:r>
              <a:rPr lang="en-US" smtClean="0"/>
              <a:t>Trang Chủ:</a:t>
            </a:r>
          </a:p>
          <a:p>
            <a:pPr>
              <a:buFont typeface="Wingdings" panose="05000000000000000000" pitchFamily="2" charset="2"/>
              <a:buChar char="v"/>
            </a:pPr>
            <a:r>
              <a:rPr lang="en-US" smtClean="0"/>
              <a:t>Hiển </a:t>
            </a:r>
            <a:r>
              <a:rPr lang="en-US"/>
              <a:t>thị bài </a:t>
            </a:r>
            <a:r>
              <a:rPr lang="en-US" smtClean="0"/>
              <a:t>đăng</a:t>
            </a:r>
            <a:endParaRPr lang="en-US"/>
          </a:p>
          <a:p>
            <a:pPr>
              <a:buFont typeface="Wingdings" panose="05000000000000000000" pitchFamily="2" charset="2"/>
              <a:buChar char="v"/>
            </a:pPr>
            <a:r>
              <a:rPr lang="en-US"/>
              <a:t>Chức năng tìm </a:t>
            </a:r>
            <a:r>
              <a:rPr lang="en-US" smtClean="0"/>
              <a:t>kiếm</a:t>
            </a:r>
            <a:endParaRPr lang="en-US"/>
          </a:p>
          <a:p>
            <a:pPr>
              <a:buFont typeface="Wingdings" panose="05000000000000000000" pitchFamily="2" charset="2"/>
              <a:buChar char="v"/>
            </a:pPr>
            <a:r>
              <a:rPr lang="en-US"/>
              <a:t>Chức năng đăng </a:t>
            </a:r>
            <a:r>
              <a:rPr lang="en-US" smtClean="0"/>
              <a:t>bài</a:t>
            </a:r>
            <a:endParaRPr lang="en-US"/>
          </a:p>
          <a:p>
            <a:pPr>
              <a:buFont typeface="Wingdings" panose="05000000000000000000" pitchFamily="2" charset="2"/>
              <a:buChar char="v"/>
            </a:pPr>
            <a:r>
              <a:rPr lang="en-US" smtClean="0"/>
              <a:t>Demo định giá</a:t>
            </a:r>
            <a:endParaRPr lang="en-US" dirty="0"/>
          </a:p>
        </p:txBody>
      </p:sp>
      <p:sp>
        <p:nvSpPr>
          <p:cNvPr id="4" name="Content Placeholder 2"/>
          <p:cNvSpPr txBox="1">
            <a:spLocks/>
          </p:cNvSpPr>
          <p:nvPr/>
        </p:nvSpPr>
        <p:spPr>
          <a:xfrm>
            <a:off x="2869811" y="2032784"/>
            <a:ext cx="2930856" cy="4023360"/>
          </a:xfrm>
          <a:prstGeom prst="rect">
            <a:avLst/>
          </a:prstGeom>
          <a:ln>
            <a:solidFill>
              <a:schemeClr val="accent4"/>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mtClean="0"/>
              <a:t>Trang Admin:</a:t>
            </a:r>
          </a:p>
          <a:p>
            <a:pPr algn="just">
              <a:buFont typeface="Wingdings" panose="05000000000000000000" pitchFamily="2" charset="2"/>
              <a:buChar char="v"/>
            </a:pPr>
            <a:r>
              <a:rPr lang="en-US"/>
              <a:t>Quản lý tài khoản khách </a:t>
            </a:r>
            <a:r>
              <a:rPr lang="en-US" smtClean="0"/>
              <a:t>hàng</a:t>
            </a:r>
            <a:endParaRPr lang="en-US"/>
          </a:p>
          <a:p>
            <a:pPr algn="just">
              <a:buFont typeface="Wingdings" panose="05000000000000000000" pitchFamily="2" charset="2"/>
              <a:buChar char="v"/>
            </a:pPr>
            <a:r>
              <a:rPr lang="en-US"/>
              <a:t>Quản lý bài </a:t>
            </a:r>
            <a:r>
              <a:rPr lang="en-US" smtClean="0"/>
              <a:t>đăng</a:t>
            </a:r>
            <a:endParaRPr lang="en-US"/>
          </a:p>
          <a:p>
            <a:pPr algn="just"/>
            <a:endParaRPr lang="en-US" smtClean="0"/>
          </a:p>
          <a:p>
            <a:pPr algn="just"/>
            <a:endParaRPr lang="en-US" dirty="0"/>
          </a:p>
        </p:txBody>
      </p:sp>
      <p:sp>
        <p:nvSpPr>
          <p:cNvPr id="5" name="Content Placeholder 2"/>
          <p:cNvSpPr txBox="1">
            <a:spLocks/>
          </p:cNvSpPr>
          <p:nvPr/>
        </p:nvSpPr>
        <p:spPr>
          <a:xfrm>
            <a:off x="6020975" y="2032784"/>
            <a:ext cx="2869810" cy="4023360"/>
          </a:xfrm>
          <a:prstGeom prst="rect">
            <a:avLst/>
          </a:prstGeom>
          <a:ln>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mtClean="0"/>
              <a:t>Trang User:</a:t>
            </a:r>
          </a:p>
          <a:p>
            <a:pPr algn="just">
              <a:buFont typeface="Wingdings" panose="05000000000000000000" pitchFamily="2" charset="2"/>
              <a:buChar char="v"/>
            </a:pPr>
            <a:r>
              <a:rPr lang="en-US"/>
              <a:t>Quản lý bài đăng cá </a:t>
            </a:r>
            <a:r>
              <a:rPr lang="en-US" smtClean="0"/>
              <a:t>nhân</a:t>
            </a:r>
          </a:p>
          <a:p>
            <a:pPr algn="just">
              <a:buFont typeface="Wingdings" panose="05000000000000000000" pitchFamily="2" charset="2"/>
              <a:buChar char="v"/>
            </a:pPr>
            <a:endParaRPr lang="en-US" dirty="0"/>
          </a:p>
        </p:txBody>
      </p:sp>
      <p:sp>
        <p:nvSpPr>
          <p:cNvPr id="6" name="Content Placeholder 2"/>
          <p:cNvSpPr txBox="1">
            <a:spLocks/>
          </p:cNvSpPr>
          <p:nvPr/>
        </p:nvSpPr>
        <p:spPr>
          <a:xfrm>
            <a:off x="9111092" y="2032784"/>
            <a:ext cx="2973057" cy="4023360"/>
          </a:xfrm>
          <a:prstGeom prst="rect">
            <a:avLst/>
          </a:prstGeom>
          <a:ln>
            <a:solidFill>
              <a:schemeClr val="accent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Trang Quản Lí Cá Nhân:</a:t>
            </a:r>
          </a:p>
          <a:p>
            <a:pPr>
              <a:buFont typeface="Wingdings" panose="05000000000000000000" pitchFamily="2" charset="2"/>
              <a:buChar char="v"/>
            </a:pPr>
            <a:r>
              <a:rPr lang="en-US"/>
              <a:t>Thay đổi thông tin cá nhân</a:t>
            </a:r>
          </a:p>
          <a:p>
            <a:pPr>
              <a:buFont typeface="Wingdings" panose="05000000000000000000" pitchFamily="2" charset="2"/>
              <a:buChar char="v"/>
            </a:pPr>
            <a:r>
              <a:rPr lang="en-US"/>
              <a:t>Thay đổi mật khẩu</a:t>
            </a:r>
          </a:p>
          <a:p>
            <a:pPr>
              <a:buFont typeface="Wingdings" panose="05000000000000000000" pitchFamily="2" charset="2"/>
              <a:buChar char="v"/>
            </a:pPr>
            <a:r>
              <a:rPr lang="en-US"/>
              <a:t>Thay đổi ảnh đại diện</a:t>
            </a:r>
          </a:p>
          <a:p>
            <a:pPr algn="just">
              <a:buFont typeface="Wingdings" panose="05000000000000000000" pitchFamily="2" charset="2"/>
              <a:buChar char="v"/>
            </a:pPr>
            <a:r>
              <a:rPr lang="en-US"/>
              <a:t>Thêm cách thức đăng nhập</a:t>
            </a:r>
          </a:p>
          <a:p>
            <a:r>
              <a:rPr lang="en-US" smtClean="0"/>
              <a:t> </a:t>
            </a:r>
            <a:endParaRPr lang="en-US" dirty="0"/>
          </a:p>
        </p:txBody>
      </p:sp>
      <p:pic>
        <p:nvPicPr>
          <p:cNvPr id="7170" name="Picture 2" descr="Kết quả hình ảnh cho homep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045" y="4487595"/>
            <a:ext cx="1568548" cy="15685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ết quả hình ảnh cho manage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676" y="4382277"/>
            <a:ext cx="2755125" cy="177918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Kết quả hình ảnh cho 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380" y="425646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Kết quả hình ảnh cho account inf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1364" y="4225007"/>
            <a:ext cx="1967908" cy="196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442807"/>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smtClean="0"/>
              <a:t>Kết Luận</a:t>
            </a:r>
            <a:endParaRPr lang="en-US" sz="7200" dirty="0"/>
          </a:p>
        </p:txBody>
      </p:sp>
      <p:sp>
        <p:nvSpPr>
          <p:cNvPr id="3" name="Content Placeholder 2"/>
          <p:cNvSpPr>
            <a:spLocks noGrp="1"/>
          </p:cNvSpPr>
          <p:nvPr>
            <p:ph idx="1"/>
          </p:nvPr>
        </p:nvSpPr>
        <p:spPr>
          <a:xfrm>
            <a:off x="548752" y="1771226"/>
            <a:ext cx="8029192" cy="4667674"/>
          </a:xfrm>
        </p:spPr>
        <p:txBody>
          <a:bodyPr>
            <a:normAutofit lnSpcReduction="10000"/>
          </a:bodyPr>
          <a:lstStyle/>
          <a:p>
            <a:pPr algn="just">
              <a:buFont typeface="Wingdings" panose="05000000000000000000" pitchFamily="2" charset="2"/>
              <a:buChar char="v"/>
            </a:pPr>
            <a:r>
              <a:rPr lang="en-US" sz="2400" smtClean="0"/>
              <a:t>Kết quả đạt được:</a:t>
            </a:r>
          </a:p>
          <a:p>
            <a:pPr lvl="1" algn="just">
              <a:buFont typeface="Arial" panose="020B0604020202020204" pitchFamily="34" charset="0"/>
              <a:buChar char="•"/>
            </a:pPr>
            <a:r>
              <a:rPr lang="en-US" sz="2200" smtClean="0"/>
              <a:t>Hiểu được cấu trúc, cách hoạt động, phát triển web trên nền tảng         </a:t>
            </a:r>
            <a:r>
              <a:rPr lang="en-US" sz="2200" smtClean="0"/>
              <a:t>NET Core.</a:t>
            </a:r>
          </a:p>
          <a:p>
            <a:pPr lvl="1" algn="just">
              <a:buFont typeface="Arial" panose="020B0604020202020204" pitchFamily="34" charset="0"/>
              <a:buChar char="•"/>
            </a:pPr>
            <a:r>
              <a:rPr lang="en-US" sz="2200" smtClean="0"/>
              <a:t>Dựng demo website Bất động sản với những chức năng cơ bản.</a:t>
            </a:r>
            <a:endParaRPr lang="en-US" sz="2200" smtClean="0"/>
          </a:p>
          <a:p>
            <a:pPr lvl="1" algn="just">
              <a:buFont typeface="Arial" panose="020B0604020202020204" pitchFamily="34" charset="0"/>
              <a:buChar char="•"/>
            </a:pPr>
            <a:r>
              <a:rPr lang="en-US" sz="2200" smtClean="0"/>
              <a:t>Demo về dự đoán với thư viện ML.NET.</a:t>
            </a:r>
            <a:endParaRPr lang="en-US" sz="2200" smtClean="0"/>
          </a:p>
          <a:p>
            <a:pPr algn="just">
              <a:buFont typeface="Wingdings" panose="05000000000000000000" pitchFamily="2" charset="2"/>
              <a:buChar char="v"/>
            </a:pPr>
            <a:r>
              <a:rPr lang="en-US" sz="2400" smtClean="0"/>
              <a:t>Ưu điểm:</a:t>
            </a:r>
          </a:p>
          <a:p>
            <a:pPr lvl="1" algn="just">
              <a:buFont typeface="Arial" panose="020B0604020202020204" pitchFamily="34" charset="0"/>
              <a:buChar char="•"/>
            </a:pPr>
            <a:r>
              <a:rPr lang="en-US" sz="2200" smtClean="0"/>
              <a:t>Nền tảng công nghệ mới hỗ trợ cho việc trải nghiệm ổn định,  chính xác, an toàn,…</a:t>
            </a:r>
          </a:p>
          <a:p>
            <a:pPr lvl="1" algn="just">
              <a:buFont typeface="Arial" panose="020B0604020202020204" pitchFamily="34" charset="0"/>
              <a:buChar char="•"/>
            </a:pPr>
            <a:r>
              <a:rPr lang="en-US" sz="2200" smtClean="0"/>
              <a:t>Website có giao diện thân thiện, đơn giản, dễ sử dụng.</a:t>
            </a:r>
          </a:p>
          <a:p>
            <a:pPr algn="just">
              <a:buFont typeface="Wingdings" panose="05000000000000000000" pitchFamily="2" charset="2"/>
              <a:buChar char="v"/>
            </a:pPr>
            <a:r>
              <a:rPr lang="en-US" sz="2400" smtClean="0"/>
              <a:t>Nhược điểm:</a:t>
            </a:r>
          </a:p>
          <a:p>
            <a:pPr lvl="1" algn="just">
              <a:buFont typeface="Arial" panose="020B0604020202020204" pitchFamily="34" charset="0"/>
              <a:buChar char="•"/>
            </a:pPr>
            <a:r>
              <a:rPr lang="en-US" sz="2200" smtClean="0"/>
              <a:t>CSDL chưa được ràng buộc chặt chẽ</a:t>
            </a:r>
          </a:p>
          <a:p>
            <a:pPr lvl="1" algn="just">
              <a:buFont typeface="Arial" panose="020B0604020202020204" pitchFamily="34" charset="0"/>
              <a:buChar char="•"/>
            </a:pPr>
            <a:r>
              <a:rPr lang="en-US" sz="2200"/>
              <a:t>Website chưa được tối ưu, kiểm tra các lỗi phát sinh khi vận </a:t>
            </a:r>
            <a:r>
              <a:rPr lang="en-US" sz="2200"/>
              <a:t>hành</a:t>
            </a:r>
            <a:r>
              <a:rPr lang="en-US" sz="2200" smtClean="0"/>
              <a:t>.</a:t>
            </a:r>
          </a:p>
          <a:p>
            <a:pPr lvl="1" algn="just">
              <a:buFont typeface="Arial" panose="020B0604020202020204" pitchFamily="34" charset="0"/>
              <a:buChar char="•"/>
            </a:pPr>
            <a:endParaRPr lang="en-US" sz="2200" dirty="0"/>
          </a:p>
        </p:txBody>
      </p:sp>
      <p:pic>
        <p:nvPicPr>
          <p:cNvPr id="1026" name="Picture 2" descr="Kết quả hình ảnh cho concl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480" y="2679700"/>
            <a:ext cx="2627312" cy="262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55992"/>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Mục tiêu </a:t>
            </a:r>
            <a:endParaRPr lang="en-US" sz="6600" dirty="0"/>
          </a:p>
        </p:txBody>
      </p:sp>
      <p:sp>
        <p:nvSpPr>
          <p:cNvPr id="3" name="Content Placeholder 2"/>
          <p:cNvSpPr>
            <a:spLocks noGrp="1"/>
          </p:cNvSpPr>
          <p:nvPr>
            <p:ph idx="1"/>
          </p:nvPr>
        </p:nvSpPr>
        <p:spPr>
          <a:xfrm>
            <a:off x="363071" y="1845734"/>
            <a:ext cx="11604811" cy="4023360"/>
          </a:xfrm>
        </p:spPr>
        <p:txBody>
          <a:bodyPr>
            <a:normAutofit/>
          </a:bodyPr>
          <a:lstStyle/>
          <a:p>
            <a:pPr lvl="0" algn="just">
              <a:buFont typeface="Wingdings" panose="05000000000000000000" pitchFamily="2" charset="2"/>
              <a:buChar char="Ø"/>
            </a:pPr>
            <a:r>
              <a:rPr lang="en-US" sz="3600" dirty="0"/>
              <a:t>Tìm hiểu công nghệ .NET Core </a:t>
            </a:r>
            <a:r>
              <a:rPr lang="en-US" sz="3600"/>
              <a:t>cùng </a:t>
            </a:r>
            <a:r>
              <a:rPr lang="en-US" sz="3600" smtClean="0"/>
              <a:t>với thư viện </a:t>
            </a:r>
            <a:r>
              <a:rPr lang="en-US" sz="3600" smtClean="0"/>
              <a:t>ML.NET</a:t>
            </a:r>
            <a:r>
              <a:rPr lang="en-US" sz="3600" smtClean="0"/>
              <a:t>.</a:t>
            </a:r>
            <a:endParaRPr lang="en-US" sz="3600" dirty="0"/>
          </a:p>
          <a:p>
            <a:pPr lvl="0" algn="just">
              <a:buFont typeface="Wingdings" panose="05000000000000000000" pitchFamily="2" charset="2"/>
              <a:buChar char="Ø"/>
            </a:pPr>
            <a:r>
              <a:rPr lang="en-US" sz="3600" dirty="0"/>
              <a:t>Sử dụng ASP.NET Core với mô hình MVC </a:t>
            </a:r>
            <a:r>
              <a:rPr lang="en-US" sz="3600"/>
              <a:t>để </a:t>
            </a:r>
            <a:r>
              <a:rPr lang="en-US" sz="3600" smtClean="0"/>
              <a:t>xây dựng </a:t>
            </a:r>
            <a:r>
              <a:rPr lang="en-US" sz="3600"/>
              <a:t>một </a:t>
            </a:r>
            <a:r>
              <a:rPr lang="en-US" sz="3600" smtClean="0"/>
              <a:t>website demo </a:t>
            </a:r>
            <a:r>
              <a:rPr lang="en-US" sz="3600" dirty="0"/>
              <a:t>trung gian giúp những người có nhu cầu mua, bán, thuê, cho thuê bất động sản có thể tìm được đối </a:t>
            </a:r>
            <a:r>
              <a:rPr lang="en-US" sz="3600"/>
              <a:t>tác </a:t>
            </a:r>
            <a:endParaRPr lang="en-US" sz="3600" smtClean="0"/>
          </a:p>
          <a:p>
            <a:pPr marL="0" lvl="0" indent="0" algn="just">
              <a:buNone/>
            </a:pPr>
            <a:r>
              <a:rPr lang="en-US" sz="3600" smtClean="0"/>
              <a:t>phù </a:t>
            </a:r>
            <a:r>
              <a:rPr lang="en-US" sz="3600" dirty="0"/>
              <a:t>hợp và có tiềm năng.</a:t>
            </a:r>
          </a:p>
          <a:p>
            <a:pPr lvl="0" algn="just">
              <a:buFont typeface="Wingdings" panose="05000000000000000000" pitchFamily="2" charset="2"/>
              <a:buChar char="Ø"/>
            </a:pPr>
            <a:r>
              <a:rPr lang="en-US" sz="3600" dirty="0" smtClean="0"/>
              <a:t>Củng </a:t>
            </a:r>
            <a:r>
              <a:rPr lang="en-US" sz="3600" dirty="0"/>
              <a:t>cố kiến thức môn lập trình web, học máy.</a:t>
            </a:r>
          </a:p>
          <a:p>
            <a:pPr algn="just"/>
            <a:endParaRPr lang="en-US" sz="3600" dirty="0"/>
          </a:p>
        </p:txBody>
      </p:sp>
      <p:pic>
        <p:nvPicPr>
          <p:cNvPr id="2050" name="Picture 2" descr="Kết quả hình ảnh cho targ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8398" y="63449"/>
            <a:ext cx="1699484" cy="167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526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smtClean="0"/>
              <a:t>Hướng </a:t>
            </a:r>
            <a:r>
              <a:rPr lang="en-US" sz="7200" dirty="0" smtClean="0"/>
              <a:t>phát triển</a:t>
            </a:r>
            <a:endParaRPr lang="en-US" sz="7200" dirty="0"/>
          </a:p>
        </p:txBody>
      </p:sp>
      <p:sp>
        <p:nvSpPr>
          <p:cNvPr id="3" name="Content Placeholder 2"/>
          <p:cNvSpPr>
            <a:spLocks noGrp="1"/>
          </p:cNvSpPr>
          <p:nvPr>
            <p:ph idx="1"/>
          </p:nvPr>
        </p:nvSpPr>
        <p:spPr>
          <a:xfrm>
            <a:off x="548751" y="1771226"/>
            <a:ext cx="11155457" cy="4023360"/>
          </a:xfrm>
        </p:spPr>
        <p:txBody>
          <a:bodyPr>
            <a:normAutofit/>
          </a:bodyPr>
          <a:lstStyle/>
          <a:p>
            <a:pPr>
              <a:buFont typeface="Wingdings" panose="05000000000000000000" pitchFamily="2" charset="2"/>
              <a:buChar char="v"/>
            </a:pPr>
            <a:r>
              <a:rPr lang="en-US" sz="2400" dirty="0" smtClean="0"/>
              <a:t>Phát triển thêm phần thương mại điện tử (nhận thanh toán </a:t>
            </a:r>
            <a:r>
              <a:rPr lang="en-US" sz="2400" smtClean="0"/>
              <a:t>trung </a:t>
            </a:r>
            <a:r>
              <a:rPr lang="en-US" sz="2400" smtClean="0"/>
              <a:t>gian</a:t>
            </a:r>
            <a:r>
              <a:rPr lang="en-US" sz="2400" smtClean="0"/>
              <a:t>, nạp vip,…</a:t>
            </a:r>
            <a:r>
              <a:rPr lang="en-US" sz="2400" smtClean="0"/>
              <a:t>)</a:t>
            </a:r>
          </a:p>
          <a:p>
            <a:pPr>
              <a:buFont typeface="Wingdings" panose="05000000000000000000" pitchFamily="2" charset="2"/>
              <a:buChar char="v"/>
            </a:pPr>
            <a:r>
              <a:rPr lang="en-US" sz="2400" smtClean="0"/>
              <a:t>Phát triển thêm phần học máy từ demo (dự đoán trong khu vực,</a:t>
            </a:r>
          </a:p>
          <a:p>
            <a:pPr marL="0" indent="0">
              <a:buNone/>
            </a:pPr>
            <a:r>
              <a:rPr lang="en-US" sz="2400" smtClean="0"/>
              <a:t>Có dataset tại VN,…).</a:t>
            </a:r>
            <a:endParaRPr lang="en-US" sz="2400" dirty="0" smtClean="0"/>
          </a:p>
          <a:p>
            <a:pPr>
              <a:buFont typeface="Wingdings" panose="05000000000000000000" pitchFamily="2" charset="2"/>
              <a:buChar char="v"/>
            </a:pPr>
            <a:r>
              <a:rPr lang="en-US" sz="2400" dirty="0" smtClean="0"/>
              <a:t>Phát triển tính năng bình luận, chia sẻ, tương tác cung – cầu,…</a:t>
            </a:r>
          </a:p>
          <a:p>
            <a:pPr>
              <a:buFont typeface="Wingdings" panose="05000000000000000000" pitchFamily="2" charset="2"/>
              <a:buChar char="v"/>
            </a:pPr>
            <a:r>
              <a:rPr lang="en-US" sz="2400" smtClean="0"/>
              <a:t>Phát triển thêm cho </a:t>
            </a:r>
            <a:r>
              <a:rPr lang="en-US" sz="2400" dirty="0" smtClean="0"/>
              <a:t>tính năng báo cáo bài đăng </a:t>
            </a:r>
            <a:r>
              <a:rPr lang="en-US" sz="2400" smtClean="0"/>
              <a:t>sai </a:t>
            </a:r>
            <a:r>
              <a:rPr lang="en-US" sz="2400" smtClean="0"/>
              <a:t>phạm.</a:t>
            </a:r>
            <a:endParaRPr lang="en-US" sz="2400" dirty="0" smtClean="0"/>
          </a:p>
          <a:p>
            <a:pPr>
              <a:buFont typeface="Wingdings" panose="05000000000000000000" pitchFamily="2" charset="2"/>
              <a:buChar char="v"/>
            </a:pPr>
            <a:r>
              <a:rPr lang="en-US" sz="2400" dirty="0" smtClean="0"/>
              <a:t>Hiện thị bất động sản trên </a:t>
            </a:r>
            <a:r>
              <a:rPr lang="en-US" sz="2400" smtClean="0"/>
              <a:t>bản </a:t>
            </a:r>
            <a:r>
              <a:rPr lang="en-US" sz="2400" smtClean="0"/>
              <a:t>đồ.</a:t>
            </a:r>
            <a:endParaRPr lang="en-US" sz="2400" dirty="0"/>
          </a:p>
        </p:txBody>
      </p:sp>
      <p:pic>
        <p:nvPicPr>
          <p:cNvPr id="8194" name="Picture 2" descr="Kết quả hình ảnh cho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2341" y="3403600"/>
            <a:ext cx="2731867" cy="273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0814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Content Placeholder 2"/>
          <p:cNvSpPr>
            <a:spLocks noGrp="1"/>
          </p:cNvSpPr>
          <p:nvPr>
            <p:ph idx="1"/>
          </p:nvPr>
        </p:nvSpPr>
        <p:spPr/>
        <p:txBody>
          <a:bodyPr>
            <a:normAutofit/>
          </a:bodyPr>
          <a:lstStyle/>
          <a:p>
            <a:pPr lvl="0"/>
            <a:r>
              <a:rPr lang="en-US" smtClean="0"/>
              <a:t>1. ASP.NET </a:t>
            </a:r>
            <a:r>
              <a:rPr lang="en-US" dirty="0"/>
              <a:t>Core là gì? (2019, August 16). Retrieved from </a:t>
            </a:r>
            <a:r>
              <a:rPr lang="en-US" u="sng" dirty="0">
                <a:hlinkClick r:id="rId2"/>
              </a:rPr>
              <a:t>https://topdev.vn/blog/asp-net-core-la-gi/</a:t>
            </a:r>
            <a:endParaRPr lang="en-US" dirty="0"/>
          </a:p>
          <a:p>
            <a:pPr lvl="0"/>
            <a:r>
              <a:rPr lang="en-US" smtClean="0"/>
              <a:t>2. Hướng </a:t>
            </a:r>
            <a:r>
              <a:rPr lang="en-US" dirty="0"/>
              <a:t>dẫn Java Design Pattern ? MVC (Lập trình Java). (2019, 2). Retrieved from </a:t>
            </a:r>
            <a:r>
              <a:rPr lang="en-US" u="sng" dirty="0">
                <a:hlinkClick r:id="rId3"/>
              </a:rPr>
              <a:t>https://gpcoder.com/5160-huong-dan-java-design-pattern-mvc/</a:t>
            </a:r>
            <a:endParaRPr lang="en-US" dirty="0"/>
          </a:p>
          <a:p>
            <a:pPr lvl="0"/>
            <a:r>
              <a:rPr lang="en-US"/>
              <a:t>3. </a:t>
            </a:r>
            <a:r>
              <a:rPr lang="en-US">
                <a:hlinkClick r:id="rId4"/>
              </a:rPr>
              <a:t>http</a:t>
            </a:r>
            <a:r>
              <a:rPr lang="en-US">
                <a:hlinkClick r:id="rId4"/>
              </a:rPr>
              <a:t>://</a:t>
            </a:r>
            <a:r>
              <a:rPr lang="en-US" smtClean="0">
                <a:hlinkClick r:id="rId4"/>
              </a:rPr>
              <a:t>gamestudio.vn/tin-tuc/20-tin-cong-nghe/microsoft-dua-visual-studio-len-trinh-duyet-gioi-thieu-net-5-phat-hanh-mlnet-10-windows-terminal-va-wsl-2-1676.html</a:t>
            </a:r>
            <a:endParaRPr lang="en-US" dirty="0"/>
          </a:p>
          <a:p>
            <a:pPr lvl="0"/>
            <a:r>
              <a:rPr lang="en-US" smtClean="0"/>
              <a:t>4. James </a:t>
            </a:r>
            <a:r>
              <a:rPr lang="en-US" dirty="0"/>
              <a:t>McCaffrey (2018-12-19). "ML.NET: The Machine Learning Framework for .NET Developers". MSDN Magazine Connect() Special Issue 2018. Retrieved 2019-01-09.</a:t>
            </a:r>
          </a:p>
          <a:p>
            <a:endParaRPr lang="en-US" dirty="0"/>
          </a:p>
        </p:txBody>
      </p:sp>
    </p:spTree>
    <p:extLst>
      <p:ext uri="{BB962C8B-B14F-4D97-AF65-F5344CB8AC3E}">
        <p14:creationId xmlns:p14="http://schemas.microsoft.com/office/powerpoint/2010/main" val="565288636"/>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71661" cy="5824025"/>
          </a:xfrm>
          <a:prstGeom prst="rect">
            <a:avLst/>
          </a:prstGeom>
        </p:spPr>
      </p:pic>
    </p:spTree>
    <p:extLst>
      <p:ext uri="{BB962C8B-B14F-4D97-AF65-F5344CB8AC3E}">
        <p14:creationId xmlns:p14="http://schemas.microsoft.com/office/powerpoint/2010/main" val="190300719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39" y="-1"/>
            <a:ext cx="12171661" cy="5824025"/>
          </a:xfrm>
          <a:prstGeom prst="rect">
            <a:avLst/>
          </a:prstGeom>
        </p:spPr>
      </p:pic>
    </p:spTree>
    <p:extLst>
      <p:ext uri="{BB962C8B-B14F-4D97-AF65-F5344CB8AC3E}">
        <p14:creationId xmlns:p14="http://schemas.microsoft.com/office/powerpoint/2010/main" val="288322001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5833757"/>
          </a:xfrm>
          <a:prstGeom prst="rect">
            <a:avLst/>
          </a:prstGeom>
        </p:spPr>
      </p:pic>
    </p:spTree>
    <p:extLst>
      <p:ext uri="{BB962C8B-B14F-4D97-AF65-F5344CB8AC3E}">
        <p14:creationId xmlns:p14="http://schemas.microsoft.com/office/powerpoint/2010/main" val="22366486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01060" cy="5838092"/>
          </a:xfrm>
          <a:prstGeom prst="rect">
            <a:avLst/>
          </a:prstGeom>
        </p:spPr>
      </p:pic>
    </p:spTree>
    <p:extLst>
      <p:ext uri="{BB962C8B-B14F-4D97-AF65-F5344CB8AC3E}">
        <p14:creationId xmlns:p14="http://schemas.microsoft.com/office/powerpoint/2010/main" val="1553208725"/>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71661" cy="5824025"/>
          </a:xfrm>
          <a:prstGeom prst="rect">
            <a:avLst/>
          </a:prstGeom>
        </p:spPr>
      </p:pic>
    </p:spTree>
    <p:extLst>
      <p:ext uri="{BB962C8B-B14F-4D97-AF65-F5344CB8AC3E}">
        <p14:creationId xmlns:p14="http://schemas.microsoft.com/office/powerpoint/2010/main" val="33557623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153912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Giới </a:t>
            </a:r>
            <a:r>
              <a:rPr lang="en-US" sz="6600" dirty="0" smtClean="0"/>
              <a:t>thiệu</a:t>
            </a:r>
            <a:r>
              <a:rPr lang="en-US" sz="6000" dirty="0" smtClean="0"/>
              <a:t> về .Net Core</a:t>
            </a:r>
            <a:endParaRPr lang="en-US" sz="6000"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3600" dirty="0"/>
              <a:t>ASP.NET Core là một open-source mới và framework </a:t>
            </a:r>
            <a:r>
              <a:rPr lang="en-US" sz="3600" i="1" dirty="0"/>
              <a:t>đa nền tảng</a:t>
            </a:r>
            <a:r>
              <a:rPr lang="en-US" sz="3600" dirty="0"/>
              <a:t> (cross-platform</a:t>
            </a:r>
            <a:r>
              <a:rPr lang="en-US" sz="3600" dirty="0" smtClean="0"/>
              <a:t>).</a:t>
            </a:r>
          </a:p>
          <a:p>
            <a:pPr algn="just">
              <a:buFont typeface="Wingdings" panose="05000000000000000000" pitchFamily="2" charset="2"/>
              <a:buChar char="Ø"/>
            </a:pPr>
            <a:r>
              <a:rPr lang="en-US" sz="3600" dirty="0"/>
              <a:t>C</a:t>
            </a:r>
            <a:r>
              <a:rPr lang="en-US" sz="3600" dirty="0" smtClean="0"/>
              <a:t>ó </a:t>
            </a:r>
            <a:r>
              <a:rPr lang="en-US" sz="3600" dirty="0"/>
              <a:t>thể chạy trên .NET Core hoặc trên phiên bản đầy đủ của .NET </a:t>
            </a:r>
            <a:r>
              <a:rPr lang="en-US" sz="3600" dirty="0" smtClean="0"/>
              <a:t>Framework.</a:t>
            </a:r>
          </a:p>
          <a:p>
            <a:pPr algn="just">
              <a:buFont typeface="Wingdings" panose="05000000000000000000" pitchFamily="2" charset="2"/>
              <a:buChar char="Ø"/>
            </a:pPr>
            <a:r>
              <a:rPr lang="en-US" sz="3600" dirty="0"/>
              <a:t>Đ</a:t>
            </a:r>
            <a:r>
              <a:rPr lang="en-US" sz="3600" dirty="0" smtClean="0"/>
              <a:t>ược </a:t>
            </a:r>
            <a:r>
              <a:rPr lang="en-US" sz="3600" dirty="0"/>
              <a:t>dựa trên một tập hợp các gói, các module hay cũng được gọi là các </a:t>
            </a:r>
            <a:r>
              <a:rPr lang="en-US" sz="3600" i="1" dirty="0"/>
              <a:t>NuGet Packages</a:t>
            </a:r>
            <a:endParaRPr lang="en-US" sz="3600" dirty="0"/>
          </a:p>
        </p:txBody>
      </p:sp>
      <p:pic>
        <p:nvPicPr>
          <p:cNvPr id="4" name="Picture 8" descr="Kết quả hình ảnh cho asp.net c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4979" y="178229"/>
            <a:ext cx="1439334" cy="143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07884"/>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Giới thiệu về mô hình MVC</a:t>
            </a:r>
            <a:endParaRPr lang="en-US" sz="6600" dirty="0"/>
          </a:p>
        </p:txBody>
      </p:sp>
      <p:pic>
        <p:nvPicPr>
          <p:cNvPr id="4" name="Content Placeholder 3" descr="https://gpcoder.com/wp-content/uploads/2019/02/design-patterns-mvc-diagram.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2583" y="1750807"/>
            <a:ext cx="10767793" cy="4515522"/>
          </a:xfrm>
          <a:prstGeom prst="rect">
            <a:avLst/>
          </a:prstGeom>
          <a:noFill/>
          <a:ln>
            <a:noFill/>
          </a:ln>
        </p:spPr>
      </p:pic>
      <p:pic>
        <p:nvPicPr>
          <p:cNvPr id="3074" name="Picture 2" descr="Kết quả hình ảnh cho MV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8159" y="0"/>
            <a:ext cx="1775042" cy="104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5450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82" y="501755"/>
            <a:ext cx="11687733" cy="1450757"/>
          </a:xfrm>
        </p:spPr>
        <p:txBody>
          <a:bodyPr>
            <a:normAutofit/>
          </a:bodyPr>
          <a:lstStyle/>
          <a:p>
            <a:pPr algn="ctr"/>
            <a:r>
              <a:rPr lang="en-US" sz="6600" smtClean="0"/>
              <a:t>Thư viện ML.NET </a:t>
            </a:r>
            <a:endParaRPr lang="en-US" sz="6600" dirty="0"/>
          </a:p>
        </p:txBody>
      </p:sp>
      <p:pic>
        <p:nvPicPr>
          <p:cNvPr id="4098" name="Picture 2" descr="Kết quả hình ảnh cho ml.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891" y="2899042"/>
            <a:ext cx="1840513" cy="1840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2857636" y="3106853"/>
            <a:ext cx="9334363" cy="257923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506396225"/>
              </p:ext>
            </p:extLst>
          </p:nvPr>
        </p:nvGraphicFramePr>
        <p:xfrm>
          <a:off x="0" y="827313"/>
          <a:ext cx="9071429" cy="4983480"/>
        </p:xfrm>
        <a:graphic>
          <a:graphicData uri="http://schemas.openxmlformats.org/drawingml/2006/table">
            <a:tbl>
              <a:tblPr firstRow="1" bandRow="1">
                <a:tableStyleId>{5C22544A-7EE6-4342-B048-85BDC9FD1C3A}</a:tableStyleId>
              </a:tblPr>
              <a:tblGrid>
                <a:gridCol w="1901603">
                  <a:extLst>
                    <a:ext uri="{9D8B030D-6E8A-4147-A177-3AD203B41FA5}">
                      <a16:colId xmlns:a16="http://schemas.microsoft.com/office/drawing/2014/main" val="2339632042"/>
                    </a:ext>
                  </a:extLst>
                </a:gridCol>
                <a:gridCol w="3912384">
                  <a:extLst>
                    <a:ext uri="{9D8B030D-6E8A-4147-A177-3AD203B41FA5}">
                      <a16:colId xmlns:a16="http://schemas.microsoft.com/office/drawing/2014/main" val="2018168341"/>
                    </a:ext>
                  </a:extLst>
                </a:gridCol>
                <a:gridCol w="3257442">
                  <a:extLst>
                    <a:ext uri="{9D8B030D-6E8A-4147-A177-3AD203B41FA5}">
                      <a16:colId xmlns:a16="http://schemas.microsoft.com/office/drawing/2014/main" val="2112025396"/>
                    </a:ext>
                  </a:extLst>
                </a:gridCol>
              </a:tblGrid>
              <a:tr h="370840">
                <a:tc>
                  <a:txBody>
                    <a:bodyPr/>
                    <a:lstStyle/>
                    <a:p>
                      <a:pPr algn="l" fontAlgn="b"/>
                      <a:r>
                        <a:rPr lang="en-US">
                          <a:effectLst/>
                        </a:rPr>
                        <a:t>Algorithm</a:t>
                      </a:r>
                    </a:p>
                  </a:txBody>
                  <a:tcPr marL="152400" marR="152400" marT="114300" marB="114300" anchor="b"/>
                </a:tc>
                <a:tc>
                  <a:txBody>
                    <a:bodyPr/>
                    <a:lstStyle/>
                    <a:p>
                      <a:pPr algn="l" fontAlgn="b"/>
                      <a:r>
                        <a:rPr lang="en-US">
                          <a:effectLst/>
                        </a:rPr>
                        <a:t>Properties</a:t>
                      </a:r>
                    </a:p>
                  </a:txBody>
                  <a:tcPr marL="152400" marR="152400" marT="114300" marB="114300" anchor="b"/>
                </a:tc>
                <a:tc>
                  <a:txBody>
                    <a:bodyPr/>
                    <a:lstStyle/>
                    <a:p>
                      <a:pPr algn="l" fontAlgn="b"/>
                      <a:r>
                        <a:rPr lang="en-US">
                          <a:effectLst/>
                        </a:rPr>
                        <a:t>Trainers</a:t>
                      </a:r>
                    </a:p>
                  </a:txBody>
                  <a:tcPr marL="152400" marR="152400" marT="114300" marB="114300" anchor="b"/>
                </a:tc>
                <a:extLst>
                  <a:ext uri="{0D108BD9-81ED-4DB2-BD59-A6C34878D82A}">
                    <a16:rowId xmlns:a16="http://schemas.microsoft.com/office/drawing/2014/main" val="1606336426"/>
                  </a:ext>
                </a:extLst>
              </a:tr>
              <a:tr h="370840">
                <a:tc>
                  <a:txBody>
                    <a:bodyPr/>
                    <a:lstStyle/>
                    <a:p>
                      <a:pPr algn="l" fontAlgn="t"/>
                      <a:r>
                        <a:rPr lang="en-US">
                          <a:effectLst/>
                        </a:rPr>
                        <a:t>Light gradient boosted machine</a:t>
                      </a:r>
                    </a:p>
                  </a:txBody>
                  <a:tcPr marL="152400" marR="152400" marT="114300" marB="114300"/>
                </a:tc>
                <a:tc>
                  <a:txBody>
                    <a:bodyPr/>
                    <a:lstStyle/>
                    <a:p>
                      <a:pPr algn="l" fontAlgn="t"/>
                      <a:r>
                        <a:rPr lang="en-US">
                          <a:effectLst/>
                        </a:rPr>
                        <a:t>Fastest and most accurate of the binary classification tree trainers. Highly tunable</a:t>
                      </a:r>
                    </a:p>
                  </a:txBody>
                  <a:tcPr marL="152400" marR="152400" marT="114300" marB="114300"/>
                </a:tc>
                <a:tc>
                  <a:txBody>
                    <a:bodyPr/>
                    <a:lstStyle/>
                    <a:p>
                      <a:pPr algn="l" fontAlgn="t"/>
                      <a:r>
                        <a:rPr lang="en-US" u="none" strike="noStrike">
                          <a:effectLst/>
                          <a:hlinkClick r:id="rId5"/>
                        </a:rPr>
                        <a:t>LightGbmBinaryTrainer</a:t>
                      </a:r>
                      <a:r>
                        <a:rPr lang="en-US">
                          <a:effectLst/>
                        </a:rPr>
                        <a:t> </a:t>
                      </a:r>
                      <a:endParaRPr lang="en-US" smtClean="0">
                        <a:effectLst/>
                      </a:endParaRPr>
                    </a:p>
                    <a:p>
                      <a:pPr algn="l" fontAlgn="t"/>
                      <a:r>
                        <a:rPr lang="en-US" u="none" strike="noStrike" smtClean="0">
                          <a:effectLst/>
                          <a:hlinkClick r:id="rId6"/>
                        </a:rPr>
                        <a:t>LightGbmMulticlassTrainer</a:t>
                      </a:r>
                      <a:r>
                        <a:rPr lang="en-US">
                          <a:effectLst/>
                        </a:rPr>
                        <a:t> </a:t>
                      </a:r>
                      <a:endParaRPr lang="en-US" smtClean="0">
                        <a:effectLst/>
                      </a:endParaRPr>
                    </a:p>
                    <a:p>
                      <a:pPr algn="l" fontAlgn="t"/>
                      <a:r>
                        <a:rPr lang="en-US" u="none" strike="noStrike" smtClean="0">
                          <a:effectLst/>
                          <a:hlinkClick r:id="rId7"/>
                        </a:rPr>
                        <a:t>LightGbmRegressionTrainer</a:t>
                      </a:r>
                      <a:endParaRPr lang="en-US" u="none" strike="noStrike" smtClean="0">
                        <a:effectLst/>
                      </a:endParaRPr>
                    </a:p>
                    <a:p>
                      <a:pPr algn="l" fontAlgn="t"/>
                      <a:r>
                        <a:rPr lang="en-US" u="none" strike="noStrike" smtClean="0">
                          <a:effectLst/>
                          <a:hlinkClick r:id="rId8"/>
                        </a:rPr>
                        <a:t>LightGbmRankingTrainer</a:t>
                      </a:r>
                      <a:endParaRPr lang="en-US">
                        <a:effectLst/>
                      </a:endParaRPr>
                    </a:p>
                  </a:txBody>
                  <a:tcPr marL="152400" marR="152400" marT="114300" marB="114300"/>
                </a:tc>
                <a:extLst>
                  <a:ext uri="{0D108BD9-81ED-4DB2-BD59-A6C34878D82A}">
                    <a16:rowId xmlns:a16="http://schemas.microsoft.com/office/drawing/2014/main" val="1284203915"/>
                  </a:ext>
                </a:extLst>
              </a:tr>
              <a:tr h="370840">
                <a:tc>
                  <a:txBody>
                    <a:bodyPr/>
                    <a:lstStyle/>
                    <a:p>
                      <a:pPr algn="l" fontAlgn="t"/>
                      <a:r>
                        <a:rPr lang="en-US">
                          <a:effectLst/>
                        </a:rPr>
                        <a:t>Fast tree</a:t>
                      </a:r>
                    </a:p>
                  </a:txBody>
                  <a:tcPr marL="152400" marR="152400" marT="114300" marB="114300"/>
                </a:tc>
                <a:tc>
                  <a:txBody>
                    <a:bodyPr/>
                    <a:lstStyle/>
                    <a:p>
                      <a:pPr algn="l" fontAlgn="t"/>
                      <a:r>
                        <a:rPr lang="en-US">
                          <a:effectLst/>
                        </a:rPr>
                        <a:t>Use for featurized image data. Resilient to unbalanced data. Highly tunable</a:t>
                      </a:r>
                    </a:p>
                  </a:txBody>
                  <a:tcPr marL="152400" marR="152400" marT="114300" marB="114300"/>
                </a:tc>
                <a:tc>
                  <a:txBody>
                    <a:bodyPr/>
                    <a:lstStyle/>
                    <a:p>
                      <a:pPr algn="l" fontAlgn="t"/>
                      <a:r>
                        <a:rPr lang="en-US" u="none" strike="noStrike">
                          <a:effectLst/>
                          <a:hlinkClick r:id="rId9"/>
                        </a:rPr>
                        <a:t>FastTreeBinaryTrainer</a:t>
                      </a:r>
                      <a:r>
                        <a:rPr lang="en-US">
                          <a:effectLst/>
                        </a:rPr>
                        <a:t> </a:t>
                      </a:r>
                      <a:endParaRPr lang="en-US" smtClean="0">
                        <a:effectLst/>
                      </a:endParaRPr>
                    </a:p>
                    <a:p>
                      <a:pPr algn="l" fontAlgn="t"/>
                      <a:r>
                        <a:rPr lang="en-US" u="none" strike="noStrike" smtClean="0">
                          <a:effectLst/>
                          <a:hlinkClick r:id="rId10"/>
                        </a:rPr>
                        <a:t>FastTreeRegressionTrainer</a:t>
                      </a:r>
                      <a:r>
                        <a:rPr lang="en-US">
                          <a:effectLst/>
                        </a:rPr>
                        <a:t> </a:t>
                      </a:r>
                      <a:endParaRPr lang="en-US" smtClean="0">
                        <a:effectLst/>
                      </a:endParaRPr>
                    </a:p>
                    <a:p>
                      <a:pPr algn="l" fontAlgn="t"/>
                      <a:r>
                        <a:rPr lang="en-US" u="none" strike="noStrike" smtClean="0">
                          <a:effectLst/>
                          <a:hlinkClick r:id="rId11"/>
                        </a:rPr>
                        <a:t>FastTreeTweedieTrainer</a:t>
                      </a:r>
                      <a:r>
                        <a:rPr lang="en-US">
                          <a:effectLst/>
                        </a:rPr>
                        <a:t> </a:t>
                      </a:r>
                      <a:endParaRPr lang="en-US" smtClean="0">
                        <a:effectLst/>
                      </a:endParaRPr>
                    </a:p>
                    <a:p>
                      <a:pPr algn="l" fontAlgn="t"/>
                      <a:r>
                        <a:rPr lang="en-US" u="none" strike="noStrike" smtClean="0">
                          <a:effectLst/>
                          <a:hlinkClick r:id="rId12"/>
                        </a:rPr>
                        <a:t>FastTreeRankingTrainer</a:t>
                      </a:r>
                      <a:endParaRPr lang="en-US">
                        <a:effectLst/>
                      </a:endParaRPr>
                    </a:p>
                  </a:txBody>
                  <a:tcPr marL="152400" marR="152400" marT="114300" marB="114300"/>
                </a:tc>
                <a:extLst>
                  <a:ext uri="{0D108BD9-81ED-4DB2-BD59-A6C34878D82A}">
                    <a16:rowId xmlns:a16="http://schemas.microsoft.com/office/drawing/2014/main" val="339082394"/>
                  </a:ext>
                </a:extLst>
              </a:tr>
              <a:tr h="370840">
                <a:tc>
                  <a:txBody>
                    <a:bodyPr/>
                    <a:lstStyle/>
                    <a:p>
                      <a:pPr algn="l" fontAlgn="t"/>
                      <a:r>
                        <a:rPr lang="en-US">
                          <a:effectLst/>
                        </a:rPr>
                        <a:t>Fast forest</a:t>
                      </a:r>
                    </a:p>
                  </a:txBody>
                  <a:tcPr marL="152400" marR="152400" marT="114300" marB="114300"/>
                </a:tc>
                <a:tc>
                  <a:txBody>
                    <a:bodyPr/>
                    <a:lstStyle/>
                    <a:p>
                      <a:pPr algn="l" fontAlgn="t"/>
                      <a:r>
                        <a:rPr lang="en-US">
                          <a:effectLst/>
                        </a:rPr>
                        <a:t>Works well with noisy data</a:t>
                      </a:r>
                    </a:p>
                  </a:txBody>
                  <a:tcPr marL="152400" marR="152400" marT="114300" marB="114300"/>
                </a:tc>
                <a:tc>
                  <a:txBody>
                    <a:bodyPr/>
                    <a:lstStyle/>
                    <a:p>
                      <a:pPr algn="l" fontAlgn="t"/>
                      <a:r>
                        <a:rPr lang="en-US" u="none" strike="noStrike">
                          <a:effectLst/>
                          <a:hlinkClick r:id="rId13"/>
                        </a:rPr>
                        <a:t>FastForestBinaryTrainer</a:t>
                      </a:r>
                      <a:r>
                        <a:rPr lang="en-US">
                          <a:effectLst/>
                        </a:rPr>
                        <a:t> </a:t>
                      </a:r>
                      <a:endParaRPr lang="en-US" smtClean="0">
                        <a:effectLst/>
                      </a:endParaRPr>
                    </a:p>
                    <a:p>
                      <a:pPr algn="l" fontAlgn="t"/>
                      <a:r>
                        <a:rPr lang="en-US" u="none" strike="noStrike" smtClean="0">
                          <a:effectLst/>
                          <a:hlinkClick r:id="rId14"/>
                        </a:rPr>
                        <a:t>FastForestRegressionTrainer</a:t>
                      </a:r>
                      <a:endParaRPr lang="en-US">
                        <a:effectLst/>
                      </a:endParaRPr>
                    </a:p>
                  </a:txBody>
                  <a:tcPr marL="152400" marR="152400" marT="114300" marB="114300"/>
                </a:tc>
                <a:extLst>
                  <a:ext uri="{0D108BD9-81ED-4DB2-BD59-A6C34878D82A}">
                    <a16:rowId xmlns:a16="http://schemas.microsoft.com/office/drawing/2014/main" val="3695453072"/>
                  </a:ext>
                </a:extLst>
              </a:tr>
              <a:tr h="370840">
                <a:tc>
                  <a:txBody>
                    <a:bodyPr/>
                    <a:lstStyle/>
                    <a:p>
                      <a:pPr algn="l" fontAlgn="t"/>
                      <a:r>
                        <a:rPr lang="en-US">
                          <a:effectLst/>
                        </a:rPr>
                        <a:t>Generalized additive model (GAM)</a:t>
                      </a:r>
                    </a:p>
                  </a:txBody>
                  <a:tcPr marL="152400" marR="152400" marT="114300" marB="114300"/>
                </a:tc>
                <a:tc>
                  <a:txBody>
                    <a:bodyPr/>
                    <a:lstStyle/>
                    <a:p>
                      <a:pPr algn="l" fontAlgn="t"/>
                      <a:r>
                        <a:rPr lang="en-US">
                          <a:effectLst/>
                        </a:rPr>
                        <a:t>Best for problems that perform well with tree algorithms but where explainability is a priority</a:t>
                      </a:r>
                    </a:p>
                  </a:txBody>
                  <a:tcPr marL="152400" marR="152400" marT="114300" marB="114300"/>
                </a:tc>
                <a:tc>
                  <a:txBody>
                    <a:bodyPr/>
                    <a:lstStyle/>
                    <a:p>
                      <a:pPr algn="l" fontAlgn="t"/>
                      <a:r>
                        <a:rPr lang="en-US" u="none" strike="noStrike">
                          <a:effectLst/>
                          <a:hlinkClick r:id="rId15"/>
                        </a:rPr>
                        <a:t>GamBinaryTrainer</a:t>
                      </a:r>
                      <a:r>
                        <a:rPr lang="en-US">
                          <a:effectLst/>
                        </a:rPr>
                        <a:t> </a:t>
                      </a:r>
                      <a:endParaRPr lang="en-US" smtClean="0">
                        <a:effectLst/>
                      </a:endParaRPr>
                    </a:p>
                    <a:p>
                      <a:pPr algn="l" fontAlgn="t"/>
                      <a:r>
                        <a:rPr lang="en-US" u="none" strike="noStrike" smtClean="0">
                          <a:effectLst/>
                          <a:hlinkClick r:id="rId16"/>
                        </a:rPr>
                        <a:t>GamRegressionTrainer</a:t>
                      </a:r>
                      <a:endParaRPr lang="en-US">
                        <a:effectLst/>
                      </a:endParaRPr>
                    </a:p>
                  </a:txBody>
                  <a:tcPr marL="152400" marR="152400" marT="114300" marB="114300"/>
                </a:tc>
                <a:extLst>
                  <a:ext uri="{0D108BD9-81ED-4DB2-BD59-A6C34878D82A}">
                    <a16:rowId xmlns:a16="http://schemas.microsoft.com/office/drawing/2014/main" val="1637466269"/>
                  </a:ext>
                </a:extLst>
              </a:tr>
            </a:tbl>
          </a:graphicData>
        </a:graphic>
      </p:graphicFrame>
    </p:spTree>
    <p:extLst>
      <p:ext uri="{BB962C8B-B14F-4D97-AF65-F5344CB8AC3E}">
        <p14:creationId xmlns:p14="http://schemas.microsoft.com/office/powerpoint/2010/main" val="45636273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4.44444E-6 L -0.32018 -0.13425 " pathEditMode="relative" rAng="0" ptsTypes="AA">
                                      <p:cBhvr>
                                        <p:cTn id="6" dur="2000" fill="hold"/>
                                        <p:tgtEl>
                                          <p:spTgt spid="4098"/>
                                        </p:tgtEl>
                                        <p:attrNameLst>
                                          <p:attrName>ppt_x</p:attrName>
                                          <p:attrName>ppt_y</p:attrName>
                                        </p:attrNameLst>
                                      </p:cBhvr>
                                      <p:rCtr x="-16016" y="-671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58" y="327742"/>
            <a:ext cx="11687733" cy="1450757"/>
          </a:xfrm>
        </p:spPr>
        <p:txBody>
          <a:bodyPr>
            <a:normAutofit/>
          </a:bodyPr>
          <a:lstStyle/>
          <a:p>
            <a:pPr algn="ctr"/>
            <a:r>
              <a:rPr lang="en-US" sz="5400"/>
              <a:t>Giải quyết Machine Learning </a:t>
            </a:r>
            <a:r>
              <a:rPr lang="en-US" sz="5400" smtClean="0"/>
              <a:t>với </a:t>
            </a:r>
            <a:r>
              <a:rPr lang="en-US" sz="5400" smtClean="0"/>
              <a:t>ML.NET</a:t>
            </a:r>
            <a:endParaRPr lang="en-US" sz="5400" dirty="0"/>
          </a:p>
        </p:txBody>
      </p:sp>
      <p:pic>
        <p:nvPicPr>
          <p:cNvPr id="6" name="Picture 5"/>
          <p:cNvPicPr>
            <a:picLocks noChangeAspect="1"/>
          </p:cNvPicPr>
          <p:nvPr/>
        </p:nvPicPr>
        <p:blipFill>
          <a:blip r:embed="rId2"/>
          <a:stretch>
            <a:fillRect/>
          </a:stretch>
        </p:blipFill>
        <p:spPr>
          <a:xfrm>
            <a:off x="239058" y="1845734"/>
            <a:ext cx="3647141" cy="48750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4230891" y="2139846"/>
            <a:ext cx="7783011" cy="4286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0745323"/>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918" y="394977"/>
            <a:ext cx="11687733" cy="1450757"/>
          </a:xfrm>
        </p:spPr>
        <p:txBody>
          <a:bodyPr/>
          <a:lstStyle/>
          <a:p>
            <a:r>
              <a:rPr lang="en-US"/>
              <a:t>Giải quyết Machine Learning </a:t>
            </a:r>
            <a:r>
              <a:rPr lang="en-US" smtClean="0"/>
              <a:t>với Microsoft.ML</a:t>
            </a:r>
            <a:endParaRPr lang="en-US" dirty="0"/>
          </a:p>
        </p:txBody>
      </p:sp>
      <p:pic>
        <p:nvPicPr>
          <p:cNvPr id="4" name="Picture 3"/>
          <p:cNvPicPr>
            <a:picLocks noChangeAspect="1"/>
          </p:cNvPicPr>
          <p:nvPr/>
        </p:nvPicPr>
        <p:blipFill>
          <a:blip r:embed="rId2"/>
          <a:stretch>
            <a:fillRect/>
          </a:stretch>
        </p:blipFill>
        <p:spPr>
          <a:xfrm>
            <a:off x="2531457" y="1845734"/>
            <a:ext cx="7190046" cy="4324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197575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05" y="394977"/>
            <a:ext cx="11687733" cy="1450757"/>
          </a:xfrm>
        </p:spPr>
        <p:txBody>
          <a:bodyPr>
            <a:noAutofit/>
          </a:bodyPr>
          <a:lstStyle/>
          <a:p>
            <a:pPr algn="ctr"/>
            <a:r>
              <a:rPr lang="en-US"/>
              <a:t>Giải quyết Machine Learning </a:t>
            </a:r>
            <a:r>
              <a:rPr lang="en-US" smtClean="0"/>
              <a:t>với Microsoft.ML</a:t>
            </a:r>
            <a:endParaRPr lang="en-US" dirty="0"/>
          </a:p>
        </p:txBody>
      </p:sp>
      <p:pic>
        <p:nvPicPr>
          <p:cNvPr id="5" name="Picture 4"/>
          <p:cNvPicPr>
            <a:picLocks noChangeAspect="1"/>
          </p:cNvPicPr>
          <p:nvPr/>
        </p:nvPicPr>
        <p:blipFill>
          <a:blip r:embed="rId2"/>
          <a:stretch>
            <a:fillRect/>
          </a:stretch>
        </p:blipFill>
        <p:spPr>
          <a:xfrm>
            <a:off x="2009153" y="1845734"/>
            <a:ext cx="8174435" cy="4411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008526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47" y="407626"/>
            <a:ext cx="11687733" cy="1450757"/>
          </a:xfrm>
        </p:spPr>
        <p:txBody>
          <a:bodyPr/>
          <a:lstStyle/>
          <a:p>
            <a:r>
              <a:rPr lang="en-US"/>
              <a:t>Giải quyết Machine Learning </a:t>
            </a:r>
            <a:r>
              <a:rPr lang="en-US" smtClean="0"/>
              <a:t>với Microsoft.ML</a:t>
            </a:r>
            <a:endParaRPr lang="en-US" dirty="0"/>
          </a:p>
        </p:txBody>
      </p:sp>
      <p:pic>
        <p:nvPicPr>
          <p:cNvPr id="4" name="Picture 3"/>
          <p:cNvPicPr>
            <a:picLocks noChangeAspect="1"/>
          </p:cNvPicPr>
          <p:nvPr/>
        </p:nvPicPr>
        <p:blipFill>
          <a:blip r:embed="rId2"/>
          <a:stretch>
            <a:fillRect/>
          </a:stretch>
        </p:blipFill>
        <p:spPr>
          <a:xfrm>
            <a:off x="2163530" y="1858383"/>
            <a:ext cx="8403565" cy="4366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78883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458</TotalTime>
  <Words>1423</Words>
  <Application>Microsoft Office PowerPoint</Application>
  <PresentationFormat>Widescreen</PresentationFormat>
  <Paragraphs>139</Paragraphs>
  <Slides>27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Calibri Light</vt:lpstr>
      <vt:lpstr>Wingdings</vt:lpstr>
      <vt:lpstr>Retrospect</vt:lpstr>
      <vt:lpstr>Office Theme</vt:lpstr>
      <vt:lpstr>Đề Tài: Tìm hiểu công nghệ .NET Core  xây dựng website mua bán và định giá  bất động sản, ứng dụng Machine Learning</vt:lpstr>
      <vt:lpstr>Mục tiêu </vt:lpstr>
      <vt:lpstr>Giới thiệu về .Net Core</vt:lpstr>
      <vt:lpstr>Giới thiệu về mô hình MVC</vt:lpstr>
      <vt:lpstr>Thư viện ML.NET </vt:lpstr>
      <vt:lpstr>Giải quyết Machine Learning với ML.NET</vt:lpstr>
      <vt:lpstr>Giải quyết Machine Learning với Microsoft.ML</vt:lpstr>
      <vt:lpstr>Giải quyết Machine Learning với Microsoft.ML</vt:lpstr>
      <vt:lpstr>Giải quyết Machine Learning với Microsoft.ML</vt:lpstr>
      <vt:lpstr>Giải quyết Machine Learning với Microsoft.ML</vt:lpstr>
      <vt:lpstr>PowerPoint Presentation</vt:lpstr>
      <vt:lpstr>PowerPoint Presentation</vt:lpstr>
      <vt:lpstr>PowerPoint Presentation</vt:lpstr>
      <vt:lpstr>PowerPoint Presentation</vt:lpstr>
      <vt:lpstr>PowerPoint Presentation</vt:lpstr>
      <vt:lpstr>Lược đồ  Use Case</vt:lpstr>
      <vt:lpstr>Cơ Sở Dữ Liệu</vt:lpstr>
      <vt:lpstr>Các chức năng đã cài đặt</vt:lpstr>
      <vt:lpstr>Kết Luận</vt:lpstr>
      <vt:lpstr>Hướng phát triển</vt:lpstr>
      <vt:lpstr>Tài Liệu Tham Khảo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Nam Phan</dc:creator>
  <cp:lastModifiedBy>Quoc Nguyen</cp:lastModifiedBy>
  <cp:revision>32</cp:revision>
  <dcterms:created xsi:type="dcterms:W3CDTF">2019-12-10T14:47:22Z</dcterms:created>
  <dcterms:modified xsi:type="dcterms:W3CDTF">2019-12-12T11:36:14Z</dcterms:modified>
</cp:coreProperties>
</file>