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9"/>
  </p:notesMasterIdLst>
  <p:sldIdLst>
    <p:sldId id="256" r:id="rId3"/>
    <p:sldId id="257" r:id="rId4"/>
    <p:sldId id="275" r:id="rId5"/>
    <p:sldId id="258" r:id="rId6"/>
    <p:sldId id="259" r:id="rId7"/>
    <p:sldId id="269" r:id="rId8"/>
    <p:sldId id="270" r:id="rId9"/>
    <p:sldId id="262" r:id="rId10"/>
    <p:sldId id="263" r:id="rId11"/>
    <p:sldId id="272" r:id="rId12"/>
    <p:sldId id="271" r:id="rId13"/>
    <p:sldId id="273" r:id="rId14"/>
    <p:sldId id="274" r:id="rId15"/>
    <p:sldId id="267" r:id="rId16"/>
    <p:sldId id="276"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737" autoAdjust="0"/>
  </p:normalViewPr>
  <p:slideViewPr>
    <p:cSldViewPr snapToGrid="0">
      <p:cViewPr varScale="1">
        <p:scale>
          <a:sx n="75" d="100"/>
          <a:sy n="75" d="100"/>
        </p:scale>
        <p:origin x="51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DA1150-7FFB-4742-A1EB-CAFA1A8B6EAC}" type="datetimeFigureOut">
              <a:rPr lang="en-US" smtClean="0"/>
              <a:t>12/11/2019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5DCBE1-DEE6-450F-8E4E-269A502C64D9}" type="slidenum">
              <a:rPr lang="en-US" smtClean="0"/>
              <a:t>‹#›</a:t>
            </a:fld>
            <a:endParaRPr lang="en-US"/>
          </a:p>
        </p:txBody>
      </p:sp>
    </p:spTree>
    <p:extLst>
      <p:ext uri="{BB962C8B-B14F-4D97-AF65-F5344CB8AC3E}">
        <p14:creationId xmlns:p14="http://schemas.microsoft.com/office/powerpoint/2010/main" val="3959323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smtClean="0">
                <a:solidFill>
                  <a:schemeClr val="tx1"/>
                </a:solidFill>
                <a:effectLst/>
                <a:latin typeface="+mn-lt"/>
                <a:ea typeface="+mn-ea"/>
                <a:cs typeface="+mn-cs"/>
              </a:rPr>
              <a:t>Lý do sử dụng .NET Core </a:t>
            </a:r>
            <a:r>
              <a:rPr lang="en-US" sz="1200" b="1" kern="1200" baseline="30000" dirty="0" smtClean="0">
                <a:solidFill>
                  <a:schemeClr val="tx1"/>
                </a:solidFill>
                <a:effectLst/>
                <a:latin typeface="+mn-lt"/>
                <a:ea typeface="+mn-ea"/>
                <a:cs typeface="+mn-cs"/>
              </a:rPr>
              <a:t>[1]</a:t>
            </a: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ASP.NET Core là một open-source mới và framework </a:t>
            </a:r>
            <a:r>
              <a:rPr lang="en-US" sz="1200" i="1" kern="1200" dirty="0" smtClean="0">
                <a:solidFill>
                  <a:schemeClr val="tx1"/>
                </a:solidFill>
                <a:effectLst/>
                <a:latin typeface="+mn-lt"/>
                <a:ea typeface="+mn-ea"/>
                <a:cs typeface="+mn-cs"/>
              </a:rPr>
              <a:t>đa nền tảng</a:t>
            </a:r>
            <a:r>
              <a:rPr lang="en-US" sz="1200" kern="1200" dirty="0" smtClean="0">
                <a:solidFill>
                  <a:schemeClr val="tx1"/>
                </a:solidFill>
                <a:effectLst/>
                <a:latin typeface="+mn-lt"/>
                <a:ea typeface="+mn-ea"/>
                <a:cs typeface="+mn-cs"/>
              </a:rPr>
              <a:t> (cross-platform) cho việc xây dựng những ứng dụng hiện tại dựa trên kết nối đám mây, giống như web apps, IoT và backend cho mobile.</a:t>
            </a:r>
          </a:p>
          <a:p>
            <a:r>
              <a:rPr lang="en-US" sz="1200" kern="1200" dirty="0" smtClean="0">
                <a:solidFill>
                  <a:schemeClr val="tx1"/>
                </a:solidFill>
                <a:effectLst/>
                <a:latin typeface="+mn-lt"/>
                <a:ea typeface="+mn-ea"/>
                <a:cs typeface="+mn-cs"/>
              </a:rPr>
              <a:t>Ứng dụng ASP.NET Core có thể chạy trên .NET Core hoặc trên phiên bản đầy đủ của .NET Framework. Nó được thiết kế để cung cấp và tối ưu development framework cho những dụng cái mà được triển khai trên </a:t>
            </a:r>
            <a:r>
              <a:rPr lang="en-US" sz="1200" i="1" kern="1200" dirty="0" smtClean="0">
                <a:solidFill>
                  <a:schemeClr val="tx1"/>
                </a:solidFill>
                <a:effectLst/>
                <a:latin typeface="+mn-lt"/>
                <a:ea typeface="+mn-ea"/>
                <a:cs typeface="+mn-cs"/>
              </a:rPr>
              <a:t>đám mây</a:t>
            </a:r>
            <a:r>
              <a:rPr lang="en-US" sz="1200" kern="1200" dirty="0" smtClean="0">
                <a:solidFill>
                  <a:schemeClr val="tx1"/>
                </a:solidFill>
                <a:effectLst/>
                <a:latin typeface="+mn-lt"/>
                <a:ea typeface="+mn-ea"/>
                <a:cs typeface="+mn-cs"/>
              </a:rPr>
              <a:t> (clound) hoặc chạy on-promise.</a:t>
            </a:r>
          </a:p>
          <a:p>
            <a:r>
              <a:rPr lang="en-US" sz="1200" kern="1200" dirty="0" smtClean="0">
                <a:solidFill>
                  <a:schemeClr val="tx1"/>
                </a:solidFill>
                <a:effectLst/>
                <a:latin typeface="+mn-lt"/>
                <a:ea typeface="+mn-ea"/>
                <a:cs typeface="+mn-cs"/>
              </a:rPr>
              <a:t>Nó bao gồm các thành phần theo hướng module nhằm tối thiểu tài nguyên và chi phí phát triển, tạo được sự mềm giẻo trong việc xây dựng giải pháp. Ngoài ra có thể phát triển và chạy những ứng dụng ASP.NET Core đa nền tảng trên Windows, Mac và Linux.</a:t>
            </a:r>
          </a:p>
          <a:p>
            <a:r>
              <a:rPr lang="en-US" sz="1200" kern="1200" dirty="0" smtClean="0">
                <a:solidFill>
                  <a:schemeClr val="tx1"/>
                </a:solidFill>
                <a:effectLst/>
                <a:latin typeface="+mn-lt"/>
                <a:ea typeface="+mn-ea"/>
                <a:cs typeface="+mn-cs"/>
              </a:rPr>
              <a:t>Đồng thời nó đã trở thành một mã nguồn mở. Đây là một thay đổi rất lớn và quan trọng nhất của ASP.NET Core. Điều mà trước đây khó có một lập trình viên nào có thể nghĩ đến. Có lẽ đó cũng là một xu thế mà các ngôn ngữ lập trình hiện nay đang hướng tới.</a:t>
            </a:r>
          </a:p>
          <a:p>
            <a:pPr lvl="0"/>
            <a:r>
              <a:rPr lang="en-US" sz="1200" b="1" kern="1200" dirty="0" smtClean="0">
                <a:solidFill>
                  <a:schemeClr val="tx1"/>
                </a:solidFill>
                <a:effectLst/>
                <a:latin typeface="+mn-lt"/>
                <a:ea typeface="+mn-ea"/>
                <a:cs typeface="+mn-cs"/>
              </a:rPr>
              <a:t>Hoàn cảnh ra đời</a:t>
            </a:r>
          </a:p>
          <a:p>
            <a:r>
              <a:rPr lang="en-US" sz="1200" kern="1200" dirty="0" smtClean="0">
                <a:solidFill>
                  <a:schemeClr val="tx1"/>
                </a:solidFill>
                <a:effectLst/>
                <a:latin typeface="+mn-lt"/>
                <a:ea typeface="+mn-ea"/>
                <a:cs typeface="+mn-cs"/>
              </a:rPr>
              <a:t>Bản phát hành đầu tiên của ASP.NET đã xuất hiện cách đây 15 năm trước, nó là một phần của .NET Framework. Từ đó, hàng triệu lập trình viên đã sử dụng nó để xây dựng những ứng dụng web tuyệt vời, và trên những năm đó Microsoft đã phát triển thêm nhiều tính năng mới.</a:t>
            </a:r>
          </a:p>
          <a:p>
            <a:r>
              <a:rPr lang="en-US" sz="1200" kern="1200" dirty="0" smtClean="0">
                <a:solidFill>
                  <a:schemeClr val="tx1"/>
                </a:solidFill>
                <a:effectLst/>
                <a:latin typeface="+mn-lt"/>
                <a:ea typeface="+mn-ea"/>
                <a:cs typeface="+mn-cs"/>
              </a:rPr>
              <a:t>ASP.NET Core có một số thay đổi kiến trúc lớn, đó là kết quả của việc học hỏi rất nhiều từ các framework module hóa khác. ASP.NET Core không còn dựa trên System.Web.dll nữa. Nó được dựa trên một tập hợp các gói, các module hay cũng được gọi là các </a:t>
            </a:r>
            <a:r>
              <a:rPr lang="en-US" sz="1200" i="1" kern="1200" dirty="0" smtClean="0">
                <a:solidFill>
                  <a:schemeClr val="tx1"/>
                </a:solidFill>
                <a:effectLst/>
                <a:latin typeface="+mn-lt"/>
                <a:ea typeface="+mn-ea"/>
                <a:cs typeface="+mn-cs"/>
              </a:rPr>
              <a:t>NuGet Packages</a:t>
            </a:r>
            <a:r>
              <a:rPr lang="en-US" sz="1200" kern="1200" dirty="0" smtClean="0">
                <a:solidFill>
                  <a:schemeClr val="tx1"/>
                </a:solidFill>
                <a:effectLst/>
                <a:latin typeface="+mn-lt"/>
                <a:ea typeface="+mn-ea"/>
                <a:cs typeface="+mn-cs"/>
              </a:rPr>
              <a:t>. Điều này cho phép bạn tối ưu ứng dụng của bạn để chỉ bao gồm những packages nào cần thiết. Lợi ích của nó là giúp cho ứng dụng nhỏ hơn, bảo mật chặt chẽ hơn, giảm sự phức tạp, tối ưu hiệu suất hoạt động và giảm chi phí, thời gian cho việc phát triển.</a:t>
            </a:r>
          </a:p>
          <a:p>
            <a:r>
              <a:rPr lang="en-US" sz="1200" kern="1200" dirty="0" smtClean="0">
                <a:solidFill>
                  <a:schemeClr val="tx1"/>
                </a:solidFill>
                <a:effectLst/>
                <a:latin typeface="+mn-lt"/>
                <a:ea typeface="+mn-ea"/>
                <a:cs typeface="+mn-cs"/>
              </a:rPr>
              <a:t>Với ASP.NET Core, chúng ta đạt được những nền tảng cải tiến dưới đây:</a:t>
            </a:r>
          </a:p>
          <a:p>
            <a:pPr lvl="0"/>
            <a:r>
              <a:rPr lang="en-US" sz="1200" kern="1200" dirty="0" smtClean="0">
                <a:solidFill>
                  <a:schemeClr val="tx1"/>
                </a:solidFill>
                <a:effectLst/>
                <a:latin typeface="+mn-lt"/>
                <a:ea typeface="+mn-ea"/>
                <a:cs typeface="+mn-cs"/>
              </a:rPr>
              <a:t>Hợp nhất việc xây dựng web UI và web APIs.</a:t>
            </a:r>
          </a:p>
          <a:p>
            <a:pPr lvl="0"/>
            <a:r>
              <a:rPr lang="en-US" sz="1200" kern="1200" dirty="0" smtClean="0">
                <a:solidFill>
                  <a:schemeClr val="tx1"/>
                </a:solidFill>
                <a:effectLst/>
                <a:latin typeface="+mn-lt"/>
                <a:ea typeface="+mn-ea"/>
                <a:cs typeface="+mn-cs"/>
              </a:rPr>
              <a:t>Tích hợp những client-side frameworks hiện đại và những luồng phát triển.</a:t>
            </a:r>
          </a:p>
          <a:p>
            <a:pPr lvl="0"/>
            <a:r>
              <a:rPr lang="en-US" sz="1200" kern="1200" dirty="0" smtClean="0">
                <a:solidFill>
                  <a:schemeClr val="tx1"/>
                </a:solidFill>
                <a:effectLst/>
                <a:latin typeface="+mn-lt"/>
                <a:ea typeface="+mn-ea"/>
                <a:cs typeface="+mn-cs"/>
              </a:rPr>
              <a:t>Hệ thống cấu hình dựa trên môi trường đám mây thật sự.</a:t>
            </a:r>
          </a:p>
          <a:p>
            <a:pPr lvl="0"/>
            <a:r>
              <a:rPr lang="en-US" sz="1200" kern="1200" dirty="0" smtClean="0">
                <a:solidFill>
                  <a:schemeClr val="tx1"/>
                </a:solidFill>
                <a:effectLst/>
                <a:latin typeface="+mn-lt"/>
                <a:ea typeface="+mn-ea"/>
                <a:cs typeface="+mn-cs"/>
              </a:rPr>
              <a:t>Dependency injection được xây dựng sẵn.</a:t>
            </a:r>
          </a:p>
          <a:p>
            <a:pPr lvl="0"/>
            <a:r>
              <a:rPr lang="en-US" sz="1200" kern="1200" dirty="0" smtClean="0">
                <a:solidFill>
                  <a:schemeClr val="tx1"/>
                </a:solidFill>
                <a:effectLst/>
                <a:latin typeface="+mn-lt"/>
                <a:ea typeface="+mn-ea"/>
                <a:cs typeface="+mn-cs"/>
              </a:rPr>
              <a:t>HTTP request được tối ưu nhẹ hơn.</a:t>
            </a:r>
          </a:p>
          <a:p>
            <a:pPr lvl="0"/>
            <a:r>
              <a:rPr lang="en-US" sz="1200" kern="1200" dirty="0" smtClean="0">
                <a:solidFill>
                  <a:schemeClr val="tx1"/>
                </a:solidFill>
                <a:effectLst/>
                <a:latin typeface="+mn-lt"/>
                <a:ea typeface="+mn-ea"/>
                <a:cs typeface="+mn-cs"/>
              </a:rPr>
              <a:t>Có thể host trên IIS hoặc self-host trong process của riêng bạn.</a:t>
            </a:r>
          </a:p>
          <a:p>
            <a:pPr lvl="0"/>
            <a:r>
              <a:rPr lang="en-US" sz="1200" kern="1200" dirty="0" smtClean="0">
                <a:solidFill>
                  <a:schemeClr val="tx1"/>
                </a:solidFill>
                <a:effectLst/>
                <a:latin typeface="+mn-lt"/>
                <a:ea typeface="+mn-ea"/>
                <a:cs typeface="+mn-cs"/>
              </a:rPr>
              <a:t>Được xây dựng trên .NET Core, hỗ trợ thực sự app versioning.</a:t>
            </a:r>
          </a:p>
          <a:p>
            <a:pPr lvl="0"/>
            <a:r>
              <a:rPr lang="en-US" sz="1200" kern="1200" dirty="0" smtClean="0">
                <a:solidFill>
                  <a:schemeClr val="tx1"/>
                </a:solidFill>
                <a:effectLst/>
                <a:latin typeface="+mn-lt"/>
                <a:ea typeface="+mn-ea"/>
                <a:cs typeface="+mn-cs"/>
              </a:rPr>
              <a:t>Chuyển các thực thể, thành phần, module như những NuGet Packages.</a:t>
            </a:r>
          </a:p>
          <a:p>
            <a:pPr lvl="0"/>
            <a:r>
              <a:rPr lang="en-US" sz="1200" kern="1200" dirty="0" smtClean="0">
                <a:solidFill>
                  <a:schemeClr val="tx1"/>
                </a:solidFill>
                <a:effectLst/>
                <a:latin typeface="+mn-lt"/>
                <a:ea typeface="+mn-ea"/>
                <a:cs typeface="+mn-cs"/>
              </a:rPr>
              <a:t>Những công cụ mới để đơn giản hóa quá trình phát triển web hiện đại.</a:t>
            </a:r>
          </a:p>
          <a:p>
            <a:pPr lvl="0"/>
            <a:r>
              <a:rPr lang="en-US" sz="1200" kern="1200" dirty="0" smtClean="0">
                <a:solidFill>
                  <a:schemeClr val="tx1"/>
                </a:solidFill>
                <a:effectLst/>
                <a:latin typeface="+mn-lt"/>
                <a:ea typeface="+mn-ea"/>
                <a:cs typeface="+mn-cs"/>
              </a:rPr>
              <a:t>Xây dựng và chạy đa nền tảng (Windows, Mac và Linux).</a:t>
            </a:r>
          </a:p>
          <a:p>
            <a:pPr lvl="0"/>
            <a:r>
              <a:rPr lang="en-US" sz="1200" kern="1200" dirty="0" smtClean="0">
                <a:solidFill>
                  <a:schemeClr val="tx1"/>
                </a:solidFill>
                <a:effectLst/>
                <a:latin typeface="+mn-lt"/>
                <a:ea typeface="+mn-ea"/>
                <a:cs typeface="+mn-cs"/>
              </a:rPr>
              <a:t>Mã nguồn mở và tập trung vào cộng đồng.</a:t>
            </a:r>
          </a:p>
          <a:p>
            <a:endParaRPr lang="en-US" dirty="0"/>
          </a:p>
        </p:txBody>
      </p:sp>
      <p:sp>
        <p:nvSpPr>
          <p:cNvPr id="4" name="Slide Number Placeholder 3"/>
          <p:cNvSpPr>
            <a:spLocks noGrp="1"/>
          </p:cNvSpPr>
          <p:nvPr>
            <p:ph type="sldNum" sz="quarter" idx="10"/>
          </p:nvPr>
        </p:nvSpPr>
        <p:spPr/>
        <p:txBody>
          <a:bodyPr/>
          <a:lstStyle/>
          <a:p>
            <a:fld id="{A05DCBE1-DEE6-450F-8E4E-269A502C64D9}" type="slidenum">
              <a:rPr lang="en-US" smtClean="0"/>
              <a:t>3</a:t>
            </a:fld>
            <a:endParaRPr lang="en-US"/>
          </a:p>
        </p:txBody>
      </p:sp>
    </p:spTree>
    <p:extLst>
      <p:ext uri="{BB962C8B-B14F-4D97-AF65-F5344CB8AC3E}">
        <p14:creationId xmlns:p14="http://schemas.microsoft.com/office/powerpoint/2010/main" val="326122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5DCBE1-DEE6-450F-8E4E-269A502C64D9}" type="slidenum">
              <a:rPr lang="en-US" smtClean="0"/>
              <a:t>4</a:t>
            </a:fld>
            <a:endParaRPr lang="en-US"/>
          </a:p>
        </p:txBody>
      </p:sp>
    </p:spTree>
    <p:extLst>
      <p:ext uri="{BB962C8B-B14F-4D97-AF65-F5344CB8AC3E}">
        <p14:creationId xmlns:p14="http://schemas.microsoft.com/office/powerpoint/2010/main" val="2462991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5DCBE1-DEE6-450F-8E4E-269A502C64D9}" type="slidenum">
              <a:rPr lang="en-US" smtClean="0"/>
              <a:t>8</a:t>
            </a:fld>
            <a:endParaRPr lang="en-US"/>
          </a:p>
        </p:txBody>
      </p:sp>
    </p:spTree>
    <p:extLst>
      <p:ext uri="{BB962C8B-B14F-4D97-AF65-F5344CB8AC3E}">
        <p14:creationId xmlns:p14="http://schemas.microsoft.com/office/powerpoint/2010/main" val="4242489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1CC510F-F8B8-45B6-A771-DBA6887DCFC7}"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7B653-1764-466F-B958-B37B4EE9625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1809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CC510F-F8B8-45B6-A771-DBA6887DCFC7}"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1595150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CC510F-F8B8-45B6-A771-DBA6887DCFC7}"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4267708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CC510F-F8B8-45B6-A771-DBA6887DCFC7}"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40378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CC510F-F8B8-45B6-A771-DBA6887DCFC7}"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416693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1CC510F-F8B8-45B6-A771-DBA6887DCFC7}"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2134038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CC510F-F8B8-45B6-A771-DBA6887DCFC7}"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1070531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CC510F-F8B8-45B6-A771-DBA6887DCFC7}" type="datetimeFigureOut">
              <a:rPr lang="en-US" smtClean="0"/>
              <a:t>12/11/2019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2221258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CC510F-F8B8-45B6-A771-DBA6887DCFC7}" type="datetimeFigureOut">
              <a:rPr lang="en-US" smtClean="0"/>
              <a:t>12/11/2019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1396277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CC510F-F8B8-45B6-A771-DBA6887DCFC7}" type="datetimeFigureOut">
              <a:rPr lang="en-US" smtClean="0"/>
              <a:t>12/11/2019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25173298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CC510F-F8B8-45B6-A771-DBA6887DCFC7}"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3337435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CC510F-F8B8-45B6-A771-DBA6887DCFC7}"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9067447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CC510F-F8B8-45B6-A771-DBA6887DCFC7}"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675502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CC510F-F8B8-45B6-A771-DBA6887DCFC7}"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4499131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CC510F-F8B8-45B6-A771-DBA6887DCFC7}"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459930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1CC510F-F8B8-45B6-A771-DBA6887DCFC7}"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7B653-1764-466F-B958-B37B4EE9625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256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1CC510F-F8B8-45B6-A771-DBA6887DCFC7}"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277286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1CC510F-F8B8-45B6-A771-DBA6887DCFC7}" type="datetimeFigureOut">
              <a:rPr lang="en-US" smtClean="0"/>
              <a:t>12/11/2019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108362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CC510F-F8B8-45B6-A771-DBA6887DCFC7}" type="datetimeFigureOut">
              <a:rPr lang="en-US" smtClean="0"/>
              <a:t>12/11/2019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2842482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1CC510F-F8B8-45B6-A771-DBA6887DCFC7}" type="datetimeFigureOut">
              <a:rPr lang="en-US" smtClean="0"/>
              <a:t>12/11/2019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120495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1CC510F-F8B8-45B6-A771-DBA6887DCFC7}" type="datetimeFigureOut">
              <a:rPr lang="en-US" smtClean="0"/>
              <a:t>12/11/2019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AC7B653-1764-466F-B958-B37B4EE9625C}" type="slidenum">
              <a:rPr lang="en-US" smtClean="0"/>
              <a:t>‹#›</a:t>
            </a:fld>
            <a:endParaRPr lang="en-US"/>
          </a:p>
        </p:txBody>
      </p:sp>
    </p:spTree>
    <p:extLst>
      <p:ext uri="{BB962C8B-B14F-4D97-AF65-F5344CB8AC3E}">
        <p14:creationId xmlns:p14="http://schemas.microsoft.com/office/powerpoint/2010/main" val="1544665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1CC510F-F8B8-45B6-A771-DBA6887DCFC7}"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1282491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1CC510F-F8B8-45B6-A771-DBA6887DCFC7}" type="datetimeFigureOut">
              <a:rPr lang="en-US" smtClean="0"/>
              <a:t>12/11/2019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AC7B653-1764-466F-B958-B37B4EE9625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17504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CC510F-F8B8-45B6-A771-DBA6887DCFC7}" type="datetimeFigureOut">
              <a:rPr lang="en-US" smtClean="0"/>
              <a:t>12/11/2019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C7B653-1764-466F-B958-B37B4EE9625C}" type="slidenum">
              <a:rPr lang="en-US" smtClean="0"/>
              <a:t>‹#›</a:t>
            </a:fld>
            <a:endParaRPr lang="en-US"/>
          </a:p>
        </p:txBody>
      </p:sp>
    </p:spTree>
    <p:extLst>
      <p:ext uri="{BB962C8B-B14F-4D97-AF65-F5344CB8AC3E}">
        <p14:creationId xmlns:p14="http://schemas.microsoft.com/office/powerpoint/2010/main" val="264904121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pcoder.com/5160-huong-dan-java-design-pattern-mvc/" TargetMode="External"/><Relationship Id="rId2" Type="http://schemas.openxmlformats.org/officeDocument/2006/relationships/hyperlink" Target="https://topdev.vn/blog/asp-net-core-la-gi/" TargetMode="External"/><Relationship Id="rId1" Type="http://schemas.openxmlformats.org/officeDocument/2006/relationships/slideLayout" Target="../slideLayouts/slideLayout2.xml"/><Relationship Id="rId5" Type="http://schemas.openxmlformats.org/officeDocument/2006/relationships/hyperlink" Target="https://machinelearningcoban.com/2016/12/27/categories/" TargetMode="External"/><Relationship Id="rId4" Type="http://schemas.openxmlformats.org/officeDocument/2006/relationships/hyperlink" Target="https://machinelearningcoban.com/2016/12/26/introduce/"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797"/>
            <a:ext cx="10403541" cy="2763012"/>
          </a:xfrm>
        </p:spPr>
        <p:txBody>
          <a:bodyPr>
            <a:normAutofit/>
          </a:bodyPr>
          <a:lstStyle/>
          <a:p>
            <a:r>
              <a:rPr lang="en-US" sz="4800" dirty="0" smtClean="0">
                <a:latin typeface="+mn-lt"/>
              </a:rPr>
              <a:t>Đề Tài: Tìm hiểu công nghệ .NET </a:t>
            </a:r>
            <a:r>
              <a:rPr lang="en-US" sz="4800" smtClean="0">
                <a:latin typeface="+mn-lt"/>
              </a:rPr>
              <a:t>Core </a:t>
            </a:r>
            <a:br>
              <a:rPr lang="en-US" sz="4800" smtClean="0">
                <a:latin typeface="+mn-lt"/>
              </a:rPr>
            </a:br>
            <a:r>
              <a:rPr lang="en-US" sz="4800" smtClean="0">
                <a:latin typeface="+mn-lt"/>
              </a:rPr>
              <a:t>xây </a:t>
            </a:r>
            <a:r>
              <a:rPr lang="en-US" sz="4800" dirty="0" smtClean="0">
                <a:latin typeface="+mn-lt"/>
              </a:rPr>
              <a:t>dựng website mua bán và định </a:t>
            </a:r>
            <a:r>
              <a:rPr lang="en-US" sz="4800" smtClean="0">
                <a:latin typeface="+mn-lt"/>
              </a:rPr>
              <a:t>giá </a:t>
            </a:r>
            <a:br>
              <a:rPr lang="en-US" sz="4800" smtClean="0">
                <a:latin typeface="+mn-lt"/>
              </a:rPr>
            </a:br>
            <a:r>
              <a:rPr lang="en-US" sz="4800" smtClean="0">
                <a:latin typeface="+mn-lt"/>
              </a:rPr>
              <a:t>bất </a:t>
            </a:r>
            <a:r>
              <a:rPr lang="en-US" sz="4800" dirty="0" smtClean="0">
                <a:latin typeface="+mn-lt"/>
              </a:rPr>
              <a:t>động sản, ứng dụng Machine Learning</a:t>
            </a:r>
            <a:endParaRPr lang="en-US" sz="4800" dirty="0">
              <a:latin typeface="+mn-lt"/>
            </a:endParaRPr>
          </a:p>
        </p:txBody>
      </p:sp>
      <p:sp>
        <p:nvSpPr>
          <p:cNvPr id="5" name="Subtitle 2">
            <a:extLst>
              <a:ext uri="{FF2B5EF4-FFF2-40B4-BE49-F238E27FC236}">
                <a16:creationId xmlns:a16="http://schemas.microsoft.com/office/drawing/2014/main" id="{42838B7F-B0D4-488D-8119-B6F4DE67446A}"/>
              </a:ext>
            </a:extLst>
          </p:cNvPr>
          <p:cNvSpPr>
            <a:spLocks noGrp="1"/>
          </p:cNvSpPr>
          <p:nvPr>
            <p:ph type="subTitle" idx="1"/>
          </p:nvPr>
        </p:nvSpPr>
        <p:spPr>
          <a:xfrm>
            <a:off x="7024124" y="4506065"/>
            <a:ext cx="5167876" cy="1510650"/>
          </a:xfrm>
        </p:spPr>
        <p:txBody>
          <a:bodyPr>
            <a:normAutofit/>
          </a:bodyPr>
          <a:lstStyle/>
          <a:p>
            <a:r>
              <a:rPr lang="en-US" sz="2000" dirty="0"/>
              <a:t>THÀNH VIÊN: </a:t>
            </a:r>
          </a:p>
          <a:p>
            <a:r>
              <a:rPr lang="en-US" sz="2000" b="1" dirty="0" smtClean="0"/>
              <a:t>Phan </a:t>
            </a:r>
            <a:r>
              <a:rPr lang="en-US" sz="2000" b="1" smtClean="0"/>
              <a:t>Thanh Nam - </a:t>
            </a:r>
            <a:r>
              <a:rPr lang="en-US" sz="2000" b="1" dirty="0" smtClean="0"/>
              <a:t>16110162</a:t>
            </a:r>
            <a:endParaRPr lang="en-US" sz="2000" dirty="0"/>
          </a:p>
          <a:p>
            <a:r>
              <a:rPr lang="en-US" sz="2000" b="1" dirty="0" smtClean="0"/>
              <a:t>Nguyễn </a:t>
            </a:r>
            <a:r>
              <a:rPr lang="en-US" sz="2000" b="1" smtClean="0"/>
              <a:t>Thiên Quốc - </a:t>
            </a:r>
            <a:r>
              <a:rPr lang="en-US" sz="2000" b="1" dirty="0" smtClean="0"/>
              <a:t>16110191</a:t>
            </a:r>
            <a:endParaRPr lang="en-US" sz="2000" dirty="0"/>
          </a:p>
        </p:txBody>
      </p:sp>
      <p:sp>
        <p:nvSpPr>
          <p:cNvPr id="4" name="TextBox 3">
            <a:extLst>
              <a:ext uri="{FF2B5EF4-FFF2-40B4-BE49-F238E27FC236}">
                <a16:creationId xmlns:a16="http://schemas.microsoft.com/office/drawing/2014/main" id="{492B8D21-0CC9-4A64-9683-961E7EAE8448}"/>
              </a:ext>
            </a:extLst>
          </p:cNvPr>
          <p:cNvSpPr txBox="1"/>
          <p:nvPr/>
        </p:nvSpPr>
        <p:spPr>
          <a:xfrm>
            <a:off x="0" y="4458350"/>
            <a:ext cx="7071808" cy="830997"/>
          </a:xfrm>
          <a:prstGeom prst="rect">
            <a:avLst/>
          </a:prstGeom>
          <a:noFill/>
        </p:spPr>
        <p:txBody>
          <a:bodyPr wrap="none" rtlCol="0">
            <a:spAutoFit/>
          </a:bodyPr>
          <a:lstStyle/>
          <a:p>
            <a:r>
              <a:rPr lang="en-US" sz="2400">
                <a:latin typeface="Arial" panose="020B0604020202020204" pitchFamily="34" charset="0"/>
                <a:cs typeface="Arial" panose="020B0604020202020204" pitchFamily="34" charset="0"/>
              </a:rPr>
              <a:t>Giáo viên </a:t>
            </a:r>
            <a:r>
              <a:rPr lang="en-US" sz="2400" smtClean="0">
                <a:latin typeface="Arial" panose="020B0604020202020204" pitchFamily="34" charset="0"/>
                <a:cs typeface="Arial" panose="020B0604020202020204" pitchFamily="34" charset="0"/>
              </a:rPr>
              <a:t>hướng dẫn: </a:t>
            </a:r>
            <a:r>
              <a:rPr lang="en-US" sz="2400" b="1" smtClean="0">
                <a:latin typeface="Arial" panose="020B0604020202020204" pitchFamily="34" charset="0"/>
                <a:cs typeface="Arial" panose="020B0604020202020204" pitchFamily="34" charset="0"/>
              </a:rPr>
              <a:t>ThS</a:t>
            </a:r>
            <a:r>
              <a:rPr lang="en-US" sz="2400" b="1">
                <a:latin typeface="Arial" panose="020B0604020202020204" pitchFamily="34" charset="0"/>
                <a:cs typeface="Arial" panose="020B0604020202020204" pitchFamily="34" charset="0"/>
              </a:rPr>
              <a:t>. </a:t>
            </a:r>
            <a:r>
              <a:rPr lang="en-US" sz="2400" b="1" smtClean="0">
                <a:latin typeface="Arial" panose="020B0604020202020204" pitchFamily="34" charset="0"/>
                <a:cs typeface="Arial" panose="020B0604020202020204" pitchFamily="34" charset="0"/>
              </a:rPr>
              <a:t>Nguyễn Trần Thi Văn</a:t>
            </a:r>
            <a:endParaRPr lang="en-US" sz="2400" smtClean="0">
              <a:latin typeface="Arial" panose="020B0604020202020204" pitchFamily="34" charset="0"/>
              <a:cs typeface="Arial" panose="020B0604020202020204" pitchFamily="34" charset="0"/>
            </a:endParaRPr>
          </a:p>
          <a:p>
            <a:r>
              <a:rPr lang="en-US" sz="2400" smtClean="0">
                <a:latin typeface="Arial" panose="020B0604020202020204" pitchFamily="34" charset="0"/>
                <a:cs typeface="Arial" panose="020B0604020202020204" pitchFamily="34" charset="0"/>
              </a:rPr>
              <a:t>Giáo </a:t>
            </a:r>
            <a:r>
              <a:rPr lang="en-US" sz="2400" dirty="0" err="1">
                <a:latin typeface="Arial" panose="020B0604020202020204" pitchFamily="34" charset="0"/>
                <a:cs typeface="Arial" panose="020B0604020202020204" pitchFamily="34" charset="0"/>
              </a:rPr>
              <a:t>viên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biện</a:t>
            </a:r>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 </a:t>
            </a:r>
            <a:r>
              <a:rPr lang="en-US" sz="2400" b="1" smtClean="0">
                <a:latin typeface="Arial" panose="020B0604020202020204" pitchFamily="34" charset="0"/>
                <a:cs typeface="Arial" panose="020B0604020202020204" pitchFamily="34" charset="0"/>
              </a:rPr>
              <a:t>TS</a:t>
            </a:r>
            <a:r>
              <a:rPr lang="en-US" sz="2400" b="1" dirty="0">
                <a:latin typeface="Arial" panose="020B0604020202020204" pitchFamily="34" charset="0"/>
                <a:cs typeface="Arial" panose="020B0604020202020204" pitchFamily="34" charset="0"/>
              </a:rPr>
              <a:t>. Nguyễn </a:t>
            </a:r>
            <a:r>
              <a:rPr lang="en-US" sz="2400" b="1" dirty="0" err="1">
                <a:latin typeface="Arial" panose="020B0604020202020204" pitchFamily="34" charset="0"/>
                <a:cs typeface="Arial" panose="020B0604020202020204" pitchFamily="34" charset="0"/>
              </a:rPr>
              <a:t>Thiên</a:t>
            </a:r>
            <a:r>
              <a:rPr lang="en-US" sz="2400" b="1" dirty="0">
                <a:latin typeface="Arial" panose="020B0604020202020204" pitchFamily="34" charset="0"/>
                <a:cs typeface="Arial" panose="020B0604020202020204" pitchFamily="34" charset="0"/>
              </a:rPr>
              <a:t> Bảo</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828" y="2198238"/>
            <a:ext cx="1930967" cy="193096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7694" y="0"/>
            <a:ext cx="2434318" cy="1378813"/>
          </a:xfrm>
          <a:prstGeom prst="rect">
            <a:avLst/>
          </a:prstGeom>
        </p:spPr>
      </p:pic>
      <p:pic>
        <p:nvPicPr>
          <p:cNvPr id="1028" name="Picture 4" descr="Kết quả hình ảnh cho ms sq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8972" y="2245208"/>
            <a:ext cx="2331149" cy="19159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Kết quả hình ảnh cho ml.ne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00863" y="2305069"/>
            <a:ext cx="1760203" cy="17602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ết quả hình ảnh cho asp.net cor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10701" y="2305069"/>
            <a:ext cx="1760203" cy="1760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76835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339" y="-1"/>
            <a:ext cx="12171661" cy="5824025"/>
          </a:xfrm>
          <a:prstGeom prst="rect">
            <a:avLst/>
          </a:prstGeom>
        </p:spPr>
      </p:pic>
    </p:spTree>
    <p:extLst>
      <p:ext uri="{BB962C8B-B14F-4D97-AF65-F5344CB8AC3E}">
        <p14:creationId xmlns:p14="http://schemas.microsoft.com/office/powerpoint/2010/main" val="288322001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5833757"/>
          </a:xfrm>
          <a:prstGeom prst="rect">
            <a:avLst/>
          </a:prstGeom>
        </p:spPr>
      </p:pic>
    </p:spTree>
    <p:extLst>
      <p:ext uri="{BB962C8B-B14F-4D97-AF65-F5344CB8AC3E}">
        <p14:creationId xmlns:p14="http://schemas.microsoft.com/office/powerpoint/2010/main" val="2236648604"/>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201060" cy="5838092"/>
          </a:xfrm>
          <a:prstGeom prst="rect">
            <a:avLst/>
          </a:prstGeom>
        </p:spPr>
      </p:pic>
    </p:spTree>
    <p:extLst>
      <p:ext uri="{BB962C8B-B14F-4D97-AF65-F5344CB8AC3E}">
        <p14:creationId xmlns:p14="http://schemas.microsoft.com/office/powerpoint/2010/main" val="1553208725"/>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 y="0"/>
            <a:ext cx="12171661" cy="5824025"/>
          </a:xfrm>
          <a:prstGeom prst="rect">
            <a:avLst/>
          </a:prstGeom>
        </p:spPr>
      </p:pic>
    </p:spTree>
    <p:extLst>
      <p:ext uri="{BB962C8B-B14F-4D97-AF65-F5344CB8AC3E}">
        <p14:creationId xmlns:p14="http://schemas.microsoft.com/office/powerpoint/2010/main" val="3355762384"/>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smtClean="0"/>
              <a:t>Hướng phát triển</a:t>
            </a:r>
            <a:endParaRPr lang="en-US" sz="7200" dirty="0"/>
          </a:p>
        </p:txBody>
      </p:sp>
      <p:sp>
        <p:nvSpPr>
          <p:cNvPr id="3" name="Content Placeholder 2"/>
          <p:cNvSpPr>
            <a:spLocks noGrp="1"/>
          </p:cNvSpPr>
          <p:nvPr>
            <p:ph idx="1"/>
          </p:nvPr>
        </p:nvSpPr>
        <p:spPr>
          <a:xfrm>
            <a:off x="267286" y="1911904"/>
            <a:ext cx="10058400" cy="4023360"/>
          </a:xfrm>
        </p:spPr>
        <p:txBody>
          <a:bodyPr>
            <a:normAutofit/>
          </a:bodyPr>
          <a:lstStyle/>
          <a:p>
            <a:pPr>
              <a:buFont typeface="Wingdings" panose="05000000000000000000" pitchFamily="2" charset="2"/>
              <a:buChar char="v"/>
            </a:pPr>
            <a:r>
              <a:rPr lang="en-US" sz="2400" dirty="0" smtClean="0"/>
              <a:t>Phát triển thêm phần thương mại điện tử (nhận thanh toán trung gian,…)</a:t>
            </a:r>
          </a:p>
          <a:p>
            <a:pPr>
              <a:buFont typeface="Wingdings" panose="05000000000000000000" pitchFamily="2" charset="2"/>
              <a:buChar char="v"/>
            </a:pPr>
            <a:r>
              <a:rPr lang="en-US" sz="2400" dirty="0" smtClean="0"/>
              <a:t>Phát triển tính năng bình luận, chia sẻ, tương tác cung – cầu,…</a:t>
            </a:r>
          </a:p>
          <a:p>
            <a:pPr>
              <a:buFont typeface="Wingdings" panose="05000000000000000000" pitchFamily="2" charset="2"/>
              <a:buChar char="v"/>
            </a:pPr>
            <a:r>
              <a:rPr lang="en-US" sz="2400" dirty="0" smtClean="0"/>
              <a:t>Thêm tính năng báo cáo bài đăng sai phạm</a:t>
            </a:r>
          </a:p>
          <a:p>
            <a:pPr>
              <a:buFont typeface="Wingdings" panose="05000000000000000000" pitchFamily="2" charset="2"/>
              <a:buChar char="v"/>
            </a:pPr>
            <a:r>
              <a:rPr lang="en-US" sz="2400" dirty="0" smtClean="0"/>
              <a:t>Hiện thị bất động sản trên bản đồ</a:t>
            </a:r>
            <a:endParaRPr lang="en-US" sz="2400" dirty="0"/>
          </a:p>
        </p:txBody>
      </p:sp>
      <p:pic>
        <p:nvPicPr>
          <p:cNvPr id="8194" name="Picture 2" descr="Kết quả hình ảnh cho develop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5925" y="2243145"/>
            <a:ext cx="3079522" cy="3079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055992"/>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Tài Liệu Tham Khảo</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a:t>ASP.NET Core là gì? (2019, August 16). Retrieved from </a:t>
            </a:r>
            <a:r>
              <a:rPr lang="en-US" u="sng" dirty="0">
                <a:hlinkClick r:id="rId2"/>
              </a:rPr>
              <a:t>https://topdev.vn/blog/asp-net-core-la-gi/</a:t>
            </a:r>
            <a:endParaRPr lang="en-US" dirty="0"/>
          </a:p>
          <a:p>
            <a:pPr lvl="0"/>
            <a:r>
              <a:rPr lang="en-US" dirty="0"/>
              <a:t>Hướng dẫn Java Design Pattern ? MVC (Lập trình Java). (2019, 2). Retrieved from </a:t>
            </a:r>
            <a:r>
              <a:rPr lang="en-US" u="sng" dirty="0">
                <a:hlinkClick r:id="rId3"/>
              </a:rPr>
              <a:t>https://gpcoder.com/5160-huong-dan-java-design-pattern-mvc/</a:t>
            </a:r>
            <a:endParaRPr lang="en-US" dirty="0"/>
          </a:p>
          <a:p>
            <a:pPr lvl="0"/>
            <a:r>
              <a:rPr lang="en-US" dirty="0"/>
              <a:t>Tiep Vu. (2016, December 26). Bài 1: Giới thiệu về Machine Learning. Retrieved from </a:t>
            </a:r>
            <a:r>
              <a:rPr lang="en-US" u="sng" dirty="0">
                <a:hlinkClick r:id="rId4"/>
              </a:rPr>
              <a:t>https://machinelearningcoban.com/2016/12/26/introduce/</a:t>
            </a:r>
            <a:endParaRPr lang="en-US" dirty="0"/>
          </a:p>
          <a:p>
            <a:pPr lvl="0"/>
            <a:r>
              <a:rPr lang="en-US" dirty="0"/>
              <a:t>Samuel, Arthur (1959). "Some Studies in Machine Learning Using the Game of Checkers". IBM Journal of Research and Development. 3 (3): 210–229.</a:t>
            </a:r>
          </a:p>
          <a:p>
            <a:pPr lvl="0"/>
            <a:r>
              <a:rPr lang="en-US" dirty="0"/>
              <a:t>Mitchell, T. (1997). Machine Learning, McGraw Hill. ISBN 0-07-042807-7, p.2.</a:t>
            </a:r>
          </a:p>
          <a:p>
            <a:pPr lvl="0"/>
            <a:r>
              <a:rPr lang="en-US" dirty="0"/>
              <a:t>Tiep Vu. (2016, December 27). Bài 2: Phân nhóm các thuật toán Machine Learning. Retrieved from </a:t>
            </a:r>
            <a:r>
              <a:rPr lang="en-US" u="sng" dirty="0">
                <a:hlinkClick r:id="rId5"/>
              </a:rPr>
              <a:t>https://machinelearningcoban.com/2016/12/27/categories/</a:t>
            </a:r>
            <a:endParaRPr lang="en-US" dirty="0"/>
          </a:p>
          <a:p>
            <a:pPr lvl="0"/>
            <a:r>
              <a:rPr lang="en-US" dirty="0"/>
              <a:t>James McCaffrey (2018-12-19). "ML.NET: The Machine Learning Framework for .NET Developers". MSDN Magazine Connect() Special Issue 2018. Retrieved 2019-01-09.</a:t>
            </a:r>
          </a:p>
          <a:p>
            <a:endParaRPr lang="en-US" dirty="0"/>
          </a:p>
        </p:txBody>
      </p:sp>
    </p:spTree>
    <p:extLst>
      <p:ext uri="{BB962C8B-B14F-4D97-AF65-F5344CB8AC3E}">
        <p14:creationId xmlns:p14="http://schemas.microsoft.com/office/powerpoint/2010/main" val="565288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31539127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t>Mục tiêu </a:t>
            </a:r>
            <a:endParaRPr lang="en-US" sz="6600" dirty="0"/>
          </a:p>
        </p:txBody>
      </p:sp>
      <p:sp>
        <p:nvSpPr>
          <p:cNvPr id="3" name="Content Placeholder 2"/>
          <p:cNvSpPr>
            <a:spLocks noGrp="1"/>
          </p:cNvSpPr>
          <p:nvPr>
            <p:ph idx="1"/>
          </p:nvPr>
        </p:nvSpPr>
        <p:spPr>
          <a:xfrm>
            <a:off x="363071" y="1845734"/>
            <a:ext cx="11604811" cy="4023360"/>
          </a:xfrm>
        </p:spPr>
        <p:txBody>
          <a:bodyPr>
            <a:normAutofit/>
          </a:bodyPr>
          <a:lstStyle/>
          <a:p>
            <a:pPr lvl="0">
              <a:buFont typeface="Wingdings" panose="05000000000000000000" pitchFamily="2" charset="2"/>
              <a:buChar char="Ø"/>
            </a:pPr>
            <a:r>
              <a:rPr lang="en-US" sz="3600" dirty="0"/>
              <a:t>Tìm hiểu công nghệ .NET Core cùng với Microsoft.ML.</a:t>
            </a:r>
          </a:p>
          <a:p>
            <a:pPr lvl="0">
              <a:buFont typeface="Wingdings" panose="05000000000000000000" pitchFamily="2" charset="2"/>
              <a:buChar char="Ø"/>
            </a:pPr>
            <a:r>
              <a:rPr lang="en-US" sz="3600" dirty="0"/>
              <a:t>Sử dụng ASP.NET Core với mô hình MVC để phát triển một trang web trung gian giúp những người có nhu cầu mua, bán, thuê, cho thuê bất động sản có thể tìm được đối tác phù hợp và có tiềm năng.</a:t>
            </a:r>
          </a:p>
          <a:p>
            <a:pPr lvl="0">
              <a:buFont typeface="Wingdings" panose="05000000000000000000" pitchFamily="2" charset="2"/>
              <a:buChar char="Ø"/>
            </a:pPr>
            <a:r>
              <a:rPr lang="en-US" sz="3600" dirty="0" smtClean="0"/>
              <a:t>Củng </a:t>
            </a:r>
            <a:r>
              <a:rPr lang="en-US" sz="3600" dirty="0"/>
              <a:t>cố kiến thức môn lập trình web, học máy.</a:t>
            </a:r>
          </a:p>
          <a:p>
            <a:endParaRPr lang="en-US" sz="3600" dirty="0"/>
          </a:p>
        </p:txBody>
      </p:sp>
      <p:pic>
        <p:nvPicPr>
          <p:cNvPr id="2050" name="Picture 2" descr="Kết quả hình ảnh cho targe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8398" y="63449"/>
            <a:ext cx="1699484" cy="1673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352644"/>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Giới thiệu về .Net Core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3600" dirty="0"/>
              <a:t>ASP.NET Core là một open-source mới và framework </a:t>
            </a:r>
            <a:r>
              <a:rPr lang="en-US" sz="3600" i="1" dirty="0"/>
              <a:t>đa nền tảng</a:t>
            </a:r>
            <a:r>
              <a:rPr lang="en-US" sz="3600" dirty="0"/>
              <a:t> (cross-platform</a:t>
            </a:r>
            <a:r>
              <a:rPr lang="en-US" sz="3600" dirty="0" smtClean="0"/>
              <a:t>).</a:t>
            </a:r>
          </a:p>
          <a:p>
            <a:pPr>
              <a:buFont typeface="Wingdings" panose="05000000000000000000" pitchFamily="2" charset="2"/>
              <a:buChar char="Ø"/>
            </a:pPr>
            <a:r>
              <a:rPr lang="en-US" sz="3600" dirty="0"/>
              <a:t>C</a:t>
            </a:r>
            <a:r>
              <a:rPr lang="en-US" sz="3600" dirty="0" smtClean="0"/>
              <a:t>ó </a:t>
            </a:r>
            <a:r>
              <a:rPr lang="en-US" sz="3600" dirty="0"/>
              <a:t>thể chạy trên .NET Core hoặc trên phiên bản đầy đủ của .NET </a:t>
            </a:r>
            <a:r>
              <a:rPr lang="en-US" sz="3600" dirty="0" smtClean="0"/>
              <a:t>Framework.</a:t>
            </a:r>
          </a:p>
          <a:p>
            <a:pPr>
              <a:buFont typeface="Wingdings" panose="05000000000000000000" pitchFamily="2" charset="2"/>
              <a:buChar char="Ø"/>
            </a:pPr>
            <a:r>
              <a:rPr lang="en-US" sz="3600" dirty="0"/>
              <a:t>Đ</a:t>
            </a:r>
            <a:r>
              <a:rPr lang="en-US" sz="3600" dirty="0" smtClean="0"/>
              <a:t>ược </a:t>
            </a:r>
            <a:r>
              <a:rPr lang="en-US" sz="3600" dirty="0"/>
              <a:t>dựa trên một tập hợp các gói, các module hay cũng được gọi là các </a:t>
            </a:r>
            <a:r>
              <a:rPr lang="en-US" sz="3600" i="1" dirty="0"/>
              <a:t>NuGet Packages</a:t>
            </a:r>
            <a:endParaRPr lang="en-US" sz="3600" dirty="0"/>
          </a:p>
        </p:txBody>
      </p:sp>
      <p:pic>
        <p:nvPicPr>
          <p:cNvPr id="4" name="Picture 8" descr="Kết quả hình ảnh cho asp.net co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4979" y="178229"/>
            <a:ext cx="1439334" cy="1439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407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t>Giới thiệu về mô hình MVC</a:t>
            </a:r>
            <a:endParaRPr lang="en-US" sz="6600" dirty="0"/>
          </a:p>
        </p:txBody>
      </p:sp>
      <p:pic>
        <p:nvPicPr>
          <p:cNvPr id="4" name="Content Placeholder 3" descr="https://gpcoder.com/wp-content/uploads/2019/02/design-patterns-mvc-diagram.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42583" y="1750807"/>
            <a:ext cx="10767793" cy="4515522"/>
          </a:xfrm>
          <a:prstGeom prst="rect">
            <a:avLst/>
          </a:prstGeom>
          <a:noFill/>
          <a:ln>
            <a:noFill/>
          </a:ln>
        </p:spPr>
      </p:pic>
      <p:pic>
        <p:nvPicPr>
          <p:cNvPr id="3074" name="Picture 2" descr="Kết quả hình ảnh cho MV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68159" y="0"/>
            <a:ext cx="1775042" cy="1045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454504"/>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447" y="286603"/>
            <a:ext cx="11687733" cy="1450757"/>
          </a:xfrm>
        </p:spPr>
        <p:txBody>
          <a:bodyPr/>
          <a:lstStyle/>
          <a:p>
            <a:r>
              <a:rPr lang="en-US"/>
              <a:t>Giải quyết Machine Learning </a:t>
            </a:r>
            <a:r>
              <a:rPr lang="en-US" smtClean="0"/>
              <a:t>với Microsoft.ML</a:t>
            </a:r>
            <a:endParaRPr lang="en-US" dirty="0"/>
          </a:p>
        </p:txBody>
      </p:sp>
      <p:pic>
        <p:nvPicPr>
          <p:cNvPr id="4" name="Content Placeholder 3" descr="https://machinelearningcoban.com/assets/introduce/aimldl.png"/>
          <p:cNvPicPr>
            <a:picLocks noGrp="1"/>
          </p:cNvPicPr>
          <p:nvPr>
            <p:ph idx="1"/>
          </p:nvPr>
        </p:nvPicPr>
        <p:blipFill rotWithShape="1">
          <a:blip r:embed="rId2">
            <a:extLst>
              <a:ext uri="{28A0092B-C50C-407E-A947-70E740481C1C}">
                <a14:useLocalDpi xmlns:a14="http://schemas.microsoft.com/office/drawing/2010/main" val="0"/>
              </a:ext>
            </a:extLst>
          </a:blip>
          <a:srcRect t="7288" b="4473"/>
          <a:stretch/>
        </p:blipFill>
        <p:spPr bwMode="auto">
          <a:xfrm>
            <a:off x="4628904" y="2279276"/>
            <a:ext cx="6746561" cy="3429000"/>
          </a:xfrm>
          <a:prstGeom prst="rect">
            <a:avLst/>
          </a:prstGeom>
          <a:noFill/>
          <a:ln>
            <a:noFill/>
          </a:ln>
          <a:extLst>
            <a:ext uri="{53640926-AAD7-44D8-BBD7-CCE9431645EC}">
              <a14:shadowObscured xmlns:a14="http://schemas.microsoft.com/office/drawing/2010/main"/>
            </a:ext>
          </a:extLst>
        </p:spPr>
      </p:pic>
      <p:pic>
        <p:nvPicPr>
          <p:cNvPr id="5" name="Picture 4" descr="https://cdn-images-1.medium.com/max/800/1*ASYpFfDh7XnreU-ygqXonw.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659" y="3993776"/>
            <a:ext cx="3996765" cy="2038724"/>
          </a:xfrm>
          <a:prstGeom prst="rect">
            <a:avLst/>
          </a:prstGeom>
          <a:noFill/>
          <a:ln>
            <a:noFill/>
          </a:ln>
        </p:spPr>
      </p:pic>
      <p:pic>
        <p:nvPicPr>
          <p:cNvPr id="4098" name="Picture 2" descr="Kết quả hình ảnh cho ml.n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5299" y="1934826"/>
            <a:ext cx="1861484" cy="1861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36273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86047" y="710612"/>
            <a:ext cx="2877670" cy="5757421"/>
          </a:xfrm>
        </p:spPr>
        <p:txBody>
          <a:bodyPr vert="horz"/>
          <a:lstStyle/>
          <a:p>
            <a:r>
              <a:rPr lang="en-US"/>
              <a:t>Lược </a:t>
            </a:r>
            <a:r>
              <a:rPr lang="en-US" smtClean="0"/>
              <a:t>đồ </a:t>
            </a:r>
            <a:br>
              <a:rPr lang="en-US" smtClean="0"/>
            </a:br>
            <a:r>
              <a:rPr lang="en-US" smtClean="0"/>
              <a:t>Use Case</a:t>
            </a:r>
            <a:endParaRPr lang="en-US"/>
          </a:p>
        </p:txBody>
      </p:sp>
      <p:pic>
        <p:nvPicPr>
          <p:cNvPr id="4" name="Content Placeholder 3"/>
          <p:cNvPicPr>
            <a:picLocks noGrp="1"/>
          </p:cNvPicPr>
          <p:nvPr>
            <p:ph idx="1"/>
          </p:nvPr>
        </p:nvPicPr>
        <p:blipFill>
          <a:blip r:embed="rId2"/>
          <a:stretch>
            <a:fillRect/>
          </a:stretch>
        </p:blipFill>
        <p:spPr>
          <a:xfrm>
            <a:off x="-1" y="-1"/>
            <a:ext cx="9184341" cy="6327479"/>
          </a:xfrm>
          <a:prstGeom prst="rect">
            <a:avLst/>
          </a:prstGeom>
        </p:spPr>
      </p:pic>
      <p:pic>
        <p:nvPicPr>
          <p:cNvPr id="5124" name="Picture 4" descr="Kết quả hình ảnh cho diagra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01282" y="3254188"/>
            <a:ext cx="1892955" cy="1892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8569088"/>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293" y="4795378"/>
            <a:ext cx="2232211" cy="1432749"/>
          </a:xfrm>
        </p:spPr>
        <p:txBody>
          <a:bodyPr vert="horz" anchor="t"/>
          <a:lstStyle/>
          <a:p>
            <a:r>
              <a:rPr lang="en-US" smtClean="0"/>
              <a:t>Cơ Sở </a:t>
            </a:r>
            <a:r>
              <a:rPr lang="en-US"/>
              <a:t>Dữ Liệu</a:t>
            </a:r>
          </a:p>
        </p:txBody>
      </p:sp>
      <p:pic>
        <p:nvPicPr>
          <p:cNvPr id="6146" name="Picture 2" descr="Kết quả hình ảnh cho databas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0957952" y="4894729"/>
            <a:ext cx="1234048" cy="1234048"/>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3"/>
          <p:cNvPicPr>
            <a:picLocks/>
          </p:cNvPicPr>
          <p:nvPr/>
        </p:nvPicPr>
        <p:blipFill>
          <a:blip r:embed="rId3"/>
          <a:stretch>
            <a:fillRect/>
          </a:stretch>
        </p:blipFill>
        <p:spPr>
          <a:xfrm>
            <a:off x="134471" y="699452"/>
            <a:ext cx="8864822" cy="5628026"/>
          </a:xfrm>
          <a:prstGeom prst="rect">
            <a:avLst/>
          </a:prstGeom>
        </p:spPr>
      </p:pic>
      <p:pic>
        <p:nvPicPr>
          <p:cNvPr id="8" name="Picture 7"/>
          <p:cNvPicPr/>
          <p:nvPr/>
        </p:nvPicPr>
        <p:blipFill>
          <a:blip r:embed="rId4"/>
          <a:stretch>
            <a:fillRect/>
          </a:stretch>
        </p:blipFill>
        <p:spPr>
          <a:xfrm>
            <a:off x="8181368" y="699452"/>
            <a:ext cx="4010632" cy="3112357"/>
          </a:xfrm>
          <a:prstGeom prst="rect">
            <a:avLst/>
          </a:prstGeom>
        </p:spPr>
      </p:pic>
    </p:spTree>
    <p:extLst>
      <p:ext uri="{BB962C8B-B14F-4D97-AF65-F5344CB8AC3E}">
        <p14:creationId xmlns:p14="http://schemas.microsoft.com/office/powerpoint/2010/main" val="2180285506"/>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Các chức năng đã cài đặt</a:t>
            </a:r>
            <a:endParaRPr lang="en-US" dirty="0"/>
          </a:p>
        </p:txBody>
      </p:sp>
      <p:sp>
        <p:nvSpPr>
          <p:cNvPr id="3" name="Content Placeholder 2"/>
          <p:cNvSpPr>
            <a:spLocks noGrp="1"/>
          </p:cNvSpPr>
          <p:nvPr>
            <p:ph idx="1"/>
          </p:nvPr>
        </p:nvSpPr>
        <p:spPr>
          <a:xfrm>
            <a:off x="96085" y="2032784"/>
            <a:ext cx="2539350" cy="4023360"/>
          </a:xfrm>
          <a:ln>
            <a:solidFill>
              <a:schemeClr val="accent3">
                <a:lumMod val="60000"/>
                <a:lumOff val="40000"/>
              </a:schemeClr>
            </a:solidFill>
          </a:ln>
        </p:spPr>
        <p:txBody>
          <a:bodyPr/>
          <a:lstStyle/>
          <a:p>
            <a:r>
              <a:rPr lang="en-US" smtClean="0"/>
              <a:t>Trang Chủ:</a:t>
            </a:r>
          </a:p>
          <a:p>
            <a:pPr>
              <a:buFont typeface="Wingdings" panose="05000000000000000000" pitchFamily="2" charset="2"/>
              <a:buChar char="v"/>
            </a:pPr>
            <a:r>
              <a:rPr lang="en-US"/>
              <a:t>Hiện thị bài đăng</a:t>
            </a:r>
          </a:p>
          <a:p>
            <a:pPr>
              <a:buFont typeface="Wingdings" panose="05000000000000000000" pitchFamily="2" charset="2"/>
              <a:buChar char="v"/>
            </a:pPr>
            <a:r>
              <a:rPr lang="en-US"/>
              <a:t>Chức năng tìm kiếm</a:t>
            </a:r>
          </a:p>
          <a:p>
            <a:pPr>
              <a:buFont typeface="Wingdings" panose="05000000000000000000" pitchFamily="2" charset="2"/>
              <a:buChar char="v"/>
            </a:pPr>
            <a:r>
              <a:rPr lang="en-US"/>
              <a:t>Chức năng đăng bài</a:t>
            </a:r>
          </a:p>
          <a:p>
            <a:pPr>
              <a:buFont typeface="Wingdings" panose="05000000000000000000" pitchFamily="2" charset="2"/>
              <a:buChar char="v"/>
            </a:pPr>
            <a:r>
              <a:rPr lang="en-US"/>
              <a:t>Chức năng định giá bất động sản</a:t>
            </a:r>
            <a:endParaRPr lang="en-US" dirty="0"/>
          </a:p>
        </p:txBody>
      </p:sp>
      <p:sp>
        <p:nvSpPr>
          <p:cNvPr id="4" name="Content Placeholder 2"/>
          <p:cNvSpPr txBox="1">
            <a:spLocks/>
          </p:cNvSpPr>
          <p:nvPr/>
        </p:nvSpPr>
        <p:spPr>
          <a:xfrm>
            <a:off x="2869811" y="2032784"/>
            <a:ext cx="2930856" cy="4023360"/>
          </a:xfrm>
          <a:prstGeom prst="rect">
            <a:avLst/>
          </a:prstGeom>
          <a:ln>
            <a:solidFill>
              <a:schemeClr val="accent4"/>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mtClean="0"/>
              <a:t>Trang Admin:</a:t>
            </a:r>
          </a:p>
          <a:p>
            <a:pPr>
              <a:buFont typeface="Wingdings" panose="05000000000000000000" pitchFamily="2" charset="2"/>
              <a:buChar char="v"/>
            </a:pPr>
            <a:r>
              <a:rPr lang="en-US"/>
              <a:t>Quản lý tài khoản khách hàng</a:t>
            </a:r>
          </a:p>
          <a:p>
            <a:pPr>
              <a:buFont typeface="Wingdings" panose="05000000000000000000" pitchFamily="2" charset="2"/>
              <a:buChar char="v"/>
            </a:pPr>
            <a:r>
              <a:rPr lang="en-US"/>
              <a:t>Quản lý bài đăng</a:t>
            </a:r>
          </a:p>
          <a:p>
            <a:endParaRPr lang="en-US" smtClean="0"/>
          </a:p>
          <a:p>
            <a:endParaRPr lang="en-US" dirty="0"/>
          </a:p>
        </p:txBody>
      </p:sp>
      <p:sp>
        <p:nvSpPr>
          <p:cNvPr id="5" name="Content Placeholder 2"/>
          <p:cNvSpPr txBox="1">
            <a:spLocks/>
          </p:cNvSpPr>
          <p:nvPr/>
        </p:nvSpPr>
        <p:spPr>
          <a:xfrm>
            <a:off x="6020975" y="2032784"/>
            <a:ext cx="2869810" cy="4023360"/>
          </a:xfrm>
          <a:prstGeom prst="rect">
            <a:avLst/>
          </a:prstGeom>
          <a:ln>
            <a:solidFill>
              <a:schemeClr val="tx1"/>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mtClean="0"/>
              <a:t>Trang User:</a:t>
            </a:r>
          </a:p>
          <a:p>
            <a:pPr>
              <a:buFont typeface="Wingdings" panose="05000000000000000000" pitchFamily="2" charset="2"/>
              <a:buChar char="v"/>
            </a:pPr>
            <a:r>
              <a:rPr lang="en-US"/>
              <a:t>Quản lý bài đăng cá nhân</a:t>
            </a:r>
            <a:endParaRPr lang="en-US" dirty="0"/>
          </a:p>
        </p:txBody>
      </p:sp>
      <p:sp>
        <p:nvSpPr>
          <p:cNvPr id="6" name="Content Placeholder 2"/>
          <p:cNvSpPr txBox="1">
            <a:spLocks/>
          </p:cNvSpPr>
          <p:nvPr/>
        </p:nvSpPr>
        <p:spPr>
          <a:xfrm>
            <a:off x="9111092" y="2032784"/>
            <a:ext cx="2973057" cy="4023360"/>
          </a:xfrm>
          <a:prstGeom prst="rect">
            <a:avLst/>
          </a:prstGeom>
          <a:ln>
            <a:solidFill>
              <a:schemeClr val="accent1"/>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mtClean="0"/>
              <a:t>Trang Quản Lí Cá Nhân:</a:t>
            </a:r>
          </a:p>
          <a:p>
            <a:pPr>
              <a:buFont typeface="Wingdings" panose="05000000000000000000" pitchFamily="2" charset="2"/>
              <a:buChar char="v"/>
            </a:pPr>
            <a:r>
              <a:rPr lang="en-US"/>
              <a:t>Thay đổi thông tin cá nhân</a:t>
            </a:r>
          </a:p>
          <a:p>
            <a:pPr>
              <a:buFont typeface="Wingdings" panose="05000000000000000000" pitchFamily="2" charset="2"/>
              <a:buChar char="v"/>
            </a:pPr>
            <a:r>
              <a:rPr lang="en-US"/>
              <a:t>Thay đổi mật khẩu</a:t>
            </a:r>
          </a:p>
          <a:p>
            <a:pPr>
              <a:buFont typeface="Wingdings" panose="05000000000000000000" pitchFamily="2" charset="2"/>
              <a:buChar char="v"/>
            </a:pPr>
            <a:r>
              <a:rPr lang="en-US"/>
              <a:t>Thay đổi ảnh đại diện</a:t>
            </a:r>
          </a:p>
          <a:p>
            <a:pPr>
              <a:buFont typeface="Wingdings" panose="05000000000000000000" pitchFamily="2" charset="2"/>
              <a:buChar char="v"/>
            </a:pPr>
            <a:r>
              <a:rPr lang="en-US"/>
              <a:t>Thêm cách thức đăng nhập</a:t>
            </a:r>
          </a:p>
          <a:p>
            <a:r>
              <a:rPr lang="en-US" smtClean="0"/>
              <a:t> </a:t>
            </a:r>
            <a:endParaRPr lang="en-US" dirty="0"/>
          </a:p>
        </p:txBody>
      </p:sp>
      <p:pic>
        <p:nvPicPr>
          <p:cNvPr id="7170" name="Picture 2" descr="Kết quả hình ảnh cho homep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045" y="4487595"/>
            <a:ext cx="1568548" cy="156854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Kết quả hình ảnh cho manageme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57676" y="4382277"/>
            <a:ext cx="2755125" cy="1779184"/>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Kết quả hình ảnh cho us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3380" y="4256461"/>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Kết quả hình ảnh cho account inf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681364" y="4225007"/>
            <a:ext cx="1967908" cy="1967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442807"/>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0" y="0"/>
            <a:ext cx="12171661" cy="5824025"/>
          </a:xfrm>
          <a:prstGeom prst="rect">
            <a:avLst/>
          </a:prstGeom>
        </p:spPr>
      </p:pic>
    </p:spTree>
    <p:extLst>
      <p:ext uri="{BB962C8B-B14F-4D97-AF65-F5344CB8AC3E}">
        <p14:creationId xmlns:p14="http://schemas.microsoft.com/office/powerpoint/2010/main" val="1903007198"/>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244</TotalTime>
  <Words>1048</Words>
  <Application>Microsoft Office PowerPoint</Application>
  <PresentationFormat>Widescreen</PresentationFormat>
  <Paragraphs>71</Paragraphs>
  <Slides>16</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Arial</vt:lpstr>
      <vt:lpstr>Calibri</vt:lpstr>
      <vt:lpstr>Calibri Light</vt:lpstr>
      <vt:lpstr>Wingdings</vt:lpstr>
      <vt:lpstr>Retrospect</vt:lpstr>
      <vt:lpstr>Office Theme</vt:lpstr>
      <vt:lpstr>Đề Tài: Tìm hiểu công nghệ .NET Core  xây dựng website mua bán và định giá  bất động sản, ứng dụng Machine Learning</vt:lpstr>
      <vt:lpstr>Mục tiêu </vt:lpstr>
      <vt:lpstr>Giới thiệu về .Net Core</vt:lpstr>
      <vt:lpstr>Giới thiệu về mô hình MVC</vt:lpstr>
      <vt:lpstr>Giải quyết Machine Learning với Microsoft.ML</vt:lpstr>
      <vt:lpstr>Lược đồ  Use Case</vt:lpstr>
      <vt:lpstr>Cơ Sở Dữ Liệu</vt:lpstr>
      <vt:lpstr>Các chức năng đã cài đặt</vt:lpstr>
      <vt:lpstr>PowerPoint Presentation</vt:lpstr>
      <vt:lpstr>PowerPoint Presentation</vt:lpstr>
      <vt:lpstr>PowerPoint Presentation</vt:lpstr>
      <vt:lpstr>PowerPoint Presentation</vt:lpstr>
      <vt:lpstr>PowerPoint Presentation</vt:lpstr>
      <vt:lpstr>Hướng phát triển</vt:lpstr>
      <vt:lpstr>Tài Liệu Tham Khảo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Thanh Nam Phan</dc:creator>
  <cp:lastModifiedBy>Thanh Nam Phan</cp:lastModifiedBy>
  <cp:revision>17</cp:revision>
  <dcterms:created xsi:type="dcterms:W3CDTF">2019-12-10T14:47:22Z</dcterms:created>
  <dcterms:modified xsi:type="dcterms:W3CDTF">2019-12-11T13:19:52Z</dcterms:modified>
</cp:coreProperties>
</file>