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31" autoAdjust="0"/>
  </p:normalViewPr>
  <p:slideViewPr>
    <p:cSldViewPr snapToGrid="0">
      <p:cViewPr varScale="1">
        <p:scale>
          <a:sx n="113" d="100"/>
          <a:sy n="113" d="100"/>
        </p:scale>
        <p:origin x="57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8F6602-6C17-4B44-91DB-BAA29CC744E9}" type="datetimeFigureOut">
              <a:rPr lang="vi-VN" smtClean="0"/>
              <a:t>18/11/2024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677FD99-6A53-41A5-BC6F-31DFBC48F4B5}"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91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F6602-6C17-4B44-91DB-BAA29CC744E9}" type="datetimeFigureOut">
              <a:rPr lang="vi-VN" smtClean="0"/>
              <a:t>18/11/2024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311977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F6602-6C17-4B44-91DB-BAA29CC744E9}" type="datetimeFigureOut">
              <a:rPr lang="vi-VN" smtClean="0"/>
              <a:t>18/11/2024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161807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F6602-6C17-4B44-91DB-BAA29CC744E9}" type="datetimeFigureOut">
              <a:rPr lang="vi-VN" smtClean="0"/>
              <a:t>18/11/2024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845833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F6602-6C17-4B44-91DB-BAA29CC744E9}" type="datetimeFigureOut">
              <a:rPr lang="vi-VN" smtClean="0"/>
              <a:t>18/11/2024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677FD99-6A53-41A5-BC6F-31DFBC48F4B5}"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750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8F6602-6C17-4B44-91DB-BAA29CC744E9}" type="datetimeFigureOut">
              <a:rPr lang="vi-VN" smtClean="0"/>
              <a:t>18/11/2024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2728734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8F6602-6C17-4B44-91DB-BAA29CC744E9}" type="datetimeFigureOut">
              <a:rPr lang="vi-VN" smtClean="0"/>
              <a:t>18/11/2024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188145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8F6602-6C17-4B44-91DB-BAA29CC744E9}" type="datetimeFigureOut">
              <a:rPr lang="vi-VN" smtClean="0"/>
              <a:t>18/11/2024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53648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8F6602-6C17-4B44-91DB-BAA29CC744E9}" type="datetimeFigureOut">
              <a:rPr lang="vi-VN" smtClean="0"/>
              <a:t>18/11/2024</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vi-VN"/>
          </a:p>
        </p:txBody>
      </p:sp>
      <p:sp>
        <p:nvSpPr>
          <p:cNvPr id="9" name="Slide Number Placeholder 8"/>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80063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88F6602-6C17-4B44-91DB-BAA29CC744E9}" type="datetimeFigureOut">
              <a:rPr lang="vi-VN" smtClean="0"/>
              <a:t>18/11/2024</a:t>
            </a:fld>
            <a:endParaRPr lang="vi-V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77FD99-6A53-41A5-BC6F-31DFBC48F4B5}" type="slidenum">
              <a:rPr lang="vi-VN" smtClean="0"/>
              <a:t>‹#›</a:t>
            </a:fld>
            <a:endParaRPr lang="vi-VN"/>
          </a:p>
        </p:txBody>
      </p:sp>
    </p:spTree>
    <p:extLst>
      <p:ext uri="{BB962C8B-B14F-4D97-AF65-F5344CB8AC3E}">
        <p14:creationId xmlns:p14="http://schemas.microsoft.com/office/powerpoint/2010/main" val="885802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8F6602-6C17-4B44-91DB-BAA29CC744E9}" type="datetimeFigureOut">
              <a:rPr lang="vi-VN" smtClean="0"/>
              <a:t>18/11/2024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97353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8F6602-6C17-4B44-91DB-BAA29CC744E9}" type="datetimeFigureOut">
              <a:rPr lang="vi-VN" smtClean="0"/>
              <a:t>18/11/2024</a:t>
            </a:fld>
            <a:endParaRPr lang="vi-V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vi-V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77FD99-6A53-41A5-BC6F-31DFBC48F4B5}" type="slidenum">
              <a:rPr lang="vi-VN" smtClean="0"/>
              <a:t>‹#›</a:t>
            </a:fld>
            <a:endParaRPr lang="vi-V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3878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F5248-2C6E-3B84-0F6F-1D3F4ADBCEF8}"/>
              </a:ext>
            </a:extLst>
          </p:cNvPr>
          <p:cNvSpPr>
            <a:spLocks noGrp="1"/>
          </p:cNvSpPr>
          <p:nvPr>
            <p:ph type="ctrTitle"/>
          </p:nvPr>
        </p:nvSpPr>
        <p:spPr/>
        <p:txBody>
          <a:bodyPr>
            <a:normAutofit/>
          </a:bodyPr>
          <a:lstStyle/>
          <a:p>
            <a:r>
              <a:rPr lang="en-US" sz="19900" b="1" dirty="0">
                <a:latin typeface="Berlin Sans FB Demi" panose="020E0802020502020306" pitchFamily="34" charset="0"/>
              </a:rPr>
              <a:t>Worship</a:t>
            </a:r>
            <a:endParaRPr lang="vi-VN" sz="19900" b="1" dirty="0"/>
          </a:p>
        </p:txBody>
      </p:sp>
      <p:sp>
        <p:nvSpPr>
          <p:cNvPr id="3" name="Subtitle 2">
            <a:extLst>
              <a:ext uri="{FF2B5EF4-FFF2-40B4-BE49-F238E27FC236}">
                <a16:creationId xmlns:a16="http://schemas.microsoft.com/office/drawing/2014/main" id="{D5333477-5EF2-8897-3076-EF5550445228}"/>
              </a:ext>
            </a:extLst>
          </p:cNvPr>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Trieu john</a:t>
            </a:r>
            <a:endParaRPr lang="vi-V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248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75B8-204A-1DF0-6732-31E230346EE7}"/>
              </a:ext>
            </a:extLst>
          </p:cNvPr>
          <p:cNvSpPr>
            <a:spLocks noGrp="1"/>
          </p:cNvSpPr>
          <p:nvPr>
            <p:ph type="title"/>
          </p:nvPr>
        </p:nvSpPr>
        <p:spPr/>
        <p:txBody>
          <a:bodyPr/>
          <a:lstStyle/>
          <a:p>
            <a:r>
              <a:rPr lang="en-US" b="1" dirty="0">
                <a:latin typeface="SF Compact Text" panose="02000000000000000000" pitchFamily="50" charset="0"/>
              </a:rPr>
              <a:t>Structure</a:t>
            </a:r>
            <a:endParaRPr lang="vi-VN" b="1" dirty="0">
              <a:latin typeface="SF Compact Text" panose="02000000000000000000" pitchFamily="50" charset="0"/>
            </a:endParaRPr>
          </a:p>
        </p:txBody>
      </p:sp>
      <p:grpSp>
        <p:nvGrpSpPr>
          <p:cNvPr id="15" name="Group 14">
            <a:extLst>
              <a:ext uri="{FF2B5EF4-FFF2-40B4-BE49-F238E27FC236}">
                <a16:creationId xmlns:a16="http://schemas.microsoft.com/office/drawing/2014/main" id="{5092E4F3-B6E8-415F-4498-AB836AFEBB40}"/>
              </a:ext>
            </a:extLst>
          </p:cNvPr>
          <p:cNvGrpSpPr/>
          <p:nvPr/>
        </p:nvGrpSpPr>
        <p:grpSpPr>
          <a:xfrm>
            <a:off x="1249680" y="1820332"/>
            <a:ext cx="4533054" cy="1457963"/>
            <a:chOff x="1249680" y="1820332"/>
            <a:chExt cx="4533054" cy="1457963"/>
          </a:xfrm>
        </p:grpSpPr>
        <p:sp>
          <p:nvSpPr>
            <p:cNvPr id="5" name="Rectangle: Single Corner Snipped 4">
              <a:extLst>
                <a:ext uri="{FF2B5EF4-FFF2-40B4-BE49-F238E27FC236}">
                  <a16:creationId xmlns:a16="http://schemas.microsoft.com/office/drawing/2014/main" id="{467FFF8F-810E-15FD-BE37-469B8D728472}"/>
                </a:ext>
              </a:extLst>
            </p:cNvPr>
            <p:cNvSpPr/>
            <p:nvPr/>
          </p:nvSpPr>
          <p:spPr>
            <a:xfrm>
              <a:off x="1249680" y="1820332"/>
              <a:ext cx="2848187" cy="516467"/>
            </a:xfrm>
            <a:prstGeom prst="snip1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0" lang="en-US" sz="2800" b="0" i="0" u="none" strike="noStrike" kern="1200" cap="none" spc="0" normalizeH="0" baseline="0" noProof="0" dirty="0">
                  <a:ln>
                    <a:noFill/>
                  </a:ln>
                  <a:solidFill>
                    <a:srgbClr val="000000">
                      <a:lumMod val="75000"/>
                      <a:lumOff val="25000"/>
                    </a:srgbClr>
                  </a:solidFill>
                  <a:effectLst/>
                  <a:uLnTx/>
                  <a:uFillTx/>
                  <a:latin typeface="SF Compact Text" panose="02000000000000000000" pitchFamily="50" charset="0"/>
                  <a:ea typeface="+mn-ea"/>
                  <a:cs typeface="+mn-cs"/>
                </a:rPr>
                <a:t>Worship</a:t>
              </a:r>
              <a:endParaRPr lang="vi-VN" dirty="0"/>
            </a:p>
          </p:txBody>
        </p:sp>
        <p:sp>
          <p:nvSpPr>
            <p:cNvPr id="6" name="Arrow: Pentagon 5">
              <a:extLst>
                <a:ext uri="{FF2B5EF4-FFF2-40B4-BE49-F238E27FC236}">
                  <a16:creationId xmlns:a16="http://schemas.microsoft.com/office/drawing/2014/main" id="{7CEA70F0-6E5E-5081-CDBC-D881B2AE84E7}"/>
                </a:ext>
              </a:extLst>
            </p:cNvPr>
            <p:cNvSpPr/>
            <p:nvPr/>
          </p:nvSpPr>
          <p:spPr>
            <a:xfrm>
              <a:off x="1794933" y="2419771"/>
              <a:ext cx="3987801" cy="355600"/>
            </a:xfrm>
            <a:prstGeom prst="homePlat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01168" marR="0" lvl="1" defTabSz="914400" rtl="0" eaLnBrk="1" fontAlgn="auto" latinLnBrk="0" hangingPunct="1">
                <a:lnSpc>
                  <a:spcPct val="90000"/>
                </a:lnSpc>
                <a:spcBef>
                  <a:spcPts val="200"/>
                </a:spcBef>
                <a:spcAft>
                  <a:spcPts val="400"/>
                </a:spcAft>
                <a:buClr>
                  <a:srgbClr val="E48312"/>
                </a:buClr>
                <a:buSzTx/>
                <a:tabLst/>
                <a:defRPr/>
              </a:pPr>
              <a:r>
                <a:rPr kumimoji="0" lang="en-US" sz="1800" b="0" i="0" u="none" strike="noStrike" kern="1200" cap="none" spc="0" normalizeH="0" baseline="0" noProof="0" dirty="0">
                  <a:ln>
                    <a:noFill/>
                  </a:ln>
                  <a:solidFill>
                    <a:srgbClr val="000000">
                      <a:lumMod val="75000"/>
                      <a:lumOff val="25000"/>
                    </a:srgbClr>
                  </a:solidFill>
                  <a:effectLst/>
                  <a:uLnTx/>
                  <a:uFillTx/>
                  <a:latin typeface="SF Compact Text" panose="02000000000000000000" pitchFamily="50" charset="0"/>
                  <a:ea typeface="+mn-ea"/>
                  <a:cs typeface="+mn-cs"/>
                </a:rPr>
                <a:t>The fact of worship nowadays</a:t>
              </a:r>
            </a:p>
          </p:txBody>
        </p:sp>
        <p:sp>
          <p:nvSpPr>
            <p:cNvPr id="7" name="Arrow: Pentagon 6">
              <a:extLst>
                <a:ext uri="{FF2B5EF4-FFF2-40B4-BE49-F238E27FC236}">
                  <a16:creationId xmlns:a16="http://schemas.microsoft.com/office/drawing/2014/main" id="{0E2E4713-C4E1-F518-013C-E2C2BABD06B6}"/>
                </a:ext>
              </a:extLst>
            </p:cNvPr>
            <p:cNvSpPr/>
            <p:nvPr/>
          </p:nvSpPr>
          <p:spPr>
            <a:xfrm>
              <a:off x="1794933" y="2922695"/>
              <a:ext cx="3987801" cy="355600"/>
            </a:xfrm>
            <a:prstGeom prst="homePlat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01168" marR="0" lvl="1" algn="l" defTabSz="914400" rtl="0" eaLnBrk="1" fontAlgn="auto" latinLnBrk="0" hangingPunct="1">
                <a:lnSpc>
                  <a:spcPct val="90000"/>
                </a:lnSpc>
                <a:spcBef>
                  <a:spcPts val="200"/>
                </a:spcBef>
                <a:spcAft>
                  <a:spcPts val="400"/>
                </a:spcAft>
                <a:buClr>
                  <a:srgbClr val="E48312"/>
                </a:buClr>
                <a:buSzTx/>
                <a:tabLst/>
                <a:defRPr/>
              </a:pPr>
              <a:r>
                <a:rPr kumimoji="0" lang="en-US" sz="1800" b="0" i="0" u="none" strike="noStrike" kern="1200" cap="none" spc="0" normalizeH="0" baseline="0" noProof="0" dirty="0">
                  <a:ln>
                    <a:noFill/>
                  </a:ln>
                  <a:solidFill>
                    <a:srgbClr val="000000">
                      <a:lumMod val="75000"/>
                      <a:lumOff val="25000"/>
                    </a:srgbClr>
                  </a:solidFill>
                  <a:effectLst/>
                  <a:uLnTx/>
                  <a:uFillTx/>
                  <a:latin typeface="SF Compact Text" panose="02000000000000000000" pitchFamily="50" charset="0"/>
                  <a:ea typeface="+mn-ea"/>
                  <a:cs typeface="+mn-cs"/>
                </a:rPr>
                <a:t>Understanding about worship</a:t>
              </a:r>
            </a:p>
          </p:txBody>
        </p:sp>
      </p:grpSp>
      <p:grpSp>
        <p:nvGrpSpPr>
          <p:cNvPr id="14" name="Group 13">
            <a:extLst>
              <a:ext uri="{FF2B5EF4-FFF2-40B4-BE49-F238E27FC236}">
                <a16:creationId xmlns:a16="http://schemas.microsoft.com/office/drawing/2014/main" id="{91A49C7A-C897-8AF9-8839-0AF592F4052D}"/>
              </a:ext>
            </a:extLst>
          </p:cNvPr>
          <p:cNvGrpSpPr/>
          <p:nvPr/>
        </p:nvGrpSpPr>
        <p:grpSpPr>
          <a:xfrm>
            <a:off x="6096000" y="3977641"/>
            <a:ext cx="4533054" cy="1888067"/>
            <a:chOff x="1249680" y="3928535"/>
            <a:chExt cx="4533054" cy="1888067"/>
          </a:xfrm>
        </p:grpSpPr>
        <p:sp>
          <p:nvSpPr>
            <p:cNvPr id="10" name="Rectangle: Single Corner Snipped 9">
              <a:extLst>
                <a:ext uri="{FF2B5EF4-FFF2-40B4-BE49-F238E27FC236}">
                  <a16:creationId xmlns:a16="http://schemas.microsoft.com/office/drawing/2014/main" id="{F9F564A9-2C57-CF2F-ADAB-3295FC77D9F3}"/>
                </a:ext>
              </a:extLst>
            </p:cNvPr>
            <p:cNvSpPr/>
            <p:nvPr/>
          </p:nvSpPr>
          <p:spPr>
            <a:xfrm>
              <a:off x="1249680" y="3928535"/>
              <a:ext cx="2848187" cy="516467"/>
            </a:xfrm>
            <a:prstGeom prst="snip1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0" lang="en-US" sz="2800" b="0" i="0" u="none" strike="noStrike" kern="1200" cap="none" spc="0" normalizeH="0" baseline="0" noProof="0" dirty="0">
                  <a:ln>
                    <a:noFill/>
                  </a:ln>
                  <a:solidFill>
                    <a:srgbClr val="000000">
                      <a:lumMod val="75000"/>
                      <a:lumOff val="25000"/>
                    </a:srgbClr>
                  </a:solidFill>
                  <a:effectLst/>
                  <a:uLnTx/>
                  <a:uFillTx/>
                  <a:latin typeface="SF Compact Text" panose="02000000000000000000" pitchFamily="50" charset="0"/>
                  <a:ea typeface="+mn-ea"/>
                  <a:cs typeface="+mn-cs"/>
                </a:rPr>
                <a:t>Worship Leader</a:t>
              </a:r>
              <a:endParaRPr lang="vi-VN" dirty="0"/>
            </a:p>
          </p:txBody>
        </p:sp>
        <p:sp>
          <p:nvSpPr>
            <p:cNvPr id="11" name="Arrow: Pentagon 10">
              <a:extLst>
                <a:ext uri="{FF2B5EF4-FFF2-40B4-BE49-F238E27FC236}">
                  <a16:creationId xmlns:a16="http://schemas.microsoft.com/office/drawing/2014/main" id="{3564E051-EE43-2791-2278-2F956DEA3480}"/>
                </a:ext>
              </a:extLst>
            </p:cNvPr>
            <p:cNvSpPr/>
            <p:nvPr/>
          </p:nvSpPr>
          <p:spPr>
            <a:xfrm>
              <a:off x="1794933" y="4546602"/>
              <a:ext cx="3987801" cy="355600"/>
            </a:xfrm>
            <a:prstGeom prst="homePlat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01168" marR="0" lvl="1" defTabSz="914400" rtl="0" eaLnBrk="1" fontAlgn="auto" latinLnBrk="0" hangingPunct="1">
                <a:lnSpc>
                  <a:spcPct val="90000"/>
                </a:lnSpc>
                <a:spcBef>
                  <a:spcPts val="200"/>
                </a:spcBef>
                <a:spcAft>
                  <a:spcPts val="400"/>
                </a:spcAft>
                <a:buClr>
                  <a:srgbClr val="E48312"/>
                </a:buClr>
                <a:buSzTx/>
                <a:tabLst/>
                <a:defRPr/>
              </a:pPr>
              <a:r>
                <a:rPr kumimoji="0" lang="en-US" sz="1800" b="0" i="0" u="none" strike="noStrike" kern="1200" cap="none" spc="0" normalizeH="0" baseline="0" noProof="0" dirty="0">
                  <a:ln>
                    <a:noFill/>
                  </a:ln>
                  <a:solidFill>
                    <a:srgbClr val="000000">
                      <a:lumMod val="75000"/>
                      <a:lumOff val="25000"/>
                    </a:srgbClr>
                  </a:solidFill>
                  <a:effectLst/>
                  <a:uLnTx/>
                  <a:uFillTx/>
                  <a:latin typeface="SF Compact Text" panose="02000000000000000000" pitchFamily="50" charset="0"/>
                  <a:ea typeface="+mn-ea"/>
                  <a:cs typeface="+mn-cs"/>
                </a:rPr>
                <a:t>Who am I?</a:t>
              </a:r>
            </a:p>
          </p:txBody>
        </p:sp>
        <p:sp>
          <p:nvSpPr>
            <p:cNvPr id="12" name="Arrow: Pentagon 11">
              <a:extLst>
                <a:ext uri="{FF2B5EF4-FFF2-40B4-BE49-F238E27FC236}">
                  <a16:creationId xmlns:a16="http://schemas.microsoft.com/office/drawing/2014/main" id="{AFF001AB-A04B-41FC-789E-44E62EB7B10D}"/>
                </a:ext>
              </a:extLst>
            </p:cNvPr>
            <p:cNvSpPr/>
            <p:nvPr/>
          </p:nvSpPr>
          <p:spPr>
            <a:xfrm>
              <a:off x="1794933" y="5003802"/>
              <a:ext cx="3987801" cy="355600"/>
            </a:xfrm>
            <a:prstGeom prst="homePlat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01168" marR="0" lvl="1" defTabSz="914400" rtl="0" eaLnBrk="1" fontAlgn="auto" latinLnBrk="0" hangingPunct="1">
                <a:lnSpc>
                  <a:spcPct val="90000"/>
                </a:lnSpc>
                <a:spcBef>
                  <a:spcPts val="200"/>
                </a:spcBef>
                <a:spcAft>
                  <a:spcPts val="400"/>
                </a:spcAft>
                <a:buClr>
                  <a:srgbClr val="E48312"/>
                </a:buClr>
                <a:buSzTx/>
                <a:tabLst/>
                <a:defRPr/>
              </a:pPr>
              <a:r>
                <a:rPr kumimoji="0" lang="en-US" sz="1800" b="0" i="0" u="none" strike="noStrike" kern="1200" cap="none" spc="0" normalizeH="0" baseline="0" noProof="0" dirty="0">
                  <a:ln>
                    <a:noFill/>
                  </a:ln>
                  <a:solidFill>
                    <a:srgbClr val="000000">
                      <a:lumMod val="75000"/>
                      <a:lumOff val="25000"/>
                    </a:srgbClr>
                  </a:solidFill>
                  <a:effectLst/>
                  <a:uLnTx/>
                  <a:uFillTx/>
                  <a:latin typeface="SF Compact Text" panose="02000000000000000000" pitchFamily="50" charset="0"/>
                  <a:ea typeface="+mn-ea"/>
                  <a:cs typeface="+mn-cs"/>
                </a:rPr>
                <a:t>What should I do?</a:t>
              </a:r>
            </a:p>
          </p:txBody>
        </p:sp>
        <p:sp>
          <p:nvSpPr>
            <p:cNvPr id="13" name="Arrow: Pentagon 12">
              <a:extLst>
                <a:ext uri="{FF2B5EF4-FFF2-40B4-BE49-F238E27FC236}">
                  <a16:creationId xmlns:a16="http://schemas.microsoft.com/office/drawing/2014/main" id="{EA459E9A-844D-3A41-7670-ECD8270DE58F}"/>
                </a:ext>
              </a:extLst>
            </p:cNvPr>
            <p:cNvSpPr/>
            <p:nvPr/>
          </p:nvSpPr>
          <p:spPr>
            <a:xfrm>
              <a:off x="1794933" y="5461002"/>
              <a:ext cx="3987801" cy="355600"/>
            </a:xfrm>
            <a:prstGeom prst="homePlat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01168" marR="0" lvl="1" defTabSz="914400" rtl="0" eaLnBrk="1" fontAlgn="auto" latinLnBrk="0" hangingPunct="1">
                <a:lnSpc>
                  <a:spcPct val="90000"/>
                </a:lnSpc>
                <a:spcBef>
                  <a:spcPts val="200"/>
                </a:spcBef>
                <a:spcAft>
                  <a:spcPts val="400"/>
                </a:spcAft>
                <a:buClr>
                  <a:srgbClr val="E48312"/>
                </a:buClr>
                <a:buSzTx/>
                <a:tabLst/>
                <a:defRPr/>
              </a:pPr>
              <a:r>
                <a:rPr kumimoji="0" lang="en-US" sz="1800" b="0" i="0" u="none" strike="noStrike" kern="1200" cap="none" spc="0" normalizeH="0" baseline="0" noProof="0" dirty="0" err="1">
                  <a:ln>
                    <a:noFill/>
                  </a:ln>
                  <a:solidFill>
                    <a:srgbClr val="000000">
                      <a:lumMod val="75000"/>
                      <a:lumOff val="25000"/>
                    </a:srgbClr>
                  </a:solidFill>
                  <a:effectLst/>
                  <a:uLnTx/>
                  <a:uFillTx/>
                  <a:latin typeface="SF Compact Text" panose="02000000000000000000" pitchFamily="50" charset="0"/>
                  <a:ea typeface="+mn-ea"/>
                  <a:cs typeface="+mn-cs"/>
                </a:rPr>
                <a:t>Prac</a:t>
              </a:r>
              <a:r>
                <a:rPr lang="en-US" dirty="0">
                  <a:solidFill>
                    <a:srgbClr val="000000">
                      <a:lumMod val="75000"/>
                      <a:lumOff val="25000"/>
                    </a:srgbClr>
                  </a:solidFill>
                  <a:latin typeface="SF Compact Text" panose="02000000000000000000" pitchFamily="50" charset="0"/>
                </a:rPr>
                <a:t>tice Time</a:t>
              </a:r>
              <a:endParaRPr kumimoji="0" lang="en-US" sz="1800" b="0" i="0" u="none" strike="noStrike" kern="1200" cap="none" spc="0" normalizeH="0" baseline="0" noProof="0" dirty="0">
                <a:ln>
                  <a:noFill/>
                </a:ln>
                <a:solidFill>
                  <a:srgbClr val="000000">
                    <a:lumMod val="75000"/>
                    <a:lumOff val="25000"/>
                  </a:srgbClr>
                </a:solidFill>
                <a:effectLst/>
                <a:uLnTx/>
                <a:uFillTx/>
                <a:latin typeface="SF Compact Text" panose="02000000000000000000" pitchFamily="50" charset="0"/>
                <a:ea typeface="+mn-ea"/>
                <a:cs typeface="+mn-cs"/>
              </a:endParaRPr>
            </a:p>
          </p:txBody>
        </p:sp>
      </p:grpSp>
      <p:pic>
        <p:nvPicPr>
          <p:cNvPr id="1026" name="Picture 2" descr="10 Things Yahweh Means That Many People Don't Know">
            <a:extLst>
              <a:ext uri="{FF2B5EF4-FFF2-40B4-BE49-F238E27FC236}">
                <a16:creationId xmlns:a16="http://schemas.microsoft.com/office/drawing/2014/main" id="{1C2AABDB-7D6C-46E3-4783-8B280FF335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0" r="1280"/>
          <a:stretch/>
        </p:blipFill>
        <p:spPr bwMode="auto">
          <a:xfrm>
            <a:off x="1097280" y="3457782"/>
            <a:ext cx="4503404" cy="25902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rist Has Died, Christ Is Risen, Christ Will Come Again! | Trinity  Lutheran Church -- Algona, Iowa">
            <a:extLst>
              <a:ext uri="{FF2B5EF4-FFF2-40B4-BE49-F238E27FC236}">
                <a16:creationId xmlns:a16="http://schemas.microsoft.com/office/drawing/2014/main" id="{EA175EBD-64C7-1A92-159E-121D01B2BE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593868"/>
            <a:ext cx="5598448" cy="2985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30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7C0B-8BA5-3BD7-4A2C-FA4BBC3B74B5}"/>
              </a:ext>
            </a:extLst>
          </p:cNvPr>
          <p:cNvSpPr>
            <a:spLocks noGrp="1"/>
          </p:cNvSpPr>
          <p:nvPr>
            <p:ph type="title"/>
          </p:nvPr>
        </p:nvSpPr>
        <p:spPr>
          <a:xfrm>
            <a:off x="1097280" y="956733"/>
            <a:ext cx="10058400" cy="780627"/>
          </a:xfrm>
        </p:spPr>
        <p:txBody>
          <a:bodyPr/>
          <a:lstStyle/>
          <a:p>
            <a:r>
              <a:rPr lang="en-US" dirty="0">
                <a:latin typeface="SF Compact Display" panose="02000000000000000000" pitchFamily="50" charset="0"/>
              </a:rPr>
              <a:t>The fact of the Church nowadays</a:t>
            </a:r>
            <a:endParaRPr lang="vi-VN" dirty="0">
              <a:latin typeface="SF Compact Display" panose="02000000000000000000" pitchFamily="50" charset="0"/>
            </a:endParaRPr>
          </a:p>
        </p:txBody>
      </p:sp>
      <p:sp>
        <p:nvSpPr>
          <p:cNvPr id="7" name="TextBox 6">
            <a:extLst>
              <a:ext uri="{FF2B5EF4-FFF2-40B4-BE49-F238E27FC236}">
                <a16:creationId xmlns:a16="http://schemas.microsoft.com/office/drawing/2014/main" id="{66D361DF-4053-70F3-3A59-1858DCB0B4A2}"/>
              </a:ext>
            </a:extLst>
          </p:cNvPr>
          <p:cNvSpPr txBox="1"/>
          <p:nvPr/>
        </p:nvSpPr>
        <p:spPr>
          <a:xfrm>
            <a:off x="1097280" y="1826736"/>
            <a:ext cx="10058400" cy="3895810"/>
          </a:xfrm>
          <a:prstGeom prst="rect">
            <a:avLst/>
          </a:prstGeom>
          <a:noFill/>
        </p:spPr>
        <p:txBody>
          <a:bodyPr wrap="square">
            <a:spAutoFit/>
          </a:bodyPr>
          <a:lstStyle/>
          <a:p>
            <a:pPr algn="just">
              <a:lnSpc>
                <a:spcPct val="150000"/>
              </a:lnSpc>
            </a:pPr>
            <a:r>
              <a:rPr lang="en-US" sz="2800" i="0" dirty="0">
                <a:solidFill>
                  <a:srgbClr val="000000"/>
                </a:solidFill>
                <a:effectLst/>
                <a:latin typeface="SF Compact Text" panose="02000000000000000000" pitchFamily="50" charset="0"/>
                <a:cs typeface="SF Mono Heavy" panose="02000000000000000000" pitchFamily="50" charset="0"/>
              </a:rPr>
              <a:t>It certainly is true that hardly anything is missing from our churches these days— except the most important thing. We are missing the genuine and sacred offering of ourselves and our worship to the God and Father of our Lord Jesus Christ</a:t>
            </a:r>
            <a:endParaRPr lang="en-US" sz="2800" dirty="0">
              <a:latin typeface="SF Mono Heavy" panose="02000000000000000000" pitchFamily="50" charset="0"/>
              <a:cs typeface="SF Mono Heavy" panose="02000000000000000000" pitchFamily="50" charset="0"/>
            </a:endParaRPr>
          </a:p>
          <a:p>
            <a:pPr>
              <a:lnSpc>
                <a:spcPct val="150000"/>
              </a:lnSpc>
            </a:pPr>
            <a:r>
              <a:rPr lang="en-US" sz="2800" dirty="0">
                <a:latin typeface="SF Mono Heavy" panose="02000000000000000000" pitchFamily="50" charset="0"/>
                <a:cs typeface="SF Mono Heavy" panose="02000000000000000000" pitchFamily="50" charset="0"/>
              </a:rPr>
              <a:t>Worship - A.W Tozer</a:t>
            </a:r>
            <a:endParaRPr lang="vi-VN" sz="2800" dirty="0">
              <a:latin typeface="SF Mono Heavy" panose="02000000000000000000" pitchFamily="50" charset="0"/>
              <a:cs typeface="SF Mono Heavy" panose="02000000000000000000" pitchFamily="50" charset="0"/>
            </a:endParaRPr>
          </a:p>
        </p:txBody>
      </p:sp>
      <p:sp>
        <p:nvSpPr>
          <p:cNvPr id="3" name="Rectangle 2">
            <a:extLst>
              <a:ext uri="{FF2B5EF4-FFF2-40B4-BE49-F238E27FC236}">
                <a16:creationId xmlns:a16="http://schemas.microsoft.com/office/drawing/2014/main" id="{ACD3F802-E698-A02D-B86A-FFAA681B311F}"/>
              </a:ext>
            </a:extLst>
          </p:cNvPr>
          <p:cNvSpPr/>
          <p:nvPr/>
        </p:nvSpPr>
        <p:spPr>
          <a:xfrm>
            <a:off x="321733" y="867357"/>
            <a:ext cx="11667067" cy="799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itle 1">
            <a:extLst>
              <a:ext uri="{FF2B5EF4-FFF2-40B4-BE49-F238E27FC236}">
                <a16:creationId xmlns:a16="http://schemas.microsoft.com/office/drawing/2014/main" id="{CA898552-904F-FBAC-AADE-58BB375A8B18}"/>
              </a:ext>
            </a:extLst>
          </p:cNvPr>
          <p:cNvSpPr txBox="1">
            <a:spLocks/>
          </p:cNvSpPr>
          <p:nvPr/>
        </p:nvSpPr>
        <p:spPr>
          <a:xfrm>
            <a:off x="321733" y="86730"/>
            <a:ext cx="10058400" cy="78062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atin typeface="SF Compact Display" panose="02000000000000000000" pitchFamily="50" charset="0"/>
              </a:rPr>
              <a:t>Worship</a:t>
            </a:r>
            <a:endParaRPr lang="vi-VN" b="1" dirty="0">
              <a:latin typeface="SF Compact Display" panose="02000000000000000000" pitchFamily="50" charset="0"/>
            </a:endParaRPr>
          </a:p>
        </p:txBody>
      </p:sp>
    </p:spTree>
    <p:extLst>
      <p:ext uri="{BB962C8B-B14F-4D97-AF65-F5344CB8AC3E}">
        <p14:creationId xmlns:p14="http://schemas.microsoft.com/office/powerpoint/2010/main" val="29587699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86</TotalTime>
  <Words>83</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Arial</vt:lpstr>
      <vt:lpstr>Berlin Sans FB Demi</vt:lpstr>
      <vt:lpstr>Calibri</vt:lpstr>
      <vt:lpstr>Calibri Light</vt:lpstr>
      <vt:lpstr>SF Compact Display</vt:lpstr>
      <vt:lpstr>SF Compact Text</vt:lpstr>
      <vt:lpstr>SF Mono Heavy</vt:lpstr>
      <vt:lpstr>Times New Roman</vt:lpstr>
      <vt:lpstr>Retrospect</vt:lpstr>
      <vt:lpstr>Worship</vt:lpstr>
      <vt:lpstr>Structure</vt:lpstr>
      <vt:lpstr>The fact of the Church nowadays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Worship</dc:title>
  <dc:creator>trieu john</dc:creator>
  <cp:lastModifiedBy>trieu john</cp:lastModifiedBy>
  <cp:revision>24</cp:revision>
  <dcterms:created xsi:type="dcterms:W3CDTF">2024-11-17T16:01:54Z</dcterms:created>
  <dcterms:modified xsi:type="dcterms:W3CDTF">2024-11-17T17:29:43Z</dcterms:modified>
</cp:coreProperties>
</file>