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683B8-EA9C-4020-9AFA-E358890029A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83A6B-8D40-4893-B87C-9DEACC66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qt-6/qguiapplication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select a default QPA plugin, depending on the platform. The </a:t>
            </a:r>
            <a:r>
              <a:rPr lang="en-US" dirty="0" smtClean="0"/>
              <a:t>QT_QPA_PLATFORM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environment variable and the </a:t>
            </a:r>
            <a:r>
              <a:rPr lang="en-US" dirty="0" smtClean="0"/>
              <a:t>-platform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line argument allow you to override this default.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QGuiApplication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 this function without a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QGuiApplication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will return the default platform name, if available. The default platform name is not affected by the </a:t>
            </a:r>
            <a:r>
              <a:rPr lang="en-US" dirty="0" smtClean="0"/>
              <a:t>-platform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line option, or the </a:t>
            </a:r>
            <a:r>
              <a:rPr lang="en-US" dirty="0" smtClean="0"/>
              <a:t>QT_QPA_PLATFORM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environment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android, cocoa (for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directfb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eglfs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linuxfb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qnx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offscreen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windows,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wayland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xcb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Currently, we are using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eglfs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platform – because LSM as role of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wayland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server protocol – used on Linux desktops and Embedded Systems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0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9604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0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06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Create surface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Mapping</a:t>
            </a:r>
            <a:r>
              <a:rPr lang="en-US" baseline="0" dirty="0" smtClean="0"/>
              <a:t> surface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Update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60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54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47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14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0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77782B-20D3-405A-95E2-BFC34D23DD4C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60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6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8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A58B-4586-49D9-881B-6495D7A8F6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EF5-12F2-4623-946B-C11139725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oc.qt.io/qt-6/qpa.html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.qt.io/qt-6/embedded-linux.html" TargetMode="External"/><Relationship Id="rId5" Type="http://schemas.openxmlformats.org/officeDocument/2006/relationships/hyperlink" Target="https://code.qt.io/cgit/qt/qtbase.git/tree/src/plugins/platforms" TargetMode="External"/><Relationship Id="rId4" Type="http://schemas.openxmlformats.org/officeDocument/2006/relationships/hyperlink" Target="https://www.kdab.com/wp-content/uploads/stories/EmbeddedsGoneCute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intel/ozone-wayland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70531" y="1950314"/>
            <a:ext cx="8650941" cy="692497"/>
            <a:chOff x="948445" y="1048987"/>
            <a:chExt cx="11495507" cy="1000273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1347511" y="1923569"/>
              <a:ext cx="110964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33062"/>
              <a:endParaRPr lang="ko-KR" altLang="en-US" sz="1247" dirty="0">
                <a:solidFill>
                  <a:prstClr val="black"/>
                </a:solidFill>
              </a:endParaRPr>
            </a:p>
          </p:txBody>
        </p:sp>
        <p:sp>
          <p:nvSpPr>
            <p:cNvPr id="5" name="Text Box 21"/>
            <p:cNvSpPr txBox="1">
              <a:spLocks noChangeArrowheads="1"/>
            </p:cNvSpPr>
            <p:nvPr/>
          </p:nvSpPr>
          <p:spPr bwMode="auto">
            <a:xfrm>
              <a:off x="948445" y="1048987"/>
              <a:ext cx="11096441" cy="1000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2308" tIns="0" rIns="62308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9pPr>
            </a:lstStyle>
            <a:p>
              <a:pPr algn="ctr" defTabSz="633062" eaLnBrk="1" hangingPunct="1"/>
              <a:r>
                <a:rPr lang="en-US" altLang="ko-KR" sz="4500" dirty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LUNA SURFACE MANAGER</a:t>
              </a:r>
              <a:endParaRPr lang="ko-KR" altLang="en-US" sz="45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805696" y="5453908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33988" y="5214179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450555" y="2751033"/>
            <a:ext cx="1290892" cy="41549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12154" rIns="112154" anchor="ctr">
            <a:spAutoFit/>
          </a:bodyPr>
          <a:lstStyle>
            <a:lvl1pPr marL="177800" indent="-1778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>
              <a:spcBef>
                <a:spcPct val="30000"/>
              </a:spcBef>
            </a:pPr>
            <a:r>
              <a:rPr lang="en-US" altLang="ko-KR" sz="2100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CONTENT</a:t>
            </a:r>
            <a:endParaRPr lang="ko-KR" altLang="en-US" sz="2100" u="sng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090587" y="3150410"/>
            <a:ext cx="4197285" cy="20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923" tIns="24923" rIns="24923" bIns="24923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marL="300038" indent="-162000" defTabSz="633062" eaLnBrk="1" hangingPunct="1">
              <a:lnSpc>
                <a:spcPct val="150000"/>
              </a:lnSpc>
              <a:buAutoNum type="romanUcPeriod"/>
            </a:pP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Overview</a:t>
            </a:r>
          </a:p>
          <a:p>
            <a:pPr marL="720328" lvl="1" indent="-162000" defTabSz="633062" eaLnBrk="1" hangingPunct="1">
              <a:lnSpc>
                <a:spcPct val="150000"/>
              </a:lnSpc>
              <a:buAutoNum type="romanUcPeriod"/>
            </a:pP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Introduction to LSM</a:t>
            </a:r>
          </a:p>
          <a:p>
            <a:pPr marL="720328" lvl="1" indent="-162000" defTabSz="633062" eaLnBrk="1" hangingPunct="1">
              <a:lnSpc>
                <a:spcPct val="150000"/>
              </a:lnSpc>
              <a:buAutoNum type="romanUcPeriod"/>
            </a:pP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Compare </a:t>
            </a: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LSM and Display Manager, Window Manager, Weston</a:t>
            </a:r>
            <a:endParaRPr lang="en-US" altLang="ko-KR" sz="969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720328" lvl="1" indent="-162000" defTabSz="633062" eaLnBrk="1" hangingPunct="1">
              <a:lnSpc>
                <a:spcPct val="150000"/>
              </a:lnSpc>
              <a:buAutoNum type="romanUcPeriod"/>
            </a:pP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Wayland </a:t>
            </a: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Protocol, Wayland EGL, Wayland Adaptation</a:t>
            </a:r>
          </a:p>
          <a:p>
            <a:pPr marL="720328" lvl="1" indent="-162000" defTabSz="633062" eaLnBrk="1" hangingPunct="1">
              <a:lnSpc>
                <a:spcPct val="150000"/>
              </a:lnSpc>
              <a:buAutoNum type="romanUcPeriod"/>
            </a:pP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QPA – </a:t>
            </a:r>
            <a:r>
              <a:rPr lang="en-US" altLang="ko-KR" sz="969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Qt</a:t>
            </a: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Platform Abstraction</a:t>
            </a:r>
          </a:p>
          <a:p>
            <a:pPr marL="300038" indent="-162000" defTabSz="633062" eaLnBrk="1" hangingPunct="1">
              <a:lnSpc>
                <a:spcPct val="150000"/>
              </a:lnSpc>
              <a:buAutoNum type="romanUcPeriod"/>
            </a:pP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Main Content</a:t>
            </a:r>
          </a:p>
          <a:p>
            <a:pPr marL="720328" lvl="1" indent="-162000" defTabSz="633062" eaLnBrk="1" hangingPunct="1">
              <a:lnSpc>
                <a:spcPct val="150000"/>
              </a:lnSpc>
              <a:buAutoNum type="romanUcPeriod"/>
            </a:pP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Functionality in details of LSM, starfish LSM and component diagram</a:t>
            </a:r>
          </a:p>
          <a:p>
            <a:pPr marL="720328" lvl="1" indent="-162000" defTabSz="633062" eaLnBrk="1" hangingPunct="1">
              <a:lnSpc>
                <a:spcPct val="150000"/>
              </a:lnSpc>
              <a:buAutoNum type="romanUcPeriod"/>
            </a:pP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Internal sequence</a:t>
            </a:r>
          </a:p>
          <a:p>
            <a:pPr marL="720328" lvl="1" indent="-162000" defTabSz="633062" eaLnBrk="1" hangingPunct="1">
              <a:lnSpc>
                <a:spcPct val="150000"/>
              </a:lnSpc>
              <a:buAutoNum type="romanUcPeriod"/>
            </a:pPr>
            <a:r>
              <a:rPr lang="en-US" altLang="ko-KR" sz="969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External API - sequence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51" y="1083783"/>
            <a:ext cx="1080120" cy="4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05022" y="91933"/>
            <a:ext cx="356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eaLnBrk="1" hangingPunct="1"/>
            <a:r>
              <a:rPr lang="en-US" sz="2000" b="1" dirty="0">
                <a:latin typeface="Arial Narrow" panose="020B0606020202030204" pitchFamily="34" charset="0"/>
              </a:rPr>
              <a:t>I. 4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QPA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– </a:t>
            </a:r>
            <a:r>
              <a:rPr lang="en-US" sz="20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Qt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Platform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Abstraction</a:t>
            </a:r>
            <a:endParaRPr 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9815682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just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543974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just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2134" y="4399517"/>
            <a:ext cx="529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172B4D"/>
                </a:solidFill>
                <a:latin typeface="-apple-system"/>
              </a:rPr>
              <a:t>QPA supports </a:t>
            </a:r>
            <a:r>
              <a:rPr lang="en-US" sz="1600" dirty="0">
                <a:solidFill>
                  <a:srgbClr val="172B4D"/>
                </a:solidFill>
                <a:latin typeface="-apple-system"/>
              </a:rPr>
              <a:t>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graphics/input hardware abstraction layer for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</a:rPr>
              <a:t>Qt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 applications</a:t>
            </a:r>
            <a:r>
              <a:rPr lang="en-US" sz="1600" dirty="0">
                <a:solidFill>
                  <a:srgbClr val="172B4D"/>
                </a:solidFill>
                <a:latin typeface="-apple-system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0123" y="5582039"/>
            <a:ext cx="62611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dirty="0"/>
              <a:t>Refer</a:t>
            </a:r>
            <a:r>
              <a:rPr lang="en-US" sz="1400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400" dirty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>
                <a:hlinkClick r:id="rId3"/>
              </a:rPr>
              <a:t>doc.qt.io/qt-6/qpa.html</a:t>
            </a:r>
            <a:r>
              <a:rPr lang="en-US" sz="1400" dirty="0"/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sz="1400" dirty="0">
                <a:hlinkClick r:id="rId4"/>
              </a:rPr>
              <a:t>https://</a:t>
            </a:r>
            <a:r>
              <a:rPr lang="en-US" sz="1400" dirty="0">
                <a:hlinkClick r:id="rId4"/>
              </a:rPr>
              <a:t>www.kdab.com/wp-content/uploads/stories/EmbeddedsGoneCute.pdf</a:t>
            </a:r>
            <a:r>
              <a:rPr lang="en-US" sz="1400" dirty="0"/>
              <a:t> </a:t>
            </a:r>
          </a:p>
          <a:p>
            <a:pPr marL="285750" indent="-285750" algn="just">
              <a:buFontTx/>
              <a:buChar char="-"/>
            </a:pPr>
            <a:r>
              <a:rPr lang="en-US" sz="1400" dirty="0">
                <a:hlinkClick r:id="rId5"/>
              </a:rPr>
              <a:t>https://</a:t>
            </a:r>
            <a:r>
              <a:rPr lang="en-US" sz="1400" dirty="0">
                <a:hlinkClick r:id="rId5"/>
              </a:rPr>
              <a:t>code.qt.io/cgit/qt/qtbase.git/tree/src/plugins/platforms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r>
              <a:rPr lang="en-US" sz="1400" dirty="0">
                <a:hlinkClick r:id="rId6"/>
              </a:rPr>
              <a:t>https://</a:t>
            </a:r>
            <a:r>
              <a:rPr lang="en-US" sz="1400" dirty="0">
                <a:hlinkClick r:id="rId6"/>
              </a:rPr>
              <a:t>doc.qt.io/qt-6/embedded-linux.html</a:t>
            </a:r>
            <a:r>
              <a:rPr lang="en-US" sz="1400" dirty="0"/>
              <a:t>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2134" y="937614"/>
            <a:ext cx="5292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172B4D"/>
                </a:solidFill>
                <a:latin typeface="-apple-system"/>
              </a:rPr>
              <a:t>The </a:t>
            </a:r>
            <a:r>
              <a:rPr lang="en-US" sz="1600" dirty="0" err="1">
                <a:solidFill>
                  <a:srgbClr val="172B4D"/>
                </a:solidFill>
                <a:latin typeface="-apple-system"/>
              </a:rPr>
              <a:t>Qt</a:t>
            </a:r>
            <a:r>
              <a:rPr lang="en-US" sz="1600" dirty="0">
                <a:solidFill>
                  <a:srgbClr val="172B4D"/>
                </a:solidFill>
                <a:latin typeface="-apple-system"/>
              </a:rPr>
              <a:t> Platform Abstraction (QPA) is the main platform abstraction layer in Qt.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2134" y="1679979"/>
            <a:ext cx="5283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172B4D"/>
                </a:solidFill>
                <a:latin typeface="-apple-system"/>
              </a:rPr>
              <a:t>This is the layer that promotes the integration between </a:t>
            </a:r>
            <a:r>
              <a:rPr lang="en-US" sz="1600" dirty="0" err="1">
                <a:solidFill>
                  <a:srgbClr val="172B4D"/>
                </a:solidFill>
                <a:latin typeface="-apple-system"/>
              </a:rPr>
              <a:t>Qt</a:t>
            </a:r>
            <a:r>
              <a:rPr lang="en-US" sz="1600" dirty="0">
                <a:solidFill>
                  <a:srgbClr val="172B4D"/>
                </a:solidFill>
                <a:latin typeface="-apple-system"/>
              </a:rPr>
              <a:t> and the underlying platform.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8694" y="1078108"/>
            <a:ext cx="2662750" cy="42734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62134" y="2422344"/>
            <a:ext cx="5283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172B4D"/>
                </a:solidFill>
                <a:latin typeface="-apple-system"/>
              </a:rPr>
              <a:t>Each platform abstraction is then implemented in the form of a QPA plugin, that is loaded at run-time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2134" y="3164708"/>
            <a:ext cx="5301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172B4D"/>
                </a:solidFill>
                <a:latin typeface="-apple-system"/>
              </a:rPr>
              <a:t>It is composed of a plugin as an </a:t>
            </a:r>
            <a:r>
              <a:rPr lang="en-US" sz="1600" dirty="0" err="1">
                <a:solidFill>
                  <a:srgbClr val="172B4D"/>
                </a:solidFill>
                <a:latin typeface="-apple-system"/>
              </a:rPr>
              <a:t>absraction</a:t>
            </a:r>
            <a:r>
              <a:rPr lang="en-US" sz="1600" dirty="0">
                <a:solidFill>
                  <a:srgbClr val="172B4D"/>
                </a:solidFill>
                <a:latin typeface="-apple-system"/>
              </a:rPr>
              <a:t> layer to support cross-platform, and it is possible to run an application with one code on various platforms by changing QPA.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644254" y="672925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QPA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62134" y="5064936"/>
            <a:ext cx="5292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i="1" dirty="0">
                <a:solidFill>
                  <a:srgbClr val="FF0000"/>
                </a:solidFill>
                <a:latin typeface="-apple-system"/>
              </a:rPr>
              <a:t>The documents of QPA are just a few</a:t>
            </a:r>
            <a:endParaRPr lang="en-US" sz="1600" b="1" i="1" dirty="0">
              <a:solidFill>
                <a:srgbClr val="FF0000"/>
              </a:solidFill>
              <a:latin typeface="-apple-syste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131479" y="3371238"/>
            <a:ext cx="4854856" cy="92649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-5103395" y="3109627"/>
            <a:ext cx="846706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Product.env</a:t>
            </a:r>
            <a:endParaRPr 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5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9815682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just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543974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just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44254" y="672925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2. Diagram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71562" y="6018885"/>
            <a:ext cx="3460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dirty="0"/>
              <a:t>Refer</a:t>
            </a:r>
            <a:r>
              <a:rPr lang="en-US" sz="1400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>
                <a:hlinkClick r:id="rId2"/>
              </a:rPr>
              <a:t>github.com/intel/ozone-wayland</a:t>
            </a:r>
            <a:r>
              <a:rPr lang="en-US" sz="14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839115"/>
            <a:ext cx="6538052" cy="517977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05022" y="91933"/>
            <a:ext cx="356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eaLnBrk="1" hangingPunct="1"/>
            <a:r>
              <a:rPr lang="en-US" sz="2000" b="1" dirty="0">
                <a:latin typeface="Arial Narrow" panose="020B0606020202030204" pitchFamily="34" charset="0"/>
              </a:rPr>
              <a:t>I. 4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QPA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– </a:t>
            </a:r>
            <a:r>
              <a:rPr lang="en-US" sz="20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Qt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Platform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Abstraction</a:t>
            </a:r>
            <a:endParaRPr 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64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64" y="1458862"/>
            <a:ext cx="8301900" cy="3471516"/>
          </a:xfrm>
          <a:prstGeom prst="rect">
            <a:avLst/>
          </a:prstGeom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9815682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543974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47528" y="971767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A. 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Touch Event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4254" y="672925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2. 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qpa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-input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5022" y="91933"/>
            <a:ext cx="356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eaLnBrk="1" hangingPunct="1"/>
            <a:r>
              <a:rPr lang="en-US" sz="2000" b="1" dirty="0">
                <a:latin typeface="Arial Narrow" panose="020B0606020202030204" pitchFamily="34" charset="0"/>
              </a:rPr>
              <a:t>I. 4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QPA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– </a:t>
            </a:r>
            <a:r>
              <a:rPr lang="en-US" sz="20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Qt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Platform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Abstraction</a:t>
            </a:r>
            <a:endParaRPr 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3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9815682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543974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4254" y="672925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2. 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qpa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-input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7528" y="971767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A. 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Key Event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64" y="1291193"/>
            <a:ext cx="8352928" cy="49273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5022" y="91933"/>
            <a:ext cx="356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eaLnBrk="1" hangingPunct="1"/>
            <a:r>
              <a:rPr lang="en-US" sz="2000" b="1" dirty="0">
                <a:latin typeface="Arial Narrow" panose="020B0606020202030204" pitchFamily="34" charset="0"/>
              </a:rPr>
              <a:t>I. 4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QPA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– </a:t>
            </a:r>
            <a:r>
              <a:rPr lang="en-US" sz="20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Qt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Platform </a:t>
            </a:r>
            <a:r>
              <a:rPr lang="en-US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Abstraction</a:t>
            </a:r>
            <a:endParaRPr 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82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1 Functionally in details of LSM, Starfish LSM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528" y="742237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Core and custom compositors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1016732"/>
            <a:ext cx="83233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Core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Compositor: </a:t>
            </a:r>
            <a:r>
              <a:rPr lang="en-US" sz="1400" dirty="0"/>
              <a:t>The core features of the Luna Service Manager available through a reusable generic component</a:t>
            </a:r>
            <a:r>
              <a:rPr lang="en-US" sz="1400" dirty="0"/>
              <a:t>. Luna Surface Manager is a core compositor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Custom compositor: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 derivative of the Core Compositor that can be used for customizing the compositor to suit platform and device specific needs. It provides guidance on best practices for compositor customization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 Starfish LSM, </a:t>
            </a:r>
            <a:r>
              <a:rPr lang="en-US" altLang="ko-KR" sz="1400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Apolo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LSM is custom compositor.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1580" y="2755474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2. 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Features supported by the core compositor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1580" y="3050745"/>
            <a:ext cx="8323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Window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and surface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models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Surface lifecycle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management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Configuration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loading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Multi-Input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Input method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support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Surface groups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1580" y="5121188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3. </a:t>
            </a:r>
            <a:r>
              <a:rPr lang="en-US" sz="1400" b="1" dirty="0"/>
              <a:t>Wayland </a:t>
            </a:r>
            <a:r>
              <a:rPr lang="en-US" sz="1400" b="1" dirty="0"/>
              <a:t>adaptation Layer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1580" y="5416459"/>
            <a:ext cx="8323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When customizing the compositor the following options are available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1. The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C++ level compositor customization can be accomplished via sub-classing the </a:t>
            </a:r>
            <a:r>
              <a:rPr lang="en-US" altLang="ko-KR" sz="1400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WebOSCoreCompositor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2. Customization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related to QML and context properties compositor window customization can be done via sub-classing the </a:t>
            </a:r>
            <a:r>
              <a:rPr lang="en-US" altLang="ko-KR" sz="1400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WebOSCompositorWindow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011" y="2472206"/>
            <a:ext cx="5483336" cy="26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.1 Functionally in details of LSM, Starfish LSM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528" y="742238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Luna surface manager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02" y="1160749"/>
            <a:ext cx="9135998" cy="54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.1 Functionally in details of LSM, Starfish LSM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528" y="742238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Starfish 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Luna surface manager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09" y="1081044"/>
            <a:ext cx="8570037" cy="577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2 Internal Sequences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8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3 External Sequences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742238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Launch native app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68408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6700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90" y="1249283"/>
            <a:ext cx="8279936" cy="43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3 External Sequences - API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742238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1.1 Launch web app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68408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6700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52" y="1227149"/>
            <a:ext cx="79057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8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875672" y="5739848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603964" y="5500119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0418" y="656692"/>
            <a:ext cx="875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Luna Surface Manager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b="1" dirty="0"/>
              <a:t>A </a:t>
            </a:r>
            <a:r>
              <a:rPr lang="en-US" b="1" dirty="0"/>
              <a:t>Wayland Compositor and Window Manager in </a:t>
            </a:r>
            <a:r>
              <a:rPr lang="en-US" b="1" dirty="0" err="1"/>
              <a:t>WebOS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865217" y="1610186"/>
            <a:ext cx="7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72B4D"/>
                </a:solidFill>
                <a:latin typeface="-apple-system"/>
              </a:rPr>
              <a:t>A Wayland Compositor </a:t>
            </a:r>
            <a:endParaRPr lang="en-US" sz="2000" b="1" dirty="0">
              <a:solidFill>
                <a:srgbClr val="172B4D"/>
              </a:solidFill>
              <a:latin typeface="-apple-syste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0368" y="2446386"/>
            <a:ext cx="7584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Delivering input events to clients</a:t>
            </a:r>
            <a:endParaRPr lang="en-US" dirty="0">
              <a:solidFill>
                <a:srgbClr val="172B4D"/>
              </a:solidFill>
              <a:latin typeface="-apple-syste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0368" y="2028286"/>
            <a:ext cx="7584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Composition of Wayland surfaces without copying</a:t>
            </a:r>
            <a:endParaRPr lang="en-US" dirty="0">
              <a:solidFill>
                <a:srgbClr val="172B4D"/>
              </a:solidFill>
              <a:latin typeface="-apple-syste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80370" y="2864486"/>
            <a:ext cx="7584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Compliant with standard Wayland Protocol</a:t>
            </a:r>
            <a:endParaRPr lang="en-US" dirty="0">
              <a:solidFill>
                <a:srgbClr val="172B4D"/>
              </a:solidFill>
              <a:latin typeface="-apple-syste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80370" y="3282586"/>
            <a:ext cx="7584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Based on </a:t>
            </a:r>
            <a:r>
              <a:rPr lang="en-US" dirty="0" err="1">
                <a:solidFill>
                  <a:srgbClr val="172B4D"/>
                </a:solidFill>
                <a:latin typeface="-apple-system"/>
              </a:rPr>
              <a:t>QtWayland</a:t>
            </a:r>
            <a:endParaRPr lang="en-US" dirty="0">
              <a:solidFill>
                <a:srgbClr val="172B4D"/>
              </a:solidFill>
              <a:latin typeface="-apple-system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80371" y="4118786"/>
            <a:ext cx="7791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Window manager as per business logic</a:t>
            </a:r>
            <a:endParaRPr lang="en-US" dirty="0">
              <a:solidFill>
                <a:srgbClr val="172B4D"/>
              </a:solidFill>
              <a:latin typeface="-apple-system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65216" y="3700686"/>
            <a:ext cx="75841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72B4D"/>
                </a:solidFill>
                <a:latin typeface="-apple-system"/>
              </a:rPr>
              <a:t>Window Manager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84737" y="4536888"/>
            <a:ext cx="7791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Highly reusable and customize architecture</a:t>
            </a:r>
            <a:endParaRPr lang="en-US" dirty="0">
              <a:solidFill>
                <a:srgbClr val="172B4D"/>
              </a:solidFill>
              <a:latin typeface="-apple-syste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418" y="91933"/>
            <a:ext cx="289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 Narrow" panose="020B0606020202030204" pitchFamily="34" charset="0"/>
              </a:rPr>
              <a:t>I. 1 Introduction to LSM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3" grpId="0"/>
      <p:bldP spid="14" grpId="0"/>
      <p:bldP spid="15" grpId="0"/>
      <p:bldP spid="17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II. 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3 External Sequences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742238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1.3 Launch web app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68408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6700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24" y="1001429"/>
            <a:ext cx="8736716" cy="583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II. 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3 External Sequences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742238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2. Close app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68408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6700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296" y="1365907"/>
            <a:ext cx="903673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0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3 External Sequences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742238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3. Notify 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webosTouch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68408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6700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98" y="1124744"/>
            <a:ext cx="864275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3 External Sequences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885624"/>
            <a:ext cx="8806220" cy="33408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7528" y="742238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4.1 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videooutput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/display/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setDisplayWindow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api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- cases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68408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6700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7548" y="100955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-apple-system"/>
              </a:rPr>
              <a:t>Videooutput</a:t>
            </a:r>
            <a:r>
              <a:rPr lang="en-US" sz="1400" dirty="0">
                <a:latin typeface="-apple-system"/>
              </a:rPr>
              <a:t> service connects</a:t>
            </a:r>
            <a:r>
              <a:rPr lang="en-US" sz="1400" dirty="0">
                <a:latin typeface="-apple-system"/>
              </a:rPr>
              <a:t> the video source to the video output device and also controls post-processing and scaling on the video device</a:t>
            </a:r>
          </a:p>
        </p:txBody>
      </p:sp>
    </p:spTree>
    <p:extLst>
      <p:ext uri="{BB962C8B-B14F-4D97-AF65-F5344CB8AC3E}">
        <p14:creationId xmlns:p14="http://schemas.microsoft.com/office/powerpoint/2010/main" val="26072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3 External Sequences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742238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4.2 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videooutput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/display/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setDisplayWindow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api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– general flow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68408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6700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500188"/>
            <a:ext cx="90106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3 External Sequences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742238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4.3 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videooutput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/display/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setDisplayWindow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api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- details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68408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6700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31" y="1008574"/>
            <a:ext cx="7344814" cy="562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8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3 External Sequences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7528" y="742238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4.4 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videooutput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/display/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setDisplayWindow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1400" b="1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api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– request change properties from client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68408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6700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179" y="1006025"/>
            <a:ext cx="7965352" cy="5290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636" y="-1647564"/>
            <a:ext cx="7149646" cy="12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68408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496700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8" name="Picture 4" descr="Thank You Background Vector Art, Icons, and Graphics for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36812"/>
            <a:ext cx="9144000" cy="361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47528" y="116632"/>
            <a:ext cx="6660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de-DE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III</a:t>
            </a:r>
            <a:r>
              <a:rPr lang="en-US" altLang="ko-KR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Thank You</a:t>
            </a:r>
            <a:endParaRPr lang="ko-KR" altLang="en-US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823782" y="6588208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just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52074" y="6348479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just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63" y="614747"/>
            <a:ext cx="1098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b="1" dirty="0"/>
              <a:t>Features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39517" y="4901470"/>
            <a:ext cx="4025521" cy="1601850"/>
            <a:chOff x="366461" y="4911578"/>
            <a:chExt cx="4025521" cy="1601850"/>
          </a:xfrm>
        </p:grpSpPr>
        <p:sp>
          <p:nvSpPr>
            <p:cNvPr id="17" name="Rectangle 16"/>
            <p:cNvSpPr/>
            <p:nvPr/>
          </p:nvSpPr>
          <p:spPr>
            <a:xfrm>
              <a:off x="366461" y="5343878"/>
              <a:ext cx="40255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Touchscreen, keyboard, pointing and tablet inputs</a:t>
              </a:r>
              <a:endParaRPr lang="en-US" sz="1600" dirty="0">
                <a:solidFill>
                  <a:srgbClr val="172B4D"/>
                </a:solidFill>
                <a:latin typeface="-apple-system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6895" y="4911578"/>
              <a:ext cx="40150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>
                  <a:solidFill>
                    <a:srgbClr val="172B4D"/>
                  </a:solidFill>
                  <a:latin typeface="-apple-system"/>
                </a:rPr>
                <a:t>Input event handling</a:t>
              </a:r>
              <a:endParaRPr lang="en-US" b="1" dirty="0">
                <a:solidFill>
                  <a:srgbClr val="172B4D"/>
                </a:solidFill>
                <a:latin typeface="-apple-system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6461" y="5928653"/>
              <a:ext cx="40255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Focus management with customization as per business logic</a:t>
              </a:r>
              <a:endParaRPr lang="en-US" sz="1600" dirty="0">
                <a:solidFill>
                  <a:srgbClr val="172B4D"/>
                </a:solidFill>
                <a:latin typeface="-apple-system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39517" y="1029344"/>
            <a:ext cx="4025521" cy="3639880"/>
            <a:chOff x="366461" y="1039452"/>
            <a:chExt cx="4025521" cy="3639880"/>
          </a:xfrm>
        </p:grpSpPr>
        <p:sp>
          <p:nvSpPr>
            <p:cNvPr id="3" name="Rectangle 2"/>
            <p:cNvSpPr/>
            <p:nvPr/>
          </p:nvSpPr>
          <p:spPr>
            <a:xfrm>
              <a:off x="368586" y="1039452"/>
              <a:ext cx="352313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>
                  <a:solidFill>
                    <a:srgbClr val="172B4D"/>
                  </a:solidFill>
                  <a:latin typeface="-apple-system"/>
                </a:rPr>
                <a:t>Graphic UI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6461" y="1434318"/>
              <a:ext cx="40233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Composition of surfaces from applications as well as Built-in system UI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6461" y="2064854"/>
              <a:ext cx="402339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QML-based window layout with fluent animations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66461" y="2695390"/>
              <a:ext cx="40255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Multi-display supports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461" y="3079705"/>
              <a:ext cx="401508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Configurability per screen – resolution, orientation layout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6461" y="4094557"/>
              <a:ext cx="40255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High DPI rendering and </a:t>
              </a:r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device independent </a:t>
              </a:r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rendering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6462" y="3710241"/>
              <a:ext cx="40255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Mirroring between screens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87987" y="975146"/>
            <a:ext cx="4478631" cy="1263297"/>
            <a:chOff x="4593868" y="1014857"/>
            <a:chExt cx="4478631" cy="1263297"/>
          </a:xfrm>
        </p:grpSpPr>
        <p:sp>
          <p:nvSpPr>
            <p:cNvPr id="25" name="Rectangle 24"/>
            <p:cNvSpPr/>
            <p:nvPr/>
          </p:nvSpPr>
          <p:spPr>
            <a:xfrm>
              <a:off x="4593870" y="1014857"/>
              <a:ext cx="3523130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1" dirty="0">
                  <a:solidFill>
                    <a:srgbClr val="172B4D"/>
                  </a:solidFill>
                  <a:latin typeface="-apple-system"/>
                </a:rPr>
                <a:t>Built-in system UI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93868" y="1447157"/>
              <a:ext cx="447863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QML-based system UI within LSM that is seamlessly composited with Wayland surfaces</a:t>
              </a:r>
              <a:endParaRPr lang="en-US" sz="1600" dirty="0">
                <a:solidFill>
                  <a:srgbClr val="172B4D"/>
                </a:solidFill>
                <a:latin typeface="-apple-system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87988" y="2639521"/>
            <a:ext cx="4478630" cy="2102064"/>
            <a:chOff x="4593870" y="2649629"/>
            <a:chExt cx="4478630" cy="2102064"/>
          </a:xfrm>
        </p:grpSpPr>
        <p:sp>
          <p:nvSpPr>
            <p:cNvPr id="27" name="Rectangle 26"/>
            <p:cNvSpPr/>
            <p:nvPr/>
          </p:nvSpPr>
          <p:spPr>
            <a:xfrm>
              <a:off x="4599019" y="3081929"/>
              <a:ext cx="4473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Wayland protocol based architecture – applicable to any kind of applications</a:t>
              </a:r>
              <a:endParaRPr lang="en-US" sz="1600" dirty="0">
                <a:solidFill>
                  <a:srgbClr val="172B4D"/>
                </a:solidFill>
                <a:latin typeface="-apple-system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93870" y="2649629"/>
              <a:ext cx="4478629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b="1" dirty="0">
                  <a:solidFill>
                    <a:srgbClr val="172B4D"/>
                  </a:solidFill>
                  <a:latin typeface="-apple-system"/>
                </a:rPr>
                <a:t>Virtual Keyboard</a:t>
              </a:r>
              <a:endParaRPr lang="en-US" b="1" dirty="0">
                <a:solidFill>
                  <a:srgbClr val="172B4D"/>
                </a:solidFill>
                <a:latin typeface="-apple-system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599020" y="3920696"/>
              <a:ext cx="44734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600" dirty="0">
                  <a:solidFill>
                    <a:srgbClr val="172B4D"/>
                  </a:solidFill>
                  <a:latin typeface="-apple-system"/>
                </a:rPr>
                <a:t>Customizable keyboard UI based on plugin architecture</a:t>
              </a:r>
              <a:endParaRPr lang="en-US" sz="1600" dirty="0">
                <a:solidFill>
                  <a:srgbClr val="172B4D"/>
                </a:solidFill>
                <a:latin typeface="-apple-system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00418" y="91933"/>
            <a:ext cx="289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 Narrow" panose="020B0606020202030204" pitchFamily="34" charset="0"/>
              </a:rPr>
              <a:t>I. 1 Introduction to LSM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815682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43974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73" y="731772"/>
            <a:ext cx="8177454" cy="539725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00418" y="91933"/>
            <a:ext cx="446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 Narrow" panose="020B0606020202030204" pitchFamily="34" charset="0"/>
              </a:rPr>
              <a:t>I. 1 Introduction to LSM: Architecture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815682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543974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51" y="866754"/>
            <a:ext cx="8545298" cy="54065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0418" y="91933"/>
            <a:ext cx="446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 Narrow" panose="020B0606020202030204" pitchFamily="34" charset="0"/>
              </a:rPr>
              <a:t>I. 1 Introduction to LSM: Context Diagram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1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7508" y="692697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Summary Context Graphics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08" y="1052736"/>
            <a:ext cx="9000492" cy="5855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1504" y="91933"/>
            <a:ext cx="6722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I. 2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Compare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LSM and Display Manage, Window Manager,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Weston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9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7528" y="649719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Compare LSM and Display Manage, Window Manager, Weston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524000" y="1016732"/>
          <a:ext cx="9144000" cy="5024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98"/>
                <a:gridCol w="3012386"/>
                <a:gridCol w="828092"/>
                <a:gridCol w="1008112"/>
                <a:gridCol w="1080120"/>
                <a:gridCol w="936104"/>
                <a:gridCol w="863588"/>
              </a:tblGrid>
              <a:tr h="4871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 </a:t>
                      </a:r>
                      <a:r>
                        <a:rPr lang="en-US" dirty="0" err="1" smtClean="0"/>
                        <a:t>Mng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</a:t>
                      </a:r>
                      <a:r>
                        <a:rPr lang="en-US" dirty="0" err="1" smtClean="0"/>
                        <a:t>Mgr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</a:p>
                    <a:p>
                      <a:r>
                        <a:rPr lang="en-US" dirty="0" err="1" smtClean="0"/>
                        <a:t>mgr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Weston</a:t>
                      </a:r>
                      <a:endParaRPr lang="en-US" dirty="0"/>
                    </a:p>
                  </a:txBody>
                  <a:tcPr/>
                </a:tc>
              </a:tr>
              <a:tr h="487127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Compositor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Compose</a:t>
                      </a:r>
                      <a:r>
                        <a:rPr lang="en-US" baseline="0" dirty="0" smtClean="0"/>
                        <a:t> windows</a:t>
                      </a:r>
                      <a:r>
                        <a:rPr lang="en-US" dirty="0" smtClean="0"/>
                        <a:t>, rendering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87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487127">
                <a:tc rowSpan="6">
                  <a:txBody>
                    <a:bodyPr/>
                    <a:lstStyle/>
                    <a:p>
                      <a:r>
                        <a:rPr lang="en-US" dirty="0" smtClean="0"/>
                        <a:t>HMI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7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Communicate</a:t>
                      </a:r>
                      <a:r>
                        <a:rPr lang="en-US" baseline="0" dirty="0" smtClean="0"/>
                        <a:t> with 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7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</a:t>
                      </a:r>
                      <a:r>
                        <a:rPr lang="en-US" baseline="0" dirty="0" smtClean="0"/>
                        <a:t> request show/hide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7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app is ready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7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Noti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foreground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712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effect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71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1504" y="91933"/>
            <a:ext cx="6722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I. 2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Compare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LSM and Display Manage, Window Manager,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Weston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815682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543974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6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47528" y="649719"/>
            <a:ext cx="8323398" cy="26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Compare LSM and Display Manage, Window Manager, Weston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524001" y="1016732"/>
          <a:ext cx="9144001" cy="518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708"/>
                <a:gridCol w="1512168"/>
                <a:gridCol w="1872208"/>
                <a:gridCol w="1908212"/>
                <a:gridCol w="1907705"/>
              </a:tblGrid>
              <a:tr h="487127"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 </a:t>
                      </a:r>
                      <a:r>
                        <a:rPr lang="en-US" dirty="0" err="1" smtClean="0"/>
                        <a:t>Mng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</a:t>
                      </a:r>
                      <a:r>
                        <a:rPr lang="en-US" dirty="0" err="1" smtClean="0"/>
                        <a:t>Mgr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Weston</a:t>
                      </a:r>
                      <a:endParaRPr lang="en-US" dirty="0"/>
                    </a:p>
                  </a:txBody>
                  <a:tcPr/>
                </a:tc>
              </a:tr>
              <a:tr h="487127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CPP,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Qt</a:t>
                      </a:r>
                      <a:r>
                        <a:rPr lang="en-US" baseline="0" dirty="0" smtClean="0"/>
                        <a:t>, 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87127">
                <a:tc>
                  <a:txBody>
                    <a:bodyPr/>
                    <a:lstStyle/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Qtframework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Wayland</a:t>
                      </a:r>
                      <a:r>
                        <a:rPr lang="en-US" baseline="0" dirty="0" smtClean="0"/>
                        <a:t> client</a:t>
                      </a:r>
                    </a:p>
                    <a:p>
                      <a:r>
                        <a:rPr lang="en-US" baseline="0" dirty="0" err="1" smtClean="0"/>
                        <a:t>Ilmclient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Ivi</a:t>
                      </a:r>
                      <a:r>
                        <a:rPr lang="en-US" baseline="0" dirty="0" smtClean="0"/>
                        <a:t> controller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Wayland</a:t>
                      </a:r>
                      <a:r>
                        <a:rPr lang="en-US" baseline="0" dirty="0" smtClean="0"/>
                        <a:t> client</a:t>
                      </a:r>
                    </a:p>
                    <a:p>
                      <a:r>
                        <a:rPr lang="en-US" baseline="0" dirty="0" err="1" smtClean="0"/>
                        <a:t>Ilmclient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Ivi</a:t>
                      </a:r>
                      <a:r>
                        <a:rPr lang="en-US" baseline="0" dirty="0" smtClean="0"/>
                        <a:t>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Wayland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</a:tr>
              <a:tr h="487127">
                <a:tc>
                  <a:txBody>
                    <a:bodyPr/>
                    <a:lstStyle/>
                    <a:p>
                      <a:r>
                        <a:rPr lang="en-US" dirty="0" smtClean="0"/>
                        <a:t>Designer</a:t>
                      </a:r>
                      <a:r>
                        <a:rPr lang="en-US" baseline="0" dirty="0" smtClean="0"/>
                        <a:t> patent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Observe</a:t>
                      </a:r>
                    </a:p>
                    <a:p>
                      <a:r>
                        <a:rPr lang="en-US" dirty="0" smtClean="0"/>
                        <a:t>MVC</a:t>
                      </a:r>
                    </a:p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87127">
                <a:tc>
                  <a:txBody>
                    <a:bodyPr/>
                    <a:lstStyle/>
                    <a:p>
                      <a:r>
                        <a:rPr lang="en-US" dirty="0" smtClean="0"/>
                        <a:t>Core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Custom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HKMC:</a:t>
                      </a:r>
                      <a:r>
                        <a:rPr lang="en-US" baseline="0" dirty="0" smtClean="0"/>
                        <a:t> No</a:t>
                      </a:r>
                    </a:p>
                    <a:p>
                      <a:r>
                        <a:rPr lang="en-US" baseline="0" dirty="0" smtClean="0"/>
                        <a:t>ULC: 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87127">
                <a:tc>
                  <a:txBody>
                    <a:bodyPr/>
                    <a:lstStyle/>
                    <a:p>
                      <a:r>
                        <a:rPr lang="en-US" dirty="0" smtClean="0"/>
                        <a:t>Repo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LSM, </a:t>
                      </a:r>
                      <a:r>
                        <a:rPr lang="en-US" dirty="0" err="1" smtClean="0"/>
                        <a:t>starfirsh</a:t>
                      </a:r>
                      <a:r>
                        <a:rPr lang="en-US" baseline="0" dirty="0" smtClean="0"/>
                        <a:t> LSM, </a:t>
                      </a:r>
                      <a:r>
                        <a:rPr lang="en-US" baseline="0" dirty="0" err="1" smtClean="0"/>
                        <a:t>libim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qpa</a:t>
                      </a:r>
                      <a:r>
                        <a:rPr lang="en-US" baseline="0" dirty="0" smtClean="0"/>
                        <a:t>-starfish-input, aps-starfish-service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Displaymgr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hmi</a:t>
                      </a:r>
                      <a:r>
                        <a:rPr lang="en-US" dirty="0" smtClean="0"/>
                        <a:t> graphics, </a:t>
                      </a:r>
                      <a:r>
                        <a:rPr lang="en-US" dirty="0" err="1" smtClean="0"/>
                        <a:t>multidisplay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Weston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wayland</a:t>
                      </a:r>
                      <a:r>
                        <a:rPr lang="en-US" baseline="0" dirty="0" smtClean="0"/>
                        <a:t>, Wayland </a:t>
                      </a:r>
                      <a:r>
                        <a:rPr lang="en-US" baseline="0" dirty="0" err="1" smtClean="0"/>
                        <a:t>ivi</a:t>
                      </a:r>
                      <a:r>
                        <a:rPr lang="en-US" baseline="0" dirty="0" smtClean="0"/>
                        <a:t> extension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1504" y="91933"/>
            <a:ext cx="6722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 Narrow" panose="020B0606020202030204" pitchFamily="34" charset="0"/>
              </a:rPr>
              <a:t>I. 2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Compare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LSM and Display Manage, Window Manager,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Weston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815682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543974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47528" y="742237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1. 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Wayland protocol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7528" y="1016732"/>
            <a:ext cx="83233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Wayland protocol is a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protocol for a compositor to talk to its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clients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2. The compositor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can a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standalone display server running on Linux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Kernel mode Setting and </a:t>
            </a:r>
            <a:r>
              <a:rPr lang="en-US" altLang="ko-KR" sz="1400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evdev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input devices, an X application, or a Wayland client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itself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3. </a:t>
            </a:r>
            <a:r>
              <a:rPr lang="en-US" sz="1400" dirty="0"/>
              <a:t>The clients can be traditional applications, X </a:t>
            </a:r>
            <a:r>
              <a:rPr lang="en-US" sz="1400" dirty="0"/>
              <a:t>servers</a:t>
            </a:r>
            <a:r>
              <a:rPr lang="en-US" sz="1400" dirty="0"/>
              <a:t> or other display servers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Document: https://wayland.freedesktop.org/docs/html/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1580" y="2755474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2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. 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Wayland </a:t>
            </a: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EGL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1580" y="3050745"/>
            <a:ext cx="8323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Wayland EGL is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an extension of EGL - an interface </a:t>
            </a:r>
            <a:r>
              <a:rPr lang="en-US" altLang="ko-KR" sz="1400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protable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layer for graphics resource management and is divided into two parts: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- Where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 client allocates GPU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memory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to perform rendering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- Where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server fetches GPU memory (allocated by the client) to perform composition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4489283"/>
            <a:ext cx="832339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b="1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3. </a:t>
            </a:r>
            <a:r>
              <a:rPr lang="en-US" sz="1400" b="1" dirty="0"/>
              <a:t>Wayland </a:t>
            </a:r>
            <a:r>
              <a:rPr lang="en-US" sz="1400" b="1" dirty="0"/>
              <a:t>adaptation Layer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7528" y="4784554"/>
            <a:ext cx="83233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Wayland adaptation layer includes adaptation layers for each client type: Ozone-Wayland for WAM, and Wayland QPA for </a:t>
            </a:r>
            <a:r>
              <a:rPr lang="en-US" altLang="ko-KR" sz="1400" dirty="0" err="1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Qt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/QML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applications.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Wayland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adaptation layer connects an application framework owned by an application with the Wayland protocol API</a:t>
            </a:r>
            <a:endParaRPr lang="en-US" altLang="ko-KR" sz="1400" dirty="0"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1505" y="91933"/>
            <a:ext cx="586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2000" b="1" dirty="0">
                <a:latin typeface="Arial Narrow" panose="020B0606020202030204" pitchFamily="34" charset="0"/>
              </a:rPr>
              <a:t>I. 3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Wayland protocol, Wayland EGL, Wayland Adaptation</a:t>
            </a:r>
            <a:endParaRPr lang="ko-KR" altLang="en-US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9815682" y="6513046"/>
            <a:ext cx="580608" cy="25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039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039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43974" y="6273317"/>
            <a:ext cx="1124027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633062" eaLnBrk="1" hangingPunct="1"/>
            <a:r>
              <a:rPr lang="en-US" altLang="ko-KR" sz="1108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108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Microsoft Office PowerPoint</Application>
  <PresentationFormat>Widescreen</PresentationFormat>
  <Paragraphs>266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-apple-system</vt:lpstr>
      <vt:lpstr>LG스마트체 Regular</vt:lpstr>
      <vt:lpstr>맑은 고딕</vt:lpstr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TRIEU NGOC PHAN/LGEDV MULTIMEDIA TEAM(trieu.phan@lge.com)</dc:creator>
  <cp:lastModifiedBy>TRIEU NGOC PHAN/LGEDV MULTIMEDIA TEAM(trieu.phan@lge.com)</cp:lastModifiedBy>
  <cp:revision>1</cp:revision>
  <dcterms:created xsi:type="dcterms:W3CDTF">2024-10-24T11:07:36Z</dcterms:created>
  <dcterms:modified xsi:type="dcterms:W3CDTF">2024-10-24T11:08:13Z</dcterms:modified>
</cp:coreProperties>
</file>