
<file path=[Content_Types].xml><?xml version="1.0" encoding="utf-8"?>
<Types xmlns="http://schemas.openxmlformats.org/package/2006/content-types">
  <Default Extension="png" ContentType="image/png"/>
  <Default Extension="webp"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3"/>
  </p:notesMasterIdLst>
  <p:sldIdLst>
    <p:sldId id="256" r:id="rId3"/>
    <p:sldId id="285" r:id="rId4"/>
    <p:sldId id="257" r:id="rId5"/>
    <p:sldId id="286" r:id="rId6"/>
    <p:sldId id="260" r:id="rId7"/>
    <p:sldId id="261" r:id="rId8"/>
    <p:sldId id="262" r:id="rId9"/>
    <p:sldId id="263" r:id="rId10"/>
    <p:sldId id="264" r:id="rId11"/>
    <p:sldId id="266" r:id="rId12"/>
    <p:sldId id="265"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92" r:id="rId30"/>
    <p:sldId id="290" r:id="rId31"/>
    <p:sldId id="29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8" autoAdjust="0"/>
    <p:restoredTop sz="97768" autoAdjust="0"/>
  </p:normalViewPr>
  <p:slideViewPr>
    <p:cSldViewPr snapToGrid="0">
      <p:cViewPr varScale="1">
        <p:scale>
          <a:sx n="116" d="100"/>
          <a:sy n="116" d="100"/>
        </p:scale>
        <p:origin x="96" y="16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41" d="100"/>
          <a:sy n="141" d="100"/>
        </p:scale>
        <p:origin x="4590" y="12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90EF84-77A1-4297-8ADE-1B1E5F22BB6E}" type="datetimeFigureOut">
              <a:rPr lang="en-US" smtClean="0"/>
              <a:t>7/22/2024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EDB80D-87FB-45B8-808E-1E1AFBBFC39F}" type="slidenum">
              <a:rPr lang="en-US" smtClean="0"/>
              <a:t>‹#›</a:t>
            </a:fld>
            <a:endParaRPr lang="en-US"/>
          </a:p>
        </p:txBody>
      </p:sp>
    </p:spTree>
    <p:extLst>
      <p:ext uri="{BB962C8B-B14F-4D97-AF65-F5344CB8AC3E}">
        <p14:creationId xmlns:p14="http://schemas.microsoft.com/office/powerpoint/2010/main" val="2367265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EDB80D-87FB-45B8-808E-1E1AFBBFC39F}" type="slidenum">
              <a:rPr lang="en-US" smtClean="0"/>
              <a:t>8</a:t>
            </a:fld>
            <a:endParaRPr lang="en-US"/>
          </a:p>
        </p:txBody>
      </p:sp>
    </p:spTree>
    <p:extLst>
      <p:ext uri="{BB962C8B-B14F-4D97-AF65-F5344CB8AC3E}">
        <p14:creationId xmlns:p14="http://schemas.microsoft.com/office/powerpoint/2010/main" val="1827244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EDB80D-87FB-45B8-808E-1E1AFBBFC39F}" type="slidenum">
              <a:rPr lang="en-US" smtClean="0"/>
              <a:t>9</a:t>
            </a:fld>
            <a:endParaRPr lang="en-US"/>
          </a:p>
        </p:txBody>
      </p:sp>
    </p:spTree>
    <p:extLst>
      <p:ext uri="{BB962C8B-B14F-4D97-AF65-F5344CB8AC3E}">
        <p14:creationId xmlns:p14="http://schemas.microsoft.com/office/powerpoint/2010/main" val="2564279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EDB80D-87FB-45B8-808E-1E1AFBBFC39F}" type="slidenum">
              <a:rPr lang="en-US" smtClean="0"/>
              <a:t>10</a:t>
            </a:fld>
            <a:endParaRPr lang="en-US"/>
          </a:p>
        </p:txBody>
      </p:sp>
    </p:spTree>
    <p:extLst>
      <p:ext uri="{BB962C8B-B14F-4D97-AF65-F5344CB8AC3E}">
        <p14:creationId xmlns:p14="http://schemas.microsoft.com/office/powerpoint/2010/main" val="2342982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EDB80D-87FB-45B8-808E-1E1AFBBFC39F}" type="slidenum">
              <a:rPr lang="en-US" smtClean="0"/>
              <a:t>11</a:t>
            </a:fld>
            <a:endParaRPr lang="en-US"/>
          </a:p>
        </p:txBody>
      </p:sp>
    </p:spTree>
    <p:extLst>
      <p:ext uri="{BB962C8B-B14F-4D97-AF65-F5344CB8AC3E}">
        <p14:creationId xmlns:p14="http://schemas.microsoft.com/office/powerpoint/2010/main" val="3256985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A8381A-7477-485A-9EA7-27D2F1C82B73}"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185CF-1C0B-479E-BBB7-B112D2D44B81}" type="slidenum">
              <a:rPr lang="en-US" smtClean="0"/>
              <a:t>‹#›</a:t>
            </a:fld>
            <a:endParaRPr lang="en-US"/>
          </a:p>
        </p:txBody>
      </p:sp>
    </p:spTree>
    <p:extLst>
      <p:ext uri="{BB962C8B-B14F-4D97-AF65-F5344CB8AC3E}">
        <p14:creationId xmlns:p14="http://schemas.microsoft.com/office/powerpoint/2010/main" val="621642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A8381A-7477-485A-9EA7-27D2F1C82B73}"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185CF-1C0B-479E-BBB7-B112D2D44B81}" type="slidenum">
              <a:rPr lang="en-US" smtClean="0"/>
              <a:t>‹#›</a:t>
            </a:fld>
            <a:endParaRPr lang="en-US"/>
          </a:p>
        </p:txBody>
      </p:sp>
    </p:spTree>
    <p:extLst>
      <p:ext uri="{BB962C8B-B14F-4D97-AF65-F5344CB8AC3E}">
        <p14:creationId xmlns:p14="http://schemas.microsoft.com/office/powerpoint/2010/main" val="3158545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A8381A-7477-485A-9EA7-27D2F1C82B73}"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185CF-1C0B-479E-BBB7-B112D2D44B81}" type="slidenum">
              <a:rPr lang="en-US" smtClean="0"/>
              <a:t>‹#›</a:t>
            </a:fld>
            <a:endParaRPr lang="en-US"/>
          </a:p>
        </p:txBody>
      </p:sp>
    </p:spTree>
    <p:extLst>
      <p:ext uri="{BB962C8B-B14F-4D97-AF65-F5344CB8AC3E}">
        <p14:creationId xmlns:p14="http://schemas.microsoft.com/office/powerpoint/2010/main" val="67136544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p>
        </p:txBody>
      </p:sp>
      <p:sp>
        <p:nvSpPr>
          <p:cNvPr id="3" name="Tiêu đề phụ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Bấm &amp; sửa kiểu phụ đề của Bản chính</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solidFill>
                  <a:prstClr val="black">
                    <a:tint val="75000"/>
                  </a:prstClr>
                </a:solidFill>
              </a:rPr>
              <a:pPr/>
              <a:t>22/07/2024</a:t>
            </a:fld>
            <a:endParaRPr lang="vi-VN">
              <a:solidFill>
                <a:prstClr val="black">
                  <a:tint val="75000"/>
                </a:prstClr>
              </a:solidFill>
            </a:endParaRPr>
          </a:p>
        </p:txBody>
      </p:sp>
      <p:sp>
        <p:nvSpPr>
          <p:cNvPr id="5" name="Chỗ dành sẵn cho Chân trang 4"/>
          <p:cNvSpPr>
            <a:spLocks noGrp="1"/>
          </p:cNvSpPr>
          <p:nvPr>
            <p:ph type="ftr" sz="quarter" idx="11"/>
          </p:nvPr>
        </p:nvSpPr>
        <p:spPr/>
        <p:txBody>
          <a:bodyPr/>
          <a:lstStyle/>
          <a:p>
            <a:endParaRPr lang="vi-VN">
              <a:solidFill>
                <a:prstClr val="black">
                  <a:tint val="75000"/>
                </a:prstClr>
              </a:solidFill>
            </a:endParaRPr>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solidFill>
                  <a:prstClr val="black">
                    <a:tint val="75000"/>
                  </a:prstClr>
                </a:solidFill>
              </a:rPr>
              <a:pPr/>
              <a:t>‹#›</a:t>
            </a:fld>
            <a:endParaRPr lang="vi-VN">
              <a:solidFill>
                <a:prstClr val="black">
                  <a:tint val="75000"/>
                </a:prstClr>
              </a:solidFill>
            </a:endParaRPr>
          </a:p>
        </p:txBody>
      </p:sp>
    </p:spTree>
    <p:extLst>
      <p:ext uri="{BB962C8B-B14F-4D97-AF65-F5344CB8AC3E}">
        <p14:creationId xmlns:p14="http://schemas.microsoft.com/office/powerpoint/2010/main" val="3585377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Nội dung 2"/>
          <p:cNvSpPr>
            <a:spLocks noGrp="1"/>
          </p:cNvSpPr>
          <p:nvPr>
            <p:ph idx="1"/>
          </p:nvPr>
        </p:nvSpPr>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solidFill>
                  <a:prstClr val="black">
                    <a:tint val="75000"/>
                  </a:prstClr>
                </a:solidFill>
              </a:rPr>
              <a:pPr/>
              <a:t>22/07/2024</a:t>
            </a:fld>
            <a:endParaRPr lang="vi-VN">
              <a:solidFill>
                <a:prstClr val="black">
                  <a:tint val="75000"/>
                </a:prstClr>
              </a:solidFill>
            </a:endParaRPr>
          </a:p>
        </p:txBody>
      </p:sp>
      <p:sp>
        <p:nvSpPr>
          <p:cNvPr id="5" name="Chỗ dành sẵn cho Chân trang 4"/>
          <p:cNvSpPr>
            <a:spLocks noGrp="1"/>
          </p:cNvSpPr>
          <p:nvPr>
            <p:ph type="ftr" sz="quarter" idx="11"/>
          </p:nvPr>
        </p:nvSpPr>
        <p:spPr/>
        <p:txBody>
          <a:bodyPr/>
          <a:lstStyle/>
          <a:p>
            <a:endParaRPr lang="vi-VN">
              <a:solidFill>
                <a:prstClr val="black">
                  <a:tint val="75000"/>
                </a:prstClr>
              </a:solidFill>
            </a:endParaRPr>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solidFill>
                  <a:prstClr val="black">
                    <a:tint val="75000"/>
                  </a:prstClr>
                </a:solidFill>
              </a:rPr>
              <a:pPr/>
              <a:t>‹#›</a:t>
            </a:fld>
            <a:endParaRPr lang="vi-VN">
              <a:solidFill>
                <a:prstClr val="black">
                  <a:tint val="75000"/>
                </a:prstClr>
              </a:solidFill>
            </a:endParaRPr>
          </a:p>
        </p:txBody>
      </p:sp>
    </p:spTree>
    <p:extLst>
      <p:ext uri="{BB962C8B-B14F-4D97-AF65-F5344CB8AC3E}">
        <p14:creationId xmlns:p14="http://schemas.microsoft.com/office/powerpoint/2010/main" val="1407596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p>
        </p:txBody>
      </p:sp>
      <p:sp>
        <p:nvSpPr>
          <p:cNvPr id="3" name="Chỗ dành sẵn cho Văn bản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Bấm để sửa kiểu văn bản Bản cái</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solidFill>
                  <a:prstClr val="black">
                    <a:tint val="75000"/>
                  </a:prstClr>
                </a:solidFill>
              </a:rPr>
              <a:pPr/>
              <a:t>22/07/2024</a:t>
            </a:fld>
            <a:endParaRPr lang="vi-VN">
              <a:solidFill>
                <a:prstClr val="black">
                  <a:tint val="75000"/>
                </a:prstClr>
              </a:solidFill>
            </a:endParaRPr>
          </a:p>
        </p:txBody>
      </p:sp>
      <p:sp>
        <p:nvSpPr>
          <p:cNvPr id="5" name="Chỗ dành sẵn cho Chân trang 4"/>
          <p:cNvSpPr>
            <a:spLocks noGrp="1"/>
          </p:cNvSpPr>
          <p:nvPr>
            <p:ph type="ftr" sz="quarter" idx="11"/>
          </p:nvPr>
        </p:nvSpPr>
        <p:spPr/>
        <p:txBody>
          <a:bodyPr/>
          <a:lstStyle/>
          <a:p>
            <a:endParaRPr lang="vi-VN">
              <a:solidFill>
                <a:prstClr val="black">
                  <a:tint val="75000"/>
                </a:prstClr>
              </a:solidFill>
            </a:endParaRPr>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solidFill>
                  <a:prstClr val="black">
                    <a:tint val="75000"/>
                  </a:prstClr>
                </a:solidFill>
              </a:rPr>
              <a:pPr/>
              <a:t>‹#›</a:t>
            </a:fld>
            <a:endParaRPr lang="vi-VN">
              <a:solidFill>
                <a:prstClr val="black">
                  <a:tint val="75000"/>
                </a:prstClr>
              </a:solidFill>
            </a:endParaRPr>
          </a:p>
        </p:txBody>
      </p:sp>
    </p:spTree>
    <p:extLst>
      <p:ext uri="{BB962C8B-B14F-4D97-AF65-F5344CB8AC3E}">
        <p14:creationId xmlns:p14="http://schemas.microsoft.com/office/powerpoint/2010/main" val="3377801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Nội dung 2"/>
          <p:cNvSpPr>
            <a:spLocks noGrp="1"/>
          </p:cNvSpPr>
          <p:nvPr>
            <p:ph sz="half" idx="1"/>
          </p:nvPr>
        </p:nvSpPr>
        <p:spPr>
          <a:xfrm>
            <a:off x="838200" y="1825625"/>
            <a:ext cx="5181600" cy="435133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ội dung 3"/>
          <p:cNvSpPr>
            <a:spLocks noGrp="1"/>
          </p:cNvSpPr>
          <p:nvPr>
            <p:ph sz="half" idx="2"/>
          </p:nvPr>
        </p:nvSpPr>
        <p:spPr>
          <a:xfrm>
            <a:off x="6172200" y="1825625"/>
            <a:ext cx="5181600" cy="435133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5" name="Chỗ dành sẵn cho Ngày tháng 4"/>
          <p:cNvSpPr>
            <a:spLocks noGrp="1"/>
          </p:cNvSpPr>
          <p:nvPr>
            <p:ph type="dt" sz="half" idx="10"/>
          </p:nvPr>
        </p:nvSpPr>
        <p:spPr/>
        <p:txBody>
          <a:bodyPr/>
          <a:lstStyle/>
          <a:p>
            <a:fld id="{E287236D-C680-4349-9A96-AEA01B6A4E8F}" type="datetimeFigureOut">
              <a:rPr lang="vi-VN" smtClean="0">
                <a:solidFill>
                  <a:prstClr val="black">
                    <a:tint val="75000"/>
                  </a:prstClr>
                </a:solidFill>
              </a:rPr>
              <a:pPr/>
              <a:t>22/07/2024</a:t>
            </a:fld>
            <a:endParaRPr lang="vi-VN">
              <a:solidFill>
                <a:prstClr val="black">
                  <a:tint val="75000"/>
                </a:prstClr>
              </a:solidFill>
            </a:endParaRPr>
          </a:p>
        </p:txBody>
      </p:sp>
      <p:sp>
        <p:nvSpPr>
          <p:cNvPr id="6" name="Chỗ dành sẵn cho Chân trang 5"/>
          <p:cNvSpPr>
            <a:spLocks noGrp="1"/>
          </p:cNvSpPr>
          <p:nvPr>
            <p:ph type="ftr" sz="quarter" idx="11"/>
          </p:nvPr>
        </p:nvSpPr>
        <p:spPr/>
        <p:txBody>
          <a:bodyPr/>
          <a:lstStyle/>
          <a:p>
            <a:endParaRPr lang="vi-VN">
              <a:solidFill>
                <a:prstClr val="black">
                  <a:tint val="75000"/>
                </a:prstClr>
              </a:solidFill>
            </a:endParaRPr>
          </a:p>
        </p:txBody>
      </p:sp>
      <p:sp>
        <p:nvSpPr>
          <p:cNvPr id="7" name="Chỗ dành sẵn cho Số hiệu Bản chiếu 6"/>
          <p:cNvSpPr>
            <a:spLocks noGrp="1"/>
          </p:cNvSpPr>
          <p:nvPr>
            <p:ph type="sldNum" sz="quarter" idx="12"/>
          </p:nvPr>
        </p:nvSpPr>
        <p:spPr/>
        <p:txBody>
          <a:bodyPr/>
          <a:lstStyle/>
          <a:p>
            <a:fld id="{6A45828D-F580-42DE-B77E-860980F07F32}" type="slidenum">
              <a:rPr lang="vi-VN" smtClean="0">
                <a:solidFill>
                  <a:prstClr val="black">
                    <a:tint val="75000"/>
                  </a:prstClr>
                </a:solidFill>
              </a:rPr>
              <a:pPr/>
              <a:t>‹#›</a:t>
            </a:fld>
            <a:endParaRPr lang="vi-VN">
              <a:solidFill>
                <a:prstClr val="black">
                  <a:tint val="75000"/>
                </a:prstClr>
              </a:solidFill>
            </a:endParaRPr>
          </a:p>
        </p:txBody>
      </p:sp>
    </p:spTree>
    <p:extLst>
      <p:ext uri="{BB962C8B-B14F-4D97-AF65-F5344CB8AC3E}">
        <p14:creationId xmlns:p14="http://schemas.microsoft.com/office/powerpoint/2010/main" val="3537008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365125"/>
            <a:ext cx="10515600" cy="1325563"/>
          </a:xfrm>
        </p:spPr>
        <p:txBody>
          <a:bodyPr/>
          <a:lstStyle/>
          <a:p>
            <a:r>
              <a:rPr lang="vi-VN"/>
              <a:t>Bấm để sửa kiểu tiêu đề Bản cái</a:t>
            </a:r>
          </a:p>
        </p:txBody>
      </p:sp>
      <p:sp>
        <p:nvSpPr>
          <p:cNvPr id="3" name="Chỗ dành sẵn cho Văn bản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để sửa kiểu văn bản Bản cái</a:t>
            </a:r>
          </a:p>
        </p:txBody>
      </p:sp>
      <p:sp>
        <p:nvSpPr>
          <p:cNvPr id="4" name="Chỗ dành sẵn cho Nội dung 3"/>
          <p:cNvSpPr>
            <a:spLocks noGrp="1"/>
          </p:cNvSpPr>
          <p:nvPr>
            <p:ph sz="half" idx="2"/>
          </p:nvPr>
        </p:nvSpPr>
        <p:spPr>
          <a:xfrm>
            <a:off x="839788" y="2505075"/>
            <a:ext cx="5157787" cy="368458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5" name="Chỗ dành sẵn cho Văn bản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để sửa kiểu văn bản Bản cái</a:t>
            </a:r>
          </a:p>
        </p:txBody>
      </p:sp>
      <p:sp>
        <p:nvSpPr>
          <p:cNvPr id="6" name="Chỗ dành sẵn cho Nội dung 5"/>
          <p:cNvSpPr>
            <a:spLocks noGrp="1"/>
          </p:cNvSpPr>
          <p:nvPr>
            <p:ph sz="quarter" idx="4"/>
          </p:nvPr>
        </p:nvSpPr>
        <p:spPr>
          <a:xfrm>
            <a:off x="6172200" y="2505075"/>
            <a:ext cx="5183188" cy="368458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7" name="Chỗ dành sẵn cho Ngày tháng 6"/>
          <p:cNvSpPr>
            <a:spLocks noGrp="1"/>
          </p:cNvSpPr>
          <p:nvPr>
            <p:ph type="dt" sz="half" idx="10"/>
          </p:nvPr>
        </p:nvSpPr>
        <p:spPr/>
        <p:txBody>
          <a:bodyPr/>
          <a:lstStyle/>
          <a:p>
            <a:fld id="{E287236D-C680-4349-9A96-AEA01B6A4E8F}" type="datetimeFigureOut">
              <a:rPr lang="vi-VN" smtClean="0">
                <a:solidFill>
                  <a:prstClr val="black">
                    <a:tint val="75000"/>
                  </a:prstClr>
                </a:solidFill>
              </a:rPr>
              <a:pPr/>
              <a:t>22/07/2024</a:t>
            </a:fld>
            <a:endParaRPr lang="vi-VN">
              <a:solidFill>
                <a:prstClr val="black">
                  <a:tint val="75000"/>
                </a:prstClr>
              </a:solidFill>
            </a:endParaRPr>
          </a:p>
        </p:txBody>
      </p:sp>
      <p:sp>
        <p:nvSpPr>
          <p:cNvPr id="8" name="Chỗ dành sẵn cho Chân trang 7"/>
          <p:cNvSpPr>
            <a:spLocks noGrp="1"/>
          </p:cNvSpPr>
          <p:nvPr>
            <p:ph type="ftr" sz="quarter" idx="11"/>
          </p:nvPr>
        </p:nvSpPr>
        <p:spPr/>
        <p:txBody>
          <a:bodyPr/>
          <a:lstStyle/>
          <a:p>
            <a:endParaRPr lang="vi-VN">
              <a:solidFill>
                <a:prstClr val="black">
                  <a:tint val="75000"/>
                </a:prstClr>
              </a:solidFill>
            </a:endParaRPr>
          </a:p>
        </p:txBody>
      </p:sp>
      <p:sp>
        <p:nvSpPr>
          <p:cNvPr id="9" name="Chỗ dành sẵn cho Số hiệu Bản chiếu 8"/>
          <p:cNvSpPr>
            <a:spLocks noGrp="1"/>
          </p:cNvSpPr>
          <p:nvPr>
            <p:ph type="sldNum" sz="quarter" idx="12"/>
          </p:nvPr>
        </p:nvSpPr>
        <p:spPr/>
        <p:txBody>
          <a:bodyPr/>
          <a:lstStyle/>
          <a:p>
            <a:fld id="{6A45828D-F580-42DE-B77E-860980F07F32}" type="slidenum">
              <a:rPr lang="vi-VN" smtClean="0">
                <a:solidFill>
                  <a:prstClr val="black">
                    <a:tint val="75000"/>
                  </a:prstClr>
                </a:solidFill>
              </a:rPr>
              <a:pPr/>
              <a:t>‹#›</a:t>
            </a:fld>
            <a:endParaRPr lang="vi-VN">
              <a:solidFill>
                <a:prstClr val="black">
                  <a:tint val="75000"/>
                </a:prstClr>
              </a:solidFill>
            </a:endParaRPr>
          </a:p>
        </p:txBody>
      </p:sp>
    </p:spTree>
    <p:extLst>
      <p:ext uri="{BB962C8B-B14F-4D97-AF65-F5344CB8AC3E}">
        <p14:creationId xmlns:p14="http://schemas.microsoft.com/office/powerpoint/2010/main" val="2944001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Ngày tháng 2"/>
          <p:cNvSpPr>
            <a:spLocks noGrp="1"/>
          </p:cNvSpPr>
          <p:nvPr>
            <p:ph type="dt" sz="half" idx="10"/>
          </p:nvPr>
        </p:nvSpPr>
        <p:spPr/>
        <p:txBody>
          <a:bodyPr/>
          <a:lstStyle/>
          <a:p>
            <a:fld id="{E287236D-C680-4349-9A96-AEA01B6A4E8F}" type="datetimeFigureOut">
              <a:rPr lang="vi-VN" smtClean="0">
                <a:solidFill>
                  <a:prstClr val="black">
                    <a:tint val="75000"/>
                  </a:prstClr>
                </a:solidFill>
              </a:rPr>
              <a:pPr/>
              <a:t>22/07/2024</a:t>
            </a:fld>
            <a:endParaRPr lang="vi-VN">
              <a:solidFill>
                <a:prstClr val="black">
                  <a:tint val="75000"/>
                </a:prstClr>
              </a:solidFill>
            </a:endParaRPr>
          </a:p>
        </p:txBody>
      </p:sp>
      <p:sp>
        <p:nvSpPr>
          <p:cNvPr id="4" name="Chỗ dành sẵn cho Chân trang 3"/>
          <p:cNvSpPr>
            <a:spLocks noGrp="1"/>
          </p:cNvSpPr>
          <p:nvPr>
            <p:ph type="ftr" sz="quarter" idx="11"/>
          </p:nvPr>
        </p:nvSpPr>
        <p:spPr/>
        <p:txBody>
          <a:bodyPr/>
          <a:lstStyle/>
          <a:p>
            <a:endParaRPr lang="vi-VN">
              <a:solidFill>
                <a:prstClr val="black">
                  <a:tint val="75000"/>
                </a:prstClr>
              </a:solidFill>
            </a:endParaRPr>
          </a:p>
        </p:txBody>
      </p:sp>
      <p:sp>
        <p:nvSpPr>
          <p:cNvPr id="5" name="Chỗ dành sẵn cho Số hiệu Bản chiếu 4"/>
          <p:cNvSpPr>
            <a:spLocks noGrp="1"/>
          </p:cNvSpPr>
          <p:nvPr>
            <p:ph type="sldNum" sz="quarter" idx="12"/>
          </p:nvPr>
        </p:nvSpPr>
        <p:spPr/>
        <p:txBody>
          <a:bodyPr/>
          <a:lstStyle/>
          <a:p>
            <a:fld id="{6A45828D-F580-42DE-B77E-860980F07F32}" type="slidenum">
              <a:rPr lang="vi-VN" smtClean="0">
                <a:solidFill>
                  <a:prstClr val="black">
                    <a:tint val="75000"/>
                  </a:prstClr>
                </a:solidFill>
              </a:rPr>
              <a:pPr/>
              <a:t>‹#›</a:t>
            </a:fld>
            <a:endParaRPr lang="vi-VN">
              <a:solidFill>
                <a:prstClr val="black">
                  <a:tint val="75000"/>
                </a:prstClr>
              </a:solidFill>
            </a:endParaRPr>
          </a:p>
        </p:txBody>
      </p:sp>
    </p:spTree>
    <p:extLst>
      <p:ext uri="{BB962C8B-B14F-4D97-AF65-F5344CB8AC3E}">
        <p14:creationId xmlns:p14="http://schemas.microsoft.com/office/powerpoint/2010/main" val="1037453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p:cNvSpPr>
            <a:spLocks noGrp="1"/>
          </p:cNvSpPr>
          <p:nvPr>
            <p:ph type="dt" sz="half" idx="10"/>
          </p:nvPr>
        </p:nvSpPr>
        <p:spPr/>
        <p:txBody>
          <a:bodyPr/>
          <a:lstStyle/>
          <a:p>
            <a:fld id="{E287236D-C680-4349-9A96-AEA01B6A4E8F}" type="datetimeFigureOut">
              <a:rPr lang="vi-VN" smtClean="0">
                <a:solidFill>
                  <a:prstClr val="black">
                    <a:tint val="75000"/>
                  </a:prstClr>
                </a:solidFill>
              </a:rPr>
              <a:pPr/>
              <a:t>22/07/2024</a:t>
            </a:fld>
            <a:endParaRPr lang="vi-VN">
              <a:solidFill>
                <a:prstClr val="black">
                  <a:tint val="75000"/>
                </a:prstClr>
              </a:solidFill>
            </a:endParaRPr>
          </a:p>
        </p:txBody>
      </p:sp>
      <p:sp>
        <p:nvSpPr>
          <p:cNvPr id="3" name="Chỗ dành sẵn cho Chân trang 2"/>
          <p:cNvSpPr>
            <a:spLocks noGrp="1"/>
          </p:cNvSpPr>
          <p:nvPr>
            <p:ph type="ftr" sz="quarter" idx="11"/>
          </p:nvPr>
        </p:nvSpPr>
        <p:spPr/>
        <p:txBody>
          <a:bodyPr/>
          <a:lstStyle/>
          <a:p>
            <a:endParaRPr lang="vi-VN">
              <a:solidFill>
                <a:prstClr val="black">
                  <a:tint val="75000"/>
                </a:prstClr>
              </a:solidFill>
            </a:endParaRPr>
          </a:p>
        </p:txBody>
      </p:sp>
      <p:sp>
        <p:nvSpPr>
          <p:cNvPr id="4" name="Chỗ dành sẵn cho Số hiệu Bản chiếu 3"/>
          <p:cNvSpPr>
            <a:spLocks noGrp="1"/>
          </p:cNvSpPr>
          <p:nvPr>
            <p:ph type="sldNum" sz="quarter" idx="12"/>
          </p:nvPr>
        </p:nvSpPr>
        <p:spPr/>
        <p:txBody>
          <a:bodyPr/>
          <a:lstStyle/>
          <a:p>
            <a:fld id="{6A45828D-F580-42DE-B77E-860980F07F32}" type="slidenum">
              <a:rPr lang="vi-VN" smtClean="0">
                <a:solidFill>
                  <a:prstClr val="black">
                    <a:tint val="75000"/>
                  </a:prstClr>
                </a:solidFill>
              </a:rPr>
              <a:pPr/>
              <a:t>‹#›</a:t>
            </a:fld>
            <a:endParaRPr lang="vi-VN">
              <a:solidFill>
                <a:prstClr val="black">
                  <a:tint val="75000"/>
                </a:prstClr>
              </a:solidFill>
            </a:endParaRPr>
          </a:p>
        </p:txBody>
      </p:sp>
    </p:spTree>
    <p:extLst>
      <p:ext uri="{BB962C8B-B14F-4D97-AF65-F5344CB8AC3E}">
        <p14:creationId xmlns:p14="http://schemas.microsoft.com/office/powerpoint/2010/main" val="28265850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Nội dung với Phụ đề">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Nội dung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Văn bản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Bấm để sửa kiểu văn bản Bản cái</a:t>
            </a:r>
          </a:p>
        </p:txBody>
      </p:sp>
      <p:sp>
        <p:nvSpPr>
          <p:cNvPr id="5" name="Chỗ dành sẵn cho Ngày tháng 4"/>
          <p:cNvSpPr>
            <a:spLocks noGrp="1"/>
          </p:cNvSpPr>
          <p:nvPr>
            <p:ph type="dt" sz="half" idx="10"/>
          </p:nvPr>
        </p:nvSpPr>
        <p:spPr/>
        <p:txBody>
          <a:bodyPr/>
          <a:lstStyle/>
          <a:p>
            <a:fld id="{E287236D-C680-4349-9A96-AEA01B6A4E8F}" type="datetimeFigureOut">
              <a:rPr lang="vi-VN" smtClean="0">
                <a:solidFill>
                  <a:prstClr val="black">
                    <a:tint val="75000"/>
                  </a:prstClr>
                </a:solidFill>
              </a:rPr>
              <a:pPr/>
              <a:t>22/07/2024</a:t>
            </a:fld>
            <a:endParaRPr lang="vi-VN">
              <a:solidFill>
                <a:prstClr val="black">
                  <a:tint val="75000"/>
                </a:prstClr>
              </a:solidFill>
            </a:endParaRPr>
          </a:p>
        </p:txBody>
      </p:sp>
      <p:sp>
        <p:nvSpPr>
          <p:cNvPr id="6" name="Chỗ dành sẵn cho Chân trang 5"/>
          <p:cNvSpPr>
            <a:spLocks noGrp="1"/>
          </p:cNvSpPr>
          <p:nvPr>
            <p:ph type="ftr" sz="quarter" idx="11"/>
          </p:nvPr>
        </p:nvSpPr>
        <p:spPr/>
        <p:txBody>
          <a:bodyPr/>
          <a:lstStyle/>
          <a:p>
            <a:endParaRPr lang="vi-VN">
              <a:solidFill>
                <a:prstClr val="black">
                  <a:tint val="75000"/>
                </a:prstClr>
              </a:solidFill>
            </a:endParaRPr>
          </a:p>
        </p:txBody>
      </p:sp>
      <p:sp>
        <p:nvSpPr>
          <p:cNvPr id="7" name="Chỗ dành sẵn cho Số hiệu Bản chiếu 6"/>
          <p:cNvSpPr>
            <a:spLocks noGrp="1"/>
          </p:cNvSpPr>
          <p:nvPr>
            <p:ph type="sldNum" sz="quarter" idx="12"/>
          </p:nvPr>
        </p:nvSpPr>
        <p:spPr/>
        <p:txBody>
          <a:bodyPr/>
          <a:lstStyle/>
          <a:p>
            <a:fld id="{6A45828D-F580-42DE-B77E-860980F07F32}" type="slidenum">
              <a:rPr lang="vi-VN" smtClean="0">
                <a:solidFill>
                  <a:prstClr val="black">
                    <a:tint val="75000"/>
                  </a:prstClr>
                </a:solidFill>
              </a:rPr>
              <a:pPr/>
              <a:t>‹#›</a:t>
            </a:fld>
            <a:endParaRPr lang="vi-VN">
              <a:solidFill>
                <a:prstClr val="black">
                  <a:tint val="75000"/>
                </a:prstClr>
              </a:solidFill>
            </a:endParaRPr>
          </a:p>
        </p:txBody>
      </p:sp>
    </p:spTree>
    <p:extLst>
      <p:ext uri="{BB962C8B-B14F-4D97-AF65-F5344CB8AC3E}">
        <p14:creationId xmlns:p14="http://schemas.microsoft.com/office/powerpoint/2010/main" val="269264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A8381A-7477-485A-9EA7-27D2F1C82B73}"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185CF-1C0B-479E-BBB7-B112D2D44B81}" type="slidenum">
              <a:rPr lang="en-US" smtClean="0"/>
              <a:t>‹#›</a:t>
            </a:fld>
            <a:endParaRPr lang="en-US"/>
          </a:p>
        </p:txBody>
      </p:sp>
    </p:spTree>
    <p:extLst>
      <p:ext uri="{BB962C8B-B14F-4D97-AF65-F5344CB8AC3E}">
        <p14:creationId xmlns:p14="http://schemas.microsoft.com/office/powerpoint/2010/main" val="169220904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Ảnh với Phụ đề">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Hình ảnh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Bấm để sửa kiểu văn bản Bản cái</a:t>
            </a:r>
          </a:p>
        </p:txBody>
      </p:sp>
      <p:sp>
        <p:nvSpPr>
          <p:cNvPr id="5" name="Chỗ dành sẵn cho Ngày tháng 4"/>
          <p:cNvSpPr>
            <a:spLocks noGrp="1"/>
          </p:cNvSpPr>
          <p:nvPr>
            <p:ph type="dt" sz="half" idx="10"/>
          </p:nvPr>
        </p:nvSpPr>
        <p:spPr/>
        <p:txBody>
          <a:bodyPr/>
          <a:lstStyle/>
          <a:p>
            <a:fld id="{E287236D-C680-4349-9A96-AEA01B6A4E8F}" type="datetimeFigureOut">
              <a:rPr lang="vi-VN" smtClean="0">
                <a:solidFill>
                  <a:prstClr val="black">
                    <a:tint val="75000"/>
                  </a:prstClr>
                </a:solidFill>
              </a:rPr>
              <a:pPr/>
              <a:t>22/07/2024</a:t>
            </a:fld>
            <a:endParaRPr lang="vi-VN">
              <a:solidFill>
                <a:prstClr val="black">
                  <a:tint val="75000"/>
                </a:prstClr>
              </a:solidFill>
            </a:endParaRPr>
          </a:p>
        </p:txBody>
      </p:sp>
      <p:sp>
        <p:nvSpPr>
          <p:cNvPr id="6" name="Chỗ dành sẵn cho Chân trang 5"/>
          <p:cNvSpPr>
            <a:spLocks noGrp="1"/>
          </p:cNvSpPr>
          <p:nvPr>
            <p:ph type="ftr" sz="quarter" idx="11"/>
          </p:nvPr>
        </p:nvSpPr>
        <p:spPr/>
        <p:txBody>
          <a:bodyPr/>
          <a:lstStyle/>
          <a:p>
            <a:endParaRPr lang="vi-VN">
              <a:solidFill>
                <a:prstClr val="black">
                  <a:tint val="75000"/>
                </a:prstClr>
              </a:solidFill>
            </a:endParaRPr>
          </a:p>
        </p:txBody>
      </p:sp>
      <p:sp>
        <p:nvSpPr>
          <p:cNvPr id="7" name="Chỗ dành sẵn cho Số hiệu Bản chiếu 6"/>
          <p:cNvSpPr>
            <a:spLocks noGrp="1"/>
          </p:cNvSpPr>
          <p:nvPr>
            <p:ph type="sldNum" sz="quarter" idx="12"/>
          </p:nvPr>
        </p:nvSpPr>
        <p:spPr/>
        <p:txBody>
          <a:bodyPr/>
          <a:lstStyle/>
          <a:p>
            <a:fld id="{6A45828D-F580-42DE-B77E-860980F07F32}" type="slidenum">
              <a:rPr lang="vi-VN" smtClean="0">
                <a:solidFill>
                  <a:prstClr val="black">
                    <a:tint val="75000"/>
                  </a:prstClr>
                </a:solidFill>
              </a:rPr>
              <a:pPr/>
              <a:t>‹#›</a:t>
            </a:fld>
            <a:endParaRPr lang="vi-VN">
              <a:solidFill>
                <a:prstClr val="black">
                  <a:tint val="75000"/>
                </a:prstClr>
              </a:solidFill>
            </a:endParaRPr>
          </a:p>
        </p:txBody>
      </p:sp>
    </p:spTree>
    <p:extLst>
      <p:ext uri="{BB962C8B-B14F-4D97-AF65-F5344CB8AC3E}">
        <p14:creationId xmlns:p14="http://schemas.microsoft.com/office/powerpoint/2010/main" val="3083308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êu đề và Văn bản Dọc">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Văn bản Dọc 2"/>
          <p:cNvSpPr>
            <a:spLocks noGrp="1"/>
          </p:cNvSpPr>
          <p:nvPr>
            <p:ph type="body" orient="vert" idx="1"/>
          </p:nvPr>
        </p:nvSpPr>
        <p:spPr/>
        <p:txBody>
          <a:bodyPr vert="eaVert"/>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solidFill>
                  <a:prstClr val="black">
                    <a:tint val="75000"/>
                  </a:prstClr>
                </a:solidFill>
              </a:rPr>
              <a:pPr/>
              <a:t>22/07/2024</a:t>
            </a:fld>
            <a:endParaRPr lang="vi-VN">
              <a:solidFill>
                <a:prstClr val="black">
                  <a:tint val="75000"/>
                </a:prstClr>
              </a:solidFill>
            </a:endParaRPr>
          </a:p>
        </p:txBody>
      </p:sp>
      <p:sp>
        <p:nvSpPr>
          <p:cNvPr id="5" name="Chỗ dành sẵn cho Chân trang 4"/>
          <p:cNvSpPr>
            <a:spLocks noGrp="1"/>
          </p:cNvSpPr>
          <p:nvPr>
            <p:ph type="ftr" sz="quarter" idx="11"/>
          </p:nvPr>
        </p:nvSpPr>
        <p:spPr/>
        <p:txBody>
          <a:bodyPr/>
          <a:lstStyle/>
          <a:p>
            <a:endParaRPr lang="vi-VN">
              <a:solidFill>
                <a:prstClr val="black">
                  <a:tint val="75000"/>
                </a:prstClr>
              </a:solidFill>
            </a:endParaRPr>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solidFill>
                  <a:prstClr val="black">
                    <a:tint val="75000"/>
                  </a:prstClr>
                </a:solidFill>
              </a:rPr>
              <a:pPr/>
              <a:t>‹#›</a:t>
            </a:fld>
            <a:endParaRPr lang="vi-VN">
              <a:solidFill>
                <a:prstClr val="black">
                  <a:tint val="75000"/>
                </a:prstClr>
              </a:solidFill>
            </a:endParaRPr>
          </a:p>
        </p:txBody>
      </p:sp>
    </p:spTree>
    <p:extLst>
      <p:ext uri="{BB962C8B-B14F-4D97-AF65-F5344CB8AC3E}">
        <p14:creationId xmlns:p14="http://schemas.microsoft.com/office/powerpoint/2010/main" val="17610581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êu đề Dọc và Văn bản">
    <p:spTree>
      <p:nvGrpSpPr>
        <p:cNvPr id="1" name=""/>
        <p:cNvGrpSpPr/>
        <p:nvPr/>
      </p:nvGrpSpPr>
      <p:grpSpPr>
        <a:xfrm>
          <a:off x="0" y="0"/>
          <a:ext cx="0" cy="0"/>
          <a:chOff x="0" y="0"/>
          <a:chExt cx="0" cy="0"/>
        </a:xfrm>
      </p:grpSpPr>
      <p:sp>
        <p:nvSpPr>
          <p:cNvPr id="2" name="Tiêu đề Dọc 1"/>
          <p:cNvSpPr>
            <a:spLocks noGrp="1"/>
          </p:cNvSpPr>
          <p:nvPr>
            <p:ph type="title" orient="vert"/>
          </p:nvPr>
        </p:nvSpPr>
        <p:spPr>
          <a:xfrm>
            <a:off x="8724900" y="365125"/>
            <a:ext cx="2628900" cy="5811838"/>
          </a:xfrm>
        </p:spPr>
        <p:txBody>
          <a:bodyPr vert="eaVert"/>
          <a:lstStyle/>
          <a:p>
            <a:r>
              <a:rPr lang="vi-VN"/>
              <a:t>Bấm để sửa kiểu tiêu đề Bản cái</a:t>
            </a:r>
          </a:p>
        </p:txBody>
      </p:sp>
      <p:sp>
        <p:nvSpPr>
          <p:cNvPr id="3" name="Chỗ dành sẵn cho Văn bản Dọc 2"/>
          <p:cNvSpPr>
            <a:spLocks noGrp="1"/>
          </p:cNvSpPr>
          <p:nvPr>
            <p:ph type="body" orient="vert" idx="1"/>
          </p:nvPr>
        </p:nvSpPr>
        <p:spPr>
          <a:xfrm>
            <a:off x="838200" y="365125"/>
            <a:ext cx="7734300" cy="5811838"/>
          </a:xfrm>
        </p:spPr>
        <p:txBody>
          <a:bodyPr vert="eaVert"/>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solidFill>
                  <a:prstClr val="black">
                    <a:tint val="75000"/>
                  </a:prstClr>
                </a:solidFill>
              </a:rPr>
              <a:pPr/>
              <a:t>22/07/2024</a:t>
            </a:fld>
            <a:endParaRPr lang="vi-VN">
              <a:solidFill>
                <a:prstClr val="black">
                  <a:tint val="75000"/>
                </a:prstClr>
              </a:solidFill>
            </a:endParaRPr>
          </a:p>
        </p:txBody>
      </p:sp>
      <p:sp>
        <p:nvSpPr>
          <p:cNvPr id="5" name="Chỗ dành sẵn cho Chân trang 4"/>
          <p:cNvSpPr>
            <a:spLocks noGrp="1"/>
          </p:cNvSpPr>
          <p:nvPr>
            <p:ph type="ftr" sz="quarter" idx="11"/>
          </p:nvPr>
        </p:nvSpPr>
        <p:spPr/>
        <p:txBody>
          <a:bodyPr/>
          <a:lstStyle/>
          <a:p>
            <a:endParaRPr lang="vi-VN">
              <a:solidFill>
                <a:prstClr val="black">
                  <a:tint val="75000"/>
                </a:prstClr>
              </a:solidFill>
            </a:endParaRPr>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solidFill>
                  <a:prstClr val="black">
                    <a:tint val="75000"/>
                  </a:prstClr>
                </a:solidFill>
              </a:rPr>
              <a:pPr/>
              <a:t>‹#›</a:t>
            </a:fld>
            <a:endParaRPr lang="vi-VN">
              <a:solidFill>
                <a:prstClr val="black">
                  <a:tint val="75000"/>
                </a:prstClr>
              </a:solidFill>
            </a:endParaRPr>
          </a:p>
        </p:txBody>
      </p:sp>
    </p:spTree>
    <p:extLst>
      <p:ext uri="{BB962C8B-B14F-4D97-AF65-F5344CB8AC3E}">
        <p14:creationId xmlns:p14="http://schemas.microsoft.com/office/powerpoint/2010/main" val="2895362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A8381A-7477-485A-9EA7-27D2F1C82B73}"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185CF-1C0B-479E-BBB7-B112D2D44B81}" type="slidenum">
              <a:rPr lang="en-US" smtClean="0"/>
              <a:t>‹#›</a:t>
            </a:fld>
            <a:endParaRPr lang="en-US"/>
          </a:p>
        </p:txBody>
      </p:sp>
    </p:spTree>
    <p:extLst>
      <p:ext uri="{BB962C8B-B14F-4D97-AF65-F5344CB8AC3E}">
        <p14:creationId xmlns:p14="http://schemas.microsoft.com/office/powerpoint/2010/main" val="1270165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A8381A-7477-485A-9EA7-27D2F1C82B73}"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B185CF-1C0B-479E-BBB7-B112D2D44B81}" type="slidenum">
              <a:rPr lang="en-US" smtClean="0"/>
              <a:t>‹#›</a:t>
            </a:fld>
            <a:endParaRPr lang="en-US"/>
          </a:p>
        </p:txBody>
      </p:sp>
    </p:spTree>
    <p:extLst>
      <p:ext uri="{BB962C8B-B14F-4D97-AF65-F5344CB8AC3E}">
        <p14:creationId xmlns:p14="http://schemas.microsoft.com/office/powerpoint/2010/main" val="2910328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A8381A-7477-485A-9EA7-27D2F1C82B73}" type="datetimeFigureOut">
              <a:rPr lang="en-US" smtClean="0"/>
              <a:t>7/22/2024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B185CF-1C0B-479E-BBB7-B112D2D44B81}" type="slidenum">
              <a:rPr lang="en-US" smtClean="0"/>
              <a:t>‹#›</a:t>
            </a:fld>
            <a:endParaRPr lang="en-US"/>
          </a:p>
        </p:txBody>
      </p:sp>
    </p:spTree>
    <p:extLst>
      <p:ext uri="{BB962C8B-B14F-4D97-AF65-F5344CB8AC3E}">
        <p14:creationId xmlns:p14="http://schemas.microsoft.com/office/powerpoint/2010/main" val="1881137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A8381A-7477-485A-9EA7-27D2F1C82B73}" type="datetimeFigureOut">
              <a:rPr lang="en-US" smtClean="0"/>
              <a:t>7/22/2024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B185CF-1C0B-479E-BBB7-B112D2D44B81}" type="slidenum">
              <a:rPr lang="en-US" smtClean="0"/>
              <a:t>‹#›</a:t>
            </a:fld>
            <a:endParaRPr lang="en-US"/>
          </a:p>
        </p:txBody>
      </p:sp>
    </p:spTree>
    <p:extLst>
      <p:ext uri="{BB962C8B-B14F-4D97-AF65-F5344CB8AC3E}">
        <p14:creationId xmlns:p14="http://schemas.microsoft.com/office/powerpoint/2010/main" val="2873493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A8381A-7477-485A-9EA7-27D2F1C82B73}" type="datetimeFigureOut">
              <a:rPr lang="en-US" smtClean="0"/>
              <a:t>7/22/2024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B185CF-1C0B-479E-BBB7-B112D2D44B81}" type="slidenum">
              <a:rPr lang="en-US" smtClean="0"/>
              <a:t>‹#›</a:t>
            </a:fld>
            <a:endParaRPr lang="en-US"/>
          </a:p>
        </p:txBody>
      </p:sp>
    </p:spTree>
    <p:extLst>
      <p:ext uri="{BB962C8B-B14F-4D97-AF65-F5344CB8AC3E}">
        <p14:creationId xmlns:p14="http://schemas.microsoft.com/office/powerpoint/2010/main" val="80663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A8381A-7477-485A-9EA7-27D2F1C82B73}"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B185CF-1C0B-479E-BBB7-B112D2D44B81}" type="slidenum">
              <a:rPr lang="en-US" smtClean="0"/>
              <a:t>‹#›</a:t>
            </a:fld>
            <a:endParaRPr lang="en-US"/>
          </a:p>
        </p:txBody>
      </p:sp>
    </p:spTree>
    <p:extLst>
      <p:ext uri="{BB962C8B-B14F-4D97-AF65-F5344CB8AC3E}">
        <p14:creationId xmlns:p14="http://schemas.microsoft.com/office/powerpoint/2010/main" val="123817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A8381A-7477-485A-9EA7-27D2F1C82B73}"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B185CF-1C0B-479E-BBB7-B112D2D44B81}" type="slidenum">
              <a:rPr lang="en-US" smtClean="0"/>
              <a:t>‹#›</a:t>
            </a:fld>
            <a:endParaRPr lang="en-US"/>
          </a:p>
        </p:txBody>
      </p:sp>
    </p:spTree>
    <p:extLst>
      <p:ext uri="{BB962C8B-B14F-4D97-AF65-F5344CB8AC3E}">
        <p14:creationId xmlns:p14="http://schemas.microsoft.com/office/powerpoint/2010/main" val="803564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A8381A-7477-485A-9EA7-27D2F1C82B73}" type="datetimeFigureOut">
              <a:rPr lang="en-US" smtClean="0"/>
              <a:t>7/22/2024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B185CF-1C0B-479E-BBB7-B112D2D44B81}" type="slidenum">
              <a:rPr lang="en-US" smtClean="0"/>
              <a:t>‹#›</a:t>
            </a:fld>
            <a:endParaRPr lang="en-US"/>
          </a:p>
        </p:txBody>
      </p:sp>
    </p:spTree>
    <p:extLst>
      <p:ext uri="{BB962C8B-B14F-4D97-AF65-F5344CB8AC3E}">
        <p14:creationId xmlns:p14="http://schemas.microsoft.com/office/powerpoint/2010/main" val="4164344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87236D-C680-4349-9A96-AEA01B6A4E8F}" type="datetimeFigureOut">
              <a:rPr lang="vi-VN" smtClean="0">
                <a:solidFill>
                  <a:prstClr val="black">
                    <a:tint val="75000"/>
                  </a:prstClr>
                </a:solidFill>
              </a:rPr>
              <a:pPr/>
              <a:t>22/07/2024</a:t>
            </a:fld>
            <a:endParaRPr lang="vi-VN">
              <a:solidFill>
                <a:prstClr val="black">
                  <a:tint val="75000"/>
                </a:prstClr>
              </a:solidFill>
            </a:endParaRPr>
          </a:p>
        </p:txBody>
      </p:sp>
      <p:sp>
        <p:nvSpPr>
          <p:cNvPr id="5" name="Chỗ dành sẵn cho Chân trang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solidFill>
                <a:prstClr val="black">
                  <a:tint val="75000"/>
                </a:prstClr>
              </a:solidFill>
            </a:endParaRPr>
          </a:p>
        </p:txBody>
      </p:sp>
      <p:sp>
        <p:nvSpPr>
          <p:cNvPr id="6" name="Chỗ dành sẵn cho Số hiệu Bản chiế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45828D-F580-42DE-B77E-860980F07F32}" type="slidenum">
              <a:rPr lang="vi-VN" smtClean="0">
                <a:solidFill>
                  <a:prstClr val="black">
                    <a:tint val="75000"/>
                  </a:prstClr>
                </a:solidFill>
              </a:rPr>
              <a:pPr/>
              <a:t>‹#›</a:t>
            </a:fld>
            <a:endParaRPr lang="vi-VN">
              <a:solidFill>
                <a:prstClr val="black">
                  <a:tint val="75000"/>
                </a:prstClr>
              </a:solidFill>
            </a:endParaRPr>
          </a:p>
        </p:txBody>
      </p:sp>
    </p:spTree>
    <p:extLst>
      <p:ext uri="{BB962C8B-B14F-4D97-AF65-F5344CB8AC3E}">
        <p14:creationId xmlns:p14="http://schemas.microsoft.com/office/powerpoint/2010/main" val="28088374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en.wikipedia.org/wiki/Tree_(graph_theory)#Definition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600075"/>
            <a:ext cx="10058400" cy="5657850"/>
          </a:xfrm>
          <a:prstGeom prst="rect">
            <a:avLst/>
          </a:prstGeom>
        </p:spPr>
      </p:pic>
    </p:spTree>
    <p:extLst>
      <p:ext uri="{BB962C8B-B14F-4D97-AF65-F5344CB8AC3E}">
        <p14:creationId xmlns:p14="http://schemas.microsoft.com/office/powerpoint/2010/main" val="881417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6324"/>
          </a:xfrm>
        </p:spPr>
        <p:txBody>
          <a:bodyPr>
            <a:normAutofit fontScale="90000"/>
          </a:bodyPr>
          <a:lstStyle/>
          <a:p>
            <a:r>
              <a:rPr lang="en-US" sz="3600" smtClean="0"/>
              <a:t>Breadth-first search</a:t>
            </a:r>
            <a:endParaRPr lang="en-US" sz="3600"/>
          </a:p>
        </p:txBody>
      </p:sp>
      <p:sp>
        <p:nvSpPr>
          <p:cNvPr id="3" name="Content Placeholder 2"/>
          <p:cNvSpPr>
            <a:spLocks noGrp="1"/>
          </p:cNvSpPr>
          <p:nvPr>
            <p:ph idx="1"/>
          </p:nvPr>
        </p:nvSpPr>
        <p:spPr>
          <a:xfrm>
            <a:off x="838200" y="1029326"/>
            <a:ext cx="10515600" cy="1059918"/>
          </a:xfrm>
        </p:spPr>
        <p:txBody>
          <a:bodyPr>
            <a:normAutofit/>
          </a:bodyPr>
          <a:lstStyle/>
          <a:p>
            <a:pPr marL="0" indent="0">
              <a:buNone/>
            </a:pPr>
            <a:r>
              <a:rPr lang="en-US" sz="1800" smtClean="0">
                <a:latin typeface="Calibri (Body)"/>
                <a:cs typeface="Arial" panose="020B0604020202020204" pitchFamily="34" charset="0"/>
              </a:rPr>
              <a:t>Implementation:</a:t>
            </a:r>
          </a:p>
          <a:p>
            <a:pPr marL="0" indent="0">
              <a:buNone/>
            </a:pPr>
            <a:r>
              <a:rPr lang="en-US" sz="1800" smtClean="0">
                <a:latin typeface="Calibri (Body)"/>
                <a:cs typeface="Arial" panose="020B0604020202020204" pitchFamily="34" charset="0"/>
              </a:rPr>
              <a:t>Assumes </a:t>
            </a:r>
            <a:r>
              <a:rPr lang="en-US" sz="1800">
                <a:latin typeface="Calibri (Body)"/>
                <a:cs typeface="Arial" panose="020B0604020202020204" pitchFamily="34" charset="0"/>
              </a:rPr>
              <a:t>that the graph is stored as adjacency lists </a:t>
            </a:r>
            <a:r>
              <a:rPr lang="en-US" sz="1800" smtClean="0">
                <a:latin typeface="Calibri (Body)"/>
                <a:cs typeface="Arial" panose="020B0604020202020204" pitchFamily="34" charset="0"/>
              </a:rPr>
              <a:t>and maintains </a:t>
            </a:r>
            <a:r>
              <a:rPr lang="en-US" sz="1800">
                <a:latin typeface="Calibri (Body)"/>
                <a:cs typeface="Arial" panose="020B0604020202020204" pitchFamily="34" charset="0"/>
              </a:rPr>
              <a:t>the following data structures:</a:t>
            </a:r>
            <a:endParaRPr lang="vi-VN" sz="1800" smtClean="0">
              <a:latin typeface="Calibri (Body)"/>
              <a:cs typeface="Arial" panose="020B0604020202020204" pitchFamily="34" charset="0"/>
            </a:endParaRPr>
          </a:p>
        </p:txBody>
      </p:sp>
      <p:sp>
        <p:nvSpPr>
          <p:cNvPr id="9" name="Content Placeholder 2"/>
          <p:cNvSpPr txBox="1">
            <a:spLocks/>
          </p:cNvSpPr>
          <p:nvPr/>
        </p:nvSpPr>
        <p:spPr>
          <a:xfrm>
            <a:off x="838200" y="3548735"/>
            <a:ext cx="10515600" cy="1846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vi-VN" sz="2000" smtClean="0">
              <a:latin typeface="Calibri (Body)"/>
              <a:cs typeface="Arial" panose="020B0604020202020204" pitchFamily="34" charset="0"/>
            </a:endParaRPr>
          </a:p>
        </p:txBody>
      </p:sp>
      <p:sp>
        <p:nvSpPr>
          <p:cNvPr id="5" name="TextBox 4"/>
          <p:cNvSpPr txBox="1"/>
          <p:nvPr/>
        </p:nvSpPr>
        <p:spPr>
          <a:xfrm>
            <a:off x="3813859" y="2024711"/>
            <a:ext cx="2644815" cy="523220"/>
          </a:xfrm>
          <a:prstGeom prst="rect">
            <a:avLst/>
          </a:prstGeom>
          <a:noFill/>
          <a:ln>
            <a:solidFill>
              <a:schemeClr val="tx1"/>
            </a:solidFill>
          </a:ln>
        </p:spPr>
        <p:txBody>
          <a:bodyPr wrap="square" rtlCol="0">
            <a:spAutoFit/>
          </a:bodyPr>
          <a:lstStyle/>
          <a:p>
            <a:r>
              <a:rPr lang="en-US" sz="1400">
                <a:latin typeface="+mj-lt"/>
              </a:rPr>
              <a:t>queue&lt;int&gt; q;</a:t>
            </a:r>
          </a:p>
          <a:p>
            <a:r>
              <a:rPr lang="en-US" sz="1400">
                <a:latin typeface="+mj-lt"/>
              </a:rPr>
              <a:t>bool visited[N</a:t>
            </a:r>
            <a:r>
              <a:rPr lang="en-US" sz="1400" smtClean="0">
                <a:latin typeface="+mj-lt"/>
              </a:rPr>
              <a:t>];</a:t>
            </a:r>
            <a:endParaRPr lang="en-US" sz="1400">
              <a:latin typeface="+mj-lt"/>
            </a:endParaRPr>
          </a:p>
        </p:txBody>
      </p:sp>
      <p:sp>
        <p:nvSpPr>
          <p:cNvPr id="6" name="TextBox 5"/>
          <p:cNvSpPr txBox="1"/>
          <p:nvPr/>
        </p:nvSpPr>
        <p:spPr>
          <a:xfrm>
            <a:off x="832521" y="2725168"/>
            <a:ext cx="9433367" cy="646331"/>
          </a:xfrm>
          <a:prstGeom prst="rect">
            <a:avLst/>
          </a:prstGeom>
          <a:noFill/>
        </p:spPr>
        <p:txBody>
          <a:bodyPr wrap="square" rtlCol="0">
            <a:spAutoFit/>
          </a:bodyPr>
          <a:lstStyle/>
          <a:p>
            <a:r>
              <a:rPr lang="en-US" smtClean="0"/>
              <a:t>Queue </a:t>
            </a:r>
            <a:r>
              <a:rPr lang="en-US">
                <a:latin typeface="+mj-lt"/>
              </a:rPr>
              <a:t>q</a:t>
            </a:r>
            <a:r>
              <a:rPr lang="en-US"/>
              <a:t> contains nodes to be processed in increasing order of </a:t>
            </a:r>
            <a:r>
              <a:rPr lang="en-US" smtClean="0"/>
              <a:t>their distance.</a:t>
            </a:r>
          </a:p>
          <a:p>
            <a:r>
              <a:rPr lang="en-US"/>
              <a:t>The array </a:t>
            </a:r>
            <a:r>
              <a:rPr lang="en-US" smtClean="0">
                <a:latin typeface="+mj-lt"/>
              </a:rPr>
              <a:t>visited</a:t>
            </a:r>
            <a:r>
              <a:rPr lang="en-US" smtClean="0"/>
              <a:t> indicates </a:t>
            </a:r>
            <a:r>
              <a:rPr lang="en-US"/>
              <a:t>which nodes the search has already </a:t>
            </a:r>
            <a:r>
              <a:rPr lang="en-US" smtClean="0"/>
              <a:t>visited.</a:t>
            </a:r>
          </a:p>
        </p:txBody>
      </p:sp>
      <p:sp>
        <p:nvSpPr>
          <p:cNvPr id="7" name="TextBox 6"/>
          <p:cNvSpPr txBox="1"/>
          <p:nvPr/>
        </p:nvSpPr>
        <p:spPr>
          <a:xfrm>
            <a:off x="3813859" y="3503436"/>
            <a:ext cx="4051139" cy="2677656"/>
          </a:xfrm>
          <a:prstGeom prst="rect">
            <a:avLst/>
          </a:prstGeom>
          <a:noFill/>
          <a:ln>
            <a:solidFill>
              <a:schemeClr val="tx1"/>
            </a:solidFill>
          </a:ln>
        </p:spPr>
        <p:txBody>
          <a:bodyPr wrap="square" rtlCol="0">
            <a:spAutoFit/>
          </a:bodyPr>
          <a:lstStyle/>
          <a:p>
            <a:r>
              <a:rPr lang="en-US" sz="1400">
                <a:latin typeface="+mj-lt"/>
              </a:rPr>
              <a:t>visited[x] = true;</a:t>
            </a:r>
          </a:p>
          <a:p>
            <a:r>
              <a:rPr lang="en-US" sz="1400" smtClean="0">
                <a:latin typeface="+mj-lt"/>
              </a:rPr>
              <a:t>q.push(x</a:t>
            </a:r>
            <a:r>
              <a:rPr lang="en-US" sz="1400">
                <a:latin typeface="+mj-lt"/>
              </a:rPr>
              <a:t>);</a:t>
            </a:r>
          </a:p>
          <a:p>
            <a:r>
              <a:rPr lang="en-US" sz="1400">
                <a:latin typeface="+mj-lt"/>
              </a:rPr>
              <a:t>while (!q.empty()) {</a:t>
            </a:r>
          </a:p>
          <a:p>
            <a:r>
              <a:rPr lang="en-US" sz="1400" smtClean="0">
                <a:latin typeface="+mj-lt"/>
              </a:rPr>
              <a:t>    int </a:t>
            </a:r>
            <a:r>
              <a:rPr lang="en-US" sz="1400">
                <a:latin typeface="+mj-lt"/>
              </a:rPr>
              <a:t>s = q.front</a:t>
            </a:r>
            <a:r>
              <a:rPr lang="en-US" sz="1400" smtClean="0">
                <a:latin typeface="+mj-lt"/>
              </a:rPr>
              <a:t>();</a:t>
            </a:r>
          </a:p>
          <a:p>
            <a:r>
              <a:rPr lang="en-US" sz="1400">
                <a:latin typeface="+mj-lt"/>
              </a:rPr>
              <a:t> </a:t>
            </a:r>
            <a:r>
              <a:rPr lang="en-US" sz="1400" smtClean="0">
                <a:latin typeface="+mj-lt"/>
              </a:rPr>
              <a:t>   q.pop</a:t>
            </a:r>
            <a:r>
              <a:rPr lang="en-US" sz="1400">
                <a:latin typeface="+mj-lt"/>
              </a:rPr>
              <a:t>();</a:t>
            </a:r>
          </a:p>
          <a:p>
            <a:r>
              <a:rPr lang="en-US" sz="1400" smtClean="0">
                <a:latin typeface="+mj-lt"/>
              </a:rPr>
              <a:t>for </a:t>
            </a:r>
            <a:r>
              <a:rPr lang="en-US" sz="1400">
                <a:latin typeface="+mj-lt"/>
              </a:rPr>
              <a:t>(auto u : adj[s]) </a:t>
            </a:r>
            <a:r>
              <a:rPr lang="en-US" sz="1400" smtClean="0">
                <a:latin typeface="+mj-lt"/>
              </a:rPr>
              <a:t>{</a:t>
            </a:r>
          </a:p>
          <a:p>
            <a:r>
              <a:rPr lang="en-US" sz="1400" smtClean="0">
                <a:latin typeface="+mj-lt"/>
              </a:rPr>
              <a:t>    </a:t>
            </a:r>
            <a:r>
              <a:rPr lang="en-US" sz="1400" smtClean="0">
                <a:solidFill>
                  <a:srgbClr val="FF0000"/>
                </a:solidFill>
                <a:latin typeface="+mj-lt"/>
              </a:rPr>
              <a:t>// process node u</a:t>
            </a:r>
            <a:endParaRPr lang="en-US" sz="1400">
              <a:solidFill>
                <a:srgbClr val="FF0000"/>
              </a:solidFill>
              <a:latin typeface="+mj-lt"/>
            </a:endParaRPr>
          </a:p>
          <a:p>
            <a:r>
              <a:rPr lang="en-US" sz="1400" smtClean="0">
                <a:latin typeface="+mj-lt"/>
              </a:rPr>
              <a:t>    if </a:t>
            </a:r>
            <a:r>
              <a:rPr lang="en-US" sz="1400">
                <a:latin typeface="+mj-lt"/>
              </a:rPr>
              <a:t>(visited[u]) continue;</a:t>
            </a:r>
          </a:p>
          <a:p>
            <a:r>
              <a:rPr lang="en-US" sz="1400" smtClean="0">
                <a:latin typeface="+mj-lt"/>
              </a:rPr>
              <a:t>    visited[u</a:t>
            </a:r>
            <a:r>
              <a:rPr lang="en-US" sz="1400">
                <a:latin typeface="+mj-lt"/>
              </a:rPr>
              <a:t>] = true;</a:t>
            </a:r>
          </a:p>
          <a:p>
            <a:r>
              <a:rPr lang="en-US" sz="1400" smtClean="0">
                <a:latin typeface="+mj-lt"/>
              </a:rPr>
              <a:t>    q.push(u</a:t>
            </a:r>
            <a:r>
              <a:rPr lang="en-US" sz="1400">
                <a:latin typeface="+mj-lt"/>
              </a:rPr>
              <a:t>);</a:t>
            </a:r>
          </a:p>
          <a:p>
            <a:r>
              <a:rPr lang="en-US" sz="1400" smtClean="0">
                <a:latin typeface="+mj-lt"/>
              </a:rPr>
              <a:t>    }</a:t>
            </a:r>
            <a:endParaRPr lang="en-US" sz="1400">
              <a:latin typeface="+mj-lt"/>
            </a:endParaRPr>
          </a:p>
          <a:p>
            <a:r>
              <a:rPr lang="en-US" sz="1400">
                <a:latin typeface="+mj-lt"/>
              </a:rPr>
              <a:t>}</a:t>
            </a:r>
          </a:p>
        </p:txBody>
      </p:sp>
    </p:spTree>
    <p:extLst>
      <p:ext uri="{BB962C8B-B14F-4D97-AF65-F5344CB8AC3E}">
        <p14:creationId xmlns:p14="http://schemas.microsoft.com/office/powerpoint/2010/main" val="21873177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6324"/>
          </a:xfrm>
        </p:spPr>
        <p:txBody>
          <a:bodyPr>
            <a:normAutofit fontScale="90000"/>
          </a:bodyPr>
          <a:lstStyle/>
          <a:p>
            <a:r>
              <a:rPr lang="en-US" sz="3600" smtClean="0"/>
              <a:t>Breadth-first search</a:t>
            </a:r>
            <a:endParaRPr lang="en-US" sz="3600"/>
          </a:p>
        </p:txBody>
      </p:sp>
      <p:sp>
        <p:nvSpPr>
          <p:cNvPr id="9" name="Content Placeholder 2"/>
          <p:cNvSpPr txBox="1">
            <a:spLocks/>
          </p:cNvSpPr>
          <p:nvPr/>
        </p:nvSpPr>
        <p:spPr>
          <a:xfrm>
            <a:off x="838200" y="3548735"/>
            <a:ext cx="10515600" cy="1846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vi-VN" sz="2000" smtClean="0">
              <a:latin typeface="Calibri (Body)"/>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752980261"/>
              </p:ext>
            </p:extLst>
          </p:nvPr>
        </p:nvGraphicFramePr>
        <p:xfrm>
          <a:off x="1548186" y="1319002"/>
          <a:ext cx="2862946" cy="2926080"/>
        </p:xfrm>
        <a:graphic>
          <a:graphicData uri="http://schemas.openxmlformats.org/drawingml/2006/table">
            <a:tbl>
              <a:tblPr firstRow="1" bandRow="1">
                <a:tableStyleId>{5C22544A-7EE6-4342-B048-85BDC9FD1C3A}</a:tableStyleId>
              </a:tblPr>
              <a:tblGrid>
                <a:gridCol w="1431473"/>
                <a:gridCol w="1431473"/>
              </a:tblGrid>
              <a:tr h="263737">
                <a:tc>
                  <a:txBody>
                    <a:bodyPr/>
                    <a:lstStyle/>
                    <a:p>
                      <a:pPr algn="ctr"/>
                      <a:r>
                        <a:rPr lang="en-US" sz="1800" smtClean="0"/>
                        <a:t>Node</a:t>
                      </a:r>
                      <a:endParaRPr lang="en-US" sz="1800"/>
                    </a:p>
                  </a:txBody>
                  <a:tcPr/>
                </a:tc>
                <a:tc>
                  <a:txBody>
                    <a:bodyPr/>
                    <a:lstStyle/>
                    <a:p>
                      <a:pPr algn="ctr"/>
                      <a:r>
                        <a:rPr lang="en-US" sz="1800" smtClean="0"/>
                        <a:t>Distance</a:t>
                      </a:r>
                      <a:endParaRPr lang="en-US" sz="1800"/>
                    </a:p>
                  </a:txBody>
                  <a:tcPr/>
                </a:tc>
              </a:tr>
              <a:tr h="263737">
                <a:tc>
                  <a:txBody>
                    <a:bodyPr/>
                    <a:lstStyle/>
                    <a:p>
                      <a:pPr algn="ctr"/>
                      <a:r>
                        <a:rPr lang="en-US" sz="1800" smtClean="0"/>
                        <a:t>1</a:t>
                      </a:r>
                      <a:endParaRPr lang="en-US" sz="1800"/>
                    </a:p>
                  </a:txBody>
                  <a:tcPr/>
                </a:tc>
                <a:tc>
                  <a:txBody>
                    <a:bodyPr/>
                    <a:lstStyle/>
                    <a:p>
                      <a:pPr algn="ctr"/>
                      <a:r>
                        <a:rPr lang="en-US" sz="1800" smtClean="0"/>
                        <a:t>0</a:t>
                      </a:r>
                      <a:endParaRPr lang="en-US" sz="1800"/>
                    </a:p>
                  </a:txBody>
                  <a:tcPr/>
                </a:tc>
              </a:tr>
              <a:tr h="263737">
                <a:tc>
                  <a:txBody>
                    <a:bodyPr/>
                    <a:lstStyle/>
                    <a:p>
                      <a:pPr algn="ctr"/>
                      <a:r>
                        <a:rPr lang="en-US" sz="1800" smtClean="0"/>
                        <a:t>2</a:t>
                      </a:r>
                      <a:endParaRPr lang="en-US" sz="1800"/>
                    </a:p>
                  </a:txBody>
                  <a:tcPr/>
                </a:tc>
                <a:tc>
                  <a:txBody>
                    <a:bodyPr/>
                    <a:lstStyle/>
                    <a:p>
                      <a:pPr algn="ctr"/>
                      <a:r>
                        <a:rPr lang="en-US" sz="1800" smtClean="0"/>
                        <a:t>1</a:t>
                      </a:r>
                      <a:endParaRPr lang="en-US" sz="1800"/>
                    </a:p>
                  </a:txBody>
                  <a:tcPr/>
                </a:tc>
              </a:tr>
              <a:tr h="263737">
                <a:tc>
                  <a:txBody>
                    <a:bodyPr/>
                    <a:lstStyle/>
                    <a:p>
                      <a:pPr algn="ctr"/>
                      <a:r>
                        <a:rPr lang="en-US" sz="1800" smtClean="0"/>
                        <a:t>3</a:t>
                      </a:r>
                      <a:endParaRPr lang="en-US" sz="1800"/>
                    </a:p>
                  </a:txBody>
                  <a:tcPr/>
                </a:tc>
                <a:tc>
                  <a:txBody>
                    <a:bodyPr/>
                    <a:lstStyle/>
                    <a:p>
                      <a:pPr algn="ctr"/>
                      <a:r>
                        <a:rPr lang="en-US" sz="1800" smtClean="0"/>
                        <a:t>1</a:t>
                      </a:r>
                      <a:endParaRPr lang="en-US" sz="1800"/>
                    </a:p>
                  </a:txBody>
                  <a:tcPr/>
                </a:tc>
              </a:tr>
              <a:tr h="263737">
                <a:tc>
                  <a:txBody>
                    <a:bodyPr/>
                    <a:lstStyle/>
                    <a:p>
                      <a:pPr algn="ctr"/>
                      <a:r>
                        <a:rPr lang="en-US" sz="1800" smtClean="0"/>
                        <a:t>4</a:t>
                      </a:r>
                      <a:endParaRPr lang="en-US" sz="1800"/>
                    </a:p>
                  </a:txBody>
                  <a:tcPr/>
                </a:tc>
                <a:tc>
                  <a:txBody>
                    <a:bodyPr/>
                    <a:lstStyle/>
                    <a:p>
                      <a:pPr algn="ctr"/>
                      <a:r>
                        <a:rPr lang="en-US" sz="1800" smtClean="0"/>
                        <a:t>2</a:t>
                      </a:r>
                      <a:endParaRPr lang="en-US" sz="1800"/>
                    </a:p>
                  </a:txBody>
                  <a:tcPr/>
                </a:tc>
              </a:tr>
              <a:tr h="263737">
                <a:tc>
                  <a:txBody>
                    <a:bodyPr/>
                    <a:lstStyle/>
                    <a:p>
                      <a:pPr algn="ctr"/>
                      <a:r>
                        <a:rPr lang="en-US" sz="1800" smtClean="0"/>
                        <a:t>5</a:t>
                      </a:r>
                      <a:endParaRPr lang="en-US" sz="1800"/>
                    </a:p>
                  </a:txBody>
                  <a:tcPr/>
                </a:tc>
                <a:tc>
                  <a:txBody>
                    <a:bodyPr/>
                    <a:lstStyle/>
                    <a:p>
                      <a:pPr algn="ctr"/>
                      <a:r>
                        <a:rPr lang="en-US" sz="1800" smtClean="0"/>
                        <a:t>1</a:t>
                      </a:r>
                      <a:endParaRPr lang="en-US" sz="1800"/>
                    </a:p>
                  </a:txBody>
                  <a:tcPr/>
                </a:tc>
              </a:tr>
              <a:tr h="263737">
                <a:tc>
                  <a:txBody>
                    <a:bodyPr/>
                    <a:lstStyle/>
                    <a:p>
                      <a:pPr algn="ctr"/>
                      <a:r>
                        <a:rPr lang="en-US" sz="1800" smtClean="0"/>
                        <a:t>6</a:t>
                      </a:r>
                      <a:endParaRPr lang="en-US" sz="1800"/>
                    </a:p>
                  </a:txBody>
                  <a:tcPr/>
                </a:tc>
                <a:tc>
                  <a:txBody>
                    <a:bodyPr/>
                    <a:lstStyle/>
                    <a:p>
                      <a:pPr algn="ctr"/>
                      <a:r>
                        <a:rPr lang="en-US" sz="1800" smtClean="0"/>
                        <a:t>2</a:t>
                      </a:r>
                      <a:endParaRPr lang="en-US" sz="1800"/>
                    </a:p>
                  </a:txBody>
                  <a:tcPr/>
                </a:tc>
              </a:tr>
              <a:tr h="263737">
                <a:tc>
                  <a:txBody>
                    <a:bodyPr/>
                    <a:lstStyle/>
                    <a:p>
                      <a:pPr algn="ctr"/>
                      <a:r>
                        <a:rPr lang="en-US" sz="1800" smtClean="0"/>
                        <a:t>7</a:t>
                      </a:r>
                      <a:endParaRPr lang="en-US" sz="1800"/>
                    </a:p>
                  </a:txBody>
                  <a:tcPr/>
                </a:tc>
                <a:tc>
                  <a:txBody>
                    <a:bodyPr/>
                    <a:lstStyle/>
                    <a:p>
                      <a:pPr algn="ctr"/>
                      <a:r>
                        <a:rPr lang="en-US" sz="1800" smtClean="0"/>
                        <a:t>2</a:t>
                      </a:r>
                      <a:endParaRPr lang="en-US" sz="1800"/>
                    </a:p>
                  </a:txBody>
                  <a:tcPr/>
                </a:tc>
              </a:tr>
            </a:tbl>
          </a:graphicData>
        </a:graphic>
      </p:graphicFrame>
      <p:sp>
        <p:nvSpPr>
          <p:cNvPr id="10" name="TextBox 9"/>
          <p:cNvSpPr txBox="1"/>
          <p:nvPr/>
        </p:nvSpPr>
        <p:spPr>
          <a:xfrm>
            <a:off x="838200" y="4700836"/>
            <a:ext cx="10515600" cy="1477328"/>
          </a:xfrm>
          <a:prstGeom prst="rect">
            <a:avLst/>
          </a:prstGeom>
          <a:noFill/>
        </p:spPr>
        <p:txBody>
          <a:bodyPr wrap="square" rtlCol="0">
            <a:spAutoFit/>
          </a:bodyPr>
          <a:lstStyle/>
          <a:p>
            <a:r>
              <a:rPr lang="en-US" smtClean="0"/>
              <a:t>The time complexity of algorithm depends on the graph representation</a:t>
            </a:r>
            <a:endParaRPr lang="en-US"/>
          </a:p>
          <a:p>
            <a:r>
              <a:rPr lang="en-US" smtClean="0"/>
              <a:t>Graph has </a:t>
            </a:r>
            <a:r>
              <a:rPr lang="en-US" i="1" smtClean="0">
                <a:latin typeface="+mj-lt"/>
              </a:rPr>
              <a:t>n</a:t>
            </a:r>
            <a:r>
              <a:rPr lang="en-US" smtClean="0"/>
              <a:t> nodes and </a:t>
            </a:r>
            <a:r>
              <a:rPr lang="en-US" i="1" smtClean="0">
                <a:latin typeface="+mj-lt"/>
              </a:rPr>
              <a:t>m</a:t>
            </a:r>
            <a:r>
              <a:rPr lang="en-US" smtClean="0"/>
              <a:t> edges</a:t>
            </a:r>
            <a:endParaRPr lang="en-US"/>
          </a:p>
          <a:p>
            <a:pPr marL="285750" indent="-285750">
              <a:buFont typeface="Arial" panose="020B0604020202020204" pitchFamily="34" charset="0"/>
              <a:buChar char="•"/>
            </a:pPr>
            <a:r>
              <a:rPr lang="en-US" smtClean="0"/>
              <a:t>Adjacency matrix, time complexity is </a:t>
            </a:r>
            <a:r>
              <a:rPr lang="en-US" i="1" smtClean="0">
                <a:latin typeface="+mj-lt"/>
              </a:rPr>
              <a:t>O(n*n</a:t>
            </a:r>
            <a:r>
              <a:rPr lang="en-US" i="1">
                <a:latin typeface="+mj-lt"/>
              </a:rPr>
              <a:t>)</a:t>
            </a:r>
            <a:endParaRPr lang="en-US">
              <a:latin typeface="+mj-lt"/>
            </a:endParaRPr>
          </a:p>
          <a:p>
            <a:pPr marL="285750" indent="-285750">
              <a:buFont typeface="Arial" panose="020B0604020202020204" pitchFamily="34" charset="0"/>
              <a:buChar char="•"/>
            </a:pPr>
            <a:r>
              <a:rPr lang="en-US"/>
              <a:t>Edge list, time complexity is </a:t>
            </a:r>
            <a:r>
              <a:rPr lang="en-US" i="1" smtClean="0">
                <a:latin typeface="+mj-lt"/>
              </a:rPr>
              <a:t>O(n*m</a:t>
            </a:r>
            <a:r>
              <a:rPr lang="en-US" i="1">
                <a:latin typeface="+mj-lt"/>
              </a:rPr>
              <a:t>)</a:t>
            </a:r>
          </a:p>
          <a:p>
            <a:pPr marL="285750" indent="-285750">
              <a:buFont typeface="Arial" panose="020B0604020202020204" pitchFamily="34" charset="0"/>
              <a:buChar char="•"/>
            </a:pPr>
            <a:r>
              <a:rPr lang="en-US"/>
              <a:t>Adjacency list, time complexity is </a:t>
            </a:r>
            <a:r>
              <a:rPr lang="en-US" i="1" smtClean="0">
                <a:latin typeface="+mj-lt"/>
              </a:rPr>
              <a:t>O(n+m</a:t>
            </a:r>
            <a:r>
              <a:rPr lang="en-US" i="1">
                <a:latin typeface="+mj-lt"/>
              </a:rPr>
              <a:t>)</a:t>
            </a:r>
            <a:r>
              <a:rPr lang="en-US" i="1"/>
              <a:t> </a:t>
            </a:r>
            <a:r>
              <a:rPr lang="en-US" i="1"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most effecient</a:t>
            </a: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2866" y="1648143"/>
            <a:ext cx="5806440" cy="2286000"/>
          </a:xfrm>
          <a:prstGeom prst="rect">
            <a:avLst/>
          </a:prstGeom>
        </p:spPr>
      </p:pic>
    </p:spTree>
    <p:extLst>
      <p:ext uri="{BB962C8B-B14F-4D97-AF65-F5344CB8AC3E}">
        <p14:creationId xmlns:p14="http://schemas.microsoft.com/office/powerpoint/2010/main" val="2304418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29396" y="317229"/>
            <a:ext cx="4255698" cy="691073"/>
          </a:xfrm>
        </p:spPr>
        <p:txBody>
          <a:bodyPr>
            <a:normAutofit/>
          </a:bodyPr>
          <a:lstStyle/>
          <a:p>
            <a:r>
              <a:rPr lang="vi-VN" sz="4000" dirty="0" err="1">
                <a:latin typeface="Times New Roman"/>
                <a:cs typeface="Times New Roman"/>
              </a:rPr>
              <a:t>Depth</a:t>
            </a:r>
            <a:r>
              <a:rPr lang="vi-VN" sz="4000" dirty="0">
                <a:latin typeface="Times New Roman"/>
                <a:cs typeface="Times New Roman"/>
              </a:rPr>
              <a:t> </a:t>
            </a:r>
            <a:r>
              <a:rPr lang="vi-VN" sz="4000" dirty="0" err="1">
                <a:latin typeface="Times New Roman"/>
                <a:cs typeface="Times New Roman"/>
              </a:rPr>
              <a:t>First</a:t>
            </a:r>
            <a:r>
              <a:rPr lang="vi-VN" sz="4000" dirty="0">
                <a:latin typeface="Times New Roman"/>
                <a:cs typeface="Times New Roman"/>
              </a:rPr>
              <a:t> </a:t>
            </a:r>
            <a:r>
              <a:rPr lang="vi-VN" sz="4000" dirty="0" err="1">
                <a:latin typeface="Times New Roman"/>
                <a:cs typeface="Times New Roman"/>
              </a:rPr>
              <a:t>Search</a:t>
            </a:r>
            <a:endParaRPr lang="vi-VN" sz="4000" dirty="0" err="1"/>
          </a:p>
        </p:txBody>
      </p:sp>
      <p:cxnSp>
        <p:nvCxnSpPr>
          <p:cNvPr id="4" name="Đường kết nối Mũi tên Thẳng 3">
            <a:extLst>
              <a:ext uri="{FF2B5EF4-FFF2-40B4-BE49-F238E27FC236}">
                <a16:creationId xmlns="" xmlns:a16="http://schemas.microsoft.com/office/drawing/2014/main" id="{13024C95-C6A3-6884-6543-B361DE8AAEB8}"/>
              </a:ext>
            </a:extLst>
          </p:cNvPr>
          <p:cNvCxnSpPr/>
          <p:nvPr/>
        </p:nvCxnSpPr>
        <p:spPr>
          <a:xfrm>
            <a:off x="-40255" y="973348"/>
            <a:ext cx="12243756" cy="8626"/>
          </a:xfrm>
          <a:prstGeom prst="straightConnector1">
            <a:avLst/>
          </a:prstGeom>
          <a:ln w="12700"/>
        </p:spPr>
        <p:style>
          <a:lnRef idx="3">
            <a:schemeClr val="dk1"/>
          </a:lnRef>
          <a:fillRef idx="0">
            <a:schemeClr val="dk1"/>
          </a:fillRef>
          <a:effectRef idx="2">
            <a:schemeClr val="dk1"/>
          </a:effectRef>
          <a:fontRef idx="minor">
            <a:schemeClr val="tx1"/>
          </a:fontRef>
        </p:style>
      </p:cxnSp>
      <p:sp>
        <p:nvSpPr>
          <p:cNvPr id="7" name="Hộp Văn bản 6">
            <a:extLst>
              <a:ext uri="{FF2B5EF4-FFF2-40B4-BE49-F238E27FC236}">
                <a16:creationId xmlns="" xmlns:a16="http://schemas.microsoft.com/office/drawing/2014/main" id="{3CBE28FF-AC48-EA06-D0CB-A8B96F1A995D}"/>
              </a:ext>
            </a:extLst>
          </p:cNvPr>
          <p:cNvSpPr txBox="1"/>
          <p:nvPr/>
        </p:nvSpPr>
        <p:spPr>
          <a:xfrm>
            <a:off x="207817" y="1160318"/>
            <a:ext cx="1175904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vi-VN" sz="2400" dirty="0" err="1">
                <a:solidFill>
                  <a:prstClr val="black"/>
                </a:solidFill>
                <a:cs typeface="Arial"/>
              </a:rPr>
              <a:t>Depth</a:t>
            </a:r>
            <a:r>
              <a:rPr lang="vi-VN" sz="2400" dirty="0">
                <a:solidFill>
                  <a:prstClr val="black"/>
                </a:solidFill>
                <a:cs typeface="Arial"/>
              </a:rPr>
              <a:t> </a:t>
            </a:r>
            <a:r>
              <a:rPr lang="vi-VN" sz="2400" dirty="0" err="1">
                <a:solidFill>
                  <a:prstClr val="black"/>
                </a:solidFill>
                <a:cs typeface="Arial"/>
              </a:rPr>
              <a:t>First</a:t>
            </a:r>
            <a:r>
              <a:rPr lang="vi-VN" sz="2400" dirty="0">
                <a:solidFill>
                  <a:prstClr val="black"/>
                </a:solidFill>
                <a:cs typeface="Arial"/>
              </a:rPr>
              <a:t> </a:t>
            </a:r>
            <a:r>
              <a:rPr lang="vi-VN" sz="2400" dirty="0" err="1">
                <a:solidFill>
                  <a:prstClr val="black"/>
                </a:solidFill>
                <a:cs typeface="Arial"/>
              </a:rPr>
              <a:t>Search</a:t>
            </a:r>
            <a:r>
              <a:rPr lang="vi-VN" sz="2400" dirty="0">
                <a:solidFill>
                  <a:prstClr val="black"/>
                </a:solidFill>
                <a:cs typeface="Arial"/>
              </a:rPr>
              <a:t> </a:t>
            </a:r>
            <a:r>
              <a:rPr lang="vi-VN" sz="2400" dirty="0" err="1">
                <a:solidFill>
                  <a:prstClr val="black"/>
                </a:solidFill>
                <a:cs typeface="Arial"/>
              </a:rPr>
              <a:t>is</a:t>
            </a:r>
            <a:r>
              <a:rPr lang="vi-VN" sz="2400" dirty="0">
                <a:solidFill>
                  <a:prstClr val="black"/>
                </a:solidFill>
                <a:cs typeface="Arial"/>
              </a:rPr>
              <a:t> an </a:t>
            </a:r>
            <a:r>
              <a:rPr lang="vi-VN" sz="2400" dirty="0" err="1">
                <a:solidFill>
                  <a:prstClr val="black"/>
                </a:solidFill>
                <a:cs typeface="Arial"/>
              </a:rPr>
              <a:t>algorithm</a:t>
            </a:r>
            <a:r>
              <a:rPr lang="vi-VN" sz="2400" dirty="0">
                <a:solidFill>
                  <a:prstClr val="black"/>
                </a:solidFill>
                <a:cs typeface="Arial"/>
              </a:rPr>
              <a:t> </a:t>
            </a:r>
            <a:r>
              <a:rPr lang="vi-VN" sz="2400" dirty="0" err="1">
                <a:solidFill>
                  <a:prstClr val="black"/>
                </a:solidFill>
                <a:cs typeface="Arial"/>
              </a:rPr>
              <a:t>for</a:t>
            </a:r>
            <a:r>
              <a:rPr lang="vi-VN" sz="2400" dirty="0">
                <a:solidFill>
                  <a:prstClr val="black"/>
                </a:solidFill>
                <a:cs typeface="Arial"/>
              </a:rPr>
              <a:t> </a:t>
            </a:r>
            <a:r>
              <a:rPr lang="vi-VN" sz="2400" dirty="0" err="1">
                <a:solidFill>
                  <a:prstClr val="black"/>
                </a:solidFill>
                <a:cs typeface="Arial"/>
              </a:rPr>
              <a:t>traversing</a:t>
            </a:r>
            <a:r>
              <a:rPr lang="vi-VN" sz="2400" dirty="0">
                <a:solidFill>
                  <a:prstClr val="black"/>
                </a:solidFill>
                <a:cs typeface="Arial"/>
              </a:rPr>
              <a:t> </a:t>
            </a:r>
            <a:r>
              <a:rPr lang="vi-VN" sz="2400" dirty="0" err="1">
                <a:solidFill>
                  <a:prstClr val="black"/>
                </a:solidFill>
                <a:cs typeface="Arial"/>
              </a:rPr>
              <a:t>or</a:t>
            </a:r>
            <a:r>
              <a:rPr lang="vi-VN" sz="2400" dirty="0">
                <a:solidFill>
                  <a:prstClr val="black"/>
                </a:solidFill>
                <a:cs typeface="Arial"/>
              </a:rPr>
              <a:t> </a:t>
            </a:r>
            <a:r>
              <a:rPr lang="vi-VN" sz="2400" dirty="0" err="1">
                <a:solidFill>
                  <a:prstClr val="black"/>
                </a:solidFill>
                <a:cs typeface="Arial"/>
              </a:rPr>
              <a:t>searching</a:t>
            </a:r>
            <a:r>
              <a:rPr lang="vi-VN" sz="2400" dirty="0">
                <a:solidFill>
                  <a:prstClr val="black"/>
                </a:solidFill>
                <a:cs typeface="Arial"/>
              </a:rPr>
              <a:t> </a:t>
            </a:r>
            <a:r>
              <a:rPr lang="vi-VN" sz="2400" dirty="0" err="1">
                <a:solidFill>
                  <a:prstClr val="black"/>
                </a:solidFill>
                <a:cs typeface="Arial"/>
              </a:rPr>
              <a:t>tree</a:t>
            </a:r>
            <a:r>
              <a:rPr lang="vi-VN" sz="2400" dirty="0">
                <a:solidFill>
                  <a:prstClr val="black"/>
                </a:solidFill>
                <a:cs typeface="Arial"/>
              </a:rPr>
              <a:t> </a:t>
            </a:r>
            <a:r>
              <a:rPr lang="vi-VN" sz="2400" dirty="0" err="1">
                <a:solidFill>
                  <a:prstClr val="black"/>
                </a:solidFill>
                <a:cs typeface="Arial"/>
              </a:rPr>
              <a:t>or</a:t>
            </a:r>
            <a:r>
              <a:rPr lang="vi-VN" sz="2400" dirty="0">
                <a:solidFill>
                  <a:prstClr val="black"/>
                </a:solidFill>
                <a:cs typeface="Arial"/>
              </a:rPr>
              <a:t> </a:t>
            </a:r>
            <a:r>
              <a:rPr lang="vi-VN" sz="2400" dirty="0" err="1">
                <a:solidFill>
                  <a:prstClr val="black"/>
                </a:solidFill>
                <a:cs typeface="Arial"/>
              </a:rPr>
              <a:t>graph</a:t>
            </a:r>
            <a:r>
              <a:rPr lang="vi-VN" sz="2400" dirty="0">
                <a:solidFill>
                  <a:prstClr val="black"/>
                </a:solidFill>
                <a:cs typeface="Arial"/>
              </a:rPr>
              <a:t> </a:t>
            </a:r>
            <a:r>
              <a:rPr lang="vi-VN" sz="2400" dirty="0" err="1">
                <a:solidFill>
                  <a:prstClr val="black"/>
                </a:solidFill>
                <a:cs typeface="Arial"/>
              </a:rPr>
              <a:t>data</a:t>
            </a:r>
            <a:r>
              <a:rPr lang="vi-VN" sz="2400" dirty="0">
                <a:solidFill>
                  <a:prstClr val="black"/>
                </a:solidFill>
                <a:cs typeface="Arial"/>
              </a:rPr>
              <a:t> </a:t>
            </a:r>
            <a:r>
              <a:rPr lang="vi-VN" sz="2400" dirty="0" err="1">
                <a:solidFill>
                  <a:prstClr val="black"/>
                </a:solidFill>
                <a:cs typeface="Arial"/>
              </a:rPr>
              <a:t>structure</a:t>
            </a:r>
            <a:r>
              <a:rPr lang="vi-VN" sz="2400" dirty="0">
                <a:solidFill>
                  <a:prstClr val="black"/>
                </a:solidFill>
                <a:cs typeface="Arial"/>
              </a:rPr>
              <a:t>.</a:t>
            </a:r>
          </a:p>
          <a:p>
            <a:pPr marL="285750" indent="-285750">
              <a:buFont typeface="Calibri"/>
              <a:buChar char="-"/>
            </a:pPr>
            <a:r>
              <a:rPr lang="vi-VN" sz="2400" dirty="0">
                <a:solidFill>
                  <a:prstClr val="black"/>
                </a:solidFill>
                <a:cs typeface="Arial"/>
              </a:rPr>
              <a:t>The </a:t>
            </a:r>
            <a:r>
              <a:rPr lang="vi-VN" sz="2400" dirty="0" err="1">
                <a:solidFill>
                  <a:prstClr val="black"/>
                </a:solidFill>
                <a:cs typeface="Arial"/>
              </a:rPr>
              <a:t>algorithm</a:t>
            </a:r>
            <a:r>
              <a:rPr lang="vi-VN" sz="2400" dirty="0">
                <a:solidFill>
                  <a:prstClr val="black"/>
                </a:solidFill>
                <a:cs typeface="Arial"/>
              </a:rPr>
              <a:t> </a:t>
            </a:r>
            <a:r>
              <a:rPr lang="vi-VN" sz="2400" dirty="0" err="1">
                <a:solidFill>
                  <a:prstClr val="black"/>
                </a:solidFill>
                <a:cs typeface="Arial"/>
              </a:rPr>
              <a:t>starts</a:t>
            </a:r>
            <a:r>
              <a:rPr lang="vi-VN" sz="2400" dirty="0">
                <a:solidFill>
                  <a:prstClr val="black"/>
                </a:solidFill>
                <a:cs typeface="Arial"/>
              </a:rPr>
              <a:t> </a:t>
            </a:r>
            <a:r>
              <a:rPr lang="vi-VN" sz="2400" dirty="0" err="1">
                <a:solidFill>
                  <a:prstClr val="black"/>
                </a:solidFill>
                <a:cs typeface="Arial"/>
              </a:rPr>
              <a:t>at</a:t>
            </a:r>
            <a:r>
              <a:rPr lang="vi-VN" sz="2400" dirty="0">
                <a:solidFill>
                  <a:prstClr val="black"/>
                </a:solidFill>
                <a:cs typeface="Arial"/>
              </a:rPr>
              <a:t> the </a:t>
            </a:r>
            <a:r>
              <a:rPr lang="vi-VN" sz="2400" dirty="0" err="1">
                <a:solidFill>
                  <a:prstClr val="black"/>
                </a:solidFill>
                <a:cs typeface="Arial"/>
              </a:rPr>
              <a:t>root</a:t>
            </a:r>
            <a:r>
              <a:rPr lang="vi-VN" sz="2400" dirty="0">
                <a:solidFill>
                  <a:prstClr val="black"/>
                </a:solidFill>
                <a:cs typeface="Arial"/>
              </a:rPr>
              <a:t> </a:t>
            </a:r>
            <a:r>
              <a:rPr lang="vi-VN" sz="2400" dirty="0" err="1">
                <a:solidFill>
                  <a:prstClr val="black"/>
                </a:solidFill>
                <a:cs typeface="Arial"/>
              </a:rPr>
              <a:t>node</a:t>
            </a:r>
            <a:r>
              <a:rPr lang="vi-VN" sz="2400" dirty="0">
                <a:solidFill>
                  <a:prstClr val="black"/>
                </a:solidFill>
                <a:cs typeface="Arial"/>
              </a:rPr>
              <a:t> </a:t>
            </a:r>
            <a:r>
              <a:rPr lang="vi-VN" sz="2400" dirty="0" err="1">
                <a:solidFill>
                  <a:prstClr val="black"/>
                </a:solidFill>
                <a:cs typeface="Arial"/>
              </a:rPr>
              <a:t>and</a:t>
            </a:r>
            <a:r>
              <a:rPr lang="vi-VN" sz="2400" dirty="0">
                <a:solidFill>
                  <a:prstClr val="black"/>
                </a:solidFill>
                <a:cs typeface="Arial"/>
              </a:rPr>
              <a:t> </a:t>
            </a:r>
            <a:r>
              <a:rPr lang="vi-VN" sz="2400" dirty="0" err="1">
                <a:solidFill>
                  <a:prstClr val="black"/>
                </a:solidFill>
                <a:cs typeface="Arial"/>
              </a:rPr>
              <a:t>explore</a:t>
            </a:r>
            <a:r>
              <a:rPr lang="vi-VN" sz="2400" dirty="0">
                <a:solidFill>
                  <a:prstClr val="black"/>
                </a:solidFill>
                <a:cs typeface="Arial"/>
              </a:rPr>
              <a:t> </a:t>
            </a:r>
            <a:r>
              <a:rPr lang="vi-VN" sz="2400" dirty="0" err="1">
                <a:solidFill>
                  <a:prstClr val="black"/>
                </a:solidFill>
                <a:cs typeface="Arial"/>
              </a:rPr>
              <a:t>as</a:t>
            </a:r>
            <a:r>
              <a:rPr lang="vi-VN" sz="2400" dirty="0">
                <a:solidFill>
                  <a:prstClr val="black"/>
                </a:solidFill>
                <a:cs typeface="Arial"/>
              </a:rPr>
              <a:t> </a:t>
            </a:r>
            <a:r>
              <a:rPr lang="vi-VN" sz="2400" dirty="0" err="1">
                <a:solidFill>
                  <a:prstClr val="black"/>
                </a:solidFill>
                <a:cs typeface="Arial"/>
              </a:rPr>
              <a:t>far</a:t>
            </a:r>
            <a:r>
              <a:rPr lang="vi-VN" sz="2400" dirty="0">
                <a:solidFill>
                  <a:prstClr val="black"/>
                </a:solidFill>
                <a:cs typeface="Arial"/>
              </a:rPr>
              <a:t> </a:t>
            </a:r>
            <a:r>
              <a:rPr lang="vi-VN" sz="2400" dirty="0" err="1">
                <a:solidFill>
                  <a:prstClr val="black"/>
                </a:solidFill>
                <a:cs typeface="Arial"/>
              </a:rPr>
              <a:t>as</a:t>
            </a:r>
            <a:r>
              <a:rPr lang="vi-VN" sz="2400" dirty="0">
                <a:solidFill>
                  <a:prstClr val="black"/>
                </a:solidFill>
                <a:cs typeface="Arial"/>
              </a:rPr>
              <a:t> </a:t>
            </a:r>
            <a:r>
              <a:rPr lang="vi-VN" sz="2400" dirty="0" err="1">
                <a:solidFill>
                  <a:prstClr val="black"/>
                </a:solidFill>
                <a:cs typeface="Arial"/>
              </a:rPr>
              <a:t>possible</a:t>
            </a:r>
            <a:r>
              <a:rPr lang="vi-VN" sz="2400" dirty="0">
                <a:solidFill>
                  <a:prstClr val="black"/>
                </a:solidFill>
                <a:cs typeface="Arial"/>
              </a:rPr>
              <a:t> </a:t>
            </a:r>
            <a:r>
              <a:rPr lang="vi-VN" sz="2400" dirty="0" err="1">
                <a:solidFill>
                  <a:prstClr val="black"/>
                </a:solidFill>
                <a:cs typeface="Arial"/>
              </a:rPr>
              <a:t>along</a:t>
            </a:r>
            <a:r>
              <a:rPr lang="vi-VN" sz="2400" dirty="0">
                <a:solidFill>
                  <a:prstClr val="black"/>
                </a:solidFill>
                <a:cs typeface="Arial"/>
              </a:rPr>
              <a:t> </a:t>
            </a:r>
            <a:r>
              <a:rPr lang="vi-VN" sz="2400" dirty="0" err="1">
                <a:solidFill>
                  <a:prstClr val="black"/>
                </a:solidFill>
                <a:cs typeface="Arial"/>
              </a:rPr>
              <a:t>each</a:t>
            </a:r>
            <a:r>
              <a:rPr lang="vi-VN" sz="2400" dirty="0">
                <a:solidFill>
                  <a:prstClr val="black"/>
                </a:solidFill>
                <a:cs typeface="Arial"/>
              </a:rPr>
              <a:t> </a:t>
            </a:r>
            <a:r>
              <a:rPr lang="vi-VN" sz="2400" dirty="0" err="1">
                <a:solidFill>
                  <a:prstClr val="black"/>
                </a:solidFill>
                <a:cs typeface="Arial"/>
              </a:rPr>
              <a:t>branch</a:t>
            </a:r>
            <a:r>
              <a:rPr lang="vi-VN" sz="2400" dirty="0">
                <a:solidFill>
                  <a:prstClr val="black"/>
                </a:solidFill>
                <a:cs typeface="Arial"/>
              </a:rPr>
              <a:t> </a:t>
            </a:r>
            <a:r>
              <a:rPr lang="vi-VN" sz="2400" dirty="0" err="1">
                <a:solidFill>
                  <a:prstClr val="black"/>
                </a:solidFill>
                <a:cs typeface="Arial"/>
              </a:rPr>
              <a:t>before</a:t>
            </a:r>
            <a:r>
              <a:rPr lang="vi-VN" sz="2400" dirty="0">
                <a:solidFill>
                  <a:prstClr val="black"/>
                </a:solidFill>
                <a:cs typeface="Arial"/>
              </a:rPr>
              <a:t> </a:t>
            </a:r>
            <a:r>
              <a:rPr lang="vi-VN" sz="2400" dirty="0" err="1">
                <a:solidFill>
                  <a:prstClr val="black"/>
                </a:solidFill>
                <a:cs typeface="Arial"/>
              </a:rPr>
              <a:t>backtracking</a:t>
            </a:r>
            <a:r>
              <a:rPr lang="vi-VN" sz="2400" dirty="0">
                <a:solidFill>
                  <a:prstClr val="black"/>
                </a:solidFill>
                <a:cs typeface="Arial"/>
              </a:rPr>
              <a:t>.</a:t>
            </a:r>
          </a:p>
        </p:txBody>
      </p:sp>
    </p:spTree>
    <p:extLst>
      <p:ext uri="{BB962C8B-B14F-4D97-AF65-F5344CB8AC3E}">
        <p14:creationId xmlns:p14="http://schemas.microsoft.com/office/powerpoint/2010/main" val="2339912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29396" y="317229"/>
            <a:ext cx="4255698" cy="691073"/>
          </a:xfrm>
        </p:spPr>
        <p:txBody>
          <a:bodyPr>
            <a:normAutofit/>
          </a:bodyPr>
          <a:lstStyle/>
          <a:p>
            <a:r>
              <a:rPr lang="vi-VN" sz="4000" dirty="0" err="1">
                <a:latin typeface="Times New Roman"/>
                <a:cs typeface="Times New Roman"/>
              </a:rPr>
              <a:t>Depth</a:t>
            </a:r>
            <a:r>
              <a:rPr lang="vi-VN" sz="4000" dirty="0">
                <a:latin typeface="Times New Roman"/>
                <a:cs typeface="Times New Roman"/>
              </a:rPr>
              <a:t> </a:t>
            </a:r>
            <a:r>
              <a:rPr lang="vi-VN" sz="4000" dirty="0" err="1">
                <a:latin typeface="Times New Roman"/>
                <a:cs typeface="Times New Roman"/>
              </a:rPr>
              <a:t>First</a:t>
            </a:r>
            <a:r>
              <a:rPr lang="vi-VN" sz="4000" dirty="0">
                <a:latin typeface="Times New Roman"/>
                <a:cs typeface="Times New Roman"/>
              </a:rPr>
              <a:t> </a:t>
            </a:r>
            <a:r>
              <a:rPr lang="vi-VN" sz="4000" dirty="0" err="1">
                <a:latin typeface="Times New Roman"/>
                <a:cs typeface="Times New Roman"/>
              </a:rPr>
              <a:t>Search</a:t>
            </a:r>
            <a:endParaRPr lang="vi-VN" sz="4000" dirty="0" err="1"/>
          </a:p>
        </p:txBody>
      </p:sp>
      <p:cxnSp>
        <p:nvCxnSpPr>
          <p:cNvPr id="4" name="Đường kết nối Mũi tên Thẳng 3">
            <a:extLst>
              <a:ext uri="{FF2B5EF4-FFF2-40B4-BE49-F238E27FC236}">
                <a16:creationId xmlns="" xmlns:a16="http://schemas.microsoft.com/office/drawing/2014/main" id="{13024C95-C6A3-6884-6543-B361DE8AAEB8}"/>
              </a:ext>
            </a:extLst>
          </p:cNvPr>
          <p:cNvCxnSpPr/>
          <p:nvPr/>
        </p:nvCxnSpPr>
        <p:spPr>
          <a:xfrm>
            <a:off x="-40255" y="973348"/>
            <a:ext cx="12243756" cy="8626"/>
          </a:xfrm>
          <a:prstGeom prst="straightConnector1">
            <a:avLst/>
          </a:prstGeom>
          <a:ln w="12700"/>
        </p:spPr>
        <p:style>
          <a:lnRef idx="3">
            <a:schemeClr val="dk1"/>
          </a:lnRef>
          <a:fillRef idx="0">
            <a:schemeClr val="dk1"/>
          </a:fillRef>
          <a:effectRef idx="2">
            <a:schemeClr val="dk1"/>
          </a:effectRef>
          <a:fontRef idx="minor">
            <a:schemeClr val="tx1"/>
          </a:fontRef>
        </p:style>
      </p:cxnSp>
      <p:sp>
        <p:nvSpPr>
          <p:cNvPr id="7" name="Hộp Văn bản 6">
            <a:extLst>
              <a:ext uri="{FF2B5EF4-FFF2-40B4-BE49-F238E27FC236}">
                <a16:creationId xmlns="" xmlns:a16="http://schemas.microsoft.com/office/drawing/2014/main" id="{3CBE28FF-AC48-EA06-D0CB-A8B96F1A995D}"/>
              </a:ext>
            </a:extLst>
          </p:cNvPr>
          <p:cNvSpPr txBox="1"/>
          <p:nvPr/>
        </p:nvSpPr>
        <p:spPr>
          <a:xfrm>
            <a:off x="207817" y="1160318"/>
            <a:ext cx="1175904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vi-VN" sz="2400" dirty="0" err="1">
                <a:solidFill>
                  <a:prstClr val="black"/>
                </a:solidFill>
                <a:cs typeface="Arial"/>
              </a:rPr>
              <a:t>Recursive</a:t>
            </a:r>
            <a:r>
              <a:rPr lang="vi-VN" sz="2400" dirty="0">
                <a:solidFill>
                  <a:prstClr val="black"/>
                </a:solidFill>
                <a:cs typeface="Arial"/>
              </a:rPr>
              <a:t> </a:t>
            </a:r>
            <a:r>
              <a:rPr lang="vi-VN" sz="2400" dirty="0" err="1">
                <a:solidFill>
                  <a:prstClr val="black"/>
                </a:solidFill>
                <a:cs typeface="Arial"/>
              </a:rPr>
              <a:t>Implementation</a:t>
            </a:r>
          </a:p>
        </p:txBody>
      </p:sp>
      <p:sp>
        <p:nvSpPr>
          <p:cNvPr id="3" name="Hộp Văn bản 2">
            <a:extLst>
              <a:ext uri="{FF2B5EF4-FFF2-40B4-BE49-F238E27FC236}">
                <a16:creationId xmlns="" xmlns:a16="http://schemas.microsoft.com/office/drawing/2014/main" id="{641DC437-4E3A-4934-74D2-F42D7F4FF13F}"/>
              </a:ext>
            </a:extLst>
          </p:cNvPr>
          <p:cNvSpPr txBox="1"/>
          <p:nvPr/>
        </p:nvSpPr>
        <p:spPr>
          <a:xfrm>
            <a:off x="640773" y="1766454"/>
            <a:ext cx="10373590" cy="2308324"/>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err="1">
                <a:solidFill>
                  <a:prstClr val="black"/>
                </a:solidFill>
                <a:latin typeface="Consolas"/>
                <a:cs typeface="Arial"/>
              </a:rPr>
              <a:t>void</a:t>
            </a:r>
            <a:r>
              <a:rPr lang="vi-VN" dirty="0">
                <a:solidFill>
                  <a:prstClr val="black"/>
                </a:solidFill>
                <a:latin typeface="Consolas"/>
                <a:cs typeface="Arial"/>
              </a:rPr>
              <a:t> </a:t>
            </a:r>
            <a:r>
              <a:rPr lang="vi-VN" dirty="0" err="1">
                <a:solidFill>
                  <a:prstClr val="black"/>
                </a:solidFill>
                <a:latin typeface="Consolas"/>
                <a:cs typeface="Arial"/>
              </a:rPr>
              <a:t>dfs</a:t>
            </a:r>
            <a:r>
              <a:rPr lang="vi-VN" dirty="0">
                <a:solidFill>
                  <a:prstClr val="black"/>
                </a:solidFill>
                <a:latin typeface="Consolas"/>
                <a:cs typeface="Arial"/>
              </a:rPr>
              <a:t>(</a:t>
            </a:r>
            <a:r>
              <a:rPr lang="vi-VN" dirty="0" err="1">
                <a:solidFill>
                  <a:prstClr val="black"/>
                </a:solidFill>
                <a:latin typeface="Consolas"/>
                <a:cs typeface="Arial"/>
              </a:rPr>
              <a:t>int</a:t>
            </a:r>
            <a:r>
              <a:rPr lang="vi-VN" dirty="0">
                <a:solidFill>
                  <a:prstClr val="black"/>
                </a:solidFill>
                <a:latin typeface="Consolas"/>
                <a:cs typeface="Arial"/>
              </a:rPr>
              <a:t> v) {</a:t>
            </a:r>
          </a:p>
          <a:p>
            <a:r>
              <a:rPr lang="vi-VN" dirty="0">
                <a:solidFill>
                  <a:prstClr val="black"/>
                </a:solidFill>
                <a:latin typeface="Consolas"/>
                <a:cs typeface="Arial"/>
              </a:rPr>
              <a:t>        </a:t>
            </a:r>
            <a:r>
              <a:rPr lang="vi-VN" dirty="0" err="1">
                <a:solidFill>
                  <a:prstClr val="black"/>
                </a:solidFill>
                <a:latin typeface="Consolas"/>
                <a:cs typeface="Arial"/>
              </a:rPr>
              <a:t>visited</a:t>
            </a:r>
            <a:r>
              <a:rPr lang="vi-VN" dirty="0">
                <a:solidFill>
                  <a:prstClr val="black"/>
                </a:solidFill>
                <a:latin typeface="Consolas"/>
                <a:cs typeface="Arial"/>
              </a:rPr>
              <a:t>[v] = </a:t>
            </a:r>
            <a:r>
              <a:rPr lang="vi-VN" dirty="0" err="1">
                <a:solidFill>
                  <a:prstClr val="black"/>
                </a:solidFill>
                <a:latin typeface="Consolas"/>
                <a:cs typeface="Arial"/>
              </a:rPr>
              <a:t>true</a:t>
            </a:r>
            <a:r>
              <a:rPr lang="vi-VN" dirty="0">
                <a:solidFill>
                  <a:prstClr val="black"/>
                </a:solidFill>
                <a:latin typeface="Consolas"/>
                <a:cs typeface="Arial"/>
              </a:rPr>
              <a:t>;</a:t>
            </a:r>
          </a:p>
          <a:p>
            <a:endParaRPr lang="vi-VN" dirty="0">
              <a:solidFill>
                <a:prstClr val="black"/>
              </a:solidFill>
              <a:latin typeface="Consolas"/>
              <a:cs typeface="Arial"/>
            </a:endParaRPr>
          </a:p>
          <a:p>
            <a:r>
              <a:rPr lang="vi-VN" dirty="0">
                <a:solidFill>
                  <a:prstClr val="black"/>
                </a:solidFill>
                <a:latin typeface="Consolas"/>
                <a:cs typeface="Arial"/>
              </a:rPr>
              <a:t>        </a:t>
            </a:r>
            <a:r>
              <a:rPr lang="vi-VN" dirty="0" err="1">
                <a:solidFill>
                  <a:prstClr val="black"/>
                </a:solidFill>
                <a:latin typeface="Consolas"/>
                <a:cs typeface="Arial"/>
              </a:rPr>
              <a:t>for</a:t>
            </a:r>
            <a:r>
              <a:rPr lang="vi-VN" dirty="0">
                <a:solidFill>
                  <a:prstClr val="black"/>
                </a:solidFill>
                <a:latin typeface="Consolas"/>
                <a:cs typeface="Arial"/>
              </a:rPr>
              <a:t> (</a:t>
            </a:r>
            <a:r>
              <a:rPr lang="vi-VN" dirty="0" err="1">
                <a:solidFill>
                  <a:prstClr val="black"/>
                </a:solidFill>
                <a:latin typeface="Consolas"/>
                <a:cs typeface="Arial"/>
              </a:rPr>
              <a:t>int</a:t>
            </a:r>
            <a:r>
              <a:rPr lang="vi-VN" dirty="0">
                <a:solidFill>
                  <a:prstClr val="black"/>
                </a:solidFill>
                <a:latin typeface="Consolas"/>
                <a:cs typeface="Arial"/>
              </a:rPr>
              <a:t> w : G[v]) {</a:t>
            </a:r>
            <a:endParaRPr lang="vi-VN" dirty="0">
              <a:solidFill>
                <a:prstClr val="black"/>
              </a:solidFill>
            </a:endParaRPr>
          </a:p>
          <a:p>
            <a:r>
              <a:rPr lang="vi-VN" dirty="0">
                <a:solidFill>
                  <a:prstClr val="black"/>
                </a:solidFill>
                <a:latin typeface="Consolas"/>
                <a:cs typeface="Arial"/>
              </a:rPr>
              <a:t>                </a:t>
            </a:r>
            <a:r>
              <a:rPr lang="vi-VN" dirty="0" err="1">
                <a:solidFill>
                  <a:prstClr val="black"/>
                </a:solidFill>
                <a:latin typeface="Consolas"/>
                <a:cs typeface="Arial"/>
              </a:rPr>
              <a:t>if</a:t>
            </a:r>
            <a:r>
              <a:rPr lang="vi-VN" dirty="0">
                <a:solidFill>
                  <a:prstClr val="black"/>
                </a:solidFill>
                <a:latin typeface="Consolas"/>
                <a:cs typeface="Arial"/>
              </a:rPr>
              <a:t> (</a:t>
            </a:r>
            <a:r>
              <a:rPr lang="vi-VN" dirty="0" err="1">
                <a:solidFill>
                  <a:prstClr val="black"/>
                </a:solidFill>
                <a:latin typeface="Consolas"/>
                <a:cs typeface="Arial"/>
              </a:rPr>
              <a:t>visited</a:t>
            </a:r>
            <a:r>
              <a:rPr lang="vi-VN" dirty="0">
                <a:solidFill>
                  <a:prstClr val="black"/>
                </a:solidFill>
                <a:latin typeface="Consolas"/>
                <a:cs typeface="Arial"/>
              </a:rPr>
              <a:t>[w]) </a:t>
            </a:r>
            <a:r>
              <a:rPr lang="vi-VN" dirty="0" err="1">
                <a:solidFill>
                  <a:prstClr val="black"/>
                </a:solidFill>
                <a:latin typeface="Consolas"/>
                <a:cs typeface="Arial"/>
              </a:rPr>
              <a:t>continue</a:t>
            </a:r>
            <a:r>
              <a:rPr lang="vi-VN" dirty="0">
                <a:solidFill>
                  <a:prstClr val="black"/>
                </a:solidFill>
                <a:latin typeface="Consolas"/>
                <a:cs typeface="Arial"/>
              </a:rPr>
              <a:t>;</a:t>
            </a:r>
            <a:endParaRPr lang="vi-VN" dirty="0">
              <a:solidFill>
                <a:prstClr val="black"/>
              </a:solidFill>
            </a:endParaRPr>
          </a:p>
          <a:p>
            <a:r>
              <a:rPr lang="vi-VN" dirty="0">
                <a:solidFill>
                  <a:prstClr val="black"/>
                </a:solidFill>
                <a:latin typeface="Consolas"/>
                <a:cs typeface="Arial"/>
              </a:rPr>
              <a:t>                </a:t>
            </a:r>
            <a:r>
              <a:rPr lang="vi-VN" dirty="0" err="1">
                <a:solidFill>
                  <a:prstClr val="black"/>
                </a:solidFill>
                <a:latin typeface="Consolas"/>
                <a:cs typeface="Arial"/>
              </a:rPr>
              <a:t>dfs</a:t>
            </a:r>
            <a:r>
              <a:rPr lang="vi-VN" dirty="0">
                <a:solidFill>
                  <a:prstClr val="black"/>
                </a:solidFill>
                <a:latin typeface="Consolas"/>
                <a:cs typeface="Arial"/>
              </a:rPr>
              <a:t>(w);</a:t>
            </a:r>
            <a:endParaRPr lang="vi-VN" dirty="0">
              <a:solidFill>
                <a:prstClr val="black"/>
              </a:solidFill>
            </a:endParaRPr>
          </a:p>
          <a:p>
            <a:r>
              <a:rPr lang="vi-VN" dirty="0">
                <a:solidFill>
                  <a:prstClr val="black"/>
                </a:solidFill>
                <a:latin typeface="Consolas"/>
                <a:cs typeface="Arial"/>
              </a:rPr>
              <a:t>        }</a:t>
            </a:r>
            <a:endParaRPr lang="vi-VN" dirty="0">
              <a:solidFill>
                <a:prstClr val="black"/>
              </a:solidFill>
            </a:endParaRPr>
          </a:p>
          <a:p>
            <a:r>
              <a:rPr lang="vi-VN" dirty="0">
                <a:solidFill>
                  <a:prstClr val="black"/>
                </a:solidFill>
                <a:latin typeface="Consolas"/>
                <a:cs typeface="Arial"/>
              </a:rPr>
              <a:t>}</a:t>
            </a:r>
          </a:p>
        </p:txBody>
      </p:sp>
    </p:spTree>
    <p:extLst>
      <p:ext uri="{BB962C8B-B14F-4D97-AF65-F5344CB8AC3E}">
        <p14:creationId xmlns:p14="http://schemas.microsoft.com/office/powerpoint/2010/main" val="1518429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29396" y="317229"/>
            <a:ext cx="4255698" cy="691073"/>
          </a:xfrm>
        </p:spPr>
        <p:txBody>
          <a:bodyPr>
            <a:normAutofit/>
          </a:bodyPr>
          <a:lstStyle/>
          <a:p>
            <a:r>
              <a:rPr lang="vi-VN" sz="4000" dirty="0" err="1">
                <a:latin typeface="Times New Roman"/>
                <a:cs typeface="Times New Roman"/>
              </a:rPr>
              <a:t>Depth</a:t>
            </a:r>
            <a:r>
              <a:rPr lang="vi-VN" sz="4000" dirty="0">
                <a:latin typeface="Times New Roman"/>
                <a:cs typeface="Times New Roman"/>
              </a:rPr>
              <a:t> </a:t>
            </a:r>
            <a:r>
              <a:rPr lang="vi-VN" sz="4000" dirty="0" err="1">
                <a:latin typeface="Times New Roman"/>
                <a:cs typeface="Times New Roman"/>
              </a:rPr>
              <a:t>First</a:t>
            </a:r>
            <a:r>
              <a:rPr lang="vi-VN" sz="4000" dirty="0">
                <a:latin typeface="Times New Roman"/>
                <a:cs typeface="Times New Roman"/>
              </a:rPr>
              <a:t> </a:t>
            </a:r>
            <a:r>
              <a:rPr lang="vi-VN" sz="4000" dirty="0" err="1">
                <a:latin typeface="Times New Roman"/>
                <a:cs typeface="Times New Roman"/>
              </a:rPr>
              <a:t>Search</a:t>
            </a:r>
            <a:endParaRPr lang="vi-VN" sz="4000" dirty="0" err="1"/>
          </a:p>
        </p:txBody>
      </p:sp>
      <p:cxnSp>
        <p:nvCxnSpPr>
          <p:cNvPr id="4" name="Đường kết nối Mũi tên Thẳng 3">
            <a:extLst>
              <a:ext uri="{FF2B5EF4-FFF2-40B4-BE49-F238E27FC236}">
                <a16:creationId xmlns="" xmlns:a16="http://schemas.microsoft.com/office/drawing/2014/main" id="{13024C95-C6A3-6884-6543-B361DE8AAEB8}"/>
              </a:ext>
            </a:extLst>
          </p:cNvPr>
          <p:cNvCxnSpPr/>
          <p:nvPr/>
        </p:nvCxnSpPr>
        <p:spPr>
          <a:xfrm>
            <a:off x="-40255" y="973348"/>
            <a:ext cx="12243756" cy="8626"/>
          </a:xfrm>
          <a:prstGeom prst="straightConnector1">
            <a:avLst/>
          </a:prstGeom>
          <a:ln w="12700"/>
        </p:spPr>
        <p:style>
          <a:lnRef idx="3">
            <a:schemeClr val="dk1"/>
          </a:lnRef>
          <a:fillRef idx="0">
            <a:schemeClr val="dk1"/>
          </a:fillRef>
          <a:effectRef idx="2">
            <a:schemeClr val="dk1"/>
          </a:effectRef>
          <a:fontRef idx="minor">
            <a:schemeClr val="tx1"/>
          </a:fontRef>
        </p:style>
      </p:cxnSp>
      <p:sp>
        <p:nvSpPr>
          <p:cNvPr id="7" name="Hộp Văn bản 6">
            <a:extLst>
              <a:ext uri="{FF2B5EF4-FFF2-40B4-BE49-F238E27FC236}">
                <a16:creationId xmlns="" xmlns:a16="http://schemas.microsoft.com/office/drawing/2014/main" id="{3CBE28FF-AC48-EA06-D0CB-A8B96F1A995D}"/>
              </a:ext>
            </a:extLst>
          </p:cNvPr>
          <p:cNvSpPr txBox="1"/>
          <p:nvPr/>
        </p:nvSpPr>
        <p:spPr>
          <a:xfrm>
            <a:off x="207817" y="1160318"/>
            <a:ext cx="1175904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vi-VN" sz="2400" dirty="0" err="1">
                <a:solidFill>
                  <a:prstClr val="black"/>
                </a:solidFill>
                <a:cs typeface="Arial"/>
              </a:rPr>
              <a:t>Stack</a:t>
            </a:r>
            <a:r>
              <a:rPr lang="vi-VN" sz="2400" dirty="0">
                <a:solidFill>
                  <a:prstClr val="black"/>
                </a:solidFill>
                <a:cs typeface="Arial"/>
              </a:rPr>
              <a:t> </a:t>
            </a:r>
            <a:r>
              <a:rPr lang="vi-VN" sz="2400" dirty="0" err="1">
                <a:solidFill>
                  <a:prstClr val="black"/>
                </a:solidFill>
                <a:cs typeface="Arial"/>
              </a:rPr>
              <a:t>Implementation</a:t>
            </a:r>
            <a:endParaRPr lang="vi-VN" sz="2400" dirty="0">
              <a:solidFill>
                <a:prstClr val="black"/>
              </a:solidFill>
              <a:cs typeface="Arial"/>
            </a:endParaRPr>
          </a:p>
        </p:txBody>
      </p:sp>
      <p:sp>
        <p:nvSpPr>
          <p:cNvPr id="3" name="Hộp Văn bản 2">
            <a:extLst>
              <a:ext uri="{FF2B5EF4-FFF2-40B4-BE49-F238E27FC236}">
                <a16:creationId xmlns="" xmlns:a16="http://schemas.microsoft.com/office/drawing/2014/main" id="{641DC437-4E3A-4934-74D2-F42D7F4FF13F}"/>
              </a:ext>
            </a:extLst>
          </p:cNvPr>
          <p:cNvSpPr txBox="1"/>
          <p:nvPr/>
        </p:nvSpPr>
        <p:spPr>
          <a:xfrm>
            <a:off x="640773" y="1766454"/>
            <a:ext cx="10373590" cy="3693319"/>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err="1">
                <a:solidFill>
                  <a:prstClr val="black"/>
                </a:solidFill>
                <a:latin typeface="Consolas"/>
                <a:cs typeface="Arial"/>
              </a:rPr>
              <a:t>void</a:t>
            </a:r>
            <a:r>
              <a:rPr lang="vi-VN" dirty="0">
                <a:solidFill>
                  <a:prstClr val="black"/>
                </a:solidFill>
                <a:latin typeface="Consolas"/>
                <a:cs typeface="Arial"/>
              </a:rPr>
              <a:t> </a:t>
            </a:r>
            <a:r>
              <a:rPr lang="vi-VN" dirty="0" err="1">
                <a:solidFill>
                  <a:prstClr val="black"/>
                </a:solidFill>
                <a:latin typeface="Consolas"/>
                <a:cs typeface="Arial"/>
              </a:rPr>
              <a:t>dfs</a:t>
            </a:r>
            <a:r>
              <a:rPr lang="vi-VN" dirty="0">
                <a:solidFill>
                  <a:prstClr val="black"/>
                </a:solidFill>
                <a:latin typeface="Consolas"/>
                <a:cs typeface="Arial"/>
              </a:rPr>
              <a:t>(</a:t>
            </a:r>
            <a:r>
              <a:rPr lang="vi-VN" dirty="0" err="1">
                <a:solidFill>
                  <a:prstClr val="black"/>
                </a:solidFill>
                <a:latin typeface="Consolas"/>
                <a:cs typeface="Arial"/>
              </a:rPr>
              <a:t>int</a:t>
            </a:r>
            <a:r>
              <a:rPr lang="vi-VN" dirty="0">
                <a:solidFill>
                  <a:prstClr val="black"/>
                </a:solidFill>
                <a:latin typeface="Consolas"/>
                <a:cs typeface="Arial"/>
              </a:rPr>
              <a:t> v) {</a:t>
            </a:r>
          </a:p>
          <a:p>
            <a:r>
              <a:rPr lang="vi-VN" dirty="0">
                <a:solidFill>
                  <a:prstClr val="black"/>
                </a:solidFill>
                <a:latin typeface="Consolas"/>
                <a:cs typeface="Arial"/>
              </a:rPr>
              <a:t>        </a:t>
            </a:r>
            <a:r>
              <a:rPr lang="vi-VN" dirty="0" err="1">
                <a:solidFill>
                  <a:prstClr val="black"/>
                </a:solidFill>
                <a:latin typeface="Consolas"/>
                <a:cs typeface="Arial"/>
              </a:rPr>
              <a:t>stack</a:t>
            </a:r>
            <a:r>
              <a:rPr lang="vi-VN" dirty="0">
                <a:solidFill>
                  <a:prstClr val="black"/>
                </a:solidFill>
                <a:latin typeface="Consolas"/>
                <a:cs typeface="Arial"/>
              </a:rPr>
              <a:t> S;</a:t>
            </a:r>
            <a:endParaRPr lang="vi-VN" dirty="0">
              <a:solidFill>
                <a:prstClr val="black"/>
              </a:solidFill>
              <a:cs typeface="Arial" panose="020B0604020202020204" pitchFamily="34" charset="0"/>
            </a:endParaRPr>
          </a:p>
          <a:p>
            <a:endParaRPr lang="vi-VN" dirty="0">
              <a:solidFill>
                <a:prstClr val="black"/>
              </a:solidFill>
              <a:latin typeface="Consolas"/>
              <a:cs typeface="Arial"/>
            </a:endParaRPr>
          </a:p>
          <a:p>
            <a:r>
              <a:rPr lang="vi-VN" dirty="0">
                <a:solidFill>
                  <a:prstClr val="black"/>
                </a:solidFill>
                <a:latin typeface="Consolas"/>
                <a:cs typeface="Arial"/>
              </a:rPr>
              <a:t>        </a:t>
            </a:r>
            <a:r>
              <a:rPr lang="vi-VN" dirty="0" err="1">
                <a:solidFill>
                  <a:prstClr val="black"/>
                </a:solidFill>
                <a:latin typeface="Consolas"/>
                <a:cs typeface="Arial"/>
              </a:rPr>
              <a:t>S.push</a:t>
            </a:r>
            <a:r>
              <a:rPr lang="vi-VN" dirty="0">
                <a:solidFill>
                  <a:prstClr val="black"/>
                </a:solidFill>
                <a:latin typeface="Consolas"/>
                <a:cs typeface="Arial"/>
              </a:rPr>
              <a:t>(v);</a:t>
            </a:r>
          </a:p>
          <a:p>
            <a:r>
              <a:rPr lang="vi-VN" dirty="0">
                <a:solidFill>
                  <a:prstClr val="black"/>
                </a:solidFill>
                <a:latin typeface="Consolas"/>
                <a:cs typeface="Arial"/>
              </a:rPr>
              <a:t>        </a:t>
            </a:r>
            <a:r>
              <a:rPr lang="vi-VN" dirty="0" err="1">
                <a:solidFill>
                  <a:prstClr val="black"/>
                </a:solidFill>
                <a:latin typeface="Consolas"/>
                <a:cs typeface="Arial"/>
              </a:rPr>
              <a:t>while</a:t>
            </a:r>
            <a:r>
              <a:rPr lang="vi-VN" dirty="0">
                <a:solidFill>
                  <a:prstClr val="black"/>
                </a:solidFill>
                <a:latin typeface="Consolas"/>
                <a:cs typeface="Arial"/>
              </a:rPr>
              <a:t> (!</a:t>
            </a:r>
            <a:r>
              <a:rPr lang="vi-VN" dirty="0" err="1">
                <a:solidFill>
                  <a:prstClr val="black"/>
                </a:solidFill>
                <a:latin typeface="Consolas"/>
                <a:cs typeface="Arial"/>
              </a:rPr>
              <a:t>S.empty</a:t>
            </a:r>
            <a:r>
              <a:rPr lang="vi-VN" dirty="0">
                <a:solidFill>
                  <a:prstClr val="black"/>
                </a:solidFill>
                <a:latin typeface="Consolas"/>
                <a:cs typeface="Arial"/>
              </a:rPr>
              <a:t>()) {</a:t>
            </a:r>
          </a:p>
          <a:p>
            <a:r>
              <a:rPr lang="vi-VN" dirty="0">
                <a:solidFill>
                  <a:prstClr val="black"/>
                </a:solidFill>
                <a:latin typeface="Consolas"/>
                <a:cs typeface="Arial"/>
              </a:rPr>
              <a:t>                v = </a:t>
            </a:r>
            <a:r>
              <a:rPr lang="vi-VN" dirty="0" err="1">
                <a:solidFill>
                  <a:prstClr val="black"/>
                </a:solidFill>
                <a:latin typeface="Consolas"/>
                <a:cs typeface="Arial"/>
              </a:rPr>
              <a:t>S.pop</a:t>
            </a:r>
            <a:r>
              <a:rPr lang="vi-VN" dirty="0">
                <a:solidFill>
                  <a:prstClr val="black"/>
                </a:solidFill>
                <a:latin typeface="Consolas"/>
                <a:cs typeface="Arial"/>
              </a:rPr>
              <a:t>();</a:t>
            </a:r>
            <a:endParaRPr lang="vi-VN" dirty="0">
              <a:solidFill>
                <a:prstClr val="black"/>
              </a:solidFill>
              <a:cs typeface="Arial" panose="020B0604020202020204" pitchFamily="34" charset="0"/>
            </a:endParaRPr>
          </a:p>
          <a:p>
            <a:r>
              <a:rPr lang="vi-VN" dirty="0">
                <a:solidFill>
                  <a:prstClr val="black"/>
                </a:solidFill>
                <a:latin typeface="Consolas"/>
                <a:cs typeface="Arial"/>
              </a:rPr>
              <a:t>                </a:t>
            </a:r>
            <a:r>
              <a:rPr lang="vi-VN" dirty="0" err="1">
                <a:solidFill>
                  <a:prstClr val="black"/>
                </a:solidFill>
                <a:latin typeface="Consolas"/>
                <a:cs typeface="Arial"/>
              </a:rPr>
              <a:t>if</a:t>
            </a:r>
            <a:r>
              <a:rPr lang="vi-VN" dirty="0">
                <a:solidFill>
                  <a:prstClr val="black"/>
                </a:solidFill>
                <a:latin typeface="Consolas"/>
                <a:cs typeface="Arial"/>
              </a:rPr>
              <a:t> (</a:t>
            </a:r>
            <a:r>
              <a:rPr lang="vi-VN" dirty="0" err="1">
                <a:solidFill>
                  <a:prstClr val="black"/>
                </a:solidFill>
                <a:latin typeface="Consolas"/>
                <a:cs typeface="Arial"/>
              </a:rPr>
              <a:t>visited</a:t>
            </a:r>
            <a:r>
              <a:rPr lang="vi-VN" dirty="0">
                <a:solidFill>
                  <a:prstClr val="black"/>
                </a:solidFill>
                <a:latin typeface="Consolas"/>
                <a:cs typeface="Arial"/>
              </a:rPr>
              <a:t>[v]) </a:t>
            </a:r>
            <a:r>
              <a:rPr lang="vi-VN" dirty="0" err="1">
                <a:solidFill>
                  <a:prstClr val="black"/>
                </a:solidFill>
                <a:latin typeface="Consolas"/>
                <a:cs typeface="Arial"/>
              </a:rPr>
              <a:t>continue</a:t>
            </a:r>
            <a:r>
              <a:rPr lang="vi-VN" dirty="0">
                <a:solidFill>
                  <a:prstClr val="black"/>
                </a:solidFill>
                <a:latin typeface="Consolas"/>
                <a:cs typeface="Arial"/>
              </a:rPr>
              <a:t>;</a:t>
            </a:r>
            <a:endParaRPr lang="vi-VN" dirty="0">
              <a:solidFill>
                <a:prstClr val="black"/>
              </a:solidFill>
              <a:latin typeface="Consolas"/>
              <a:cs typeface="Arial" panose="020B0604020202020204" pitchFamily="34" charset="0"/>
            </a:endParaRPr>
          </a:p>
          <a:p>
            <a:r>
              <a:rPr lang="vi-VN" dirty="0">
                <a:solidFill>
                  <a:prstClr val="black"/>
                </a:solidFill>
                <a:latin typeface="Consolas"/>
                <a:cs typeface="Arial"/>
              </a:rPr>
              <a:t>                </a:t>
            </a:r>
            <a:r>
              <a:rPr lang="vi-VN" dirty="0" err="1">
                <a:solidFill>
                  <a:prstClr val="black"/>
                </a:solidFill>
                <a:latin typeface="Consolas"/>
                <a:cs typeface="Arial"/>
              </a:rPr>
              <a:t>visited</a:t>
            </a:r>
            <a:r>
              <a:rPr lang="vi-VN" dirty="0">
                <a:solidFill>
                  <a:prstClr val="black"/>
                </a:solidFill>
                <a:latin typeface="Consolas"/>
                <a:cs typeface="Arial"/>
              </a:rPr>
              <a:t>[v] = </a:t>
            </a:r>
            <a:r>
              <a:rPr lang="vi-VN" dirty="0" err="1">
                <a:solidFill>
                  <a:prstClr val="black"/>
                </a:solidFill>
                <a:latin typeface="Consolas"/>
                <a:cs typeface="Arial"/>
              </a:rPr>
              <a:t>true</a:t>
            </a:r>
            <a:r>
              <a:rPr lang="vi-VN" dirty="0">
                <a:solidFill>
                  <a:prstClr val="black"/>
                </a:solidFill>
                <a:latin typeface="Consolas"/>
                <a:cs typeface="Arial"/>
              </a:rPr>
              <a:t>;</a:t>
            </a:r>
            <a:endParaRPr lang="vi-VN" dirty="0">
              <a:solidFill>
                <a:prstClr val="black"/>
              </a:solidFill>
            </a:endParaRPr>
          </a:p>
          <a:p>
            <a:r>
              <a:rPr lang="vi-VN" dirty="0">
                <a:solidFill>
                  <a:prstClr val="black"/>
                </a:solidFill>
                <a:latin typeface="Consolas"/>
                <a:cs typeface="Arial"/>
              </a:rPr>
              <a:t>                </a:t>
            </a:r>
            <a:r>
              <a:rPr lang="vi-VN" dirty="0" err="1">
                <a:solidFill>
                  <a:prstClr val="black"/>
                </a:solidFill>
                <a:latin typeface="Consolas"/>
                <a:cs typeface="Arial"/>
              </a:rPr>
              <a:t>for</a:t>
            </a:r>
            <a:r>
              <a:rPr lang="vi-VN" dirty="0">
                <a:solidFill>
                  <a:prstClr val="black"/>
                </a:solidFill>
                <a:latin typeface="Consolas"/>
                <a:cs typeface="Arial"/>
              </a:rPr>
              <a:t> (</a:t>
            </a:r>
            <a:r>
              <a:rPr lang="vi-VN" dirty="0" err="1">
                <a:solidFill>
                  <a:prstClr val="black"/>
                </a:solidFill>
                <a:latin typeface="Consolas"/>
                <a:cs typeface="Arial"/>
              </a:rPr>
              <a:t>int</a:t>
            </a:r>
            <a:r>
              <a:rPr lang="vi-VN" dirty="0">
                <a:solidFill>
                  <a:prstClr val="black"/>
                </a:solidFill>
                <a:latin typeface="Consolas"/>
                <a:cs typeface="Arial"/>
              </a:rPr>
              <a:t> w : G[v]) {</a:t>
            </a:r>
            <a:endParaRPr lang="vi-VN" dirty="0">
              <a:solidFill>
                <a:prstClr val="black"/>
              </a:solidFill>
              <a:ea typeface="+mn-lt"/>
              <a:cs typeface="Arial" panose="020B0604020202020204" pitchFamily="34" charset="0"/>
            </a:endParaRPr>
          </a:p>
          <a:p>
            <a:r>
              <a:rPr lang="vi-VN" dirty="0">
                <a:solidFill>
                  <a:prstClr val="black"/>
                </a:solidFill>
                <a:latin typeface="Consolas"/>
                <a:cs typeface="Arial"/>
              </a:rPr>
              <a:t>                        </a:t>
            </a:r>
            <a:r>
              <a:rPr lang="vi-VN" dirty="0" err="1">
                <a:solidFill>
                  <a:prstClr val="black"/>
                </a:solidFill>
                <a:latin typeface="Consolas"/>
                <a:cs typeface="Arial"/>
              </a:rPr>
              <a:t>S.push</a:t>
            </a:r>
            <a:r>
              <a:rPr lang="vi-VN" dirty="0">
                <a:solidFill>
                  <a:prstClr val="black"/>
                </a:solidFill>
                <a:latin typeface="Consolas"/>
                <a:cs typeface="Arial"/>
              </a:rPr>
              <a:t>(w);</a:t>
            </a:r>
            <a:endParaRPr lang="vi-VN" dirty="0">
              <a:solidFill>
                <a:prstClr val="black"/>
              </a:solidFill>
              <a:ea typeface="+mn-lt"/>
              <a:cs typeface="Arial" panose="020B0604020202020204" pitchFamily="34" charset="0"/>
            </a:endParaRPr>
          </a:p>
          <a:p>
            <a:r>
              <a:rPr lang="vi-VN" dirty="0">
                <a:solidFill>
                  <a:prstClr val="black"/>
                </a:solidFill>
                <a:latin typeface="Consolas"/>
                <a:cs typeface="Arial"/>
              </a:rPr>
              <a:t>                }</a:t>
            </a:r>
            <a:endParaRPr lang="vi-VN" dirty="0">
              <a:solidFill>
                <a:prstClr val="black"/>
              </a:solidFill>
              <a:cs typeface="Arial"/>
            </a:endParaRPr>
          </a:p>
          <a:p>
            <a:r>
              <a:rPr lang="vi-VN" dirty="0">
                <a:solidFill>
                  <a:prstClr val="black"/>
                </a:solidFill>
                <a:latin typeface="Consolas"/>
                <a:cs typeface="Arial"/>
              </a:rPr>
              <a:t>        } </a:t>
            </a:r>
            <a:endParaRPr lang="vi-VN">
              <a:solidFill>
                <a:prstClr val="black"/>
              </a:solidFill>
            </a:endParaRPr>
          </a:p>
          <a:p>
            <a:r>
              <a:rPr lang="vi-VN" dirty="0">
                <a:solidFill>
                  <a:prstClr val="black"/>
                </a:solidFill>
                <a:latin typeface="Consolas"/>
                <a:cs typeface="Arial"/>
              </a:rPr>
              <a:t>}</a:t>
            </a:r>
          </a:p>
        </p:txBody>
      </p:sp>
    </p:spTree>
    <p:extLst>
      <p:ext uri="{BB962C8B-B14F-4D97-AF65-F5344CB8AC3E}">
        <p14:creationId xmlns:p14="http://schemas.microsoft.com/office/powerpoint/2010/main" val="25091270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29396" y="317229"/>
            <a:ext cx="4255698" cy="691073"/>
          </a:xfrm>
        </p:spPr>
        <p:txBody>
          <a:bodyPr>
            <a:normAutofit/>
          </a:bodyPr>
          <a:lstStyle/>
          <a:p>
            <a:r>
              <a:rPr lang="vi-VN" sz="4000" dirty="0" err="1">
                <a:latin typeface="Times New Roman"/>
                <a:cs typeface="Times New Roman"/>
              </a:rPr>
              <a:t>Depth</a:t>
            </a:r>
            <a:r>
              <a:rPr lang="vi-VN" sz="4000" dirty="0">
                <a:latin typeface="Times New Roman"/>
                <a:cs typeface="Times New Roman"/>
              </a:rPr>
              <a:t> </a:t>
            </a:r>
            <a:r>
              <a:rPr lang="vi-VN" sz="4000" dirty="0" err="1">
                <a:latin typeface="Times New Roman"/>
                <a:cs typeface="Times New Roman"/>
              </a:rPr>
              <a:t>First</a:t>
            </a:r>
            <a:r>
              <a:rPr lang="vi-VN" sz="4000" dirty="0">
                <a:latin typeface="Times New Roman"/>
                <a:cs typeface="Times New Roman"/>
              </a:rPr>
              <a:t> </a:t>
            </a:r>
            <a:r>
              <a:rPr lang="vi-VN" sz="4000" dirty="0" err="1">
                <a:latin typeface="Times New Roman"/>
                <a:cs typeface="Times New Roman"/>
              </a:rPr>
              <a:t>Search</a:t>
            </a:r>
            <a:endParaRPr lang="vi-VN" sz="4000" dirty="0" err="1"/>
          </a:p>
        </p:txBody>
      </p:sp>
      <p:cxnSp>
        <p:nvCxnSpPr>
          <p:cNvPr id="4" name="Đường kết nối Mũi tên Thẳng 3">
            <a:extLst>
              <a:ext uri="{FF2B5EF4-FFF2-40B4-BE49-F238E27FC236}">
                <a16:creationId xmlns="" xmlns:a16="http://schemas.microsoft.com/office/drawing/2014/main" id="{13024C95-C6A3-6884-6543-B361DE8AAEB8}"/>
              </a:ext>
            </a:extLst>
          </p:cNvPr>
          <p:cNvCxnSpPr/>
          <p:nvPr/>
        </p:nvCxnSpPr>
        <p:spPr>
          <a:xfrm>
            <a:off x="-40255" y="973348"/>
            <a:ext cx="12243756" cy="8626"/>
          </a:xfrm>
          <a:prstGeom prst="straightConnector1">
            <a:avLst/>
          </a:prstGeom>
          <a:ln w="12700"/>
        </p:spPr>
        <p:style>
          <a:lnRef idx="3">
            <a:schemeClr val="dk1"/>
          </a:lnRef>
          <a:fillRef idx="0">
            <a:schemeClr val="dk1"/>
          </a:fillRef>
          <a:effectRef idx="2">
            <a:schemeClr val="dk1"/>
          </a:effectRef>
          <a:fontRef idx="minor">
            <a:schemeClr val="tx1"/>
          </a:fontRef>
        </p:style>
      </p:cxnSp>
      <p:sp>
        <p:nvSpPr>
          <p:cNvPr id="7" name="Hộp Văn bản 6">
            <a:extLst>
              <a:ext uri="{FF2B5EF4-FFF2-40B4-BE49-F238E27FC236}">
                <a16:creationId xmlns="" xmlns:a16="http://schemas.microsoft.com/office/drawing/2014/main" id="{3CBE28FF-AC48-EA06-D0CB-A8B96F1A995D}"/>
              </a:ext>
            </a:extLst>
          </p:cNvPr>
          <p:cNvSpPr txBox="1"/>
          <p:nvPr/>
        </p:nvSpPr>
        <p:spPr>
          <a:xfrm>
            <a:off x="207817" y="1160318"/>
            <a:ext cx="1175904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vi-VN" sz="2400" dirty="0" err="1">
                <a:solidFill>
                  <a:prstClr val="black"/>
                </a:solidFill>
                <a:cs typeface="Arial"/>
              </a:rPr>
              <a:t>Example</a:t>
            </a:r>
          </a:p>
        </p:txBody>
      </p:sp>
      <p:sp>
        <p:nvSpPr>
          <p:cNvPr id="5" name="Hình Bầu dục 4">
            <a:extLst>
              <a:ext uri="{FF2B5EF4-FFF2-40B4-BE49-F238E27FC236}">
                <a16:creationId xmlns="" xmlns:a16="http://schemas.microsoft.com/office/drawing/2014/main" id="{05952E4D-64D2-8444-5C0B-BBF26ABC731D}"/>
              </a:ext>
            </a:extLst>
          </p:cNvPr>
          <p:cNvSpPr/>
          <p:nvPr/>
        </p:nvSpPr>
        <p:spPr>
          <a:xfrm>
            <a:off x="1567961" y="2329961"/>
            <a:ext cx="589471" cy="5463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prstClr val="black"/>
                </a:solidFill>
                <a:cs typeface="Arial"/>
              </a:rPr>
              <a:t>0</a:t>
            </a:r>
          </a:p>
        </p:txBody>
      </p:sp>
      <p:sp>
        <p:nvSpPr>
          <p:cNvPr id="6" name="Hình Bầu dục 5">
            <a:extLst>
              <a:ext uri="{FF2B5EF4-FFF2-40B4-BE49-F238E27FC236}">
                <a16:creationId xmlns="" xmlns:a16="http://schemas.microsoft.com/office/drawing/2014/main" id="{139520B9-FA13-6891-F434-1C106209858A}"/>
              </a:ext>
            </a:extLst>
          </p:cNvPr>
          <p:cNvSpPr/>
          <p:nvPr/>
        </p:nvSpPr>
        <p:spPr>
          <a:xfrm>
            <a:off x="2675017" y="2056791"/>
            <a:ext cx="589471" cy="5463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3</a:t>
            </a:r>
          </a:p>
        </p:txBody>
      </p:sp>
      <p:sp>
        <p:nvSpPr>
          <p:cNvPr id="8" name="Hình Bầu dục 7">
            <a:extLst>
              <a:ext uri="{FF2B5EF4-FFF2-40B4-BE49-F238E27FC236}">
                <a16:creationId xmlns="" xmlns:a16="http://schemas.microsoft.com/office/drawing/2014/main" id="{9560778F-03D5-AFA8-9F6B-332908FA182B}"/>
              </a:ext>
            </a:extLst>
          </p:cNvPr>
          <p:cNvSpPr/>
          <p:nvPr/>
        </p:nvSpPr>
        <p:spPr>
          <a:xfrm>
            <a:off x="978489" y="3422640"/>
            <a:ext cx="589471" cy="5463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prstClr val="black"/>
                </a:solidFill>
                <a:cs typeface="Arial"/>
              </a:rPr>
              <a:t>1</a:t>
            </a:r>
          </a:p>
        </p:txBody>
      </p:sp>
      <p:sp>
        <p:nvSpPr>
          <p:cNvPr id="9" name="Hình Bầu dục 8">
            <a:extLst>
              <a:ext uri="{FF2B5EF4-FFF2-40B4-BE49-F238E27FC236}">
                <a16:creationId xmlns="" xmlns:a16="http://schemas.microsoft.com/office/drawing/2014/main" id="{547F151A-A73C-0720-7E93-F929ECFC4AAE}"/>
              </a:ext>
            </a:extLst>
          </p:cNvPr>
          <p:cNvSpPr/>
          <p:nvPr/>
        </p:nvSpPr>
        <p:spPr>
          <a:xfrm>
            <a:off x="3465772" y="3968979"/>
            <a:ext cx="589471" cy="5463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4</a:t>
            </a:r>
          </a:p>
        </p:txBody>
      </p:sp>
      <p:sp>
        <p:nvSpPr>
          <p:cNvPr id="10" name="Hình Bầu dục 9">
            <a:extLst>
              <a:ext uri="{FF2B5EF4-FFF2-40B4-BE49-F238E27FC236}">
                <a16:creationId xmlns="" xmlns:a16="http://schemas.microsoft.com/office/drawing/2014/main" id="{F0D185F3-8AFE-3274-9DFA-0CA53F3E64D8}"/>
              </a:ext>
            </a:extLst>
          </p:cNvPr>
          <p:cNvSpPr/>
          <p:nvPr/>
        </p:nvSpPr>
        <p:spPr>
          <a:xfrm>
            <a:off x="1797998" y="4299659"/>
            <a:ext cx="589471" cy="5463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2</a:t>
            </a:r>
          </a:p>
        </p:txBody>
      </p:sp>
      <p:sp>
        <p:nvSpPr>
          <p:cNvPr id="11" name="Hình Bầu dục 10">
            <a:extLst>
              <a:ext uri="{FF2B5EF4-FFF2-40B4-BE49-F238E27FC236}">
                <a16:creationId xmlns="" xmlns:a16="http://schemas.microsoft.com/office/drawing/2014/main" id="{0F7FDF8F-4A00-2DEC-A5D4-40DC698F451A}"/>
              </a:ext>
            </a:extLst>
          </p:cNvPr>
          <p:cNvSpPr/>
          <p:nvPr/>
        </p:nvSpPr>
        <p:spPr>
          <a:xfrm>
            <a:off x="2833168" y="4989771"/>
            <a:ext cx="589471" cy="5463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7</a:t>
            </a:r>
          </a:p>
        </p:txBody>
      </p:sp>
      <p:sp>
        <p:nvSpPr>
          <p:cNvPr id="12" name="Hình Bầu dục 11">
            <a:extLst>
              <a:ext uri="{FF2B5EF4-FFF2-40B4-BE49-F238E27FC236}">
                <a16:creationId xmlns="" xmlns:a16="http://schemas.microsoft.com/office/drawing/2014/main" id="{544799EE-9F1C-C6E9-98F9-20F5BD3D6250}"/>
              </a:ext>
            </a:extLst>
          </p:cNvPr>
          <p:cNvSpPr/>
          <p:nvPr/>
        </p:nvSpPr>
        <p:spPr>
          <a:xfrm>
            <a:off x="2430602" y="3192602"/>
            <a:ext cx="589471" cy="5463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5</a:t>
            </a:r>
          </a:p>
        </p:txBody>
      </p:sp>
      <p:sp>
        <p:nvSpPr>
          <p:cNvPr id="13" name="Hình Bầu dục 12">
            <a:extLst>
              <a:ext uri="{FF2B5EF4-FFF2-40B4-BE49-F238E27FC236}">
                <a16:creationId xmlns="" xmlns:a16="http://schemas.microsoft.com/office/drawing/2014/main" id="{8A1784DA-53DF-CF2F-0D98-8D9CE2F88670}"/>
              </a:ext>
            </a:extLst>
          </p:cNvPr>
          <p:cNvSpPr/>
          <p:nvPr/>
        </p:nvSpPr>
        <p:spPr>
          <a:xfrm>
            <a:off x="3796451" y="2732527"/>
            <a:ext cx="589471" cy="5463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6</a:t>
            </a:r>
          </a:p>
        </p:txBody>
      </p:sp>
      <p:sp>
        <p:nvSpPr>
          <p:cNvPr id="14" name="Hình Bầu dục 13">
            <a:extLst>
              <a:ext uri="{FF2B5EF4-FFF2-40B4-BE49-F238E27FC236}">
                <a16:creationId xmlns="" xmlns:a16="http://schemas.microsoft.com/office/drawing/2014/main" id="{A5C44B70-A9E8-423A-F9D5-85E72C9690B1}"/>
              </a:ext>
            </a:extLst>
          </p:cNvPr>
          <p:cNvSpPr/>
          <p:nvPr/>
        </p:nvSpPr>
        <p:spPr>
          <a:xfrm>
            <a:off x="4702225" y="4716602"/>
            <a:ext cx="589471" cy="5463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8</a:t>
            </a:r>
          </a:p>
        </p:txBody>
      </p:sp>
      <p:cxnSp>
        <p:nvCxnSpPr>
          <p:cNvPr id="16" name="Đường kết nối Mũi tên Thẳng 15">
            <a:extLst>
              <a:ext uri="{FF2B5EF4-FFF2-40B4-BE49-F238E27FC236}">
                <a16:creationId xmlns="" xmlns:a16="http://schemas.microsoft.com/office/drawing/2014/main" id="{7689661B-D118-9393-BC69-5E48A3055554}"/>
              </a:ext>
            </a:extLst>
          </p:cNvPr>
          <p:cNvCxnSpPr/>
          <p:nvPr/>
        </p:nvCxnSpPr>
        <p:spPr>
          <a:xfrm flipH="1">
            <a:off x="1290188" y="2884638"/>
            <a:ext cx="552091" cy="540588"/>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Đường kết nối Mũi tên Thẳng 16">
            <a:extLst>
              <a:ext uri="{FF2B5EF4-FFF2-40B4-BE49-F238E27FC236}">
                <a16:creationId xmlns="" xmlns:a16="http://schemas.microsoft.com/office/drawing/2014/main" id="{09143AB2-E11C-5692-56A0-AEEEB455709B}"/>
              </a:ext>
            </a:extLst>
          </p:cNvPr>
          <p:cNvCxnSpPr>
            <a:cxnSpLocks/>
          </p:cNvCxnSpPr>
          <p:nvPr/>
        </p:nvCxnSpPr>
        <p:spPr>
          <a:xfrm flipH="1">
            <a:off x="1563726" y="3548945"/>
            <a:ext cx="864706" cy="14005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Đường kết nối Mũi tên Thẳng 17">
            <a:extLst>
              <a:ext uri="{FF2B5EF4-FFF2-40B4-BE49-F238E27FC236}">
                <a16:creationId xmlns="" xmlns:a16="http://schemas.microsoft.com/office/drawing/2014/main" id="{BD7F45AB-6388-84DC-84AF-631E4C559EAD}"/>
              </a:ext>
            </a:extLst>
          </p:cNvPr>
          <p:cNvCxnSpPr>
            <a:cxnSpLocks/>
          </p:cNvCxnSpPr>
          <p:nvPr/>
        </p:nvCxnSpPr>
        <p:spPr>
          <a:xfrm flipH="1">
            <a:off x="2149879" y="2376638"/>
            <a:ext cx="532552" cy="276818"/>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Đường kết nối Mũi tên Thẳng 18">
            <a:extLst>
              <a:ext uri="{FF2B5EF4-FFF2-40B4-BE49-F238E27FC236}">
                <a16:creationId xmlns="" xmlns:a16="http://schemas.microsoft.com/office/drawing/2014/main" id="{E8610FCD-579A-0FAF-E738-DA18F10717FF}"/>
              </a:ext>
            </a:extLst>
          </p:cNvPr>
          <p:cNvCxnSpPr>
            <a:cxnSpLocks/>
          </p:cNvCxnSpPr>
          <p:nvPr/>
        </p:nvCxnSpPr>
        <p:spPr>
          <a:xfrm>
            <a:off x="2066971" y="2796715"/>
            <a:ext cx="532293" cy="442895"/>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Đường kết nối Mũi tên Thẳng 19">
            <a:extLst>
              <a:ext uri="{FF2B5EF4-FFF2-40B4-BE49-F238E27FC236}">
                <a16:creationId xmlns="" xmlns:a16="http://schemas.microsoft.com/office/drawing/2014/main" id="{2B6B2F0F-67F5-F045-74D5-FC1CD9E23D5E}"/>
              </a:ext>
            </a:extLst>
          </p:cNvPr>
          <p:cNvCxnSpPr>
            <a:cxnSpLocks/>
          </p:cNvCxnSpPr>
          <p:nvPr/>
        </p:nvCxnSpPr>
        <p:spPr>
          <a:xfrm flipH="1">
            <a:off x="2999803" y="3011638"/>
            <a:ext cx="806090" cy="442895"/>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Đường kết nối Mũi tên Thẳng 20">
            <a:extLst>
              <a:ext uri="{FF2B5EF4-FFF2-40B4-BE49-F238E27FC236}">
                <a16:creationId xmlns="" xmlns:a16="http://schemas.microsoft.com/office/drawing/2014/main" id="{C57CD43B-8ADF-87D1-B62C-67ED15349518}"/>
              </a:ext>
            </a:extLst>
          </p:cNvPr>
          <p:cNvCxnSpPr>
            <a:cxnSpLocks/>
          </p:cNvCxnSpPr>
          <p:nvPr/>
        </p:nvCxnSpPr>
        <p:spPr>
          <a:xfrm flipH="1">
            <a:off x="2296418" y="3724792"/>
            <a:ext cx="434860" cy="667587"/>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Đường kết nối Mũi tên Thẳng 21">
            <a:extLst>
              <a:ext uri="{FF2B5EF4-FFF2-40B4-BE49-F238E27FC236}">
                <a16:creationId xmlns="" xmlns:a16="http://schemas.microsoft.com/office/drawing/2014/main" id="{063EF652-B56D-F736-E681-3C566141168A}"/>
              </a:ext>
            </a:extLst>
          </p:cNvPr>
          <p:cNvCxnSpPr>
            <a:cxnSpLocks/>
          </p:cNvCxnSpPr>
          <p:nvPr/>
        </p:nvCxnSpPr>
        <p:spPr>
          <a:xfrm flipH="1" flipV="1">
            <a:off x="2355033" y="4695225"/>
            <a:ext cx="513014" cy="407027"/>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Đường kết nối Mũi tên Thẳng 22">
            <a:extLst>
              <a:ext uri="{FF2B5EF4-FFF2-40B4-BE49-F238E27FC236}">
                <a16:creationId xmlns="" xmlns:a16="http://schemas.microsoft.com/office/drawing/2014/main" id="{7443DFF4-7B19-DDC1-C6A7-1A672E729431}"/>
              </a:ext>
            </a:extLst>
          </p:cNvPr>
          <p:cNvCxnSpPr>
            <a:cxnSpLocks/>
          </p:cNvCxnSpPr>
          <p:nvPr/>
        </p:nvCxnSpPr>
        <p:spPr>
          <a:xfrm flipH="1">
            <a:off x="3400342" y="5112022"/>
            <a:ext cx="1314090" cy="159588"/>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Đường kết nối Mũi tên Thẳng 23">
            <a:extLst>
              <a:ext uri="{FF2B5EF4-FFF2-40B4-BE49-F238E27FC236}">
                <a16:creationId xmlns="" xmlns:a16="http://schemas.microsoft.com/office/drawing/2014/main" id="{7471F23C-0DE8-5C19-CEB6-AEBEE4D28991}"/>
              </a:ext>
            </a:extLst>
          </p:cNvPr>
          <p:cNvCxnSpPr>
            <a:cxnSpLocks/>
          </p:cNvCxnSpPr>
          <p:nvPr/>
        </p:nvCxnSpPr>
        <p:spPr>
          <a:xfrm>
            <a:off x="3981739" y="4408637"/>
            <a:ext cx="835140" cy="38428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Đường kết nối Mũi tên Thẳng 24">
            <a:extLst>
              <a:ext uri="{FF2B5EF4-FFF2-40B4-BE49-F238E27FC236}">
                <a16:creationId xmlns="" xmlns:a16="http://schemas.microsoft.com/office/drawing/2014/main" id="{1A305435-8F7D-4DB7-CFE9-CC0807DE4C2F}"/>
              </a:ext>
            </a:extLst>
          </p:cNvPr>
          <p:cNvCxnSpPr>
            <a:cxnSpLocks/>
          </p:cNvCxnSpPr>
          <p:nvPr/>
        </p:nvCxnSpPr>
        <p:spPr>
          <a:xfrm flipH="1">
            <a:off x="3800880" y="3304715"/>
            <a:ext cx="239476" cy="677357"/>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Đường kết nối Mũi tên Thẳng 25">
            <a:extLst>
              <a:ext uri="{FF2B5EF4-FFF2-40B4-BE49-F238E27FC236}">
                <a16:creationId xmlns="" xmlns:a16="http://schemas.microsoft.com/office/drawing/2014/main" id="{58D5708D-C7AA-4E26-C3F2-BF476DDAEEC2}"/>
              </a:ext>
            </a:extLst>
          </p:cNvPr>
          <p:cNvCxnSpPr>
            <a:cxnSpLocks/>
          </p:cNvCxnSpPr>
          <p:nvPr/>
        </p:nvCxnSpPr>
        <p:spPr>
          <a:xfrm flipH="1">
            <a:off x="2364803" y="4350022"/>
            <a:ext cx="1099168" cy="198665"/>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7" name="Bảng 27">
            <a:extLst>
              <a:ext uri="{FF2B5EF4-FFF2-40B4-BE49-F238E27FC236}">
                <a16:creationId xmlns="" xmlns:a16="http://schemas.microsoft.com/office/drawing/2014/main" id="{53EFAFF6-B781-E76B-C1C2-A73D867B8580}"/>
              </a:ext>
            </a:extLst>
          </p:cNvPr>
          <p:cNvGraphicFramePr>
            <a:graphicFrameLocks noGrp="1"/>
          </p:cNvGraphicFramePr>
          <p:nvPr>
            <p:extLst/>
          </p:nvPr>
        </p:nvGraphicFramePr>
        <p:xfrm>
          <a:off x="6674555" y="1566333"/>
          <a:ext cx="2275320" cy="4833081"/>
        </p:xfrm>
        <a:graphic>
          <a:graphicData uri="http://schemas.openxmlformats.org/drawingml/2006/table">
            <a:tbl>
              <a:tblPr firstRow="1" bandRow="1">
                <a:tableStyleId>{C083E6E3-FA7D-4D7B-A595-EF9225AFEA82}</a:tableStyleId>
              </a:tblPr>
              <a:tblGrid>
                <a:gridCol w="1137660">
                  <a:extLst>
                    <a:ext uri="{9D8B030D-6E8A-4147-A177-3AD203B41FA5}">
                      <a16:colId xmlns="" xmlns:a16="http://schemas.microsoft.com/office/drawing/2014/main" val="3030735533"/>
                    </a:ext>
                  </a:extLst>
                </a:gridCol>
                <a:gridCol w="1137660">
                  <a:extLst>
                    <a:ext uri="{9D8B030D-6E8A-4147-A177-3AD203B41FA5}">
                      <a16:colId xmlns="" xmlns:a16="http://schemas.microsoft.com/office/drawing/2014/main" val="3213144432"/>
                    </a:ext>
                  </a:extLst>
                </a:gridCol>
              </a:tblGrid>
              <a:tr h="537009">
                <a:tc>
                  <a:txBody>
                    <a:bodyPr/>
                    <a:lstStyle/>
                    <a:p>
                      <a:pPr algn="ctr"/>
                      <a:r>
                        <a:rPr lang="vi-VN" b="0" dirty="0"/>
                        <a:t>0</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1,3,5</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02114"/>
                  </a:ext>
                </a:extLst>
              </a:tr>
              <a:tr h="537009">
                <a:tc>
                  <a:txBody>
                    <a:bodyPr/>
                    <a:lstStyle/>
                    <a:p>
                      <a:pPr algn="ctr"/>
                      <a:r>
                        <a:rPr lang="vi-VN" b="0" dirty="0"/>
                        <a:t>1</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0,5</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176112846"/>
                  </a:ext>
                </a:extLst>
              </a:tr>
              <a:tr h="537009">
                <a:tc>
                  <a:txBody>
                    <a:bodyPr/>
                    <a:lstStyle/>
                    <a:p>
                      <a:pPr algn="ctr"/>
                      <a:r>
                        <a:rPr lang="vi-VN" b="0" dirty="0"/>
                        <a:t>2</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4,5,7</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197727904"/>
                  </a:ext>
                </a:extLst>
              </a:tr>
              <a:tr h="537009">
                <a:tc>
                  <a:txBody>
                    <a:bodyPr/>
                    <a:lstStyle/>
                    <a:p>
                      <a:pPr algn="ctr"/>
                      <a:r>
                        <a:rPr lang="vi-VN" b="0" dirty="0"/>
                        <a:t>3</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0</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226018984"/>
                  </a:ext>
                </a:extLst>
              </a:tr>
              <a:tr h="537009">
                <a:tc>
                  <a:txBody>
                    <a:bodyPr/>
                    <a:lstStyle/>
                    <a:p>
                      <a:pPr algn="ctr"/>
                      <a:r>
                        <a:rPr lang="vi-VN" b="0" dirty="0"/>
                        <a:t>4</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2,6,8</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3201594488"/>
                  </a:ext>
                </a:extLst>
              </a:tr>
              <a:tr h="537009">
                <a:tc>
                  <a:txBody>
                    <a:bodyPr/>
                    <a:lstStyle/>
                    <a:p>
                      <a:pPr algn="ctr"/>
                      <a:r>
                        <a:rPr lang="vi-VN" b="0" dirty="0"/>
                        <a:t>5</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0,1,2,6</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051115021"/>
                  </a:ext>
                </a:extLst>
              </a:tr>
              <a:tr h="537009">
                <a:tc>
                  <a:txBody>
                    <a:bodyPr/>
                    <a:lstStyle/>
                    <a:p>
                      <a:pPr algn="ctr"/>
                      <a:r>
                        <a:rPr lang="vi-VN" b="0" dirty="0"/>
                        <a:t>6</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4,5</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69163513"/>
                  </a:ext>
                </a:extLst>
              </a:tr>
              <a:tr h="537009">
                <a:tc>
                  <a:txBody>
                    <a:bodyPr/>
                    <a:lstStyle/>
                    <a:p>
                      <a:pPr algn="ctr"/>
                      <a:r>
                        <a:rPr lang="vi-VN" b="0" dirty="0"/>
                        <a:t>7</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2,8</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034787015"/>
                  </a:ext>
                </a:extLst>
              </a:tr>
              <a:tr h="537009">
                <a:tc>
                  <a:txBody>
                    <a:bodyPr/>
                    <a:lstStyle/>
                    <a:p>
                      <a:pPr lvl="0" algn="ctr">
                        <a:buNone/>
                      </a:pPr>
                      <a:r>
                        <a:rPr lang="vi-VN" b="0" dirty="0"/>
                        <a:t>8</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vi-VN" b="0" dirty="0"/>
                        <a:t>4,7</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726173693"/>
                  </a:ext>
                </a:extLst>
              </a:tr>
            </a:tbl>
          </a:graphicData>
        </a:graphic>
      </p:graphicFrame>
      <p:graphicFrame>
        <p:nvGraphicFramePr>
          <p:cNvPr id="28" name="Bảng 27">
            <a:extLst>
              <a:ext uri="{FF2B5EF4-FFF2-40B4-BE49-F238E27FC236}">
                <a16:creationId xmlns="" xmlns:a16="http://schemas.microsoft.com/office/drawing/2014/main" id="{653E2956-5DA4-C12A-CB4D-79477FC54F49}"/>
              </a:ext>
            </a:extLst>
          </p:cNvPr>
          <p:cNvGraphicFramePr>
            <a:graphicFrameLocks noGrp="1"/>
          </p:cNvGraphicFramePr>
          <p:nvPr>
            <p:extLst/>
          </p:nvPr>
        </p:nvGraphicFramePr>
        <p:xfrm>
          <a:off x="9256888" y="1566333"/>
          <a:ext cx="818444" cy="4818183"/>
        </p:xfrm>
        <a:graphic>
          <a:graphicData uri="http://schemas.openxmlformats.org/drawingml/2006/table">
            <a:tbl>
              <a:tblPr firstRow="1" bandRow="1">
                <a:tableStyleId>{C083E6E3-FA7D-4D7B-A595-EF9225AFEA82}</a:tableStyleId>
              </a:tblPr>
              <a:tblGrid>
                <a:gridCol w="818444">
                  <a:extLst>
                    <a:ext uri="{9D8B030D-6E8A-4147-A177-3AD203B41FA5}">
                      <a16:colId xmlns="" xmlns:a16="http://schemas.microsoft.com/office/drawing/2014/main" val="3030735533"/>
                    </a:ext>
                  </a:extLst>
                </a:gridCol>
              </a:tblGrid>
              <a:tr h="522111">
                <a:tc>
                  <a:txBody>
                    <a:bodyPr/>
                    <a:lstStyle/>
                    <a:p>
                      <a:pPr algn="ctr"/>
                      <a:r>
                        <a:rPr lang="vi-VN" b="0" dirty="0"/>
                        <a:t>F</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02114"/>
                  </a:ext>
                </a:extLst>
              </a:tr>
              <a:tr h="537009">
                <a:tc>
                  <a:txBody>
                    <a:bodyPr/>
                    <a:lstStyle/>
                    <a:p>
                      <a:pPr algn="ctr"/>
                      <a:r>
                        <a:rPr lang="vi-VN" b="0" dirty="0"/>
                        <a:t>F</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176112846"/>
                  </a:ext>
                </a:extLst>
              </a:tr>
              <a:tr h="537009">
                <a:tc>
                  <a:txBody>
                    <a:bodyPr/>
                    <a:lstStyle/>
                    <a:p>
                      <a:pPr algn="ctr"/>
                      <a:r>
                        <a:rPr lang="vi-VN" b="0" dirty="0"/>
                        <a:t>F</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197727904"/>
                  </a:ext>
                </a:extLst>
              </a:tr>
              <a:tr h="537009">
                <a:tc>
                  <a:txBody>
                    <a:bodyPr/>
                    <a:lstStyle/>
                    <a:p>
                      <a:pPr algn="ctr"/>
                      <a:r>
                        <a:rPr lang="vi-VN" b="0" dirty="0"/>
                        <a:t>F</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226018984"/>
                  </a:ext>
                </a:extLst>
              </a:tr>
              <a:tr h="537009">
                <a:tc>
                  <a:txBody>
                    <a:bodyPr/>
                    <a:lstStyle/>
                    <a:p>
                      <a:pPr algn="ctr"/>
                      <a:r>
                        <a:rPr lang="vi-VN" b="0" dirty="0"/>
                        <a:t>F</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3201594488"/>
                  </a:ext>
                </a:extLst>
              </a:tr>
              <a:tr h="537009">
                <a:tc>
                  <a:txBody>
                    <a:bodyPr/>
                    <a:lstStyle/>
                    <a:p>
                      <a:pPr algn="ctr"/>
                      <a:r>
                        <a:rPr lang="vi-VN" b="0" dirty="0"/>
                        <a:t>F</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051115021"/>
                  </a:ext>
                </a:extLst>
              </a:tr>
              <a:tr h="537009">
                <a:tc>
                  <a:txBody>
                    <a:bodyPr/>
                    <a:lstStyle/>
                    <a:p>
                      <a:pPr algn="ctr"/>
                      <a:r>
                        <a:rPr lang="vi-VN" b="0" dirty="0"/>
                        <a:t>F</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69163513"/>
                  </a:ext>
                </a:extLst>
              </a:tr>
              <a:tr h="537009">
                <a:tc>
                  <a:txBody>
                    <a:bodyPr/>
                    <a:lstStyle/>
                    <a:p>
                      <a:pPr algn="ctr"/>
                      <a:r>
                        <a:rPr lang="vi-VN" b="0" dirty="0"/>
                        <a:t>F</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034787015"/>
                  </a:ext>
                </a:extLst>
              </a:tr>
              <a:tr h="537009">
                <a:tc>
                  <a:txBody>
                    <a:bodyPr/>
                    <a:lstStyle/>
                    <a:p>
                      <a:pPr lvl="0" algn="ctr">
                        <a:buNone/>
                      </a:pPr>
                      <a:r>
                        <a:rPr lang="vi-VN" b="0" dirty="0"/>
                        <a:t>F</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726173693"/>
                  </a:ext>
                </a:extLst>
              </a:tr>
            </a:tbl>
          </a:graphicData>
        </a:graphic>
      </p:graphicFrame>
    </p:spTree>
    <p:extLst>
      <p:ext uri="{BB962C8B-B14F-4D97-AF65-F5344CB8AC3E}">
        <p14:creationId xmlns:p14="http://schemas.microsoft.com/office/powerpoint/2010/main" val="35143397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29396" y="317229"/>
            <a:ext cx="4255698" cy="691073"/>
          </a:xfrm>
        </p:spPr>
        <p:txBody>
          <a:bodyPr>
            <a:normAutofit/>
          </a:bodyPr>
          <a:lstStyle/>
          <a:p>
            <a:r>
              <a:rPr lang="vi-VN" sz="4000" dirty="0" err="1">
                <a:latin typeface="Times New Roman"/>
                <a:cs typeface="Times New Roman"/>
              </a:rPr>
              <a:t>Depth</a:t>
            </a:r>
            <a:r>
              <a:rPr lang="vi-VN" sz="4000" dirty="0">
                <a:latin typeface="Times New Roman"/>
                <a:cs typeface="Times New Roman"/>
              </a:rPr>
              <a:t> </a:t>
            </a:r>
            <a:r>
              <a:rPr lang="vi-VN" sz="4000" dirty="0" err="1">
                <a:latin typeface="Times New Roman"/>
                <a:cs typeface="Times New Roman"/>
              </a:rPr>
              <a:t>First</a:t>
            </a:r>
            <a:r>
              <a:rPr lang="vi-VN" sz="4000" dirty="0">
                <a:latin typeface="Times New Roman"/>
                <a:cs typeface="Times New Roman"/>
              </a:rPr>
              <a:t> </a:t>
            </a:r>
            <a:r>
              <a:rPr lang="vi-VN" sz="4000" dirty="0" err="1">
                <a:latin typeface="Times New Roman"/>
                <a:cs typeface="Times New Roman"/>
              </a:rPr>
              <a:t>Search</a:t>
            </a:r>
            <a:endParaRPr lang="vi-VN" sz="4000" dirty="0" err="1"/>
          </a:p>
        </p:txBody>
      </p:sp>
      <p:cxnSp>
        <p:nvCxnSpPr>
          <p:cNvPr id="4" name="Đường kết nối Mũi tên Thẳng 3">
            <a:extLst>
              <a:ext uri="{FF2B5EF4-FFF2-40B4-BE49-F238E27FC236}">
                <a16:creationId xmlns="" xmlns:a16="http://schemas.microsoft.com/office/drawing/2014/main" id="{13024C95-C6A3-6884-6543-B361DE8AAEB8}"/>
              </a:ext>
            </a:extLst>
          </p:cNvPr>
          <p:cNvCxnSpPr/>
          <p:nvPr/>
        </p:nvCxnSpPr>
        <p:spPr>
          <a:xfrm>
            <a:off x="-40255" y="973348"/>
            <a:ext cx="12243756" cy="8626"/>
          </a:xfrm>
          <a:prstGeom prst="straightConnector1">
            <a:avLst/>
          </a:prstGeom>
          <a:ln w="12700"/>
        </p:spPr>
        <p:style>
          <a:lnRef idx="3">
            <a:schemeClr val="dk1"/>
          </a:lnRef>
          <a:fillRef idx="0">
            <a:schemeClr val="dk1"/>
          </a:fillRef>
          <a:effectRef idx="2">
            <a:schemeClr val="dk1"/>
          </a:effectRef>
          <a:fontRef idx="minor">
            <a:schemeClr val="tx1"/>
          </a:fontRef>
        </p:style>
      </p:cxnSp>
      <p:sp>
        <p:nvSpPr>
          <p:cNvPr id="7" name="Hộp Văn bản 6">
            <a:extLst>
              <a:ext uri="{FF2B5EF4-FFF2-40B4-BE49-F238E27FC236}">
                <a16:creationId xmlns="" xmlns:a16="http://schemas.microsoft.com/office/drawing/2014/main" id="{3CBE28FF-AC48-EA06-D0CB-A8B96F1A995D}"/>
              </a:ext>
            </a:extLst>
          </p:cNvPr>
          <p:cNvSpPr txBox="1"/>
          <p:nvPr/>
        </p:nvSpPr>
        <p:spPr>
          <a:xfrm>
            <a:off x="207817" y="1160318"/>
            <a:ext cx="1175904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vi-VN" sz="2400" dirty="0" err="1">
                <a:solidFill>
                  <a:prstClr val="black"/>
                </a:solidFill>
                <a:cs typeface="Arial"/>
              </a:rPr>
              <a:t>Example</a:t>
            </a:r>
          </a:p>
        </p:txBody>
      </p:sp>
      <p:sp>
        <p:nvSpPr>
          <p:cNvPr id="5" name="Hình Bầu dục 4">
            <a:extLst>
              <a:ext uri="{FF2B5EF4-FFF2-40B4-BE49-F238E27FC236}">
                <a16:creationId xmlns="" xmlns:a16="http://schemas.microsoft.com/office/drawing/2014/main" id="{05952E4D-64D2-8444-5C0B-BBF26ABC731D}"/>
              </a:ext>
            </a:extLst>
          </p:cNvPr>
          <p:cNvSpPr/>
          <p:nvPr/>
        </p:nvSpPr>
        <p:spPr>
          <a:xfrm>
            <a:off x="1567961" y="2329961"/>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prstClr val="black"/>
                </a:solidFill>
                <a:cs typeface="Arial"/>
              </a:rPr>
              <a:t>0</a:t>
            </a:r>
          </a:p>
        </p:txBody>
      </p:sp>
      <p:sp>
        <p:nvSpPr>
          <p:cNvPr id="6" name="Hình Bầu dục 5">
            <a:extLst>
              <a:ext uri="{FF2B5EF4-FFF2-40B4-BE49-F238E27FC236}">
                <a16:creationId xmlns="" xmlns:a16="http://schemas.microsoft.com/office/drawing/2014/main" id="{139520B9-FA13-6891-F434-1C106209858A}"/>
              </a:ext>
            </a:extLst>
          </p:cNvPr>
          <p:cNvSpPr/>
          <p:nvPr/>
        </p:nvSpPr>
        <p:spPr>
          <a:xfrm>
            <a:off x="2675017" y="2056791"/>
            <a:ext cx="589471" cy="5463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3</a:t>
            </a:r>
          </a:p>
        </p:txBody>
      </p:sp>
      <p:sp>
        <p:nvSpPr>
          <p:cNvPr id="8" name="Hình Bầu dục 7">
            <a:extLst>
              <a:ext uri="{FF2B5EF4-FFF2-40B4-BE49-F238E27FC236}">
                <a16:creationId xmlns="" xmlns:a16="http://schemas.microsoft.com/office/drawing/2014/main" id="{9560778F-03D5-AFA8-9F6B-332908FA182B}"/>
              </a:ext>
            </a:extLst>
          </p:cNvPr>
          <p:cNvSpPr/>
          <p:nvPr/>
        </p:nvSpPr>
        <p:spPr>
          <a:xfrm>
            <a:off x="978489" y="3422640"/>
            <a:ext cx="589471" cy="5463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prstClr val="black"/>
                </a:solidFill>
                <a:cs typeface="Arial"/>
              </a:rPr>
              <a:t>1</a:t>
            </a:r>
          </a:p>
        </p:txBody>
      </p:sp>
      <p:sp>
        <p:nvSpPr>
          <p:cNvPr id="9" name="Hình Bầu dục 8">
            <a:extLst>
              <a:ext uri="{FF2B5EF4-FFF2-40B4-BE49-F238E27FC236}">
                <a16:creationId xmlns="" xmlns:a16="http://schemas.microsoft.com/office/drawing/2014/main" id="{547F151A-A73C-0720-7E93-F929ECFC4AAE}"/>
              </a:ext>
            </a:extLst>
          </p:cNvPr>
          <p:cNvSpPr/>
          <p:nvPr/>
        </p:nvSpPr>
        <p:spPr>
          <a:xfrm>
            <a:off x="3465772" y="3968979"/>
            <a:ext cx="589471" cy="5463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4</a:t>
            </a:r>
          </a:p>
        </p:txBody>
      </p:sp>
      <p:sp>
        <p:nvSpPr>
          <p:cNvPr id="10" name="Hình Bầu dục 9">
            <a:extLst>
              <a:ext uri="{FF2B5EF4-FFF2-40B4-BE49-F238E27FC236}">
                <a16:creationId xmlns="" xmlns:a16="http://schemas.microsoft.com/office/drawing/2014/main" id="{F0D185F3-8AFE-3274-9DFA-0CA53F3E64D8}"/>
              </a:ext>
            </a:extLst>
          </p:cNvPr>
          <p:cNvSpPr/>
          <p:nvPr/>
        </p:nvSpPr>
        <p:spPr>
          <a:xfrm>
            <a:off x="1797998" y="4299659"/>
            <a:ext cx="589471" cy="5463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2</a:t>
            </a:r>
          </a:p>
        </p:txBody>
      </p:sp>
      <p:sp>
        <p:nvSpPr>
          <p:cNvPr id="11" name="Hình Bầu dục 10">
            <a:extLst>
              <a:ext uri="{FF2B5EF4-FFF2-40B4-BE49-F238E27FC236}">
                <a16:creationId xmlns="" xmlns:a16="http://schemas.microsoft.com/office/drawing/2014/main" id="{0F7FDF8F-4A00-2DEC-A5D4-40DC698F451A}"/>
              </a:ext>
            </a:extLst>
          </p:cNvPr>
          <p:cNvSpPr/>
          <p:nvPr/>
        </p:nvSpPr>
        <p:spPr>
          <a:xfrm>
            <a:off x="2833168" y="4989771"/>
            <a:ext cx="589471" cy="5463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7</a:t>
            </a:r>
          </a:p>
        </p:txBody>
      </p:sp>
      <p:sp>
        <p:nvSpPr>
          <p:cNvPr id="12" name="Hình Bầu dục 11">
            <a:extLst>
              <a:ext uri="{FF2B5EF4-FFF2-40B4-BE49-F238E27FC236}">
                <a16:creationId xmlns="" xmlns:a16="http://schemas.microsoft.com/office/drawing/2014/main" id="{544799EE-9F1C-C6E9-98F9-20F5BD3D6250}"/>
              </a:ext>
            </a:extLst>
          </p:cNvPr>
          <p:cNvSpPr/>
          <p:nvPr/>
        </p:nvSpPr>
        <p:spPr>
          <a:xfrm>
            <a:off x="2430602" y="3192602"/>
            <a:ext cx="589471" cy="5463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5</a:t>
            </a:r>
          </a:p>
        </p:txBody>
      </p:sp>
      <p:sp>
        <p:nvSpPr>
          <p:cNvPr id="13" name="Hình Bầu dục 12">
            <a:extLst>
              <a:ext uri="{FF2B5EF4-FFF2-40B4-BE49-F238E27FC236}">
                <a16:creationId xmlns="" xmlns:a16="http://schemas.microsoft.com/office/drawing/2014/main" id="{8A1784DA-53DF-CF2F-0D98-8D9CE2F88670}"/>
              </a:ext>
            </a:extLst>
          </p:cNvPr>
          <p:cNvSpPr/>
          <p:nvPr/>
        </p:nvSpPr>
        <p:spPr>
          <a:xfrm>
            <a:off x="3796451" y="2732527"/>
            <a:ext cx="589471" cy="5463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6</a:t>
            </a:r>
          </a:p>
        </p:txBody>
      </p:sp>
      <p:sp>
        <p:nvSpPr>
          <p:cNvPr id="14" name="Hình Bầu dục 13">
            <a:extLst>
              <a:ext uri="{FF2B5EF4-FFF2-40B4-BE49-F238E27FC236}">
                <a16:creationId xmlns="" xmlns:a16="http://schemas.microsoft.com/office/drawing/2014/main" id="{A5C44B70-A9E8-423A-F9D5-85E72C9690B1}"/>
              </a:ext>
            </a:extLst>
          </p:cNvPr>
          <p:cNvSpPr/>
          <p:nvPr/>
        </p:nvSpPr>
        <p:spPr>
          <a:xfrm>
            <a:off x="4702225" y="4716602"/>
            <a:ext cx="589471" cy="5463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8</a:t>
            </a:r>
          </a:p>
        </p:txBody>
      </p:sp>
      <p:cxnSp>
        <p:nvCxnSpPr>
          <p:cNvPr id="16" name="Đường kết nối Mũi tên Thẳng 15">
            <a:extLst>
              <a:ext uri="{FF2B5EF4-FFF2-40B4-BE49-F238E27FC236}">
                <a16:creationId xmlns="" xmlns:a16="http://schemas.microsoft.com/office/drawing/2014/main" id="{7689661B-D118-9393-BC69-5E48A3055554}"/>
              </a:ext>
            </a:extLst>
          </p:cNvPr>
          <p:cNvCxnSpPr/>
          <p:nvPr/>
        </p:nvCxnSpPr>
        <p:spPr>
          <a:xfrm flipH="1">
            <a:off x="1290188" y="2884638"/>
            <a:ext cx="552091" cy="540588"/>
          </a:xfrm>
          <a:prstGeom prst="straightConnector1">
            <a:avLst/>
          </a:prstGeom>
          <a:ln w="571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7" name="Đường kết nối Mũi tên Thẳng 16">
            <a:extLst>
              <a:ext uri="{FF2B5EF4-FFF2-40B4-BE49-F238E27FC236}">
                <a16:creationId xmlns="" xmlns:a16="http://schemas.microsoft.com/office/drawing/2014/main" id="{09143AB2-E11C-5692-56A0-AEEEB455709B}"/>
              </a:ext>
            </a:extLst>
          </p:cNvPr>
          <p:cNvCxnSpPr>
            <a:cxnSpLocks/>
          </p:cNvCxnSpPr>
          <p:nvPr/>
        </p:nvCxnSpPr>
        <p:spPr>
          <a:xfrm flipH="1">
            <a:off x="1563726" y="3548945"/>
            <a:ext cx="864706" cy="14005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Đường kết nối Mũi tên Thẳng 17">
            <a:extLst>
              <a:ext uri="{FF2B5EF4-FFF2-40B4-BE49-F238E27FC236}">
                <a16:creationId xmlns="" xmlns:a16="http://schemas.microsoft.com/office/drawing/2014/main" id="{BD7F45AB-6388-84DC-84AF-631E4C559EAD}"/>
              </a:ext>
            </a:extLst>
          </p:cNvPr>
          <p:cNvCxnSpPr>
            <a:cxnSpLocks/>
          </p:cNvCxnSpPr>
          <p:nvPr/>
        </p:nvCxnSpPr>
        <p:spPr>
          <a:xfrm flipH="1">
            <a:off x="2149879" y="2376638"/>
            <a:ext cx="532552" cy="276818"/>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Đường kết nối Mũi tên Thẳng 18">
            <a:extLst>
              <a:ext uri="{FF2B5EF4-FFF2-40B4-BE49-F238E27FC236}">
                <a16:creationId xmlns="" xmlns:a16="http://schemas.microsoft.com/office/drawing/2014/main" id="{E8610FCD-579A-0FAF-E738-DA18F10717FF}"/>
              </a:ext>
            </a:extLst>
          </p:cNvPr>
          <p:cNvCxnSpPr>
            <a:cxnSpLocks/>
          </p:cNvCxnSpPr>
          <p:nvPr/>
        </p:nvCxnSpPr>
        <p:spPr>
          <a:xfrm>
            <a:off x="2066971" y="2796715"/>
            <a:ext cx="532293" cy="442895"/>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Đường kết nối Mũi tên Thẳng 19">
            <a:extLst>
              <a:ext uri="{FF2B5EF4-FFF2-40B4-BE49-F238E27FC236}">
                <a16:creationId xmlns="" xmlns:a16="http://schemas.microsoft.com/office/drawing/2014/main" id="{2B6B2F0F-67F5-F045-74D5-FC1CD9E23D5E}"/>
              </a:ext>
            </a:extLst>
          </p:cNvPr>
          <p:cNvCxnSpPr>
            <a:cxnSpLocks/>
          </p:cNvCxnSpPr>
          <p:nvPr/>
        </p:nvCxnSpPr>
        <p:spPr>
          <a:xfrm flipH="1">
            <a:off x="2999803" y="3011638"/>
            <a:ext cx="806090" cy="442895"/>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Đường kết nối Mũi tên Thẳng 20">
            <a:extLst>
              <a:ext uri="{FF2B5EF4-FFF2-40B4-BE49-F238E27FC236}">
                <a16:creationId xmlns="" xmlns:a16="http://schemas.microsoft.com/office/drawing/2014/main" id="{C57CD43B-8ADF-87D1-B62C-67ED15349518}"/>
              </a:ext>
            </a:extLst>
          </p:cNvPr>
          <p:cNvCxnSpPr>
            <a:cxnSpLocks/>
          </p:cNvCxnSpPr>
          <p:nvPr/>
        </p:nvCxnSpPr>
        <p:spPr>
          <a:xfrm flipH="1">
            <a:off x="2296418" y="3724792"/>
            <a:ext cx="434860" cy="667587"/>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Đường kết nối Mũi tên Thẳng 21">
            <a:extLst>
              <a:ext uri="{FF2B5EF4-FFF2-40B4-BE49-F238E27FC236}">
                <a16:creationId xmlns="" xmlns:a16="http://schemas.microsoft.com/office/drawing/2014/main" id="{063EF652-B56D-F736-E681-3C566141168A}"/>
              </a:ext>
            </a:extLst>
          </p:cNvPr>
          <p:cNvCxnSpPr>
            <a:cxnSpLocks/>
          </p:cNvCxnSpPr>
          <p:nvPr/>
        </p:nvCxnSpPr>
        <p:spPr>
          <a:xfrm flipH="1" flipV="1">
            <a:off x="2355033" y="4695225"/>
            <a:ext cx="513014" cy="407027"/>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Đường kết nối Mũi tên Thẳng 22">
            <a:extLst>
              <a:ext uri="{FF2B5EF4-FFF2-40B4-BE49-F238E27FC236}">
                <a16:creationId xmlns="" xmlns:a16="http://schemas.microsoft.com/office/drawing/2014/main" id="{7443DFF4-7B19-DDC1-C6A7-1A672E729431}"/>
              </a:ext>
            </a:extLst>
          </p:cNvPr>
          <p:cNvCxnSpPr>
            <a:cxnSpLocks/>
          </p:cNvCxnSpPr>
          <p:nvPr/>
        </p:nvCxnSpPr>
        <p:spPr>
          <a:xfrm flipH="1">
            <a:off x="3400342" y="5112022"/>
            <a:ext cx="1314090" cy="159588"/>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Đường kết nối Mũi tên Thẳng 23">
            <a:extLst>
              <a:ext uri="{FF2B5EF4-FFF2-40B4-BE49-F238E27FC236}">
                <a16:creationId xmlns="" xmlns:a16="http://schemas.microsoft.com/office/drawing/2014/main" id="{7471F23C-0DE8-5C19-CEB6-AEBEE4D28991}"/>
              </a:ext>
            </a:extLst>
          </p:cNvPr>
          <p:cNvCxnSpPr>
            <a:cxnSpLocks/>
          </p:cNvCxnSpPr>
          <p:nvPr/>
        </p:nvCxnSpPr>
        <p:spPr>
          <a:xfrm>
            <a:off x="3981739" y="4408637"/>
            <a:ext cx="835140" cy="38428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Đường kết nối Mũi tên Thẳng 24">
            <a:extLst>
              <a:ext uri="{FF2B5EF4-FFF2-40B4-BE49-F238E27FC236}">
                <a16:creationId xmlns="" xmlns:a16="http://schemas.microsoft.com/office/drawing/2014/main" id="{1A305435-8F7D-4DB7-CFE9-CC0807DE4C2F}"/>
              </a:ext>
            </a:extLst>
          </p:cNvPr>
          <p:cNvCxnSpPr>
            <a:cxnSpLocks/>
          </p:cNvCxnSpPr>
          <p:nvPr/>
        </p:nvCxnSpPr>
        <p:spPr>
          <a:xfrm flipH="1">
            <a:off x="3800880" y="3304715"/>
            <a:ext cx="239476" cy="677357"/>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Đường kết nối Mũi tên Thẳng 25">
            <a:extLst>
              <a:ext uri="{FF2B5EF4-FFF2-40B4-BE49-F238E27FC236}">
                <a16:creationId xmlns="" xmlns:a16="http://schemas.microsoft.com/office/drawing/2014/main" id="{58D5708D-C7AA-4E26-C3F2-BF476DDAEEC2}"/>
              </a:ext>
            </a:extLst>
          </p:cNvPr>
          <p:cNvCxnSpPr>
            <a:cxnSpLocks/>
          </p:cNvCxnSpPr>
          <p:nvPr/>
        </p:nvCxnSpPr>
        <p:spPr>
          <a:xfrm flipH="1">
            <a:off x="2364803" y="4350022"/>
            <a:ext cx="1099168" cy="198665"/>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7" name="Bảng 27">
            <a:extLst>
              <a:ext uri="{FF2B5EF4-FFF2-40B4-BE49-F238E27FC236}">
                <a16:creationId xmlns="" xmlns:a16="http://schemas.microsoft.com/office/drawing/2014/main" id="{53EFAFF6-B781-E76B-C1C2-A73D867B8580}"/>
              </a:ext>
            </a:extLst>
          </p:cNvPr>
          <p:cNvGraphicFramePr>
            <a:graphicFrameLocks noGrp="1"/>
          </p:cNvGraphicFramePr>
          <p:nvPr>
            <p:extLst/>
          </p:nvPr>
        </p:nvGraphicFramePr>
        <p:xfrm>
          <a:off x="6674555" y="1566333"/>
          <a:ext cx="2275320" cy="4833081"/>
        </p:xfrm>
        <a:graphic>
          <a:graphicData uri="http://schemas.openxmlformats.org/drawingml/2006/table">
            <a:tbl>
              <a:tblPr firstRow="1" bandRow="1">
                <a:tableStyleId>{C083E6E3-FA7D-4D7B-A595-EF9225AFEA82}</a:tableStyleId>
              </a:tblPr>
              <a:tblGrid>
                <a:gridCol w="1137660">
                  <a:extLst>
                    <a:ext uri="{9D8B030D-6E8A-4147-A177-3AD203B41FA5}">
                      <a16:colId xmlns="" xmlns:a16="http://schemas.microsoft.com/office/drawing/2014/main" val="3030735533"/>
                    </a:ext>
                  </a:extLst>
                </a:gridCol>
                <a:gridCol w="1137660">
                  <a:extLst>
                    <a:ext uri="{9D8B030D-6E8A-4147-A177-3AD203B41FA5}">
                      <a16:colId xmlns="" xmlns:a16="http://schemas.microsoft.com/office/drawing/2014/main" val="3213144432"/>
                    </a:ext>
                  </a:extLst>
                </a:gridCol>
              </a:tblGrid>
              <a:tr h="537009">
                <a:tc>
                  <a:txBody>
                    <a:bodyPr/>
                    <a:lstStyle/>
                    <a:p>
                      <a:pPr algn="ctr"/>
                      <a:r>
                        <a:rPr lang="vi-VN" b="0" dirty="0">
                          <a:solidFill>
                            <a:srgbClr val="FF0000"/>
                          </a:solidFill>
                        </a:rPr>
                        <a:t>0</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solidFill>
                            <a:srgbClr val="FF0000"/>
                          </a:solidFill>
                        </a:rPr>
                        <a:t>1</a:t>
                      </a:r>
                      <a:r>
                        <a:rPr lang="vi-VN" b="0" dirty="0"/>
                        <a:t>,3,5</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02114"/>
                  </a:ext>
                </a:extLst>
              </a:tr>
              <a:tr h="537009">
                <a:tc>
                  <a:txBody>
                    <a:bodyPr/>
                    <a:lstStyle/>
                    <a:p>
                      <a:pPr algn="ctr"/>
                      <a:r>
                        <a:rPr lang="vi-VN" b="0" dirty="0"/>
                        <a:t>1</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0,5</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176112846"/>
                  </a:ext>
                </a:extLst>
              </a:tr>
              <a:tr h="537009">
                <a:tc>
                  <a:txBody>
                    <a:bodyPr/>
                    <a:lstStyle/>
                    <a:p>
                      <a:pPr algn="ctr"/>
                      <a:r>
                        <a:rPr lang="vi-VN" b="0" dirty="0"/>
                        <a:t>2</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4,5,7</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197727904"/>
                  </a:ext>
                </a:extLst>
              </a:tr>
              <a:tr h="537009">
                <a:tc>
                  <a:txBody>
                    <a:bodyPr/>
                    <a:lstStyle/>
                    <a:p>
                      <a:pPr algn="ctr"/>
                      <a:r>
                        <a:rPr lang="vi-VN" b="0" dirty="0"/>
                        <a:t>3</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0</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226018984"/>
                  </a:ext>
                </a:extLst>
              </a:tr>
              <a:tr h="537009">
                <a:tc>
                  <a:txBody>
                    <a:bodyPr/>
                    <a:lstStyle/>
                    <a:p>
                      <a:pPr algn="ctr"/>
                      <a:r>
                        <a:rPr lang="vi-VN" b="0" dirty="0"/>
                        <a:t>4</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2,6,8</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3201594488"/>
                  </a:ext>
                </a:extLst>
              </a:tr>
              <a:tr h="537009">
                <a:tc>
                  <a:txBody>
                    <a:bodyPr/>
                    <a:lstStyle/>
                    <a:p>
                      <a:pPr algn="ctr"/>
                      <a:r>
                        <a:rPr lang="vi-VN" b="0" dirty="0"/>
                        <a:t>5</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0,1,2,6</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051115021"/>
                  </a:ext>
                </a:extLst>
              </a:tr>
              <a:tr h="537009">
                <a:tc>
                  <a:txBody>
                    <a:bodyPr/>
                    <a:lstStyle/>
                    <a:p>
                      <a:pPr algn="ctr"/>
                      <a:r>
                        <a:rPr lang="vi-VN" b="0" dirty="0"/>
                        <a:t>6</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4,5</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69163513"/>
                  </a:ext>
                </a:extLst>
              </a:tr>
              <a:tr h="537009">
                <a:tc>
                  <a:txBody>
                    <a:bodyPr/>
                    <a:lstStyle/>
                    <a:p>
                      <a:pPr algn="ctr"/>
                      <a:r>
                        <a:rPr lang="vi-VN" b="0" dirty="0"/>
                        <a:t>7</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2,8</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034787015"/>
                  </a:ext>
                </a:extLst>
              </a:tr>
              <a:tr h="537009">
                <a:tc>
                  <a:txBody>
                    <a:bodyPr/>
                    <a:lstStyle/>
                    <a:p>
                      <a:pPr lvl="0" algn="ctr">
                        <a:buNone/>
                      </a:pPr>
                      <a:r>
                        <a:rPr lang="vi-VN" b="0" dirty="0"/>
                        <a:t>8</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vi-VN" b="0" dirty="0"/>
                        <a:t>4,7</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726173693"/>
                  </a:ext>
                </a:extLst>
              </a:tr>
            </a:tbl>
          </a:graphicData>
        </a:graphic>
      </p:graphicFrame>
      <p:graphicFrame>
        <p:nvGraphicFramePr>
          <p:cNvPr id="28" name="Bảng 27">
            <a:extLst>
              <a:ext uri="{FF2B5EF4-FFF2-40B4-BE49-F238E27FC236}">
                <a16:creationId xmlns="" xmlns:a16="http://schemas.microsoft.com/office/drawing/2014/main" id="{653E2956-5DA4-C12A-CB4D-79477FC54F49}"/>
              </a:ext>
            </a:extLst>
          </p:cNvPr>
          <p:cNvGraphicFramePr>
            <a:graphicFrameLocks noGrp="1"/>
          </p:cNvGraphicFramePr>
          <p:nvPr>
            <p:extLst/>
          </p:nvPr>
        </p:nvGraphicFramePr>
        <p:xfrm>
          <a:off x="9256888" y="1566333"/>
          <a:ext cx="818444" cy="4818183"/>
        </p:xfrm>
        <a:graphic>
          <a:graphicData uri="http://schemas.openxmlformats.org/drawingml/2006/table">
            <a:tbl>
              <a:tblPr firstRow="1" bandRow="1">
                <a:tableStyleId>{C083E6E3-FA7D-4D7B-A595-EF9225AFEA82}</a:tableStyleId>
              </a:tblPr>
              <a:tblGrid>
                <a:gridCol w="818444">
                  <a:extLst>
                    <a:ext uri="{9D8B030D-6E8A-4147-A177-3AD203B41FA5}">
                      <a16:colId xmlns="" xmlns:a16="http://schemas.microsoft.com/office/drawing/2014/main" val="3030735533"/>
                    </a:ext>
                  </a:extLst>
                </a:gridCol>
              </a:tblGrid>
              <a:tr h="522111">
                <a:tc>
                  <a:txBody>
                    <a:bodyPr/>
                    <a:lstStyle/>
                    <a:p>
                      <a:pPr algn="ctr"/>
                      <a:r>
                        <a:rPr lang="vi-VN" b="0" dirty="0">
                          <a:solidFill>
                            <a:srgbClr val="FF0000"/>
                          </a:solidFill>
                        </a:rPr>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02114"/>
                  </a:ext>
                </a:extLst>
              </a:tr>
              <a:tr h="537009">
                <a:tc>
                  <a:txBody>
                    <a:bodyPr/>
                    <a:lstStyle/>
                    <a:p>
                      <a:pPr algn="ctr"/>
                      <a:r>
                        <a:rPr lang="vi-VN" b="0" dirty="0"/>
                        <a:t>F</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176112846"/>
                  </a:ext>
                </a:extLst>
              </a:tr>
              <a:tr h="537009">
                <a:tc>
                  <a:txBody>
                    <a:bodyPr/>
                    <a:lstStyle/>
                    <a:p>
                      <a:pPr algn="ctr"/>
                      <a:r>
                        <a:rPr lang="vi-VN" b="0" dirty="0"/>
                        <a:t>F</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197727904"/>
                  </a:ext>
                </a:extLst>
              </a:tr>
              <a:tr h="537009">
                <a:tc>
                  <a:txBody>
                    <a:bodyPr/>
                    <a:lstStyle/>
                    <a:p>
                      <a:pPr algn="ctr"/>
                      <a:r>
                        <a:rPr lang="vi-VN" b="0" dirty="0"/>
                        <a:t>F</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226018984"/>
                  </a:ext>
                </a:extLst>
              </a:tr>
              <a:tr h="537009">
                <a:tc>
                  <a:txBody>
                    <a:bodyPr/>
                    <a:lstStyle/>
                    <a:p>
                      <a:pPr algn="ctr"/>
                      <a:r>
                        <a:rPr lang="vi-VN" b="0" dirty="0"/>
                        <a:t>F</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3201594488"/>
                  </a:ext>
                </a:extLst>
              </a:tr>
              <a:tr h="537009">
                <a:tc>
                  <a:txBody>
                    <a:bodyPr/>
                    <a:lstStyle/>
                    <a:p>
                      <a:pPr algn="ctr"/>
                      <a:r>
                        <a:rPr lang="vi-VN" b="0" dirty="0"/>
                        <a:t>F</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051115021"/>
                  </a:ext>
                </a:extLst>
              </a:tr>
              <a:tr h="537009">
                <a:tc>
                  <a:txBody>
                    <a:bodyPr/>
                    <a:lstStyle/>
                    <a:p>
                      <a:pPr algn="ctr"/>
                      <a:r>
                        <a:rPr lang="vi-VN" b="0" dirty="0"/>
                        <a:t>F</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69163513"/>
                  </a:ext>
                </a:extLst>
              </a:tr>
              <a:tr h="537009">
                <a:tc>
                  <a:txBody>
                    <a:bodyPr/>
                    <a:lstStyle/>
                    <a:p>
                      <a:pPr algn="ctr"/>
                      <a:r>
                        <a:rPr lang="vi-VN" b="0" dirty="0"/>
                        <a:t>F</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034787015"/>
                  </a:ext>
                </a:extLst>
              </a:tr>
              <a:tr h="537009">
                <a:tc>
                  <a:txBody>
                    <a:bodyPr/>
                    <a:lstStyle/>
                    <a:p>
                      <a:pPr lvl="0" algn="ctr">
                        <a:buNone/>
                      </a:pPr>
                      <a:r>
                        <a:rPr lang="vi-VN" b="0" dirty="0"/>
                        <a:t>F</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726173693"/>
                  </a:ext>
                </a:extLst>
              </a:tr>
            </a:tbl>
          </a:graphicData>
        </a:graphic>
      </p:graphicFrame>
      <p:sp>
        <p:nvSpPr>
          <p:cNvPr id="3" name="Hộp Văn bản 2">
            <a:extLst>
              <a:ext uri="{FF2B5EF4-FFF2-40B4-BE49-F238E27FC236}">
                <a16:creationId xmlns="" xmlns:a16="http://schemas.microsoft.com/office/drawing/2014/main" id="{A9AAD103-D37F-18BC-AC0F-940ABD1A538E}"/>
              </a:ext>
            </a:extLst>
          </p:cNvPr>
          <p:cNvSpPr txBox="1"/>
          <p:nvPr/>
        </p:nvSpPr>
        <p:spPr>
          <a:xfrm>
            <a:off x="751114" y="5867399"/>
            <a:ext cx="53884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err="1">
                <a:solidFill>
                  <a:prstClr val="black"/>
                </a:solidFill>
                <a:cs typeface="Arial"/>
              </a:rPr>
              <a:t>Dfs</a:t>
            </a:r>
            <a:r>
              <a:rPr lang="vi-VN" dirty="0">
                <a:solidFill>
                  <a:prstClr val="black"/>
                </a:solidFill>
                <a:cs typeface="Arial"/>
              </a:rPr>
              <a:t>(0)</a:t>
            </a:r>
            <a:endParaRPr lang="vi-VN" dirty="0">
              <a:solidFill>
                <a:prstClr val="black"/>
              </a:solidFill>
            </a:endParaRPr>
          </a:p>
        </p:txBody>
      </p:sp>
    </p:spTree>
    <p:extLst>
      <p:ext uri="{BB962C8B-B14F-4D97-AF65-F5344CB8AC3E}">
        <p14:creationId xmlns:p14="http://schemas.microsoft.com/office/powerpoint/2010/main" val="22805271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29396" y="317229"/>
            <a:ext cx="4255698" cy="691073"/>
          </a:xfrm>
        </p:spPr>
        <p:txBody>
          <a:bodyPr>
            <a:normAutofit/>
          </a:bodyPr>
          <a:lstStyle/>
          <a:p>
            <a:r>
              <a:rPr lang="vi-VN" sz="4000" dirty="0" err="1">
                <a:latin typeface="Times New Roman"/>
                <a:cs typeface="Times New Roman"/>
              </a:rPr>
              <a:t>Depth</a:t>
            </a:r>
            <a:r>
              <a:rPr lang="vi-VN" sz="4000" dirty="0">
                <a:latin typeface="Times New Roman"/>
                <a:cs typeface="Times New Roman"/>
              </a:rPr>
              <a:t> </a:t>
            </a:r>
            <a:r>
              <a:rPr lang="vi-VN" sz="4000" dirty="0" err="1">
                <a:latin typeface="Times New Roman"/>
                <a:cs typeface="Times New Roman"/>
              </a:rPr>
              <a:t>First</a:t>
            </a:r>
            <a:r>
              <a:rPr lang="vi-VN" sz="4000" dirty="0">
                <a:latin typeface="Times New Roman"/>
                <a:cs typeface="Times New Roman"/>
              </a:rPr>
              <a:t> </a:t>
            </a:r>
            <a:r>
              <a:rPr lang="vi-VN" sz="4000" dirty="0" err="1">
                <a:latin typeface="Times New Roman"/>
                <a:cs typeface="Times New Roman"/>
              </a:rPr>
              <a:t>Search</a:t>
            </a:r>
            <a:endParaRPr lang="vi-VN" sz="4000" dirty="0" err="1"/>
          </a:p>
        </p:txBody>
      </p:sp>
      <p:cxnSp>
        <p:nvCxnSpPr>
          <p:cNvPr id="4" name="Đường kết nối Mũi tên Thẳng 3">
            <a:extLst>
              <a:ext uri="{FF2B5EF4-FFF2-40B4-BE49-F238E27FC236}">
                <a16:creationId xmlns="" xmlns:a16="http://schemas.microsoft.com/office/drawing/2014/main" id="{13024C95-C6A3-6884-6543-B361DE8AAEB8}"/>
              </a:ext>
            </a:extLst>
          </p:cNvPr>
          <p:cNvCxnSpPr/>
          <p:nvPr/>
        </p:nvCxnSpPr>
        <p:spPr>
          <a:xfrm>
            <a:off x="-40255" y="973348"/>
            <a:ext cx="12243756" cy="8626"/>
          </a:xfrm>
          <a:prstGeom prst="straightConnector1">
            <a:avLst/>
          </a:prstGeom>
          <a:ln w="12700"/>
        </p:spPr>
        <p:style>
          <a:lnRef idx="3">
            <a:schemeClr val="dk1"/>
          </a:lnRef>
          <a:fillRef idx="0">
            <a:schemeClr val="dk1"/>
          </a:fillRef>
          <a:effectRef idx="2">
            <a:schemeClr val="dk1"/>
          </a:effectRef>
          <a:fontRef idx="minor">
            <a:schemeClr val="tx1"/>
          </a:fontRef>
        </p:style>
      </p:cxnSp>
      <p:sp>
        <p:nvSpPr>
          <p:cNvPr id="7" name="Hộp Văn bản 6">
            <a:extLst>
              <a:ext uri="{FF2B5EF4-FFF2-40B4-BE49-F238E27FC236}">
                <a16:creationId xmlns="" xmlns:a16="http://schemas.microsoft.com/office/drawing/2014/main" id="{3CBE28FF-AC48-EA06-D0CB-A8B96F1A995D}"/>
              </a:ext>
            </a:extLst>
          </p:cNvPr>
          <p:cNvSpPr txBox="1"/>
          <p:nvPr/>
        </p:nvSpPr>
        <p:spPr>
          <a:xfrm>
            <a:off x="207817" y="1160318"/>
            <a:ext cx="1175904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vi-VN" sz="2400" dirty="0" err="1">
                <a:solidFill>
                  <a:prstClr val="black"/>
                </a:solidFill>
                <a:cs typeface="Arial"/>
              </a:rPr>
              <a:t>Example</a:t>
            </a:r>
          </a:p>
        </p:txBody>
      </p:sp>
      <p:sp>
        <p:nvSpPr>
          <p:cNvPr id="5" name="Hình Bầu dục 4">
            <a:extLst>
              <a:ext uri="{FF2B5EF4-FFF2-40B4-BE49-F238E27FC236}">
                <a16:creationId xmlns="" xmlns:a16="http://schemas.microsoft.com/office/drawing/2014/main" id="{05952E4D-64D2-8444-5C0B-BBF26ABC731D}"/>
              </a:ext>
            </a:extLst>
          </p:cNvPr>
          <p:cNvSpPr/>
          <p:nvPr/>
        </p:nvSpPr>
        <p:spPr>
          <a:xfrm>
            <a:off x="1567961" y="2329961"/>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prstClr val="black"/>
                </a:solidFill>
                <a:cs typeface="Arial"/>
              </a:rPr>
              <a:t>0</a:t>
            </a:r>
          </a:p>
        </p:txBody>
      </p:sp>
      <p:sp>
        <p:nvSpPr>
          <p:cNvPr id="6" name="Hình Bầu dục 5">
            <a:extLst>
              <a:ext uri="{FF2B5EF4-FFF2-40B4-BE49-F238E27FC236}">
                <a16:creationId xmlns="" xmlns:a16="http://schemas.microsoft.com/office/drawing/2014/main" id="{139520B9-FA13-6891-F434-1C106209858A}"/>
              </a:ext>
            </a:extLst>
          </p:cNvPr>
          <p:cNvSpPr/>
          <p:nvPr/>
        </p:nvSpPr>
        <p:spPr>
          <a:xfrm>
            <a:off x="2675017" y="2056791"/>
            <a:ext cx="589471" cy="5463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3</a:t>
            </a:r>
          </a:p>
        </p:txBody>
      </p:sp>
      <p:sp>
        <p:nvSpPr>
          <p:cNvPr id="8" name="Hình Bầu dục 7">
            <a:extLst>
              <a:ext uri="{FF2B5EF4-FFF2-40B4-BE49-F238E27FC236}">
                <a16:creationId xmlns="" xmlns:a16="http://schemas.microsoft.com/office/drawing/2014/main" id="{9560778F-03D5-AFA8-9F6B-332908FA182B}"/>
              </a:ext>
            </a:extLst>
          </p:cNvPr>
          <p:cNvSpPr/>
          <p:nvPr/>
        </p:nvSpPr>
        <p:spPr>
          <a:xfrm>
            <a:off x="978489" y="3422640"/>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prstClr val="black"/>
                </a:solidFill>
                <a:cs typeface="Arial"/>
              </a:rPr>
              <a:t>1</a:t>
            </a:r>
          </a:p>
        </p:txBody>
      </p:sp>
      <p:sp>
        <p:nvSpPr>
          <p:cNvPr id="9" name="Hình Bầu dục 8">
            <a:extLst>
              <a:ext uri="{FF2B5EF4-FFF2-40B4-BE49-F238E27FC236}">
                <a16:creationId xmlns="" xmlns:a16="http://schemas.microsoft.com/office/drawing/2014/main" id="{547F151A-A73C-0720-7E93-F929ECFC4AAE}"/>
              </a:ext>
            </a:extLst>
          </p:cNvPr>
          <p:cNvSpPr/>
          <p:nvPr/>
        </p:nvSpPr>
        <p:spPr>
          <a:xfrm>
            <a:off x="3465772" y="3968979"/>
            <a:ext cx="589471" cy="5463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4</a:t>
            </a:r>
          </a:p>
        </p:txBody>
      </p:sp>
      <p:sp>
        <p:nvSpPr>
          <p:cNvPr id="10" name="Hình Bầu dục 9">
            <a:extLst>
              <a:ext uri="{FF2B5EF4-FFF2-40B4-BE49-F238E27FC236}">
                <a16:creationId xmlns="" xmlns:a16="http://schemas.microsoft.com/office/drawing/2014/main" id="{F0D185F3-8AFE-3274-9DFA-0CA53F3E64D8}"/>
              </a:ext>
            </a:extLst>
          </p:cNvPr>
          <p:cNvSpPr/>
          <p:nvPr/>
        </p:nvSpPr>
        <p:spPr>
          <a:xfrm>
            <a:off x="1797998" y="4299659"/>
            <a:ext cx="589471" cy="5463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2</a:t>
            </a:r>
          </a:p>
        </p:txBody>
      </p:sp>
      <p:sp>
        <p:nvSpPr>
          <p:cNvPr id="11" name="Hình Bầu dục 10">
            <a:extLst>
              <a:ext uri="{FF2B5EF4-FFF2-40B4-BE49-F238E27FC236}">
                <a16:creationId xmlns="" xmlns:a16="http://schemas.microsoft.com/office/drawing/2014/main" id="{0F7FDF8F-4A00-2DEC-A5D4-40DC698F451A}"/>
              </a:ext>
            </a:extLst>
          </p:cNvPr>
          <p:cNvSpPr/>
          <p:nvPr/>
        </p:nvSpPr>
        <p:spPr>
          <a:xfrm>
            <a:off x="2833168" y="4989771"/>
            <a:ext cx="589471" cy="5463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7</a:t>
            </a:r>
          </a:p>
        </p:txBody>
      </p:sp>
      <p:sp>
        <p:nvSpPr>
          <p:cNvPr id="12" name="Hình Bầu dục 11">
            <a:extLst>
              <a:ext uri="{FF2B5EF4-FFF2-40B4-BE49-F238E27FC236}">
                <a16:creationId xmlns="" xmlns:a16="http://schemas.microsoft.com/office/drawing/2014/main" id="{544799EE-9F1C-C6E9-98F9-20F5BD3D6250}"/>
              </a:ext>
            </a:extLst>
          </p:cNvPr>
          <p:cNvSpPr/>
          <p:nvPr/>
        </p:nvSpPr>
        <p:spPr>
          <a:xfrm>
            <a:off x="2430602" y="3192602"/>
            <a:ext cx="589471" cy="5463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5</a:t>
            </a:r>
          </a:p>
        </p:txBody>
      </p:sp>
      <p:sp>
        <p:nvSpPr>
          <p:cNvPr id="13" name="Hình Bầu dục 12">
            <a:extLst>
              <a:ext uri="{FF2B5EF4-FFF2-40B4-BE49-F238E27FC236}">
                <a16:creationId xmlns="" xmlns:a16="http://schemas.microsoft.com/office/drawing/2014/main" id="{8A1784DA-53DF-CF2F-0D98-8D9CE2F88670}"/>
              </a:ext>
            </a:extLst>
          </p:cNvPr>
          <p:cNvSpPr/>
          <p:nvPr/>
        </p:nvSpPr>
        <p:spPr>
          <a:xfrm>
            <a:off x="3796451" y="2732527"/>
            <a:ext cx="589471" cy="5463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6</a:t>
            </a:r>
          </a:p>
        </p:txBody>
      </p:sp>
      <p:sp>
        <p:nvSpPr>
          <p:cNvPr id="14" name="Hình Bầu dục 13">
            <a:extLst>
              <a:ext uri="{FF2B5EF4-FFF2-40B4-BE49-F238E27FC236}">
                <a16:creationId xmlns="" xmlns:a16="http://schemas.microsoft.com/office/drawing/2014/main" id="{A5C44B70-A9E8-423A-F9D5-85E72C9690B1}"/>
              </a:ext>
            </a:extLst>
          </p:cNvPr>
          <p:cNvSpPr/>
          <p:nvPr/>
        </p:nvSpPr>
        <p:spPr>
          <a:xfrm>
            <a:off x="4702225" y="4716602"/>
            <a:ext cx="589471" cy="5463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8</a:t>
            </a:r>
          </a:p>
        </p:txBody>
      </p:sp>
      <p:cxnSp>
        <p:nvCxnSpPr>
          <p:cNvPr id="16" name="Đường kết nối Mũi tên Thẳng 15">
            <a:extLst>
              <a:ext uri="{FF2B5EF4-FFF2-40B4-BE49-F238E27FC236}">
                <a16:creationId xmlns="" xmlns:a16="http://schemas.microsoft.com/office/drawing/2014/main" id="{7689661B-D118-9393-BC69-5E48A3055554}"/>
              </a:ext>
            </a:extLst>
          </p:cNvPr>
          <p:cNvCxnSpPr/>
          <p:nvPr/>
        </p:nvCxnSpPr>
        <p:spPr>
          <a:xfrm flipH="1">
            <a:off x="1290188" y="2884638"/>
            <a:ext cx="552091" cy="540588"/>
          </a:xfrm>
          <a:prstGeom prst="straightConnector1">
            <a:avLst/>
          </a:prstGeom>
          <a:ln w="571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7" name="Đường kết nối Mũi tên Thẳng 16">
            <a:extLst>
              <a:ext uri="{FF2B5EF4-FFF2-40B4-BE49-F238E27FC236}">
                <a16:creationId xmlns="" xmlns:a16="http://schemas.microsoft.com/office/drawing/2014/main" id="{09143AB2-E11C-5692-56A0-AEEEB455709B}"/>
              </a:ext>
            </a:extLst>
          </p:cNvPr>
          <p:cNvCxnSpPr>
            <a:cxnSpLocks/>
          </p:cNvCxnSpPr>
          <p:nvPr/>
        </p:nvCxnSpPr>
        <p:spPr>
          <a:xfrm flipH="1">
            <a:off x="1563726" y="3548945"/>
            <a:ext cx="864706" cy="140050"/>
          </a:xfrm>
          <a:prstGeom prst="straightConnector1">
            <a:avLst/>
          </a:prstGeom>
          <a:ln w="571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8" name="Đường kết nối Mũi tên Thẳng 17">
            <a:extLst>
              <a:ext uri="{FF2B5EF4-FFF2-40B4-BE49-F238E27FC236}">
                <a16:creationId xmlns="" xmlns:a16="http://schemas.microsoft.com/office/drawing/2014/main" id="{BD7F45AB-6388-84DC-84AF-631E4C559EAD}"/>
              </a:ext>
            </a:extLst>
          </p:cNvPr>
          <p:cNvCxnSpPr>
            <a:cxnSpLocks/>
          </p:cNvCxnSpPr>
          <p:nvPr/>
        </p:nvCxnSpPr>
        <p:spPr>
          <a:xfrm flipH="1">
            <a:off x="2149879" y="2376638"/>
            <a:ext cx="532552" cy="276818"/>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Đường kết nối Mũi tên Thẳng 18">
            <a:extLst>
              <a:ext uri="{FF2B5EF4-FFF2-40B4-BE49-F238E27FC236}">
                <a16:creationId xmlns="" xmlns:a16="http://schemas.microsoft.com/office/drawing/2014/main" id="{E8610FCD-579A-0FAF-E738-DA18F10717FF}"/>
              </a:ext>
            </a:extLst>
          </p:cNvPr>
          <p:cNvCxnSpPr>
            <a:cxnSpLocks/>
          </p:cNvCxnSpPr>
          <p:nvPr/>
        </p:nvCxnSpPr>
        <p:spPr>
          <a:xfrm>
            <a:off x="2066971" y="2796715"/>
            <a:ext cx="532293" cy="442895"/>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Đường kết nối Mũi tên Thẳng 19">
            <a:extLst>
              <a:ext uri="{FF2B5EF4-FFF2-40B4-BE49-F238E27FC236}">
                <a16:creationId xmlns="" xmlns:a16="http://schemas.microsoft.com/office/drawing/2014/main" id="{2B6B2F0F-67F5-F045-74D5-FC1CD9E23D5E}"/>
              </a:ext>
            </a:extLst>
          </p:cNvPr>
          <p:cNvCxnSpPr>
            <a:cxnSpLocks/>
          </p:cNvCxnSpPr>
          <p:nvPr/>
        </p:nvCxnSpPr>
        <p:spPr>
          <a:xfrm flipH="1">
            <a:off x="2999803" y="3011638"/>
            <a:ext cx="806090" cy="442895"/>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Đường kết nối Mũi tên Thẳng 20">
            <a:extLst>
              <a:ext uri="{FF2B5EF4-FFF2-40B4-BE49-F238E27FC236}">
                <a16:creationId xmlns="" xmlns:a16="http://schemas.microsoft.com/office/drawing/2014/main" id="{C57CD43B-8ADF-87D1-B62C-67ED15349518}"/>
              </a:ext>
            </a:extLst>
          </p:cNvPr>
          <p:cNvCxnSpPr>
            <a:cxnSpLocks/>
          </p:cNvCxnSpPr>
          <p:nvPr/>
        </p:nvCxnSpPr>
        <p:spPr>
          <a:xfrm flipH="1">
            <a:off x="2296418" y="3724792"/>
            <a:ext cx="434860" cy="667587"/>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Đường kết nối Mũi tên Thẳng 21">
            <a:extLst>
              <a:ext uri="{FF2B5EF4-FFF2-40B4-BE49-F238E27FC236}">
                <a16:creationId xmlns="" xmlns:a16="http://schemas.microsoft.com/office/drawing/2014/main" id="{063EF652-B56D-F736-E681-3C566141168A}"/>
              </a:ext>
            </a:extLst>
          </p:cNvPr>
          <p:cNvCxnSpPr>
            <a:cxnSpLocks/>
          </p:cNvCxnSpPr>
          <p:nvPr/>
        </p:nvCxnSpPr>
        <p:spPr>
          <a:xfrm flipH="1" flipV="1">
            <a:off x="2355033" y="4695225"/>
            <a:ext cx="513014" cy="407027"/>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Đường kết nối Mũi tên Thẳng 22">
            <a:extLst>
              <a:ext uri="{FF2B5EF4-FFF2-40B4-BE49-F238E27FC236}">
                <a16:creationId xmlns="" xmlns:a16="http://schemas.microsoft.com/office/drawing/2014/main" id="{7443DFF4-7B19-DDC1-C6A7-1A672E729431}"/>
              </a:ext>
            </a:extLst>
          </p:cNvPr>
          <p:cNvCxnSpPr>
            <a:cxnSpLocks/>
          </p:cNvCxnSpPr>
          <p:nvPr/>
        </p:nvCxnSpPr>
        <p:spPr>
          <a:xfrm flipH="1">
            <a:off x="3400342" y="5112022"/>
            <a:ext cx="1314090" cy="159588"/>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Đường kết nối Mũi tên Thẳng 23">
            <a:extLst>
              <a:ext uri="{FF2B5EF4-FFF2-40B4-BE49-F238E27FC236}">
                <a16:creationId xmlns="" xmlns:a16="http://schemas.microsoft.com/office/drawing/2014/main" id="{7471F23C-0DE8-5C19-CEB6-AEBEE4D28991}"/>
              </a:ext>
            </a:extLst>
          </p:cNvPr>
          <p:cNvCxnSpPr>
            <a:cxnSpLocks/>
          </p:cNvCxnSpPr>
          <p:nvPr/>
        </p:nvCxnSpPr>
        <p:spPr>
          <a:xfrm>
            <a:off x="3981739" y="4408637"/>
            <a:ext cx="835140" cy="38428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Đường kết nối Mũi tên Thẳng 24">
            <a:extLst>
              <a:ext uri="{FF2B5EF4-FFF2-40B4-BE49-F238E27FC236}">
                <a16:creationId xmlns="" xmlns:a16="http://schemas.microsoft.com/office/drawing/2014/main" id="{1A305435-8F7D-4DB7-CFE9-CC0807DE4C2F}"/>
              </a:ext>
            </a:extLst>
          </p:cNvPr>
          <p:cNvCxnSpPr>
            <a:cxnSpLocks/>
          </p:cNvCxnSpPr>
          <p:nvPr/>
        </p:nvCxnSpPr>
        <p:spPr>
          <a:xfrm flipH="1">
            <a:off x="3800880" y="3304715"/>
            <a:ext cx="239476" cy="677357"/>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Đường kết nối Mũi tên Thẳng 25">
            <a:extLst>
              <a:ext uri="{FF2B5EF4-FFF2-40B4-BE49-F238E27FC236}">
                <a16:creationId xmlns="" xmlns:a16="http://schemas.microsoft.com/office/drawing/2014/main" id="{58D5708D-C7AA-4E26-C3F2-BF476DDAEEC2}"/>
              </a:ext>
            </a:extLst>
          </p:cNvPr>
          <p:cNvCxnSpPr>
            <a:cxnSpLocks/>
          </p:cNvCxnSpPr>
          <p:nvPr/>
        </p:nvCxnSpPr>
        <p:spPr>
          <a:xfrm flipH="1">
            <a:off x="2364803" y="4350022"/>
            <a:ext cx="1099168" cy="198665"/>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7" name="Bảng 27">
            <a:extLst>
              <a:ext uri="{FF2B5EF4-FFF2-40B4-BE49-F238E27FC236}">
                <a16:creationId xmlns="" xmlns:a16="http://schemas.microsoft.com/office/drawing/2014/main" id="{53EFAFF6-B781-E76B-C1C2-A73D867B8580}"/>
              </a:ext>
            </a:extLst>
          </p:cNvPr>
          <p:cNvGraphicFramePr>
            <a:graphicFrameLocks noGrp="1"/>
          </p:cNvGraphicFramePr>
          <p:nvPr>
            <p:extLst/>
          </p:nvPr>
        </p:nvGraphicFramePr>
        <p:xfrm>
          <a:off x="6674555" y="1566333"/>
          <a:ext cx="2275320" cy="4833081"/>
        </p:xfrm>
        <a:graphic>
          <a:graphicData uri="http://schemas.openxmlformats.org/drawingml/2006/table">
            <a:tbl>
              <a:tblPr firstRow="1" bandRow="1">
                <a:tableStyleId>{C083E6E3-FA7D-4D7B-A595-EF9225AFEA82}</a:tableStyleId>
              </a:tblPr>
              <a:tblGrid>
                <a:gridCol w="1137660">
                  <a:extLst>
                    <a:ext uri="{9D8B030D-6E8A-4147-A177-3AD203B41FA5}">
                      <a16:colId xmlns="" xmlns:a16="http://schemas.microsoft.com/office/drawing/2014/main" val="3030735533"/>
                    </a:ext>
                  </a:extLst>
                </a:gridCol>
                <a:gridCol w="1137660">
                  <a:extLst>
                    <a:ext uri="{9D8B030D-6E8A-4147-A177-3AD203B41FA5}">
                      <a16:colId xmlns="" xmlns:a16="http://schemas.microsoft.com/office/drawing/2014/main" val="3213144432"/>
                    </a:ext>
                  </a:extLst>
                </a:gridCol>
              </a:tblGrid>
              <a:tr h="537009">
                <a:tc>
                  <a:txBody>
                    <a:bodyPr/>
                    <a:lstStyle/>
                    <a:p>
                      <a:pPr algn="ctr"/>
                      <a:r>
                        <a:rPr lang="vi-VN" b="0" dirty="0"/>
                        <a:t>0</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1,3,5</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02114"/>
                  </a:ext>
                </a:extLst>
              </a:tr>
              <a:tr h="537009">
                <a:tc>
                  <a:txBody>
                    <a:bodyPr/>
                    <a:lstStyle/>
                    <a:p>
                      <a:pPr algn="ctr"/>
                      <a:r>
                        <a:rPr lang="vi-VN" b="0" dirty="0">
                          <a:solidFill>
                            <a:srgbClr val="FF0000"/>
                          </a:solidFill>
                        </a:rPr>
                        <a:t>1</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0,</a:t>
                      </a:r>
                      <a:r>
                        <a:rPr lang="vi-VN" b="0" dirty="0">
                          <a:solidFill>
                            <a:srgbClr val="FF0000"/>
                          </a:solidFill>
                        </a:rPr>
                        <a:t>5</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176112846"/>
                  </a:ext>
                </a:extLst>
              </a:tr>
              <a:tr h="537009">
                <a:tc>
                  <a:txBody>
                    <a:bodyPr/>
                    <a:lstStyle/>
                    <a:p>
                      <a:pPr algn="ctr"/>
                      <a:r>
                        <a:rPr lang="vi-VN" b="0" dirty="0"/>
                        <a:t>2</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4,5,7</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197727904"/>
                  </a:ext>
                </a:extLst>
              </a:tr>
              <a:tr h="537009">
                <a:tc>
                  <a:txBody>
                    <a:bodyPr/>
                    <a:lstStyle/>
                    <a:p>
                      <a:pPr algn="ctr"/>
                      <a:r>
                        <a:rPr lang="vi-VN" b="0" dirty="0"/>
                        <a:t>3</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0</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226018984"/>
                  </a:ext>
                </a:extLst>
              </a:tr>
              <a:tr h="537009">
                <a:tc>
                  <a:txBody>
                    <a:bodyPr/>
                    <a:lstStyle/>
                    <a:p>
                      <a:pPr algn="ctr"/>
                      <a:r>
                        <a:rPr lang="vi-VN" b="0" dirty="0"/>
                        <a:t>4</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2,6,8</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3201594488"/>
                  </a:ext>
                </a:extLst>
              </a:tr>
              <a:tr h="537009">
                <a:tc>
                  <a:txBody>
                    <a:bodyPr/>
                    <a:lstStyle/>
                    <a:p>
                      <a:pPr algn="ctr"/>
                      <a:r>
                        <a:rPr lang="vi-VN" b="0" dirty="0"/>
                        <a:t>5</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0,1,2,6</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051115021"/>
                  </a:ext>
                </a:extLst>
              </a:tr>
              <a:tr h="537009">
                <a:tc>
                  <a:txBody>
                    <a:bodyPr/>
                    <a:lstStyle/>
                    <a:p>
                      <a:pPr algn="ctr"/>
                      <a:r>
                        <a:rPr lang="vi-VN" b="0" dirty="0"/>
                        <a:t>6</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4,5</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69163513"/>
                  </a:ext>
                </a:extLst>
              </a:tr>
              <a:tr h="537009">
                <a:tc>
                  <a:txBody>
                    <a:bodyPr/>
                    <a:lstStyle/>
                    <a:p>
                      <a:pPr algn="ctr"/>
                      <a:r>
                        <a:rPr lang="vi-VN" b="0" dirty="0"/>
                        <a:t>7</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2,8</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034787015"/>
                  </a:ext>
                </a:extLst>
              </a:tr>
              <a:tr h="537009">
                <a:tc>
                  <a:txBody>
                    <a:bodyPr/>
                    <a:lstStyle/>
                    <a:p>
                      <a:pPr lvl="0" algn="ctr">
                        <a:buNone/>
                      </a:pPr>
                      <a:r>
                        <a:rPr lang="vi-VN" b="0" dirty="0"/>
                        <a:t>8</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vi-VN" b="0" dirty="0"/>
                        <a:t>4,7</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726173693"/>
                  </a:ext>
                </a:extLst>
              </a:tr>
            </a:tbl>
          </a:graphicData>
        </a:graphic>
      </p:graphicFrame>
      <p:graphicFrame>
        <p:nvGraphicFramePr>
          <p:cNvPr id="28" name="Bảng 27">
            <a:extLst>
              <a:ext uri="{FF2B5EF4-FFF2-40B4-BE49-F238E27FC236}">
                <a16:creationId xmlns="" xmlns:a16="http://schemas.microsoft.com/office/drawing/2014/main" id="{653E2956-5DA4-C12A-CB4D-79477FC54F49}"/>
              </a:ext>
            </a:extLst>
          </p:cNvPr>
          <p:cNvGraphicFramePr>
            <a:graphicFrameLocks noGrp="1"/>
          </p:cNvGraphicFramePr>
          <p:nvPr>
            <p:extLst/>
          </p:nvPr>
        </p:nvGraphicFramePr>
        <p:xfrm>
          <a:off x="9256888" y="1566333"/>
          <a:ext cx="818444" cy="4818183"/>
        </p:xfrm>
        <a:graphic>
          <a:graphicData uri="http://schemas.openxmlformats.org/drawingml/2006/table">
            <a:tbl>
              <a:tblPr firstRow="1" bandRow="1">
                <a:tableStyleId>{C083E6E3-FA7D-4D7B-A595-EF9225AFEA82}</a:tableStyleId>
              </a:tblPr>
              <a:tblGrid>
                <a:gridCol w="818444">
                  <a:extLst>
                    <a:ext uri="{9D8B030D-6E8A-4147-A177-3AD203B41FA5}">
                      <a16:colId xmlns="" xmlns:a16="http://schemas.microsoft.com/office/drawing/2014/main" val="3030735533"/>
                    </a:ext>
                  </a:extLst>
                </a:gridCol>
              </a:tblGrid>
              <a:tr h="522111">
                <a:tc>
                  <a:txBody>
                    <a:bodyPr/>
                    <a:lstStyle/>
                    <a:p>
                      <a:pPr algn="ct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02114"/>
                  </a:ext>
                </a:extLst>
              </a:tr>
              <a:tr h="537009">
                <a:tc>
                  <a:txBody>
                    <a:bodyPr/>
                    <a:lstStyle/>
                    <a:p>
                      <a:pPr algn="ctr"/>
                      <a:r>
                        <a:rPr lang="vi-VN" b="0" dirty="0">
                          <a:solidFill>
                            <a:srgbClr val="FF0000"/>
                          </a:solidFill>
                        </a:rPr>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176112846"/>
                  </a:ext>
                </a:extLst>
              </a:tr>
              <a:tr h="537009">
                <a:tc>
                  <a:txBody>
                    <a:bodyPr/>
                    <a:lstStyle/>
                    <a:p>
                      <a:pPr algn="ctr"/>
                      <a:r>
                        <a:rPr lang="vi-VN" b="0" dirty="0"/>
                        <a:t>F</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197727904"/>
                  </a:ext>
                </a:extLst>
              </a:tr>
              <a:tr h="537009">
                <a:tc>
                  <a:txBody>
                    <a:bodyPr/>
                    <a:lstStyle/>
                    <a:p>
                      <a:pPr algn="ctr"/>
                      <a:r>
                        <a:rPr lang="vi-VN" b="0" dirty="0"/>
                        <a:t>F</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226018984"/>
                  </a:ext>
                </a:extLst>
              </a:tr>
              <a:tr h="537009">
                <a:tc>
                  <a:txBody>
                    <a:bodyPr/>
                    <a:lstStyle/>
                    <a:p>
                      <a:pPr algn="ctr"/>
                      <a:r>
                        <a:rPr lang="vi-VN" b="0" dirty="0"/>
                        <a:t>F</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3201594488"/>
                  </a:ext>
                </a:extLst>
              </a:tr>
              <a:tr h="537009">
                <a:tc>
                  <a:txBody>
                    <a:bodyPr/>
                    <a:lstStyle/>
                    <a:p>
                      <a:pPr algn="ctr"/>
                      <a:r>
                        <a:rPr lang="vi-VN" b="0" dirty="0"/>
                        <a:t>F</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051115021"/>
                  </a:ext>
                </a:extLst>
              </a:tr>
              <a:tr h="537009">
                <a:tc>
                  <a:txBody>
                    <a:bodyPr/>
                    <a:lstStyle/>
                    <a:p>
                      <a:pPr algn="ctr"/>
                      <a:r>
                        <a:rPr lang="vi-VN" b="0" dirty="0"/>
                        <a:t>F</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69163513"/>
                  </a:ext>
                </a:extLst>
              </a:tr>
              <a:tr h="537009">
                <a:tc>
                  <a:txBody>
                    <a:bodyPr/>
                    <a:lstStyle/>
                    <a:p>
                      <a:pPr algn="ctr"/>
                      <a:r>
                        <a:rPr lang="vi-VN" b="0" dirty="0"/>
                        <a:t>F</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034787015"/>
                  </a:ext>
                </a:extLst>
              </a:tr>
              <a:tr h="537009">
                <a:tc>
                  <a:txBody>
                    <a:bodyPr/>
                    <a:lstStyle/>
                    <a:p>
                      <a:pPr lvl="0" algn="ctr">
                        <a:buNone/>
                      </a:pPr>
                      <a:r>
                        <a:rPr lang="vi-VN" b="0" dirty="0"/>
                        <a:t>F</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726173693"/>
                  </a:ext>
                </a:extLst>
              </a:tr>
            </a:tbl>
          </a:graphicData>
        </a:graphic>
      </p:graphicFrame>
      <p:sp>
        <p:nvSpPr>
          <p:cNvPr id="15" name="Hộp Văn bản 14">
            <a:extLst>
              <a:ext uri="{FF2B5EF4-FFF2-40B4-BE49-F238E27FC236}">
                <a16:creationId xmlns="" xmlns:a16="http://schemas.microsoft.com/office/drawing/2014/main" id="{FB0102A3-991E-300D-C4F6-1DF532B7549C}"/>
              </a:ext>
            </a:extLst>
          </p:cNvPr>
          <p:cNvSpPr txBox="1"/>
          <p:nvPr/>
        </p:nvSpPr>
        <p:spPr>
          <a:xfrm>
            <a:off x="751114" y="5867399"/>
            <a:ext cx="53884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err="1">
                <a:solidFill>
                  <a:prstClr val="black"/>
                </a:solidFill>
                <a:cs typeface="Arial"/>
              </a:rPr>
              <a:t>Dfs</a:t>
            </a:r>
            <a:r>
              <a:rPr lang="vi-VN" dirty="0">
                <a:solidFill>
                  <a:prstClr val="black"/>
                </a:solidFill>
                <a:cs typeface="Arial"/>
              </a:rPr>
              <a:t>(0) -&gt; </a:t>
            </a:r>
            <a:r>
              <a:rPr lang="vi-VN" dirty="0" err="1">
                <a:solidFill>
                  <a:prstClr val="black"/>
                </a:solidFill>
                <a:cs typeface="Arial"/>
              </a:rPr>
              <a:t>Dfs</a:t>
            </a:r>
            <a:r>
              <a:rPr lang="vi-VN" dirty="0">
                <a:solidFill>
                  <a:prstClr val="black"/>
                </a:solidFill>
                <a:cs typeface="Arial"/>
              </a:rPr>
              <a:t>(1)</a:t>
            </a:r>
            <a:endParaRPr lang="vi-VN" dirty="0">
              <a:solidFill>
                <a:prstClr val="black"/>
              </a:solidFill>
            </a:endParaRPr>
          </a:p>
        </p:txBody>
      </p:sp>
    </p:spTree>
    <p:extLst>
      <p:ext uri="{BB962C8B-B14F-4D97-AF65-F5344CB8AC3E}">
        <p14:creationId xmlns:p14="http://schemas.microsoft.com/office/powerpoint/2010/main" val="10362079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29396" y="317229"/>
            <a:ext cx="4255698" cy="691073"/>
          </a:xfrm>
        </p:spPr>
        <p:txBody>
          <a:bodyPr>
            <a:normAutofit/>
          </a:bodyPr>
          <a:lstStyle/>
          <a:p>
            <a:r>
              <a:rPr lang="vi-VN" sz="4000" dirty="0" err="1">
                <a:latin typeface="Times New Roman"/>
                <a:cs typeface="Times New Roman"/>
              </a:rPr>
              <a:t>Depth</a:t>
            </a:r>
            <a:r>
              <a:rPr lang="vi-VN" sz="4000" dirty="0">
                <a:latin typeface="Times New Roman"/>
                <a:cs typeface="Times New Roman"/>
              </a:rPr>
              <a:t> </a:t>
            </a:r>
            <a:r>
              <a:rPr lang="vi-VN" sz="4000" dirty="0" err="1">
                <a:latin typeface="Times New Roman"/>
                <a:cs typeface="Times New Roman"/>
              </a:rPr>
              <a:t>First</a:t>
            </a:r>
            <a:r>
              <a:rPr lang="vi-VN" sz="4000" dirty="0">
                <a:latin typeface="Times New Roman"/>
                <a:cs typeface="Times New Roman"/>
              </a:rPr>
              <a:t> </a:t>
            </a:r>
            <a:r>
              <a:rPr lang="vi-VN" sz="4000" dirty="0" err="1">
                <a:latin typeface="Times New Roman"/>
                <a:cs typeface="Times New Roman"/>
              </a:rPr>
              <a:t>Search</a:t>
            </a:r>
            <a:endParaRPr lang="vi-VN" sz="4000" dirty="0" err="1"/>
          </a:p>
        </p:txBody>
      </p:sp>
      <p:cxnSp>
        <p:nvCxnSpPr>
          <p:cNvPr id="4" name="Đường kết nối Mũi tên Thẳng 3">
            <a:extLst>
              <a:ext uri="{FF2B5EF4-FFF2-40B4-BE49-F238E27FC236}">
                <a16:creationId xmlns="" xmlns:a16="http://schemas.microsoft.com/office/drawing/2014/main" id="{13024C95-C6A3-6884-6543-B361DE8AAEB8}"/>
              </a:ext>
            </a:extLst>
          </p:cNvPr>
          <p:cNvCxnSpPr/>
          <p:nvPr/>
        </p:nvCxnSpPr>
        <p:spPr>
          <a:xfrm>
            <a:off x="-40255" y="973348"/>
            <a:ext cx="12243756" cy="8626"/>
          </a:xfrm>
          <a:prstGeom prst="straightConnector1">
            <a:avLst/>
          </a:prstGeom>
          <a:ln w="12700"/>
        </p:spPr>
        <p:style>
          <a:lnRef idx="3">
            <a:schemeClr val="dk1"/>
          </a:lnRef>
          <a:fillRef idx="0">
            <a:schemeClr val="dk1"/>
          </a:fillRef>
          <a:effectRef idx="2">
            <a:schemeClr val="dk1"/>
          </a:effectRef>
          <a:fontRef idx="minor">
            <a:schemeClr val="tx1"/>
          </a:fontRef>
        </p:style>
      </p:cxnSp>
      <p:sp>
        <p:nvSpPr>
          <p:cNvPr id="7" name="Hộp Văn bản 6">
            <a:extLst>
              <a:ext uri="{FF2B5EF4-FFF2-40B4-BE49-F238E27FC236}">
                <a16:creationId xmlns="" xmlns:a16="http://schemas.microsoft.com/office/drawing/2014/main" id="{3CBE28FF-AC48-EA06-D0CB-A8B96F1A995D}"/>
              </a:ext>
            </a:extLst>
          </p:cNvPr>
          <p:cNvSpPr txBox="1"/>
          <p:nvPr/>
        </p:nvSpPr>
        <p:spPr>
          <a:xfrm>
            <a:off x="207817" y="1160318"/>
            <a:ext cx="1175904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vi-VN" sz="2400" dirty="0" err="1">
                <a:solidFill>
                  <a:prstClr val="black"/>
                </a:solidFill>
                <a:cs typeface="Arial"/>
              </a:rPr>
              <a:t>Example</a:t>
            </a:r>
          </a:p>
        </p:txBody>
      </p:sp>
      <p:sp>
        <p:nvSpPr>
          <p:cNvPr id="5" name="Hình Bầu dục 4">
            <a:extLst>
              <a:ext uri="{FF2B5EF4-FFF2-40B4-BE49-F238E27FC236}">
                <a16:creationId xmlns="" xmlns:a16="http://schemas.microsoft.com/office/drawing/2014/main" id="{05952E4D-64D2-8444-5C0B-BBF26ABC731D}"/>
              </a:ext>
            </a:extLst>
          </p:cNvPr>
          <p:cNvSpPr/>
          <p:nvPr/>
        </p:nvSpPr>
        <p:spPr>
          <a:xfrm>
            <a:off x="1567961" y="2329961"/>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prstClr val="black"/>
                </a:solidFill>
                <a:cs typeface="Arial"/>
              </a:rPr>
              <a:t>0</a:t>
            </a:r>
          </a:p>
        </p:txBody>
      </p:sp>
      <p:sp>
        <p:nvSpPr>
          <p:cNvPr id="6" name="Hình Bầu dục 5">
            <a:extLst>
              <a:ext uri="{FF2B5EF4-FFF2-40B4-BE49-F238E27FC236}">
                <a16:creationId xmlns="" xmlns:a16="http://schemas.microsoft.com/office/drawing/2014/main" id="{139520B9-FA13-6891-F434-1C106209858A}"/>
              </a:ext>
            </a:extLst>
          </p:cNvPr>
          <p:cNvSpPr/>
          <p:nvPr/>
        </p:nvSpPr>
        <p:spPr>
          <a:xfrm>
            <a:off x="2675017" y="2056791"/>
            <a:ext cx="589471" cy="5463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3</a:t>
            </a:r>
          </a:p>
        </p:txBody>
      </p:sp>
      <p:sp>
        <p:nvSpPr>
          <p:cNvPr id="8" name="Hình Bầu dục 7">
            <a:extLst>
              <a:ext uri="{FF2B5EF4-FFF2-40B4-BE49-F238E27FC236}">
                <a16:creationId xmlns="" xmlns:a16="http://schemas.microsoft.com/office/drawing/2014/main" id="{9560778F-03D5-AFA8-9F6B-332908FA182B}"/>
              </a:ext>
            </a:extLst>
          </p:cNvPr>
          <p:cNvSpPr/>
          <p:nvPr/>
        </p:nvSpPr>
        <p:spPr>
          <a:xfrm>
            <a:off x="978489" y="3422640"/>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prstClr val="black"/>
                </a:solidFill>
                <a:cs typeface="Arial"/>
              </a:rPr>
              <a:t>1</a:t>
            </a:r>
          </a:p>
        </p:txBody>
      </p:sp>
      <p:sp>
        <p:nvSpPr>
          <p:cNvPr id="9" name="Hình Bầu dục 8">
            <a:extLst>
              <a:ext uri="{FF2B5EF4-FFF2-40B4-BE49-F238E27FC236}">
                <a16:creationId xmlns="" xmlns:a16="http://schemas.microsoft.com/office/drawing/2014/main" id="{547F151A-A73C-0720-7E93-F929ECFC4AAE}"/>
              </a:ext>
            </a:extLst>
          </p:cNvPr>
          <p:cNvSpPr/>
          <p:nvPr/>
        </p:nvSpPr>
        <p:spPr>
          <a:xfrm>
            <a:off x="3465772" y="3968979"/>
            <a:ext cx="589471" cy="5463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4</a:t>
            </a:r>
          </a:p>
        </p:txBody>
      </p:sp>
      <p:sp>
        <p:nvSpPr>
          <p:cNvPr id="10" name="Hình Bầu dục 9">
            <a:extLst>
              <a:ext uri="{FF2B5EF4-FFF2-40B4-BE49-F238E27FC236}">
                <a16:creationId xmlns="" xmlns:a16="http://schemas.microsoft.com/office/drawing/2014/main" id="{F0D185F3-8AFE-3274-9DFA-0CA53F3E64D8}"/>
              </a:ext>
            </a:extLst>
          </p:cNvPr>
          <p:cNvSpPr/>
          <p:nvPr/>
        </p:nvSpPr>
        <p:spPr>
          <a:xfrm>
            <a:off x="1797998" y="4299659"/>
            <a:ext cx="589471" cy="5463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2</a:t>
            </a:r>
          </a:p>
        </p:txBody>
      </p:sp>
      <p:sp>
        <p:nvSpPr>
          <p:cNvPr id="11" name="Hình Bầu dục 10">
            <a:extLst>
              <a:ext uri="{FF2B5EF4-FFF2-40B4-BE49-F238E27FC236}">
                <a16:creationId xmlns="" xmlns:a16="http://schemas.microsoft.com/office/drawing/2014/main" id="{0F7FDF8F-4A00-2DEC-A5D4-40DC698F451A}"/>
              </a:ext>
            </a:extLst>
          </p:cNvPr>
          <p:cNvSpPr/>
          <p:nvPr/>
        </p:nvSpPr>
        <p:spPr>
          <a:xfrm>
            <a:off x="2833168" y="4989771"/>
            <a:ext cx="589471" cy="5463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7</a:t>
            </a:r>
          </a:p>
        </p:txBody>
      </p:sp>
      <p:sp>
        <p:nvSpPr>
          <p:cNvPr id="12" name="Hình Bầu dục 11">
            <a:extLst>
              <a:ext uri="{FF2B5EF4-FFF2-40B4-BE49-F238E27FC236}">
                <a16:creationId xmlns="" xmlns:a16="http://schemas.microsoft.com/office/drawing/2014/main" id="{544799EE-9F1C-C6E9-98F9-20F5BD3D6250}"/>
              </a:ext>
            </a:extLst>
          </p:cNvPr>
          <p:cNvSpPr/>
          <p:nvPr/>
        </p:nvSpPr>
        <p:spPr>
          <a:xfrm>
            <a:off x="2430602" y="3192602"/>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5</a:t>
            </a:r>
          </a:p>
        </p:txBody>
      </p:sp>
      <p:sp>
        <p:nvSpPr>
          <p:cNvPr id="13" name="Hình Bầu dục 12">
            <a:extLst>
              <a:ext uri="{FF2B5EF4-FFF2-40B4-BE49-F238E27FC236}">
                <a16:creationId xmlns="" xmlns:a16="http://schemas.microsoft.com/office/drawing/2014/main" id="{8A1784DA-53DF-CF2F-0D98-8D9CE2F88670}"/>
              </a:ext>
            </a:extLst>
          </p:cNvPr>
          <p:cNvSpPr/>
          <p:nvPr/>
        </p:nvSpPr>
        <p:spPr>
          <a:xfrm>
            <a:off x="3796451" y="2732527"/>
            <a:ext cx="589471" cy="5463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6</a:t>
            </a:r>
          </a:p>
        </p:txBody>
      </p:sp>
      <p:sp>
        <p:nvSpPr>
          <p:cNvPr id="14" name="Hình Bầu dục 13">
            <a:extLst>
              <a:ext uri="{FF2B5EF4-FFF2-40B4-BE49-F238E27FC236}">
                <a16:creationId xmlns="" xmlns:a16="http://schemas.microsoft.com/office/drawing/2014/main" id="{A5C44B70-A9E8-423A-F9D5-85E72C9690B1}"/>
              </a:ext>
            </a:extLst>
          </p:cNvPr>
          <p:cNvSpPr/>
          <p:nvPr/>
        </p:nvSpPr>
        <p:spPr>
          <a:xfrm>
            <a:off x="4702225" y="4716602"/>
            <a:ext cx="589471" cy="5463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8</a:t>
            </a:r>
          </a:p>
        </p:txBody>
      </p:sp>
      <p:cxnSp>
        <p:nvCxnSpPr>
          <p:cNvPr id="16" name="Đường kết nối Mũi tên Thẳng 15">
            <a:extLst>
              <a:ext uri="{FF2B5EF4-FFF2-40B4-BE49-F238E27FC236}">
                <a16:creationId xmlns="" xmlns:a16="http://schemas.microsoft.com/office/drawing/2014/main" id="{7689661B-D118-9393-BC69-5E48A3055554}"/>
              </a:ext>
            </a:extLst>
          </p:cNvPr>
          <p:cNvCxnSpPr/>
          <p:nvPr/>
        </p:nvCxnSpPr>
        <p:spPr>
          <a:xfrm flipH="1">
            <a:off x="1290188" y="2884638"/>
            <a:ext cx="552091" cy="540588"/>
          </a:xfrm>
          <a:prstGeom prst="straightConnector1">
            <a:avLst/>
          </a:prstGeom>
          <a:ln w="571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7" name="Đường kết nối Mũi tên Thẳng 16">
            <a:extLst>
              <a:ext uri="{FF2B5EF4-FFF2-40B4-BE49-F238E27FC236}">
                <a16:creationId xmlns="" xmlns:a16="http://schemas.microsoft.com/office/drawing/2014/main" id="{09143AB2-E11C-5692-56A0-AEEEB455709B}"/>
              </a:ext>
            </a:extLst>
          </p:cNvPr>
          <p:cNvCxnSpPr>
            <a:cxnSpLocks/>
          </p:cNvCxnSpPr>
          <p:nvPr/>
        </p:nvCxnSpPr>
        <p:spPr>
          <a:xfrm flipH="1">
            <a:off x="1563726" y="3548945"/>
            <a:ext cx="864706" cy="140050"/>
          </a:xfrm>
          <a:prstGeom prst="straightConnector1">
            <a:avLst/>
          </a:prstGeom>
          <a:ln w="571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8" name="Đường kết nối Mũi tên Thẳng 17">
            <a:extLst>
              <a:ext uri="{FF2B5EF4-FFF2-40B4-BE49-F238E27FC236}">
                <a16:creationId xmlns="" xmlns:a16="http://schemas.microsoft.com/office/drawing/2014/main" id="{BD7F45AB-6388-84DC-84AF-631E4C559EAD}"/>
              </a:ext>
            </a:extLst>
          </p:cNvPr>
          <p:cNvCxnSpPr>
            <a:cxnSpLocks/>
          </p:cNvCxnSpPr>
          <p:nvPr/>
        </p:nvCxnSpPr>
        <p:spPr>
          <a:xfrm flipH="1">
            <a:off x="2149879" y="2376638"/>
            <a:ext cx="532552" cy="276818"/>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Đường kết nối Mũi tên Thẳng 18">
            <a:extLst>
              <a:ext uri="{FF2B5EF4-FFF2-40B4-BE49-F238E27FC236}">
                <a16:creationId xmlns="" xmlns:a16="http://schemas.microsoft.com/office/drawing/2014/main" id="{E8610FCD-579A-0FAF-E738-DA18F10717FF}"/>
              </a:ext>
            </a:extLst>
          </p:cNvPr>
          <p:cNvCxnSpPr>
            <a:cxnSpLocks/>
          </p:cNvCxnSpPr>
          <p:nvPr/>
        </p:nvCxnSpPr>
        <p:spPr>
          <a:xfrm>
            <a:off x="2066971" y="2796715"/>
            <a:ext cx="532293" cy="442895"/>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Đường kết nối Mũi tên Thẳng 19">
            <a:extLst>
              <a:ext uri="{FF2B5EF4-FFF2-40B4-BE49-F238E27FC236}">
                <a16:creationId xmlns="" xmlns:a16="http://schemas.microsoft.com/office/drawing/2014/main" id="{2B6B2F0F-67F5-F045-74D5-FC1CD9E23D5E}"/>
              </a:ext>
            </a:extLst>
          </p:cNvPr>
          <p:cNvCxnSpPr>
            <a:cxnSpLocks/>
          </p:cNvCxnSpPr>
          <p:nvPr/>
        </p:nvCxnSpPr>
        <p:spPr>
          <a:xfrm flipH="1">
            <a:off x="2999803" y="3011638"/>
            <a:ext cx="806090" cy="442895"/>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Đường kết nối Mũi tên Thẳng 20">
            <a:extLst>
              <a:ext uri="{FF2B5EF4-FFF2-40B4-BE49-F238E27FC236}">
                <a16:creationId xmlns="" xmlns:a16="http://schemas.microsoft.com/office/drawing/2014/main" id="{C57CD43B-8ADF-87D1-B62C-67ED15349518}"/>
              </a:ext>
            </a:extLst>
          </p:cNvPr>
          <p:cNvCxnSpPr>
            <a:cxnSpLocks/>
          </p:cNvCxnSpPr>
          <p:nvPr/>
        </p:nvCxnSpPr>
        <p:spPr>
          <a:xfrm flipH="1">
            <a:off x="2296418" y="3724792"/>
            <a:ext cx="434860" cy="667587"/>
          </a:xfrm>
          <a:prstGeom prst="straightConnector1">
            <a:avLst/>
          </a:prstGeom>
          <a:ln w="571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2" name="Đường kết nối Mũi tên Thẳng 21">
            <a:extLst>
              <a:ext uri="{FF2B5EF4-FFF2-40B4-BE49-F238E27FC236}">
                <a16:creationId xmlns="" xmlns:a16="http://schemas.microsoft.com/office/drawing/2014/main" id="{063EF652-B56D-F736-E681-3C566141168A}"/>
              </a:ext>
            </a:extLst>
          </p:cNvPr>
          <p:cNvCxnSpPr>
            <a:cxnSpLocks/>
          </p:cNvCxnSpPr>
          <p:nvPr/>
        </p:nvCxnSpPr>
        <p:spPr>
          <a:xfrm flipH="1" flipV="1">
            <a:off x="2355033" y="4695225"/>
            <a:ext cx="513014" cy="407027"/>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Đường kết nối Mũi tên Thẳng 22">
            <a:extLst>
              <a:ext uri="{FF2B5EF4-FFF2-40B4-BE49-F238E27FC236}">
                <a16:creationId xmlns="" xmlns:a16="http://schemas.microsoft.com/office/drawing/2014/main" id="{7443DFF4-7B19-DDC1-C6A7-1A672E729431}"/>
              </a:ext>
            </a:extLst>
          </p:cNvPr>
          <p:cNvCxnSpPr>
            <a:cxnSpLocks/>
          </p:cNvCxnSpPr>
          <p:nvPr/>
        </p:nvCxnSpPr>
        <p:spPr>
          <a:xfrm flipH="1">
            <a:off x="3400342" y="5112022"/>
            <a:ext cx="1314090" cy="159588"/>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Đường kết nối Mũi tên Thẳng 23">
            <a:extLst>
              <a:ext uri="{FF2B5EF4-FFF2-40B4-BE49-F238E27FC236}">
                <a16:creationId xmlns="" xmlns:a16="http://schemas.microsoft.com/office/drawing/2014/main" id="{7471F23C-0DE8-5C19-CEB6-AEBEE4D28991}"/>
              </a:ext>
            </a:extLst>
          </p:cNvPr>
          <p:cNvCxnSpPr>
            <a:cxnSpLocks/>
          </p:cNvCxnSpPr>
          <p:nvPr/>
        </p:nvCxnSpPr>
        <p:spPr>
          <a:xfrm>
            <a:off x="3981739" y="4408637"/>
            <a:ext cx="835140" cy="38428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Đường kết nối Mũi tên Thẳng 24">
            <a:extLst>
              <a:ext uri="{FF2B5EF4-FFF2-40B4-BE49-F238E27FC236}">
                <a16:creationId xmlns="" xmlns:a16="http://schemas.microsoft.com/office/drawing/2014/main" id="{1A305435-8F7D-4DB7-CFE9-CC0807DE4C2F}"/>
              </a:ext>
            </a:extLst>
          </p:cNvPr>
          <p:cNvCxnSpPr>
            <a:cxnSpLocks/>
          </p:cNvCxnSpPr>
          <p:nvPr/>
        </p:nvCxnSpPr>
        <p:spPr>
          <a:xfrm flipH="1">
            <a:off x="3800880" y="3304715"/>
            <a:ext cx="239476" cy="677357"/>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Đường kết nối Mũi tên Thẳng 25">
            <a:extLst>
              <a:ext uri="{FF2B5EF4-FFF2-40B4-BE49-F238E27FC236}">
                <a16:creationId xmlns="" xmlns:a16="http://schemas.microsoft.com/office/drawing/2014/main" id="{58D5708D-C7AA-4E26-C3F2-BF476DDAEEC2}"/>
              </a:ext>
            </a:extLst>
          </p:cNvPr>
          <p:cNvCxnSpPr>
            <a:cxnSpLocks/>
          </p:cNvCxnSpPr>
          <p:nvPr/>
        </p:nvCxnSpPr>
        <p:spPr>
          <a:xfrm flipH="1">
            <a:off x="2364803" y="4350022"/>
            <a:ext cx="1099168" cy="198665"/>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7" name="Bảng 27">
            <a:extLst>
              <a:ext uri="{FF2B5EF4-FFF2-40B4-BE49-F238E27FC236}">
                <a16:creationId xmlns="" xmlns:a16="http://schemas.microsoft.com/office/drawing/2014/main" id="{53EFAFF6-B781-E76B-C1C2-A73D867B8580}"/>
              </a:ext>
            </a:extLst>
          </p:cNvPr>
          <p:cNvGraphicFramePr>
            <a:graphicFrameLocks noGrp="1"/>
          </p:cNvGraphicFramePr>
          <p:nvPr>
            <p:extLst/>
          </p:nvPr>
        </p:nvGraphicFramePr>
        <p:xfrm>
          <a:off x="6674555" y="1566333"/>
          <a:ext cx="2275320" cy="4833081"/>
        </p:xfrm>
        <a:graphic>
          <a:graphicData uri="http://schemas.openxmlformats.org/drawingml/2006/table">
            <a:tbl>
              <a:tblPr firstRow="1" bandRow="1">
                <a:tableStyleId>{C083E6E3-FA7D-4D7B-A595-EF9225AFEA82}</a:tableStyleId>
              </a:tblPr>
              <a:tblGrid>
                <a:gridCol w="1137660">
                  <a:extLst>
                    <a:ext uri="{9D8B030D-6E8A-4147-A177-3AD203B41FA5}">
                      <a16:colId xmlns="" xmlns:a16="http://schemas.microsoft.com/office/drawing/2014/main" val="3030735533"/>
                    </a:ext>
                  </a:extLst>
                </a:gridCol>
                <a:gridCol w="1137660">
                  <a:extLst>
                    <a:ext uri="{9D8B030D-6E8A-4147-A177-3AD203B41FA5}">
                      <a16:colId xmlns="" xmlns:a16="http://schemas.microsoft.com/office/drawing/2014/main" val="3213144432"/>
                    </a:ext>
                  </a:extLst>
                </a:gridCol>
              </a:tblGrid>
              <a:tr h="537009">
                <a:tc>
                  <a:txBody>
                    <a:bodyPr/>
                    <a:lstStyle/>
                    <a:p>
                      <a:pPr algn="ctr"/>
                      <a:r>
                        <a:rPr lang="vi-VN" b="0" dirty="0"/>
                        <a:t>0</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1,3,5</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02114"/>
                  </a:ext>
                </a:extLst>
              </a:tr>
              <a:tr h="537009">
                <a:tc>
                  <a:txBody>
                    <a:bodyPr/>
                    <a:lstStyle/>
                    <a:p>
                      <a:pPr algn="ctr"/>
                      <a:r>
                        <a:rPr lang="vi-VN" b="0" dirty="0"/>
                        <a:t>1</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0,5</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176112846"/>
                  </a:ext>
                </a:extLst>
              </a:tr>
              <a:tr h="537009">
                <a:tc>
                  <a:txBody>
                    <a:bodyPr/>
                    <a:lstStyle/>
                    <a:p>
                      <a:pPr algn="ctr"/>
                      <a:r>
                        <a:rPr lang="vi-VN" b="0" dirty="0"/>
                        <a:t>2</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4,5,7</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197727904"/>
                  </a:ext>
                </a:extLst>
              </a:tr>
              <a:tr h="537009">
                <a:tc>
                  <a:txBody>
                    <a:bodyPr/>
                    <a:lstStyle/>
                    <a:p>
                      <a:pPr algn="ctr"/>
                      <a:r>
                        <a:rPr lang="vi-VN" b="0" dirty="0"/>
                        <a:t>3</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0</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226018984"/>
                  </a:ext>
                </a:extLst>
              </a:tr>
              <a:tr h="537009">
                <a:tc>
                  <a:txBody>
                    <a:bodyPr/>
                    <a:lstStyle/>
                    <a:p>
                      <a:pPr algn="ctr"/>
                      <a:r>
                        <a:rPr lang="vi-VN" b="0" dirty="0"/>
                        <a:t>4</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2,6,8</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3201594488"/>
                  </a:ext>
                </a:extLst>
              </a:tr>
              <a:tr h="537009">
                <a:tc>
                  <a:txBody>
                    <a:bodyPr/>
                    <a:lstStyle/>
                    <a:p>
                      <a:pPr algn="ctr"/>
                      <a:r>
                        <a:rPr lang="vi-VN" b="0" dirty="0">
                          <a:solidFill>
                            <a:srgbClr val="FF0000"/>
                          </a:solidFill>
                        </a:rPr>
                        <a:t>5</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0,1,</a:t>
                      </a:r>
                      <a:r>
                        <a:rPr lang="vi-VN" b="0" dirty="0">
                          <a:solidFill>
                            <a:srgbClr val="FF0000"/>
                          </a:solidFill>
                        </a:rPr>
                        <a:t>2</a:t>
                      </a:r>
                      <a:r>
                        <a:rPr lang="vi-VN" b="0" dirty="0"/>
                        <a:t>,6</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051115021"/>
                  </a:ext>
                </a:extLst>
              </a:tr>
              <a:tr h="537009">
                <a:tc>
                  <a:txBody>
                    <a:bodyPr/>
                    <a:lstStyle/>
                    <a:p>
                      <a:pPr algn="ctr"/>
                      <a:r>
                        <a:rPr lang="vi-VN" b="0" dirty="0"/>
                        <a:t>6</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4,5</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69163513"/>
                  </a:ext>
                </a:extLst>
              </a:tr>
              <a:tr h="537009">
                <a:tc>
                  <a:txBody>
                    <a:bodyPr/>
                    <a:lstStyle/>
                    <a:p>
                      <a:pPr algn="ctr"/>
                      <a:r>
                        <a:rPr lang="vi-VN" b="0" dirty="0"/>
                        <a:t>7</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2,8</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034787015"/>
                  </a:ext>
                </a:extLst>
              </a:tr>
              <a:tr h="537009">
                <a:tc>
                  <a:txBody>
                    <a:bodyPr/>
                    <a:lstStyle/>
                    <a:p>
                      <a:pPr lvl="0" algn="ctr">
                        <a:buNone/>
                      </a:pPr>
                      <a:r>
                        <a:rPr lang="vi-VN" b="0" dirty="0"/>
                        <a:t>8</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vi-VN" b="0" dirty="0"/>
                        <a:t>4,7</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726173693"/>
                  </a:ext>
                </a:extLst>
              </a:tr>
            </a:tbl>
          </a:graphicData>
        </a:graphic>
      </p:graphicFrame>
      <p:graphicFrame>
        <p:nvGraphicFramePr>
          <p:cNvPr id="28" name="Bảng 27">
            <a:extLst>
              <a:ext uri="{FF2B5EF4-FFF2-40B4-BE49-F238E27FC236}">
                <a16:creationId xmlns="" xmlns:a16="http://schemas.microsoft.com/office/drawing/2014/main" id="{653E2956-5DA4-C12A-CB4D-79477FC54F49}"/>
              </a:ext>
            </a:extLst>
          </p:cNvPr>
          <p:cNvGraphicFramePr>
            <a:graphicFrameLocks noGrp="1"/>
          </p:cNvGraphicFramePr>
          <p:nvPr>
            <p:extLst/>
          </p:nvPr>
        </p:nvGraphicFramePr>
        <p:xfrm>
          <a:off x="9256888" y="1566333"/>
          <a:ext cx="818444" cy="4818183"/>
        </p:xfrm>
        <a:graphic>
          <a:graphicData uri="http://schemas.openxmlformats.org/drawingml/2006/table">
            <a:tbl>
              <a:tblPr firstRow="1" bandRow="1">
                <a:tableStyleId>{C083E6E3-FA7D-4D7B-A595-EF9225AFEA82}</a:tableStyleId>
              </a:tblPr>
              <a:tblGrid>
                <a:gridCol w="818444">
                  <a:extLst>
                    <a:ext uri="{9D8B030D-6E8A-4147-A177-3AD203B41FA5}">
                      <a16:colId xmlns="" xmlns:a16="http://schemas.microsoft.com/office/drawing/2014/main" val="3030735533"/>
                    </a:ext>
                  </a:extLst>
                </a:gridCol>
              </a:tblGrid>
              <a:tr h="522111">
                <a:tc>
                  <a:txBody>
                    <a:bodyPr/>
                    <a:lstStyle/>
                    <a:p>
                      <a:pPr algn="ct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02114"/>
                  </a:ext>
                </a:extLst>
              </a:tr>
              <a:tr h="537009">
                <a:tc>
                  <a:txBody>
                    <a:bodyPr/>
                    <a:lstStyle/>
                    <a:p>
                      <a:pPr algn="ct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176112846"/>
                  </a:ext>
                </a:extLst>
              </a:tr>
              <a:tr h="537009">
                <a:tc>
                  <a:txBody>
                    <a:bodyPr/>
                    <a:lstStyle/>
                    <a:p>
                      <a:pPr algn="ctr"/>
                      <a:r>
                        <a:rPr lang="vi-VN" b="0" dirty="0"/>
                        <a:t>F</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197727904"/>
                  </a:ext>
                </a:extLst>
              </a:tr>
              <a:tr h="537009">
                <a:tc>
                  <a:txBody>
                    <a:bodyPr/>
                    <a:lstStyle/>
                    <a:p>
                      <a:pPr algn="ctr"/>
                      <a:r>
                        <a:rPr lang="vi-VN" b="0" dirty="0"/>
                        <a:t>F</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226018984"/>
                  </a:ext>
                </a:extLst>
              </a:tr>
              <a:tr h="537009">
                <a:tc>
                  <a:txBody>
                    <a:bodyPr/>
                    <a:lstStyle/>
                    <a:p>
                      <a:pPr algn="ctr"/>
                      <a:r>
                        <a:rPr lang="vi-VN" b="0" dirty="0"/>
                        <a:t>F</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3201594488"/>
                  </a:ext>
                </a:extLst>
              </a:tr>
              <a:tr h="537009">
                <a:tc>
                  <a:txBody>
                    <a:bodyPr/>
                    <a:lstStyle/>
                    <a:p>
                      <a:pPr algn="ctr"/>
                      <a:r>
                        <a:rPr lang="vi-VN" b="0" dirty="0">
                          <a:solidFill>
                            <a:srgbClr val="FF0000"/>
                          </a:solidFill>
                        </a:rPr>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051115021"/>
                  </a:ext>
                </a:extLst>
              </a:tr>
              <a:tr h="537009">
                <a:tc>
                  <a:txBody>
                    <a:bodyPr/>
                    <a:lstStyle/>
                    <a:p>
                      <a:pPr algn="ctr"/>
                      <a:r>
                        <a:rPr lang="vi-VN" b="0" dirty="0"/>
                        <a:t>F</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69163513"/>
                  </a:ext>
                </a:extLst>
              </a:tr>
              <a:tr h="537009">
                <a:tc>
                  <a:txBody>
                    <a:bodyPr/>
                    <a:lstStyle/>
                    <a:p>
                      <a:pPr algn="ctr"/>
                      <a:r>
                        <a:rPr lang="vi-VN" b="0" dirty="0"/>
                        <a:t>F</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034787015"/>
                  </a:ext>
                </a:extLst>
              </a:tr>
              <a:tr h="537009">
                <a:tc>
                  <a:txBody>
                    <a:bodyPr/>
                    <a:lstStyle/>
                    <a:p>
                      <a:pPr lvl="0" algn="ctr">
                        <a:buNone/>
                      </a:pPr>
                      <a:r>
                        <a:rPr lang="vi-VN" b="0" dirty="0"/>
                        <a:t>F</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726173693"/>
                  </a:ext>
                </a:extLst>
              </a:tr>
            </a:tbl>
          </a:graphicData>
        </a:graphic>
      </p:graphicFrame>
      <p:sp>
        <p:nvSpPr>
          <p:cNvPr id="15" name="Hộp Văn bản 14">
            <a:extLst>
              <a:ext uri="{FF2B5EF4-FFF2-40B4-BE49-F238E27FC236}">
                <a16:creationId xmlns="" xmlns:a16="http://schemas.microsoft.com/office/drawing/2014/main" id="{43954625-5C34-0AA3-A812-F8F0F27078D7}"/>
              </a:ext>
            </a:extLst>
          </p:cNvPr>
          <p:cNvSpPr txBox="1"/>
          <p:nvPr/>
        </p:nvSpPr>
        <p:spPr>
          <a:xfrm>
            <a:off x="751114" y="5867399"/>
            <a:ext cx="53884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err="1">
                <a:solidFill>
                  <a:prstClr val="black"/>
                </a:solidFill>
                <a:cs typeface="Arial"/>
              </a:rPr>
              <a:t>Dfs</a:t>
            </a:r>
            <a:r>
              <a:rPr lang="vi-VN" dirty="0">
                <a:solidFill>
                  <a:prstClr val="black"/>
                </a:solidFill>
                <a:cs typeface="Arial"/>
              </a:rPr>
              <a:t>(0) -&gt; </a:t>
            </a:r>
            <a:r>
              <a:rPr lang="vi-VN" dirty="0" err="1">
                <a:solidFill>
                  <a:prstClr val="black"/>
                </a:solidFill>
                <a:cs typeface="Arial"/>
              </a:rPr>
              <a:t>Dfs</a:t>
            </a:r>
            <a:r>
              <a:rPr lang="vi-VN" dirty="0">
                <a:solidFill>
                  <a:prstClr val="black"/>
                </a:solidFill>
                <a:cs typeface="Arial"/>
              </a:rPr>
              <a:t>(1) -&gt; </a:t>
            </a:r>
            <a:r>
              <a:rPr lang="vi-VN" dirty="0" err="1">
                <a:solidFill>
                  <a:prstClr val="black"/>
                </a:solidFill>
                <a:cs typeface="Arial"/>
              </a:rPr>
              <a:t>Dfs</a:t>
            </a:r>
            <a:r>
              <a:rPr lang="vi-VN" dirty="0">
                <a:solidFill>
                  <a:prstClr val="black"/>
                </a:solidFill>
                <a:cs typeface="Arial"/>
              </a:rPr>
              <a:t>(5)</a:t>
            </a:r>
            <a:endParaRPr lang="vi-VN" dirty="0">
              <a:solidFill>
                <a:prstClr val="black"/>
              </a:solidFill>
            </a:endParaRPr>
          </a:p>
        </p:txBody>
      </p:sp>
    </p:spTree>
    <p:extLst>
      <p:ext uri="{BB962C8B-B14F-4D97-AF65-F5344CB8AC3E}">
        <p14:creationId xmlns:p14="http://schemas.microsoft.com/office/powerpoint/2010/main" val="7441087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29396" y="317229"/>
            <a:ext cx="4255698" cy="691073"/>
          </a:xfrm>
        </p:spPr>
        <p:txBody>
          <a:bodyPr>
            <a:normAutofit/>
          </a:bodyPr>
          <a:lstStyle/>
          <a:p>
            <a:r>
              <a:rPr lang="vi-VN" sz="4000" dirty="0" err="1">
                <a:latin typeface="Times New Roman"/>
                <a:cs typeface="Times New Roman"/>
              </a:rPr>
              <a:t>Depth</a:t>
            </a:r>
            <a:r>
              <a:rPr lang="vi-VN" sz="4000" dirty="0">
                <a:latin typeface="Times New Roman"/>
                <a:cs typeface="Times New Roman"/>
              </a:rPr>
              <a:t> </a:t>
            </a:r>
            <a:r>
              <a:rPr lang="vi-VN" sz="4000" dirty="0" err="1">
                <a:latin typeface="Times New Roman"/>
                <a:cs typeface="Times New Roman"/>
              </a:rPr>
              <a:t>First</a:t>
            </a:r>
            <a:r>
              <a:rPr lang="vi-VN" sz="4000" dirty="0">
                <a:latin typeface="Times New Roman"/>
                <a:cs typeface="Times New Roman"/>
              </a:rPr>
              <a:t> </a:t>
            </a:r>
            <a:r>
              <a:rPr lang="vi-VN" sz="4000" dirty="0" err="1">
                <a:latin typeface="Times New Roman"/>
                <a:cs typeface="Times New Roman"/>
              </a:rPr>
              <a:t>Search</a:t>
            </a:r>
            <a:endParaRPr lang="vi-VN" sz="4000" dirty="0" err="1"/>
          </a:p>
        </p:txBody>
      </p:sp>
      <p:cxnSp>
        <p:nvCxnSpPr>
          <p:cNvPr id="4" name="Đường kết nối Mũi tên Thẳng 3">
            <a:extLst>
              <a:ext uri="{FF2B5EF4-FFF2-40B4-BE49-F238E27FC236}">
                <a16:creationId xmlns="" xmlns:a16="http://schemas.microsoft.com/office/drawing/2014/main" id="{13024C95-C6A3-6884-6543-B361DE8AAEB8}"/>
              </a:ext>
            </a:extLst>
          </p:cNvPr>
          <p:cNvCxnSpPr/>
          <p:nvPr/>
        </p:nvCxnSpPr>
        <p:spPr>
          <a:xfrm>
            <a:off x="-40255" y="973348"/>
            <a:ext cx="12243756" cy="8626"/>
          </a:xfrm>
          <a:prstGeom prst="straightConnector1">
            <a:avLst/>
          </a:prstGeom>
          <a:ln w="12700"/>
        </p:spPr>
        <p:style>
          <a:lnRef idx="3">
            <a:schemeClr val="dk1"/>
          </a:lnRef>
          <a:fillRef idx="0">
            <a:schemeClr val="dk1"/>
          </a:fillRef>
          <a:effectRef idx="2">
            <a:schemeClr val="dk1"/>
          </a:effectRef>
          <a:fontRef idx="minor">
            <a:schemeClr val="tx1"/>
          </a:fontRef>
        </p:style>
      </p:cxnSp>
      <p:sp>
        <p:nvSpPr>
          <p:cNvPr id="7" name="Hộp Văn bản 6">
            <a:extLst>
              <a:ext uri="{FF2B5EF4-FFF2-40B4-BE49-F238E27FC236}">
                <a16:creationId xmlns="" xmlns:a16="http://schemas.microsoft.com/office/drawing/2014/main" id="{3CBE28FF-AC48-EA06-D0CB-A8B96F1A995D}"/>
              </a:ext>
            </a:extLst>
          </p:cNvPr>
          <p:cNvSpPr txBox="1"/>
          <p:nvPr/>
        </p:nvSpPr>
        <p:spPr>
          <a:xfrm>
            <a:off x="207817" y="1160318"/>
            <a:ext cx="1175904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vi-VN" sz="2400" dirty="0" err="1">
                <a:solidFill>
                  <a:prstClr val="black"/>
                </a:solidFill>
                <a:cs typeface="Arial"/>
              </a:rPr>
              <a:t>Example</a:t>
            </a:r>
          </a:p>
        </p:txBody>
      </p:sp>
      <p:sp>
        <p:nvSpPr>
          <p:cNvPr id="5" name="Hình Bầu dục 4">
            <a:extLst>
              <a:ext uri="{FF2B5EF4-FFF2-40B4-BE49-F238E27FC236}">
                <a16:creationId xmlns="" xmlns:a16="http://schemas.microsoft.com/office/drawing/2014/main" id="{05952E4D-64D2-8444-5C0B-BBF26ABC731D}"/>
              </a:ext>
            </a:extLst>
          </p:cNvPr>
          <p:cNvSpPr/>
          <p:nvPr/>
        </p:nvSpPr>
        <p:spPr>
          <a:xfrm>
            <a:off x="1567961" y="2329961"/>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prstClr val="black"/>
                </a:solidFill>
                <a:cs typeface="Arial"/>
              </a:rPr>
              <a:t>0</a:t>
            </a:r>
          </a:p>
        </p:txBody>
      </p:sp>
      <p:sp>
        <p:nvSpPr>
          <p:cNvPr id="6" name="Hình Bầu dục 5">
            <a:extLst>
              <a:ext uri="{FF2B5EF4-FFF2-40B4-BE49-F238E27FC236}">
                <a16:creationId xmlns="" xmlns:a16="http://schemas.microsoft.com/office/drawing/2014/main" id="{139520B9-FA13-6891-F434-1C106209858A}"/>
              </a:ext>
            </a:extLst>
          </p:cNvPr>
          <p:cNvSpPr/>
          <p:nvPr/>
        </p:nvSpPr>
        <p:spPr>
          <a:xfrm>
            <a:off x="2675017" y="2056791"/>
            <a:ext cx="589471" cy="5463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3</a:t>
            </a:r>
          </a:p>
        </p:txBody>
      </p:sp>
      <p:sp>
        <p:nvSpPr>
          <p:cNvPr id="8" name="Hình Bầu dục 7">
            <a:extLst>
              <a:ext uri="{FF2B5EF4-FFF2-40B4-BE49-F238E27FC236}">
                <a16:creationId xmlns="" xmlns:a16="http://schemas.microsoft.com/office/drawing/2014/main" id="{9560778F-03D5-AFA8-9F6B-332908FA182B}"/>
              </a:ext>
            </a:extLst>
          </p:cNvPr>
          <p:cNvSpPr/>
          <p:nvPr/>
        </p:nvSpPr>
        <p:spPr>
          <a:xfrm>
            <a:off x="978489" y="3422640"/>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prstClr val="black"/>
                </a:solidFill>
                <a:cs typeface="Arial"/>
              </a:rPr>
              <a:t>1</a:t>
            </a:r>
          </a:p>
        </p:txBody>
      </p:sp>
      <p:sp>
        <p:nvSpPr>
          <p:cNvPr id="9" name="Hình Bầu dục 8">
            <a:extLst>
              <a:ext uri="{FF2B5EF4-FFF2-40B4-BE49-F238E27FC236}">
                <a16:creationId xmlns="" xmlns:a16="http://schemas.microsoft.com/office/drawing/2014/main" id="{547F151A-A73C-0720-7E93-F929ECFC4AAE}"/>
              </a:ext>
            </a:extLst>
          </p:cNvPr>
          <p:cNvSpPr/>
          <p:nvPr/>
        </p:nvSpPr>
        <p:spPr>
          <a:xfrm>
            <a:off x="3465772" y="3968979"/>
            <a:ext cx="589471" cy="5463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4</a:t>
            </a:r>
          </a:p>
        </p:txBody>
      </p:sp>
      <p:sp>
        <p:nvSpPr>
          <p:cNvPr id="10" name="Hình Bầu dục 9">
            <a:extLst>
              <a:ext uri="{FF2B5EF4-FFF2-40B4-BE49-F238E27FC236}">
                <a16:creationId xmlns="" xmlns:a16="http://schemas.microsoft.com/office/drawing/2014/main" id="{F0D185F3-8AFE-3274-9DFA-0CA53F3E64D8}"/>
              </a:ext>
            </a:extLst>
          </p:cNvPr>
          <p:cNvSpPr/>
          <p:nvPr/>
        </p:nvSpPr>
        <p:spPr>
          <a:xfrm>
            <a:off x="1797998" y="4299659"/>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2</a:t>
            </a:r>
          </a:p>
        </p:txBody>
      </p:sp>
      <p:sp>
        <p:nvSpPr>
          <p:cNvPr id="11" name="Hình Bầu dục 10">
            <a:extLst>
              <a:ext uri="{FF2B5EF4-FFF2-40B4-BE49-F238E27FC236}">
                <a16:creationId xmlns="" xmlns:a16="http://schemas.microsoft.com/office/drawing/2014/main" id="{0F7FDF8F-4A00-2DEC-A5D4-40DC698F451A}"/>
              </a:ext>
            </a:extLst>
          </p:cNvPr>
          <p:cNvSpPr/>
          <p:nvPr/>
        </p:nvSpPr>
        <p:spPr>
          <a:xfrm>
            <a:off x="2833168" y="4989771"/>
            <a:ext cx="589471" cy="5463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7</a:t>
            </a:r>
          </a:p>
        </p:txBody>
      </p:sp>
      <p:sp>
        <p:nvSpPr>
          <p:cNvPr id="12" name="Hình Bầu dục 11">
            <a:extLst>
              <a:ext uri="{FF2B5EF4-FFF2-40B4-BE49-F238E27FC236}">
                <a16:creationId xmlns="" xmlns:a16="http://schemas.microsoft.com/office/drawing/2014/main" id="{544799EE-9F1C-C6E9-98F9-20F5BD3D6250}"/>
              </a:ext>
            </a:extLst>
          </p:cNvPr>
          <p:cNvSpPr/>
          <p:nvPr/>
        </p:nvSpPr>
        <p:spPr>
          <a:xfrm>
            <a:off x="2430602" y="3192602"/>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5</a:t>
            </a:r>
          </a:p>
        </p:txBody>
      </p:sp>
      <p:sp>
        <p:nvSpPr>
          <p:cNvPr id="13" name="Hình Bầu dục 12">
            <a:extLst>
              <a:ext uri="{FF2B5EF4-FFF2-40B4-BE49-F238E27FC236}">
                <a16:creationId xmlns="" xmlns:a16="http://schemas.microsoft.com/office/drawing/2014/main" id="{8A1784DA-53DF-CF2F-0D98-8D9CE2F88670}"/>
              </a:ext>
            </a:extLst>
          </p:cNvPr>
          <p:cNvSpPr/>
          <p:nvPr/>
        </p:nvSpPr>
        <p:spPr>
          <a:xfrm>
            <a:off x="3796451" y="2732527"/>
            <a:ext cx="589471" cy="5463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6</a:t>
            </a:r>
          </a:p>
        </p:txBody>
      </p:sp>
      <p:sp>
        <p:nvSpPr>
          <p:cNvPr id="14" name="Hình Bầu dục 13">
            <a:extLst>
              <a:ext uri="{FF2B5EF4-FFF2-40B4-BE49-F238E27FC236}">
                <a16:creationId xmlns="" xmlns:a16="http://schemas.microsoft.com/office/drawing/2014/main" id="{A5C44B70-A9E8-423A-F9D5-85E72C9690B1}"/>
              </a:ext>
            </a:extLst>
          </p:cNvPr>
          <p:cNvSpPr/>
          <p:nvPr/>
        </p:nvSpPr>
        <p:spPr>
          <a:xfrm>
            <a:off x="4702225" y="4716602"/>
            <a:ext cx="589471" cy="5463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8</a:t>
            </a:r>
          </a:p>
        </p:txBody>
      </p:sp>
      <p:cxnSp>
        <p:nvCxnSpPr>
          <p:cNvPr id="16" name="Đường kết nối Mũi tên Thẳng 15">
            <a:extLst>
              <a:ext uri="{FF2B5EF4-FFF2-40B4-BE49-F238E27FC236}">
                <a16:creationId xmlns="" xmlns:a16="http://schemas.microsoft.com/office/drawing/2014/main" id="{7689661B-D118-9393-BC69-5E48A3055554}"/>
              </a:ext>
            </a:extLst>
          </p:cNvPr>
          <p:cNvCxnSpPr/>
          <p:nvPr/>
        </p:nvCxnSpPr>
        <p:spPr>
          <a:xfrm flipH="1">
            <a:off x="1290188" y="2884638"/>
            <a:ext cx="552091" cy="540588"/>
          </a:xfrm>
          <a:prstGeom prst="straightConnector1">
            <a:avLst/>
          </a:prstGeom>
          <a:ln w="571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7" name="Đường kết nối Mũi tên Thẳng 16">
            <a:extLst>
              <a:ext uri="{FF2B5EF4-FFF2-40B4-BE49-F238E27FC236}">
                <a16:creationId xmlns="" xmlns:a16="http://schemas.microsoft.com/office/drawing/2014/main" id="{09143AB2-E11C-5692-56A0-AEEEB455709B}"/>
              </a:ext>
            </a:extLst>
          </p:cNvPr>
          <p:cNvCxnSpPr>
            <a:cxnSpLocks/>
          </p:cNvCxnSpPr>
          <p:nvPr/>
        </p:nvCxnSpPr>
        <p:spPr>
          <a:xfrm flipH="1">
            <a:off x="1563726" y="3548945"/>
            <a:ext cx="864706" cy="140050"/>
          </a:xfrm>
          <a:prstGeom prst="straightConnector1">
            <a:avLst/>
          </a:prstGeom>
          <a:ln w="571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8" name="Đường kết nối Mũi tên Thẳng 17">
            <a:extLst>
              <a:ext uri="{FF2B5EF4-FFF2-40B4-BE49-F238E27FC236}">
                <a16:creationId xmlns="" xmlns:a16="http://schemas.microsoft.com/office/drawing/2014/main" id="{BD7F45AB-6388-84DC-84AF-631E4C559EAD}"/>
              </a:ext>
            </a:extLst>
          </p:cNvPr>
          <p:cNvCxnSpPr>
            <a:cxnSpLocks/>
          </p:cNvCxnSpPr>
          <p:nvPr/>
        </p:nvCxnSpPr>
        <p:spPr>
          <a:xfrm flipH="1">
            <a:off x="2149879" y="2376638"/>
            <a:ext cx="532552" cy="276818"/>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Đường kết nối Mũi tên Thẳng 18">
            <a:extLst>
              <a:ext uri="{FF2B5EF4-FFF2-40B4-BE49-F238E27FC236}">
                <a16:creationId xmlns="" xmlns:a16="http://schemas.microsoft.com/office/drawing/2014/main" id="{E8610FCD-579A-0FAF-E738-DA18F10717FF}"/>
              </a:ext>
            </a:extLst>
          </p:cNvPr>
          <p:cNvCxnSpPr>
            <a:cxnSpLocks/>
          </p:cNvCxnSpPr>
          <p:nvPr/>
        </p:nvCxnSpPr>
        <p:spPr>
          <a:xfrm>
            <a:off x="2066971" y="2796715"/>
            <a:ext cx="532293" cy="442895"/>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Đường kết nối Mũi tên Thẳng 19">
            <a:extLst>
              <a:ext uri="{FF2B5EF4-FFF2-40B4-BE49-F238E27FC236}">
                <a16:creationId xmlns="" xmlns:a16="http://schemas.microsoft.com/office/drawing/2014/main" id="{2B6B2F0F-67F5-F045-74D5-FC1CD9E23D5E}"/>
              </a:ext>
            </a:extLst>
          </p:cNvPr>
          <p:cNvCxnSpPr>
            <a:cxnSpLocks/>
          </p:cNvCxnSpPr>
          <p:nvPr/>
        </p:nvCxnSpPr>
        <p:spPr>
          <a:xfrm flipH="1">
            <a:off x="2999803" y="3011638"/>
            <a:ext cx="806090" cy="442895"/>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Đường kết nối Mũi tên Thẳng 20">
            <a:extLst>
              <a:ext uri="{FF2B5EF4-FFF2-40B4-BE49-F238E27FC236}">
                <a16:creationId xmlns="" xmlns:a16="http://schemas.microsoft.com/office/drawing/2014/main" id="{C57CD43B-8ADF-87D1-B62C-67ED15349518}"/>
              </a:ext>
            </a:extLst>
          </p:cNvPr>
          <p:cNvCxnSpPr>
            <a:cxnSpLocks/>
          </p:cNvCxnSpPr>
          <p:nvPr/>
        </p:nvCxnSpPr>
        <p:spPr>
          <a:xfrm flipH="1">
            <a:off x="2296418" y="3724792"/>
            <a:ext cx="434860" cy="667587"/>
          </a:xfrm>
          <a:prstGeom prst="straightConnector1">
            <a:avLst/>
          </a:prstGeom>
          <a:ln w="571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2" name="Đường kết nối Mũi tên Thẳng 21">
            <a:extLst>
              <a:ext uri="{FF2B5EF4-FFF2-40B4-BE49-F238E27FC236}">
                <a16:creationId xmlns="" xmlns:a16="http://schemas.microsoft.com/office/drawing/2014/main" id="{063EF652-B56D-F736-E681-3C566141168A}"/>
              </a:ext>
            </a:extLst>
          </p:cNvPr>
          <p:cNvCxnSpPr>
            <a:cxnSpLocks/>
          </p:cNvCxnSpPr>
          <p:nvPr/>
        </p:nvCxnSpPr>
        <p:spPr>
          <a:xfrm flipH="1" flipV="1">
            <a:off x="2355033" y="4695225"/>
            <a:ext cx="513014" cy="407027"/>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Đường kết nối Mũi tên Thẳng 22">
            <a:extLst>
              <a:ext uri="{FF2B5EF4-FFF2-40B4-BE49-F238E27FC236}">
                <a16:creationId xmlns="" xmlns:a16="http://schemas.microsoft.com/office/drawing/2014/main" id="{7443DFF4-7B19-DDC1-C6A7-1A672E729431}"/>
              </a:ext>
            </a:extLst>
          </p:cNvPr>
          <p:cNvCxnSpPr>
            <a:cxnSpLocks/>
          </p:cNvCxnSpPr>
          <p:nvPr/>
        </p:nvCxnSpPr>
        <p:spPr>
          <a:xfrm flipH="1">
            <a:off x="3400342" y="5112022"/>
            <a:ext cx="1314090" cy="159588"/>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Đường kết nối Mũi tên Thẳng 23">
            <a:extLst>
              <a:ext uri="{FF2B5EF4-FFF2-40B4-BE49-F238E27FC236}">
                <a16:creationId xmlns="" xmlns:a16="http://schemas.microsoft.com/office/drawing/2014/main" id="{7471F23C-0DE8-5C19-CEB6-AEBEE4D28991}"/>
              </a:ext>
            </a:extLst>
          </p:cNvPr>
          <p:cNvCxnSpPr>
            <a:cxnSpLocks/>
          </p:cNvCxnSpPr>
          <p:nvPr/>
        </p:nvCxnSpPr>
        <p:spPr>
          <a:xfrm>
            <a:off x="3981739" y="4408637"/>
            <a:ext cx="835140" cy="38428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Đường kết nối Mũi tên Thẳng 24">
            <a:extLst>
              <a:ext uri="{FF2B5EF4-FFF2-40B4-BE49-F238E27FC236}">
                <a16:creationId xmlns="" xmlns:a16="http://schemas.microsoft.com/office/drawing/2014/main" id="{1A305435-8F7D-4DB7-CFE9-CC0807DE4C2F}"/>
              </a:ext>
            </a:extLst>
          </p:cNvPr>
          <p:cNvCxnSpPr>
            <a:cxnSpLocks/>
          </p:cNvCxnSpPr>
          <p:nvPr/>
        </p:nvCxnSpPr>
        <p:spPr>
          <a:xfrm flipH="1">
            <a:off x="3800880" y="3304715"/>
            <a:ext cx="239476" cy="677357"/>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Đường kết nối Mũi tên Thẳng 25">
            <a:extLst>
              <a:ext uri="{FF2B5EF4-FFF2-40B4-BE49-F238E27FC236}">
                <a16:creationId xmlns="" xmlns:a16="http://schemas.microsoft.com/office/drawing/2014/main" id="{58D5708D-C7AA-4E26-C3F2-BF476DDAEEC2}"/>
              </a:ext>
            </a:extLst>
          </p:cNvPr>
          <p:cNvCxnSpPr>
            <a:cxnSpLocks/>
          </p:cNvCxnSpPr>
          <p:nvPr/>
        </p:nvCxnSpPr>
        <p:spPr>
          <a:xfrm flipH="1">
            <a:off x="2364803" y="4350022"/>
            <a:ext cx="1099168" cy="198665"/>
          </a:xfrm>
          <a:prstGeom prst="straightConnector1">
            <a:avLst/>
          </a:prstGeom>
          <a:ln w="571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aphicFrame>
        <p:nvGraphicFramePr>
          <p:cNvPr id="27" name="Bảng 27">
            <a:extLst>
              <a:ext uri="{FF2B5EF4-FFF2-40B4-BE49-F238E27FC236}">
                <a16:creationId xmlns="" xmlns:a16="http://schemas.microsoft.com/office/drawing/2014/main" id="{53EFAFF6-B781-E76B-C1C2-A73D867B8580}"/>
              </a:ext>
            </a:extLst>
          </p:cNvPr>
          <p:cNvGraphicFramePr>
            <a:graphicFrameLocks noGrp="1"/>
          </p:cNvGraphicFramePr>
          <p:nvPr>
            <p:extLst/>
          </p:nvPr>
        </p:nvGraphicFramePr>
        <p:xfrm>
          <a:off x="6674555" y="1566333"/>
          <a:ext cx="2275320" cy="4833081"/>
        </p:xfrm>
        <a:graphic>
          <a:graphicData uri="http://schemas.openxmlformats.org/drawingml/2006/table">
            <a:tbl>
              <a:tblPr firstRow="1" bandRow="1">
                <a:tableStyleId>{C083E6E3-FA7D-4D7B-A595-EF9225AFEA82}</a:tableStyleId>
              </a:tblPr>
              <a:tblGrid>
                <a:gridCol w="1137660">
                  <a:extLst>
                    <a:ext uri="{9D8B030D-6E8A-4147-A177-3AD203B41FA5}">
                      <a16:colId xmlns="" xmlns:a16="http://schemas.microsoft.com/office/drawing/2014/main" val="3030735533"/>
                    </a:ext>
                  </a:extLst>
                </a:gridCol>
                <a:gridCol w="1137660">
                  <a:extLst>
                    <a:ext uri="{9D8B030D-6E8A-4147-A177-3AD203B41FA5}">
                      <a16:colId xmlns="" xmlns:a16="http://schemas.microsoft.com/office/drawing/2014/main" val="3213144432"/>
                    </a:ext>
                  </a:extLst>
                </a:gridCol>
              </a:tblGrid>
              <a:tr h="537009">
                <a:tc>
                  <a:txBody>
                    <a:bodyPr/>
                    <a:lstStyle/>
                    <a:p>
                      <a:pPr algn="ctr"/>
                      <a:r>
                        <a:rPr lang="vi-VN" b="0" dirty="0"/>
                        <a:t>0</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1,3,5</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02114"/>
                  </a:ext>
                </a:extLst>
              </a:tr>
              <a:tr h="537009">
                <a:tc>
                  <a:txBody>
                    <a:bodyPr/>
                    <a:lstStyle/>
                    <a:p>
                      <a:pPr algn="ctr"/>
                      <a:r>
                        <a:rPr lang="vi-VN" b="0" dirty="0"/>
                        <a:t>1</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0,5</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176112846"/>
                  </a:ext>
                </a:extLst>
              </a:tr>
              <a:tr h="537009">
                <a:tc>
                  <a:txBody>
                    <a:bodyPr/>
                    <a:lstStyle/>
                    <a:p>
                      <a:pPr algn="ctr"/>
                      <a:r>
                        <a:rPr lang="vi-VN" b="0" dirty="0">
                          <a:solidFill>
                            <a:srgbClr val="FF0000"/>
                          </a:solidFill>
                        </a:rPr>
                        <a:t>2</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solidFill>
                            <a:srgbClr val="FF0000"/>
                          </a:solidFill>
                        </a:rPr>
                        <a:t>4</a:t>
                      </a:r>
                      <a:r>
                        <a:rPr lang="vi-VN" b="0" dirty="0"/>
                        <a:t>,5,7</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197727904"/>
                  </a:ext>
                </a:extLst>
              </a:tr>
              <a:tr h="537009">
                <a:tc>
                  <a:txBody>
                    <a:bodyPr/>
                    <a:lstStyle/>
                    <a:p>
                      <a:pPr algn="ctr"/>
                      <a:r>
                        <a:rPr lang="vi-VN" b="0" dirty="0"/>
                        <a:t>3</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0</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226018984"/>
                  </a:ext>
                </a:extLst>
              </a:tr>
              <a:tr h="537009">
                <a:tc>
                  <a:txBody>
                    <a:bodyPr/>
                    <a:lstStyle/>
                    <a:p>
                      <a:pPr algn="ctr"/>
                      <a:r>
                        <a:rPr lang="vi-VN" b="0" dirty="0"/>
                        <a:t>4</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2,6,8</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3201594488"/>
                  </a:ext>
                </a:extLst>
              </a:tr>
              <a:tr h="537009">
                <a:tc>
                  <a:txBody>
                    <a:bodyPr/>
                    <a:lstStyle/>
                    <a:p>
                      <a:pPr algn="ctr"/>
                      <a:r>
                        <a:rPr lang="vi-VN" b="0" dirty="0"/>
                        <a:t>5</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0,1,2,6</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051115021"/>
                  </a:ext>
                </a:extLst>
              </a:tr>
              <a:tr h="537009">
                <a:tc>
                  <a:txBody>
                    <a:bodyPr/>
                    <a:lstStyle/>
                    <a:p>
                      <a:pPr algn="ctr"/>
                      <a:r>
                        <a:rPr lang="vi-VN" b="0" dirty="0"/>
                        <a:t>6</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4,5</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69163513"/>
                  </a:ext>
                </a:extLst>
              </a:tr>
              <a:tr h="537009">
                <a:tc>
                  <a:txBody>
                    <a:bodyPr/>
                    <a:lstStyle/>
                    <a:p>
                      <a:pPr algn="ctr"/>
                      <a:r>
                        <a:rPr lang="vi-VN" b="0" dirty="0"/>
                        <a:t>7</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2,8</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034787015"/>
                  </a:ext>
                </a:extLst>
              </a:tr>
              <a:tr h="537009">
                <a:tc>
                  <a:txBody>
                    <a:bodyPr/>
                    <a:lstStyle/>
                    <a:p>
                      <a:pPr lvl="0" algn="ctr">
                        <a:buNone/>
                      </a:pPr>
                      <a:r>
                        <a:rPr lang="vi-VN" b="0" dirty="0"/>
                        <a:t>8</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vi-VN" b="0" dirty="0"/>
                        <a:t>4,7</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726173693"/>
                  </a:ext>
                </a:extLst>
              </a:tr>
            </a:tbl>
          </a:graphicData>
        </a:graphic>
      </p:graphicFrame>
      <p:graphicFrame>
        <p:nvGraphicFramePr>
          <p:cNvPr id="28" name="Bảng 27">
            <a:extLst>
              <a:ext uri="{FF2B5EF4-FFF2-40B4-BE49-F238E27FC236}">
                <a16:creationId xmlns="" xmlns:a16="http://schemas.microsoft.com/office/drawing/2014/main" id="{653E2956-5DA4-C12A-CB4D-79477FC54F49}"/>
              </a:ext>
            </a:extLst>
          </p:cNvPr>
          <p:cNvGraphicFramePr>
            <a:graphicFrameLocks noGrp="1"/>
          </p:cNvGraphicFramePr>
          <p:nvPr>
            <p:extLst/>
          </p:nvPr>
        </p:nvGraphicFramePr>
        <p:xfrm>
          <a:off x="9256888" y="1566333"/>
          <a:ext cx="818444" cy="4818183"/>
        </p:xfrm>
        <a:graphic>
          <a:graphicData uri="http://schemas.openxmlformats.org/drawingml/2006/table">
            <a:tbl>
              <a:tblPr firstRow="1" bandRow="1">
                <a:tableStyleId>{C083E6E3-FA7D-4D7B-A595-EF9225AFEA82}</a:tableStyleId>
              </a:tblPr>
              <a:tblGrid>
                <a:gridCol w="818444">
                  <a:extLst>
                    <a:ext uri="{9D8B030D-6E8A-4147-A177-3AD203B41FA5}">
                      <a16:colId xmlns="" xmlns:a16="http://schemas.microsoft.com/office/drawing/2014/main" val="3030735533"/>
                    </a:ext>
                  </a:extLst>
                </a:gridCol>
              </a:tblGrid>
              <a:tr h="522111">
                <a:tc>
                  <a:txBody>
                    <a:bodyPr/>
                    <a:lstStyle/>
                    <a:p>
                      <a:pPr algn="ct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02114"/>
                  </a:ext>
                </a:extLst>
              </a:tr>
              <a:tr h="537009">
                <a:tc>
                  <a:txBody>
                    <a:bodyPr/>
                    <a:lstStyle/>
                    <a:p>
                      <a:pPr algn="ct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176112846"/>
                  </a:ext>
                </a:extLst>
              </a:tr>
              <a:tr h="537009">
                <a:tc>
                  <a:txBody>
                    <a:bodyPr/>
                    <a:lstStyle/>
                    <a:p>
                      <a:pPr algn="ctr"/>
                      <a:r>
                        <a:rPr lang="vi-VN" b="0" dirty="0">
                          <a:solidFill>
                            <a:srgbClr val="FF0000"/>
                          </a:solidFill>
                        </a:rPr>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197727904"/>
                  </a:ext>
                </a:extLst>
              </a:tr>
              <a:tr h="537009">
                <a:tc>
                  <a:txBody>
                    <a:bodyPr/>
                    <a:lstStyle/>
                    <a:p>
                      <a:pPr algn="ctr"/>
                      <a:r>
                        <a:rPr lang="vi-VN" b="0" dirty="0"/>
                        <a:t>F</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226018984"/>
                  </a:ext>
                </a:extLst>
              </a:tr>
              <a:tr h="537009">
                <a:tc>
                  <a:txBody>
                    <a:bodyPr/>
                    <a:lstStyle/>
                    <a:p>
                      <a:pPr algn="ctr"/>
                      <a:r>
                        <a:rPr lang="vi-VN" b="0" dirty="0"/>
                        <a:t>F</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3201594488"/>
                  </a:ext>
                </a:extLst>
              </a:tr>
              <a:tr h="537009">
                <a:tc>
                  <a:txBody>
                    <a:bodyPr/>
                    <a:lstStyle/>
                    <a:p>
                      <a:pPr algn="ct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051115021"/>
                  </a:ext>
                </a:extLst>
              </a:tr>
              <a:tr h="537009">
                <a:tc>
                  <a:txBody>
                    <a:bodyPr/>
                    <a:lstStyle/>
                    <a:p>
                      <a:pPr algn="ctr"/>
                      <a:r>
                        <a:rPr lang="vi-VN" b="0" dirty="0"/>
                        <a:t>F</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69163513"/>
                  </a:ext>
                </a:extLst>
              </a:tr>
              <a:tr h="537009">
                <a:tc>
                  <a:txBody>
                    <a:bodyPr/>
                    <a:lstStyle/>
                    <a:p>
                      <a:pPr algn="ctr"/>
                      <a:r>
                        <a:rPr lang="vi-VN" b="0" dirty="0"/>
                        <a:t>F</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034787015"/>
                  </a:ext>
                </a:extLst>
              </a:tr>
              <a:tr h="537009">
                <a:tc>
                  <a:txBody>
                    <a:bodyPr/>
                    <a:lstStyle/>
                    <a:p>
                      <a:pPr lvl="0" algn="ctr">
                        <a:buNone/>
                      </a:pPr>
                      <a:r>
                        <a:rPr lang="vi-VN" b="0" dirty="0"/>
                        <a:t>F</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726173693"/>
                  </a:ext>
                </a:extLst>
              </a:tr>
            </a:tbl>
          </a:graphicData>
        </a:graphic>
      </p:graphicFrame>
      <p:sp>
        <p:nvSpPr>
          <p:cNvPr id="15" name="Hộp Văn bản 14">
            <a:extLst>
              <a:ext uri="{FF2B5EF4-FFF2-40B4-BE49-F238E27FC236}">
                <a16:creationId xmlns="" xmlns:a16="http://schemas.microsoft.com/office/drawing/2014/main" id="{595EF3F3-85BD-5F04-8D07-22A4355415A6}"/>
              </a:ext>
            </a:extLst>
          </p:cNvPr>
          <p:cNvSpPr txBox="1"/>
          <p:nvPr/>
        </p:nvSpPr>
        <p:spPr>
          <a:xfrm>
            <a:off x="751114" y="5867399"/>
            <a:ext cx="53884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err="1">
                <a:solidFill>
                  <a:prstClr val="black"/>
                </a:solidFill>
                <a:cs typeface="Arial"/>
              </a:rPr>
              <a:t>Dfs</a:t>
            </a:r>
            <a:r>
              <a:rPr lang="vi-VN" dirty="0">
                <a:solidFill>
                  <a:prstClr val="black"/>
                </a:solidFill>
                <a:cs typeface="Arial"/>
              </a:rPr>
              <a:t>(0) -&gt; </a:t>
            </a:r>
            <a:r>
              <a:rPr lang="vi-VN" dirty="0" err="1">
                <a:solidFill>
                  <a:prstClr val="black"/>
                </a:solidFill>
                <a:cs typeface="Arial"/>
              </a:rPr>
              <a:t>Dfs</a:t>
            </a:r>
            <a:r>
              <a:rPr lang="vi-VN" dirty="0">
                <a:solidFill>
                  <a:prstClr val="black"/>
                </a:solidFill>
                <a:cs typeface="Arial"/>
              </a:rPr>
              <a:t>(1) -&gt; </a:t>
            </a:r>
            <a:r>
              <a:rPr lang="vi-VN" dirty="0" err="1">
                <a:solidFill>
                  <a:prstClr val="black"/>
                </a:solidFill>
                <a:cs typeface="Arial"/>
              </a:rPr>
              <a:t>Dfs</a:t>
            </a:r>
            <a:r>
              <a:rPr lang="vi-VN" dirty="0">
                <a:solidFill>
                  <a:prstClr val="black"/>
                </a:solidFill>
                <a:cs typeface="Arial"/>
              </a:rPr>
              <a:t>(5) -&gt; </a:t>
            </a:r>
            <a:r>
              <a:rPr lang="vi-VN" dirty="0" err="1">
                <a:solidFill>
                  <a:prstClr val="black"/>
                </a:solidFill>
                <a:cs typeface="Arial"/>
              </a:rPr>
              <a:t>Dfs</a:t>
            </a:r>
            <a:r>
              <a:rPr lang="vi-VN" dirty="0">
                <a:solidFill>
                  <a:prstClr val="black"/>
                </a:solidFill>
                <a:cs typeface="Arial"/>
              </a:rPr>
              <a:t>(2)</a:t>
            </a:r>
            <a:endParaRPr lang="vi-VN" dirty="0">
              <a:solidFill>
                <a:prstClr val="black"/>
              </a:solidFill>
            </a:endParaRPr>
          </a:p>
        </p:txBody>
      </p:sp>
    </p:spTree>
    <p:extLst>
      <p:ext uri="{BB962C8B-B14F-4D97-AF65-F5344CB8AC3E}">
        <p14:creationId xmlns:p14="http://schemas.microsoft.com/office/powerpoint/2010/main" val="14398991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Contents</a:t>
            </a:r>
            <a:endParaRPr lang="en-US" dirty="0"/>
          </a:p>
        </p:txBody>
      </p:sp>
      <p:sp>
        <p:nvSpPr>
          <p:cNvPr id="3" name="Content Placeholder 2"/>
          <p:cNvSpPr>
            <a:spLocks noGrp="1"/>
          </p:cNvSpPr>
          <p:nvPr>
            <p:ph idx="1"/>
          </p:nvPr>
        </p:nvSpPr>
        <p:spPr/>
        <p:txBody>
          <a:bodyPr/>
          <a:lstStyle/>
          <a:p>
            <a:r>
              <a:rPr lang="en-US" smtClean="0"/>
              <a:t>Definition and terminology </a:t>
            </a:r>
          </a:p>
          <a:p>
            <a:r>
              <a:rPr lang="en-US" smtClean="0"/>
              <a:t>Graph representations </a:t>
            </a:r>
            <a:r>
              <a:rPr lang="en-US" dirty="0"/>
              <a:t>(adjacency </a:t>
            </a:r>
            <a:r>
              <a:rPr lang="en-US" dirty="0" smtClean="0"/>
              <a:t>matrices, </a:t>
            </a:r>
            <a:r>
              <a:rPr lang="en-US" dirty="0"/>
              <a:t>edge </a:t>
            </a:r>
            <a:r>
              <a:rPr lang="en-US" dirty="0" smtClean="0"/>
              <a:t>list, adjacency lists)</a:t>
            </a:r>
          </a:p>
          <a:p>
            <a:r>
              <a:rPr lang="en-US" dirty="0"/>
              <a:t>BFS/DFS algorithm, weaknesses, and </a:t>
            </a:r>
            <a:r>
              <a:rPr lang="en-US" dirty="0" smtClean="0"/>
              <a:t>alternatives</a:t>
            </a:r>
          </a:p>
          <a:p>
            <a:r>
              <a:rPr lang="en-US" dirty="0"/>
              <a:t>Summary/key points</a:t>
            </a:r>
          </a:p>
        </p:txBody>
      </p:sp>
    </p:spTree>
    <p:extLst>
      <p:ext uri="{BB962C8B-B14F-4D97-AF65-F5344CB8AC3E}">
        <p14:creationId xmlns:p14="http://schemas.microsoft.com/office/powerpoint/2010/main" val="16802186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29396" y="317229"/>
            <a:ext cx="4255698" cy="691073"/>
          </a:xfrm>
        </p:spPr>
        <p:txBody>
          <a:bodyPr>
            <a:normAutofit/>
          </a:bodyPr>
          <a:lstStyle/>
          <a:p>
            <a:r>
              <a:rPr lang="vi-VN" sz="4000" dirty="0" err="1">
                <a:latin typeface="Times New Roman"/>
                <a:cs typeface="Times New Roman"/>
              </a:rPr>
              <a:t>Depth</a:t>
            </a:r>
            <a:r>
              <a:rPr lang="vi-VN" sz="4000" dirty="0">
                <a:latin typeface="Times New Roman"/>
                <a:cs typeface="Times New Roman"/>
              </a:rPr>
              <a:t> </a:t>
            </a:r>
            <a:r>
              <a:rPr lang="vi-VN" sz="4000" dirty="0" err="1">
                <a:latin typeface="Times New Roman"/>
                <a:cs typeface="Times New Roman"/>
              </a:rPr>
              <a:t>First</a:t>
            </a:r>
            <a:r>
              <a:rPr lang="vi-VN" sz="4000" dirty="0">
                <a:latin typeface="Times New Roman"/>
                <a:cs typeface="Times New Roman"/>
              </a:rPr>
              <a:t> </a:t>
            </a:r>
            <a:r>
              <a:rPr lang="vi-VN" sz="4000" dirty="0" err="1">
                <a:latin typeface="Times New Roman"/>
                <a:cs typeface="Times New Roman"/>
              </a:rPr>
              <a:t>Search</a:t>
            </a:r>
            <a:endParaRPr lang="vi-VN" sz="4000" dirty="0" err="1"/>
          </a:p>
        </p:txBody>
      </p:sp>
      <p:cxnSp>
        <p:nvCxnSpPr>
          <p:cNvPr id="4" name="Đường kết nối Mũi tên Thẳng 3">
            <a:extLst>
              <a:ext uri="{FF2B5EF4-FFF2-40B4-BE49-F238E27FC236}">
                <a16:creationId xmlns="" xmlns:a16="http://schemas.microsoft.com/office/drawing/2014/main" id="{13024C95-C6A3-6884-6543-B361DE8AAEB8}"/>
              </a:ext>
            </a:extLst>
          </p:cNvPr>
          <p:cNvCxnSpPr/>
          <p:nvPr/>
        </p:nvCxnSpPr>
        <p:spPr>
          <a:xfrm>
            <a:off x="-40255" y="973348"/>
            <a:ext cx="12243756" cy="8626"/>
          </a:xfrm>
          <a:prstGeom prst="straightConnector1">
            <a:avLst/>
          </a:prstGeom>
          <a:ln w="12700"/>
        </p:spPr>
        <p:style>
          <a:lnRef idx="3">
            <a:schemeClr val="dk1"/>
          </a:lnRef>
          <a:fillRef idx="0">
            <a:schemeClr val="dk1"/>
          </a:fillRef>
          <a:effectRef idx="2">
            <a:schemeClr val="dk1"/>
          </a:effectRef>
          <a:fontRef idx="minor">
            <a:schemeClr val="tx1"/>
          </a:fontRef>
        </p:style>
      </p:cxnSp>
      <p:sp>
        <p:nvSpPr>
          <p:cNvPr id="7" name="Hộp Văn bản 6">
            <a:extLst>
              <a:ext uri="{FF2B5EF4-FFF2-40B4-BE49-F238E27FC236}">
                <a16:creationId xmlns="" xmlns:a16="http://schemas.microsoft.com/office/drawing/2014/main" id="{3CBE28FF-AC48-EA06-D0CB-A8B96F1A995D}"/>
              </a:ext>
            </a:extLst>
          </p:cNvPr>
          <p:cNvSpPr txBox="1"/>
          <p:nvPr/>
        </p:nvSpPr>
        <p:spPr>
          <a:xfrm>
            <a:off x="207817" y="1160318"/>
            <a:ext cx="1175904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vi-VN" sz="2400" dirty="0" err="1">
                <a:solidFill>
                  <a:prstClr val="black"/>
                </a:solidFill>
                <a:cs typeface="Arial"/>
              </a:rPr>
              <a:t>Example</a:t>
            </a:r>
          </a:p>
        </p:txBody>
      </p:sp>
      <p:sp>
        <p:nvSpPr>
          <p:cNvPr id="5" name="Hình Bầu dục 4">
            <a:extLst>
              <a:ext uri="{FF2B5EF4-FFF2-40B4-BE49-F238E27FC236}">
                <a16:creationId xmlns="" xmlns:a16="http://schemas.microsoft.com/office/drawing/2014/main" id="{05952E4D-64D2-8444-5C0B-BBF26ABC731D}"/>
              </a:ext>
            </a:extLst>
          </p:cNvPr>
          <p:cNvSpPr/>
          <p:nvPr/>
        </p:nvSpPr>
        <p:spPr>
          <a:xfrm>
            <a:off x="1567961" y="2329961"/>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prstClr val="black"/>
                </a:solidFill>
                <a:cs typeface="Arial"/>
              </a:rPr>
              <a:t>0</a:t>
            </a:r>
          </a:p>
        </p:txBody>
      </p:sp>
      <p:sp>
        <p:nvSpPr>
          <p:cNvPr id="6" name="Hình Bầu dục 5">
            <a:extLst>
              <a:ext uri="{FF2B5EF4-FFF2-40B4-BE49-F238E27FC236}">
                <a16:creationId xmlns="" xmlns:a16="http://schemas.microsoft.com/office/drawing/2014/main" id="{139520B9-FA13-6891-F434-1C106209858A}"/>
              </a:ext>
            </a:extLst>
          </p:cNvPr>
          <p:cNvSpPr/>
          <p:nvPr/>
        </p:nvSpPr>
        <p:spPr>
          <a:xfrm>
            <a:off x="2675017" y="2056791"/>
            <a:ext cx="589471" cy="5463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3</a:t>
            </a:r>
          </a:p>
        </p:txBody>
      </p:sp>
      <p:sp>
        <p:nvSpPr>
          <p:cNvPr id="8" name="Hình Bầu dục 7">
            <a:extLst>
              <a:ext uri="{FF2B5EF4-FFF2-40B4-BE49-F238E27FC236}">
                <a16:creationId xmlns="" xmlns:a16="http://schemas.microsoft.com/office/drawing/2014/main" id="{9560778F-03D5-AFA8-9F6B-332908FA182B}"/>
              </a:ext>
            </a:extLst>
          </p:cNvPr>
          <p:cNvSpPr/>
          <p:nvPr/>
        </p:nvSpPr>
        <p:spPr>
          <a:xfrm>
            <a:off x="978489" y="3422640"/>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prstClr val="black"/>
                </a:solidFill>
                <a:cs typeface="Arial"/>
              </a:rPr>
              <a:t>1</a:t>
            </a:r>
          </a:p>
        </p:txBody>
      </p:sp>
      <p:sp>
        <p:nvSpPr>
          <p:cNvPr id="9" name="Hình Bầu dục 8">
            <a:extLst>
              <a:ext uri="{FF2B5EF4-FFF2-40B4-BE49-F238E27FC236}">
                <a16:creationId xmlns="" xmlns:a16="http://schemas.microsoft.com/office/drawing/2014/main" id="{547F151A-A73C-0720-7E93-F929ECFC4AAE}"/>
              </a:ext>
            </a:extLst>
          </p:cNvPr>
          <p:cNvSpPr/>
          <p:nvPr/>
        </p:nvSpPr>
        <p:spPr>
          <a:xfrm>
            <a:off x="3465772" y="3968979"/>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4</a:t>
            </a:r>
          </a:p>
        </p:txBody>
      </p:sp>
      <p:sp>
        <p:nvSpPr>
          <p:cNvPr id="10" name="Hình Bầu dục 9">
            <a:extLst>
              <a:ext uri="{FF2B5EF4-FFF2-40B4-BE49-F238E27FC236}">
                <a16:creationId xmlns="" xmlns:a16="http://schemas.microsoft.com/office/drawing/2014/main" id="{F0D185F3-8AFE-3274-9DFA-0CA53F3E64D8}"/>
              </a:ext>
            </a:extLst>
          </p:cNvPr>
          <p:cNvSpPr/>
          <p:nvPr/>
        </p:nvSpPr>
        <p:spPr>
          <a:xfrm>
            <a:off x="1797998" y="4299659"/>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2</a:t>
            </a:r>
          </a:p>
        </p:txBody>
      </p:sp>
      <p:sp>
        <p:nvSpPr>
          <p:cNvPr id="11" name="Hình Bầu dục 10">
            <a:extLst>
              <a:ext uri="{FF2B5EF4-FFF2-40B4-BE49-F238E27FC236}">
                <a16:creationId xmlns="" xmlns:a16="http://schemas.microsoft.com/office/drawing/2014/main" id="{0F7FDF8F-4A00-2DEC-A5D4-40DC698F451A}"/>
              </a:ext>
            </a:extLst>
          </p:cNvPr>
          <p:cNvSpPr/>
          <p:nvPr/>
        </p:nvSpPr>
        <p:spPr>
          <a:xfrm>
            <a:off x="2833168" y="4989771"/>
            <a:ext cx="589471" cy="5463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7</a:t>
            </a:r>
          </a:p>
        </p:txBody>
      </p:sp>
      <p:sp>
        <p:nvSpPr>
          <p:cNvPr id="12" name="Hình Bầu dục 11">
            <a:extLst>
              <a:ext uri="{FF2B5EF4-FFF2-40B4-BE49-F238E27FC236}">
                <a16:creationId xmlns="" xmlns:a16="http://schemas.microsoft.com/office/drawing/2014/main" id="{544799EE-9F1C-C6E9-98F9-20F5BD3D6250}"/>
              </a:ext>
            </a:extLst>
          </p:cNvPr>
          <p:cNvSpPr/>
          <p:nvPr/>
        </p:nvSpPr>
        <p:spPr>
          <a:xfrm>
            <a:off x="2430602" y="3192602"/>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5</a:t>
            </a:r>
          </a:p>
        </p:txBody>
      </p:sp>
      <p:sp>
        <p:nvSpPr>
          <p:cNvPr id="13" name="Hình Bầu dục 12">
            <a:extLst>
              <a:ext uri="{FF2B5EF4-FFF2-40B4-BE49-F238E27FC236}">
                <a16:creationId xmlns="" xmlns:a16="http://schemas.microsoft.com/office/drawing/2014/main" id="{8A1784DA-53DF-CF2F-0D98-8D9CE2F88670}"/>
              </a:ext>
            </a:extLst>
          </p:cNvPr>
          <p:cNvSpPr/>
          <p:nvPr/>
        </p:nvSpPr>
        <p:spPr>
          <a:xfrm>
            <a:off x="3796451" y="2732527"/>
            <a:ext cx="589471" cy="5463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6</a:t>
            </a:r>
          </a:p>
        </p:txBody>
      </p:sp>
      <p:sp>
        <p:nvSpPr>
          <p:cNvPr id="14" name="Hình Bầu dục 13">
            <a:extLst>
              <a:ext uri="{FF2B5EF4-FFF2-40B4-BE49-F238E27FC236}">
                <a16:creationId xmlns="" xmlns:a16="http://schemas.microsoft.com/office/drawing/2014/main" id="{A5C44B70-A9E8-423A-F9D5-85E72C9690B1}"/>
              </a:ext>
            </a:extLst>
          </p:cNvPr>
          <p:cNvSpPr/>
          <p:nvPr/>
        </p:nvSpPr>
        <p:spPr>
          <a:xfrm>
            <a:off x="4702225" y="4716602"/>
            <a:ext cx="589471" cy="5463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8</a:t>
            </a:r>
          </a:p>
        </p:txBody>
      </p:sp>
      <p:cxnSp>
        <p:nvCxnSpPr>
          <p:cNvPr id="16" name="Đường kết nối Mũi tên Thẳng 15">
            <a:extLst>
              <a:ext uri="{FF2B5EF4-FFF2-40B4-BE49-F238E27FC236}">
                <a16:creationId xmlns="" xmlns:a16="http://schemas.microsoft.com/office/drawing/2014/main" id="{7689661B-D118-9393-BC69-5E48A3055554}"/>
              </a:ext>
            </a:extLst>
          </p:cNvPr>
          <p:cNvCxnSpPr/>
          <p:nvPr/>
        </p:nvCxnSpPr>
        <p:spPr>
          <a:xfrm flipH="1">
            <a:off x="1290188" y="2884638"/>
            <a:ext cx="552091" cy="540588"/>
          </a:xfrm>
          <a:prstGeom prst="straightConnector1">
            <a:avLst/>
          </a:prstGeom>
          <a:ln w="571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7" name="Đường kết nối Mũi tên Thẳng 16">
            <a:extLst>
              <a:ext uri="{FF2B5EF4-FFF2-40B4-BE49-F238E27FC236}">
                <a16:creationId xmlns="" xmlns:a16="http://schemas.microsoft.com/office/drawing/2014/main" id="{09143AB2-E11C-5692-56A0-AEEEB455709B}"/>
              </a:ext>
            </a:extLst>
          </p:cNvPr>
          <p:cNvCxnSpPr>
            <a:cxnSpLocks/>
          </p:cNvCxnSpPr>
          <p:nvPr/>
        </p:nvCxnSpPr>
        <p:spPr>
          <a:xfrm flipH="1">
            <a:off x="1563726" y="3548945"/>
            <a:ext cx="864706" cy="140050"/>
          </a:xfrm>
          <a:prstGeom prst="straightConnector1">
            <a:avLst/>
          </a:prstGeom>
          <a:ln w="571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8" name="Đường kết nối Mũi tên Thẳng 17">
            <a:extLst>
              <a:ext uri="{FF2B5EF4-FFF2-40B4-BE49-F238E27FC236}">
                <a16:creationId xmlns="" xmlns:a16="http://schemas.microsoft.com/office/drawing/2014/main" id="{BD7F45AB-6388-84DC-84AF-631E4C559EAD}"/>
              </a:ext>
            </a:extLst>
          </p:cNvPr>
          <p:cNvCxnSpPr>
            <a:cxnSpLocks/>
          </p:cNvCxnSpPr>
          <p:nvPr/>
        </p:nvCxnSpPr>
        <p:spPr>
          <a:xfrm flipH="1">
            <a:off x="2149879" y="2376638"/>
            <a:ext cx="532552" cy="276818"/>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Đường kết nối Mũi tên Thẳng 18">
            <a:extLst>
              <a:ext uri="{FF2B5EF4-FFF2-40B4-BE49-F238E27FC236}">
                <a16:creationId xmlns="" xmlns:a16="http://schemas.microsoft.com/office/drawing/2014/main" id="{E8610FCD-579A-0FAF-E738-DA18F10717FF}"/>
              </a:ext>
            </a:extLst>
          </p:cNvPr>
          <p:cNvCxnSpPr>
            <a:cxnSpLocks/>
          </p:cNvCxnSpPr>
          <p:nvPr/>
        </p:nvCxnSpPr>
        <p:spPr>
          <a:xfrm>
            <a:off x="2066971" y="2796715"/>
            <a:ext cx="532293" cy="442895"/>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Đường kết nối Mũi tên Thẳng 19">
            <a:extLst>
              <a:ext uri="{FF2B5EF4-FFF2-40B4-BE49-F238E27FC236}">
                <a16:creationId xmlns="" xmlns:a16="http://schemas.microsoft.com/office/drawing/2014/main" id="{2B6B2F0F-67F5-F045-74D5-FC1CD9E23D5E}"/>
              </a:ext>
            </a:extLst>
          </p:cNvPr>
          <p:cNvCxnSpPr>
            <a:cxnSpLocks/>
          </p:cNvCxnSpPr>
          <p:nvPr/>
        </p:nvCxnSpPr>
        <p:spPr>
          <a:xfrm flipH="1">
            <a:off x="2999803" y="3011638"/>
            <a:ext cx="806090" cy="442895"/>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Đường kết nối Mũi tên Thẳng 20">
            <a:extLst>
              <a:ext uri="{FF2B5EF4-FFF2-40B4-BE49-F238E27FC236}">
                <a16:creationId xmlns="" xmlns:a16="http://schemas.microsoft.com/office/drawing/2014/main" id="{C57CD43B-8ADF-87D1-B62C-67ED15349518}"/>
              </a:ext>
            </a:extLst>
          </p:cNvPr>
          <p:cNvCxnSpPr>
            <a:cxnSpLocks/>
          </p:cNvCxnSpPr>
          <p:nvPr/>
        </p:nvCxnSpPr>
        <p:spPr>
          <a:xfrm flipH="1">
            <a:off x="2296418" y="3724792"/>
            <a:ext cx="434860" cy="667587"/>
          </a:xfrm>
          <a:prstGeom prst="straightConnector1">
            <a:avLst/>
          </a:prstGeom>
          <a:ln w="571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2" name="Đường kết nối Mũi tên Thẳng 21">
            <a:extLst>
              <a:ext uri="{FF2B5EF4-FFF2-40B4-BE49-F238E27FC236}">
                <a16:creationId xmlns="" xmlns:a16="http://schemas.microsoft.com/office/drawing/2014/main" id="{063EF652-B56D-F736-E681-3C566141168A}"/>
              </a:ext>
            </a:extLst>
          </p:cNvPr>
          <p:cNvCxnSpPr>
            <a:cxnSpLocks/>
          </p:cNvCxnSpPr>
          <p:nvPr/>
        </p:nvCxnSpPr>
        <p:spPr>
          <a:xfrm flipH="1" flipV="1">
            <a:off x="2355033" y="4695225"/>
            <a:ext cx="513014" cy="407027"/>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Đường kết nối Mũi tên Thẳng 22">
            <a:extLst>
              <a:ext uri="{FF2B5EF4-FFF2-40B4-BE49-F238E27FC236}">
                <a16:creationId xmlns="" xmlns:a16="http://schemas.microsoft.com/office/drawing/2014/main" id="{7443DFF4-7B19-DDC1-C6A7-1A672E729431}"/>
              </a:ext>
            </a:extLst>
          </p:cNvPr>
          <p:cNvCxnSpPr>
            <a:cxnSpLocks/>
          </p:cNvCxnSpPr>
          <p:nvPr/>
        </p:nvCxnSpPr>
        <p:spPr>
          <a:xfrm flipH="1">
            <a:off x="3400342" y="5112022"/>
            <a:ext cx="1314090" cy="159588"/>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Đường kết nối Mũi tên Thẳng 23">
            <a:extLst>
              <a:ext uri="{FF2B5EF4-FFF2-40B4-BE49-F238E27FC236}">
                <a16:creationId xmlns="" xmlns:a16="http://schemas.microsoft.com/office/drawing/2014/main" id="{7471F23C-0DE8-5C19-CEB6-AEBEE4D28991}"/>
              </a:ext>
            </a:extLst>
          </p:cNvPr>
          <p:cNvCxnSpPr>
            <a:cxnSpLocks/>
          </p:cNvCxnSpPr>
          <p:nvPr/>
        </p:nvCxnSpPr>
        <p:spPr>
          <a:xfrm>
            <a:off x="3981739" y="4408637"/>
            <a:ext cx="835140" cy="38428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Đường kết nối Mũi tên Thẳng 24">
            <a:extLst>
              <a:ext uri="{FF2B5EF4-FFF2-40B4-BE49-F238E27FC236}">
                <a16:creationId xmlns="" xmlns:a16="http://schemas.microsoft.com/office/drawing/2014/main" id="{1A305435-8F7D-4DB7-CFE9-CC0807DE4C2F}"/>
              </a:ext>
            </a:extLst>
          </p:cNvPr>
          <p:cNvCxnSpPr>
            <a:cxnSpLocks/>
          </p:cNvCxnSpPr>
          <p:nvPr/>
        </p:nvCxnSpPr>
        <p:spPr>
          <a:xfrm flipH="1">
            <a:off x="3800880" y="3304715"/>
            <a:ext cx="239476" cy="677357"/>
          </a:xfrm>
          <a:prstGeom prst="straightConnector1">
            <a:avLst/>
          </a:prstGeom>
          <a:ln w="571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6" name="Đường kết nối Mũi tên Thẳng 25">
            <a:extLst>
              <a:ext uri="{FF2B5EF4-FFF2-40B4-BE49-F238E27FC236}">
                <a16:creationId xmlns="" xmlns:a16="http://schemas.microsoft.com/office/drawing/2014/main" id="{58D5708D-C7AA-4E26-C3F2-BF476DDAEEC2}"/>
              </a:ext>
            </a:extLst>
          </p:cNvPr>
          <p:cNvCxnSpPr>
            <a:cxnSpLocks/>
          </p:cNvCxnSpPr>
          <p:nvPr/>
        </p:nvCxnSpPr>
        <p:spPr>
          <a:xfrm flipH="1">
            <a:off x="2364803" y="4350022"/>
            <a:ext cx="1099168" cy="198665"/>
          </a:xfrm>
          <a:prstGeom prst="straightConnector1">
            <a:avLst/>
          </a:prstGeom>
          <a:ln w="571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aphicFrame>
        <p:nvGraphicFramePr>
          <p:cNvPr id="27" name="Bảng 27">
            <a:extLst>
              <a:ext uri="{FF2B5EF4-FFF2-40B4-BE49-F238E27FC236}">
                <a16:creationId xmlns="" xmlns:a16="http://schemas.microsoft.com/office/drawing/2014/main" id="{53EFAFF6-B781-E76B-C1C2-A73D867B8580}"/>
              </a:ext>
            </a:extLst>
          </p:cNvPr>
          <p:cNvGraphicFramePr>
            <a:graphicFrameLocks noGrp="1"/>
          </p:cNvGraphicFramePr>
          <p:nvPr>
            <p:extLst/>
          </p:nvPr>
        </p:nvGraphicFramePr>
        <p:xfrm>
          <a:off x="6674555" y="1566333"/>
          <a:ext cx="2275320" cy="4833081"/>
        </p:xfrm>
        <a:graphic>
          <a:graphicData uri="http://schemas.openxmlformats.org/drawingml/2006/table">
            <a:tbl>
              <a:tblPr firstRow="1" bandRow="1">
                <a:tableStyleId>{C083E6E3-FA7D-4D7B-A595-EF9225AFEA82}</a:tableStyleId>
              </a:tblPr>
              <a:tblGrid>
                <a:gridCol w="1137660">
                  <a:extLst>
                    <a:ext uri="{9D8B030D-6E8A-4147-A177-3AD203B41FA5}">
                      <a16:colId xmlns="" xmlns:a16="http://schemas.microsoft.com/office/drawing/2014/main" val="3030735533"/>
                    </a:ext>
                  </a:extLst>
                </a:gridCol>
                <a:gridCol w="1137660">
                  <a:extLst>
                    <a:ext uri="{9D8B030D-6E8A-4147-A177-3AD203B41FA5}">
                      <a16:colId xmlns="" xmlns:a16="http://schemas.microsoft.com/office/drawing/2014/main" val="3213144432"/>
                    </a:ext>
                  </a:extLst>
                </a:gridCol>
              </a:tblGrid>
              <a:tr h="537009">
                <a:tc>
                  <a:txBody>
                    <a:bodyPr/>
                    <a:lstStyle/>
                    <a:p>
                      <a:pPr algn="ctr"/>
                      <a:r>
                        <a:rPr lang="vi-VN" b="0" dirty="0"/>
                        <a:t>0</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1,3,5</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02114"/>
                  </a:ext>
                </a:extLst>
              </a:tr>
              <a:tr h="537009">
                <a:tc>
                  <a:txBody>
                    <a:bodyPr/>
                    <a:lstStyle/>
                    <a:p>
                      <a:pPr algn="ctr"/>
                      <a:r>
                        <a:rPr lang="vi-VN" b="0" dirty="0"/>
                        <a:t>1</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0,5</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176112846"/>
                  </a:ext>
                </a:extLst>
              </a:tr>
              <a:tr h="537009">
                <a:tc>
                  <a:txBody>
                    <a:bodyPr/>
                    <a:lstStyle/>
                    <a:p>
                      <a:pPr algn="ctr"/>
                      <a:r>
                        <a:rPr lang="vi-VN" b="0" dirty="0"/>
                        <a:t>2</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4,5,7</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197727904"/>
                  </a:ext>
                </a:extLst>
              </a:tr>
              <a:tr h="537009">
                <a:tc>
                  <a:txBody>
                    <a:bodyPr/>
                    <a:lstStyle/>
                    <a:p>
                      <a:pPr algn="ctr"/>
                      <a:r>
                        <a:rPr lang="vi-VN" b="0" dirty="0"/>
                        <a:t>3</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0</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226018984"/>
                  </a:ext>
                </a:extLst>
              </a:tr>
              <a:tr h="537009">
                <a:tc>
                  <a:txBody>
                    <a:bodyPr/>
                    <a:lstStyle/>
                    <a:p>
                      <a:pPr algn="ctr"/>
                      <a:r>
                        <a:rPr lang="vi-VN" b="0" dirty="0">
                          <a:solidFill>
                            <a:srgbClr val="FF0000"/>
                          </a:solidFill>
                        </a:rPr>
                        <a:t>4</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2,</a:t>
                      </a:r>
                      <a:r>
                        <a:rPr lang="vi-VN" b="0" dirty="0">
                          <a:solidFill>
                            <a:srgbClr val="FF0000"/>
                          </a:solidFill>
                        </a:rPr>
                        <a:t>6</a:t>
                      </a:r>
                      <a:r>
                        <a:rPr lang="vi-VN" b="0" dirty="0"/>
                        <a:t>,8</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3201594488"/>
                  </a:ext>
                </a:extLst>
              </a:tr>
              <a:tr h="537009">
                <a:tc>
                  <a:txBody>
                    <a:bodyPr/>
                    <a:lstStyle/>
                    <a:p>
                      <a:pPr algn="ctr"/>
                      <a:r>
                        <a:rPr lang="vi-VN" b="0" dirty="0"/>
                        <a:t>5</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0,1,2,6</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051115021"/>
                  </a:ext>
                </a:extLst>
              </a:tr>
              <a:tr h="537009">
                <a:tc>
                  <a:txBody>
                    <a:bodyPr/>
                    <a:lstStyle/>
                    <a:p>
                      <a:pPr algn="ctr"/>
                      <a:r>
                        <a:rPr lang="vi-VN" b="0" dirty="0"/>
                        <a:t>6</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4,5</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69163513"/>
                  </a:ext>
                </a:extLst>
              </a:tr>
              <a:tr h="537009">
                <a:tc>
                  <a:txBody>
                    <a:bodyPr/>
                    <a:lstStyle/>
                    <a:p>
                      <a:pPr algn="ctr"/>
                      <a:r>
                        <a:rPr lang="vi-VN" b="0" dirty="0"/>
                        <a:t>7</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2,8</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034787015"/>
                  </a:ext>
                </a:extLst>
              </a:tr>
              <a:tr h="537009">
                <a:tc>
                  <a:txBody>
                    <a:bodyPr/>
                    <a:lstStyle/>
                    <a:p>
                      <a:pPr lvl="0" algn="ctr">
                        <a:buNone/>
                      </a:pPr>
                      <a:r>
                        <a:rPr lang="vi-VN" b="0" dirty="0"/>
                        <a:t>8</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vi-VN" b="0" dirty="0"/>
                        <a:t>4,7</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726173693"/>
                  </a:ext>
                </a:extLst>
              </a:tr>
            </a:tbl>
          </a:graphicData>
        </a:graphic>
      </p:graphicFrame>
      <p:graphicFrame>
        <p:nvGraphicFramePr>
          <p:cNvPr id="28" name="Bảng 27">
            <a:extLst>
              <a:ext uri="{FF2B5EF4-FFF2-40B4-BE49-F238E27FC236}">
                <a16:creationId xmlns="" xmlns:a16="http://schemas.microsoft.com/office/drawing/2014/main" id="{653E2956-5DA4-C12A-CB4D-79477FC54F49}"/>
              </a:ext>
            </a:extLst>
          </p:cNvPr>
          <p:cNvGraphicFramePr>
            <a:graphicFrameLocks noGrp="1"/>
          </p:cNvGraphicFramePr>
          <p:nvPr>
            <p:extLst/>
          </p:nvPr>
        </p:nvGraphicFramePr>
        <p:xfrm>
          <a:off x="9256888" y="1566333"/>
          <a:ext cx="818444" cy="4818183"/>
        </p:xfrm>
        <a:graphic>
          <a:graphicData uri="http://schemas.openxmlformats.org/drawingml/2006/table">
            <a:tbl>
              <a:tblPr firstRow="1" bandRow="1">
                <a:tableStyleId>{C083E6E3-FA7D-4D7B-A595-EF9225AFEA82}</a:tableStyleId>
              </a:tblPr>
              <a:tblGrid>
                <a:gridCol w="818444">
                  <a:extLst>
                    <a:ext uri="{9D8B030D-6E8A-4147-A177-3AD203B41FA5}">
                      <a16:colId xmlns="" xmlns:a16="http://schemas.microsoft.com/office/drawing/2014/main" val="3030735533"/>
                    </a:ext>
                  </a:extLst>
                </a:gridCol>
              </a:tblGrid>
              <a:tr h="522111">
                <a:tc>
                  <a:txBody>
                    <a:bodyPr/>
                    <a:lstStyle/>
                    <a:p>
                      <a:pPr algn="ct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02114"/>
                  </a:ext>
                </a:extLst>
              </a:tr>
              <a:tr h="537009">
                <a:tc>
                  <a:txBody>
                    <a:bodyPr/>
                    <a:lstStyle/>
                    <a:p>
                      <a:pPr algn="ct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176112846"/>
                  </a:ext>
                </a:extLst>
              </a:tr>
              <a:tr h="537009">
                <a:tc>
                  <a:txBody>
                    <a:bodyPr/>
                    <a:lstStyle/>
                    <a:p>
                      <a:pPr algn="ct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197727904"/>
                  </a:ext>
                </a:extLst>
              </a:tr>
              <a:tr h="537009">
                <a:tc>
                  <a:txBody>
                    <a:bodyPr/>
                    <a:lstStyle/>
                    <a:p>
                      <a:pPr algn="ctr"/>
                      <a:r>
                        <a:rPr lang="vi-VN" b="0" dirty="0"/>
                        <a:t>F</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226018984"/>
                  </a:ext>
                </a:extLst>
              </a:tr>
              <a:tr h="537009">
                <a:tc>
                  <a:txBody>
                    <a:bodyPr/>
                    <a:lstStyle/>
                    <a:p>
                      <a:pPr algn="ctr"/>
                      <a:r>
                        <a:rPr lang="vi-VN" b="0" dirty="0">
                          <a:solidFill>
                            <a:srgbClr val="FF0000"/>
                          </a:solidFill>
                        </a:rPr>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3201594488"/>
                  </a:ext>
                </a:extLst>
              </a:tr>
              <a:tr h="537009">
                <a:tc>
                  <a:txBody>
                    <a:bodyPr/>
                    <a:lstStyle/>
                    <a:p>
                      <a:pPr algn="ct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051115021"/>
                  </a:ext>
                </a:extLst>
              </a:tr>
              <a:tr h="537009">
                <a:tc>
                  <a:txBody>
                    <a:bodyPr/>
                    <a:lstStyle/>
                    <a:p>
                      <a:pPr algn="ctr"/>
                      <a:r>
                        <a:rPr lang="vi-VN" b="0" dirty="0"/>
                        <a:t>F</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69163513"/>
                  </a:ext>
                </a:extLst>
              </a:tr>
              <a:tr h="537009">
                <a:tc>
                  <a:txBody>
                    <a:bodyPr/>
                    <a:lstStyle/>
                    <a:p>
                      <a:pPr algn="ctr"/>
                      <a:r>
                        <a:rPr lang="vi-VN" b="0" dirty="0"/>
                        <a:t>F</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034787015"/>
                  </a:ext>
                </a:extLst>
              </a:tr>
              <a:tr h="537009">
                <a:tc>
                  <a:txBody>
                    <a:bodyPr/>
                    <a:lstStyle/>
                    <a:p>
                      <a:pPr lvl="0" algn="ctr">
                        <a:buNone/>
                      </a:pPr>
                      <a:r>
                        <a:rPr lang="vi-VN" b="0" dirty="0"/>
                        <a:t>F</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726173693"/>
                  </a:ext>
                </a:extLst>
              </a:tr>
            </a:tbl>
          </a:graphicData>
        </a:graphic>
      </p:graphicFrame>
      <p:sp>
        <p:nvSpPr>
          <p:cNvPr id="15" name="Hộp Văn bản 14">
            <a:extLst>
              <a:ext uri="{FF2B5EF4-FFF2-40B4-BE49-F238E27FC236}">
                <a16:creationId xmlns="" xmlns:a16="http://schemas.microsoft.com/office/drawing/2014/main" id="{A1350E9C-3792-507F-4C4A-E75AA01ED7E8}"/>
              </a:ext>
            </a:extLst>
          </p:cNvPr>
          <p:cNvSpPr txBox="1"/>
          <p:nvPr/>
        </p:nvSpPr>
        <p:spPr>
          <a:xfrm>
            <a:off x="751114" y="5867399"/>
            <a:ext cx="53884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err="1">
                <a:solidFill>
                  <a:prstClr val="black"/>
                </a:solidFill>
                <a:cs typeface="Arial"/>
              </a:rPr>
              <a:t>Dfs</a:t>
            </a:r>
            <a:r>
              <a:rPr lang="vi-VN" dirty="0">
                <a:solidFill>
                  <a:prstClr val="black"/>
                </a:solidFill>
                <a:cs typeface="Arial"/>
              </a:rPr>
              <a:t>(0) -&gt; </a:t>
            </a:r>
            <a:r>
              <a:rPr lang="vi-VN" dirty="0" err="1">
                <a:solidFill>
                  <a:prstClr val="black"/>
                </a:solidFill>
                <a:cs typeface="Arial"/>
              </a:rPr>
              <a:t>Dfs</a:t>
            </a:r>
            <a:r>
              <a:rPr lang="vi-VN" dirty="0">
                <a:solidFill>
                  <a:prstClr val="black"/>
                </a:solidFill>
                <a:cs typeface="Arial"/>
              </a:rPr>
              <a:t>(1) -&gt; </a:t>
            </a:r>
            <a:r>
              <a:rPr lang="vi-VN" dirty="0" err="1">
                <a:solidFill>
                  <a:prstClr val="black"/>
                </a:solidFill>
                <a:cs typeface="Arial"/>
              </a:rPr>
              <a:t>Dfs</a:t>
            </a:r>
            <a:r>
              <a:rPr lang="vi-VN" dirty="0">
                <a:solidFill>
                  <a:prstClr val="black"/>
                </a:solidFill>
                <a:cs typeface="Arial"/>
              </a:rPr>
              <a:t>(5) -&gt; </a:t>
            </a:r>
            <a:r>
              <a:rPr lang="vi-VN" dirty="0" err="1">
                <a:solidFill>
                  <a:prstClr val="black"/>
                </a:solidFill>
                <a:cs typeface="Arial"/>
              </a:rPr>
              <a:t>Dfs</a:t>
            </a:r>
            <a:r>
              <a:rPr lang="vi-VN" dirty="0">
                <a:solidFill>
                  <a:prstClr val="black"/>
                </a:solidFill>
                <a:cs typeface="Arial"/>
              </a:rPr>
              <a:t>(2) -&gt; </a:t>
            </a:r>
            <a:r>
              <a:rPr lang="vi-VN" dirty="0" err="1">
                <a:solidFill>
                  <a:prstClr val="black"/>
                </a:solidFill>
                <a:cs typeface="Arial"/>
              </a:rPr>
              <a:t>Dfs</a:t>
            </a:r>
            <a:r>
              <a:rPr lang="vi-VN" dirty="0">
                <a:solidFill>
                  <a:prstClr val="black"/>
                </a:solidFill>
                <a:cs typeface="Arial"/>
              </a:rPr>
              <a:t>(4)</a:t>
            </a:r>
            <a:endParaRPr lang="vi-VN" dirty="0">
              <a:solidFill>
                <a:prstClr val="black"/>
              </a:solidFill>
            </a:endParaRPr>
          </a:p>
        </p:txBody>
      </p:sp>
    </p:spTree>
    <p:extLst>
      <p:ext uri="{BB962C8B-B14F-4D97-AF65-F5344CB8AC3E}">
        <p14:creationId xmlns:p14="http://schemas.microsoft.com/office/powerpoint/2010/main" val="3996309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29396" y="317229"/>
            <a:ext cx="4255698" cy="691073"/>
          </a:xfrm>
        </p:spPr>
        <p:txBody>
          <a:bodyPr>
            <a:normAutofit/>
          </a:bodyPr>
          <a:lstStyle/>
          <a:p>
            <a:r>
              <a:rPr lang="vi-VN" sz="4000" dirty="0" err="1">
                <a:latin typeface="Times New Roman"/>
                <a:cs typeface="Times New Roman"/>
              </a:rPr>
              <a:t>Depth</a:t>
            </a:r>
            <a:r>
              <a:rPr lang="vi-VN" sz="4000" dirty="0">
                <a:latin typeface="Times New Roman"/>
                <a:cs typeface="Times New Roman"/>
              </a:rPr>
              <a:t> </a:t>
            </a:r>
            <a:r>
              <a:rPr lang="vi-VN" sz="4000" dirty="0" err="1">
                <a:latin typeface="Times New Roman"/>
                <a:cs typeface="Times New Roman"/>
              </a:rPr>
              <a:t>First</a:t>
            </a:r>
            <a:r>
              <a:rPr lang="vi-VN" sz="4000" dirty="0">
                <a:latin typeface="Times New Roman"/>
                <a:cs typeface="Times New Roman"/>
              </a:rPr>
              <a:t> </a:t>
            </a:r>
            <a:r>
              <a:rPr lang="vi-VN" sz="4000" dirty="0" err="1">
                <a:latin typeface="Times New Roman"/>
                <a:cs typeface="Times New Roman"/>
              </a:rPr>
              <a:t>Search</a:t>
            </a:r>
            <a:endParaRPr lang="vi-VN" sz="4000" dirty="0" err="1"/>
          </a:p>
        </p:txBody>
      </p:sp>
      <p:cxnSp>
        <p:nvCxnSpPr>
          <p:cNvPr id="4" name="Đường kết nối Mũi tên Thẳng 3">
            <a:extLst>
              <a:ext uri="{FF2B5EF4-FFF2-40B4-BE49-F238E27FC236}">
                <a16:creationId xmlns="" xmlns:a16="http://schemas.microsoft.com/office/drawing/2014/main" id="{13024C95-C6A3-6884-6543-B361DE8AAEB8}"/>
              </a:ext>
            </a:extLst>
          </p:cNvPr>
          <p:cNvCxnSpPr/>
          <p:nvPr/>
        </p:nvCxnSpPr>
        <p:spPr>
          <a:xfrm>
            <a:off x="-40255" y="973348"/>
            <a:ext cx="12243756" cy="8626"/>
          </a:xfrm>
          <a:prstGeom prst="straightConnector1">
            <a:avLst/>
          </a:prstGeom>
          <a:ln w="12700"/>
        </p:spPr>
        <p:style>
          <a:lnRef idx="3">
            <a:schemeClr val="dk1"/>
          </a:lnRef>
          <a:fillRef idx="0">
            <a:schemeClr val="dk1"/>
          </a:fillRef>
          <a:effectRef idx="2">
            <a:schemeClr val="dk1"/>
          </a:effectRef>
          <a:fontRef idx="minor">
            <a:schemeClr val="tx1"/>
          </a:fontRef>
        </p:style>
      </p:cxnSp>
      <p:sp>
        <p:nvSpPr>
          <p:cNvPr id="7" name="Hộp Văn bản 6">
            <a:extLst>
              <a:ext uri="{FF2B5EF4-FFF2-40B4-BE49-F238E27FC236}">
                <a16:creationId xmlns="" xmlns:a16="http://schemas.microsoft.com/office/drawing/2014/main" id="{3CBE28FF-AC48-EA06-D0CB-A8B96F1A995D}"/>
              </a:ext>
            </a:extLst>
          </p:cNvPr>
          <p:cNvSpPr txBox="1"/>
          <p:nvPr/>
        </p:nvSpPr>
        <p:spPr>
          <a:xfrm>
            <a:off x="207817" y="1160318"/>
            <a:ext cx="1175904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vi-VN" sz="2400" dirty="0" err="1">
                <a:solidFill>
                  <a:prstClr val="black"/>
                </a:solidFill>
                <a:cs typeface="Arial"/>
              </a:rPr>
              <a:t>Example</a:t>
            </a:r>
          </a:p>
        </p:txBody>
      </p:sp>
      <p:sp>
        <p:nvSpPr>
          <p:cNvPr id="5" name="Hình Bầu dục 4">
            <a:extLst>
              <a:ext uri="{FF2B5EF4-FFF2-40B4-BE49-F238E27FC236}">
                <a16:creationId xmlns="" xmlns:a16="http://schemas.microsoft.com/office/drawing/2014/main" id="{05952E4D-64D2-8444-5C0B-BBF26ABC731D}"/>
              </a:ext>
            </a:extLst>
          </p:cNvPr>
          <p:cNvSpPr/>
          <p:nvPr/>
        </p:nvSpPr>
        <p:spPr>
          <a:xfrm>
            <a:off x="1567961" y="2329961"/>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prstClr val="black"/>
                </a:solidFill>
                <a:cs typeface="Arial"/>
              </a:rPr>
              <a:t>0</a:t>
            </a:r>
          </a:p>
        </p:txBody>
      </p:sp>
      <p:sp>
        <p:nvSpPr>
          <p:cNvPr id="6" name="Hình Bầu dục 5">
            <a:extLst>
              <a:ext uri="{FF2B5EF4-FFF2-40B4-BE49-F238E27FC236}">
                <a16:creationId xmlns="" xmlns:a16="http://schemas.microsoft.com/office/drawing/2014/main" id="{139520B9-FA13-6891-F434-1C106209858A}"/>
              </a:ext>
            </a:extLst>
          </p:cNvPr>
          <p:cNvSpPr/>
          <p:nvPr/>
        </p:nvSpPr>
        <p:spPr>
          <a:xfrm>
            <a:off x="2675017" y="2056791"/>
            <a:ext cx="589471" cy="5463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3</a:t>
            </a:r>
          </a:p>
        </p:txBody>
      </p:sp>
      <p:sp>
        <p:nvSpPr>
          <p:cNvPr id="8" name="Hình Bầu dục 7">
            <a:extLst>
              <a:ext uri="{FF2B5EF4-FFF2-40B4-BE49-F238E27FC236}">
                <a16:creationId xmlns="" xmlns:a16="http://schemas.microsoft.com/office/drawing/2014/main" id="{9560778F-03D5-AFA8-9F6B-332908FA182B}"/>
              </a:ext>
            </a:extLst>
          </p:cNvPr>
          <p:cNvSpPr/>
          <p:nvPr/>
        </p:nvSpPr>
        <p:spPr>
          <a:xfrm>
            <a:off x="978489" y="3422640"/>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prstClr val="black"/>
                </a:solidFill>
                <a:cs typeface="Arial"/>
              </a:rPr>
              <a:t>1</a:t>
            </a:r>
          </a:p>
        </p:txBody>
      </p:sp>
      <p:sp>
        <p:nvSpPr>
          <p:cNvPr id="9" name="Hình Bầu dục 8">
            <a:extLst>
              <a:ext uri="{FF2B5EF4-FFF2-40B4-BE49-F238E27FC236}">
                <a16:creationId xmlns="" xmlns:a16="http://schemas.microsoft.com/office/drawing/2014/main" id="{547F151A-A73C-0720-7E93-F929ECFC4AAE}"/>
              </a:ext>
            </a:extLst>
          </p:cNvPr>
          <p:cNvSpPr/>
          <p:nvPr/>
        </p:nvSpPr>
        <p:spPr>
          <a:xfrm>
            <a:off x="3465772" y="3968979"/>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4</a:t>
            </a:r>
          </a:p>
        </p:txBody>
      </p:sp>
      <p:sp>
        <p:nvSpPr>
          <p:cNvPr id="10" name="Hình Bầu dục 9">
            <a:extLst>
              <a:ext uri="{FF2B5EF4-FFF2-40B4-BE49-F238E27FC236}">
                <a16:creationId xmlns="" xmlns:a16="http://schemas.microsoft.com/office/drawing/2014/main" id="{F0D185F3-8AFE-3274-9DFA-0CA53F3E64D8}"/>
              </a:ext>
            </a:extLst>
          </p:cNvPr>
          <p:cNvSpPr/>
          <p:nvPr/>
        </p:nvSpPr>
        <p:spPr>
          <a:xfrm>
            <a:off x="1797998" y="4299659"/>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2</a:t>
            </a:r>
          </a:p>
        </p:txBody>
      </p:sp>
      <p:sp>
        <p:nvSpPr>
          <p:cNvPr id="11" name="Hình Bầu dục 10">
            <a:extLst>
              <a:ext uri="{FF2B5EF4-FFF2-40B4-BE49-F238E27FC236}">
                <a16:creationId xmlns="" xmlns:a16="http://schemas.microsoft.com/office/drawing/2014/main" id="{0F7FDF8F-4A00-2DEC-A5D4-40DC698F451A}"/>
              </a:ext>
            </a:extLst>
          </p:cNvPr>
          <p:cNvSpPr/>
          <p:nvPr/>
        </p:nvSpPr>
        <p:spPr>
          <a:xfrm>
            <a:off x="2833168" y="4989771"/>
            <a:ext cx="589471" cy="5463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7</a:t>
            </a:r>
          </a:p>
        </p:txBody>
      </p:sp>
      <p:sp>
        <p:nvSpPr>
          <p:cNvPr id="12" name="Hình Bầu dục 11">
            <a:extLst>
              <a:ext uri="{FF2B5EF4-FFF2-40B4-BE49-F238E27FC236}">
                <a16:creationId xmlns="" xmlns:a16="http://schemas.microsoft.com/office/drawing/2014/main" id="{544799EE-9F1C-C6E9-98F9-20F5BD3D6250}"/>
              </a:ext>
            </a:extLst>
          </p:cNvPr>
          <p:cNvSpPr/>
          <p:nvPr/>
        </p:nvSpPr>
        <p:spPr>
          <a:xfrm>
            <a:off x="2430602" y="3192602"/>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5</a:t>
            </a:r>
          </a:p>
        </p:txBody>
      </p:sp>
      <p:sp>
        <p:nvSpPr>
          <p:cNvPr id="13" name="Hình Bầu dục 12">
            <a:extLst>
              <a:ext uri="{FF2B5EF4-FFF2-40B4-BE49-F238E27FC236}">
                <a16:creationId xmlns="" xmlns:a16="http://schemas.microsoft.com/office/drawing/2014/main" id="{8A1784DA-53DF-CF2F-0D98-8D9CE2F88670}"/>
              </a:ext>
            </a:extLst>
          </p:cNvPr>
          <p:cNvSpPr/>
          <p:nvPr/>
        </p:nvSpPr>
        <p:spPr>
          <a:xfrm>
            <a:off x="3796451" y="2732527"/>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6</a:t>
            </a:r>
          </a:p>
        </p:txBody>
      </p:sp>
      <p:sp>
        <p:nvSpPr>
          <p:cNvPr id="14" name="Hình Bầu dục 13">
            <a:extLst>
              <a:ext uri="{FF2B5EF4-FFF2-40B4-BE49-F238E27FC236}">
                <a16:creationId xmlns="" xmlns:a16="http://schemas.microsoft.com/office/drawing/2014/main" id="{A5C44B70-A9E8-423A-F9D5-85E72C9690B1}"/>
              </a:ext>
            </a:extLst>
          </p:cNvPr>
          <p:cNvSpPr/>
          <p:nvPr/>
        </p:nvSpPr>
        <p:spPr>
          <a:xfrm>
            <a:off x="4702225" y="4716602"/>
            <a:ext cx="589471" cy="5463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8</a:t>
            </a:r>
          </a:p>
        </p:txBody>
      </p:sp>
      <p:cxnSp>
        <p:nvCxnSpPr>
          <p:cNvPr id="16" name="Đường kết nối Mũi tên Thẳng 15">
            <a:extLst>
              <a:ext uri="{FF2B5EF4-FFF2-40B4-BE49-F238E27FC236}">
                <a16:creationId xmlns="" xmlns:a16="http://schemas.microsoft.com/office/drawing/2014/main" id="{7689661B-D118-9393-BC69-5E48A3055554}"/>
              </a:ext>
            </a:extLst>
          </p:cNvPr>
          <p:cNvCxnSpPr/>
          <p:nvPr/>
        </p:nvCxnSpPr>
        <p:spPr>
          <a:xfrm flipH="1">
            <a:off x="1290188" y="2884638"/>
            <a:ext cx="552091" cy="540588"/>
          </a:xfrm>
          <a:prstGeom prst="straightConnector1">
            <a:avLst/>
          </a:prstGeom>
          <a:ln w="571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7" name="Đường kết nối Mũi tên Thẳng 16">
            <a:extLst>
              <a:ext uri="{FF2B5EF4-FFF2-40B4-BE49-F238E27FC236}">
                <a16:creationId xmlns="" xmlns:a16="http://schemas.microsoft.com/office/drawing/2014/main" id="{09143AB2-E11C-5692-56A0-AEEEB455709B}"/>
              </a:ext>
            </a:extLst>
          </p:cNvPr>
          <p:cNvCxnSpPr>
            <a:cxnSpLocks/>
          </p:cNvCxnSpPr>
          <p:nvPr/>
        </p:nvCxnSpPr>
        <p:spPr>
          <a:xfrm flipH="1">
            <a:off x="1563726" y="3548945"/>
            <a:ext cx="864706" cy="140050"/>
          </a:xfrm>
          <a:prstGeom prst="straightConnector1">
            <a:avLst/>
          </a:prstGeom>
          <a:ln w="571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8" name="Đường kết nối Mũi tên Thẳng 17">
            <a:extLst>
              <a:ext uri="{FF2B5EF4-FFF2-40B4-BE49-F238E27FC236}">
                <a16:creationId xmlns="" xmlns:a16="http://schemas.microsoft.com/office/drawing/2014/main" id="{BD7F45AB-6388-84DC-84AF-631E4C559EAD}"/>
              </a:ext>
            </a:extLst>
          </p:cNvPr>
          <p:cNvCxnSpPr>
            <a:cxnSpLocks/>
          </p:cNvCxnSpPr>
          <p:nvPr/>
        </p:nvCxnSpPr>
        <p:spPr>
          <a:xfrm flipH="1">
            <a:off x="2149879" y="2376638"/>
            <a:ext cx="532552" cy="276818"/>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Đường kết nối Mũi tên Thẳng 18">
            <a:extLst>
              <a:ext uri="{FF2B5EF4-FFF2-40B4-BE49-F238E27FC236}">
                <a16:creationId xmlns="" xmlns:a16="http://schemas.microsoft.com/office/drawing/2014/main" id="{E8610FCD-579A-0FAF-E738-DA18F10717FF}"/>
              </a:ext>
            </a:extLst>
          </p:cNvPr>
          <p:cNvCxnSpPr>
            <a:cxnSpLocks/>
          </p:cNvCxnSpPr>
          <p:nvPr/>
        </p:nvCxnSpPr>
        <p:spPr>
          <a:xfrm>
            <a:off x="2066971" y="2796715"/>
            <a:ext cx="532293" cy="442895"/>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Đường kết nối Mũi tên Thẳng 19">
            <a:extLst>
              <a:ext uri="{FF2B5EF4-FFF2-40B4-BE49-F238E27FC236}">
                <a16:creationId xmlns="" xmlns:a16="http://schemas.microsoft.com/office/drawing/2014/main" id="{2B6B2F0F-67F5-F045-74D5-FC1CD9E23D5E}"/>
              </a:ext>
            </a:extLst>
          </p:cNvPr>
          <p:cNvCxnSpPr>
            <a:cxnSpLocks/>
          </p:cNvCxnSpPr>
          <p:nvPr/>
        </p:nvCxnSpPr>
        <p:spPr>
          <a:xfrm flipH="1">
            <a:off x="2999803" y="3011638"/>
            <a:ext cx="806090" cy="442895"/>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Đường kết nối Mũi tên Thẳng 20">
            <a:extLst>
              <a:ext uri="{FF2B5EF4-FFF2-40B4-BE49-F238E27FC236}">
                <a16:creationId xmlns="" xmlns:a16="http://schemas.microsoft.com/office/drawing/2014/main" id="{C57CD43B-8ADF-87D1-B62C-67ED15349518}"/>
              </a:ext>
            </a:extLst>
          </p:cNvPr>
          <p:cNvCxnSpPr>
            <a:cxnSpLocks/>
          </p:cNvCxnSpPr>
          <p:nvPr/>
        </p:nvCxnSpPr>
        <p:spPr>
          <a:xfrm flipH="1">
            <a:off x="2296418" y="3724792"/>
            <a:ext cx="434860" cy="667587"/>
          </a:xfrm>
          <a:prstGeom prst="straightConnector1">
            <a:avLst/>
          </a:prstGeom>
          <a:ln w="571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2" name="Đường kết nối Mũi tên Thẳng 21">
            <a:extLst>
              <a:ext uri="{FF2B5EF4-FFF2-40B4-BE49-F238E27FC236}">
                <a16:creationId xmlns="" xmlns:a16="http://schemas.microsoft.com/office/drawing/2014/main" id="{063EF652-B56D-F736-E681-3C566141168A}"/>
              </a:ext>
            </a:extLst>
          </p:cNvPr>
          <p:cNvCxnSpPr>
            <a:cxnSpLocks/>
          </p:cNvCxnSpPr>
          <p:nvPr/>
        </p:nvCxnSpPr>
        <p:spPr>
          <a:xfrm flipH="1" flipV="1">
            <a:off x="2355033" y="4695225"/>
            <a:ext cx="513014" cy="407027"/>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Đường kết nối Mũi tên Thẳng 22">
            <a:extLst>
              <a:ext uri="{FF2B5EF4-FFF2-40B4-BE49-F238E27FC236}">
                <a16:creationId xmlns="" xmlns:a16="http://schemas.microsoft.com/office/drawing/2014/main" id="{7443DFF4-7B19-DDC1-C6A7-1A672E729431}"/>
              </a:ext>
            </a:extLst>
          </p:cNvPr>
          <p:cNvCxnSpPr>
            <a:cxnSpLocks/>
          </p:cNvCxnSpPr>
          <p:nvPr/>
        </p:nvCxnSpPr>
        <p:spPr>
          <a:xfrm flipH="1">
            <a:off x="3400342" y="5112022"/>
            <a:ext cx="1314090" cy="159588"/>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Đường kết nối Mũi tên Thẳng 23">
            <a:extLst>
              <a:ext uri="{FF2B5EF4-FFF2-40B4-BE49-F238E27FC236}">
                <a16:creationId xmlns="" xmlns:a16="http://schemas.microsoft.com/office/drawing/2014/main" id="{7471F23C-0DE8-5C19-CEB6-AEBEE4D28991}"/>
              </a:ext>
            </a:extLst>
          </p:cNvPr>
          <p:cNvCxnSpPr>
            <a:cxnSpLocks/>
          </p:cNvCxnSpPr>
          <p:nvPr/>
        </p:nvCxnSpPr>
        <p:spPr>
          <a:xfrm>
            <a:off x="3981739" y="4408637"/>
            <a:ext cx="835140" cy="38428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Đường kết nối Mũi tên Thẳng 24">
            <a:extLst>
              <a:ext uri="{FF2B5EF4-FFF2-40B4-BE49-F238E27FC236}">
                <a16:creationId xmlns="" xmlns:a16="http://schemas.microsoft.com/office/drawing/2014/main" id="{1A305435-8F7D-4DB7-CFE9-CC0807DE4C2F}"/>
              </a:ext>
            </a:extLst>
          </p:cNvPr>
          <p:cNvCxnSpPr>
            <a:cxnSpLocks/>
          </p:cNvCxnSpPr>
          <p:nvPr/>
        </p:nvCxnSpPr>
        <p:spPr>
          <a:xfrm flipH="1">
            <a:off x="3800880" y="3304715"/>
            <a:ext cx="239476" cy="677357"/>
          </a:xfrm>
          <a:prstGeom prst="straightConnector1">
            <a:avLst/>
          </a:prstGeom>
          <a:ln w="571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6" name="Đường kết nối Mũi tên Thẳng 25">
            <a:extLst>
              <a:ext uri="{FF2B5EF4-FFF2-40B4-BE49-F238E27FC236}">
                <a16:creationId xmlns="" xmlns:a16="http://schemas.microsoft.com/office/drawing/2014/main" id="{58D5708D-C7AA-4E26-C3F2-BF476DDAEEC2}"/>
              </a:ext>
            </a:extLst>
          </p:cNvPr>
          <p:cNvCxnSpPr>
            <a:cxnSpLocks/>
          </p:cNvCxnSpPr>
          <p:nvPr/>
        </p:nvCxnSpPr>
        <p:spPr>
          <a:xfrm flipH="1">
            <a:off x="2364803" y="4350022"/>
            <a:ext cx="1099168" cy="198665"/>
          </a:xfrm>
          <a:prstGeom prst="straightConnector1">
            <a:avLst/>
          </a:prstGeom>
          <a:ln w="571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aphicFrame>
        <p:nvGraphicFramePr>
          <p:cNvPr id="27" name="Bảng 27">
            <a:extLst>
              <a:ext uri="{FF2B5EF4-FFF2-40B4-BE49-F238E27FC236}">
                <a16:creationId xmlns="" xmlns:a16="http://schemas.microsoft.com/office/drawing/2014/main" id="{53EFAFF6-B781-E76B-C1C2-A73D867B8580}"/>
              </a:ext>
            </a:extLst>
          </p:cNvPr>
          <p:cNvGraphicFramePr>
            <a:graphicFrameLocks noGrp="1"/>
          </p:cNvGraphicFramePr>
          <p:nvPr>
            <p:extLst/>
          </p:nvPr>
        </p:nvGraphicFramePr>
        <p:xfrm>
          <a:off x="6674555" y="1566333"/>
          <a:ext cx="2275320" cy="4833081"/>
        </p:xfrm>
        <a:graphic>
          <a:graphicData uri="http://schemas.openxmlformats.org/drawingml/2006/table">
            <a:tbl>
              <a:tblPr firstRow="1" bandRow="1">
                <a:tableStyleId>{C083E6E3-FA7D-4D7B-A595-EF9225AFEA82}</a:tableStyleId>
              </a:tblPr>
              <a:tblGrid>
                <a:gridCol w="1137660">
                  <a:extLst>
                    <a:ext uri="{9D8B030D-6E8A-4147-A177-3AD203B41FA5}">
                      <a16:colId xmlns="" xmlns:a16="http://schemas.microsoft.com/office/drawing/2014/main" val="3030735533"/>
                    </a:ext>
                  </a:extLst>
                </a:gridCol>
                <a:gridCol w="1137660">
                  <a:extLst>
                    <a:ext uri="{9D8B030D-6E8A-4147-A177-3AD203B41FA5}">
                      <a16:colId xmlns="" xmlns:a16="http://schemas.microsoft.com/office/drawing/2014/main" val="3213144432"/>
                    </a:ext>
                  </a:extLst>
                </a:gridCol>
              </a:tblGrid>
              <a:tr h="537009">
                <a:tc>
                  <a:txBody>
                    <a:bodyPr/>
                    <a:lstStyle/>
                    <a:p>
                      <a:pPr algn="ctr"/>
                      <a:r>
                        <a:rPr lang="vi-VN" b="0" dirty="0"/>
                        <a:t>0</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1,3,5</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02114"/>
                  </a:ext>
                </a:extLst>
              </a:tr>
              <a:tr h="537009">
                <a:tc>
                  <a:txBody>
                    <a:bodyPr/>
                    <a:lstStyle/>
                    <a:p>
                      <a:pPr algn="ctr"/>
                      <a:r>
                        <a:rPr lang="vi-VN" b="0" dirty="0"/>
                        <a:t>1</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0,5</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176112846"/>
                  </a:ext>
                </a:extLst>
              </a:tr>
              <a:tr h="537009">
                <a:tc>
                  <a:txBody>
                    <a:bodyPr/>
                    <a:lstStyle/>
                    <a:p>
                      <a:pPr algn="ctr"/>
                      <a:r>
                        <a:rPr lang="vi-VN" b="0" dirty="0"/>
                        <a:t>2</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4,5,7</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197727904"/>
                  </a:ext>
                </a:extLst>
              </a:tr>
              <a:tr h="537009">
                <a:tc>
                  <a:txBody>
                    <a:bodyPr/>
                    <a:lstStyle/>
                    <a:p>
                      <a:pPr algn="ctr"/>
                      <a:r>
                        <a:rPr lang="vi-VN" b="0" dirty="0"/>
                        <a:t>3</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0</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226018984"/>
                  </a:ext>
                </a:extLst>
              </a:tr>
              <a:tr h="537009">
                <a:tc>
                  <a:txBody>
                    <a:bodyPr/>
                    <a:lstStyle/>
                    <a:p>
                      <a:pPr algn="ctr"/>
                      <a:r>
                        <a:rPr lang="vi-VN" b="0" dirty="0"/>
                        <a:t>4</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2,6,8</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3201594488"/>
                  </a:ext>
                </a:extLst>
              </a:tr>
              <a:tr h="537009">
                <a:tc>
                  <a:txBody>
                    <a:bodyPr/>
                    <a:lstStyle/>
                    <a:p>
                      <a:pPr algn="ctr"/>
                      <a:r>
                        <a:rPr lang="vi-VN" b="0" dirty="0"/>
                        <a:t>5</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0,1,2,6</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051115021"/>
                  </a:ext>
                </a:extLst>
              </a:tr>
              <a:tr h="537009">
                <a:tc>
                  <a:txBody>
                    <a:bodyPr/>
                    <a:lstStyle/>
                    <a:p>
                      <a:pPr algn="ctr"/>
                      <a:r>
                        <a:rPr lang="vi-VN" b="0" dirty="0">
                          <a:solidFill>
                            <a:srgbClr val="FF0000"/>
                          </a:solidFill>
                        </a:rPr>
                        <a:t>6</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4,5</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69163513"/>
                  </a:ext>
                </a:extLst>
              </a:tr>
              <a:tr h="537009">
                <a:tc>
                  <a:txBody>
                    <a:bodyPr/>
                    <a:lstStyle/>
                    <a:p>
                      <a:pPr algn="ctr"/>
                      <a:r>
                        <a:rPr lang="vi-VN" b="0" dirty="0"/>
                        <a:t>7</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2,8</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034787015"/>
                  </a:ext>
                </a:extLst>
              </a:tr>
              <a:tr h="537009">
                <a:tc>
                  <a:txBody>
                    <a:bodyPr/>
                    <a:lstStyle/>
                    <a:p>
                      <a:pPr lvl="0" algn="ctr">
                        <a:buNone/>
                      </a:pPr>
                      <a:r>
                        <a:rPr lang="vi-VN" b="0" dirty="0"/>
                        <a:t>8</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vi-VN" b="0" dirty="0"/>
                        <a:t>4,7</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726173693"/>
                  </a:ext>
                </a:extLst>
              </a:tr>
            </a:tbl>
          </a:graphicData>
        </a:graphic>
      </p:graphicFrame>
      <p:graphicFrame>
        <p:nvGraphicFramePr>
          <p:cNvPr id="28" name="Bảng 27">
            <a:extLst>
              <a:ext uri="{FF2B5EF4-FFF2-40B4-BE49-F238E27FC236}">
                <a16:creationId xmlns="" xmlns:a16="http://schemas.microsoft.com/office/drawing/2014/main" id="{653E2956-5DA4-C12A-CB4D-79477FC54F49}"/>
              </a:ext>
            </a:extLst>
          </p:cNvPr>
          <p:cNvGraphicFramePr>
            <a:graphicFrameLocks noGrp="1"/>
          </p:cNvGraphicFramePr>
          <p:nvPr>
            <p:extLst/>
          </p:nvPr>
        </p:nvGraphicFramePr>
        <p:xfrm>
          <a:off x="9256888" y="1566333"/>
          <a:ext cx="818444" cy="4818183"/>
        </p:xfrm>
        <a:graphic>
          <a:graphicData uri="http://schemas.openxmlformats.org/drawingml/2006/table">
            <a:tbl>
              <a:tblPr firstRow="1" bandRow="1">
                <a:tableStyleId>{C083E6E3-FA7D-4D7B-A595-EF9225AFEA82}</a:tableStyleId>
              </a:tblPr>
              <a:tblGrid>
                <a:gridCol w="818444">
                  <a:extLst>
                    <a:ext uri="{9D8B030D-6E8A-4147-A177-3AD203B41FA5}">
                      <a16:colId xmlns="" xmlns:a16="http://schemas.microsoft.com/office/drawing/2014/main" val="3030735533"/>
                    </a:ext>
                  </a:extLst>
                </a:gridCol>
              </a:tblGrid>
              <a:tr h="522111">
                <a:tc>
                  <a:txBody>
                    <a:bodyPr/>
                    <a:lstStyle/>
                    <a:p>
                      <a:pPr algn="ct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02114"/>
                  </a:ext>
                </a:extLst>
              </a:tr>
              <a:tr h="537009">
                <a:tc>
                  <a:txBody>
                    <a:bodyPr/>
                    <a:lstStyle/>
                    <a:p>
                      <a:pPr algn="ct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176112846"/>
                  </a:ext>
                </a:extLst>
              </a:tr>
              <a:tr h="537009">
                <a:tc>
                  <a:txBody>
                    <a:bodyPr/>
                    <a:lstStyle/>
                    <a:p>
                      <a:pPr algn="ct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197727904"/>
                  </a:ext>
                </a:extLst>
              </a:tr>
              <a:tr h="537009">
                <a:tc>
                  <a:txBody>
                    <a:bodyPr/>
                    <a:lstStyle/>
                    <a:p>
                      <a:pPr algn="ctr"/>
                      <a:r>
                        <a:rPr lang="vi-VN" b="0" dirty="0"/>
                        <a:t>F</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226018984"/>
                  </a:ext>
                </a:extLst>
              </a:tr>
              <a:tr h="537009">
                <a:tc>
                  <a:txBody>
                    <a:bodyPr/>
                    <a:lstStyle/>
                    <a:p>
                      <a:pPr algn="ct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3201594488"/>
                  </a:ext>
                </a:extLst>
              </a:tr>
              <a:tr h="537009">
                <a:tc>
                  <a:txBody>
                    <a:bodyPr/>
                    <a:lstStyle/>
                    <a:p>
                      <a:pPr algn="ct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051115021"/>
                  </a:ext>
                </a:extLst>
              </a:tr>
              <a:tr h="537009">
                <a:tc>
                  <a:txBody>
                    <a:bodyPr/>
                    <a:lstStyle/>
                    <a:p>
                      <a:pPr algn="ctr"/>
                      <a:r>
                        <a:rPr lang="vi-VN" b="0" dirty="0">
                          <a:solidFill>
                            <a:srgbClr val="FF0000"/>
                          </a:solidFill>
                        </a:rPr>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69163513"/>
                  </a:ext>
                </a:extLst>
              </a:tr>
              <a:tr h="537009">
                <a:tc>
                  <a:txBody>
                    <a:bodyPr/>
                    <a:lstStyle/>
                    <a:p>
                      <a:pPr algn="ctr"/>
                      <a:r>
                        <a:rPr lang="vi-VN" b="0" dirty="0"/>
                        <a:t>F</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034787015"/>
                  </a:ext>
                </a:extLst>
              </a:tr>
              <a:tr h="537009">
                <a:tc>
                  <a:txBody>
                    <a:bodyPr/>
                    <a:lstStyle/>
                    <a:p>
                      <a:pPr lvl="0" algn="ctr">
                        <a:buNone/>
                      </a:pPr>
                      <a:r>
                        <a:rPr lang="vi-VN" b="0" dirty="0"/>
                        <a:t>F</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726173693"/>
                  </a:ext>
                </a:extLst>
              </a:tr>
            </a:tbl>
          </a:graphicData>
        </a:graphic>
      </p:graphicFrame>
      <p:sp>
        <p:nvSpPr>
          <p:cNvPr id="15" name="Hộp Văn bản 14">
            <a:extLst>
              <a:ext uri="{FF2B5EF4-FFF2-40B4-BE49-F238E27FC236}">
                <a16:creationId xmlns="" xmlns:a16="http://schemas.microsoft.com/office/drawing/2014/main" id="{793DEEEB-0D46-6DF1-B144-9FF7C41D8B77}"/>
              </a:ext>
            </a:extLst>
          </p:cNvPr>
          <p:cNvSpPr txBox="1"/>
          <p:nvPr/>
        </p:nvSpPr>
        <p:spPr>
          <a:xfrm>
            <a:off x="751114" y="5867399"/>
            <a:ext cx="57270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err="1">
                <a:solidFill>
                  <a:prstClr val="black"/>
                </a:solidFill>
                <a:cs typeface="Arial"/>
              </a:rPr>
              <a:t>Dfs</a:t>
            </a:r>
            <a:r>
              <a:rPr lang="vi-VN" dirty="0">
                <a:solidFill>
                  <a:prstClr val="black"/>
                </a:solidFill>
                <a:cs typeface="Arial"/>
              </a:rPr>
              <a:t>(0) -&gt; </a:t>
            </a:r>
            <a:r>
              <a:rPr lang="vi-VN" dirty="0" err="1">
                <a:solidFill>
                  <a:prstClr val="black"/>
                </a:solidFill>
                <a:cs typeface="Arial"/>
              </a:rPr>
              <a:t>Dfs</a:t>
            </a:r>
            <a:r>
              <a:rPr lang="vi-VN" dirty="0">
                <a:solidFill>
                  <a:prstClr val="black"/>
                </a:solidFill>
                <a:cs typeface="Arial"/>
              </a:rPr>
              <a:t>(1) -&gt; </a:t>
            </a:r>
            <a:r>
              <a:rPr lang="vi-VN" dirty="0" err="1">
                <a:solidFill>
                  <a:prstClr val="black"/>
                </a:solidFill>
                <a:cs typeface="Arial"/>
              </a:rPr>
              <a:t>Dfs</a:t>
            </a:r>
            <a:r>
              <a:rPr lang="vi-VN" dirty="0">
                <a:solidFill>
                  <a:prstClr val="black"/>
                </a:solidFill>
                <a:cs typeface="Arial"/>
              </a:rPr>
              <a:t>(5) -&gt; </a:t>
            </a:r>
            <a:r>
              <a:rPr lang="vi-VN" dirty="0" err="1">
                <a:solidFill>
                  <a:prstClr val="black"/>
                </a:solidFill>
                <a:cs typeface="Arial"/>
              </a:rPr>
              <a:t>Dfs</a:t>
            </a:r>
            <a:r>
              <a:rPr lang="vi-VN" dirty="0">
                <a:solidFill>
                  <a:prstClr val="black"/>
                </a:solidFill>
                <a:cs typeface="Arial"/>
              </a:rPr>
              <a:t>(2) -&gt; </a:t>
            </a:r>
            <a:r>
              <a:rPr lang="vi-VN" dirty="0" err="1">
                <a:solidFill>
                  <a:prstClr val="black"/>
                </a:solidFill>
                <a:cs typeface="Arial"/>
              </a:rPr>
              <a:t>Dfs</a:t>
            </a:r>
            <a:r>
              <a:rPr lang="vi-VN" dirty="0">
                <a:solidFill>
                  <a:prstClr val="black"/>
                </a:solidFill>
                <a:cs typeface="Arial"/>
              </a:rPr>
              <a:t>(4) -&gt; </a:t>
            </a:r>
            <a:r>
              <a:rPr lang="vi-VN" dirty="0" err="1">
                <a:solidFill>
                  <a:prstClr val="black"/>
                </a:solidFill>
                <a:cs typeface="Arial"/>
              </a:rPr>
              <a:t>Dfs</a:t>
            </a:r>
            <a:r>
              <a:rPr lang="vi-VN" dirty="0">
                <a:solidFill>
                  <a:prstClr val="black"/>
                </a:solidFill>
                <a:cs typeface="Arial"/>
              </a:rPr>
              <a:t>(6)</a:t>
            </a:r>
            <a:endParaRPr lang="vi-VN" dirty="0">
              <a:solidFill>
                <a:prstClr val="black"/>
              </a:solidFill>
            </a:endParaRPr>
          </a:p>
        </p:txBody>
      </p:sp>
    </p:spTree>
    <p:extLst>
      <p:ext uri="{BB962C8B-B14F-4D97-AF65-F5344CB8AC3E}">
        <p14:creationId xmlns:p14="http://schemas.microsoft.com/office/powerpoint/2010/main" val="37761744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29396" y="317229"/>
            <a:ext cx="4255698" cy="691073"/>
          </a:xfrm>
        </p:spPr>
        <p:txBody>
          <a:bodyPr>
            <a:normAutofit/>
          </a:bodyPr>
          <a:lstStyle/>
          <a:p>
            <a:r>
              <a:rPr lang="vi-VN" sz="4000" dirty="0" err="1">
                <a:latin typeface="Times New Roman"/>
                <a:cs typeface="Times New Roman"/>
              </a:rPr>
              <a:t>Depth</a:t>
            </a:r>
            <a:r>
              <a:rPr lang="vi-VN" sz="4000" dirty="0">
                <a:latin typeface="Times New Roman"/>
                <a:cs typeface="Times New Roman"/>
              </a:rPr>
              <a:t> </a:t>
            </a:r>
            <a:r>
              <a:rPr lang="vi-VN" sz="4000" dirty="0" err="1">
                <a:latin typeface="Times New Roman"/>
                <a:cs typeface="Times New Roman"/>
              </a:rPr>
              <a:t>First</a:t>
            </a:r>
            <a:r>
              <a:rPr lang="vi-VN" sz="4000" dirty="0">
                <a:latin typeface="Times New Roman"/>
                <a:cs typeface="Times New Roman"/>
              </a:rPr>
              <a:t> </a:t>
            </a:r>
            <a:r>
              <a:rPr lang="vi-VN" sz="4000" dirty="0" err="1">
                <a:latin typeface="Times New Roman"/>
                <a:cs typeface="Times New Roman"/>
              </a:rPr>
              <a:t>Search</a:t>
            </a:r>
            <a:endParaRPr lang="vi-VN" sz="4000" dirty="0" err="1"/>
          </a:p>
        </p:txBody>
      </p:sp>
      <p:cxnSp>
        <p:nvCxnSpPr>
          <p:cNvPr id="4" name="Đường kết nối Mũi tên Thẳng 3">
            <a:extLst>
              <a:ext uri="{FF2B5EF4-FFF2-40B4-BE49-F238E27FC236}">
                <a16:creationId xmlns="" xmlns:a16="http://schemas.microsoft.com/office/drawing/2014/main" id="{13024C95-C6A3-6884-6543-B361DE8AAEB8}"/>
              </a:ext>
            </a:extLst>
          </p:cNvPr>
          <p:cNvCxnSpPr/>
          <p:nvPr/>
        </p:nvCxnSpPr>
        <p:spPr>
          <a:xfrm>
            <a:off x="-40255" y="973348"/>
            <a:ext cx="12243756" cy="8626"/>
          </a:xfrm>
          <a:prstGeom prst="straightConnector1">
            <a:avLst/>
          </a:prstGeom>
          <a:ln w="12700"/>
        </p:spPr>
        <p:style>
          <a:lnRef idx="3">
            <a:schemeClr val="dk1"/>
          </a:lnRef>
          <a:fillRef idx="0">
            <a:schemeClr val="dk1"/>
          </a:fillRef>
          <a:effectRef idx="2">
            <a:schemeClr val="dk1"/>
          </a:effectRef>
          <a:fontRef idx="minor">
            <a:schemeClr val="tx1"/>
          </a:fontRef>
        </p:style>
      </p:cxnSp>
      <p:sp>
        <p:nvSpPr>
          <p:cNvPr id="7" name="Hộp Văn bản 6">
            <a:extLst>
              <a:ext uri="{FF2B5EF4-FFF2-40B4-BE49-F238E27FC236}">
                <a16:creationId xmlns="" xmlns:a16="http://schemas.microsoft.com/office/drawing/2014/main" id="{3CBE28FF-AC48-EA06-D0CB-A8B96F1A995D}"/>
              </a:ext>
            </a:extLst>
          </p:cNvPr>
          <p:cNvSpPr txBox="1"/>
          <p:nvPr/>
        </p:nvSpPr>
        <p:spPr>
          <a:xfrm>
            <a:off x="207817" y="1160318"/>
            <a:ext cx="1175904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vi-VN" sz="2400" dirty="0" err="1">
                <a:solidFill>
                  <a:prstClr val="black"/>
                </a:solidFill>
                <a:cs typeface="Arial"/>
              </a:rPr>
              <a:t>Example</a:t>
            </a:r>
          </a:p>
        </p:txBody>
      </p:sp>
      <p:sp>
        <p:nvSpPr>
          <p:cNvPr id="5" name="Hình Bầu dục 4">
            <a:extLst>
              <a:ext uri="{FF2B5EF4-FFF2-40B4-BE49-F238E27FC236}">
                <a16:creationId xmlns="" xmlns:a16="http://schemas.microsoft.com/office/drawing/2014/main" id="{05952E4D-64D2-8444-5C0B-BBF26ABC731D}"/>
              </a:ext>
            </a:extLst>
          </p:cNvPr>
          <p:cNvSpPr/>
          <p:nvPr/>
        </p:nvSpPr>
        <p:spPr>
          <a:xfrm>
            <a:off x="1567961" y="2329961"/>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prstClr val="black"/>
                </a:solidFill>
                <a:cs typeface="Arial"/>
              </a:rPr>
              <a:t>0</a:t>
            </a:r>
          </a:p>
        </p:txBody>
      </p:sp>
      <p:sp>
        <p:nvSpPr>
          <p:cNvPr id="6" name="Hình Bầu dục 5">
            <a:extLst>
              <a:ext uri="{FF2B5EF4-FFF2-40B4-BE49-F238E27FC236}">
                <a16:creationId xmlns="" xmlns:a16="http://schemas.microsoft.com/office/drawing/2014/main" id="{139520B9-FA13-6891-F434-1C106209858A}"/>
              </a:ext>
            </a:extLst>
          </p:cNvPr>
          <p:cNvSpPr/>
          <p:nvPr/>
        </p:nvSpPr>
        <p:spPr>
          <a:xfrm>
            <a:off x="2675017" y="2056791"/>
            <a:ext cx="589471" cy="5463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3</a:t>
            </a:r>
          </a:p>
        </p:txBody>
      </p:sp>
      <p:sp>
        <p:nvSpPr>
          <p:cNvPr id="8" name="Hình Bầu dục 7">
            <a:extLst>
              <a:ext uri="{FF2B5EF4-FFF2-40B4-BE49-F238E27FC236}">
                <a16:creationId xmlns="" xmlns:a16="http://schemas.microsoft.com/office/drawing/2014/main" id="{9560778F-03D5-AFA8-9F6B-332908FA182B}"/>
              </a:ext>
            </a:extLst>
          </p:cNvPr>
          <p:cNvSpPr/>
          <p:nvPr/>
        </p:nvSpPr>
        <p:spPr>
          <a:xfrm>
            <a:off x="978489" y="3422640"/>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prstClr val="black"/>
                </a:solidFill>
                <a:cs typeface="Arial"/>
              </a:rPr>
              <a:t>1</a:t>
            </a:r>
          </a:p>
        </p:txBody>
      </p:sp>
      <p:sp>
        <p:nvSpPr>
          <p:cNvPr id="9" name="Hình Bầu dục 8">
            <a:extLst>
              <a:ext uri="{FF2B5EF4-FFF2-40B4-BE49-F238E27FC236}">
                <a16:creationId xmlns="" xmlns:a16="http://schemas.microsoft.com/office/drawing/2014/main" id="{547F151A-A73C-0720-7E93-F929ECFC4AAE}"/>
              </a:ext>
            </a:extLst>
          </p:cNvPr>
          <p:cNvSpPr/>
          <p:nvPr/>
        </p:nvSpPr>
        <p:spPr>
          <a:xfrm>
            <a:off x="3465772" y="3968979"/>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4</a:t>
            </a:r>
          </a:p>
        </p:txBody>
      </p:sp>
      <p:sp>
        <p:nvSpPr>
          <p:cNvPr id="10" name="Hình Bầu dục 9">
            <a:extLst>
              <a:ext uri="{FF2B5EF4-FFF2-40B4-BE49-F238E27FC236}">
                <a16:creationId xmlns="" xmlns:a16="http://schemas.microsoft.com/office/drawing/2014/main" id="{F0D185F3-8AFE-3274-9DFA-0CA53F3E64D8}"/>
              </a:ext>
            </a:extLst>
          </p:cNvPr>
          <p:cNvSpPr/>
          <p:nvPr/>
        </p:nvSpPr>
        <p:spPr>
          <a:xfrm>
            <a:off x="1797998" y="4299659"/>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2</a:t>
            </a:r>
          </a:p>
        </p:txBody>
      </p:sp>
      <p:sp>
        <p:nvSpPr>
          <p:cNvPr id="11" name="Hình Bầu dục 10">
            <a:extLst>
              <a:ext uri="{FF2B5EF4-FFF2-40B4-BE49-F238E27FC236}">
                <a16:creationId xmlns="" xmlns:a16="http://schemas.microsoft.com/office/drawing/2014/main" id="{0F7FDF8F-4A00-2DEC-A5D4-40DC698F451A}"/>
              </a:ext>
            </a:extLst>
          </p:cNvPr>
          <p:cNvSpPr/>
          <p:nvPr/>
        </p:nvSpPr>
        <p:spPr>
          <a:xfrm>
            <a:off x="2833168" y="4989771"/>
            <a:ext cx="589471" cy="5463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7</a:t>
            </a:r>
          </a:p>
        </p:txBody>
      </p:sp>
      <p:sp>
        <p:nvSpPr>
          <p:cNvPr id="12" name="Hình Bầu dục 11">
            <a:extLst>
              <a:ext uri="{FF2B5EF4-FFF2-40B4-BE49-F238E27FC236}">
                <a16:creationId xmlns="" xmlns:a16="http://schemas.microsoft.com/office/drawing/2014/main" id="{544799EE-9F1C-C6E9-98F9-20F5BD3D6250}"/>
              </a:ext>
            </a:extLst>
          </p:cNvPr>
          <p:cNvSpPr/>
          <p:nvPr/>
        </p:nvSpPr>
        <p:spPr>
          <a:xfrm>
            <a:off x="2430602" y="3192602"/>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5</a:t>
            </a:r>
          </a:p>
        </p:txBody>
      </p:sp>
      <p:sp>
        <p:nvSpPr>
          <p:cNvPr id="13" name="Hình Bầu dục 12">
            <a:extLst>
              <a:ext uri="{FF2B5EF4-FFF2-40B4-BE49-F238E27FC236}">
                <a16:creationId xmlns="" xmlns:a16="http://schemas.microsoft.com/office/drawing/2014/main" id="{8A1784DA-53DF-CF2F-0D98-8D9CE2F88670}"/>
              </a:ext>
            </a:extLst>
          </p:cNvPr>
          <p:cNvSpPr/>
          <p:nvPr/>
        </p:nvSpPr>
        <p:spPr>
          <a:xfrm>
            <a:off x="3796451" y="2732527"/>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6</a:t>
            </a:r>
          </a:p>
        </p:txBody>
      </p:sp>
      <p:sp>
        <p:nvSpPr>
          <p:cNvPr id="14" name="Hình Bầu dục 13">
            <a:extLst>
              <a:ext uri="{FF2B5EF4-FFF2-40B4-BE49-F238E27FC236}">
                <a16:creationId xmlns="" xmlns:a16="http://schemas.microsoft.com/office/drawing/2014/main" id="{A5C44B70-A9E8-423A-F9D5-85E72C9690B1}"/>
              </a:ext>
            </a:extLst>
          </p:cNvPr>
          <p:cNvSpPr/>
          <p:nvPr/>
        </p:nvSpPr>
        <p:spPr>
          <a:xfrm>
            <a:off x="4702225" y="4716602"/>
            <a:ext cx="589471" cy="5463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8</a:t>
            </a:r>
          </a:p>
        </p:txBody>
      </p:sp>
      <p:cxnSp>
        <p:nvCxnSpPr>
          <p:cNvPr id="16" name="Đường kết nối Mũi tên Thẳng 15">
            <a:extLst>
              <a:ext uri="{FF2B5EF4-FFF2-40B4-BE49-F238E27FC236}">
                <a16:creationId xmlns="" xmlns:a16="http://schemas.microsoft.com/office/drawing/2014/main" id="{7689661B-D118-9393-BC69-5E48A3055554}"/>
              </a:ext>
            </a:extLst>
          </p:cNvPr>
          <p:cNvCxnSpPr/>
          <p:nvPr/>
        </p:nvCxnSpPr>
        <p:spPr>
          <a:xfrm flipH="1">
            <a:off x="1290188" y="2884638"/>
            <a:ext cx="552091" cy="540588"/>
          </a:xfrm>
          <a:prstGeom prst="straightConnector1">
            <a:avLst/>
          </a:prstGeom>
          <a:ln w="571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7" name="Đường kết nối Mũi tên Thẳng 16">
            <a:extLst>
              <a:ext uri="{FF2B5EF4-FFF2-40B4-BE49-F238E27FC236}">
                <a16:creationId xmlns="" xmlns:a16="http://schemas.microsoft.com/office/drawing/2014/main" id="{09143AB2-E11C-5692-56A0-AEEEB455709B}"/>
              </a:ext>
            </a:extLst>
          </p:cNvPr>
          <p:cNvCxnSpPr>
            <a:cxnSpLocks/>
          </p:cNvCxnSpPr>
          <p:nvPr/>
        </p:nvCxnSpPr>
        <p:spPr>
          <a:xfrm flipH="1">
            <a:off x="1563726" y="3548945"/>
            <a:ext cx="864706" cy="140050"/>
          </a:xfrm>
          <a:prstGeom prst="straightConnector1">
            <a:avLst/>
          </a:prstGeom>
          <a:ln w="571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8" name="Đường kết nối Mũi tên Thẳng 17">
            <a:extLst>
              <a:ext uri="{FF2B5EF4-FFF2-40B4-BE49-F238E27FC236}">
                <a16:creationId xmlns="" xmlns:a16="http://schemas.microsoft.com/office/drawing/2014/main" id="{BD7F45AB-6388-84DC-84AF-631E4C559EAD}"/>
              </a:ext>
            </a:extLst>
          </p:cNvPr>
          <p:cNvCxnSpPr>
            <a:cxnSpLocks/>
          </p:cNvCxnSpPr>
          <p:nvPr/>
        </p:nvCxnSpPr>
        <p:spPr>
          <a:xfrm flipH="1">
            <a:off x="2149879" y="2376638"/>
            <a:ext cx="532552" cy="276818"/>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Đường kết nối Mũi tên Thẳng 18">
            <a:extLst>
              <a:ext uri="{FF2B5EF4-FFF2-40B4-BE49-F238E27FC236}">
                <a16:creationId xmlns="" xmlns:a16="http://schemas.microsoft.com/office/drawing/2014/main" id="{E8610FCD-579A-0FAF-E738-DA18F10717FF}"/>
              </a:ext>
            </a:extLst>
          </p:cNvPr>
          <p:cNvCxnSpPr>
            <a:cxnSpLocks/>
          </p:cNvCxnSpPr>
          <p:nvPr/>
        </p:nvCxnSpPr>
        <p:spPr>
          <a:xfrm>
            <a:off x="2066971" y="2796715"/>
            <a:ext cx="532293" cy="442895"/>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Đường kết nối Mũi tên Thẳng 19">
            <a:extLst>
              <a:ext uri="{FF2B5EF4-FFF2-40B4-BE49-F238E27FC236}">
                <a16:creationId xmlns="" xmlns:a16="http://schemas.microsoft.com/office/drawing/2014/main" id="{2B6B2F0F-67F5-F045-74D5-FC1CD9E23D5E}"/>
              </a:ext>
            </a:extLst>
          </p:cNvPr>
          <p:cNvCxnSpPr>
            <a:cxnSpLocks/>
          </p:cNvCxnSpPr>
          <p:nvPr/>
        </p:nvCxnSpPr>
        <p:spPr>
          <a:xfrm flipH="1">
            <a:off x="2999803" y="3011638"/>
            <a:ext cx="806090" cy="442895"/>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Đường kết nối Mũi tên Thẳng 20">
            <a:extLst>
              <a:ext uri="{FF2B5EF4-FFF2-40B4-BE49-F238E27FC236}">
                <a16:creationId xmlns="" xmlns:a16="http://schemas.microsoft.com/office/drawing/2014/main" id="{C57CD43B-8ADF-87D1-B62C-67ED15349518}"/>
              </a:ext>
            </a:extLst>
          </p:cNvPr>
          <p:cNvCxnSpPr>
            <a:cxnSpLocks/>
          </p:cNvCxnSpPr>
          <p:nvPr/>
        </p:nvCxnSpPr>
        <p:spPr>
          <a:xfrm flipH="1">
            <a:off x="2296418" y="3724792"/>
            <a:ext cx="434860" cy="667587"/>
          </a:xfrm>
          <a:prstGeom prst="straightConnector1">
            <a:avLst/>
          </a:prstGeom>
          <a:ln w="571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2" name="Đường kết nối Mũi tên Thẳng 21">
            <a:extLst>
              <a:ext uri="{FF2B5EF4-FFF2-40B4-BE49-F238E27FC236}">
                <a16:creationId xmlns="" xmlns:a16="http://schemas.microsoft.com/office/drawing/2014/main" id="{063EF652-B56D-F736-E681-3C566141168A}"/>
              </a:ext>
            </a:extLst>
          </p:cNvPr>
          <p:cNvCxnSpPr>
            <a:cxnSpLocks/>
          </p:cNvCxnSpPr>
          <p:nvPr/>
        </p:nvCxnSpPr>
        <p:spPr>
          <a:xfrm flipH="1" flipV="1">
            <a:off x="2355033" y="4695225"/>
            <a:ext cx="513014" cy="407027"/>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Đường kết nối Mũi tên Thẳng 22">
            <a:extLst>
              <a:ext uri="{FF2B5EF4-FFF2-40B4-BE49-F238E27FC236}">
                <a16:creationId xmlns="" xmlns:a16="http://schemas.microsoft.com/office/drawing/2014/main" id="{7443DFF4-7B19-DDC1-C6A7-1A672E729431}"/>
              </a:ext>
            </a:extLst>
          </p:cNvPr>
          <p:cNvCxnSpPr>
            <a:cxnSpLocks/>
          </p:cNvCxnSpPr>
          <p:nvPr/>
        </p:nvCxnSpPr>
        <p:spPr>
          <a:xfrm flipH="1">
            <a:off x="3400342" y="5112022"/>
            <a:ext cx="1314090" cy="159588"/>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Đường kết nối Mũi tên Thẳng 23">
            <a:extLst>
              <a:ext uri="{FF2B5EF4-FFF2-40B4-BE49-F238E27FC236}">
                <a16:creationId xmlns="" xmlns:a16="http://schemas.microsoft.com/office/drawing/2014/main" id="{7471F23C-0DE8-5C19-CEB6-AEBEE4D28991}"/>
              </a:ext>
            </a:extLst>
          </p:cNvPr>
          <p:cNvCxnSpPr>
            <a:cxnSpLocks/>
          </p:cNvCxnSpPr>
          <p:nvPr/>
        </p:nvCxnSpPr>
        <p:spPr>
          <a:xfrm>
            <a:off x="3981739" y="4408637"/>
            <a:ext cx="835140" cy="384280"/>
          </a:xfrm>
          <a:prstGeom prst="straightConnector1">
            <a:avLst/>
          </a:prstGeom>
          <a:ln w="571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5" name="Đường kết nối Mũi tên Thẳng 24">
            <a:extLst>
              <a:ext uri="{FF2B5EF4-FFF2-40B4-BE49-F238E27FC236}">
                <a16:creationId xmlns="" xmlns:a16="http://schemas.microsoft.com/office/drawing/2014/main" id="{1A305435-8F7D-4DB7-CFE9-CC0807DE4C2F}"/>
              </a:ext>
            </a:extLst>
          </p:cNvPr>
          <p:cNvCxnSpPr>
            <a:cxnSpLocks/>
          </p:cNvCxnSpPr>
          <p:nvPr/>
        </p:nvCxnSpPr>
        <p:spPr>
          <a:xfrm flipH="1">
            <a:off x="3800880" y="3304715"/>
            <a:ext cx="239476" cy="677357"/>
          </a:xfrm>
          <a:prstGeom prst="straightConnector1">
            <a:avLst/>
          </a:prstGeom>
          <a:ln w="571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6" name="Đường kết nối Mũi tên Thẳng 25">
            <a:extLst>
              <a:ext uri="{FF2B5EF4-FFF2-40B4-BE49-F238E27FC236}">
                <a16:creationId xmlns="" xmlns:a16="http://schemas.microsoft.com/office/drawing/2014/main" id="{58D5708D-C7AA-4E26-C3F2-BF476DDAEEC2}"/>
              </a:ext>
            </a:extLst>
          </p:cNvPr>
          <p:cNvCxnSpPr>
            <a:cxnSpLocks/>
          </p:cNvCxnSpPr>
          <p:nvPr/>
        </p:nvCxnSpPr>
        <p:spPr>
          <a:xfrm flipH="1">
            <a:off x="2364803" y="4350022"/>
            <a:ext cx="1099168" cy="198665"/>
          </a:xfrm>
          <a:prstGeom prst="straightConnector1">
            <a:avLst/>
          </a:prstGeom>
          <a:ln w="571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aphicFrame>
        <p:nvGraphicFramePr>
          <p:cNvPr id="27" name="Bảng 27">
            <a:extLst>
              <a:ext uri="{FF2B5EF4-FFF2-40B4-BE49-F238E27FC236}">
                <a16:creationId xmlns="" xmlns:a16="http://schemas.microsoft.com/office/drawing/2014/main" id="{53EFAFF6-B781-E76B-C1C2-A73D867B8580}"/>
              </a:ext>
            </a:extLst>
          </p:cNvPr>
          <p:cNvGraphicFramePr>
            <a:graphicFrameLocks noGrp="1"/>
          </p:cNvGraphicFramePr>
          <p:nvPr>
            <p:extLst/>
          </p:nvPr>
        </p:nvGraphicFramePr>
        <p:xfrm>
          <a:off x="6674555" y="1566333"/>
          <a:ext cx="2275320" cy="4833081"/>
        </p:xfrm>
        <a:graphic>
          <a:graphicData uri="http://schemas.openxmlformats.org/drawingml/2006/table">
            <a:tbl>
              <a:tblPr firstRow="1" bandRow="1">
                <a:tableStyleId>{C083E6E3-FA7D-4D7B-A595-EF9225AFEA82}</a:tableStyleId>
              </a:tblPr>
              <a:tblGrid>
                <a:gridCol w="1137660">
                  <a:extLst>
                    <a:ext uri="{9D8B030D-6E8A-4147-A177-3AD203B41FA5}">
                      <a16:colId xmlns="" xmlns:a16="http://schemas.microsoft.com/office/drawing/2014/main" val="3030735533"/>
                    </a:ext>
                  </a:extLst>
                </a:gridCol>
                <a:gridCol w="1137660">
                  <a:extLst>
                    <a:ext uri="{9D8B030D-6E8A-4147-A177-3AD203B41FA5}">
                      <a16:colId xmlns="" xmlns:a16="http://schemas.microsoft.com/office/drawing/2014/main" val="3213144432"/>
                    </a:ext>
                  </a:extLst>
                </a:gridCol>
              </a:tblGrid>
              <a:tr h="537009">
                <a:tc>
                  <a:txBody>
                    <a:bodyPr/>
                    <a:lstStyle/>
                    <a:p>
                      <a:pPr algn="ctr"/>
                      <a:r>
                        <a:rPr lang="vi-VN" b="0" dirty="0"/>
                        <a:t>0</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1,3,5</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02114"/>
                  </a:ext>
                </a:extLst>
              </a:tr>
              <a:tr h="537009">
                <a:tc>
                  <a:txBody>
                    <a:bodyPr/>
                    <a:lstStyle/>
                    <a:p>
                      <a:pPr algn="ctr"/>
                      <a:r>
                        <a:rPr lang="vi-VN" b="0" dirty="0"/>
                        <a:t>1</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0,5</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176112846"/>
                  </a:ext>
                </a:extLst>
              </a:tr>
              <a:tr h="537009">
                <a:tc>
                  <a:txBody>
                    <a:bodyPr/>
                    <a:lstStyle/>
                    <a:p>
                      <a:pPr algn="ctr"/>
                      <a:r>
                        <a:rPr lang="vi-VN" b="0" dirty="0"/>
                        <a:t>2</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4,5,7</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197727904"/>
                  </a:ext>
                </a:extLst>
              </a:tr>
              <a:tr h="537009">
                <a:tc>
                  <a:txBody>
                    <a:bodyPr/>
                    <a:lstStyle/>
                    <a:p>
                      <a:pPr algn="ctr"/>
                      <a:r>
                        <a:rPr lang="vi-VN" b="0" dirty="0"/>
                        <a:t>3</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0</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226018984"/>
                  </a:ext>
                </a:extLst>
              </a:tr>
              <a:tr h="537009">
                <a:tc>
                  <a:txBody>
                    <a:bodyPr/>
                    <a:lstStyle/>
                    <a:p>
                      <a:pPr algn="ctr"/>
                      <a:r>
                        <a:rPr lang="vi-VN" b="0" dirty="0">
                          <a:solidFill>
                            <a:srgbClr val="FF0000"/>
                          </a:solidFill>
                        </a:rPr>
                        <a:t>4</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2,6,</a:t>
                      </a:r>
                      <a:r>
                        <a:rPr lang="vi-VN" b="0" dirty="0">
                          <a:solidFill>
                            <a:srgbClr val="FF0000"/>
                          </a:solidFill>
                        </a:rPr>
                        <a:t>8</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3201594488"/>
                  </a:ext>
                </a:extLst>
              </a:tr>
              <a:tr h="537009">
                <a:tc>
                  <a:txBody>
                    <a:bodyPr/>
                    <a:lstStyle/>
                    <a:p>
                      <a:pPr algn="ctr"/>
                      <a:r>
                        <a:rPr lang="vi-VN" b="0" dirty="0"/>
                        <a:t>5</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0,1,2,6</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051115021"/>
                  </a:ext>
                </a:extLst>
              </a:tr>
              <a:tr h="537009">
                <a:tc>
                  <a:txBody>
                    <a:bodyPr/>
                    <a:lstStyle/>
                    <a:p>
                      <a:pPr algn="ctr"/>
                      <a:r>
                        <a:rPr lang="vi-VN" b="0" dirty="0"/>
                        <a:t>6</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4,5</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69163513"/>
                  </a:ext>
                </a:extLst>
              </a:tr>
              <a:tr h="537009">
                <a:tc>
                  <a:txBody>
                    <a:bodyPr/>
                    <a:lstStyle/>
                    <a:p>
                      <a:pPr algn="ctr"/>
                      <a:r>
                        <a:rPr lang="vi-VN" b="0" dirty="0"/>
                        <a:t>7</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2,8</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034787015"/>
                  </a:ext>
                </a:extLst>
              </a:tr>
              <a:tr h="537009">
                <a:tc>
                  <a:txBody>
                    <a:bodyPr/>
                    <a:lstStyle/>
                    <a:p>
                      <a:pPr lvl="0" algn="ctr">
                        <a:buNone/>
                      </a:pPr>
                      <a:r>
                        <a:rPr lang="vi-VN" b="0" dirty="0"/>
                        <a:t>8</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vi-VN" b="0" dirty="0"/>
                        <a:t>4,7</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726173693"/>
                  </a:ext>
                </a:extLst>
              </a:tr>
            </a:tbl>
          </a:graphicData>
        </a:graphic>
      </p:graphicFrame>
      <p:graphicFrame>
        <p:nvGraphicFramePr>
          <p:cNvPr id="28" name="Bảng 27">
            <a:extLst>
              <a:ext uri="{FF2B5EF4-FFF2-40B4-BE49-F238E27FC236}">
                <a16:creationId xmlns="" xmlns:a16="http://schemas.microsoft.com/office/drawing/2014/main" id="{653E2956-5DA4-C12A-CB4D-79477FC54F49}"/>
              </a:ext>
            </a:extLst>
          </p:cNvPr>
          <p:cNvGraphicFramePr>
            <a:graphicFrameLocks noGrp="1"/>
          </p:cNvGraphicFramePr>
          <p:nvPr>
            <p:extLst/>
          </p:nvPr>
        </p:nvGraphicFramePr>
        <p:xfrm>
          <a:off x="9256888" y="1566333"/>
          <a:ext cx="818444" cy="4818183"/>
        </p:xfrm>
        <a:graphic>
          <a:graphicData uri="http://schemas.openxmlformats.org/drawingml/2006/table">
            <a:tbl>
              <a:tblPr firstRow="1" bandRow="1">
                <a:tableStyleId>{C083E6E3-FA7D-4D7B-A595-EF9225AFEA82}</a:tableStyleId>
              </a:tblPr>
              <a:tblGrid>
                <a:gridCol w="818444">
                  <a:extLst>
                    <a:ext uri="{9D8B030D-6E8A-4147-A177-3AD203B41FA5}">
                      <a16:colId xmlns="" xmlns:a16="http://schemas.microsoft.com/office/drawing/2014/main" val="3030735533"/>
                    </a:ext>
                  </a:extLst>
                </a:gridCol>
              </a:tblGrid>
              <a:tr h="522111">
                <a:tc>
                  <a:txBody>
                    <a:bodyPr/>
                    <a:lstStyle/>
                    <a:p>
                      <a:pPr algn="ct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02114"/>
                  </a:ext>
                </a:extLst>
              </a:tr>
              <a:tr h="537009">
                <a:tc>
                  <a:txBody>
                    <a:bodyPr/>
                    <a:lstStyle/>
                    <a:p>
                      <a:pPr algn="ct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176112846"/>
                  </a:ext>
                </a:extLst>
              </a:tr>
              <a:tr h="537009">
                <a:tc>
                  <a:txBody>
                    <a:bodyPr/>
                    <a:lstStyle/>
                    <a:p>
                      <a:pPr algn="ct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197727904"/>
                  </a:ext>
                </a:extLst>
              </a:tr>
              <a:tr h="537009">
                <a:tc>
                  <a:txBody>
                    <a:bodyPr/>
                    <a:lstStyle/>
                    <a:p>
                      <a:pPr algn="ctr"/>
                      <a:r>
                        <a:rPr lang="vi-VN" b="0" dirty="0"/>
                        <a:t>F</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226018984"/>
                  </a:ext>
                </a:extLst>
              </a:tr>
              <a:tr h="537009">
                <a:tc>
                  <a:txBody>
                    <a:bodyPr/>
                    <a:lstStyle/>
                    <a:p>
                      <a:pPr algn="ctr"/>
                      <a:r>
                        <a:rPr lang="vi-VN" b="0" dirty="0">
                          <a:solidFill>
                            <a:srgbClr val="FF0000"/>
                          </a:solidFill>
                        </a:rPr>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3201594488"/>
                  </a:ext>
                </a:extLst>
              </a:tr>
              <a:tr h="537009">
                <a:tc>
                  <a:txBody>
                    <a:bodyPr/>
                    <a:lstStyle/>
                    <a:p>
                      <a:pPr algn="ct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051115021"/>
                  </a:ext>
                </a:extLst>
              </a:tr>
              <a:tr h="537009">
                <a:tc>
                  <a:txBody>
                    <a:bodyPr/>
                    <a:lstStyle/>
                    <a:p>
                      <a:pPr algn="ct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69163513"/>
                  </a:ext>
                </a:extLst>
              </a:tr>
              <a:tr h="537009">
                <a:tc>
                  <a:txBody>
                    <a:bodyPr/>
                    <a:lstStyle/>
                    <a:p>
                      <a:pPr algn="ctr"/>
                      <a:r>
                        <a:rPr lang="vi-VN" b="0" dirty="0"/>
                        <a:t>F</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034787015"/>
                  </a:ext>
                </a:extLst>
              </a:tr>
              <a:tr h="537009">
                <a:tc>
                  <a:txBody>
                    <a:bodyPr/>
                    <a:lstStyle/>
                    <a:p>
                      <a:pPr lvl="0" algn="ctr">
                        <a:buNone/>
                      </a:pPr>
                      <a:r>
                        <a:rPr lang="vi-VN" b="0" dirty="0"/>
                        <a:t>F</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726173693"/>
                  </a:ext>
                </a:extLst>
              </a:tr>
            </a:tbl>
          </a:graphicData>
        </a:graphic>
      </p:graphicFrame>
      <p:sp>
        <p:nvSpPr>
          <p:cNvPr id="15" name="Hộp Văn bản 14">
            <a:extLst>
              <a:ext uri="{FF2B5EF4-FFF2-40B4-BE49-F238E27FC236}">
                <a16:creationId xmlns="" xmlns:a16="http://schemas.microsoft.com/office/drawing/2014/main" id="{5F79482E-3A1F-BE23-9976-5CF632A6C87F}"/>
              </a:ext>
            </a:extLst>
          </p:cNvPr>
          <p:cNvSpPr txBox="1"/>
          <p:nvPr/>
        </p:nvSpPr>
        <p:spPr>
          <a:xfrm>
            <a:off x="751114" y="5867399"/>
            <a:ext cx="57270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err="1">
                <a:solidFill>
                  <a:prstClr val="black"/>
                </a:solidFill>
                <a:cs typeface="Arial"/>
              </a:rPr>
              <a:t>Dfs</a:t>
            </a:r>
            <a:r>
              <a:rPr lang="vi-VN" dirty="0">
                <a:solidFill>
                  <a:prstClr val="black"/>
                </a:solidFill>
                <a:cs typeface="Arial"/>
              </a:rPr>
              <a:t>(0) -&gt; </a:t>
            </a:r>
            <a:r>
              <a:rPr lang="vi-VN" dirty="0" err="1">
                <a:solidFill>
                  <a:prstClr val="black"/>
                </a:solidFill>
                <a:cs typeface="Arial"/>
              </a:rPr>
              <a:t>Dfs</a:t>
            </a:r>
            <a:r>
              <a:rPr lang="vi-VN" dirty="0">
                <a:solidFill>
                  <a:prstClr val="black"/>
                </a:solidFill>
                <a:cs typeface="Arial"/>
              </a:rPr>
              <a:t>(1) -&gt; </a:t>
            </a:r>
            <a:r>
              <a:rPr lang="vi-VN" dirty="0" err="1">
                <a:solidFill>
                  <a:prstClr val="black"/>
                </a:solidFill>
                <a:cs typeface="Arial"/>
              </a:rPr>
              <a:t>Dfs</a:t>
            </a:r>
            <a:r>
              <a:rPr lang="vi-VN" dirty="0">
                <a:solidFill>
                  <a:prstClr val="black"/>
                </a:solidFill>
                <a:cs typeface="Arial"/>
              </a:rPr>
              <a:t>(5) -&gt; </a:t>
            </a:r>
            <a:r>
              <a:rPr lang="vi-VN" dirty="0" err="1">
                <a:solidFill>
                  <a:prstClr val="black"/>
                </a:solidFill>
                <a:cs typeface="Arial"/>
              </a:rPr>
              <a:t>Dfs</a:t>
            </a:r>
            <a:r>
              <a:rPr lang="vi-VN" dirty="0">
                <a:solidFill>
                  <a:prstClr val="black"/>
                </a:solidFill>
                <a:cs typeface="Arial"/>
              </a:rPr>
              <a:t>(2) -&gt; </a:t>
            </a:r>
            <a:r>
              <a:rPr lang="vi-VN" dirty="0" err="1">
                <a:solidFill>
                  <a:prstClr val="black"/>
                </a:solidFill>
                <a:cs typeface="Arial"/>
              </a:rPr>
              <a:t>Dfs</a:t>
            </a:r>
            <a:r>
              <a:rPr lang="vi-VN" dirty="0">
                <a:solidFill>
                  <a:prstClr val="black"/>
                </a:solidFill>
                <a:cs typeface="Arial"/>
              </a:rPr>
              <a:t>(4)</a:t>
            </a:r>
          </a:p>
        </p:txBody>
      </p:sp>
    </p:spTree>
    <p:extLst>
      <p:ext uri="{BB962C8B-B14F-4D97-AF65-F5344CB8AC3E}">
        <p14:creationId xmlns:p14="http://schemas.microsoft.com/office/powerpoint/2010/main" val="16868694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29396" y="317229"/>
            <a:ext cx="4255698" cy="691073"/>
          </a:xfrm>
        </p:spPr>
        <p:txBody>
          <a:bodyPr>
            <a:normAutofit/>
          </a:bodyPr>
          <a:lstStyle/>
          <a:p>
            <a:r>
              <a:rPr lang="vi-VN" sz="4000" dirty="0" err="1">
                <a:latin typeface="Times New Roman"/>
                <a:cs typeface="Times New Roman"/>
              </a:rPr>
              <a:t>Depth</a:t>
            </a:r>
            <a:r>
              <a:rPr lang="vi-VN" sz="4000" dirty="0">
                <a:latin typeface="Times New Roman"/>
                <a:cs typeface="Times New Roman"/>
              </a:rPr>
              <a:t> </a:t>
            </a:r>
            <a:r>
              <a:rPr lang="vi-VN" sz="4000" dirty="0" err="1">
                <a:latin typeface="Times New Roman"/>
                <a:cs typeface="Times New Roman"/>
              </a:rPr>
              <a:t>First</a:t>
            </a:r>
            <a:r>
              <a:rPr lang="vi-VN" sz="4000" dirty="0">
                <a:latin typeface="Times New Roman"/>
                <a:cs typeface="Times New Roman"/>
              </a:rPr>
              <a:t> </a:t>
            </a:r>
            <a:r>
              <a:rPr lang="vi-VN" sz="4000" dirty="0" err="1">
                <a:latin typeface="Times New Roman"/>
                <a:cs typeface="Times New Roman"/>
              </a:rPr>
              <a:t>Search</a:t>
            </a:r>
            <a:endParaRPr lang="vi-VN" sz="4000" dirty="0" err="1"/>
          </a:p>
        </p:txBody>
      </p:sp>
      <p:cxnSp>
        <p:nvCxnSpPr>
          <p:cNvPr id="4" name="Đường kết nối Mũi tên Thẳng 3">
            <a:extLst>
              <a:ext uri="{FF2B5EF4-FFF2-40B4-BE49-F238E27FC236}">
                <a16:creationId xmlns="" xmlns:a16="http://schemas.microsoft.com/office/drawing/2014/main" id="{13024C95-C6A3-6884-6543-B361DE8AAEB8}"/>
              </a:ext>
            </a:extLst>
          </p:cNvPr>
          <p:cNvCxnSpPr/>
          <p:nvPr/>
        </p:nvCxnSpPr>
        <p:spPr>
          <a:xfrm>
            <a:off x="-40255" y="973348"/>
            <a:ext cx="12243756" cy="8626"/>
          </a:xfrm>
          <a:prstGeom prst="straightConnector1">
            <a:avLst/>
          </a:prstGeom>
          <a:ln w="12700"/>
        </p:spPr>
        <p:style>
          <a:lnRef idx="3">
            <a:schemeClr val="dk1"/>
          </a:lnRef>
          <a:fillRef idx="0">
            <a:schemeClr val="dk1"/>
          </a:fillRef>
          <a:effectRef idx="2">
            <a:schemeClr val="dk1"/>
          </a:effectRef>
          <a:fontRef idx="minor">
            <a:schemeClr val="tx1"/>
          </a:fontRef>
        </p:style>
      </p:cxnSp>
      <p:sp>
        <p:nvSpPr>
          <p:cNvPr id="7" name="Hộp Văn bản 6">
            <a:extLst>
              <a:ext uri="{FF2B5EF4-FFF2-40B4-BE49-F238E27FC236}">
                <a16:creationId xmlns="" xmlns:a16="http://schemas.microsoft.com/office/drawing/2014/main" id="{3CBE28FF-AC48-EA06-D0CB-A8B96F1A995D}"/>
              </a:ext>
            </a:extLst>
          </p:cNvPr>
          <p:cNvSpPr txBox="1"/>
          <p:nvPr/>
        </p:nvSpPr>
        <p:spPr>
          <a:xfrm>
            <a:off x="207817" y="1160318"/>
            <a:ext cx="1175904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vi-VN" sz="2400" dirty="0" err="1">
                <a:solidFill>
                  <a:prstClr val="black"/>
                </a:solidFill>
                <a:cs typeface="Arial"/>
              </a:rPr>
              <a:t>Example</a:t>
            </a:r>
          </a:p>
        </p:txBody>
      </p:sp>
      <p:sp>
        <p:nvSpPr>
          <p:cNvPr id="5" name="Hình Bầu dục 4">
            <a:extLst>
              <a:ext uri="{FF2B5EF4-FFF2-40B4-BE49-F238E27FC236}">
                <a16:creationId xmlns="" xmlns:a16="http://schemas.microsoft.com/office/drawing/2014/main" id="{05952E4D-64D2-8444-5C0B-BBF26ABC731D}"/>
              </a:ext>
            </a:extLst>
          </p:cNvPr>
          <p:cNvSpPr/>
          <p:nvPr/>
        </p:nvSpPr>
        <p:spPr>
          <a:xfrm>
            <a:off x="1567961" y="2329961"/>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prstClr val="black"/>
                </a:solidFill>
                <a:cs typeface="Arial"/>
              </a:rPr>
              <a:t>0</a:t>
            </a:r>
          </a:p>
        </p:txBody>
      </p:sp>
      <p:sp>
        <p:nvSpPr>
          <p:cNvPr id="6" name="Hình Bầu dục 5">
            <a:extLst>
              <a:ext uri="{FF2B5EF4-FFF2-40B4-BE49-F238E27FC236}">
                <a16:creationId xmlns="" xmlns:a16="http://schemas.microsoft.com/office/drawing/2014/main" id="{139520B9-FA13-6891-F434-1C106209858A}"/>
              </a:ext>
            </a:extLst>
          </p:cNvPr>
          <p:cNvSpPr/>
          <p:nvPr/>
        </p:nvSpPr>
        <p:spPr>
          <a:xfrm>
            <a:off x="2675017" y="2056791"/>
            <a:ext cx="589471" cy="5463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3</a:t>
            </a:r>
          </a:p>
        </p:txBody>
      </p:sp>
      <p:sp>
        <p:nvSpPr>
          <p:cNvPr id="8" name="Hình Bầu dục 7">
            <a:extLst>
              <a:ext uri="{FF2B5EF4-FFF2-40B4-BE49-F238E27FC236}">
                <a16:creationId xmlns="" xmlns:a16="http://schemas.microsoft.com/office/drawing/2014/main" id="{9560778F-03D5-AFA8-9F6B-332908FA182B}"/>
              </a:ext>
            </a:extLst>
          </p:cNvPr>
          <p:cNvSpPr/>
          <p:nvPr/>
        </p:nvSpPr>
        <p:spPr>
          <a:xfrm>
            <a:off x="978489" y="3422640"/>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prstClr val="black"/>
                </a:solidFill>
                <a:cs typeface="Arial"/>
              </a:rPr>
              <a:t>1</a:t>
            </a:r>
          </a:p>
        </p:txBody>
      </p:sp>
      <p:sp>
        <p:nvSpPr>
          <p:cNvPr id="9" name="Hình Bầu dục 8">
            <a:extLst>
              <a:ext uri="{FF2B5EF4-FFF2-40B4-BE49-F238E27FC236}">
                <a16:creationId xmlns="" xmlns:a16="http://schemas.microsoft.com/office/drawing/2014/main" id="{547F151A-A73C-0720-7E93-F929ECFC4AAE}"/>
              </a:ext>
            </a:extLst>
          </p:cNvPr>
          <p:cNvSpPr/>
          <p:nvPr/>
        </p:nvSpPr>
        <p:spPr>
          <a:xfrm>
            <a:off x="3465772" y="3968979"/>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4</a:t>
            </a:r>
          </a:p>
        </p:txBody>
      </p:sp>
      <p:sp>
        <p:nvSpPr>
          <p:cNvPr id="10" name="Hình Bầu dục 9">
            <a:extLst>
              <a:ext uri="{FF2B5EF4-FFF2-40B4-BE49-F238E27FC236}">
                <a16:creationId xmlns="" xmlns:a16="http://schemas.microsoft.com/office/drawing/2014/main" id="{F0D185F3-8AFE-3274-9DFA-0CA53F3E64D8}"/>
              </a:ext>
            </a:extLst>
          </p:cNvPr>
          <p:cNvSpPr/>
          <p:nvPr/>
        </p:nvSpPr>
        <p:spPr>
          <a:xfrm>
            <a:off x="1797998" y="4299659"/>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2</a:t>
            </a:r>
          </a:p>
        </p:txBody>
      </p:sp>
      <p:sp>
        <p:nvSpPr>
          <p:cNvPr id="11" name="Hình Bầu dục 10">
            <a:extLst>
              <a:ext uri="{FF2B5EF4-FFF2-40B4-BE49-F238E27FC236}">
                <a16:creationId xmlns="" xmlns:a16="http://schemas.microsoft.com/office/drawing/2014/main" id="{0F7FDF8F-4A00-2DEC-A5D4-40DC698F451A}"/>
              </a:ext>
            </a:extLst>
          </p:cNvPr>
          <p:cNvSpPr/>
          <p:nvPr/>
        </p:nvSpPr>
        <p:spPr>
          <a:xfrm>
            <a:off x="2833168" y="4989771"/>
            <a:ext cx="589471" cy="5463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7</a:t>
            </a:r>
          </a:p>
        </p:txBody>
      </p:sp>
      <p:sp>
        <p:nvSpPr>
          <p:cNvPr id="12" name="Hình Bầu dục 11">
            <a:extLst>
              <a:ext uri="{FF2B5EF4-FFF2-40B4-BE49-F238E27FC236}">
                <a16:creationId xmlns="" xmlns:a16="http://schemas.microsoft.com/office/drawing/2014/main" id="{544799EE-9F1C-C6E9-98F9-20F5BD3D6250}"/>
              </a:ext>
            </a:extLst>
          </p:cNvPr>
          <p:cNvSpPr/>
          <p:nvPr/>
        </p:nvSpPr>
        <p:spPr>
          <a:xfrm>
            <a:off x="2430602" y="3192602"/>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5</a:t>
            </a:r>
          </a:p>
        </p:txBody>
      </p:sp>
      <p:sp>
        <p:nvSpPr>
          <p:cNvPr id="13" name="Hình Bầu dục 12">
            <a:extLst>
              <a:ext uri="{FF2B5EF4-FFF2-40B4-BE49-F238E27FC236}">
                <a16:creationId xmlns="" xmlns:a16="http://schemas.microsoft.com/office/drawing/2014/main" id="{8A1784DA-53DF-CF2F-0D98-8D9CE2F88670}"/>
              </a:ext>
            </a:extLst>
          </p:cNvPr>
          <p:cNvSpPr/>
          <p:nvPr/>
        </p:nvSpPr>
        <p:spPr>
          <a:xfrm>
            <a:off x="3796451" y="2732527"/>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6</a:t>
            </a:r>
          </a:p>
        </p:txBody>
      </p:sp>
      <p:sp>
        <p:nvSpPr>
          <p:cNvPr id="14" name="Hình Bầu dục 13">
            <a:extLst>
              <a:ext uri="{FF2B5EF4-FFF2-40B4-BE49-F238E27FC236}">
                <a16:creationId xmlns="" xmlns:a16="http://schemas.microsoft.com/office/drawing/2014/main" id="{A5C44B70-A9E8-423A-F9D5-85E72C9690B1}"/>
              </a:ext>
            </a:extLst>
          </p:cNvPr>
          <p:cNvSpPr/>
          <p:nvPr/>
        </p:nvSpPr>
        <p:spPr>
          <a:xfrm>
            <a:off x="4702225" y="4716602"/>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8</a:t>
            </a:r>
          </a:p>
        </p:txBody>
      </p:sp>
      <p:cxnSp>
        <p:nvCxnSpPr>
          <p:cNvPr id="16" name="Đường kết nối Mũi tên Thẳng 15">
            <a:extLst>
              <a:ext uri="{FF2B5EF4-FFF2-40B4-BE49-F238E27FC236}">
                <a16:creationId xmlns="" xmlns:a16="http://schemas.microsoft.com/office/drawing/2014/main" id="{7689661B-D118-9393-BC69-5E48A3055554}"/>
              </a:ext>
            </a:extLst>
          </p:cNvPr>
          <p:cNvCxnSpPr/>
          <p:nvPr/>
        </p:nvCxnSpPr>
        <p:spPr>
          <a:xfrm flipH="1">
            <a:off x="1290188" y="2884638"/>
            <a:ext cx="552091" cy="540588"/>
          </a:xfrm>
          <a:prstGeom prst="straightConnector1">
            <a:avLst/>
          </a:prstGeom>
          <a:ln w="571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7" name="Đường kết nối Mũi tên Thẳng 16">
            <a:extLst>
              <a:ext uri="{FF2B5EF4-FFF2-40B4-BE49-F238E27FC236}">
                <a16:creationId xmlns="" xmlns:a16="http://schemas.microsoft.com/office/drawing/2014/main" id="{09143AB2-E11C-5692-56A0-AEEEB455709B}"/>
              </a:ext>
            </a:extLst>
          </p:cNvPr>
          <p:cNvCxnSpPr>
            <a:cxnSpLocks/>
          </p:cNvCxnSpPr>
          <p:nvPr/>
        </p:nvCxnSpPr>
        <p:spPr>
          <a:xfrm flipH="1">
            <a:off x="1563726" y="3548945"/>
            <a:ext cx="864706" cy="140050"/>
          </a:xfrm>
          <a:prstGeom prst="straightConnector1">
            <a:avLst/>
          </a:prstGeom>
          <a:ln w="571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8" name="Đường kết nối Mũi tên Thẳng 17">
            <a:extLst>
              <a:ext uri="{FF2B5EF4-FFF2-40B4-BE49-F238E27FC236}">
                <a16:creationId xmlns="" xmlns:a16="http://schemas.microsoft.com/office/drawing/2014/main" id="{BD7F45AB-6388-84DC-84AF-631E4C559EAD}"/>
              </a:ext>
            </a:extLst>
          </p:cNvPr>
          <p:cNvCxnSpPr>
            <a:cxnSpLocks/>
          </p:cNvCxnSpPr>
          <p:nvPr/>
        </p:nvCxnSpPr>
        <p:spPr>
          <a:xfrm flipH="1">
            <a:off x="2149879" y="2376638"/>
            <a:ext cx="532552" cy="276818"/>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Đường kết nối Mũi tên Thẳng 18">
            <a:extLst>
              <a:ext uri="{FF2B5EF4-FFF2-40B4-BE49-F238E27FC236}">
                <a16:creationId xmlns="" xmlns:a16="http://schemas.microsoft.com/office/drawing/2014/main" id="{E8610FCD-579A-0FAF-E738-DA18F10717FF}"/>
              </a:ext>
            </a:extLst>
          </p:cNvPr>
          <p:cNvCxnSpPr>
            <a:cxnSpLocks/>
          </p:cNvCxnSpPr>
          <p:nvPr/>
        </p:nvCxnSpPr>
        <p:spPr>
          <a:xfrm>
            <a:off x="2066971" y="2796715"/>
            <a:ext cx="532293" cy="442895"/>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Đường kết nối Mũi tên Thẳng 19">
            <a:extLst>
              <a:ext uri="{FF2B5EF4-FFF2-40B4-BE49-F238E27FC236}">
                <a16:creationId xmlns="" xmlns:a16="http://schemas.microsoft.com/office/drawing/2014/main" id="{2B6B2F0F-67F5-F045-74D5-FC1CD9E23D5E}"/>
              </a:ext>
            </a:extLst>
          </p:cNvPr>
          <p:cNvCxnSpPr>
            <a:cxnSpLocks/>
          </p:cNvCxnSpPr>
          <p:nvPr/>
        </p:nvCxnSpPr>
        <p:spPr>
          <a:xfrm flipH="1">
            <a:off x="2999803" y="3011638"/>
            <a:ext cx="806090" cy="442895"/>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Đường kết nối Mũi tên Thẳng 20">
            <a:extLst>
              <a:ext uri="{FF2B5EF4-FFF2-40B4-BE49-F238E27FC236}">
                <a16:creationId xmlns="" xmlns:a16="http://schemas.microsoft.com/office/drawing/2014/main" id="{C57CD43B-8ADF-87D1-B62C-67ED15349518}"/>
              </a:ext>
            </a:extLst>
          </p:cNvPr>
          <p:cNvCxnSpPr>
            <a:cxnSpLocks/>
          </p:cNvCxnSpPr>
          <p:nvPr/>
        </p:nvCxnSpPr>
        <p:spPr>
          <a:xfrm flipH="1">
            <a:off x="2296418" y="3724792"/>
            <a:ext cx="434860" cy="667587"/>
          </a:xfrm>
          <a:prstGeom prst="straightConnector1">
            <a:avLst/>
          </a:prstGeom>
          <a:ln w="571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2" name="Đường kết nối Mũi tên Thẳng 21">
            <a:extLst>
              <a:ext uri="{FF2B5EF4-FFF2-40B4-BE49-F238E27FC236}">
                <a16:creationId xmlns="" xmlns:a16="http://schemas.microsoft.com/office/drawing/2014/main" id="{063EF652-B56D-F736-E681-3C566141168A}"/>
              </a:ext>
            </a:extLst>
          </p:cNvPr>
          <p:cNvCxnSpPr>
            <a:cxnSpLocks/>
          </p:cNvCxnSpPr>
          <p:nvPr/>
        </p:nvCxnSpPr>
        <p:spPr>
          <a:xfrm flipH="1" flipV="1">
            <a:off x="2355033" y="4695225"/>
            <a:ext cx="513014" cy="407027"/>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Đường kết nối Mũi tên Thẳng 22">
            <a:extLst>
              <a:ext uri="{FF2B5EF4-FFF2-40B4-BE49-F238E27FC236}">
                <a16:creationId xmlns="" xmlns:a16="http://schemas.microsoft.com/office/drawing/2014/main" id="{7443DFF4-7B19-DDC1-C6A7-1A672E729431}"/>
              </a:ext>
            </a:extLst>
          </p:cNvPr>
          <p:cNvCxnSpPr>
            <a:cxnSpLocks/>
          </p:cNvCxnSpPr>
          <p:nvPr/>
        </p:nvCxnSpPr>
        <p:spPr>
          <a:xfrm flipH="1">
            <a:off x="3400342" y="5112022"/>
            <a:ext cx="1314090" cy="159588"/>
          </a:xfrm>
          <a:prstGeom prst="straightConnector1">
            <a:avLst/>
          </a:prstGeom>
          <a:ln w="571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4" name="Đường kết nối Mũi tên Thẳng 23">
            <a:extLst>
              <a:ext uri="{FF2B5EF4-FFF2-40B4-BE49-F238E27FC236}">
                <a16:creationId xmlns="" xmlns:a16="http://schemas.microsoft.com/office/drawing/2014/main" id="{7471F23C-0DE8-5C19-CEB6-AEBEE4D28991}"/>
              </a:ext>
            </a:extLst>
          </p:cNvPr>
          <p:cNvCxnSpPr>
            <a:cxnSpLocks/>
          </p:cNvCxnSpPr>
          <p:nvPr/>
        </p:nvCxnSpPr>
        <p:spPr>
          <a:xfrm>
            <a:off x="3981739" y="4408637"/>
            <a:ext cx="835140" cy="384280"/>
          </a:xfrm>
          <a:prstGeom prst="straightConnector1">
            <a:avLst/>
          </a:prstGeom>
          <a:ln w="571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5" name="Đường kết nối Mũi tên Thẳng 24">
            <a:extLst>
              <a:ext uri="{FF2B5EF4-FFF2-40B4-BE49-F238E27FC236}">
                <a16:creationId xmlns="" xmlns:a16="http://schemas.microsoft.com/office/drawing/2014/main" id="{1A305435-8F7D-4DB7-CFE9-CC0807DE4C2F}"/>
              </a:ext>
            </a:extLst>
          </p:cNvPr>
          <p:cNvCxnSpPr>
            <a:cxnSpLocks/>
          </p:cNvCxnSpPr>
          <p:nvPr/>
        </p:nvCxnSpPr>
        <p:spPr>
          <a:xfrm flipH="1">
            <a:off x="3800880" y="3304715"/>
            <a:ext cx="239476" cy="677357"/>
          </a:xfrm>
          <a:prstGeom prst="straightConnector1">
            <a:avLst/>
          </a:prstGeom>
          <a:ln w="571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6" name="Đường kết nối Mũi tên Thẳng 25">
            <a:extLst>
              <a:ext uri="{FF2B5EF4-FFF2-40B4-BE49-F238E27FC236}">
                <a16:creationId xmlns="" xmlns:a16="http://schemas.microsoft.com/office/drawing/2014/main" id="{58D5708D-C7AA-4E26-C3F2-BF476DDAEEC2}"/>
              </a:ext>
            </a:extLst>
          </p:cNvPr>
          <p:cNvCxnSpPr>
            <a:cxnSpLocks/>
          </p:cNvCxnSpPr>
          <p:nvPr/>
        </p:nvCxnSpPr>
        <p:spPr>
          <a:xfrm flipH="1">
            <a:off x="2364803" y="4350022"/>
            <a:ext cx="1099168" cy="198665"/>
          </a:xfrm>
          <a:prstGeom prst="straightConnector1">
            <a:avLst/>
          </a:prstGeom>
          <a:ln w="571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aphicFrame>
        <p:nvGraphicFramePr>
          <p:cNvPr id="27" name="Bảng 27">
            <a:extLst>
              <a:ext uri="{FF2B5EF4-FFF2-40B4-BE49-F238E27FC236}">
                <a16:creationId xmlns="" xmlns:a16="http://schemas.microsoft.com/office/drawing/2014/main" id="{53EFAFF6-B781-E76B-C1C2-A73D867B8580}"/>
              </a:ext>
            </a:extLst>
          </p:cNvPr>
          <p:cNvGraphicFramePr>
            <a:graphicFrameLocks noGrp="1"/>
          </p:cNvGraphicFramePr>
          <p:nvPr>
            <p:extLst/>
          </p:nvPr>
        </p:nvGraphicFramePr>
        <p:xfrm>
          <a:off x="6674555" y="1566333"/>
          <a:ext cx="2275320" cy="4833081"/>
        </p:xfrm>
        <a:graphic>
          <a:graphicData uri="http://schemas.openxmlformats.org/drawingml/2006/table">
            <a:tbl>
              <a:tblPr firstRow="1" bandRow="1">
                <a:tableStyleId>{C083E6E3-FA7D-4D7B-A595-EF9225AFEA82}</a:tableStyleId>
              </a:tblPr>
              <a:tblGrid>
                <a:gridCol w="1137660">
                  <a:extLst>
                    <a:ext uri="{9D8B030D-6E8A-4147-A177-3AD203B41FA5}">
                      <a16:colId xmlns="" xmlns:a16="http://schemas.microsoft.com/office/drawing/2014/main" val="3030735533"/>
                    </a:ext>
                  </a:extLst>
                </a:gridCol>
                <a:gridCol w="1137660">
                  <a:extLst>
                    <a:ext uri="{9D8B030D-6E8A-4147-A177-3AD203B41FA5}">
                      <a16:colId xmlns="" xmlns:a16="http://schemas.microsoft.com/office/drawing/2014/main" val="3213144432"/>
                    </a:ext>
                  </a:extLst>
                </a:gridCol>
              </a:tblGrid>
              <a:tr h="537009">
                <a:tc>
                  <a:txBody>
                    <a:bodyPr/>
                    <a:lstStyle/>
                    <a:p>
                      <a:pPr algn="ctr"/>
                      <a:r>
                        <a:rPr lang="vi-VN" b="0" dirty="0"/>
                        <a:t>0</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1,3,5</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02114"/>
                  </a:ext>
                </a:extLst>
              </a:tr>
              <a:tr h="537009">
                <a:tc>
                  <a:txBody>
                    <a:bodyPr/>
                    <a:lstStyle/>
                    <a:p>
                      <a:pPr algn="ctr"/>
                      <a:r>
                        <a:rPr lang="vi-VN" b="0" dirty="0"/>
                        <a:t>1</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0,5</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176112846"/>
                  </a:ext>
                </a:extLst>
              </a:tr>
              <a:tr h="537009">
                <a:tc>
                  <a:txBody>
                    <a:bodyPr/>
                    <a:lstStyle/>
                    <a:p>
                      <a:pPr algn="ctr"/>
                      <a:r>
                        <a:rPr lang="vi-VN" b="0" dirty="0"/>
                        <a:t>2</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4,5,7</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197727904"/>
                  </a:ext>
                </a:extLst>
              </a:tr>
              <a:tr h="537009">
                <a:tc>
                  <a:txBody>
                    <a:bodyPr/>
                    <a:lstStyle/>
                    <a:p>
                      <a:pPr algn="ctr"/>
                      <a:r>
                        <a:rPr lang="vi-VN" b="0" dirty="0"/>
                        <a:t>3</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0</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226018984"/>
                  </a:ext>
                </a:extLst>
              </a:tr>
              <a:tr h="537009">
                <a:tc>
                  <a:txBody>
                    <a:bodyPr/>
                    <a:lstStyle/>
                    <a:p>
                      <a:pPr algn="ctr"/>
                      <a:r>
                        <a:rPr lang="vi-VN" b="0" dirty="0"/>
                        <a:t>4</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2,6,8</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3201594488"/>
                  </a:ext>
                </a:extLst>
              </a:tr>
              <a:tr h="537009">
                <a:tc>
                  <a:txBody>
                    <a:bodyPr/>
                    <a:lstStyle/>
                    <a:p>
                      <a:pPr algn="ctr"/>
                      <a:r>
                        <a:rPr lang="vi-VN" b="0" dirty="0"/>
                        <a:t>5</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0,1,2,6</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051115021"/>
                  </a:ext>
                </a:extLst>
              </a:tr>
              <a:tr h="537009">
                <a:tc>
                  <a:txBody>
                    <a:bodyPr/>
                    <a:lstStyle/>
                    <a:p>
                      <a:pPr algn="ctr"/>
                      <a:r>
                        <a:rPr lang="vi-VN" b="0" dirty="0"/>
                        <a:t>6</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4,5</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69163513"/>
                  </a:ext>
                </a:extLst>
              </a:tr>
              <a:tr h="537009">
                <a:tc>
                  <a:txBody>
                    <a:bodyPr/>
                    <a:lstStyle/>
                    <a:p>
                      <a:pPr algn="ctr"/>
                      <a:r>
                        <a:rPr lang="vi-VN" b="0" dirty="0"/>
                        <a:t>7</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2,8</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034787015"/>
                  </a:ext>
                </a:extLst>
              </a:tr>
              <a:tr h="537009">
                <a:tc>
                  <a:txBody>
                    <a:bodyPr/>
                    <a:lstStyle/>
                    <a:p>
                      <a:pPr lvl="0" algn="ctr">
                        <a:buNone/>
                      </a:pPr>
                      <a:r>
                        <a:rPr lang="vi-VN" b="0" dirty="0">
                          <a:solidFill>
                            <a:srgbClr val="FF0000"/>
                          </a:solidFill>
                        </a:rPr>
                        <a:t>8</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vi-VN" b="0" dirty="0"/>
                        <a:t>4,</a:t>
                      </a:r>
                      <a:r>
                        <a:rPr lang="vi-VN" b="0" dirty="0">
                          <a:solidFill>
                            <a:srgbClr val="FF0000"/>
                          </a:solidFill>
                        </a:rPr>
                        <a:t>7</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726173693"/>
                  </a:ext>
                </a:extLst>
              </a:tr>
            </a:tbl>
          </a:graphicData>
        </a:graphic>
      </p:graphicFrame>
      <p:graphicFrame>
        <p:nvGraphicFramePr>
          <p:cNvPr id="28" name="Bảng 27">
            <a:extLst>
              <a:ext uri="{FF2B5EF4-FFF2-40B4-BE49-F238E27FC236}">
                <a16:creationId xmlns="" xmlns:a16="http://schemas.microsoft.com/office/drawing/2014/main" id="{653E2956-5DA4-C12A-CB4D-79477FC54F49}"/>
              </a:ext>
            </a:extLst>
          </p:cNvPr>
          <p:cNvGraphicFramePr>
            <a:graphicFrameLocks noGrp="1"/>
          </p:cNvGraphicFramePr>
          <p:nvPr>
            <p:extLst/>
          </p:nvPr>
        </p:nvGraphicFramePr>
        <p:xfrm>
          <a:off x="9256888" y="1566333"/>
          <a:ext cx="818444" cy="4818183"/>
        </p:xfrm>
        <a:graphic>
          <a:graphicData uri="http://schemas.openxmlformats.org/drawingml/2006/table">
            <a:tbl>
              <a:tblPr firstRow="1" bandRow="1">
                <a:tableStyleId>{C083E6E3-FA7D-4D7B-A595-EF9225AFEA82}</a:tableStyleId>
              </a:tblPr>
              <a:tblGrid>
                <a:gridCol w="818444">
                  <a:extLst>
                    <a:ext uri="{9D8B030D-6E8A-4147-A177-3AD203B41FA5}">
                      <a16:colId xmlns="" xmlns:a16="http://schemas.microsoft.com/office/drawing/2014/main" val="3030735533"/>
                    </a:ext>
                  </a:extLst>
                </a:gridCol>
              </a:tblGrid>
              <a:tr h="522111">
                <a:tc>
                  <a:txBody>
                    <a:bodyPr/>
                    <a:lstStyle/>
                    <a:p>
                      <a:pPr algn="ct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02114"/>
                  </a:ext>
                </a:extLst>
              </a:tr>
              <a:tr h="537009">
                <a:tc>
                  <a:txBody>
                    <a:bodyPr/>
                    <a:lstStyle/>
                    <a:p>
                      <a:pPr algn="ct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176112846"/>
                  </a:ext>
                </a:extLst>
              </a:tr>
              <a:tr h="537009">
                <a:tc>
                  <a:txBody>
                    <a:bodyPr/>
                    <a:lstStyle/>
                    <a:p>
                      <a:pPr algn="ct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197727904"/>
                  </a:ext>
                </a:extLst>
              </a:tr>
              <a:tr h="537009">
                <a:tc>
                  <a:txBody>
                    <a:bodyPr/>
                    <a:lstStyle/>
                    <a:p>
                      <a:pPr algn="ctr"/>
                      <a:r>
                        <a:rPr lang="vi-VN" b="0" dirty="0"/>
                        <a:t>F</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226018984"/>
                  </a:ext>
                </a:extLst>
              </a:tr>
              <a:tr h="537009">
                <a:tc>
                  <a:txBody>
                    <a:bodyPr/>
                    <a:lstStyle/>
                    <a:p>
                      <a:pPr algn="ct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3201594488"/>
                  </a:ext>
                </a:extLst>
              </a:tr>
              <a:tr h="537009">
                <a:tc>
                  <a:txBody>
                    <a:bodyPr/>
                    <a:lstStyle/>
                    <a:p>
                      <a:pPr algn="ct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051115021"/>
                  </a:ext>
                </a:extLst>
              </a:tr>
              <a:tr h="537009">
                <a:tc>
                  <a:txBody>
                    <a:bodyPr/>
                    <a:lstStyle/>
                    <a:p>
                      <a:pPr algn="ct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69163513"/>
                  </a:ext>
                </a:extLst>
              </a:tr>
              <a:tr h="537009">
                <a:tc>
                  <a:txBody>
                    <a:bodyPr/>
                    <a:lstStyle/>
                    <a:p>
                      <a:pPr algn="ctr"/>
                      <a:r>
                        <a:rPr lang="vi-VN" b="0" dirty="0"/>
                        <a:t>F</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034787015"/>
                  </a:ext>
                </a:extLst>
              </a:tr>
              <a:tr h="537009">
                <a:tc>
                  <a:txBody>
                    <a:bodyPr/>
                    <a:lstStyle/>
                    <a:p>
                      <a:pPr lvl="0" algn="ctr">
                        <a:buNone/>
                      </a:pPr>
                      <a:r>
                        <a:rPr lang="vi-VN" b="0" dirty="0">
                          <a:solidFill>
                            <a:srgbClr val="FF0000"/>
                          </a:solidFill>
                        </a:rPr>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726173693"/>
                  </a:ext>
                </a:extLst>
              </a:tr>
            </a:tbl>
          </a:graphicData>
        </a:graphic>
      </p:graphicFrame>
      <p:sp>
        <p:nvSpPr>
          <p:cNvPr id="15" name="Hộp Văn bản 14">
            <a:extLst>
              <a:ext uri="{FF2B5EF4-FFF2-40B4-BE49-F238E27FC236}">
                <a16:creationId xmlns="" xmlns:a16="http://schemas.microsoft.com/office/drawing/2014/main" id="{96C92EC2-556E-348F-FEE0-8549F2585A06}"/>
              </a:ext>
            </a:extLst>
          </p:cNvPr>
          <p:cNvSpPr txBox="1"/>
          <p:nvPr/>
        </p:nvSpPr>
        <p:spPr>
          <a:xfrm>
            <a:off x="751114" y="5867399"/>
            <a:ext cx="57270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err="1">
                <a:solidFill>
                  <a:prstClr val="black"/>
                </a:solidFill>
                <a:cs typeface="Arial"/>
              </a:rPr>
              <a:t>Dfs</a:t>
            </a:r>
            <a:r>
              <a:rPr lang="vi-VN" dirty="0">
                <a:solidFill>
                  <a:prstClr val="black"/>
                </a:solidFill>
                <a:cs typeface="Arial"/>
              </a:rPr>
              <a:t>(0) -&gt; </a:t>
            </a:r>
            <a:r>
              <a:rPr lang="vi-VN" dirty="0" err="1">
                <a:solidFill>
                  <a:prstClr val="black"/>
                </a:solidFill>
                <a:cs typeface="Arial"/>
              </a:rPr>
              <a:t>Dfs</a:t>
            </a:r>
            <a:r>
              <a:rPr lang="vi-VN" dirty="0">
                <a:solidFill>
                  <a:prstClr val="black"/>
                </a:solidFill>
                <a:cs typeface="Arial"/>
              </a:rPr>
              <a:t>(1) -&gt; </a:t>
            </a:r>
            <a:r>
              <a:rPr lang="vi-VN" dirty="0" err="1">
                <a:solidFill>
                  <a:prstClr val="black"/>
                </a:solidFill>
                <a:cs typeface="Arial"/>
              </a:rPr>
              <a:t>Dfs</a:t>
            </a:r>
            <a:r>
              <a:rPr lang="vi-VN" dirty="0">
                <a:solidFill>
                  <a:prstClr val="black"/>
                </a:solidFill>
                <a:cs typeface="Arial"/>
              </a:rPr>
              <a:t>(5) -&gt; </a:t>
            </a:r>
            <a:r>
              <a:rPr lang="vi-VN" dirty="0" err="1">
                <a:solidFill>
                  <a:prstClr val="black"/>
                </a:solidFill>
                <a:cs typeface="Arial"/>
              </a:rPr>
              <a:t>Dfs</a:t>
            </a:r>
            <a:r>
              <a:rPr lang="vi-VN" dirty="0">
                <a:solidFill>
                  <a:prstClr val="black"/>
                </a:solidFill>
                <a:cs typeface="Arial"/>
              </a:rPr>
              <a:t>(2) -&gt; </a:t>
            </a:r>
            <a:r>
              <a:rPr lang="vi-VN" dirty="0" err="1">
                <a:solidFill>
                  <a:prstClr val="black"/>
                </a:solidFill>
                <a:cs typeface="Arial"/>
              </a:rPr>
              <a:t>Dfs</a:t>
            </a:r>
            <a:r>
              <a:rPr lang="vi-VN" dirty="0">
                <a:solidFill>
                  <a:prstClr val="black"/>
                </a:solidFill>
                <a:cs typeface="Arial"/>
              </a:rPr>
              <a:t>(4) -&gt; </a:t>
            </a:r>
            <a:r>
              <a:rPr lang="vi-VN" dirty="0" err="1">
                <a:solidFill>
                  <a:prstClr val="black"/>
                </a:solidFill>
                <a:cs typeface="Arial"/>
              </a:rPr>
              <a:t>Dfs</a:t>
            </a:r>
            <a:r>
              <a:rPr lang="vi-VN" dirty="0">
                <a:solidFill>
                  <a:prstClr val="black"/>
                </a:solidFill>
                <a:cs typeface="Arial"/>
              </a:rPr>
              <a:t>(8)</a:t>
            </a:r>
          </a:p>
        </p:txBody>
      </p:sp>
    </p:spTree>
    <p:extLst>
      <p:ext uri="{BB962C8B-B14F-4D97-AF65-F5344CB8AC3E}">
        <p14:creationId xmlns:p14="http://schemas.microsoft.com/office/powerpoint/2010/main" val="31363495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29396" y="317229"/>
            <a:ext cx="4255698" cy="691073"/>
          </a:xfrm>
        </p:spPr>
        <p:txBody>
          <a:bodyPr>
            <a:normAutofit/>
          </a:bodyPr>
          <a:lstStyle/>
          <a:p>
            <a:r>
              <a:rPr lang="vi-VN" sz="4000" dirty="0" err="1">
                <a:latin typeface="Times New Roman"/>
                <a:cs typeface="Times New Roman"/>
              </a:rPr>
              <a:t>Depth</a:t>
            </a:r>
            <a:r>
              <a:rPr lang="vi-VN" sz="4000" dirty="0">
                <a:latin typeface="Times New Roman"/>
                <a:cs typeface="Times New Roman"/>
              </a:rPr>
              <a:t> </a:t>
            </a:r>
            <a:r>
              <a:rPr lang="vi-VN" sz="4000" dirty="0" err="1">
                <a:latin typeface="Times New Roman"/>
                <a:cs typeface="Times New Roman"/>
              </a:rPr>
              <a:t>First</a:t>
            </a:r>
            <a:r>
              <a:rPr lang="vi-VN" sz="4000" dirty="0">
                <a:latin typeface="Times New Roman"/>
                <a:cs typeface="Times New Roman"/>
              </a:rPr>
              <a:t> </a:t>
            </a:r>
            <a:r>
              <a:rPr lang="vi-VN" sz="4000" dirty="0" err="1">
                <a:latin typeface="Times New Roman"/>
                <a:cs typeface="Times New Roman"/>
              </a:rPr>
              <a:t>Search</a:t>
            </a:r>
            <a:endParaRPr lang="vi-VN" sz="4000" dirty="0" err="1"/>
          </a:p>
        </p:txBody>
      </p:sp>
      <p:cxnSp>
        <p:nvCxnSpPr>
          <p:cNvPr id="4" name="Đường kết nối Mũi tên Thẳng 3">
            <a:extLst>
              <a:ext uri="{FF2B5EF4-FFF2-40B4-BE49-F238E27FC236}">
                <a16:creationId xmlns="" xmlns:a16="http://schemas.microsoft.com/office/drawing/2014/main" id="{13024C95-C6A3-6884-6543-B361DE8AAEB8}"/>
              </a:ext>
            </a:extLst>
          </p:cNvPr>
          <p:cNvCxnSpPr/>
          <p:nvPr/>
        </p:nvCxnSpPr>
        <p:spPr>
          <a:xfrm>
            <a:off x="-40255" y="973348"/>
            <a:ext cx="12243756" cy="8626"/>
          </a:xfrm>
          <a:prstGeom prst="straightConnector1">
            <a:avLst/>
          </a:prstGeom>
          <a:ln w="12700"/>
        </p:spPr>
        <p:style>
          <a:lnRef idx="3">
            <a:schemeClr val="dk1"/>
          </a:lnRef>
          <a:fillRef idx="0">
            <a:schemeClr val="dk1"/>
          </a:fillRef>
          <a:effectRef idx="2">
            <a:schemeClr val="dk1"/>
          </a:effectRef>
          <a:fontRef idx="minor">
            <a:schemeClr val="tx1"/>
          </a:fontRef>
        </p:style>
      </p:cxnSp>
      <p:sp>
        <p:nvSpPr>
          <p:cNvPr id="7" name="Hộp Văn bản 6">
            <a:extLst>
              <a:ext uri="{FF2B5EF4-FFF2-40B4-BE49-F238E27FC236}">
                <a16:creationId xmlns="" xmlns:a16="http://schemas.microsoft.com/office/drawing/2014/main" id="{3CBE28FF-AC48-EA06-D0CB-A8B96F1A995D}"/>
              </a:ext>
            </a:extLst>
          </p:cNvPr>
          <p:cNvSpPr txBox="1"/>
          <p:nvPr/>
        </p:nvSpPr>
        <p:spPr>
          <a:xfrm>
            <a:off x="207817" y="1160318"/>
            <a:ext cx="1175904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vi-VN" sz="2400" dirty="0" err="1">
                <a:solidFill>
                  <a:prstClr val="black"/>
                </a:solidFill>
                <a:cs typeface="Arial"/>
              </a:rPr>
              <a:t>Example</a:t>
            </a:r>
          </a:p>
        </p:txBody>
      </p:sp>
      <p:sp>
        <p:nvSpPr>
          <p:cNvPr id="5" name="Hình Bầu dục 4">
            <a:extLst>
              <a:ext uri="{FF2B5EF4-FFF2-40B4-BE49-F238E27FC236}">
                <a16:creationId xmlns="" xmlns:a16="http://schemas.microsoft.com/office/drawing/2014/main" id="{05952E4D-64D2-8444-5C0B-BBF26ABC731D}"/>
              </a:ext>
            </a:extLst>
          </p:cNvPr>
          <p:cNvSpPr/>
          <p:nvPr/>
        </p:nvSpPr>
        <p:spPr>
          <a:xfrm>
            <a:off x="1567961" y="2329961"/>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prstClr val="black"/>
                </a:solidFill>
                <a:cs typeface="Arial"/>
              </a:rPr>
              <a:t>0</a:t>
            </a:r>
          </a:p>
        </p:txBody>
      </p:sp>
      <p:sp>
        <p:nvSpPr>
          <p:cNvPr id="6" name="Hình Bầu dục 5">
            <a:extLst>
              <a:ext uri="{FF2B5EF4-FFF2-40B4-BE49-F238E27FC236}">
                <a16:creationId xmlns="" xmlns:a16="http://schemas.microsoft.com/office/drawing/2014/main" id="{139520B9-FA13-6891-F434-1C106209858A}"/>
              </a:ext>
            </a:extLst>
          </p:cNvPr>
          <p:cNvSpPr/>
          <p:nvPr/>
        </p:nvSpPr>
        <p:spPr>
          <a:xfrm>
            <a:off x="2675017" y="2056791"/>
            <a:ext cx="589471" cy="5463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3</a:t>
            </a:r>
          </a:p>
        </p:txBody>
      </p:sp>
      <p:sp>
        <p:nvSpPr>
          <p:cNvPr id="8" name="Hình Bầu dục 7">
            <a:extLst>
              <a:ext uri="{FF2B5EF4-FFF2-40B4-BE49-F238E27FC236}">
                <a16:creationId xmlns="" xmlns:a16="http://schemas.microsoft.com/office/drawing/2014/main" id="{9560778F-03D5-AFA8-9F6B-332908FA182B}"/>
              </a:ext>
            </a:extLst>
          </p:cNvPr>
          <p:cNvSpPr/>
          <p:nvPr/>
        </p:nvSpPr>
        <p:spPr>
          <a:xfrm>
            <a:off x="978489" y="3422640"/>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prstClr val="black"/>
                </a:solidFill>
                <a:cs typeface="Arial"/>
              </a:rPr>
              <a:t>1</a:t>
            </a:r>
          </a:p>
        </p:txBody>
      </p:sp>
      <p:sp>
        <p:nvSpPr>
          <p:cNvPr id="9" name="Hình Bầu dục 8">
            <a:extLst>
              <a:ext uri="{FF2B5EF4-FFF2-40B4-BE49-F238E27FC236}">
                <a16:creationId xmlns="" xmlns:a16="http://schemas.microsoft.com/office/drawing/2014/main" id="{547F151A-A73C-0720-7E93-F929ECFC4AAE}"/>
              </a:ext>
            </a:extLst>
          </p:cNvPr>
          <p:cNvSpPr/>
          <p:nvPr/>
        </p:nvSpPr>
        <p:spPr>
          <a:xfrm>
            <a:off x="3465772" y="3968979"/>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4</a:t>
            </a:r>
          </a:p>
        </p:txBody>
      </p:sp>
      <p:sp>
        <p:nvSpPr>
          <p:cNvPr id="10" name="Hình Bầu dục 9">
            <a:extLst>
              <a:ext uri="{FF2B5EF4-FFF2-40B4-BE49-F238E27FC236}">
                <a16:creationId xmlns="" xmlns:a16="http://schemas.microsoft.com/office/drawing/2014/main" id="{F0D185F3-8AFE-3274-9DFA-0CA53F3E64D8}"/>
              </a:ext>
            </a:extLst>
          </p:cNvPr>
          <p:cNvSpPr/>
          <p:nvPr/>
        </p:nvSpPr>
        <p:spPr>
          <a:xfrm>
            <a:off x="1797998" y="4299659"/>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2</a:t>
            </a:r>
          </a:p>
        </p:txBody>
      </p:sp>
      <p:sp>
        <p:nvSpPr>
          <p:cNvPr id="11" name="Hình Bầu dục 10">
            <a:extLst>
              <a:ext uri="{FF2B5EF4-FFF2-40B4-BE49-F238E27FC236}">
                <a16:creationId xmlns="" xmlns:a16="http://schemas.microsoft.com/office/drawing/2014/main" id="{0F7FDF8F-4A00-2DEC-A5D4-40DC698F451A}"/>
              </a:ext>
            </a:extLst>
          </p:cNvPr>
          <p:cNvSpPr/>
          <p:nvPr/>
        </p:nvSpPr>
        <p:spPr>
          <a:xfrm>
            <a:off x="2833168" y="4989771"/>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7</a:t>
            </a:r>
          </a:p>
        </p:txBody>
      </p:sp>
      <p:sp>
        <p:nvSpPr>
          <p:cNvPr id="12" name="Hình Bầu dục 11">
            <a:extLst>
              <a:ext uri="{FF2B5EF4-FFF2-40B4-BE49-F238E27FC236}">
                <a16:creationId xmlns="" xmlns:a16="http://schemas.microsoft.com/office/drawing/2014/main" id="{544799EE-9F1C-C6E9-98F9-20F5BD3D6250}"/>
              </a:ext>
            </a:extLst>
          </p:cNvPr>
          <p:cNvSpPr/>
          <p:nvPr/>
        </p:nvSpPr>
        <p:spPr>
          <a:xfrm>
            <a:off x="2430602" y="3192602"/>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5</a:t>
            </a:r>
          </a:p>
        </p:txBody>
      </p:sp>
      <p:sp>
        <p:nvSpPr>
          <p:cNvPr id="13" name="Hình Bầu dục 12">
            <a:extLst>
              <a:ext uri="{FF2B5EF4-FFF2-40B4-BE49-F238E27FC236}">
                <a16:creationId xmlns="" xmlns:a16="http://schemas.microsoft.com/office/drawing/2014/main" id="{8A1784DA-53DF-CF2F-0D98-8D9CE2F88670}"/>
              </a:ext>
            </a:extLst>
          </p:cNvPr>
          <p:cNvSpPr/>
          <p:nvPr/>
        </p:nvSpPr>
        <p:spPr>
          <a:xfrm>
            <a:off x="3796451" y="2732527"/>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6</a:t>
            </a:r>
          </a:p>
        </p:txBody>
      </p:sp>
      <p:sp>
        <p:nvSpPr>
          <p:cNvPr id="14" name="Hình Bầu dục 13">
            <a:extLst>
              <a:ext uri="{FF2B5EF4-FFF2-40B4-BE49-F238E27FC236}">
                <a16:creationId xmlns="" xmlns:a16="http://schemas.microsoft.com/office/drawing/2014/main" id="{A5C44B70-A9E8-423A-F9D5-85E72C9690B1}"/>
              </a:ext>
            </a:extLst>
          </p:cNvPr>
          <p:cNvSpPr/>
          <p:nvPr/>
        </p:nvSpPr>
        <p:spPr>
          <a:xfrm>
            <a:off x="4702225" y="4716602"/>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8</a:t>
            </a:r>
          </a:p>
        </p:txBody>
      </p:sp>
      <p:cxnSp>
        <p:nvCxnSpPr>
          <p:cNvPr id="16" name="Đường kết nối Mũi tên Thẳng 15">
            <a:extLst>
              <a:ext uri="{FF2B5EF4-FFF2-40B4-BE49-F238E27FC236}">
                <a16:creationId xmlns="" xmlns:a16="http://schemas.microsoft.com/office/drawing/2014/main" id="{7689661B-D118-9393-BC69-5E48A3055554}"/>
              </a:ext>
            </a:extLst>
          </p:cNvPr>
          <p:cNvCxnSpPr/>
          <p:nvPr/>
        </p:nvCxnSpPr>
        <p:spPr>
          <a:xfrm flipH="1">
            <a:off x="1290188" y="2884638"/>
            <a:ext cx="552091" cy="540588"/>
          </a:xfrm>
          <a:prstGeom prst="straightConnector1">
            <a:avLst/>
          </a:prstGeom>
          <a:ln w="571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7" name="Đường kết nối Mũi tên Thẳng 16">
            <a:extLst>
              <a:ext uri="{FF2B5EF4-FFF2-40B4-BE49-F238E27FC236}">
                <a16:creationId xmlns="" xmlns:a16="http://schemas.microsoft.com/office/drawing/2014/main" id="{09143AB2-E11C-5692-56A0-AEEEB455709B}"/>
              </a:ext>
            </a:extLst>
          </p:cNvPr>
          <p:cNvCxnSpPr>
            <a:cxnSpLocks/>
          </p:cNvCxnSpPr>
          <p:nvPr/>
        </p:nvCxnSpPr>
        <p:spPr>
          <a:xfrm flipH="1">
            <a:off x="1563726" y="3548945"/>
            <a:ext cx="864706" cy="140050"/>
          </a:xfrm>
          <a:prstGeom prst="straightConnector1">
            <a:avLst/>
          </a:prstGeom>
          <a:ln w="571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8" name="Đường kết nối Mũi tên Thẳng 17">
            <a:extLst>
              <a:ext uri="{FF2B5EF4-FFF2-40B4-BE49-F238E27FC236}">
                <a16:creationId xmlns="" xmlns:a16="http://schemas.microsoft.com/office/drawing/2014/main" id="{BD7F45AB-6388-84DC-84AF-631E4C559EAD}"/>
              </a:ext>
            </a:extLst>
          </p:cNvPr>
          <p:cNvCxnSpPr>
            <a:cxnSpLocks/>
          </p:cNvCxnSpPr>
          <p:nvPr/>
        </p:nvCxnSpPr>
        <p:spPr>
          <a:xfrm flipH="1">
            <a:off x="2149879" y="2376638"/>
            <a:ext cx="532552" cy="276818"/>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Đường kết nối Mũi tên Thẳng 18">
            <a:extLst>
              <a:ext uri="{FF2B5EF4-FFF2-40B4-BE49-F238E27FC236}">
                <a16:creationId xmlns="" xmlns:a16="http://schemas.microsoft.com/office/drawing/2014/main" id="{E8610FCD-579A-0FAF-E738-DA18F10717FF}"/>
              </a:ext>
            </a:extLst>
          </p:cNvPr>
          <p:cNvCxnSpPr>
            <a:cxnSpLocks/>
          </p:cNvCxnSpPr>
          <p:nvPr/>
        </p:nvCxnSpPr>
        <p:spPr>
          <a:xfrm>
            <a:off x="2066971" y="2796715"/>
            <a:ext cx="532293" cy="442895"/>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Đường kết nối Mũi tên Thẳng 19">
            <a:extLst>
              <a:ext uri="{FF2B5EF4-FFF2-40B4-BE49-F238E27FC236}">
                <a16:creationId xmlns="" xmlns:a16="http://schemas.microsoft.com/office/drawing/2014/main" id="{2B6B2F0F-67F5-F045-74D5-FC1CD9E23D5E}"/>
              </a:ext>
            </a:extLst>
          </p:cNvPr>
          <p:cNvCxnSpPr>
            <a:cxnSpLocks/>
          </p:cNvCxnSpPr>
          <p:nvPr/>
        </p:nvCxnSpPr>
        <p:spPr>
          <a:xfrm flipH="1">
            <a:off x="2999803" y="3011638"/>
            <a:ext cx="806090" cy="442895"/>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Đường kết nối Mũi tên Thẳng 20">
            <a:extLst>
              <a:ext uri="{FF2B5EF4-FFF2-40B4-BE49-F238E27FC236}">
                <a16:creationId xmlns="" xmlns:a16="http://schemas.microsoft.com/office/drawing/2014/main" id="{C57CD43B-8ADF-87D1-B62C-67ED15349518}"/>
              </a:ext>
            </a:extLst>
          </p:cNvPr>
          <p:cNvCxnSpPr>
            <a:cxnSpLocks/>
          </p:cNvCxnSpPr>
          <p:nvPr/>
        </p:nvCxnSpPr>
        <p:spPr>
          <a:xfrm flipH="1">
            <a:off x="2296418" y="3724792"/>
            <a:ext cx="434860" cy="667587"/>
          </a:xfrm>
          <a:prstGeom prst="straightConnector1">
            <a:avLst/>
          </a:prstGeom>
          <a:ln w="571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2" name="Đường kết nối Mũi tên Thẳng 21">
            <a:extLst>
              <a:ext uri="{FF2B5EF4-FFF2-40B4-BE49-F238E27FC236}">
                <a16:creationId xmlns="" xmlns:a16="http://schemas.microsoft.com/office/drawing/2014/main" id="{063EF652-B56D-F736-E681-3C566141168A}"/>
              </a:ext>
            </a:extLst>
          </p:cNvPr>
          <p:cNvCxnSpPr>
            <a:cxnSpLocks/>
          </p:cNvCxnSpPr>
          <p:nvPr/>
        </p:nvCxnSpPr>
        <p:spPr>
          <a:xfrm flipH="1" flipV="1">
            <a:off x="2355033" y="4695225"/>
            <a:ext cx="513014" cy="407027"/>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Đường kết nối Mũi tên Thẳng 22">
            <a:extLst>
              <a:ext uri="{FF2B5EF4-FFF2-40B4-BE49-F238E27FC236}">
                <a16:creationId xmlns="" xmlns:a16="http://schemas.microsoft.com/office/drawing/2014/main" id="{7443DFF4-7B19-DDC1-C6A7-1A672E729431}"/>
              </a:ext>
            </a:extLst>
          </p:cNvPr>
          <p:cNvCxnSpPr>
            <a:cxnSpLocks/>
          </p:cNvCxnSpPr>
          <p:nvPr/>
        </p:nvCxnSpPr>
        <p:spPr>
          <a:xfrm flipH="1">
            <a:off x="3400342" y="5112022"/>
            <a:ext cx="1314090" cy="159588"/>
          </a:xfrm>
          <a:prstGeom prst="straightConnector1">
            <a:avLst/>
          </a:prstGeom>
          <a:ln w="571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4" name="Đường kết nối Mũi tên Thẳng 23">
            <a:extLst>
              <a:ext uri="{FF2B5EF4-FFF2-40B4-BE49-F238E27FC236}">
                <a16:creationId xmlns="" xmlns:a16="http://schemas.microsoft.com/office/drawing/2014/main" id="{7471F23C-0DE8-5C19-CEB6-AEBEE4D28991}"/>
              </a:ext>
            </a:extLst>
          </p:cNvPr>
          <p:cNvCxnSpPr>
            <a:cxnSpLocks/>
          </p:cNvCxnSpPr>
          <p:nvPr/>
        </p:nvCxnSpPr>
        <p:spPr>
          <a:xfrm>
            <a:off x="3981739" y="4408637"/>
            <a:ext cx="835140" cy="384280"/>
          </a:xfrm>
          <a:prstGeom prst="straightConnector1">
            <a:avLst/>
          </a:prstGeom>
          <a:ln w="571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5" name="Đường kết nối Mũi tên Thẳng 24">
            <a:extLst>
              <a:ext uri="{FF2B5EF4-FFF2-40B4-BE49-F238E27FC236}">
                <a16:creationId xmlns="" xmlns:a16="http://schemas.microsoft.com/office/drawing/2014/main" id="{1A305435-8F7D-4DB7-CFE9-CC0807DE4C2F}"/>
              </a:ext>
            </a:extLst>
          </p:cNvPr>
          <p:cNvCxnSpPr>
            <a:cxnSpLocks/>
          </p:cNvCxnSpPr>
          <p:nvPr/>
        </p:nvCxnSpPr>
        <p:spPr>
          <a:xfrm flipH="1">
            <a:off x="3800880" y="3304715"/>
            <a:ext cx="239476" cy="677357"/>
          </a:xfrm>
          <a:prstGeom prst="straightConnector1">
            <a:avLst/>
          </a:prstGeom>
          <a:ln w="571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6" name="Đường kết nối Mũi tên Thẳng 25">
            <a:extLst>
              <a:ext uri="{FF2B5EF4-FFF2-40B4-BE49-F238E27FC236}">
                <a16:creationId xmlns="" xmlns:a16="http://schemas.microsoft.com/office/drawing/2014/main" id="{58D5708D-C7AA-4E26-C3F2-BF476DDAEEC2}"/>
              </a:ext>
            </a:extLst>
          </p:cNvPr>
          <p:cNvCxnSpPr>
            <a:cxnSpLocks/>
          </p:cNvCxnSpPr>
          <p:nvPr/>
        </p:nvCxnSpPr>
        <p:spPr>
          <a:xfrm flipH="1">
            <a:off x="2364803" y="4350022"/>
            <a:ext cx="1099168" cy="198665"/>
          </a:xfrm>
          <a:prstGeom prst="straightConnector1">
            <a:avLst/>
          </a:prstGeom>
          <a:ln w="571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aphicFrame>
        <p:nvGraphicFramePr>
          <p:cNvPr id="27" name="Bảng 27">
            <a:extLst>
              <a:ext uri="{FF2B5EF4-FFF2-40B4-BE49-F238E27FC236}">
                <a16:creationId xmlns="" xmlns:a16="http://schemas.microsoft.com/office/drawing/2014/main" id="{53EFAFF6-B781-E76B-C1C2-A73D867B8580}"/>
              </a:ext>
            </a:extLst>
          </p:cNvPr>
          <p:cNvGraphicFramePr>
            <a:graphicFrameLocks noGrp="1"/>
          </p:cNvGraphicFramePr>
          <p:nvPr>
            <p:extLst/>
          </p:nvPr>
        </p:nvGraphicFramePr>
        <p:xfrm>
          <a:off x="6674555" y="1566333"/>
          <a:ext cx="2275320" cy="4833081"/>
        </p:xfrm>
        <a:graphic>
          <a:graphicData uri="http://schemas.openxmlformats.org/drawingml/2006/table">
            <a:tbl>
              <a:tblPr firstRow="1" bandRow="1">
                <a:tableStyleId>{C083E6E3-FA7D-4D7B-A595-EF9225AFEA82}</a:tableStyleId>
              </a:tblPr>
              <a:tblGrid>
                <a:gridCol w="1137660">
                  <a:extLst>
                    <a:ext uri="{9D8B030D-6E8A-4147-A177-3AD203B41FA5}">
                      <a16:colId xmlns="" xmlns:a16="http://schemas.microsoft.com/office/drawing/2014/main" val="3030735533"/>
                    </a:ext>
                  </a:extLst>
                </a:gridCol>
                <a:gridCol w="1137660">
                  <a:extLst>
                    <a:ext uri="{9D8B030D-6E8A-4147-A177-3AD203B41FA5}">
                      <a16:colId xmlns="" xmlns:a16="http://schemas.microsoft.com/office/drawing/2014/main" val="3213144432"/>
                    </a:ext>
                  </a:extLst>
                </a:gridCol>
              </a:tblGrid>
              <a:tr h="537009">
                <a:tc>
                  <a:txBody>
                    <a:bodyPr/>
                    <a:lstStyle/>
                    <a:p>
                      <a:pPr algn="ctr"/>
                      <a:r>
                        <a:rPr lang="vi-VN" b="0" dirty="0"/>
                        <a:t>0</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1,3,5</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02114"/>
                  </a:ext>
                </a:extLst>
              </a:tr>
              <a:tr h="537009">
                <a:tc>
                  <a:txBody>
                    <a:bodyPr/>
                    <a:lstStyle/>
                    <a:p>
                      <a:pPr algn="ctr"/>
                      <a:r>
                        <a:rPr lang="vi-VN" b="0" dirty="0"/>
                        <a:t>1</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0,5</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176112846"/>
                  </a:ext>
                </a:extLst>
              </a:tr>
              <a:tr h="537009">
                <a:tc>
                  <a:txBody>
                    <a:bodyPr/>
                    <a:lstStyle/>
                    <a:p>
                      <a:pPr algn="ctr"/>
                      <a:r>
                        <a:rPr lang="vi-VN" b="0" dirty="0"/>
                        <a:t>2</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4,5,7</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197727904"/>
                  </a:ext>
                </a:extLst>
              </a:tr>
              <a:tr h="537009">
                <a:tc>
                  <a:txBody>
                    <a:bodyPr/>
                    <a:lstStyle/>
                    <a:p>
                      <a:pPr algn="ctr"/>
                      <a:r>
                        <a:rPr lang="vi-VN" b="0" dirty="0"/>
                        <a:t>3</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0</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226018984"/>
                  </a:ext>
                </a:extLst>
              </a:tr>
              <a:tr h="537009">
                <a:tc>
                  <a:txBody>
                    <a:bodyPr/>
                    <a:lstStyle/>
                    <a:p>
                      <a:pPr algn="ctr"/>
                      <a:r>
                        <a:rPr lang="vi-VN" b="0" dirty="0"/>
                        <a:t>4</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2,6,8</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3201594488"/>
                  </a:ext>
                </a:extLst>
              </a:tr>
              <a:tr h="537009">
                <a:tc>
                  <a:txBody>
                    <a:bodyPr/>
                    <a:lstStyle/>
                    <a:p>
                      <a:pPr algn="ctr"/>
                      <a:r>
                        <a:rPr lang="vi-VN" b="0" dirty="0"/>
                        <a:t>5</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0,1,2,6</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051115021"/>
                  </a:ext>
                </a:extLst>
              </a:tr>
              <a:tr h="537009">
                <a:tc>
                  <a:txBody>
                    <a:bodyPr/>
                    <a:lstStyle/>
                    <a:p>
                      <a:pPr algn="ctr"/>
                      <a:r>
                        <a:rPr lang="vi-VN" b="0" dirty="0"/>
                        <a:t>6</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4,5</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69163513"/>
                  </a:ext>
                </a:extLst>
              </a:tr>
              <a:tr h="537009">
                <a:tc>
                  <a:txBody>
                    <a:bodyPr/>
                    <a:lstStyle/>
                    <a:p>
                      <a:pPr algn="ctr"/>
                      <a:r>
                        <a:rPr lang="vi-VN" b="0" dirty="0">
                          <a:solidFill>
                            <a:srgbClr val="FF0000"/>
                          </a:solidFill>
                        </a:rPr>
                        <a:t>7</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2,8</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034787015"/>
                  </a:ext>
                </a:extLst>
              </a:tr>
              <a:tr h="537009">
                <a:tc>
                  <a:txBody>
                    <a:bodyPr/>
                    <a:lstStyle/>
                    <a:p>
                      <a:pPr lvl="0" algn="ctr">
                        <a:buNone/>
                      </a:pPr>
                      <a:r>
                        <a:rPr lang="vi-VN" b="0" dirty="0"/>
                        <a:t>8</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vi-VN" b="0" dirty="0"/>
                        <a:t>4,7</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726173693"/>
                  </a:ext>
                </a:extLst>
              </a:tr>
            </a:tbl>
          </a:graphicData>
        </a:graphic>
      </p:graphicFrame>
      <p:graphicFrame>
        <p:nvGraphicFramePr>
          <p:cNvPr id="28" name="Bảng 27">
            <a:extLst>
              <a:ext uri="{FF2B5EF4-FFF2-40B4-BE49-F238E27FC236}">
                <a16:creationId xmlns="" xmlns:a16="http://schemas.microsoft.com/office/drawing/2014/main" id="{653E2956-5DA4-C12A-CB4D-79477FC54F49}"/>
              </a:ext>
            </a:extLst>
          </p:cNvPr>
          <p:cNvGraphicFramePr>
            <a:graphicFrameLocks noGrp="1"/>
          </p:cNvGraphicFramePr>
          <p:nvPr>
            <p:extLst/>
          </p:nvPr>
        </p:nvGraphicFramePr>
        <p:xfrm>
          <a:off x="9256888" y="1566333"/>
          <a:ext cx="818444" cy="4818183"/>
        </p:xfrm>
        <a:graphic>
          <a:graphicData uri="http://schemas.openxmlformats.org/drawingml/2006/table">
            <a:tbl>
              <a:tblPr firstRow="1" bandRow="1">
                <a:tableStyleId>{C083E6E3-FA7D-4D7B-A595-EF9225AFEA82}</a:tableStyleId>
              </a:tblPr>
              <a:tblGrid>
                <a:gridCol w="818444">
                  <a:extLst>
                    <a:ext uri="{9D8B030D-6E8A-4147-A177-3AD203B41FA5}">
                      <a16:colId xmlns="" xmlns:a16="http://schemas.microsoft.com/office/drawing/2014/main" val="3030735533"/>
                    </a:ext>
                  </a:extLst>
                </a:gridCol>
              </a:tblGrid>
              <a:tr h="522111">
                <a:tc>
                  <a:txBody>
                    <a:bodyPr/>
                    <a:lstStyle/>
                    <a:p>
                      <a:pPr algn="ct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02114"/>
                  </a:ext>
                </a:extLst>
              </a:tr>
              <a:tr h="537009">
                <a:tc>
                  <a:txBody>
                    <a:bodyPr/>
                    <a:lstStyle/>
                    <a:p>
                      <a:pPr algn="ct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176112846"/>
                  </a:ext>
                </a:extLst>
              </a:tr>
              <a:tr h="537009">
                <a:tc>
                  <a:txBody>
                    <a:bodyPr/>
                    <a:lstStyle/>
                    <a:p>
                      <a:pPr algn="ct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197727904"/>
                  </a:ext>
                </a:extLst>
              </a:tr>
              <a:tr h="537009">
                <a:tc>
                  <a:txBody>
                    <a:bodyPr/>
                    <a:lstStyle/>
                    <a:p>
                      <a:pPr algn="ctr"/>
                      <a:r>
                        <a:rPr lang="vi-VN" b="0" dirty="0"/>
                        <a:t>F</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226018984"/>
                  </a:ext>
                </a:extLst>
              </a:tr>
              <a:tr h="537009">
                <a:tc>
                  <a:txBody>
                    <a:bodyPr/>
                    <a:lstStyle/>
                    <a:p>
                      <a:pPr algn="ct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3201594488"/>
                  </a:ext>
                </a:extLst>
              </a:tr>
              <a:tr h="537009">
                <a:tc>
                  <a:txBody>
                    <a:bodyPr/>
                    <a:lstStyle/>
                    <a:p>
                      <a:pPr algn="ct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051115021"/>
                  </a:ext>
                </a:extLst>
              </a:tr>
              <a:tr h="537009">
                <a:tc>
                  <a:txBody>
                    <a:bodyPr/>
                    <a:lstStyle/>
                    <a:p>
                      <a:pPr algn="ct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69163513"/>
                  </a:ext>
                </a:extLst>
              </a:tr>
              <a:tr h="537009">
                <a:tc>
                  <a:txBody>
                    <a:bodyPr/>
                    <a:lstStyle/>
                    <a:p>
                      <a:pPr algn="ctr"/>
                      <a:r>
                        <a:rPr lang="vi-VN" b="0" dirty="0">
                          <a:solidFill>
                            <a:srgbClr val="FF0000"/>
                          </a:solidFill>
                        </a:rPr>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034787015"/>
                  </a:ext>
                </a:extLst>
              </a:tr>
              <a:tr h="537009">
                <a:tc>
                  <a:txBody>
                    <a:bodyPr/>
                    <a:lstStyle/>
                    <a:p>
                      <a:pPr lvl="0" algn="ctr">
                        <a:buNone/>
                      </a:pP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726173693"/>
                  </a:ext>
                </a:extLst>
              </a:tr>
            </a:tbl>
          </a:graphicData>
        </a:graphic>
      </p:graphicFrame>
      <p:sp>
        <p:nvSpPr>
          <p:cNvPr id="15" name="Hộp Văn bản 14">
            <a:extLst>
              <a:ext uri="{FF2B5EF4-FFF2-40B4-BE49-F238E27FC236}">
                <a16:creationId xmlns="" xmlns:a16="http://schemas.microsoft.com/office/drawing/2014/main" id="{1147CE62-95E7-0D82-8513-DD8CEF2BD0C5}"/>
              </a:ext>
            </a:extLst>
          </p:cNvPr>
          <p:cNvSpPr txBox="1"/>
          <p:nvPr/>
        </p:nvSpPr>
        <p:spPr>
          <a:xfrm>
            <a:off x="751114" y="5867399"/>
            <a:ext cx="572709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err="1">
                <a:solidFill>
                  <a:prstClr val="black"/>
                </a:solidFill>
                <a:cs typeface="Arial"/>
              </a:rPr>
              <a:t>Dfs</a:t>
            </a:r>
            <a:r>
              <a:rPr lang="vi-VN" dirty="0">
                <a:solidFill>
                  <a:prstClr val="black"/>
                </a:solidFill>
                <a:cs typeface="Arial"/>
              </a:rPr>
              <a:t>(0) -&gt; </a:t>
            </a:r>
            <a:r>
              <a:rPr lang="vi-VN" dirty="0" err="1">
                <a:solidFill>
                  <a:prstClr val="black"/>
                </a:solidFill>
                <a:cs typeface="Arial"/>
              </a:rPr>
              <a:t>Dfs</a:t>
            </a:r>
            <a:r>
              <a:rPr lang="vi-VN" dirty="0">
                <a:solidFill>
                  <a:prstClr val="black"/>
                </a:solidFill>
                <a:cs typeface="Arial"/>
              </a:rPr>
              <a:t>(1) -&gt; </a:t>
            </a:r>
            <a:r>
              <a:rPr lang="vi-VN" dirty="0" err="1">
                <a:solidFill>
                  <a:prstClr val="black"/>
                </a:solidFill>
                <a:cs typeface="Arial"/>
              </a:rPr>
              <a:t>Dfs</a:t>
            </a:r>
            <a:r>
              <a:rPr lang="vi-VN" dirty="0">
                <a:solidFill>
                  <a:prstClr val="black"/>
                </a:solidFill>
                <a:cs typeface="Arial"/>
              </a:rPr>
              <a:t>(5) -&gt; </a:t>
            </a:r>
            <a:r>
              <a:rPr lang="vi-VN" dirty="0" err="1">
                <a:solidFill>
                  <a:prstClr val="black"/>
                </a:solidFill>
                <a:cs typeface="Arial"/>
              </a:rPr>
              <a:t>Dfs</a:t>
            </a:r>
            <a:r>
              <a:rPr lang="vi-VN" dirty="0">
                <a:solidFill>
                  <a:prstClr val="black"/>
                </a:solidFill>
                <a:cs typeface="Arial"/>
              </a:rPr>
              <a:t>(2) -&gt; </a:t>
            </a:r>
            <a:r>
              <a:rPr lang="vi-VN" dirty="0" err="1">
                <a:solidFill>
                  <a:prstClr val="black"/>
                </a:solidFill>
                <a:cs typeface="Arial"/>
              </a:rPr>
              <a:t>Dfs</a:t>
            </a:r>
            <a:r>
              <a:rPr lang="vi-VN" dirty="0">
                <a:solidFill>
                  <a:prstClr val="black"/>
                </a:solidFill>
                <a:cs typeface="Arial"/>
              </a:rPr>
              <a:t>(4) -&gt; </a:t>
            </a:r>
            <a:r>
              <a:rPr lang="vi-VN" dirty="0" err="1">
                <a:solidFill>
                  <a:prstClr val="black"/>
                </a:solidFill>
                <a:cs typeface="Arial"/>
              </a:rPr>
              <a:t>Dfs</a:t>
            </a:r>
            <a:r>
              <a:rPr lang="vi-VN" dirty="0">
                <a:solidFill>
                  <a:prstClr val="black"/>
                </a:solidFill>
                <a:cs typeface="Arial"/>
              </a:rPr>
              <a:t>(8) -&gt; </a:t>
            </a:r>
            <a:r>
              <a:rPr lang="vi-VN" dirty="0" err="1">
                <a:solidFill>
                  <a:prstClr val="black"/>
                </a:solidFill>
                <a:cs typeface="Arial"/>
              </a:rPr>
              <a:t>Dfs</a:t>
            </a:r>
            <a:r>
              <a:rPr lang="vi-VN" dirty="0">
                <a:solidFill>
                  <a:prstClr val="black"/>
                </a:solidFill>
                <a:cs typeface="Arial"/>
              </a:rPr>
              <a:t>(7)</a:t>
            </a:r>
          </a:p>
        </p:txBody>
      </p:sp>
    </p:spTree>
    <p:extLst>
      <p:ext uri="{BB962C8B-B14F-4D97-AF65-F5344CB8AC3E}">
        <p14:creationId xmlns:p14="http://schemas.microsoft.com/office/powerpoint/2010/main" val="30313016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29396" y="317229"/>
            <a:ext cx="4255698" cy="691073"/>
          </a:xfrm>
        </p:spPr>
        <p:txBody>
          <a:bodyPr>
            <a:normAutofit/>
          </a:bodyPr>
          <a:lstStyle/>
          <a:p>
            <a:r>
              <a:rPr lang="vi-VN" sz="4000" dirty="0" err="1">
                <a:latin typeface="Times New Roman"/>
                <a:cs typeface="Times New Roman"/>
              </a:rPr>
              <a:t>Depth</a:t>
            </a:r>
            <a:r>
              <a:rPr lang="vi-VN" sz="4000" dirty="0">
                <a:latin typeface="Times New Roman"/>
                <a:cs typeface="Times New Roman"/>
              </a:rPr>
              <a:t> </a:t>
            </a:r>
            <a:r>
              <a:rPr lang="vi-VN" sz="4000" dirty="0" err="1">
                <a:latin typeface="Times New Roman"/>
                <a:cs typeface="Times New Roman"/>
              </a:rPr>
              <a:t>First</a:t>
            </a:r>
            <a:r>
              <a:rPr lang="vi-VN" sz="4000" dirty="0">
                <a:latin typeface="Times New Roman"/>
                <a:cs typeface="Times New Roman"/>
              </a:rPr>
              <a:t> </a:t>
            </a:r>
            <a:r>
              <a:rPr lang="vi-VN" sz="4000" dirty="0" err="1">
                <a:latin typeface="Times New Roman"/>
                <a:cs typeface="Times New Roman"/>
              </a:rPr>
              <a:t>Search</a:t>
            </a:r>
            <a:endParaRPr lang="vi-VN" sz="4000" dirty="0" err="1"/>
          </a:p>
        </p:txBody>
      </p:sp>
      <p:cxnSp>
        <p:nvCxnSpPr>
          <p:cNvPr id="4" name="Đường kết nối Mũi tên Thẳng 3">
            <a:extLst>
              <a:ext uri="{FF2B5EF4-FFF2-40B4-BE49-F238E27FC236}">
                <a16:creationId xmlns="" xmlns:a16="http://schemas.microsoft.com/office/drawing/2014/main" id="{13024C95-C6A3-6884-6543-B361DE8AAEB8}"/>
              </a:ext>
            </a:extLst>
          </p:cNvPr>
          <p:cNvCxnSpPr/>
          <p:nvPr/>
        </p:nvCxnSpPr>
        <p:spPr>
          <a:xfrm>
            <a:off x="-40255" y="973348"/>
            <a:ext cx="12243756" cy="8626"/>
          </a:xfrm>
          <a:prstGeom prst="straightConnector1">
            <a:avLst/>
          </a:prstGeom>
          <a:ln w="12700"/>
        </p:spPr>
        <p:style>
          <a:lnRef idx="3">
            <a:schemeClr val="dk1"/>
          </a:lnRef>
          <a:fillRef idx="0">
            <a:schemeClr val="dk1"/>
          </a:fillRef>
          <a:effectRef idx="2">
            <a:schemeClr val="dk1"/>
          </a:effectRef>
          <a:fontRef idx="minor">
            <a:schemeClr val="tx1"/>
          </a:fontRef>
        </p:style>
      </p:cxnSp>
      <p:sp>
        <p:nvSpPr>
          <p:cNvPr id="7" name="Hộp Văn bản 6">
            <a:extLst>
              <a:ext uri="{FF2B5EF4-FFF2-40B4-BE49-F238E27FC236}">
                <a16:creationId xmlns="" xmlns:a16="http://schemas.microsoft.com/office/drawing/2014/main" id="{3CBE28FF-AC48-EA06-D0CB-A8B96F1A995D}"/>
              </a:ext>
            </a:extLst>
          </p:cNvPr>
          <p:cNvSpPr txBox="1"/>
          <p:nvPr/>
        </p:nvSpPr>
        <p:spPr>
          <a:xfrm>
            <a:off x="207817" y="1160318"/>
            <a:ext cx="1175904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vi-VN" sz="2400" dirty="0" err="1">
                <a:solidFill>
                  <a:prstClr val="black"/>
                </a:solidFill>
                <a:cs typeface="Arial"/>
              </a:rPr>
              <a:t>Example</a:t>
            </a:r>
          </a:p>
        </p:txBody>
      </p:sp>
      <p:sp>
        <p:nvSpPr>
          <p:cNvPr id="5" name="Hình Bầu dục 4">
            <a:extLst>
              <a:ext uri="{FF2B5EF4-FFF2-40B4-BE49-F238E27FC236}">
                <a16:creationId xmlns="" xmlns:a16="http://schemas.microsoft.com/office/drawing/2014/main" id="{05952E4D-64D2-8444-5C0B-BBF26ABC731D}"/>
              </a:ext>
            </a:extLst>
          </p:cNvPr>
          <p:cNvSpPr/>
          <p:nvPr/>
        </p:nvSpPr>
        <p:spPr>
          <a:xfrm>
            <a:off x="1567961" y="2329961"/>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prstClr val="black"/>
                </a:solidFill>
                <a:cs typeface="Arial"/>
              </a:rPr>
              <a:t>0</a:t>
            </a:r>
          </a:p>
        </p:txBody>
      </p:sp>
      <p:sp>
        <p:nvSpPr>
          <p:cNvPr id="6" name="Hình Bầu dục 5">
            <a:extLst>
              <a:ext uri="{FF2B5EF4-FFF2-40B4-BE49-F238E27FC236}">
                <a16:creationId xmlns="" xmlns:a16="http://schemas.microsoft.com/office/drawing/2014/main" id="{139520B9-FA13-6891-F434-1C106209858A}"/>
              </a:ext>
            </a:extLst>
          </p:cNvPr>
          <p:cNvSpPr/>
          <p:nvPr/>
        </p:nvSpPr>
        <p:spPr>
          <a:xfrm>
            <a:off x="2675017" y="2056791"/>
            <a:ext cx="589471" cy="5463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3</a:t>
            </a:r>
          </a:p>
        </p:txBody>
      </p:sp>
      <p:sp>
        <p:nvSpPr>
          <p:cNvPr id="8" name="Hình Bầu dục 7">
            <a:extLst>
              <a:ext uri="{FF2B5EF4-FFF2-40B4-BE49-F238E27FC236}">
                <a16:creationId xmlns="" xmlns:a16="http://schemas.microsoft.com/office/drawing/2014/main" id="{9560778F-03D5-AFA8-9F6B-332908FA182B}"/>
              </a:ext>
            </a:extLst>
          </p:cNvPr>
          <p:cNvSpPr/>
          <p:nvPr/>
        </p:nvSpPr>
        <p:spPr>
          <a:xfrm>
            <a:off x="978489" y="3422640"/>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prstClr val="black"/>
                </a:solidFill>
                <a:cs typeface="Arial"/>
              </a:rPr>
              <a:t>1</a:t>
            </a:r>
          </a:p>
        </p:txBody>
      </p:sp>
      <p:sp>
        <p:nvSpPr>
          <p:cNvPr id="9" name="Hình Bầu dục 8">
            <a:extLst>
              <a:ext uri="{FF2B5EF4-FFF2-40B4-BE49-F238E27FC236}">
                <a16:creationId xmlns="" xmlns:a16="http://schemas.microsoft.com/office/drawing/2014/main" id="{547F151A-A73C-0720-7E93-F929ECFC4AAE}"/>
              </a:ext>
            </a:extLst>
          </p:cNvPr>
          <p:cNvSpPr/>
          <p:nvPr/>
        </p:nvSpPr>
        <p:spPr>
          <a:xfrm>
            <a:off x="3465772" y="3968979"/>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4</a:t>
            </a:r>
          </a:p>
        </p:txBody>
      </p:sp>
      <p:sp>
        <p:nvSpPr>
          <p:cNvPr id="10" name="Hình Bầu dục 9">
            <a:extLst>
              <a:ext uri="{FF2B5EF4-FFF2-40B4-BE49-F238E27FC236}">
                <a16:creationId xmlns="" xmlns:a16="http://schemas.microsoft.com/office/drawing/2014/main" id="{F0D185F3-8AFE-3274-9DFA-0CA53F3E64D8}"/>
              </a:ext>
            </a:extLst>
          </p:cNvPr>
          <p:cNvSpPr/>
          <p:nvPr/>
        </p:nvSpPr>
        <p:spPr>
          <a:xfrm>
            <a:off x="1797998" y="4299659"/>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2</a:t>
            </a:r>
          </a:p>
        </p:txBody>
      </p:sp>
      <p:sp>
        <p:nvSpPr>
          <p:cNvPr id="11" name="Hình Bầu dục 10">
            <a:extLst>
              <a:ext uri="{FF2B5EF4-FFF2-40B4-BE49-F238E27FC236}">
                <a16:creationId xmlns="" xmlns:a16="http://schemas.microsoft.com/office/drawing/2014/main" id="{0F7FDF8F-4A00-2DEC-A5D4-40DC698F451A}"/>
              </a:ext>
            </a:extLst>
          </p:cNvPr>
          <p:cNvSpPr/>
          <p:nvPr/>
        </p:nvSpPr>
        <p:spPr>
          <a:xfrm>
            <a:off x="2833168" y="4989771"/>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7</a:t>
            </a:r>
          </a:p>
        </p:txBody>
      </p:sp>
      <p:sp>
        <p:nvSpPr>
          <p:cNvPr id="12" name="Hình Bầu dục 11">
            <a:extLst>
              <a:ext uri="{FF2B5EF4-FFF2-40B4-BE49-F238E27FC236}">
                <a16:creationId xmlns="" xmlns:a16="http://schemas.microsoft.com/office/drawing/2014/main" id="{544799EE-9F1C-C6E9-98F9-20F5BD3D6250}"/>
              </a:ext>
            </a:extLst>
          </p:cNvPr>
          <p:cNvSpPr/>
          <p:nvPr/>
        </p:nvSpPr>
        <p:spPr>
          <a:xfrm>
            <a:off x="2430602" y="3192602"/>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5</a:t>
            </a:r>
          </a:p>
        </p:txBody>
      </p:sp>
      <p:sp>
        <p:nvSpPr>
          <p:cNvPr id="13" name="Hình Bầu dục 12">
            <a:extLst>
              <a:ext uri="{FF2B5EF4-FFF2-40B4-BE49-F238E27FC236}">
                <a16:creationId xmlns="" xmlns:a16="http://schemas.microsoft.com/office/drawing/2014/main" id="{8A1784DA-53DF-CF2F-0D98-8D9CE2F88670}"/>
              </a:ext>
            </a:extLst>
          </p:cNvPr>
          <p:cNvSpPr/>
          <p:nvPr/>
        </p:nvSpPr>
        <p:spPr>
          <a:xfrm>
            <a:off x="3796451" y="2732527"/>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6</a:t>
            </a:r>
          </a:p>
        </p:txBody>
      </p:sp>
      <p:sp>
        <p:nvSpPr>
          <p:cNvPr id="14" name="Hình Bầu dục 13">
            <a:extLst>
              <a:ext uri="{FF2B5EF4-FFF2-40B4-BE49-F238E27FC236}">
                <a16:creationId xmlns="" xmlns:a16="http://schemas.microsoft.com/office/drawing/2014/main" id="{A5C44B70-A9E8-423A-F9D5-85E72C9690B1}"/>
              </a:ext>
            </a:extLst>
          </p:cNvPr>
          <p:cNvSpPr/>
          <p:nvPr/>
        </p:nvSpPr>
        <p:spPr>
          <a:xfrm>
            <a:off x="4702225" y="4716602"/>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8</a:t>
            </a:r>
          </a:p>
        </p:txBody>
      </p:sp>
      <p:cxnSp>
        <p:nvCxnSpPr>
          <p:cNvPr id="16" name="Đường kết nối Mũi tên Thẳng 15">
            <a:extLst>
              <a:ext uri="{FF2B5EF4-FFF2-40B4-BE49-F238E27FC236}">
                <a16:creationId xmlns="" xmlns:a16="http://schemas.microsoft.com/office/drawing/2014/main" id="{7689661B-D118-9393-BC69-5E48A3055554}"/>
              </a:ext>
            </a:extLst>
          </p:cNvPr>
          <p:cNvCxnSpPr/>
          <p:nvPr/>
        </p:nvCxnSpPr>
        <p:spPr>
          <a:xfrm flipH="1">
            <a:off x="1290188" y="2884638"/>
            <a:ext cx="552091" cy="540588"/>
          </a:xfrm>
          <a:prstGeom prst="straightConnector1">
            <a:avLst/>
          </a:prstGeom>
          <a:ln w="571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7" name="Đường kết nối Mũi tên Thẳng 16">
            <a:extLst>
              <a:ext uri="{FF2B5EF4-FFF2-40B4-BE49-F238E27FC236}">
                <a16:creationId xmlns="" xmlns:a16="http://schemas.microsoft.com/office/drawing/2014/main" id="{09143AB2-E11C-5692-56A0-AEEEB455709B}"/>
              </a:ext>
            </a:extLst>
          </p:cNvPr>
          <p:cNvCxnSpPr>
            <a:cxnSpLocks/>
          </p:cNvCxnSpPr>
          <p:nvPr/>
        </p:nvCxnSpPr>
        <p:spPr>
          <a:xfrm flipH="1">
            <a:off x="1563726" y="3548945"/>
            <a:ext cx="864706" cy="140050"/>
          </a:xfrm>
          <a:prstGeom prst="straightConnector1">
            <a:avLst/>
          </a:prstGeom>
          <a:ln w="571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8" name="Đường kết nối Mũi tên Thẳng 17">
            <a:extLst>
              <a:ext uri="{FF2B5EF4-FFF2-40B4-BE49-F238E27FC236}">
                <a16:creationId xmlns="" xmlns:a16="http://schemas.microsoft.com/office/drawing/2014/main" id="{BD7F45AB-6388-84DC-84AF-631E4C559EAD}"/>
              </a:ext>
            </a:extLst>
          </p:cNvPr>
          <p:cNvCxnSpPr>
            <a:cxnSpLocks/>
          </p:cNvCxnSpPr>
          <p:nvPr/>
        </p:nvCxnSpPr>
        <p:spPr>
          <a:xfrm flipH="1">
            <a:off x="2149879" y="2376638"/>
            <a:ext cx="532552" cy="276818"/>
          </a:xfrm>
          <a:prstGeom prst="straightConnector1">
            <a:avLst/>
          </a:prstGeom>
          <a:ln w="571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9" name="Đường kết nối Mũi tên Thẳng 18">
            <a:extLst>
              <a:ext uri="{FF2B5EF4-FFF2-40B4-BE49-F238E27FC236}">
                <a16:creationId xmlns="" xmlns:a16="http://schemas.microsoft.com/office/drawing/2014/main" id="{E8610FCD-579A-0FAF-E738-DA18F10717FF}"/>
              </a:ext>
            </a:extLst>
          </p:cNvPr>
          <p:cNvCxnSpPr>
            <a:cxnSpLocks/>
          </p:cNvCxnSpPr>
          <p:nvPr/>
        </p:nvCxnSpPr>
        <p:spPr>
          <a:xfrm>
            <a:off x="2066971" y="2796715"/>
            <a:ext cx="532293" cy="442895"/>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Đường kết nối Mũi tên Thẳng 19">
            <a:extLst>
              <a:ext uri="{FF2B5EF4-FFF2-40B4-BE49-F238E27FC236}">
                <a16:creationId xmlns="" xmlns:a16="http://schemas.microsoft.com/office/drawing/2014/main" id="{2B6B2F0F-67F5-F045-74D5-FC1CD9E23D5E}"/>
              </a:ext>
            </a:extLst>
          </p:cNvPr>
          <p:cNvCxnSpPr>
            <a:cxnSpLocks/>
          </p:cNvCxnSpPr>
          <p:nvPr/>
        </p:nvCxnSpPr>
        <p:spPr>
          <a:xfrm flipH="1">
            <a:off x="2999803" y="3011638"/>
            <a:ext cx="806090" cy="442895"/>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Đường kết nối Mũi tên Thẳng 20">
            <a:extLst>
              <a:ext uri="{FF2B5EF4-FFF2-40B4-BE49-F238E27FC236}">
                <a16:creationId xmlns="" xmlns:a16="http://schemas.microsoft.com/office/drawing/2014/main" id="{C57CD43B-8ADF-87D1-B62C-67ED15349518}"/>
              </a:ext>
            </a:extLst>
          </p:cNvPr>
          <p:cNvCxnSpPr>
            <a:cxnSpLocks/>
          </p:cNvCxnSpPr>
          <p:nvPr/>
        </p:nvCxnSpPr>
        <p:spPr>
          <a:xfrm flipH="1">
            <a:off x="2296418" y="3724792"/>
            <a:ext cx="434860" cy="667587"/>
          </a:xfrm>
          <a:prstGeom prst="straightConnector1">
            <a:avLst/>
          </a:prstGeom>
          <a:ln w="571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2" name="Đường kết nối Mũi tên Thẳng 21">
            <a:extLst>
              <a:ext uri="{FF2B5EF4-FFF2-40B4-BE49-F238E27FC236}">
                <a16:creationId xmlns="" xmlns:a16="http://schemas.microsoft.com/office/drawing/2014/main" id="{063EF652-B56D-F736-E681-3C566141168A}"/>
              </a:ext>
            </a:extLst>
          </p:cNvPr>
          <p:cNvCxnSpPr>
            <a:cxnSpLocks/>
          </p:cNvCxnSpPr>
          <p:nvPr/>
        </p:nvCxnSpPr>
        <p:spPr>
          <a:xfrm flipH="1" flipV="1">
            <a:off x="2355033" y="4695225"/>
            <a:ext cx="513014" cy="407027"/>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Đường kết nối Mũi tên Thẳng 22">
            <a:extLst>
              <a:ext uri="{FF2B5EF4-FFF2-40B4-BE49-F238E27FC236}">
                <a16:creationId xmlns="" xmlns:a16="http://schemas.microsoft.com/office/drawing/2014/main" id="{7443DFF4-7B19-DDC1-C6A7-1A672E729431}"/>
              </a:ext>
            </a:extLst>
          </p:cNvPr>
          <p:cNvCxnSpPr>
            <a:cxnSpLocks/>
          </p:cNvCxnSpPr>
          <p:nvPr/>
        </p:nvCxnSpPr>
        <p:spPr>
          <a:xfrm flipH="1">
            <a:off x="3400342" y="5112022"/>
            <a:ext cx="1314090" cy="159588"/>
          </a:xfrm>
          <a:prstGeom prst="straightConnector1">
            <a:avLst/>
          </a:prstGeom>
          <a:ln w="571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4" name="Đường kết nối Mũi tên Thẳng 23">
            <a:extLst>
              <a:ext uri="{FF2B5EF4-FFF2-40B4-BE49-F238E27FC236}">
                <a16:creationId xmlns="" xmlns:a16="http://schemas.microsoft.com/office/drawing/2014/main" id="{7471F23C-0DE8-5C19-CEB6-AEBEE4D28991}"/>
              </a:ext>
            </a:extLst>
          </p:cNvPr>
          <p:cNvCxnSpPr>
            <a:cxnSpLocks/>
          </p:cNvCxnSpPr>
          <p:nvPr/>
        </p:nvCxnSpPr>
        <p:spPr>
          <a:xfrm>
            <a:off x="3981739" y="4408637"/>
            <a:ext cx="835140" cy="384280"/>
          </a:xfrm>
          <a:prstGeom prst="straightConnector1">
            <a:avLst/>
          </a:prstGeom>
          <a:ln w="571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5" name="Đường kết nối Mũi tên Thẳng 24">
            <a:extLst>
              <a:ext uri="{FF2B5EF4-FFF2-40B4-BE49-F238E27FC236}">
                <a16:creationId xmlns="" xmlns:a16="http://schemas.microsoft.com/office/drawing/2014/main" id="{1A305435-8F7D-4DB7-CFE9-CC0807DE4C2F}"/>
              </a:ext>
            </a:extLst>
          </p:cNvPr>
          <p:cNvCxnSpPr>
            <a:cxnSpLocks/>
          </p:cNvCxnSpPr>
          <p:nvPr/>
        </p:nvCxnSpPr>
        <p:spPr>
          <a:xfrm flipH="1">
            <a:off x="3800880" y="3304715"/>
            <a:ext cx="239476" cy="677357"/>
          </a:xfrm>
          <a:prstGeom prst="straightConnector1">
            <a:avLst/>
          </a:prstGeom>
          <a:ln w="571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6" name="Đường kết nối Mũi tên Thẳng 25">
            <a:extLst>
              <a:ext uri="{FF2B5EF4-FFF2-40B4-BE49-F238E27FC236}">
                <a16:creationId xmlns="" xmlns:a16="http://schemas.microsoft.com/office/drawing/2014/main" id="{58D5708D-C7AA-4E26-C3F2-BF476DDAEEC2}"/>
              </a:ext>
            </a:extLst>
          </p:cNvPr>
          <p:cNvCxnSpPr>
            <a:cxnSpLocks/>
          </p:cNvCxnSpPr>
          <p:nvPr/>
        </p:nvCxnSpPr>
        <p:spPr>
          <a:xfrm flipH="1">
            <a:off x="2364803" y="4350022"/>
            <a:ext cx="1099168" cy="198665"/>
          </a:xfrm>
          <a:prstGeom prst="straightConnector1">
            <a:avLst/>
          </a:prstGeom>
          <a:ln w="571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aphicFrame>
        <p:nvGraphicFramePr>
          <p:cNvPr id="27" name="Bảng 27">
            <a:extLst>
              <a:ext uri="{FF2B5EF4-FFF2-40B4-BE49-F238E27FC236}">
                <a16:creationId xmlns="" xmlns:a16="http://schemas.microsoft.com/office/drawing/2014/main" id="{53EFAFF6-B781-E76B-C1C2-A73D867B8580}"/>
              </a:ext>
            </a:extLst>
          </p:cNvPr>
          <p:cNvGraphicFramePr>
            <a:graphicFrameLocks noGrp="1"/>
          </p:cNvGraphicFramePr>
          <p:nvPr>
            <p:extLst/>
          </p:nvPr>
        </p:nvGraphicFramePr>
        <p:xfrm>
          <a:off x="6674555" y="1566333"/>
          <a:ext cx="2275320" cy="4833081"/>
        </p:xfrm>
        <a:graphic>
          <a:graphicData uri="http://schemas.openxmlformats.org/drawingml/2006/table">
            <a:tbl>
              <a:tblPr firstRow="1" bandRow="1">
                <a:tableStyleId>{C083E6E3-FA7D-4D7B-A595-EF9225AFEA82}</a:tableStyleId>
              </a:tblPr>
              <a:tblGrid>
                <a:gridCol w="1137660">
                  <a:extLst>
                    <a:ext uri="{9D8B030D-6E8A-4147-A177-3AD203B41FA5}">
                      <a16:colId xmlns="" xmlns:a16="http://schemas.microsoft.com/office/drawing/2014/main" val="3030735533"/>
                    </a:ext>
                  </a:extLst>
                </a:gridCol>
                <a:gridCol w="1137660">
                  <a:extLst>
                    <a:ext uri="{9D8B030D-6E8A-4147-A177-3AD203B41FA5}">
                      <a16:colId xmlns="" xmlns:a16="http://schemas.microsoft.com/office/drawing/2014/main" val="3213144432"/>
                    </a:ext>
                  </a:extLst>
                </a:gridCol>
              </a:tblGrid>
              <a:tr h="537009">
                <a:tc>
                  <a:txBody>
                    <a:bodyPr/>
                    <a:lstStyle/>
                    <a:p>
                      <a:pPr algn="ctr"/>
                      <a:r>
                        <a:rPr lang="vi-VN" b="0" dirty="0">
                          <a:solidFill>
                            <a:srgbClr val="FF0000"/>
                          </a:solidFill>
                        </a:rPr>
                        <a:t>0</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1,</a:t>
                      </a:r>
                      <a:r>
                        <a:rPr lang="vi-VN" b="0" dirty="0">
                          <a:solidFill>
                            <a:srgbClr val="FF0000"/>
                          </a:solidFill>
                        </a:rPr>
                        <a:t>3</a:t>
                      </a:r>
                      <a:r>
                        <a:rPr lang="vi-VN" b="0" dirty="0"/>
                        <a:t>,5</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02114"/>
                  </a:ext>
                </a:extLst>
              </a:tr>
              <a:tr h="537009">
                <a:tc>
                  <a:txBody>
                    <a:bodyPr/>
                    <a:lstStyle/>
                    <a:p>
                      <a:pPr algn="ctr"/>
                      <a:r>
                        <a:rPr lang="vi-VN" b="0" dirty="0"/>
                        <a:t>1</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0,5</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176112846"/>
                  </a:ext>
                </a:extLst>
              </a:tr>
              <a:tr h="537009">
                <a:tc>
                  <a:txBody>
                    <a:bodyPr/>
                    <a:lstStyle/>
                    <a:p>
                      <a:pPr algn="ctr"/>
                      <a:r>
                        <a:rPr lang="vi-VN" b="0" dirty="0"/>
                        <a:t>2</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4,5,7</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197727904"/>
                  </a:ext>
                </a:extLst>
              </a:tr>
              <a:tr h="537009">
                <a:tc>
                  <a:txBody>
                    <a:bodyPr/>
                    <a:lstStyle/>
                    <a:p>
                      <a:pPr algn="ctr"/>
                      <a:r>
                        <a:rPr lang="vi-VN" b="0" dirty="0"/>
                        <a:t>3</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0</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226018984"/>
                  </a:ext>
                </a:extLst>
              </a:tr>
              <a:tr h="537009">
                <a:tc>
                  <a:txBody>
                    <a:bodyPr/>
                    <a:lstStyle/>
                    <a:p>
                      <a:pPr algn="ctr"/>
                      <a:r>
                        <a:rPr lang="vi-VN" b="0" dirty="0"/>
                        <a:t>4</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2,6,8</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3201594488"/>
                  </a:ext>
                </a:extLst>
              </a:tr>
              <a:tr h="537009">
                <a:tc>
                  <a:txBody>
                    <a:bodyPr/>
                    <a:lstStyle/>
                    <a:p>
                      <a:pPr algn="ctr"/>
                      <a:r>
                        <a:rPr lang="vi-VN" b="0" dirty="0"/>
                        <a:t>5</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0,1,2,6</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051115021"/>
                  </a:ext>
                </a:extLst>
              </a:tr>
              <a:tr h="537009">
                <a:tc>
                  <a:txBody>
                    <a:bodyPr/>
                    <a:lstStyle/>
                    <a:p>
                      <a:pPr algn="ctr"/>
                      <a:r>
                        <a:rPr lang="vi-VN" b="0" dirty="0"/>
                        <a:t>6</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4,5</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69163513"/>
                  </a:ext>
                </a:extLst>
              </a:tr>
              <a:tr h="537009">
                <a:tc>
                  <a:txBody>
                    <a:bodyPr/>
                    <a:lstStyle/>
                    <a:p>
                      <a:pPr algn="ctr"/>
                      <a:r>
                        <a:rPr lang="vi-VN" b="0" dirty="0"/>
                        <a:t>7</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2,8</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034787015"/>
                  </a:ext>
                </a:extLst>
              </a:tr>
              <a:tr h="537009">
                <a:tc>
                  <a:txBody>
                    <a:bodyPr/>
                    <a:lstStyle/>
                    <a:p>
                      <a:pPr lvl="0" algn="ctr">
                        <a:buNone/>
                      </a:pPr>
                      <a:r>
                        <a:rPr lang="vi-VN" b="0" dirty="0"/>
                        <a:t>8</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vi-VN" b="0" dirty="0"/>
                        <a:t>4,7</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726173693"/>
                  </a:ext>
                </a:extLst>
              </a:tr>
            </a:tbl>
          </a:graphicData>
        </a:graphic>
      </p:graphicFrame>
      <p:graphicFrame>
        <p:nvGraphicFramePr>
          <p:cNvPr id="28" name="Bảng 27">
            <a:extLst>
              <a:ext uri="{FF2B5EF4-FFF2-40B4-BE49-F238E27FC236}">
                <a16:creationId xmlns="" xmlns:a16="http://schemas.microsoft.com/office/drawing/2014/main" id="{653E2956-5DA4-C12A-CB4D-79477FC54F49}"/>
              </a:ext>
            </a:extLst>
          </p:cNvPr>
          <p:cNvGraphicFramePr>
            <a:graphicFrameLocks noGrp="1"/>
          </p:cNvGraphicFramePr>
          <p:nvPr>
            <p:extLst/>
          </p:nvPr>
        </p:nvGraphicFramePr>
        <p:xfrm>
          <a:off x="9256888" y="1566333"/>
          <a:ext cx="818444" cy="4818183"/>
        </p:xfrm>
        <a:graphic>
          <a:graphicData uri="http://schemas.openxmlformats.org/drawingml/2006/table">
            <a:tbl>
              <a:tblPr firstRow="1" bandRow="1">
                <a:tableStyleId>{C083E6E3-FA7D-4D7B-A595-EF9225AFEA82}</a:tableStyleId>
              </a:tblPr>
              <a:tblGrid>
                <a:gridCol w="818444">
                  <a:extLst>
                    <a:ext uri="{9D8B030D-6E8A-4147-A177-3AD203B41FA5}">
                      <a16:colId xmlns="" xmlns:a16="http://schemas.microsoft.com/office/drawing/2014/main" val="3030735533"/>
                    </a:ext>
                  </a:extLst>
                </a:gridCol>
              </a:tblGrid>
              <a:tr h="522111">
                <a:tc>
                  <a:txBody>
                    <a:bodyPr/>
                    <a:lstStyle/>
                    <a:p>
                      <a:pPr algn="ctr"/>
                      <a:r>
                        <a:rPr lang="vi-VN" b="0" dirty="0">
                          <a:solidFill>
                            <a:srgbClr val="FF0000"/>
                          </a:solidFill>
                        </a:rPr>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02114"/>
                  </a:ext>
                </a:extLst>
              </a:tr>
              <a:tr h="537009">
                <a:tc>
                  <a:txBody>
                    <a:bodyPr/>
                    <a:lstStyle/>
                    <a:p>
                      <a:pPr algn="ct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176112846"/>
                  </a:ext>
                </a:extLst>
              </a:tr>
              <a:tr h="537009">
                <a:tc>
                  <a:txBody>
                    <a:bodyPr/>
                    <a:lstStyle/>
                    <a:p>
                      <a:pPr algn="ct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197727904"/>
                  </a:ext>
                </a:extLst>
              </a:tr>
              <a:tr h="537009">
                <a:tc>
                  <a:txBody>
                    <a:bodyPr/>
                    <a:lstStyle/>
                    <a:p>
                      <a:pPr algn="ctr"/>
                      <a:r>
                        <a:rPr lang="vi-VN" b="0" dirty="0"/>
                        <a:t>F</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226018984"/>
                  </a:ext>
                </a:extLst>
              </a:tr>
              <a:tr h="537009">
                <a:tc>
                  <a:txBody>
                    <a:bodyPr/>
                    <a:lstStyle/>
                    <a:p>
                      <a:pPr algn="ct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3201594488"/>
                  </a:ext>
                </a:extLst>
              </a:tr>
              <a:tr h="537009">
                <a:tc>
                  <a:txBody>
                    <a:bodyPr/>
                    <a:lstStyle/>
                    <a:p>
                      <a:pPr algn="ct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051115021"/>
                  </a:ext>
                </a:extLst>
              </a:tr>
              <a:tr h="537009">
                <a:tc>
                  <a:txBody>
                    <a:bodyPr/>
                    <a:lstStyle/>
                    <a:p>
                      <a:pPr algn="ct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69163513"/>
                  </a:ext>
                </a:extLst>
              </a:tr>
              <a:tr h="537009">
                <a:tc>
                  <a:txBody>
                    <a:bodyPr/>
                    <a:lstStyle/>
                    <a:p>
                      <a:pPr algn="ct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034787015"/>
                  </a:ext>
                </a:extLst>
              </a:tr>
              <a:tr h="537009">
                <a:tc>
                  <a:txBody>
                    <a:bodyPr/>
                    <a:lstStyle/>
                    <a:p>
                      <a:pPr lvl="0" algn="ctr">
                        <a:buNone/>
                      </a:pP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726173693"/>
                  </a:ext>
                </a:extLst>
              </a:tr>
            </a:tbl>
          </a:graphicData>
        </a:graphic>
      </p:graphicFrame>
      <p:sp>
        <p:nvSpPr>
          <p:cNvPr id="15" name="Hộp Văn bản 14">
            <a:extLst>
              <a:ext uri="{FF2B5EF4-FFF2-40B4-BE49-F238E27FC236}">
                <a16:creationId xmlns="" xmlns:a16="http://schemas.microsoft.com/office/drawing/2014/main" id="{6DBE8700-7A47-1958-5525-C5F2A702F375}"/>
              </a:ext>
            </a:extLst>
          </p:cNvPr>
          <p:cNvSpPr txBox="1"/>
          <p:nvPr/>
        </p:nvSpPr>
        <p:spPr>
          <a:xfrm>
            <a:off x="751114" y="5867399"/>
            <a:ext cx="57270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err="1">
                <a:solidFill>
                  <a:prstClr val="black"/>
                </a:solidFill>
                <a:cs typeface="Arial"/>
              </a:rPr>
              <a:t>Dfs</a:t>
            </a:r>
            <a:r>
              <a:rPr lang="vi-VN" dirty="0">
                <a:solidFill>
                  <a:prstClr val="black"/>
                </a:solidFill>
                <a:cs typeface="Arial"/>
              </a:rPr>
              <a:t>(0)</a:t>
            </a:r>
          </a:p>
        </p:txBody>
      </p:sp>
    </p:spTree>
    <p:extLst>
      <p:ext uri="{BB962C8B-B14F-4D97-AF65-F5344CB8AC3E}">
        <p14:creationId xmlns:p14="http://schemas.microsoft.com/office/powerpoint/2010/main" val="33951418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29396" y="317229"/>
            <a:ext cx="4255698" cy="691073"/>
          </a:xfrm>
        </p:spPr>
        <p:txBody>
          <a:bodyPr>
            <a:normAutofit/>
          </a:bodyPr>
          <a:lstStyle/>
          <a:p>
            <a:r>
              <a:rPr lang="vi-VN" sz="4000" dirty="0" err="1">
                <a:latin typeface="Times New Roman"/>
                <a:cs typeface="Times New Roman"/>
              </a:rPr>
              <a:t>Depth</a:t>
            </a:r>
            <a:r>
              <a:rPr lang="vi-VN" sz="4000" dirty="0">
                <a:latin typeface="Times New Roman"/>
                <a:cs typeface="Times New Roman"/>
              </a:rPr>
              <a:t> </a:t>
            </a:r>
            <a:r>
              <a:rPr lang="vi-VN" sz="4000" dirty="0" err="1">
                <a:latin typeface="Times New Roman"/>
                <a:cs typeface="Times New Roman"/>
              </a:rPr>
              <a:t>First</a:t>
            </a:r>
            <a:r>
              <a:rPr lang="vi-VN" sz="4000" dirty="0">
                <a:latin typeface="Times New Roman"/>
                <a:cs typeface="Times New Roman"/>
              </a:rPr>
              <a:t> </a:t>
            </a:r>
            <a:r>
              <a:rPr lang="vi-VN" sz="4000" dirty="0" err="1">
                <a:latin typeface="Times New Roman"/>
                <a:cs typeface="Times New Roman"/>
              </a:rPr>
              <a:t>Search</a:t>
            </a:r>
            <a:endParaRPr lang="vi-VN" sz="4000" dirty="0" err="1"/>
          </a:p>
        </p:txBody>
      </p:sp>
      <p:cxnSp>
        <p:nvCxnSpPr>
          <p:cNvPr id="4" name="Đường kết nối Mũi tên Thẳng 3">
            <a:extLst>
              <a:ext uri="{FF2B5EF4-FFF2-40B4-BE49-F238E27FC236}">
                <a16:creationId xmlns="" xmlns:a16="http://schemas.microsoft.com/office/drawing/2014/main" id="{13024C95-C6A3-6884-6543-B361DE8AAEB8}"/>
              </a:ext>
            </a:extLst>
          </p:cNvPr>
          <p:cNvCxnSpPr/>
          <p:nvPr/>
        </p:nvCxnSpPr>
        <p:spPr>
          <a:xfrm>
            <a:off x="-40255" y="973348"/>
            <a:ext cx="12243756" cy="8626"/>
          </a:xfrm>
          <a:prstGeom prst="straightConnector1">
            <a:avLst/>
          </a:prstGeom>
          <a:ln w="12700"/>
        </p:spPr>
        <p:style>
          <a:lnRef idx="3">
            <a:schemeClr val="dk1"/>
          </a:lnRef>
          <a:fillRef idx="0">
            <a:schemeClr val="dk1"/>
          </a:fillRef>
          <a:effectRef idx="2">
            <a:schemeClr val="dk1"/>
          </a:effectRef>
          <a:fontRef idx="minor">
            <a:schemeClr val="tx1"/>
          </a:fontRef>
        </p:style>
      </p:cxnSp>
      <p:sp>
        <p:nvSpPr>
          <p:cNvPr id="7" name="Hộp Văn bản 6">
            <a:extLst>
              <a:ext uri="{FF2B5EF4-FFF2-40B4-BE49-F238E27FC236}">
                <a16:creationId xmlns="" xmlns:a16="http://schemas.microsoft.com/office/drawing/2014/main" id="{3CBE28FF-AC48-EA06-D0CB-A8B96F1A995D}"/>
              </a:ext>
            </a:extLst>
          </p:cNvPr>
          <p:cNvSpPr txBox="1"/>
          <p:nvPr/>
        </p:nvSpPr>
        <p:spPr>
          <a:xfrm>
            <a:off x="207817" y="1160318"/>
            <a:ext cx="1175904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vi-VN" sz="2400" dirty="0" err="1">
                <a:solidFill>
                  <a:prstClr val="black"/>
                </a:solidFill>
                <a:cs typeface="Arial"/>
              </a:rPr>
              <a:t>Example</a:t>
            </a:r>
          </a:p>
        </p:txBody>
      </p:sp>
      <p:sp>
        <p:nvSpPr>
          <p:cNvPr id="5" name="Hình Bầu dục 4">
            <a:extLst>
              <a:ext uri="{FF2B5EF4-FFF2-40B4-BE49-F238E27FC236}">
                <a16:creationId xmlns="" xmlns:a16="http://schemas.microsoft.com/office/drawing/2014/main" id="{05952E4D-64D2-8444-5C0B-BBF26ABC731D}"/>
              </a:ext>
            </a:extLst>
          </p:cNvPr>
          <p:cNvSpPr/>
          <p:nvPr/>
        </p:nvSpPr>
        <p:spPr>
          <a:xfrm>
            <a:off x="1567961" y="2329961"/>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prstClr val="black"/>
                </a:solidFill>
                <a:cs typeface="Arial"/>
              </a:rPr>
              <a:t>0</a:t>
            </a:r>
          </a:p>
        </p:txBody>
      </p:sp>
      <p:sp>
        <p:nvSpPr>
          <p:cNvPr id="6" name="Hình Bầu dục 5">
            <a:extLst>
              <a:ext uri="{FF2B5EF4-FFF2-40B4-BE49-F238E27FC236}">
                <a16:creationId xmlns="" xmlns:a16="http://schemas.microsoft.com/office/drawing/2014/main" id="{139520B9-FA13-6891-F434-1C106209858A}"/>
              </a:ext>
            </a:extLst>
          </p:cNvPr>
          <p:cNvSpPr/>
          <p:nvPr/>
        </p:nvSpPr>
        <p:spPr>
          <a:xfrm>
            <a:off x="2675017" y="2056791"/>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3</a:t>
            </a:r>
          </a:p>
        </p:txBody>
      </p:sp>
      <p:sp>
        <p:nvSpPr>
          <p:cNvPr id="8" name="Hình Bầu dục 7">
            <a:extLst>
              <a:ext uri="{FF2B5EF4-FFF2-40B4-BE49-F238E27FC236}">
                <a16:creationId xmlns="" xmlns:a16="http://schemas.microsoft.com/office/drawing/2014/main" id="{9560778F-03D5-AFA8-9F6B-332908FA182B}"/>
              </a:ext>
            </a:extLst>
          </p:cNvPr>
          <p:cNvSpPr/>
          <p:nvPr/>
        </p:nvSpPr>
        <p:spPr>
          <a:xfrm>
            <a:off x="978489" y="3422640"/>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prstClr val="black"/>
                </a:solidFill>
                <a:cs typeface="Arial"/>
              </a:rPr>
              <a:t>1</a:t>
            </a:r>
          </a:p>
        </p:txBody>
      </p:sp>
      <p:sp>
        <p:nvSpPr>
          <p:cNvPr id="9" name="Hình Bầu dục 8">
            <a:extLst>
              <a:ext uri="{FF2B5EF4-FFF2-40B4-BE49-F238E27FC236}">
                <a16:creationId xmlns="" xmlns:a16="http://schemas.microsoft.com/office/drawing/2014/main" id="{547F151A-A73C-0720-7E93-F929ECFC4AAE}"/>
              </a:ext>
            </a:extLst>
          </p:cNvPr>
          <p:cNvSpPr/>
          <p:nvPr/>
        </p:nvSpPr>
        <p:spPr>
          <a:xfrm>
            <a:off x="3465772" y="3968979"/>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4</a:t>
            </a:r>
          </a:p>
        </p:txBody>
      </p:sp>
      <p:sp>
        <p:nvSpPr>
          <p:cNvPr id="10" name="Hình Bầu dục 9">
            <a:extLst>
              <a:ext uri="{FF2B5EF4-FFF2-40B4-BE49-F238E27FC236}">
                <a16:creationId xmlns="" xmlns:a16="http://schemas.microsoft.com/office/drawing/2014/main" id="{F0D185F3-8AFE-3274-9DFA-0CA53F3E64D8}"/>
              </a:ext>
            </a:extLst>
          </p:cNvPr>
          <p:cNvSpPr/>
          <p:nvPr/>
        </p:nvSpPr>
        <p:spPr>
          <a:xfrm>
            <a:off x="1797998" y="4299659"/>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2</a:t>
            </a:r>
          </a:p>
        </p:txBody>
      </p:sp>
      <p:sp>
        <p:nvSpPr>
          <p:cNvPr id="11" name="Hình Bầu dục 10">
            <a:extLst>
              <a:ext uri="{FF2B5EF4-FFF2-40B4-BE49-F238E27FC236}">
                <a16:creationId xmlns="" xmlns:a16="http://schemas.microsoft.com/office/drawing/2014/main" id="{0F7FDF8F-4A00-2DEC-A5D4-40DC698F451A}"/>
              </a:ext>
            </a:extLst>
          </p:cNvPr>
          <p:cNvSpPr/>
          <p:nvPr/>
        </p:nvSpPr>
        <p:spPr>
          <a:xfrm>
            <a:off x="2833168" y="4989771"/>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7</a:t>
            </a:r>
          </a:p>
        </p:txBody>
      </p:sp>
      <p:sp>
        <p:nvSpPr>
          <p:cNvPr id="12" name="Hình Bầu dục 11">
            <a:extLst>
              <a:ext uri="{FF2B5EF4-FFF2-40B4-BE49-F238E27FC236}">
                <a16:creationId xmlns="" xmlns:a16="http://schemas.microsoft.com/office/drawing/2014/main" id="{544799EE-9F1C-C6E9-98F9-20F5BD3D6250}"/>
              </a:ext>
            </a:extLst>
          </p:cNvPr>
          <p:cNvSpPr/>
          <p:nvPr/>
        </p:nvSpPr>
        <p:spPr>
          <a:xfrm>
            <a:off x="2430602" y="3192602"/>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5</a:t>
            </a:r>
          </a:p>
        </p:txBody>
      </p:sp>
      <p:sp>
        <p:nvSpPr>
          <p:cNvPr id="13" name="Hình Bầu dục 12">
            <a:extLst>
              <a:ext uri="{FF2B5EF4-FFF2-40B4-BE49-F238E27FC236}">
                <a16:creationId xmlns="" xmlns:a16="http://schemas.microsoft.com/office/drawing/2014/main" id="{8A1784DA-53DF-CF2F-0D98-8D9CE2F88670}"/>
              </a:ext>
            </a:extLst>
          </p:cNvPr>
          <p:cNvSpPr/>
          <p:nvPr/>
        </p:nvSpPr>
        <p:spPr>
          <a:xfrm>
            <a:off x="3796451" y="2732527"/>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6</a:t>
            </a:r>
          </a:p>
        </p:txBody>
      </p:sp>
      <p:sp>
        <p:nvSpPr>
          <p:cNvPr id="14" name="Hình Bầu dục 13">
            <a:extLst>
              <a:ext uri="{FF2B5EF4-FFF2-40B4-BE49-F238E27FC236}">
                <a16:creationId xmlns="" xmlns:a16="http://schemas.microsoft.com/office/drawing/2014/main" id="{A5C44B70-A9E8-423A-F9D5-85E72C9690B1}"/>
              </a:ext>
            </a:extLst>
          </p:cNvPr>
          <p:cNvSpPr/>
          <p:nvPr/>
        </p:nvSpPr>
        <p:spPr>
          <a:xfrm>
            <a:off x="4702225" y="4716602"/>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8</a:t>
            </a:r>
          </a:p>
        </p:txBody>
      </p:sp>
      <p:cxnSp>
        <p:nvCxnSpPr>
          <p:cNvPr id="16" name="Đường kết nối Mũi tên Thẳng 15">
            <a:extLst>
              <a:ext uri="{FF2B5EF4-FFF2-40B4-BE49-F238E27FC236}">
                <a16:creationId xmlns="" xmlns:a16="http://schemas.microsoft.com/office/drawing/2014/main" id="{7689661B-D118-9393-BC69-5E48A3055554}"/>
              </a:ext>
            </a:extLst>
          </p:cNvPr>
          <p:cNvCxnSpPr/>
          <p:nvPr/>
        </p:nvCxnSpPr>
        <p:spPr>
          <a:xfrm flipH="1">
            <a:off x="1290188" y="2884638"/>
            <a:ext cx="552091" cy="540588"/>
          </a:xfrm>
          <a:prstGeom prst="straightConnector1">
            <a:avLst/>
          </a:prstGeom>
          <a:ln w="571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7" name="Đường kết nối Mũi tên Thẳng 16">
            <a:extLst>
              <a:ext uri="{FF2B5EF4-FFF2-40B4-BE49-F238E27FC236}">
                <a16:creationId xmlns="" xmlns:a16="http://schemas.microsoft.com/office/drawing/2014/main" id="{09143AB2-E11C-5692-56A0-AEEEB455709B}"/>
              </a:ext>
            </a:extLst>
          </p:cNvPr>
          <p:cNvCxnSpPr>
            <a:cxnSpLocks/>
          </p:cNvCxnSpPr>
          <p:nvPr/>
        </p:nvCxnSpPr>
        <p:spPr>
          <a:xfrm flipH="1">
            <a:off x="1563726" y="3548945"/>
            <a:ext cx="864706" cy="140050"/>
          </a:xfrm>
          <a:prstGeom prst="straightConnector1">
            <a:avLst/>
          </a:prstGeom>
          <a:ln w="571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8" name="Đường kết nối Mũi tên Thẳng 17">
            <a:extLst>
              <a:ext uri="{FF2B5EF4-FFF2-40B4-BE49-F238E27FC236}">
                <a16:creationId xmlns="" xmlns:a16="http://schemas.microsoft.com/office/drawing/2014/main" id="{BD7F45AB-6388-84DC-84AF-631E4C559EAD}"/>
              </a:ext>
            </a:extLst>
          </p:cNvPr>
          <p:cNvCxnSpPr>
            <a:cxnSpLocks/>
          </p:cNvCxnSpPr>
          <p:nvPr/>
        </p:nvCxnSpPr>
        <p:spPr>
          <a:xfrm flipH="1">
            <a:off x="2149879" y="2376638"/>
            <a:ext cx="532552" cy="276818"/>
          </a:xfrm>
          <a:prstGeom prst="straightConnector1">
            <a:avLst/>
          </a:prstGeom>
          <a:ln w="571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9" name="Đường kết nối Mũi tên Thẳng 18">
            <a:extLst>
              <a:ext uri="{FF2B5EF4-FFF2-40B4-BE49-F238E27FC236}">
                <a16:creationId xmlns="" xmlns:a16="http://schemas.microsoft.com/office/drawing/2014/main" id="{E8610FCD-579A-0FAF-E738-DA18F10717FF}"/>
              </a:ext>
            </a:extLst>
          </p:cNvPr>
          <p:cNvCxnSpPr>
            <a:cxnSpLocks/>
          </p:cNvCxnSpPr>
          <p:nvPr/>
        </p:nvCxnSpPr>
        <p:spPr>
          <a:xfrm>
            <a:off x="2066971" y="2796715"/>
            <a:ext cx="532293" cy="442895"/>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Đường kết nối Mũi tên Thẳng 19">
            <a:extLst>
              <a:ext uri="{FF2B5EF4-FFF2-40B4-BE49-F238E27FC236}">
                <a16:creationId xmlns="" xmlns:a16="http://schemas.microsoft.com/office/drawing/2014/main" id="{2B6B2F0F-67F5-F045-74D5-FC1CD9E23D5E}"/>
              </a:ext>
            </a:extLst>
          </p:cNvPr>
          <p:cNvCxnSpPr>
            <a:cxnSpLocks/>
          </p:cNvCxnSpPr>
          <p:nvPr/>
        </p:nvCxnSpPr>
        <p:spPr>
          <a:xfrm flipH="1">
            <a:off x="2999803" y="3011638"/>
            <a:ext cx="806090" cy="442895"/>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Đường kết nối Mũi tên Thẳng 20">
            <a:extLst>
              <a:ext uri="{FF2B5EF4-FFF2-40B4-BE49-F238E27FC236}">
                <a16:creationId xmlns="" xmlns:a16="http://schemas.microsoft.com/office/drawing/2014/main" id="{C57CD43B-8ADF-87D1-B62C-67ED15349518}"/>
              </a:ext>
            </a:extLst>
          </p:cNvPr>
          <p:cNvCxnSpPr>
            <a:cxnSpLocks/>
          </p:cNvCxnSpPr>
          <p:nvPr/>
        </p:nvCxnSpPr>
        <p:spPr>
          <a:xfrm flipH="1">
            <a:off x="2296418" y="3724792"/>
            <a:ext cx="434860" cy="667587"/>
          </a:xfrm>
          <a:prstGeom prst="straightConnector1">
            <a:avLst/>
          </a:prstGeom>
          <a:ln w="571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2" name="Đường kết nối Mũi tên Thẳng 21">
            <a:extLst>
              <a:ext uri="{FF2B5EF4-FFF2-40B4-BE49-F238E27FC236}">
                <a16:creationId xmlns="" xmlns:a16="http://schemas.microsoft.com/office/drawing/2014/main" id="{063EF652-B56D-F736-E681-3C566141168A}"/>
              </a:ext>
            </a:extLst>
          </p:cNvPr>
          <p:cNvCxnSpPr>
            <a:cxnSpLocks/>
          </p:cNvCxnSpPr>
          <p:nvPr/>
        </p:nvCxnSpPr>
        <p:spPr>
          <a:xfrm flipH="1" flipV="1">
            <a:off x="2355033" y="4695225"/>
            <a:ext cx="513014" cy="407027"/>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Đường kết nối Mũi tên Thẳng 22">
            <a:extLst>
              <a:ext uri="{FF2B5EF4-FFF2-40B4-BE49-F238E27FC236}">
                <a16:creationId xmlns="" xmlns:a16="http://schemas.microsoft.com/office/drawing/2014/main" id="{7443DFF4-7B19-DDC1-C6A7-1A672E729431}"/>
              </a:ext>
            </a:extLst>
          </p:cNvPr>
          <p:cNvCxnSpPr>
            <a:cxnSpLocks/>
          </p:cNvCxnSpPr>
          <p:nvPr/>
        </p:nvCxnSpPr>
        <p:spPr>
          <a:xfrm flipH="1">
            <a:off x="3400342" y="5112022"/>
            <a:ext cx="1314090" cy="159588"/>
          </a:xfrm>
          <a:prstGeom prst="straightConnector1">
            <a:avLst/>
          </a:prstGeom>
          <a:ln w="571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4" name="Đường kết nối Mũi tên Thẳng 23">
            <a:extLst>
              <a:ext uri="{FF2B5EF4-FFF2-40B4-BE49-F238E27FC236}">
                <a16:creationId xmlns="" xmlns:a16="http://schemas.microsoft.com/office/drawing/2014/main" id="{7471F23C-0DE8-5C19-CEB6-AEBEE4D28991}"/>
              </a:ext>
            </a:extLst>
          </p:cNvPr>
          <p:cNvCxnSpPr>
            <a:cxnSpLocks/>
          </p:cNvCxnSpPr>
          <p:nvPr/>
        </p:nvCxnSpPr>
        <p:spPr>
          <a:xfrm>
            <a:off x="3981739" y="4408637"/>
            <a:ext cx="835140" cy="384280"/>
          </a:xfrm>
          <a:prstGeom prst="straightConnector1">
            <a:avLst/>
          </a:prstGeom>
          <a:ln w="571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5" name="Đường kết nối Mũi tên Thẳng 24">
            <a:extLst>
              <a:ext uri="{FF2B5EF4-FFF2-40B4-BE49-F238E27FC236}">
                <a16:creationId xmlns="" xmlns:a16="http://schemas.microsoft.com/office/drawing/2014/main" id="{1A305435-8F7D-4DB7-CFE9-CC0807DE4C2F}"/>
              </a:ext>
            </a:extLst>
          </p:cNvPr>
          <p:cNvCxnSpPr>
            <a:cxnSpLocks/>
          </p:cNvCxnSpPr>
          <p:nvPr/>
        </p:nvCxnSpPr>
        <p:spPr>
          <a:xfrm flipH="1">
            <a:off x="3800880" y="3304715"/>
            <a:ext cx="239476" cy="677357"/>
          </a:xfrm>
          <a:prstGeom prst="straightConnector1">
            <a:avLst/>
          </a:prstGeom>
          <a:ln w="571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6" name="Đường kết nối Mũi tên Thẳng 25">
            <a:extLst>
              <a:ext uri="{FF2B5EF4-FFF2-40B4-BE49-F238E27FC236}">
                <a16:creationId xmlns="" xmlns:a16="http://schemas.microsoft.com/office/drawing/2014/main" id="{58D5708D-C7AA-4E26-C3F2-BF476DDAEEC2}"/>
              </a:ext>
            </a:extLst>
          </p:cNvPr>
          <p:cNvCxnSpPr>
            <a:cxnSpLocks/>
          </p:cNvCxnSpPr>
          <p:nvPr/>
        </p:nvCxnSpPr>
        <p:spPr>
          <a:xfrm flipH="1">
            <a:off x="2364803" y="4350022"/>
            <a:ext cx="1099168" cy="198665"/>
          </a:xfrm>
          <a:prstGeom prst="straightConnector1">
            <a:avLst/>
          </a:prstGeom>
          <a:ln w="571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aphicFrame>
        <p:nvGraphicFramePr>
          <p:cNvPr id="27" name="Bảng 27">
            <a:extLst>
              <a:ext uri="{FF2B5EF4-FFF2-40B4-BE49-F238E27FC236}">
                <a16:creationId xmlns="" xmlns:a16="http://schemas.microsoft.com/office/drawing/2014/main" id="{53EFAFF6-B781-E76B-C1C2-A73D867B8580}"/>
              </a:ext>
            </a:extLst>
          </p:cNvPr>
          <p:cNvGraphicFramePr>
            <a:graphicFrameLocks noGrp="1"/>
          </p:cNvGraphicFramePr>
          <p:nvPr>
            <p:extLst/>
          </p:nvPr>
        </p:nvGraphicFramePr>
        <p:xfrm>
          <a:off x="6674555" y="1566333"/>
          <a:ext cx="2275320" cy="4833081"/>
        </p:xfrm>
        <a:graphic>
          <a:graphicData uri="http://schemas.openxmlformats.org/drawingml/2006/table">
            <a:tbl>
              <a:tblPr firstRow="1" bandRow="1">
                <a:tableStyleId>{C083E6E3-FA7D-4D7B-A595-EF9225AFEA82}</a:tableStyleId>
              </a:tblPr>
              <a:tblGrid>
                <a:gridCol w="1137660">
                  <a:extLst>
                    <a:ext uri="{9D8B030D-6E8A-4147-A177-3AD203B41FA5}">
                      <a16:colId xmlns="" xmlns:a16="http://schemas.microsoft.com/office/drawing/2014/main" val="3030735533"/>
                    </a:ext>
                  </a:extLst>
                </a:gridCol>
                <a:gridCol w="1137660">
                  <a:extLst>
                    <a:ext uri="{9D8B030D-6E8A-4147-A177-3AD203B41FA5}">
                      <a16:colId xmlns="" xmlns:a16="http://schemas.microsoft.com/office/drawing/2014/main" val="3213144432"/>
                    </a:ext>
                  </a:extLst>
                </a:gridCol>
              </a:tblGrid>
              <a:tr h="537009">
                <a:tc>
                  <a:txBody>
                    <a:bodyPr/>
                    <a:lstStyle/>
                    <a:p>
                      <a:pPr algn="ctr"/>
                      <a:r>
                        <a:rPr lang="vi-VN" b="0" dirty="0"/>
                        <a:t>0</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1,3,5</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02114"/>
                  </a:ext>
                </a:extLst>
              </a:tr>
              <a:tr h="537009">
                <a:tc>
                  <a:txBody>
                    <a:bodyPr/>
                    <a:lstStyle/>
                    <a:p>
                      <a:pPr algn="ctr"/>
                      <a:r>
                        <a:rPr lang="vi-VN" b="0" dirty="0"/>
                        <a:t>1</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0,5</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176112846"/>
                  </a:ext>
                </a:extLst>
              </a:tr>
              <a:tr h="537009">
                <a:tc>
                  <a:txBody>
                    <a:bodyPr/>
                    <a:lstStyle/>
                    <a:p>
                      <a:pPr algn="ctr"/>
                      <a:r>
                        <a:rPr lang="vi-VN" b="0" dirty="0"/>
                        <a:t>2</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4,5,7</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197727904"/>
                  </a:ext>
                </a:extLst>
              </a:tr>
              <a:tr h="537009">
                <a:tc>
                  <a:txBody>
                    <a:bodyPr/>
                    <a:lstStyle/>
                    <a:p>
                      <a:pPr algn="ctr"/>
                      <a:r>
                        <a:rPr lang="vi-VN" b="0" dirty="0">
                          <a:solidFill>
                            <a:srgbClr val="FF0000"/>
                          </a:solidFill>
                        </a:rPr>
                        <a:t>3</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0</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226018984"/>
                  </a:ext>
                </a:extLst>
              </a:tr>
              <a:tr h="537009">
                <a:tc>
                  <a:txBody>
                    <a:bodyPr/>
                    <a:lstStyle/>
                    <a:p>
                      <a:pPr algn="ctr"/>
                      <a:r>
                        <a:rPr lang="vi-VN" b="0" dirty="0"/>
                        <a:t>4</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2,6,8</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3201594488"/>
                  </a:ext>
                </a:extLst>
              </a:tr>
              <a:tr h="537009">
                <a:tc>
                  <a:txBody>
                    <a:bodyPr/>
                    <a:lstStyle/>
                    <a:p>
                      <a:pPr algn="ctr"/>
                      <a:r>
                        <a:rPr lang="vi-VN" b="0" dirty="0"/>
                        <a:t>5</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0,1,2,6</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051115021"/>
                  </a:ext>
                </a:extLst>
              </a:tr>
              <a:tr h="537009">
                <a:tc>
                  <a:txBody>
                    <a:bodyPr/>
                    <a:lstStyle/>
                    <a:p>
                      <a:pPr algn="ctr"/>
                      <a:r>
                        <a:rPr lang="vi-VN" b="0" dirty="0"/>
                        <a:t>6</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4,5</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69163513"/>
                  </a:ext>
                </a:extLst>
              </a:tr>
              <a:tr h="537009">
                <a:tc>
                  <a:txBody>
                    <a:bodyPr/>
                    <a:lstStyle/>
                    <a:p>
                      <a:pPr algn="ctr"/>
                      <a:r>
                        <a:rPr lang="vi-VN" b="0" dirty="0"/>
                        <a:t>7</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2,8</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034787015"/>
                  </a:ext>
                </a:extLst>
              </a:tr>
              <a:tr h="537009">
                <a:tc>
                  <a:txBody>
                    <a:bodyPr/>
                    <a:lstStyle/>
                    <a:p>
                      <a:pPr lvl="0" algn="ctr">
                        <a:buNone/>
                      </a:pPr>
                      <a:r>
                        <a:rPr lang="vi-VN" b="0" dirty="0"/>
                        <a:t>8</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vi-VN" b="0" dirty="0"/>
                        <a:t>4,7</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726173693"/>
                  </a:ext>
                </a:extLst>
              </a:tr>
            </a:tbl>
          </a:graphicData>
        </a:graphic>
      </p:graphicFrame>
      <p:graphicFrame>
        <p:nvGraphicFramePr>
          <p:cNvPr id="28" name="Bảng 27">
            <a:extLst>
              <a:ext uri="{FF2B5EF4-FFF2-40B4-BE49-F238E27FC236}">
                <a16:creationId xmlns="" xmlns:a16="http://schemas.microsoft.com/office/drawing/2014/main" id="{653E2956-5DA4-C12A-CB4D-79477FC54F49}"/>
              </a:ext>
            </a:extLst>
          </p:cNvPr>
          <p:cNvGraphicFramePr>
            <a:graphicFrameLocks noGrp="1"/>
          </p:cNvGraphicFramePr>
          <p:nvPr>
            <p:extLst/>
          </p:nvPr>
        </p:nvGraphicFramePr>
        <p:xfrm>
          <a:off x="9256888" y="1566333"/>
          <a:ext cx="818444" cy="4818183"/>
        </p:xfrm>
        <a:graphic>
          <a:graphicData uri="http://schemas.openxmlformats.org/drawingml/2006/table">
            <a:tbl>
              <a:tblPr firstRow="1" bandRow="1">
                <a:tableStyleId>{C083E6E3-FA7D-4D7B-A595-EF9225AFEA82}</a:tableStyleId>
              </a:tblPr>
              <a:tblGrid>
                <a:gridCol w="818444">
                  <a:extLst>
                    <a:ext uri="{9D8B030D-6E8A-4147-A177-3AD203B41FA5}">
                      <a16:colId xmlns="" xmlns:a16="http://schemas.microsoft.com/office/drawing/2014/main" val="3030735533"/>
                    </a:ext>
                  </a:extLst>
                </a:gridCol>
              </a:tblGrid>
              <a:tr h="522111">
                <a:tc>
                  <a:txBody>
                    <a:bodyPr/>
                    <a:lstStyle/>
                    <a:p>
                      <a:pPr algn="ct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02114"/>
                  </a:ext>
                </a:extLst>
              </a:tr>
              <a:tr h="537009">
                <a:tc>
                  <a:txBody>
                    <a:bodyPr/>
                    <a:lstStyle/>
                    <a:p>
                      <a:pPr algn="ct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176112846"/>
                  </a:ext>
                </a:extLst>
              </a:tr>
              <a:tr h="537009">
                <a:tc>
                  <a:txBody>
                    <a:bodyPr/>
                    <a:lstStyle/>
                    <a:p>
                      <a:pPr algn="ct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197727904"/>
                  </a:ext>
                </a:extLst>
              </a:tr>
              <a:tr h="537009">
                <a:tc>
                  <a:txBody>
                    <a:bodyPr/>
                    <a:lstStyle/>
                    <a:p>
                      <a:pPr algn="ctr"/>
                      <a:r>
                        <a:rPr lang="vi-VN" b="0" dirty="0">
                          <a:solidFill>
                            <a:srgbClr val="FF0000"/>
                          </a:solidFill>
                        </a:rPr>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226018984"/>
                  </a:ext>
                </a:extLst>
              </a:tr>
              <a:tr h="537009">
                <a:tc>
                  <a:txBody>
                    <a:bodyPr/>
                    <a:lstStyle/>
                    <a:p>
                      <a:pPr algn="ct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3201594488"/>
                  </a:ext>
                </a:extLst>
              </a:tr>
              <a:tr h="537009">
                <a:tc>
                  <a:txBody>
                    <a:bodyPr/>
                    <a:lstStyle/>
                    <a:p>
                      <a:pPr algn="ct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051115021"/>
                  </a:ext>
                </a:extLst>
              </a:tr>
              <a:tr h="537009">
                <a:tc>
                  <a:txBody>
                    <a:bodyPr/>
                    <a:lstStyle/>
                    <a:p>
                      <a:pPr algn="ct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69163513"/>
                  </a:ext>
                </a:extLst>
              </a:tr>
              <a:tr h="537009">
                <a:tc>
                  <a:txBody>
                    <a:bodyPr/>
                    <a:lstStyle/>
                    <a:p>
                      <a:pPr algn="ct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034787015"/>
                  </a:ext>
                </a:extLst>
              </a:tr>
              <a:tr h="537009">
                <a:tc>
                  <a:txBody>
                    <a:bodyPr/>
                    <a:lstStyle/>
                    <a:p>
                      <a:pPr lvl="0" algn="ctr">
                        <a:buNone/>
                      </a:pP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726173693"/>
                  </a:ext>
                </a:extLst>
              </a:tr>
            </a:tbl>
          </a:graphicData>
        </a:graphic>
      </p:graphicFrame>
      <p:sp>
        <p:nvSpPr>
          <p:cNvPr id="15" name="Hộp Văn bản 14">
            <a:extLst>
              <a:ext uri="{FF2B5EF4-FFF2-40B4-BE49-F238E27FC236}">
                <a16:creationId xmlns="" xmlns:a16="http://schemas.microsoft.com/office/drawing/2014/main" id="{4ED05710-F1AE-9F0E-7F25-BF7F8EC6C0C1}"/>
              </a:ext>
            </a:extLst>
          </p:cNvPr>
          <p:cNvSpPr txBox="1"/>
          <p:nvPr/>
        </p:nvSpPr>
        <p:spPr>
          <a:xfrm>
            <a:off x="751114" y="5867399"/>
            <a:ext cx="57270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err="1">
                <a:solidFill>
                  <a:prstClr val="black"/>
                </a:solidFill>
                <a:cs typeface="Arial"/>
              </a:rPr>
              <a:t>Dfs</a:t>
            </a:r>
            <a:r>
              <a:rPr lang="vi-VN" dirty="0">
                <a:solidFill>
                  <a:prstClr val="black"/>
                </a:solidFill>
                <a:cs typeface="Arial"/>
              </a:rPr>
              <a:t>(0) -&gt; </a:t>
            </a:r>
            <a:r>
              <a:rPr lang="vi-VN" dirty="0" err="1">
                <a:solidFill>
                  <a:prstClr val="black"/>
                </a:solidFill>
                <a:cs typeface="Arial"/>
              </a:rPr>
              <a:t>Dfs</a:t>
            </a:r>
            <a:r>
              <a:rPr lang="vi-VN" dirty="0">
                <a:solidFill>
                  <a:prstClr val="black"/>
                </a:solidFill>
                <a:cs typeface="Arial"/>
              </a:rPr>
              <a:t>(3)</a:t>
            </a:r>
          </a:p>
        </p:txBody>
      </p:sp>
    </p:spTree>
    <p:extLst>
      <p:ext uri="{BB962C8B-B14F-4D97-AF65-F5344CB8AC3E}">
        <p14:creationId xmlns:p14="http://schemas.microsoft.com/office/powerpoint/2010/main" val="4038532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29396" y="317229"/>
            <a:ext cx="4255698" cy="691073"/>
          </a:xfrm>
        </p:spPr>
        <p:txBody>
          <a:bodyPr>
            <a:normAutofit/>
          </a:bodyPr>
          <a:lstStyle/>
          <a:p>
            <a:r>
              <a:rPr lang="vi-VN" sz="4000" dirty="0" err="1">
                <a:latin typeface="Times New Roman"/>
                <a:cs typeface="Times New Roman"/>
              </a:rPr>
              <a:t>Depth</a:t>
            </a:r>
            <a:r>
              <a:rPr lang="vi-VN" sz="4000" dirty="0">
                <a:latin typeface="Times New Roman"/>
                <a:cs typeface="Times New Roman"/>
              </a:rPr>
              <a:t> </a:t>
            </a:r>
            <a:r>
              <a:rPr lang="vi-VN" sz="4000" dirty="0" err="1">
                <a:latin typeface="Times New Roman"/>
                <a:cs typeface="Times New Roman"/>
              </a:rPr>
              <a:t>First</a:t>
            </a:r>
            <a:r>
              <a:rPr lang="vi-VN" sz="4000" dirty="0">
                <a:latin typeface="Times New Roman"/>
                <a:cs typeface="Times New Roman"/>
              </a:rPr>
              <a:t> </a:t>
            </a:r>
            <a:r>
              <a:rPr lang="vi-VN" sz="4000" dirty="0" err="1">
                <a:latin typeface="Times New Roman"/>
                <a:cs typeface="Times New Roman"/>
              </a:rPr>
              <a:t>Search</a:t>
            </a:r>
            <a:endParaRPr lang="vi-VN" sz="4000" dirty="0" err="1"/>
          </a:p>
        </p:txBody>
      </p:sp>
      <p:cxnSp>
        <p:nvCxnSpPr>
          <p:cNvPr id="4" name="Đường kết nối Mũi tên Thẳng 3">
            <a:extLst>
              <a:ext uri="{FF2B5EF4-FFF2-40B4-BE49-F238E27FC236}">
                <a16:creationId xmlns="" xmlns:a16="http://schemas.microsoft.com/office/drawing/2014/main" id="{13024C95-C6A3-6884-6543-B361DE8AAEB8}"/>
              </a:ext>
            </a:extLst>
          </p:cNvPr>
          <p:cNvCxnSpPr/>
          <p:nvPr/>
        </p:nvCxnSpPr>
        <p:spPr>
          <a:xfrm>
            <a:off x="-40255" y="973348"/>
            <a:ext cx="12243756" cy="8626"/>
          </a:xfrm>
          <a:prstGeom prst="straightConnector1">
            <a:avLst/>
          </a:prstGeom>
          <a:ln w="12700"/>
        </p:spPr>
        <p:style>
          <a:lnRef idx="3">
            <a:schemeClr val="dk1"/>
          </a:lnRef>
          <a:fillRef idx="0">
            <a:schemeClr val="dk1"/>
          </a:fillRef>
          <a:effectRef idx="2">
            <a:schemeClr val="dk1"/>
          </a:effectRef>
          <a:fontRef idx="minor">
            <a:schemeClr val="tx1"/>
          </a:fontRef>
        </p:style>
      </p:cxnSp>
      <p:sp>
        <p:nvSpPr>
          <p:cNvPr id="7" name="Hộp Văn bản 6">
            <a:extLst>
              <a:ext uri="{FF2B5EF4-FFF2-40B4-BE49-F238E27FC236}">
                <a16:creationId xmlns="" xmlns:a16="http://schemas.microsoft.com/office/drawing/2014/main" id="{3CBE28FF-AC48-EA06-D0CB-A8B96F1A995D}"/>
              </a:ext>
            </a:extLst>
          </p:cNvPr>
          <p:cNvSpPr txBox="1"/>
          <p:nvPr/>
        </p:nvSpPr>
        <p:spPr>
          <a:xfrm>
            <a:off x="207817" y="1160318"/>
            <a:ext cx="1175904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vi-VN" sz="2400" dirty="0" err="1">
                <a:solidFill>
                  <a:prstClr val="black"/>
                </a:solidFill>
                <a:cs typeface="Arial"/>
              </a:rPr>
              <a:t>Example</a:t>
            </a:r>
          </a:p>
        </p:txBody>
      </p:sp>
      <p:sp>
        <p:nvSpPr>
          <p:cNvPr id="5" name="Hình Bầu dục 4">
            <a:extLst>
              <a:ext uri="{FF2B5EF4-FFF2-40B4-BE49-F238E27FC236}">
                <a16:creationId xmlns="" xmlns:a16="http://schemas.microsoft.com/office/drawing/2014/main" id="{05952E4D-64D2-8444-5C0B-BBF26ABC731D}"/>
              </a:ext>
            </a:extLst>
          </p:cNvPr>
          <p:cNvSpPr/>
          <p:nvPr/>
        </p:nvSpPr>
        <p:spPr>
          <a:xfrm>
            <a:off x="1567961" y="2329961"/>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prstClr val="black"/>
                </a:solidFill>
                <a:cs typeface="Arial"/>
              </a:rPr>
              <a:t>0</a:t>
            </a:r>
          </a:p>
        </p:txBody>
      </p:sp>
      <p:sp>
        <p:nvSpPr>
          <p:cNvPr id="6" name="Hình Bầu dục 5">
            <a:extLst>
              <a:ext uri="{FF2B5EF4-FFF2-40B4-BE49-F238E27FC236}">
                <a16:creationId xmlns="" xmlns:a16="http://schemas.microsoft.com/office/drawing/2014/main" id="{139520B9-FA13-6891-F434-1C106209858A}"/>
              </a:ext>
            </a:extLst>
          </p:cNvPr>
          <p:cNvSpPr/>
          <p:nvPr/>
        </p:nvSpPr>
        <p:spPr>
          <a:xfrm>
            <a:off x="2675017" y="2056791"/>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3</a:t>
            </a:r>
          </a:p>
        </p:txBody>
      </p:sp>
      <p:sp>
        <p:nvSpPr>
          <p:cNvPr id="8" name="Hình Bầu dục 7">
            <a:extLst>
              <a:ext uri="{FF2B5EF4-FFF2-40B4-BE49-F238E27FC236}">
                <a16:creationId xmlns="" xmlns:a16="http://schemas.microsoft.com/office/drawing/2014/main" id="{9560778F-03D5-AFA8-9F6B-332908FA182B}"/>
              </a:ext>
            </a:extLst>
          </p:cNvPr>
          <p:cNvSpPr/>
          <p:nvPr/>
        </p:nvSpPr>
        <p:spPr>
          <a:xfrm>
            <a:off x="978489" y="3422640"/>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prstClr val="black"/>
                </a:solidFill>
                <a:cs typeface="Arial"/>
              </a:rPr>
              <a:t>1</a:t>
            </a:r>
          </a:p>
        </p:txBody>
      </p:sp>
      <p:sp>
        <p:nvSpPr>
          <p:cNvPr id="9" name="Hình Bầu dục 8">
            <a:extLst>
              <a:ext uri="{FF2B5EF4-FFF2-40B4-BE49-F238E27FC236}">
                <a16:creationId xmlns="" xmlns:a16="http://schemas.microsoft.com/office/drawing/2014/main" id="{547F151A-A73C-0720-7E93-F929ECFC4AAE}"/>
              </a:ext>
            </a:extLst>
          </p:cNvPr>
          <p:cNvSpPr/>
          <p:nvPr/>
        </p:nvSpPr>
        <p:spPr>
          <a:xfrm>
            <a:off x="3465772" y="3968979"/>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4</a:t>
            </a:r>
          </a:p>
        </p:txBody>
      </p:sp>
      <p:sp>
        <p:nvSpPr>
          <p:cNvPr id="10" name="Hình Bầu dục 9">
            <a:extLst>
              <a:ext uri="{FF2B5EF4-FFF2-40B4-BE49-F238E27FC236}">
                <a16:creationId xmlns="" xmlns:a16="http://schemas.microsoft.com/office/drawing/2014/main" id="{F0D185F3-8AFE-3274-9DFA-0CA53F3E64D8}"/>
              </a:ext>
            </a:extLst>
          </p:cNvPr>
          <p:cNvSpPr/>
          <p:nvPr/>
        </p:nvSpPr>
        <p:spPr>
          <a:xfrm>
            <a:off x="1797998" y="4299659"/>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2</a:t>
            </a:r>
          </a:p>
        </p:txBody>
      </p:sp>
      <p:sp>
        <p:nvSpPr>
          <p:cNvPr id="11" name="Hình Bầu dục 10">
            <a:extLst>
              <a:ext uri="{FF2B5EF4-FFF2-40B4-BE49-F238E27FC236}">
                <a16:creationId xmlns="" xmlns:a16="http://schemas.microsoft.com/office/drawing/2014/main" id="{0F7FDF8F-4A00-2DEC-A5D4-40DC698F451A}"/>
              </a:ext>
            </a:extLst>
          </p:cNvPr>
          <p:cNvSpPr/>
          <p:nvPr/>
        </p:nvSpPr>
        <p:spPr>
          <a:xfrm>
            <a:off x="2833168" y="4989771"/>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7</a:t>
            </a:r>
          </a:p>
        </p:txBody>
      </p:sp>
      <p:sp>
        <p:nvSpPr>
          <p:cNvPr id="12" name="Hình Bầu dục 11">
            <a:extLst>
              <a:ext uri="{FF2B5EF4-FFF2-40B4-BE49-F238E27FC236}">
                <a16:creationId xmlns="" xmlns:a16="http://schemas.microsoft.com/office/drawing/2014/main" id="{544799EE-9F1C-C6E9-98F9-20F5BD3D6250}"/>
              </a:ext>
            </a:extLst>
          </p:cNvPr>
          <p:cNvSpPr/>
          <p:nvPr/>
        </p:nvSpPr>
        <p:spPr>
          <a:xfrm>
            <a:off x="2430602" y="3192602"/>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5</a:t>
            </a:r>
          </a:p>
        </p:txBody>
      </p:sp>
      <p:sp>
        <p:nvSpPr>
          <p:cNvPr id="13" name="Hình Bầu dục 12">
            <a:extLst>
              <a:ext uri="{FF2B5EF4-FFF2-40B4-BE49-F238E27FC236}">
                <a16:creationId xmlns="" xmlns:a16="http://schemas.microsoft.com/office/drawing/2014/main" id="{8A1784DA-53DF-CF2F-0D98-8D9CE2F88670}"/>
              </a:ext>
            </a:extLst>
          </p:cNvPr>
          <p:cNvSpPr/>
          <p:nvPr/>
        </p:nvSpPr>
        <p:spPr>
          <a:xfrm>
            <a:off x="3796451" y="2732527"/>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6</a:t>
            </a:r>
          </a:p>
        </p:txBody>
      </p:sp>
      <p:sp>
        <p:nvSpPr>
          <p:cNvPr id="14" name="Hình Bầu dục 13">
            <a:extLst>
              <a:ext uri="{FF2B5EF4-FFF2-40B4-BE49-F238E27FC236}">
                <a16:creationId xmlns="" xmlns:a16="http://schemas.microsoft.com/office/drawing/2014/main" id="{A5C44B70-A9E8-423A-F9D5-85E72C9690B1}"/>
              </a:ext>
            </a:extLst>
          </p:cNvPr>
          <p:cNvSpPr/>
          <p:nvPr/>
        </p:nvSpPr>
        <p:spPr>
          <a:xfrm>
            <a:off x="4702225" y="4716602"/>
            <a:ext cx="589471" cy="54634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solidFill>
                  <a:prstClr val="black"/>
                </a:solidFill>
                <a:cs typeface="Arial"/>
              </a:rPr>
              <a:t>8</a:t>
            </a:r>
          </a:p>
        </p:txBody>
      </p:sp>
      <p:cxnSp>
        <p:nvCxnSpPr>
          <p:cNvPr id="16" name="Đường kết nối Mũi tên Thẳng 15">
            <a:extLst>
              <a:ext uri="{FF2B5EF4-FFF2-40B4-BE49-F238E27FC236}">
                <a16:creationId xmlns="" xmlns:a16="http://schemas.microsoft.com/office/drawing/2014/main" id="{7689661B-D118-9393-BC69-5E48A3055554}"/>
              </a:ext>
            </a:extLst>
          </p:cNvPr>
          <p:cNvCxnSpPr/>
          <p:nvPr/>
        </p:nvCxnSpPr>
        <p:spPr>
          <a:xfrm flipH="1">
            <a:off x="1290188" y="2884638"/>
            <a:ext cx="552091" cy="540588"/>
          </a:xfrm>
          <a:prstGeom prst="straightConnector1">
            <a:avLst/>
          </a:prstGeom>
          <a:ln w="571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7" name="Đường kết nối Mũi tên Thẳng 16">
            <a:extLst>
              <a:ext uri="{FF2B5EF4-FFF2-40B4-BE49-F238E27FC236}">
                <a16:creationId xmlns="" xmlns:a16="http://schemas.microsoft.com/office/drawing/2014/main" id="{09143AB2-E11C-5692-56A0-AEEEB455709B}"/>
              </a:ext>
            </a:extLst>
          </p:cNvPr>
          <p:cNvCxnSpPr>
            <a:cxnSpLocks/>
          </p:cNvCxnSpPr>
          <p:nvPr/>
        </p:nvCxnSpPr>
        <p:spPr>
          <a:xfrm flipH="1">
            <a:off x="1563726" y="3548945"/>
            <a:ext cx="864706" cy="140050"/>
          </a:xfrm>
          <a:prstGeom prst="straightConnector1">
            <a:avLst/>
          </a:prstGeom>
          <a:ln w="571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8" name="Đường kết nối Mũi tên Thẳng 17">
            <a:extLst>
              <a:ext uri="{FF2B5EF4-FFF2-40B4-BE49-F238E27FC236}">
                <a16:creationId xmlns="" xmlns:a16="http://schemas.microsoft.com/office/drawing/2014/main" id="{BD7F45AB-6388-84DC-84AF-631E4C559EAD}"/>
              </a:ext>
            </a:extLst>
          </p:cNvPr>
          <p:cNvCxnSpPr>
            <a:cxnSpLocks/>
          </p:cNvCxnSpPr>
          <p:nvPr/>
        </p:nvCxnSpPr>
        <p:spPr>
          <a:xfrm flipH="1">
            <a:off x="2149879" y="2376638"/>
            <a:ext cx="532552" cy="276818"/>
          </a:xfrm>
          <a:prstGeom prst="straightConnector1">
            <a:avLst/>
          </a:prstGeom>
          <a:ln w="571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9" name="Đường kết nối Mũi tên Thẳng 18">
            <a:extLst>
              <a:ext uri="{FF2B5EF4-FFF2-40B4-BE49-F238E27FC236}">
                <a16:creationId xmlns="" xmlns:a16="http://schemas.microsoft.com/office/drawing/2014/main" id="{E8610FCD-579A-0FAF-E738-DA18F10717FF}"/>
              </a:ext>
            </a:extLst>
          </p:cNvPr>
          <p:cNvCxnSpPr>
            <a:cxnSpLocks/>
          </p:cNvCxnSpPr>
          <p:nvPr/>
        </p:nvCxnSpPr>
        <p:spPr>
          <a:xfrm>
            <a:off x="2066971" y="2796715"/>
            <a:ext cx="532293" cy="442895"/>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Đường kết nối Mũi tên Thẳng 19">
            <a:extLst>
              <a:ext uri="{FF2B5EF4-FFF2-40B4-BE49-F238E27FC236}">
                <a16:creationId xmlns="" xmlns:a16="http://schemas.microsoft.com/office/drawing/2014/main" id="{2B6B2F0F-67F5-F045-74D5-FC1CD9E23D5E}"/>
              </a:ext>
            </a:extLst>
          </p:cNvPr>
          <p:cNvCxnSpPr>
            <a:cxnSpLocks/>
          </p:cNvCxnSpPr>
          <p:nvPr/>
        </p:nvCxnSpPr>
        <p:spPr>
          <a:xfrm flipH="1">
            <a:off x="2999803" y="3011638"/>
            <a:ext cx="806090" cy="442895"/>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Đường kết nối Mũi tên Thẳng 20">
            <a:extLst>
              <a:ext uri="{FF2B5EF4-FFF2-40B4-BE49-F238E27FC236}">
                <a16:creationId xmlns="" xmlns:a16="http://schemas.microsoft.com/office/drawing/2014/main" id="{C57CD43B-8ADF-87D1-B62C-67ED15349518}"/>
              </a:ext>
            </a:extLst>
          </p:cNvPr>
          <p:cNvCxnSpPr>
            <a:cxnSpLocks/>
          </p:cNvCxnSpPr>
          <p:nvPr/>
        </p:nvCxnSpPr>
        <p:spPr>
          <a:xfrm flipH="1">
            <a:off x="2296418" y="3724792"/>
            <a:ext cx="434860" cy="667587"/>
          </a:xfrm>
          <a:prstGeom prst="straightConnector1">
            <a:avLst/>
          </a:prstGeom>
          <a:ln w="571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2" name="Đường kết nối Mũi tên Thẳng 21">
            <a:extLst>
              <a:ext uri="{FF2B5EF4-FFF2-40B4-BE49-F238E27FC236}">
                <a16:creationId xmlns="" xmlns:a16="http://schemas.microsoft.com/office/drawing/2014/main" id="{063EF652-B56D-F736-E681-3C566141168A}"/>
              </a:ext>
            </a:extLst>
          </p:cNvPr>
          <p:cNvCxnSpPr>
            <a:cxnSpLocks/>
          </p:cNvCxnSpPr>
          <p:nvPr/>
        </p:nvCxnSpPr>
        <p:spPr>
          <a:xfrm flipH="1" flipV="1">
            <a:off x="2355033" y="4695225"/>
            <a:ext cx="513014" cy="407027"/>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Đường kết nối Mũi tên Thẳng 22">
            <a:extLst>
              <a:ext uri="{FF2B5EF4-FFF2-40B4-BE49-F238E27FC236}">
                <a16:creationId xmlns="" xmlns:a16="http://schemas.microsoft.com/office/drawing/2014/main" id="{7443DFF4-7B19-DDC1-C6A7-1A672E729431}"/>
              </a:ext>
            </a:extLst>
          </p:cNvPr>
          <p:cNvCxnSpPr>
            <a:cxnSpLocks/>
          </p:cNvCxnSpPr>
          <p:nvPr/>
        </p:nvCxnSpPr>
        <p:spPr>
          <a:xfrm flipH="1">
            <a:off x="3400342" y="5112022"/>
            <a:ext cx="1314090" cy="159588"/>
          </a:xfrm>
          <a:prstGeom prst="straightConnector1">
            <a:avLst/>
          </a:prstGeom>
          <a:ln w="571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4" name="Đường kết nối Mũi tên Thẳng 23">
            <a:extLst>
              <a:ext uri="{FF2B5EF4-FFF2-40B4-BE49-F238E27FC236}">
                <a16:creationId xmlns="" xmlns:a16="http://schemas.microsoft.com/office/drawing/2014/main" id="{7471F23C-0DE8-5C19-CEB6-AEBEE4D28991}"/>
              </a:ext>
            </a:extLst>
          </p:cNvPr>
          <p:cNvCxnSpPr>
            <a:cxnSpLocks/>
          </p:cNvCxnSpPr>
          <p:nvPr/>
        </p:nvCxnSpPr>
        <p:spPr>
          <a:xfrm>
            <a:off x="3981739" y="4408637"/>
            <a:ext cx="835140" cy="384280"/>
          </a:xfrm>
          <a:prstGeom prst="straightConnector1">
            <a:avLst/>
          </a:prstGeom>
          <a:ln w="571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5" name="Đường kết nối Mũi tên Thẳng 24">
            <a:extLst>
              <a:ext uri="{FF2B5EF4-FFF2-40B4-BE49-F238E27FC236}">
                <a16:creationId xmlns="" xmlns:a16="http://schemas.microsoft.com/office/drawing/2014/main" id="{1A305435-8F7D-4DB7-CFE9-CC0807DE4C2F}"/>
              </a:ext>
            </a:extLst>
          </p:cNvPr>
          <p:cNvCxnSpPr>
            <a:cxnSpLocks/>
          </p:cNvCxnSpPr>
          <p:nvPr/>
        </p:nvCxnSpPr>
        <p:spPr>
          <a:xfrm flipH="1">
            <a:off x="3800880" y="3304715"/>
            <a:ext cx="239476" cy="677357"/>
          </a:xfrm>
          <a:prstGeom prst="straightConnector1">
            <a:avLst/>
          </a:prstGeom>
          <a:ln w="571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6" name="Đường kết nối Mũi tên Thẳng 25">
            <a:extLst>
              <a:ext uri="{FF2B5EF4-FFF2-40B4-BE49-F238E27FC236}">
                <a16:creationId xmlns="" xmlns:a16="http://schemas.microsoft.com/office/drawing/2014/main" id="{58D5708D-C7AA-4E26-C3F2-BF476DDAEEC2}"/>
              </a:ext>
            </a:extLst>
          </p:cNvPr>
          <p:cNvCxnSpPr>
            <a:cxnSpLocks/>
          </p:cNvCxnSpPr>
          <p:nvPr/>
        </p:nvCxnSpPr>
        <p:spPr>
          <a:xfrm flipH="1">
            <a:off x="2364803" y="4350022"/>
            <a:ext cx="1099168" cy="198665"/>
          </a:xfrm>
          <a:prstGeom prst="straightConnector1">
            <a:avLst/>
          </a:prstGeom>
          <a:ln w="571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aphicFrame>
        <p:nvGraphicFramePr>
          <p:cNvPr id="27" name="Bảng 27">
            <a:extLst>
              <a:ext uri="{FF2B5EF4-FFF2-40B4-BE49-F238E27FC236}">
                <a16:creationId xmlns="" xmlns:a16="http://schemas.microsoft.com/office/drawing/2014/main" id="{53EFAFF6-B781-E76B-C1C2-A73D867B8580}"/>
              </a:ext>
            </a:extLst>
          </p:cNvPr>
          <p:cNvGraphicFramePr>
            <a:graphicFrameLocks noGrp="1"/>
          </p:cNvGraphicFramePr>
          <p:nvPr>
            <p:extLst/>
          </p:nvPr>
        </p:nvGraphicFramePr>
        <p:xfrm>
          <a:off x="6674555" y="1566333"/>
          <a:ext cx="2275320" cy="4833081"/>
        </p:xfrm>
        <a:graphic>
          <a:graphicData uri="http://schemas.openxmlformats.org/drawingml/2006/table">
            <a:tbl>
              <a:tblPr firstRow="1" bandRow="1">
                <a:tableStyleId>{C083E6E3-FA7D-4D7B-A595-EF9225AFEA82}</a:tableStyleId>
              </a:tblPr>
              <a:tblGrid>
                <a:gridCol w="1137660">
                  <a:extLst>
                    <a:ext uri="{9D8B030D-6E8A-4147-A177-3AD203B41FA5}">
                      <a16:colId xmlns="" xmlns:a16="http://schemas.microsoft.com/office/drawing/2014/main" val="3030735533"/>
                    </a:ext>
                  </a:extLst>
                </a:gridCol>
                <a:gridCol w="1137660">
                  <a:extLst>
                    <a:ext uri="{9D8B030D-6E8A-4147-A177-3AD203B41FA5}">
                      <a16:colId xmlns="" xmlns:a16="http://schemas.microsoft.com/office/drawing/2014/main" val="3213144432"/>
                    </a:ext>
                  </a:extLst>
                </a:gridCol>
              </a:tblGrid>
              <a:tr h="537009">
                <a:tc>
                  <a:txBody>
                    <a:bodyPr/>
                    <a:lstStyle/>
                    <a:p>
                      <a:pPr algn="ctr"/>
                      <a:r>
                        <a:rPr lang="vi-VN" b="0" dirty="0"/>
                        <a:t>0</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1,3,5</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02114"/>
                  </a:ext>
                </a:extLst>
              </a:tr>
              <a:tr h="537009">
                <a:tc>
                  <a:txBody>
                    <a:bodyPr/>
                    <a:lstStyle/>
                    <a:p>
                      <a:pPr algn="ctr"/>
                      <a:r>
                        <a:rPr lang="vi-VN" b="0" dirty="0"/>
                        <a:t>1</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0,5</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176112846"/>
                  </a:ext>
                </a:extLst>
              </a:tr>
              <a:tr h="537009">
                <a:tc>
                  <a:txBody>
                    <a:bodyPr/>
                    <a:lstStyle/>
                    <a:p>
                      <a:pPr algn="ctr"/>
                      <a:r>
                        <a:rPr lang="vi-VN" b="0" dirty="0"/>
                        <a:t>2</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4,5,7</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197727904"/>
                  </a:ext>
                </a:extLst>
              </a:tr>
              <a:tr h="537009">
                <a:tc>
                  <a:txBody>
                    <a:bodyPr/>
                    <a:lstStyle/>
                    <a:p>
                      <a:pPr algn="ctr"/>
                      <a:r>
                        <a:rPr lang="vi-VN" b="0" dirty="0">
                          <a:solidFill>
                            <a:schemeClr val="tx1"/>
                          </a:solidFill>
                        </a:rPr>
                        <a:t>3</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0</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226018984"/>
                  </a:ext>
                </a:extLst>
              </a:tr>
              <a:tr h="537009">
                <a:tc>
                  <a:txBody>
                    <a:bodyPr/>
                    <a:lstStyle/>
                    <a:p>
                      <a:pPr algn="ctr"/>
                      <a:r>
                        <a:rPr lang="vi-VN" b="0" dirty="0"/>
                        <a:t>4</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2,6,8</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3201594488"/>
                  </a:ext>
                </a:extLst>
              </a:tr>
              <a:tr h="537009">
                <a:tc>
                  <a:txBody>
                    <a:bodyPr/>
                    <a:lstStyle/>
                    <a:p>
                      <a:pPr algn="ctr"/>
                      <a:r>
                        <a:rPr lang="vi-VN" b="0" dirty="0"/>
                        <a:t>5</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0,1,2,6</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051115021"/>
                  </a:ext>
                </a:extLst>
              </a:tr>
              <a:tr h="537009">
                <a:tc>
                  <a:txBody>
                    <a:bodyPr/>
                    <a:lstStyle/>
                    <a:p>
                      <a:pPr algn="ctr"/>
                      <a:r>
                        <a:rPr lang="vi-VN" b="0" dirty="0"/>
                        <a:t>6</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4,5</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69163513"/>
                  </a:ext>
                </a:extLst>
              </a:tr>
              <a:tr h="537009">
                <a:tc>
                  <a:txBody>
                    <a:bodyPr/>
                    <a:lstStyle/>
                    <a:p>
                      <a:pPr algn="ctr"/>
                      <a:r>
                        <a:rPr lang="vi-VN" b="0" dirty="0"/>
                        <a:t>7</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vi-VN" b="0" dirty="0"/>
                        <a:t>2,8</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034787015"/>
                  </a:ext>
                </a:extLst>
              </a:tr>
              <a:tr h="537009">
                <a:tc>
                  <a:txBody>
                    <a:bodyPr/>
                    <a:lstStyle/>
                    <a:p>
                      <a:pPr lvl="0" algn="ctr">
                        <a:buNone/>
                      </a:pPr>
                      <a:r>
                        <a:rPr lang="vi-VN" b="0" dirty="0"/>
                        <a:t>8</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vi-VN" b="0" dirty="0"/>
                        <a:t>4,7</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726173693"/>
                  </a:ext>
                </a:extLst>
              </a:tr>
            </a:tbl>
          </a:graphicData>
        </a:graphic>
      </p:graphicFrame>
      <p:graphicFrame>
        <p:nvGraphicFramePr>
          <p:cNvPr id="28" name="Bảng 27">
            <a:extLst>
              <a:ext uri="{FF2B5EF4-FFF2-40B4-BE49-F238E27FC236}">
                <a16:creationId xmlns="" xmlns:a16="http://schemas.microsoft.com/office/drawing/2014/main" id="{653E2956-5DA4-C12A-CB4D-79477FC54F49}"/>
              </a:ext>
            </a:extLst>
          </p:cNvPr>
          <p:cNvGraphicFramePr>
            <a:graphicFrameLocks noGrp="1"/>
          </p:cNvGraphicFramePr>
          <p:nvPr>
            <p:extLst/>
          </p:nvPr>
        </p:nvGraphicFramePr>
        <p:xfrm>
          <a:off x="9256888" y="1566333"/>
          <a:ext cx="818444" cy="4818183"/>
        </p:xfrm>
        <a:graphic>
          <a:graphicData uri="http://schemas.openxmlformats.org/drawingml/2006/table">
            <a:tbl>
              <a:tblPr firstRow="1" bandRow="1">
                <a:tableStyleId>{C083E6E3-FA7D-4D7B-A595-EF9225AFEA82}</a:tableStyleId>
              </a:tblPr>
              <a:tblGrid>
                <a:gridCol w="818444">
                  <a:extLst>
                    <a:ext uri="{9D8B030D-6E8A-4147-A177-3AD203B41FA5}">
                      <a16:colId xmlns="" xmlns:a16="http://schemas.microsoft.com/office/drawing/2014/main" val="3030735533"/>
                    </a:ext>
                  </a:extLst>
                </a:gridCol>
              </a:tblGrid>
              <a:tr h="522111">
                <a:tc>
                  <a:txBody>
                    <a:bodyPr/>
                    <a:lstStyle/>
                    <a:p>
                      <a:pPr algn="ct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02114"/>
                  </a:ext>
                </a:extLst>
              </a:tr>
              <a:tr h="537009">
                <a:tc>
                  <a:txBody>
                    <a:bodyPr/>
                    <a:lstStyle/>
                    <a:p>
                      <a:pPr algn="ct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176112846"/>
                  </a:ext>
                </a:extLst>
              </a:tr>
              <a:tr h="537009">
                <a:tc>
                  <a:txBody>
                    <a:bodyPr/>
                    <a:lstStyle/>
                    <a:p>
                      <a:pPr algn="ct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197727904"/>
                  </a:ext>
                </a:extLst>
              </a:tr>
              <a:tr h="537009">
                <a:tc>
                  <a:txBody>
                    <a:bodyPr/>
                    <a:lstStyle/>
                    <a:p>
                      <a:pPr algn="ctr"/>
                      <a:r>
                        <a:rPr lang="vi-VN" b="0" dirty="0">
                          <a:solidFill>
                            <a:schemeClr val="tx1"/>
                          </a:solidFill>
                        </a:rPr>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226018984"/>
                  </a:ext>
                </a:extLst>
              </a:tr>
              <a:tr h="537009">
                <a:tc>
                  <a:txBody>
                    <a:bodyPr/>
                    <a:lstStyle/>
                    <a:p>
                      <a:pPr algn="ct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3201594488"/>
                  </a:ext>
                </a:extLst>
              </a:tr>
              <a:tr h="537009">
                <a:tc>
                  <a:txBody>
                    <a:bodyPr/>
                    <a:lstStyle/>
                    <a:p>
                      <a:pPr algn="ct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2051115021"/>
                  </a:ext>
                </a:extLst>
              </a:tr>
              <a:tr h="537009">
                <a:tc>
                  <a:txBody>
                    <a:bodyPr/>
                    <a:lstStyle/>
                    <a:p>
                      <a:pPr algn="ct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69163513"/>
                  </a:ext>
                </a:extLst>
              </a:tr>
              <a:tr h="537009">
                <a:tc>
                  <a:txBody>
                    <a:bodyPr/>
                    <a:lstStyle/>
                    <a:p>
                      <a:pPr algn="ct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4034787015"/>
                  </a:ext>
                </a:extLst>
              </a:tr>
              <a:tr h="537009">
                <a:tc>
                  <a:txBody>
                    <a:bodyPr/>
                    <a:lstStyle/>
                    <a:p>
                      <a:pPr lvl="0" algn="ctr">
                        <a:buNone/>
                      </a:pPr>
                      <a:r>
                        <a:rPr lang="vi-VN" b="0" dirty="0"/>
                        <a:t>T</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 xmlns:a16="http://schemas.microsoft.com/office/drawing/2014/main" val="1726173693"/>
                  </a:ext>
                </a:extLst>
              </a:tr>
            </a:tbl>
          </a:graphicData>
        </a:graphic>
      </p:graphicFrame>
      <p:sp>
        <p:nvSpPr>
          <p:cNvPr id="15" name="Hộp Văn bản 14">
            <a:extLst>
              <a:ext uri="{FF2B5EF4-FFF2-40B4-BE49-F238E27FC236}">
                <a16:creationId xmlns="" xmlns:a16="http://schemas.microsoft.com/office/drawing/2014/main" id="{4ED05710-F1AE-9F0E-7F25-BF7F8EC6C0C1}"/>
              </a:ext>
            </a:extLst>
          </p:cNvPr>
          <p:cNvSpPr txBox="1"/>
          <p:nvPr/>
        </p:nvSpPr>
        <p:spPr>
          <a:xfrm>
            <a:off x="751114" y="5867399"/>
            <a:ext cx="57270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err="1">
                <a:solidFill>
                  <a:prstClr val="black"/>
                </a:solidFill>
                <a:cs typeface="Arial"/>
              </a:rPr>
              <a:t>Complete</a:t>
            </a:r>
            <a:r>
              <a:rPr lang="vi-VN" dirty="0">
                <a:solidFill>
                  <a:prstClr val="black"/>
                </a:solidFill>
                <a:cs typeface="Arial"/>
              </a:rPr>
              <a:t>!</a:t>
            </a:r>
          </a:p>
        </p:txBody>
      </p:sp>
    </p:spTree>
    <p:extLst>
      <p:ext uri="{BB962C8B-B14F-4D97-AF65-F5344CB8AC3E}">
        <p14:creationId xmlns:p14="http://schemas.microsoft.com/office/powerpoint/2010/main" val="8159171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58800" y="636059"/>
            <a:ext cx="10515600" cy="516324"/>
          </a:xfrm>
        </p:spPr>
        <p:txBody>
          <a:bodyPr>
            <a:normAutofit fontScale="90000"/>
          </a:bodyPr>
          <a:lstStyle/>
          <a:p>
            <a:r>
              <a:rPr lang="en-US" sz="3600" smtClean="0"/>
              <a:t>Comparing BFS and DFS</a:t>
            </a:r>
            <a:endParaRPr lang="en-US" sz="3600"/>
          </a:p>
        </p:txBody>
      </p:sp>
      <p:sp>
        <p:nvSpPr>
          <p:cNvPr id="5" name="Content Placeholder 2"/>
          <p:cNvSpPr>
            <a:spLocks noGrp="1"/>
          </p:cNvSpPr>
          <p:nvPr>
            <p:ph idx="1"/>
          </p:nvPr>
        </p:nvSpPr>
        <p:spPr>
          <a:xfrm>
            <a:off x="558800" y="1345567"/>
            <a:ext cx="10515600" cy="2479668"/>
          </a:xfrm>
        </p:spPr>
        <p:txBody>
          <a:bodyPr>
            <a:normAutofit/>
          </a:bodyPr>
          <a:lstStyle/>
          <a:p>
            <a:pPr marL="0" indent="0">
              <a:buNone/>
            </a:pPr>
            <a:r>
              <a:rPr lang="en-US" sz="2000" smtClean="0">
                <a:latin typeface="Calibri (Body)"/>
                <a:cs typeface="Arial" panose="020B0604020202020204" pitchFamily="34" charset="0"/>
              </a:rPr>
              <a:t>BFS and DFS have </a:t>
            </a:r>
            <a:r>
              <a:rPr lang="en-US" sz="2000">
                <a:latin typeface="Calibri (Body)"/>
                <a:cs typeface="Arial" panose="020B0604020202020204" pitchFamily="34" charset="0"/>
              </a:rPr>
              <a:t>different traversal orders and use different data structures for their implementation. Here’s a quick comparison of BFS and </a:t>
            </a:r>
            <a:r>
              <a:rPr lang="en-US" sz="2000" smtClean="0">
                <a:latin typeface="Calibri (Body)"/>
                <a:cs typeface="Arial" panose="020B0604020202020204" pitchFamily="34" charset="0"/>
              </a:rPr>
              <a:t>DFS:</a:t>
            </a:r>
          </a:p>
          <a:p>
            <a:pPr marL="914400" lvl="1" indent="-457200">
              <a:buFont typeface="+mj-lt"/>
              <a:buAutoNum type="arabicPeriod"/>
            </a:pPr>
            <a:r>
              <a:rPr lang="en-US" sz="2000">
                <a:latin typeface="Calibri (Body)"/>
                <a:cs typeface="Arial" panose="020B0604020202020204" pitchFamily="34" charset="0"/>
              </a:rPr>
              <a:t>BFS visits all the vertices in layers, moving outwards from the source vertex, while DFS goes as deep as possible before backtracking to explore other branches.</a:t>
            </a:r>
          </a:p>
          <a:p>
            <a:pPr marL="914400" lvl="1" indent="-457200">
              <a:buFont typeface="+mj-lt"/>
              <a:buAutoNum type="arabicPeriod"/>
            </a:pPr>
            <a:r>
              <a:rPr lang="en-US" sz="2000">
                <a:latin typeface="Calibri (Body)"/>
                <a:cs typeface="Arial" panose="020B0604020202020204" pitchFamily="34" charset="0"/>
              </a:rPr>
              <a:t>BFS uses a queue data structure, while DFS uses a stack or recursion.</a:t>
            </a:r>
          </a:p>
          <a:p>
            <a:pPr marL="914400" lvl="1" indent="-457200">
              <a:buFont typeface="+mj-lt"/>
              <a:buAutoNum type="arabicPeriod"/>
            </a:pPr>
            <a:r>
              <a:rPr lang="en-US" sz="2000">
                <a:latin typeface="Calibri (Body)"/>
                <a:cs typeface="Arial" panose="020B0604020202020204" pitchFamily="34" charset="0"/>
              </a:rPr>
              <a:t>BFS can find the shortest path between two vertices in an unweighted graph, while DFS is more suitable for problems like </a:t>
            </a:r>
            <a:r>
              <a:rPr lang="en-US" sz="2000" smtClean="0">
                <a:latin typeface="Calibri (Body)"/>
                <a:cs typeface="Arial" panose="020B0604020202020204" pitchFamily="34" charset="0"/>
              </a:rPr>
              <a:t>finding </a:t>
            </a:r>
            <a:r>
              <a:rPr lang="en-US" sz="2000">
                <a:latin typeface="Calibri (Body)"/>
                <a:cs typeface="Arial" panose="020B0604020202020204" pitchFamily="34" charset="0"/>
              </a:rPr>
              <a:t>connected components, and detecting cycles in a </a:t>
            </a:r>
            <a:r>
              <a:rPr lang="en-US" sz="2000" smtClean="0">
                <a:latin typeface="Calibri (Body)"/>
                <a:cs typeface="Arial" panose="020B0604020202020204" pitchFamily="34" charset="0"/>
              </a:rPr>
              <a:t>graph.</a:t>
            </a:r>
          </a:p>
          <a:p>
            <a:pPr marL="457200" lvl="1" indent="0">
              <a:buNone/>
            </a:pPr>
            <a:endParaRPr lang="en-US" sz="2000">
              <a:latin typeface="Calibri (Body)"/>
              <a:cs typeface="Arial" panose="020B0604020202020204" pitchFamily="34" charset="0"/>
            </a:endParaRPr>
          </a:p>
          <a:p>
            <a:pPr marL="457200" lvl="1" indent="0">
              <a:buNone/>
            </a:pPr>
            <a:endParaRPr lang="en-US" sz="2000" smtClean="0">
              <a:latin typeface="Calibri (Body)"/>
              <a:cs typeface="Arial" panose="020B0604020202020204" pitchFamily="34" charset="0"/>
            </a:endParaRPr>
          </a:p>
        </p:txBody>
      </p:sp>
      <p:sp>
        <p:nvSpPr>
          <p:cNvPr id="6" name="Title 1"/>
          <p:cNvSpPr txBox="1">
            <a:spLocks/>
          </p:cNvSpPr>
          <p:nvPr/>
        </p:nvSpPr>
        <p:spPr>
          <a:xfrm>
            <a:off x="558800" y="4753017"/>
            <a:ext cx="10515600" cy="51632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smtClean="0"/>
              <a:t>Choosing between BFS and DFS</a:t>
            </a:r>
            <a:endParaRPr lang="en-US" sz="3600"/>
          </a:p>
        </p:txBody>
      </p:sp>
      <p:sp>
        <p:nvSpPr>
          <p:cNvPr id="8" name="Rectangle 7"/>
          <p:cNvSpPr/>
          <p:nvPr/>
        </p:nvSpPr>
        <p:spPr>
          <a:xfrm>
            <a:off x="558800" y="5475881"/>
            <a:ext cx="10574867" cy="707886"/>
          </a:xfrm>
          <a:prstGeom prst="rect">
            <a:avLst/>
          </a:prstGeom>
        </p:spPr>
        <p:txBody>
          <a:bodyPr wrap="square">
            <a:spAutoFit/>
          </a:bodyPr>
          <a:lstStyle/>
          <a:p>
            <a:r>
              <a:rPr lang="en-US" sz="2000"/>
              <a:t>If the problem requires finding the shortest path in an unweighted graph, BFS is the natural choice. For problems like </a:t>
            </a:r>
            <a:r>
              <a:rPr lang="en-US" sz="2000" smtClean="0"/>
              <a:t>cycle </a:t>
            </a:r>
            <a:r>
              <a:rPr lang="en-US" sz="2000"/>
              <a:t>detection, DFS is more appropriate.</a:t>
            </a:r>
          </a:p>
        </p:txBody>
      </p:sp>
    </p:spTree>
    <p:extLst>
      <p:ext uri="{BB962C8B-B14F-4D97-AF65-F5344CB8AC3E}">
        <p14:creationId xmlns:p14="http://schemas.microsoft.com/office/powerpoint/2010/main" val="1559522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6"/>
            <a:ext cx="10515600" cy="516324"/>
          </a:xfrm>
        </p:spPr>
        <p:txBody>
          <a:bodyPr>
            <a:normAutofit fontScale="90000"/>
          </a:bodyPr>
          <a:lstStyle/>
          <a:p>
            <a:r>
              <a:rPr lang="en-US" sz="3600" smtClean="0"/>
              <a:t>Summary</a:t>
            </a:r>
            <a:endParaRPr lang="en-US" sz="3600"/>
          </a:p>
        </p:txBody>
      </p:sp>
      <p:sp>
        <p:nvSpPr>
          <p:cNvPr id="6" name="Content Placeholder 2"/>
          <p:cNvSpPr>
            <a:spLocks noGrp="1"/>
          </p:cNvSpPr>
          <p:nvPr>
            <p:ph idx="1"/>
          </p:nvPr>
        </p:nvSpPr>
        <p:spPr>
          <a:xfrm>
            <a:off x="838200" y="1145059"/>
            <a:ext cx="10515600" cy="5475660"/>
          </a:xfrm>
        </p:spPr>
        <p:txBody>
          <a:bodyPr>
            <a:normAutofit/>
          </a:bodyPr>
          <a:lstStyle/>
          <a:p>
            <a:r>
              <a:rPr lang="en-US" sz="2000">
                <a:latin typeface="Calibri (Body)"/>
                <a:cs typeface="Arial" panose="020B0604020202020204" pitchFamily="34" charset="0"/>
              </a:rPr>
              <a:t>Graphs are comprised of a set of nodes, also called vertices, and edges, or connections between the nodes</a:t>
            </a:r>
            <a:r>
              <a:rPr lang="en-US" sz="2000" smtClean="0">
                <a:latin typeface="Calibri (Body)"/>
                <a:cs typeface="Arial" panose="020B0604020202020204" pitchFamily="34" charset="0"/>
              </a:rPr>
              <a:t>. Trees are subset of graphs, are types of graph with some rules</a:t>
            </a:r>
            <a:endParaRPr lang="en-US" sz="2000">
              <a:latin typeface="Calibri (Body)"/>
              <a:cs typeface="Arial" panose="020B0604020202020204" pitchFamily="34" charset="0"/>
            </a:endParaRPr>
          </a:p>
          <a:p>
            <a:r>
              <a:rPr lang="en-US" sz="2000" smtClean="0">
                <a:latin typeface="Calibri (Body)"/>
                <a:cs typeface="Arial" panose="020B0604020202020204" pitchFamily="34" charset="0"/>
              </a:rPr>
              <a:t>Three </a:t>
            </a:r>
            <a:r>
              <a:rPr lang="en-US" sz="2000">
                <a:latin typeface="Calibri (Body)"/>
                <a:cs typeface="Arial" panose="020B0604020202020204" pitchFamily="34" charset="0"/>
              </a:rPr>
              <a:t>representations of graphs </a:t>
            </a:r>
            <a:r>
              <a:rPr lang="en-US" sz="2000" smtClean="0">
                <a:latin typeface="Calibri (Body)"/>
                <a:cs typeface="Arial" panose="020B0604020202020204" pitchFamily="34" charset="0"/>
              </a:rPr>
              <a:t>(edge list, adjacency </a:t>
            </a:r>
            <a:r>
              <a:rPr lang="en-US" sz="2000">
                <a:latin typeface="Calibri (Body)"/>
                <a:cs typeface="Arial" panose="020B0604020202020204" pitchFamily="34" charset="0"/>
              </a:rPr>
              <a:t>matrices </a:t>
            </a:r>
            <a:r>
              <a:rPr lang="en-US" sz="2000" smtClean="0">
                <a:latin typeface="Calibri (Body)"/>
                <a:cs typeface="Arial" panose="020B0604020202020204" pitchFamily="34" charset="0"/>
              </a:rPr>
              <a:t>and </a:t>
            </a:r>
            <a:r>
              <a:rPr lang="en-US" sz="2000">
                <a:latin typeface="Calibri (Body)"/>
                <a:cs typeface="Arial" panose="020B0604020202020204" pitchFamily="34" charset="0"/>
              </a:rPr>
              <a:t>adjacency lists). The adjacency lists take less space and use efficiently with BFS/DFS algo</a:t>
            </a:r>
            <a:r>
              <a:rPr lang="en-US" sz="2000" smtClean="0">
                <a:latin typeface="Calibri (Body)"/>
                <a:cs typeface="Arial" panose="020B0604020202020204" pitchFamily="34" charset="0"/>
              </a:rPr>
              <a:t>.</a:t>
            </a:r>
            <a:endParaRPr lang="en-US" sz="2000">
              <a:latin typeface="Calibri (Body)"/>
              <a:cs typeface="Arial" panose="020B0604020202020204" pitchFamily="34" charset="0"/>
            </a:endParaRPr>
          </a:p>
          <a:p>
            <a:r>
              <a:rPr lang="en-US" sz="2000" smtClean="0">
                <a:latin typeface="Calibri (Body)"/>
                <a:cs typeface="Arial" panose="020B0604020202020204" pitchFamily="34" charset="0"/>
              </a:rPr>
              <a:t>By </a:t>
            </a:r>
            <a:r>
              <a:rPr lang="en-US" sz="2000">
                <a:latin typeface="Calibri (Body)"/>
                <a:cs typeface="Arial" panose="020B0604020202020204" pitchFamily="34" charset="0"/>
              </a:rPr>
              <a:t>understanding the differences between these two algorithms and how to implement them, you’ll be well-equipped to tackle a wide range of graph </a:t>
            </a:r>
            <a:r>
              <a:rPr lang="en-US" sz="2000" smtClean="0">
                <a:latin typeface="Calibri (Body)"/>
                <a:cs typeface="Arial" panose="020B0604020202020204" pitchFamily="34" charset="0"/>
              </a:rPr>
              <a:t>problems.</a:t>
            </a:r>
            <a:endParaRPr lang="en-US" sz="2000">
              <a:latin typeface="Calibri (Body)"/>
              <a:cs typeface="Arial" panose="020B0604020202020204" pitchFamily="34" charset="0"/>
            </a:endParaRPr>
          </a:p>
        </p:txBody>
      </p:sp>
    </p:spTree>
    <p:extLst>
      <p:ext uri="{BB962C8B-B14F-4D97-AF65-F5344CB8AC3E}">
        <p14:creationId xmlns:p14="http://schemas.microsoft.com/office/powerpoint/2010/main" val="3794038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6324"/>
          </a:xfrm>
        </p:spPr>
        <p:txBody>
          <a:bodyPr>
            <a:normAutofit fontScale="90000"/>
          </a:bodyPr>
          <a:lstStyle/>
          <a:p>
            <a:r>
              <a:rPr lang="en-US" sz="3600" smtClean="0"/>
              <a:t>Introduction</a:t>
            </a:r>
            <a:endParaRPr lang="en-US" sz="3600"/>
          </a:p>
        </p:txBody>
      </p:sp>
      <p:sp>
        <p:nvSpPr>
          <p:cNvPr id="3" name="Content Placeholder 2"/>
          <p:cNvSpPr>
            <a:spLocks noGrp="1"/>
          </p:cNvSpPr>
          <p:nvPr>
            <p:ph idx="1"/>
          </p:nvPr>
        </p:nvSpPr>
        <p:spPr>
          <a:xfrm>
            <a:off x="838200" y="1145059"/>
            <a:ext cx="10515600" cy="1423480"/>
          </a:xfrm>
        </p:spPr>
        <p:txBody>
          <a:bodyPr>
            <a:normAutofit/>
          </a:bodyPr>
          <a:lstStyle/>
          <a:p>
            <a:pPr marL="0" indent="0">
              <a:buNone/>
            </a:pPr>
            <a:r>
              <a:rPr lang="en-US" sz="2000" b="1">
                <a:latin typeface="Calibri (Body)"/>
                <a:cs typeface="Arial" panose="020B0604020202020204" pitchFamily="34" charset="0"/>
              </a:rPr>
              <a:t>What is a Graph?</a:t>
            </a:r>
          </a:p>
          <a:p>
            <a:pPr marL="0" indent="0">
              <a:buNone/>
            </a:pPr>
            <a:r>
              <a:rPr lang="en-US" sz="2000" smtClean="0">
                <a:latin typeface="Calibri (Body)"/>
                <a:cs typeface="Arial" panose="020B0604020202020204" pitchFamily="34" charset="0"/>
              </a:rPr>
              <a:t>A </a:t>
            </a:r>
            <a:r>
              <a:rPr lang="en-US" sz="2000" b="1" smtClean="0">
                <a:latin typeface="Calibri (Body)"/>
                <a:cs typeface="Arial" panose="020B0604020202020204" pitchFamily="34" charset="0"/>
              </a:rPr>
              <a:t>graph</a:t>
            </a:r>
            <a:r>
              <a:rPr lang="en-US" sz="2000" smtClean="0">
                <a:latin typeface="Calibri (Body)"/>
                <a:cs typeface="Arial" panose="020B0604020202020204" pitchFamily="34" charset="0"/>
              </a:rPr>
              <a:t> consists of a finite set of </a:t>
            </a:r>
            <a:r>
              <a:rPr lang="en-US" sz="2000" b="1" smtClean="0">
                <a:latin typeface="Calibri (Body)"/>
                <a:cs typeface="Arial" panose="020B0604020202020204" pitchFamily="34" charset="0"/>
              </a:rPr>
              <a:t>vertices </a:t>
            </a:r>
            <a:r>
              <a:rPr lang="en-US" sz="2000" smtClean="0">
                <a:latin typeface="Calibri (Body)"/>
                <a:cs typeface="Arial" panose="020B0604020202020204" pitchFamily="34" charset="0"/>
              </a:rPr>
              <a:t>or nodes and a set of </a:t>
            </a:r>
            <a:r>
              <a:rPr lang="en-US" sz="2000" b="1" smtClean="0">
                <a:latin typeface="Calibri (Body)"/>
                <a:cs typeface="Arial" panose="020B0604020202020204" pitchFamily="34" charset="0"/>
              </a:rPr>
              <a:t>edges</a:t>
            </a:r>
            <a:r>
              <a:rPr lang="en-US" sz="2000" smtClean="0">
                <a:latin typeface="Calibri (Body)"/>
                <a:cs typeface="Arial" panose="020B0604020202020204" pitchFamily="34" charset="0"/>
              </a:rPr>
              <a:t> connecting these vertices. Two vertices are said to be </a:t>
            </a:r>
            <a:r>
              <a:rPr lang="en-US" sz="2000" b="1" smtClean="0">
                <a:latin typeface="Calibri (Body)"/>
                <a:cs typeface="Arial" panose="020B0604020202020204" pitchFamily="34" charset="0"/>
              </a:rPr>
              <a:t>adjacent</a:t>
            </a:r>
            <a:r>
              <a:rPr lang="en-US" sz="2000" smtClean="0">
                <a:latin typeface="Calibri (Body)"/>
                <a:cs typeface="Arial" panose="020B0604020202020204" pitchFamily="34" charset="0"/>
              </a:rPr>
              <a:t> if they are connected to each other by the same edge.</a:t>
            </a:r>
          </a:p>
        </p:txBody>
      </p:sp>
      <p:sp>
        <p:nvSpPr>
          <p:cNvPr id="6" name="Content Placeholder 2"/>
          <p:cNvSpPr txBox="1">
            <a:spLocks/>
          </p:cNvSpPr>
          <p:nvPr/>
        </p:nvSpPr>
        <p:spPr>
          <a:xfrm>
            <a:off x="838200" y="2829896"/>
            <a:ext cx="10515600" cy="13087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smtClean="0">
              <a:latin typeface="Calibri (Body)"/>
              <a:cs typeface="Arial" panose="020B0604020202020204" pitchFamily="34" charset="0"/>
            </a:endParaRPr>
          </a:p>
        </p:txBody>
      </p:sp>
      <p:pic>
        <p:nvPicPr>
          <p:cNvPr id="1026" name="Picture 2" descr="https://miro.medium.com/v2/resize:fit:875/1*xpy7aax3dIU12HVrGd_si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5024" y="2929897"/>
            <a:ext cx="8334375" cy="34861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770823" y="6438991"/>
            <a:ext cx="2542775" cy="400110"/>
          </a:xfrm>
          <a:prstGeom prst="rect">
            <a:avLst/>
          </a:prstGeom>
          <a:noFill/>
        </p:spPr>
        <p:txBody>
          <a:bodyPr wrap="square" rtlCol="0">
            <a:spAutoFit/>
          </a:bodyPr>
          <a:lstStyle/>
          <a:p>
            <a:r>
              <a:rPr lang="en-US" sz="2000" smtClean="0"/>
              <a:t>Terminology of Graphs</a:t>
            </a:r>
            <a:endParaRPr lang="en-US" sz="2000"/>
          </a:p>
        </p:txBody>
      </p:sp>
    </p:spTree>
    <p:extLst>
      <p:ext uri="{BB962C8B-B14F-4D97-AF65-F5344CB8AC3E}">
        <p14:creationId xmlns:p14="http://schemas.microsoft.com/office/powerpoint/2010/main" val="3949842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6"/>
            <a:ext cx="10515600" cy="516324"/>
          </a:xfrm>
        </p:spPr>
        <p:txBody>
          <a:bodyPr>
            <a:normAutofit fontScale="90000"/>
          </a:bodyPr>
          <a:lstStyle/>
          <a:p>
            <a:r>
              <a:rPr lang="en-US" sz="3600" smtClean="0"/>
              <a:t>FAQ</a:t>
            </a:r>
            <a:endParaRPr lang="en-US" sz="3600"/>
          </a:p>
        </p:txBody>
      </p:sp>
      <p:sp>
        <p:nvSpPr>
          <p:cNvPr id="6" name="Content Placeholder 2"/>
          <p:cNvSpPr>
            <a:spLocks noGrp="1"/>
          </p:cNvSpPr>
          <p:nvPr>
            <p:ph idx="1"/>
          </p:nvPr>
        </p:nvSpPr>
        <p:spPr>
          <a:xfrm>
            <a:off x="838200" y="1145059"/>
            <a:ext cx="10515600" cy="5475660"/>
          </a:xfrm>
        </p:spPr>
        <p:txBody>
          <a:bodyPr>
            <a:noAutofit/>
          </a:bodyPr>
          <a:lstStyle/>
          <a:p>
            <a:r>
              <a:rPr lang="en-US" sz="1800">
                <a:solidFill>
                  <a:srgbClr val="FF0000"/>
                </a:solidFill>
                <a:latin typeface="Calibri (Body)"/>
                <a:cs typeface="Arial" panose="020B0604020202020204" pitchFamily="34" charset="0"/>
              </a:rPr>
              <a:t>Q</a:t>
            </a:r>
            <a:r>
              <a:rPr lang="en-US" sz="1800">
                <a:latin typeface="Calibri (Body)"/>
                <a:cs typeface="Arial" panose="020B0604020202020204" pitchFamily="34" charset="0"/>
              </a:rPr>
              <a:t>: Can BFS be used for cycle detection in a graph</a:t>
            </a:r>
            <a:r>
              <a:rPr lang="en-US" sz="1800" smtClean="0">
                <a:latin typeface="Calibri (Body)"/>
                <a:cs typeface="Arial" panose="020B0604020202020204" pitchFamily="34" charset="0"/>
              </a:rPr>
              <a:t>?</a:t>
            </a:r>
            <a:endParaRPr lang="en-US" sz="1800">
              <a:latin typeface="Calibri (Body)"/>
              <a:cs typeface="Arial" panose="020B0604020202020204" pitchFamily="34" charset="0"/>
            </a:endParaRPr>
          </a:p>
          <a:p>
            <a:r>
              <a:rPr lang="en-US" sz="1800">
                <a:solidFill>
                  <a:srgbClr val="0070C0"/>
                </a:solidFill>
                <a:latin typeface="Calibri (Body)"/>
                <a:cs typeface="Arial" panose="020B0604020202020204" pitchFamily="34" charset="0"/>
              </a:rPr>
              <a:t>A</a:t>
            </a:r>
            <a:r>
              <a:rPr lang="en-US" sz="1800">
                <a:latin typeface="Calibri (Body)"/>
                <a:cs typeface="Arial" panose="020B0604020202020204" pitchFamily="34" charset="0"/>
              </a:rPr>
              <a:t>: Yes, BFS can be used for cycle detection in both directed and undirected graphs. However, DFS is often more convenient for this purpose.</a:t>
            </a:r>
          </a:p>
          <a:p>
            <a:endParaRPr lang="en-US" sz="1800">
              <a:latin typeface="Calibri (Body)"/>
              <a:cs typeface="Arial" panose="020B0604020202020204" pitchFamily="34" charset="0"/>
            </a:endParaRPr>
          </a:p>
          <a:p>
            <a:r>
              <a:rPr lang="en-US" sz="1800">
                <a:solidFill>
                  <a:srgbClr val="FF0000"/>
                </a:solidFill>
                <a:latin typeface="Calibri (Body)"/>
                <a:cs typeface="Arial" panose="020B0604020202020204" pitchFamily="34" charset="0"/>
              </a:rPr>
              <a:t>Q</a:t>
            </a:r>
            <a:r>
              <a:rPr lang="en-US" sz="1800">
                <a:latin typeface="Calibri (Body)"/>
                <a:cs typeface="Arial" panose="020B0604020202020204" pitchFamily="34" charset="0"/>
              </a:rPr>
              <a:t>: Can DFS be used to find the shortest path in a graph</a:t>
            </a:r>
            <a:r>
              <a:rPr lang="en-US" sz="1800" smtClean="0">
                <a:latin typeface="Calibri (Body)"/>
                <a:cs typeface="Arial" panose="020B0604020202020204" pitchFamily="34" charset="0"/>
              </a:rPr>
              <a:t>?</a:t>
            </a:r>
            <a:endParaRPr lang="en-US" sz="1800">
              <a:latin typeface="Calibri (Body)"/>
              <a:cs typeface="Arial" panose="020B0604020202020204" pitchFamily="34" charset="0"/>
            </a:endParaRPr>
          </a:p>
          <a:p>
            <a:r>
              <a:rPr lang="en-US" sz="1800">
                <a:solidFill>
                  <a:srgbClr val="0070C0"/>
                </a:solidFill>
                <a:latin typeface="Calibri (Body)"/>
                <a:cs typeface="Arial" panose="020B0604020202020204" pitchFamily="34" charset="0"/>
              </a:rPr>
              <a:t>A</a:t>
            </a:r>
            <a:r>
              <a:rPr lang="en-US" sz="1800">
                <a:latin typeface="Calibri (Body)"/>
                <a:cs typeface="Arial" panose="020B0604020202020204" pitchFamily="34" charset="0"/>
              </a:rPr>
              <a:t>: DFS is not suitable for finding the shortest path in an </a:t>
            </a:r>
            <a:r>
              <a:rPr lang="en-US" sz="1800" i="1">
                <a:latin typeface="Calibri (Body)"/>
                <a:cs typeface="Arial" panose="020B0604020202020204" pitchFamily="34" charset="0"/>
              </a:rPr>
              <a:t>unweighted</a:t>
            </a:r>
            <a:r>
              <a:rPr lang="en-US" sz="1800">
                <a:latin typeface="Calibri (Body)"/>
                <a:cs typeface="Arial" panose="020B0604020202020204" pitchFamily="34" charset="0"/>
              </a:rPr>
              <a:t> graph, as it does not guarantee that the first path found will be the shortest. Instead, use BFS for this purpose. For </a:t>
            </a:r>
            <a:r>
              <a:rPr lang="en-US" sz="1800" i="1">
                <a:latin typeface="Calibri (Body)"/>
                <a:cs typeface="Arial" panose="020B0604020202020204" pitchFamily="34" charset="0"/>
              </a:rPr>
              <a:t>weighted</a:t>
            </a:r>
            <a:r>
              <a:rPr lang="en-US" sz="1800">
                <a:latin typeface="Calibri (Body)"/>
                <a:cs typeface="Arial" panose="020B0604020202020204" pitchFamily="34" charset="0"/>
              </a:rPr>
              <a:t> graphs, use algorithms </a:t>
            </a:r>
            <a:r>
              <a:rPr lang="en-US" sz="1800" smtClean="0">
                <a:latin typeface="Calibri (Body)"/>
                <a:cs typeface="Arial" panose="020B0604020202020204" pitchFamily="34" charset="0"/>
              </a:rPr>
              <a:t>such as Dijkstra’s </a:t>
            </a:r>
            <a:r>
              <a:rPr lang="en-US" sz="1800">
                <a:latin typeface="Calibri (Body)"/>
                <a:cs typeface="Arial" panose="020B0604020202020204" pitchFamily="34" charset="0"/>
              </a:rPr>
              <a:t>or </a:t>
            </a:r>
            <a:r>
              <a:rPr lang="en-US" sz="1800" smtClean="0">
                <a:latin typeface="Calibri (Body)"/>
                <a:cs typeface="Arial" panose="020B0604020202020204" pitchFamily="34" charset="0"/>
              </a:rPr>
              <a:t>Bellman-Ford.</a:t>
            </a:r>
            <a:endParaRPr lang="en-US" sz="1800">
              <a:latin typeface="Calibri (Body)"/>
              <a:cs typeface="Arial" panose="020B0604020202020204" pitchFamily="34" charset="0"/>
            </a:endParaRPr>
          </a:p>
          <a:p>
            <a:pPr marL="0" indent="0">
              <a:buNone/>
            </a:pPr>
            <a:endParaRPr lang="en-US" sz="1800">
              <a:latin typeface="Calibri (Body)"/>
              <a:cs typeface="Arial" panose="020B0604020202020204" pitchFamily="34" charset="0"/>
            </a:endParaRPr>
          </a:p>
          <a:p>
            <a:r>
              <a:rPr lang="en-US" sz="1800">
                <a:solidFill>
                  <a:srgbClr val="FF0000"/>
                </a:solidFill>
                <a:latin typeface="Calibri (Body)"/>
                <a:cs typeface="Arial" panose="020B0604020202020204" pitchFamily="34" charset="0"/>
              </a:rPr>
              <a:t>Q</a:t>
            </a:r>
            <a:r>
              <a:rPr lang="en-US" sz="1800">
                <a:latin typeface="Calibri (Body)"/>
                <a:cs typeface="Arial" panose="020B0604020202020204" pitchFamily="34" charset="0"/>
              </a:rPr>
              <a:t>: How do I choose between recursive and iterative DFS</a:t>
            </a:r>
            <a:r>
              <a:rPr lang="en-US" sz="1800" smtClean="0">
                <a:latin typeface="Calibri (Body)"/>
                <a:cs typeface="Arial" panose="020B0604020202020204" pitchFamily="34" charset="0"/>
              </a:rPr>
              <a:t>?</a:t>
            </a:r>
            <a:endParaRPr lang="en-US" sz="1800">
              <a:latin typeface="Calibri (Body)"/>
              <a:cs typeface="Arial" panose="020B0604020202020204" pitchFamily="34" charset="0"/>
            </a:endParaRPr>
          </a:p>
          <a:p>
            <a:r>
              <a:rPr lang="en-US" sz="1800">
                <a:solidFill>
                  <a:srgbClr val="0070C0"/>
                </a:solidFill>
                <a:latin typeface="Calibri (Body)"/>
                <a:cs typeface="Arial" panose="020B0604020202020204" pitchFamily="34" charset="0"/>
              </a:rPr>
              <a:t>A</a:t>
            </a:r>
            <a:r>
              <a:rPr lang="en-US" sz="1800">
                <a:latin typeface="Calibri (Body)"/>
                <a:cs typeface="Arial" panose="020B0604020202020204" pitchFamily="34" charset="0"/>
              </a:rPr>
              <a:t>: Recursive DFS </a:t>
            </a:r>
            <a:r>
              <a:rPr lang="en-US" sz="1800" smtClean="0">
                <a:latin typeface="Calibri (Body)"/>
                <a:cs typeface="Arial" panose="020B0604020202020204" pitchFamily="34" charset="0"/>
              </a:rPr>
              <a:t>is often </a:t>
            </a:r>
            <a:r>
              <a:rPr lang="en-US" sz="1800">
                <a:latin typeface="Calibri (Body)"/>
                <a:cs typeface="Arial" panose="020B0604020202020204" pitchFamily="34" charset="0"/>
              </a:rPr>
              <a:t>easier to implement and understand, but it may run into stack overflow issues for very deep graphs due to the limited recursion depth. Iterative DFS using an explicit stack data structure avoids this issue and can handle deeper graphs. In general, choose the implementation that best suits your problem and performance requirements.</a:t>
            </a:r>
          </a:p>
        </p:txBody>
      </p:sp>
    </p:spTree>
    <p:extLst>
      <p:ext uri="{BB962C8B-B14F-4D97-AF65-F5344CB8AC3E}">
        <p14:creationId xmlns:p14="http://schemas.microsoft.com/office/powerpoint/2010/main" val="35637928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10515600" cy="51632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smtClean="0"/>
              <a:t>Tree</a:t>
            </a:r>
            <a:endParaRPr lang="en-US" sz="3600"/>
          </a:p>
        </p:txBody>
      </p:sp>
      <p:sp>
        <p:nvSpPr>
          <p:cNvPr id="5" name="Rectangle 4"/>
          <p:cNvSpPr/>
          <p:nvPr/>
        </p:nvSpPr>
        <p:spPr>
          <a:xfrm>
            <a:off x="838200" y="1152383"/>
            <a:ext cx="10515600" cy="1323439"/>
          </a:xfrm>
          <a:prstGeom prst="rect">
            <a:avLst/>
          </a:prstGeom>
        </p:spPr>
        <p:txBody>
          <a:bodyPr wrap="square">
            <a:spAutoFit/>
          </a:bodyPr>
          <a:lstStyle/>
          <a:p>
            <a:r>
              <a:rPr lang="en-US" sz="2000"/>
              <a:t>Trees, as we learned, start with a root node, and might connect to other nodes, which means that could contain subtrees within </a:t>
            </a:r>
            <a:r>
              <a:rPr lang="en-US" sz="2000" smtClean="0"/>
              <a:t>them.</a:t>
            </a:r>
          </a:p>
          <a:p>
            <a:r>
              <a:rPr lang="en-US" sz="2000"/>
              <a:t>Trees are actually a subset of graph. Trees are </a:t>
            </a:r>
            <a:r>
              <a:rPr lang="en-US" sz="2000" smtClean="0"/>
              <a:t>restricted </a:t>
            </a:r>
            <a:r>
              <a:rPr lang="en-US" sz="2000"/>
              <a:t>types of graphs, just with many more rules to follow . A tree will always be a graph, but not all graphs will be trees.</a:t>
            </a:r>
          </a:p>
        </p:txBody>
      </p:sp>
      <p:pic>
        <p:nvPicPr>
          <p:cNvPr id="7" name="Picture 6"/>
          <p:cNvPicPr>
            <a:picLocks noChangeAspect="1"/>
          </p:cNvPicPr>
          <p:nvPr/>
        </p:nvPicPr>
        <p:blipFill>
          <a:blip r:embed="rId2"/>
          <a:stretch>
            <a:fillRect/>
          </a:stretch>
        </p:blipFill>
        <p:spPr>
          <a:xfrm>
            <a:off x="1544591" y="2628223"/>
            <a:ext cx="4000500" cy="2145983"/>
          </a:xfrm>
          <a:prstGeom prst="rect">
            <a:avLst/>
          </a:prstGeom>
        </p:spPr>
      </p:pic>
      <p:sp>
        <p:nvSpPr>
          <p:cNvPr id="8" name="Rectangle 7"/>
          <p:cNvSpPr/>
          <p:nvPr/>
        </p:nvSpPr>
        <p:spPr>
          <a:xfrm>
            <a:off x="838200" y="4985874"/>
            <a:ext cx="2533707" cy="400110"/>
          </a:xfrm>
          <a:prstGeom prst="rect">
            <a:avLst/>
          </a:prstGeom>
        </p:spPr>
        <p:txBody>
          <a:bodyPr wrap="none">
            <a:spAutoFit/>
          </a:bodyPr>
          <a:lstStyle/>
          <a:p>
            <a:r>
              <a:rPr lang="en-US" sz="2000" smtClean="0"/>
              <a:t>What are these rules ?</a:t>
            </a:r>
          </a:p>
        </p:txBody>
      </p:sp>
      <p:pic>
        <p:nvPicPr>
          <p:cNvPr id="9" name="Picture 8"/>
          <p:cNvPicPr>
            <a:picLocks noChangeAspect="1"/>
          </p:cNvPicPr>
          <p:nvPr/>
        </p:nvPicPr>
        <p:blipFill>
          <a:blip r:embed="rId3"/>
          <a:stretch>
            <a:fillRect/>
          </a:stretch>
        </p:blipFill>
        <p:spPr>
          <a:xfrm>
            <a:off x="7017717" y="2475822"/>
            <a:ext cx="3344320" cy="1825245"/>
          </a:xfrm>
          <a:prstGeom prst="rect">
            <a:avLst/>
          </a:prstGeom>
        </p:spPr>
      </p:pic>
      <p:sp>
        <p:nvSpPr>
          <p:cNvPr id="10" name="Rectangle 9"/>
          <p:cNvSpPr/>
          <p:nvPr/>
        </p:nvSpPr>
        <p:spPr>
          <a:xfrm>
            <a:off x="838200" y="5479118"/>
            <a:ext cx="7424533" cy="1323439"/>
          </a:xfrm>
          <a:prstGeom prst="rect">
            <a:avLst/>
          </a:prstGeom>
        </p:spPr>
        <p:txBody>
          <a:bodyPr wrap="none">
            <a:spAutoFit/>
          </a:bodyPr>
          <a:lstStyle/>
          <a:p>
            <a:pPr marL="342900" indent="-342900">
              <a:buFont typeface="Arial" panose="020B0604020202020204" pitchFamily="34" charset="0"/>
              <a:buChar char="•"/>
            </a:pPr>
            <a:r>
              <a:rPr lang="en-US" sz="2000" dirty="0"/>
              <a:t>G is connected and acyclic (contains no cycles</a:t>
            </a:r>
            <a:r>
              <a:rPr lang="en-US" sz="2000" dirty="0" smtClean="0"/>
              <a:t>)</a:t>
            </a:r>
          </a:p>
          <a:p>
            <a:pPr marL="342900" indent="-342900">
              <a:buFont typeface="Arial" panose="020B0604020202020204" pitchFamily="34" charset="0"/>
              <a:buChar char="•"/>
            </a:pPr>
            <a:r>
              <a:rPr lang="en-US" sz="2000" dirty="0"/>
              <a:t>G is connected and </a:t>
            </a:r>
            <a:r>
              <a:rPr lang="en-US" sz="2000" dirty="0" smtClean="0"/>
              <a:t>has n vertices and </a:t>
            </a:r>
            <a:r>
              <a:rPr lang="en-US" sz="2000" dirty="0"/>
              <a:t>n − 1 edges.</a:t>
            </a:r>
          </a:p>
          <a:p>
            <a:r>
              <a:rPr lang="en-US" sz="2000" smtClean="0"/>
              <a:t>Refer</a:t>
            </a:r>
            <a:r>
              <a:rPr lang="en-US" sz="2000"/>
              <a:t>: </a:t>
            </a:r>
            <a:r>
              <a:rPr lang="en-US" sz="2000">
                <a:hlinkClick r:id="rId4"/>
              </a:rPr>
              <a:t>https://en.wikipedia.org/wiki/Tree_(graph_theory)#</a:t>
            </a:r>
            <a:r>
              <a:rPr lang="en-US" sz="2000" smtClean="0">
                <a:hlinkClick r:id="rId4"/>
              </a:rPr>
              <a:t>Definitions</a:t>
            </a:r>
            <a:endParaRPr lang="en-US" sz="2000" smtClean="0"/>
          </a:p>
          <a:p>
            <a:endParaRPr lang="en-US" sz="2000" dirty="0"/>
          </a:p>
        </p:txBody>
      </p:sp>
    </p:spTree>
    <p:extLst>
      <p:ext uri="{BB962C8B-B14F-4D97-AF65-F5344CB8AC3E}">
        <p14:creationId xmlns:p14="http://schemas.microsoft.com/office/powerpoint/2010/main" val="1000094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6324"/>
          </a:xfrm>
        </p:spPr>
        <p:txBody>
          <a:bodyPr>
            <a:normAutofit fontScale="90000"/>
          </a:bodyPr>
          <a:lstStyle/>
          <a:p>
            <a:r>
              <a:rPr lang="en-US" sz="3600" smtClean="0"/>
              <a:t>Graph representation</a:t>
            </a:r>
            <a:endParaRPr lang="en-US" sz="3600"/>
          </a:p>
        </p:txBody>
      </p:sp>
      <p:sp>
        <p:nvSpPr>
          <p:cNvPr id="3" name="Content Placeholder 2"/>
          <p:cNvSpPr>
            <a:spLocks noGrp="1"/>
          </p:cNvSpPr>
          <p:nvPr>
            <p:ph idx="1"/>
          </p:nvPr>
        </p:nvSpPr>
        <p:spPr>
          <a:xfrm>
            <a:off x="838200" y="1145059"/>
            <a:ext cx="10515600" cy="1243914"/>
          </a:xfrm>
        </p:spPr>
        <p:txBody>
          <a:bodyPr>
            <a:normAutofit/>
          </a:bodyPr>
          <a:lstStyle/>
          <a:p>
            <a:pPr marL="0" indent="0">
              <a:buNone/>
            </a:pPr>
            <a:r>
              <a:rPr lang="en-US" sz="2000" smtClean="0">
                <a:latin typeface="Calibri (Body)"/>
                <a:cs typeface="Arial" panose="020B0604020202020204" pitchFamily="34" charset="0"/>
              </a:rPr>
              <a:t>Adjacency matrix</a:t>
            </a:r>
          </a:p>
          <a:p>
            <a:pPr marL="0" indent="0">
              <a:buNone/>
            </a:pPr>
            <a:r>
              <a:rPr lang="en-US" sz="2000" smtClean="0">
                <a:latin typeface="Calibri (Body)"/>
                <a:cs typeface="Arial" panose="020B0604020202020204" pitchFamily="34" charset="0"/>
              </a:rPr>
              <a:t>Can be stored as two-dimensional array</a:t>
            </a:r>
          </a:p>
          <a:p>
            <a:pPr marL="0" indent="0">
              <a:buNone/>
            </a:pPr>
            <a:r>
              <a:rPr lang="en-US" sz="2000" smtClean="0">
                <a:latin typeface="Calibri (Body)"/>
                <a:cs typeface="Arial" panose="020B0604020202020204" pitchFamily="34" charset="0"/>
              </a:rPr>
              <a:t>Where each value </a:t>
            </a:r>
            <a:r>
              <a:rPr lang="en-US" sz="2000" err="1" smtClean="0">
                <a:latin typeface="+mj-lt"/>
                <a:cs typeface="Arial" panose="020B0604020202020204" pitchFamily="34" charset="0"/>
              </a:rPr>
              <a:t>adj</a:t>
            </a:r>
            <a:r>
              <a:rPr lang="en-US" sz="2000" smtClean="0">
                <a:latin typeface="+mj-lt"/>
                <a:cs typeface="Arial" panose="020B0604020202020204" pitchFamily="34" charset="0"/>
              </a:rPr>
              <a:t>[x][y</a:t>
            </a:r>
            <a:r>
              <a:rPr lang="en-US" sz="2000">
                <a:latin typeface="+mj-lt"/>
                <a:cs typeface="Arial" panose="020B0604020202020204" pitchFamily="34" charset="0"/>
              </a:rPr>
              <a:t>] </a:t>
            </a:r>
            <a:r>
              <a:rPr lang="en-US" sz="2000">
                <a:cs typeface="Arial" panose="020B0604020202020204" pitchFamily="34" charset="0"/>
              </a:rPr>
              <a:t>indicates whether the graph contains an edge </a:t>
            </a:r>
            <a:r>
              <a:rPr lang="en-US" sz="2000" smtClean="0">
                <a:cs typeface="Arial" panose="020B0604020202020204" pitchFamily="34" charset="0"/>
              </a:rPr>
              <a:t>from node </a:t>
            </a:r>
            <a:r>
              <a:rPr lang="en-US" sz="2000" smtClean="0">
                <a:latin typeface="+mj-lt"/>
                <a:cs typeface="Arial" panose="020B0604020202020204" pitchFamily="34" charset="0"/>
              </a:rPr>
              <a:t>x </a:t>
            </a:r>
            <a:r>
              <a:rPr lang="en-US" sz="2000">
                <a:cs typeface="Arial" panose="020B0604020202020204" pitchFamily="34" charset="0"/>
              </a:rPr>
              <a:t>to node </a:t>
            </a:r>
            <a:r>
              <a:rPr lang="en-US" sz="2000" smtClean="0">
                <a:latin typeface="+mj-lt"/>
                <a:cs typeface="Arial" panose="020B0604020202020204" pitchFamily="34" charset="0"/>
              </a:rPr>
              <a:t>y</a:t>
            </a:r>
            <a:endParaRPr lang="en-US" sz="2000" i="1">
              <a:latin typeface="Calibri (Body)"/>
              <a:cs typeface="Arial" panose="020B0604020202020204" pitchFamily="34" charset="0"/>
            </a:endParaRPr>
          </a:p>
        </p:txBody>
      </p:sp>
      <p:sp>
        <p:nvSpPr>
          <p:cNvPr id="6" name="TextBox 5"/>
          <p:cNvSpPr txBox="1"/>
          <p:nvPr/>
        </p:nvSpPr>
        <p:spPr>
          <a:xfrm>
            <a:off x="5667776" y="1499288"/>
            <a:ext cx="2273643" cy="400110"/>
          </a:xfrm>
          <a:prstGeom prst="rect">
            <a:avLst/>
          </a:prstGeom>
          <a:noFill/>
          <a:ln>
            <a:solidFill>
              <a:schemeClr val="tx1"/>
            </a:solidFill>
          </a:ln>
        </p:spPr>
        <p:txBody>
          <a:bodyPr wrap="square" rtlCol="0">
            <a:spAutoFit/>
          </a:bodyPr>
          <a:lstStyle/>
          <a:p>
            <a:r>
              <a:rPr lang="en-US" sz="2000">
                <a:latin typeface="+mj-lt"/>
                <a:ea typeface="Verdana" panose="020B0604030504040204" pitchFamily="34" charset="0"/>
              </a:rPr>
              <a:t>i</a:t>
            </a:r>
            <a:r>
              <a:rPr lang="en-US" sz="2000" smtClean="0">
                <a:latin typeface="+mj-lt"/>
                <a:ea typeface="Verdana" panose="020B0604030504040204" pitchFamily="34" charset="0"/>
              </a:rPr>
              <a:t>nt </a:t>
            </a:r>
            <a:r>
              <a:rPr lang="en-US" sz="2000" err="1" smtClean="0">
                <a:latin typeface="+mj-lt"/>
                <a:ea typeface="Verdana" panose="020B0604030504040204" pitchFamily="34" charset="0"/>
              </a:rPr>
              <a:t>adj</a:t>
            </a:r>
            <a:r>
              <a:rPr lang="en-US" sz="2000" smtClean="0">
                <a:latin typeface="+mj-lt"/>
                <a:ea typeface="Verdana" panose="020B0604030504040204" pitchFamily="34" charset="0"/>
              </a:rPr>
              <a:t>[N][N];</a:t>
            </a:r>
            <a:endParaRPr lang="en-US" sz="2000">
              <a:latin typeface="+mj-lt"/>
              <a:ea typeface="Verdana" panose="020B0604030504040204" pitchFamily="34" charset="0"/>
            </a:endParaRPr>
          </a:p>
        </p:txBody>
      </p:sp>
      <p:pic>
        <p:nvPicPr>
          <p:cNvPr id="7" name="Picture 6"/>
          <p:cNvPicPr>
            <a:picLocks noChangeAspect="1"/>
          </p:cNvPicPr>
          <p:nvPr/>
        </p:nvPicPr>
        <p:blipFill>
          <a:blip r:embed="rId2"/>
          <a:stretch>
            <a:fillRect/>
          </a:stretch>
        </p:blipFill>
        <p:spPr>
          <a:xfrm>
            <a:off x="1314320" y="2743202"/>
            <a:ext cx="2295525" cy="1409700"/>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44842545"/>
              </p:ext>
            </p:extLst>
          </p:nvPr>
        </p:nvGraphicFramePr>
        <p:xfrm>
          <a:off x="4710497" y="2388973"/>
          <a:ext cx="1828800" cy="1828800"/>
        </p:xfrm>
        <a:graphic>
          <a:graphicData uri="http://schemas.openxmlformats.org/drawingml/2006/table">
            <a:tbl>
              <a:tblPr firstRow="1" bandRow="1">
                <a:tableStyleId>{5940675A-B579-460E-94D1-54222C63F5DA}</a:tableStyleId>
              </a:tblPr>
              <a:tblGrid>
                <a:gridCol w="365760"/>
                <a:gridCol w="365760"/>
                <a:gridCol w="365760"/>
                <a:gridCol w="365760"/>
                <a:gridCol w="365760"/>
              </a:tblGrid>
              <a:tr h="365760">
                <a:tc>
                  <a:txBody>
                    <a:bodyPr/>
                    <a:lstStyle/>
                    <a:p>
                      <a:pPr algn="ctr"/>
                      <a:endParaRPr lang="en-US" sz="1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t>1</a:t>
                      </a:r>
                      <a:endParaRPr lang="en-US" sz="1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t>2</a:t>
                      </a:r>
                      <a:endParaRPr lang="en-US" sz="1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t>3</a:t>
                      </a:r>
                      <a:endParaRPr lang="en-US" sz="1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t>4</a:t>
                      </a:r>
                      <a:endParaRPr lang="en-US" sz="1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5760">
                <a:tc>
                  <a:txBody>
                    <a:bodyPr/>
                    <a:lstStyle/>
                    <a:p>
                      <a:pPr algn="ctr"/>
                      <a:r>
                        <a:rPr lang="en-US" sz="1400" smtClean="0"/>
                        <a:t>1</a:t>
                      </a:r>
                      <a:endParaRPr lang="en-US" sz="140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t>0</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t>1</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t>0</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t>0</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5760">
                <a:tc>
                  <a:txBody>
                    <a:bodyPr/>
                    <a:lstStyle/>
                    <a:p>
                      <a:pPr algn="ctr"/>
                      <a:r>
                        <a:rPr lang="en-US" sz="1400" smtClean="0"/>
                        <a:t>2</a:t>
                      </a:r>
                      <a:endParaRPr lang="en-US" sz="140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t>0</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t>0</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t>1</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t>1</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5760">
                <a:tc>
                  <a:txBody>
                    <a:bodyPr/>
                    <a:lstStyle/>
                    <a:p>
                      <a:pPr algn="ctr"/>
                      <a:r>
                        <a:rPr lang="en-US" sz="1400" smtClean="0"/>
                        <a:t>3</a:t>
                      </a:r>
                      <a:endParaRPr lang="en-US" sz="140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t>0</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t>0</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t>0</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t>1</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5760">
                <a:tc>
                  <a:txBody>
                    <a:bodyPr/>
                    <a:lstStyle/>
                    <a:p>
                      <a:pPr algn="ctr"/>
                      <a:r>
                        <a:rPr lang="en-US" sz="1400" smtClean="0"/>
                        <a:t>4</a:t>
                      </a:r>
                      <a:endParaRPr lang="en-US" sz="140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t>1</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t>0</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t>0</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t>0</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pic>
        <p:nvPicPr>
          <p:cNvPr id="13" name="Picture 12"/>
          <p:cNvPicPr>
            <a:picLocks noChangeAspect="1"/>
          </p:cNvPicPr>
          <p:nvPr/>
        </p:nvPicPr>
        <p:blipFill>
          <a:blip r:embed="rId3"/>
          <a:stretch>
            <a:fillRect/>
          </a:stretch>
        </p:blipFill>
        <p:spPr>
          <a:xfrm>
            <a:off x="1271457" y="5113346"/>
            <a:ext cx="2381250" cy="1619250"/>
          </a:xfrm>
          <a:prstGeom prst="rect">
            <a:avLst/>
          </a:prstGeom>
        </p:spPr>
      </p:pic>
      <p:graphicFrame>
        <p:nvGraphicFramePr>
          <p:cNvPr id="14" name="Table 13"/>
          <p:cNvGraphicFramePr>
            <a:graphicFrameLocks noGrp="1"/>
          </p:cNvGraphicFramePr>
          <p:nvPr>
            <p:extLst>
              <p:ext uri="{D42A27DB-BD31-4B8C-83A1-F6EECF244321}">
                <p14:modId xmlns:p14="http://schemas.microsoft.com/office/powerpoint/2010/main" val="492430169"/>
              </p:ext>
            </p:extLst>
          </p:nvPr>
        </p:nvGraphicFramePr>
        <p:xfrm>
          <a:off x="4710497" y="4913483"/>
          <a:ext cx="1828800" cy="1828800"/>
        </p:xfrm>
        <a:graphic>
          <a:graphicData uri="http://schemas.openxmlformats.org/drawingml/2006/table">
            <a:tbl>
              <a:tblPr firstRow="1" bandRow="1">
                <a:tableStyleId>{5940675A-B579-460E-94D1-54222C63F5DA}</a:tableStyleId>
              </a:tblPr>
              <a:tblGrid>
                <a:gridCol w="365760"/>
                <a:gridCol w="365760"/>
                <a:gridCol w="365760"/>
                <a:gridCol w="365760"/>
                <a:gridCol w="365760"/>
              </a:tblGrid>
              <a:tr h="365760">
                <a:tc>
                  <a:txBody>
                    <a:bodyPr/>
                    <a:lstStyle/>
                    <a:p>
                      <a:pPr algn="ctr"/>
                      <a:endParaRPr lang="en-US" sz="1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t>1</a:t>
                      </a:r>
                      <a:endParaRPr lang="en-US" sz="1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t>2</a:t>
                      </a:r>
                      <a:endParaRPr lang="en-US" sz="1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t>3</a:t>
                      </a:r>
                      <a:endParaRPr lang="en-US" sz="1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t>4</a:t>
                      </a:r>
                      <a:endParaRPr lang="en-US" sz="14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5760">
                <a:tc>
                  <a:txBody>
                    <a:bodyPr/>
                    <a:lstStyle/>
                    <a:p>
                      <a:pPr algn="ctr"/>
                      <a:r>
                        <a:rPr lang="en-US" sz="1400" smtClean="0"/>
                        <a:t>1</a:t>
                      </a:r>
                      <a:endParaRPr lang="en-US" sz="140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t>0</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t>5</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t>0</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t>0</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5760">
                <a:tc>
                  <a:txBody>
                    <a:bodyPr/>
                    <a:lstStyle/>
                    <a:p>
                      <a:pPr algn="ctr"/>
                      <a:r>
                        <a:rPr lang="en-US" sz="1400" smtClean="0"/>
                        <a:t>2</a:t>
                      </a:r>
                      <a:endParaRPr lang="en-US" sz="140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t>0</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t>0</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t>7</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t>6</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5760">
                <a:tc>
                  <a:txBody>
                    <a:bodyPr/>
                    <a:lstStyle/>
                    <a:p>
                      <a:pPr algn="ctr"/>
                      <a:r>
                        <a:rPr lang="en-US" sz="1400" smtClean="0"/>
                        <a:t>3</a:t>
                      </a:r>
                      <a:endParaRPr lang="en-US" sz="140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t>0</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t>0</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t>0</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t>5</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5760">
                <a:tc>
                  <a:txBody>
                    <a:bodyPr/>
                    <a:lstStyle/>
                    <a:p>
                      <a:pPr algn="ctr"/>
                      <a:r>
                        <a:rPr lang="en-US" sz="1400" smtClean="0"/>
                        <a:t>4</a:t>
                      </a:r>
                      <a:endParaRPr lang="en-US" sz="140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t>2</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t>0</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t>0</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smtClean="0"/>
                        <a:t>0</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5" name="TextBox 14"/>
          <p:cNvSpPr txBox="1"/>
          <p:nvPr/>
        </p:nvSpPr>
        <p:spPr>
          <a:xfrm>
            <a:off x="939114" y="4433069"/>
            <a:ext cx="2670731" cy="400110"/>
          </a:xfrm>
          <a:prstGeom prst="rect">
            <a:avLst/>
          </a:prstGeom>
          <a:noFill/>
        </p:spPr>
        <p:txBody>
          <a:bodyPr wrap="square" rtlCol="0">
            <a:spAutoFit/>
          </a:bodyPr>
          <a:lstStyle/>
          <a:p>
            <a:r>
              <a:rPr lang="en-US" sz="2000" smtClean="0"/>
              <a:t>If the graph is weighted</a:t>
            </a:r>
            <a:endParaRPr lang="en-US" sz="2000"/>
          </a:p>
        </p:txBody>
      </p:sp>
      <p:sp>
        <p:nvSpPr>
          <p:cNvPr id="16" name="TextBox 15"/>
          <p:cNvSpPr txBox="1"/>
          <p:nvPr/>
        </p:nvSpPr>
        <p:spPr>
          <a:xfrm>
            <a:off x="7133968" y="3617461"/>
            <a:ext cx="4909752" cy="2031325"/>
          </a:xfrm>
          <a:prstGeom prst="rect">
            <a:avLst/>
          </a:prstGeom>
          <a:noFill/>
          <a:ln>
            <a:solidFill>
              <a:schemeClr val="accent1"/>
            </a:solidFill>
          </a:ln>
        </p:spPr>
        <p:txBody>
          <a:bodyPr wrap="square" rtlCol="0">
            <a:spAutoFit/>
          </a:bodyPr>
          <a:lstStyle/>
          <a:p>
            <a:r>
              <a:rPr lang="en-US" smtClean="0"/>
              <a:t>Pros: Simple, easy to implement, quickly check if two nodes have a direct edge or not in </a:t>
            </a:r>
            <a:r>
              <a:rPr lang="en-US" i="1" smtClean="0"/>
              <a:t>0(1)</a:t>
            </a:r>
          </a:p>
          <a:p>
            <a:r>
              <a:rPr lang="en-US" smtClean="0"/>
              <a:t>Cons: Large memory -&gt; This representation </a:t>
            </a:r>
            <a:r>
              <a:rPr lang="en-US"/>
              <a:t>cannot be used if the graph </a:t>
            </a:r>
            <a:r>
              <a:rPr lang="en-US" smtClean="0"/>
              <a:t>contain large number of nodes</a:t>
            </a:r>
          </a:p>
          <a:p>
            <a:r>
              <a:rPr lang="en-US" smtClean="0"/>
              <a:t>Have to traverse all row or column of matrix to find all neighbors of a node -&gt; </a:t>
            </a:r>
            <a:r>
              <a:rPr lang="en-US" i="1" smtClean="0"/>
              <a:t>O(n)</a:t>
            </a:r>
            <a:r>
              <a:rPr lang="en-US" smtClean="0"/>
              <a:t> time</a:t>
            </a:r>
            <a:endParaRPr lang="en-US"/>
          </a:p>
        </p:txBody>
      </p:sp>
    </p:spTree>
    <p:extLst>
      <p:ext uri="{BB962C8B-B14F-4D97-AF65-F5344CB8AC3E}">
        <p14:creationId xmlns:p14="http://schemas.microsoft.com/office/powerpoint/2010/main" val="213984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6324"/>
          </a:xfrm>
        </p:spPr>
        <p:txBody>
          <a:bodyPr>
            <a:normAutofit fontScale="90000"/>
          </a:bodyPr>
          <a:lstStyle/>
          <a:p>
            <a:r>
              <a:rPr lang="en-US" sz="3600"/>
              <a:t>Graph representation</a:t>
            </a:r>
          </a:p>
        </p:txBody>
      </p:sp>
      <p:sp>
        <p:nvSpPr>
          <p:cNvPr id="3" name="Content Placeholder 2"/>
          <p:cNvSpPr>
            <a:spLocks noGrp="1"/>
          </p:cNvSpPr>
          <p:nvPr>
            <p:ph idx="1"/>
          </p:nvPr>
        </p:nvSpPr>
        <p:spPr>
          <a:xfrm>
            <a:off x="838200" y="1145059"/>
            <a:ext cx="10515600" cy="1243914"/>
          </a:xfrm>
        </p:spPr>
        <p:txBody>
          <a:bodyPr>
            <a:normAutofit/>
          </a:bodyPr>
          <a:lstStyle/>
          <a:p>
            <a:pPr marL="0" indent="0">
              <a:buNone/>
            </a:pPr>
            <a:r>
              <a:rPr lang="en-US" sz="2000" smtClean="0">
                <a:latin typeface="Calibri (Body)"/>
                <a:cs typeface="Arial" panose="020B0604020202020204" pitchFamily="34" charset="0"/>
              </a:rPr>
              <a:t>Edge list</a:t>
            </a:r>
          </a:p>
          <a:p>
            <a:pPr marL="0" indent="0">
              <a:buNone/>
            </a:pPr>
            <a:r>
              <a:rPr lang="en-US" sz="2000" smtClean="0">
                <a:latin typeface="Calibri (Body)"/>
                <a:cs typeface="Arial" panose="020B0604020202020204" pitchFamily="34" charset="0"/>
              </a:rPr>
              <a:t>Can </a:t>
            </a:r>
            <a:r>
              <a:rPr lang="en-US" sz="2000">
                <a:latin typeface="Calibri (Body)"/>
                <a:cs typeface="Arial" panose="020B0604020202020204" pitchFamily="34" charset="0"/>
              </a:rPr>
              <a:t>be stored in a </a:t>
            </a:r>
            <a:r>
              <a:rPr lang="en-US" sz="2000" smtClean="0">
                <a:latin typeface="Calibri (Body)"/>
                <a:cs typeface="Arial" panose="020B0604020202020204" pitchFamily="34" charset="0"/>
              </a:rPr>
              <a:t>vector</a:t>
            </a:r>
          </a:p>
          <a:p>
            <a:pPr marL="0" indent="0">
              <a:buNone/>
            </a:pPr>
            <a:r>
              <a:rPr lang="en-US" sz="2000" smtClean="0">
                <a:latin typeface="Calibri (Body)"/>
                <a:cs typeface="Arial" panose="020B0604020202020204" pitchFamily="34" charset="0"/>
              </a:rPr>
              <a:t>Where each </a:t>
            </a:r>
            <a:r>
              <a:rPr lang="en-US" sz="2000" smtClean="0">
                <a:latin typeface="+mj-lt"/>
                <a:cs typeface="Arial" panose="020B0604020202020204" pitchFamily="34" charset="0"/>
              </a:rPr>
              <a:t>pair(x, y) </a:t>
            </a:r>
            <a:r>
              <a:rPr lang="en-US" sz="2000">
                <a:latin typeface="Calibri (Body)"/>
                <a:cs typeface="Arial" panose="020B0604020202020204" pitchFamily="34" charset="0"/>
              </a:rPr>
              <a:t>denotes that there is an edge from </a:t>
            </a:r>
            <a:r>
              <a:rPr lang="en-US" sz="2000" smtClean="0">
                <a:latin typeface="Calibri (Body)"/>
                <a:cs typeface="Arial" panose="020B0604020202020204" pitchFamily="34" charset="0"/>
              </a:rPr>
              <a:t>node </a:t>
            </a:r>
            <a:r>
              <a:rPr lang="en-US" sz="2000" smtClean="0">
                <a:latin typeface="+mj-lt"/>
                <a:cs typeface="Arial" panose="020B0604020202020204" pitchFamily="34" charset="0"/>
              </a:rPr>
              <a:t>x</a:t>
            </a:r>
            <a:r>
              <a:rPr lang="en-US" sz="2000" smtClean="0">
                <a:latin typeface="Calibri (Body)"/>
                <a:cs typeface="Arial" panose="020B0604020202020204" pitchFamily="34" charset="0"/>
              </a:rPr>
              <a:t> to node </a:t>
            </a:r>
            <a:r>
              <a:rPr lang="en-US" sz="2000" smtClean="0">
                <a:latin typeface="+mj-lt"/>
                <a:cs typeface="Arial" panose="020B0604020202020204" pitchFamily="34" charset="0"/>
              </a:rPr>
              <a:t>y</a:t>
            </a:r>
            <a:endParaRPr lang="en-US" sz="2000" i="1">
              <a:latin typeface="+mj-lt"/>
              <a:cs typeface="Arial" panose="020B0604020202020204" pitchFamily="34" charset="0"/>
            </a:endParaRPr>
          </a:p>
          <a:p>
            <a:pPr marL="0" indent="0">
              <a:buNone/>
            </a:pPr>
            <a:endParaRPr lang="en-US" sz="2000" i="1">
              <a:latin typeface="Calibri (Body)"/>
              <a:cs typeface="Arial" panose="020B0604020202020204" pitchFamily="34" charset="0"/>
            </a:endParaRPr>
          </a:p>
        </p:txBody>
      </p:sp>
      <p:sp>
        <p:nvSpPr>
          <p:cNvPr id="6" name="TextBox 5"/>
          <p:cNvSpPr txBox="1"/>
          <p:nvPr/>
        </p:nvSpPr>
        <p:spPr>
          <a:xfrm>
            <a:off x="3850572" y="1503388"/>
            <a:ext cx="3383615" cy="400110"/>
          </a:xfrm>
          <a:prstGeom prst="rect">
            <a:avLst/>
          </a:prstGeom>
          <a:noFill/>
          <a:ln>
            <a:solidFill>
              <a:schemeClr val="tx1"/>
            </a:solidFill>
          </a:ln>
        </p:spPr>
        <p:txBody>
          <a:bodyPr wrap="square" rtlCol="0">
            <a:spAutoFit/>
          </a:bodyPr>
          <a:lstStyle/>
          <a:p>
            <a:r>
              <a:rPr lang="en-US" sz="2000">
                <a:latin typeface="+mj-lt"/>
                <a:ea typeface="Verdana" panose="020B0604030504040204" pitchFamily="34" charset="0"/>
              </a:rPr>
              <a:t>v</a:t>
            </a:r>
            <a:r>
              <a:rPr lang="en-US" sz="2000" smtClean="0">
                <a:latin typeface="+mj-lt"/>
                <a:ea typeface="Verdana" panose="020B0604030504040204" pitchFamily="34" charset="0"/>
              </a:rPr>
              <a:t>ector&lt;pair&lt;</a:t>
            </a:r>
            <a:r>
              <a:rPr lang="en-US" sz="2000" err="1" smtClean="0">
                <a:latin typeface="+mj-lt"/>
                <a:ea typeface="Verdana" panose="020B0604030504040204" pitchFamily="34" charset="0"/>
              </a:rPr>
              <a:t>int</a:t>
            </a:r>
            <a:r>
              <a:rPr lang="en-US" sz="2000" smtClean="0">
                <a:latin typeface="+mj-lt"/>
                <a:ea typeface="Verdana" panose="020B0604030504040204" pitchFamily="34" charset="0"/>
              </a:rPr>
              <a:t>, </a:t>
            </a:r>
            <a:r>
              <a:rPr lang="en-US" sz="2000" err="1" smtClean="0">
                <a:latin typeface="+mj-lt"/>
                <a:ea typeface="Verdana" panose="020B0604030504040204" pitchFamily="34" charset="0"/>
              </a:rPr>
              <a:t>int</a:t>
            </a:r>
            <a:r>
              <a:rPr lang="en-US" sz="2000" smtClean="0">
                <a:latin typeface="+mj-lt"/>
                <a:ea typeface="Verdana" panose="020B0604030504040204" pitchFamily="34" charset="0"/>
              </a:rPr>
              <a:t>&gt;&gt; edges;</a:t>
            </a:r>
            <a:endParaRPr lang="en-US" sz="2000" u="sng">
              <a:latin typeface="+mj-lt"/>
              <a:ea typeface="Verdana" panose="020B0604030504040204" pitchFamily="34" charset="0"/>
            </a:endParaRPr>
          </a:p>
        </p:txBody>
      </p:sp>
      <p:pic>
        <p:nvPicPr>
          <p:cNvPr id="7" name="Picture 6"/>
          <p:cNvPicPr>
            <a:picLocks noChangeAspect="1"/>
          </p:cNvPicPr>
          <p:nvPr/>
        </p:nvPicPr>
        <p:blipFill>
          <a:blip r:embed="rId2"/>
          <a:stretch>
            <a:fillRect/>
          </a:stretch>
        </p:blipFill>
        <p:spPr>
          <a:xfrm>
            <a:off x="1271457" y="2743202"/>
            <a:ext cx="2295525" cy="1409700"/>
          </a:xfrm>
          <a:prstGeom prst="rect">
            <a:avLst/>
          </a:prstGeom>
        </p:spPr>
      </p:pic>
      <p:pic>
        <p:nvPicPr>
          <p:cNvPr id="13" name="Picture 12"/>
          <p:cNvPicPr>
            <a:picLocks noChangeAspect="1"/>
          </p:cNvPicPr>
          <p:nvPr/>
        </p:nvPicPr>
        <p:blipFill>
          <a:blip r:embed="rId3"/>
          <a:stretch>
            <a:fillRect/>
          </a:stretch>
        </p:blipFill>
        <p:spPr>
          <a:xfrm>
            <a:off x="1228594" y="4627871"/>
            <a:ext cx="2381250" cy="1619250"/>
          </a:xfrm>
          <a:prstGeom prst="rect">
            <a:avLst/>
          </a:prstGeom>
        </p:spPr>
      </p:pic>
      <p:sp>
        <p:nvSpPr>
          <p:cNvPr id="15" name="TextBox 14"/>
          <p:cNvSpPr txBox="1"/>
          <p:nvPr/>
        </p:nvSpPr>
        <p:spPr>
          <a:xfrm>
            <a:off x="838200" y="4227761"/>
            <a:ext cx="2670731" cy="400110"/>
          </a:xfrm>
          <a:prstGeom prst="rect">
            <a:avLst/>
          </a:prstGeom>
          <a:noFill/>
        </p:spPr>
        <p:txBody>
          <a:bodyPr wrap="square" rtlCol="0">
            <a:spAutoFit/>
          </a:bodyPr>
          <a:lstStyle/>
          <a:p>
            <a:r>
              <a:rPr lang="en-US" sz="2000" smtClean="0"/>
              <a:t>If graph is weighted</a:t>
            </a:r>
            <a:endParaRPr lang="en-US" sz="2000"/>
          </a:p>
        </p:txBody>
      </p:sp>
      <p:sp>
        <p:nvSpPr>
          <p:cNvPr id="16" name="TextBox 15"/>
          <p:cNvSpPr txBox="1"/>
          <p:nvPr/>
        </p:nvSpPr>
        <p:spPr>
          <a:xfrm>
            <a:off x="7133968" y="3075236"/>
            <a:ext cx="4909752" cy="1323439"/>
          </a:xfrm>
          <a:prstGeom prst="rect">
            <a:avLst/>
          </a:prstGeom>
          <a:noFill/>
          <a:ln>
            <a:solidFill>
              <a:schemeClr val="accent1"/>
            </a:solidFill>
          </a:ln>
        </p:spPr>
        <p:txBody>
          <a:bodyPr wrap="square" rtlCol="0">
            <a:spAutoFit/>
          </a:bodyPr>
          <a:lstStyle/>
          <a:p>
            <a:r>
              <a:rPr lang="en-US" sz="2000" dirty="0" smtClean="0"/>
              <a:t>Pros: This </a:t>
            </a:r>
            <a:r>
              <a:rPr lang="en-US" sz="2000" dirty="0"/>
              <a:t>is a </a:t>
            </a:r>
            <a:r>
              <a:rPr lang="en-US" sz="2000" dirty="0" smtClean="0"/>
              <a:t>convenient way if </a:t>
            </a:r>
            <a:r>
              <a:rPr lang="en-US" sz="2000" dirty="0"/>
              <a:t>the </a:t>
            </a:r>
            <a:r>
              <a:rPr lang="en-US" sz="2000" dirty="0" smtClean="0"/>
              <a:t>algorithm only need to processes edges </a:t>
            </a:r>
            <a:r>
              <a:rPr lang="en-US" sz="2000" dirty="0"/>
              <a:t>of </a:t>
            </a:r>
            <a:r>
              <a:rPr lang="en-US" sz="2000" dirty="0" smtClean="0"/>
              <a:t>the graph.</a:t>
            </a:r>
          </a:p>
          <a:p>
            <a:r>
              <a:rPr lang="en-US" sz="2000" dirty="0" smtClean="0"/>
              <a:t>Cons: Have to traverse all edges in graph to find all neighbors of a node -&gt; </a:t>
            </a:r>
            <a:r>
              <a:rPr lang="en-US" sz="2000" i="1" dirty="0" smtClean="0"/>
              <a:t>O(m) </a:t>
            </a:r>
            <a:r>
              <a:rPr lang="en-US" sz="2000" dirty="0" smtClean="0"/>
              <a:t>time</a:t>
            </a:r>
            <a:endParaRPr lang="en-US" sz="2000" i="1" dirty="0"/>
          </a:p>
        </p:txBody>
      </p:sp>
      <p:sp>
        <p:nvSpPr>
          <p:cNvPr id="12" name="TextBox 11"/>
          <p:cNvSpPr txBox="1"/>
          <p:nvPr/>
        </p:nvSpPr>
        <p:spPr>
          <a:xfrm>
            <a:off x="3652707" y="2399041"/>
            <a:ext cx="3395536" cy="1631216"/>
          </a:xfrm>
          <a:prstGeom prst="rect">
            <a:avLst/>
          </a:prstGeom>
          <a:noFill/>
          <a:ln>
            <a:solidFill>
              <a:schemeClr val="tx1"/>
            </a:solidFill>
          </a:ln>
        </p:spPr>
        <p:txBody>
          <a:bodyPr wrap="square" rtlCol="0">
            <a:spAutoFit/>
          </a:bodyPr>
          <a:lstStyle/>
          <a:p>
            <a:r>
              <a:rPr lang="en-US" sz="2000" err="1">
                <a:latin typeface="+mj-lt"/>
                <a:ea typeface="Verdana" panose="020B0604030504040204" pitchFamily="34" charset="0"/>
              </a:rPr>
              <a:t>e</a:t>
            </a:r>
            <a:r>
              <a:rPr lang="en-US" sz="2000" err="1" smtClean="0">
                <a:latin typeface="+mj-lt"/>
                <a:ea typeface="Verdana" panose="020B0604030504040204" pitchFamily="34" charset="0"/>
              </a:rPr>
              <a:t>dges.push_back</a:t>
            </a:r>
            <a:r>
              <a:rPr lang="en-US" sz="2000" smtClean="0">
                <a:latin typeface="+mj-lt"/>
                <a:ea typeface="Verdana" panose="020B0604030504040204" pitchFamily="34" charset="0"/>
              </a:rPr>
              <a:t>({1, 2});</a:t>
            </a:r>
          </a:p>
          <a:p>
            <a:r>
              <a:rPr lang="en-US" sz="2000" err="1">
                <a:latin typeface="+mj-lt"/>
                <a:ea typeface="Verdana" panose="020B0604030504040204" pitchFamily="34" charset="0"/>
              </a:rPr>
              <a:t>edges.push_back</a:t>
            </a:r>
            <a:r>
              <a:rPr lang="en-US" sz="2000" smtClean="0">
                <a:latin typeface="+mj-lt"/>
                <a:ea typeface="Verdana" panose="020B0604030504040204" pitchFamily="34" charset="0"/>
              </a:rPr>
              <a:t>({2, </a:t>
            </a:r>
            <a:r>
              <a:rPr lang="en-US" sz="2000">
                <a:latin typeface="+mj-lt"/>
                <a:ea typeface="Verdana" panose="020B0604030504040204" pitchFamily="34" charset="0"/>
              </a:rPr>
              <a:t>3</a:t>
            </a:r>
            <a:r>
              <a:rPr lang="en-US" sz="2000" smtClean="0">
                <a:latin typeface="+mj-lt"/>
                <a:ea typeface="Verdana" panose="020B0604030504040204" pitchFamily="34" charset="0"/>
              </a:rPr>
              <a:t>});</a:t>
            </a:r>
          </a:p>
          <a:p>
            <a:r>
              <a:rPr lang="en-US" sz="2000" err="1">
                <a:latin typeface="+mj-lt"/>
                <a:ea typeface="Verdana" panose="020B0604030504040204" pitchFamily="34" charset="0"/>
              </a:rPr>
              <a:t>edges.push_back</a:t>
            </a:r>
            <a:r>
              <a:rPr lang="en-US" sz="2000" smtClean="0">
                <a:latin typeface="+mj-lt"/>
                <a:ea typeface="Verdana" panose="020B0604030504040204" pitchFamily="34" charset="0"/>
              </a:rPr>
              <a:t>({2, </a:t>
            </a:r>
            <a:r>
              <a:rPr lang="en-US" sz="2000">
                <a:latin typeface="+mj-lt"/>
                <a:ea typeface="Verdana" panose="020B0604030504040204" pitchFamily="34" charset="0"/>
              </a:rPr>
              <a:t>4</a:t>
            </a:r>
            <a:r>
              <a:rPr lang="en-US" sz="2000" smtClean="0">
                <a:latin typeface="+mj-lt"/>
                <a:ea typeface="Verdana" panose="020B0604030504040204" pitchFamily="34" charset="0"/>
              </a:rPr>
              <a:t>});</a:t>
            </a:r>
          </a:p>
          <a:p>
            <a:r>
              <a:rPr lang="en-US" sz="2000" err="1">
                <a:latin typeface="+mj-lt"/>
                <a:ea typeface="Verdana" panose="020B0604030504040204" pitchFamily="34" charset="0"/>
              </a:rPr>
              <a:t>edges.push_back</a:t>
            </a:r>
            <a:r>
              <a:rPr lang="en-US" sz="2000" smtClean="0">
                <a:latin typeface="+mj-lt"/>
                <a:ea typeface="Verdana" panose="020B0604030504040204" pitchFamily="34" charset="0"/>
              </a:rPr>
              <a:t>({3, </a:t>
            </a:r>
            <a:r>
              <a:rPr lang="en-US" sz="2000">
                <a:latin typeface="+mj-lt"/>
                <a:ea typeface="Verdana" panose="020B0604030504040204" pitchFamily="34" charset="0"/>
              </a:rPr>
              <a:t>4</a:t>
            </a:r>
            <a:r>
              <a:rPr lang="en-US" sz="2000" smtClean="0">
                <a:latin typeface="+mj-lt"/>
                <a:ea typeface="Verdana" panose="020B0604030504040204" pitchFamily="34" charset="0"/>
              </a:rPr>
              <a:t>});</a:t>
            </a:r>
          </a:p>
          <a:p>
            <a:r>
              <a:rPr lang="en-US" sz="2000" err="1">
                <a:latin typeface="+mj-lt"/>
                <a:ea typeface="Verdana" panose="020B0604030504040204" pitchFamily="34" charset="0"/>
              </a:rPr>
              <a:t>edges.push_back</a:t>
            </a:r>
            <a:r>
              <a:rPr lang="en-US" sz="2000" smtClean="0">
                <a:latin typeface="+mj-lt"/>
                <a:ea typeface="Verdana" panose="020B0604030504040204" pitchFamily="34" charset="0"/>
              </a:rPr>
              <a:t>({4, </a:t>
            </a:r>
            <a:r>
              <a:rPr lang="en-US" sz="2000">
                <a:latin typeface="+mj-lt"/>
                <a:ea typeface="Verdana" panose="020B0604030504040204" pitchFamily="34" charset="0"/>
              </a:rPr>
              <a:t>1</a:t>
            </a:r>
            <a:r>
              <a:rPr lang="en-US" sz="2000" smtClean="0">
                <a:latin typeface="+mj-lt"/>
                <a:ea typeface="Verdana" panose="020B0604030504040204" pitchFamily="34" charset="0"/>
              </a:rPr>
              <a:t>});</a:t>
            </a:r>
            <a:endParaRPr lang="en-US" sz="2000" u="sng">
              <a:latin typeface="+mj-lt"/>
              <a:ea typeface="Verdana" panose="020B0604030504040204" pitchFamily="34" charset="0"/>
            </a:endParaRPr>
          </a:p>
        </p:txBody>
      </p:sp>
      <p:sp>
        <p:nvSpPr>
          <p:cNvPr id="17" name="TextBox 16"/>
          <p:cNvSpPr txBox="1"/>
          <p:nvPr/>
        </p:nvSpPr>
        <p:spPr>
          <a:xfrm>
            <a:off x="3218108" y="4227761"/>
            <a:ext cx="3830135" cy="400110"/>
          </a:xfrm>
          <a:prstGeom prst="rect">
            <a:avLst/>
          </a:prstGeom>
          <a:noFill/>
          <a:ln>
            <a:solidFill>
              <a:schemeClr val="tx1"/>
            </a:solidFill>
          </a:ln>
        </p:spPr>
        <p:txBody>
          <a:bodyPr wrap="square" rtlCol="0">
            <a:spAutoFit/>
          </a:bodyPr>
          <a:lstStyle/>
          <a:p>
            <a:r>
              <a:rPr lang="en-US" sz="2000" smtClean="0">
                <a:latin typeface="+mj-lt"/>
                <a:ea typeface="Verdana" panose="020B0604030504040204" pitchFamily="34" charset="0"/>
              </a:rPr>
              <a:t>vector&lt;vector&lt;int&gt;&gt; edges;</a:t>
            </a:r>
            <a:endParaRPr lang="en-US" sz="2000" u="sng">
              <a:latin typeface="+mj-lt"/>
              <a:ea typeface="Verdana" panose="020B0604030504040204" pitchFamily="34" charset="0"/>
            </a:endParaRPr>
          </a:p>
        </p:txBody>
      </p:sp>
      <p:sp>
        <p:nvSpPr>
          <p:cNvPr id="18" name="TextBox 17"/>
          <p:cNvSpPr txBox="1"/>
          <p:nvPr/>
        </p:nvSpPr>
        <p:spPr>
          <a:xfrm>
            <a:off x="3652707" y="4825375"/>
            <a:ext cx="3395536" cy="1631216"/>
          </a:xfrm>
          <a:prstGeom prst="rect">
            <a:avLst/>
          </a:prstGeom>
          <a:noFill/>
          <a:ln>
            <a:solidFill>
              <a:schemeClr val="tx1"/>
            </a:solidFill>
          </a:ln>
        </p:spPr>
        <p:txBody>
          <a:bodyPr wrap="square" rtlCol="0">
            <a:spAutoFit/>
          </a:bodyPr>
          <a:lstStyle/>
          <a:p>
            <a:r>
              <a:rPr lang="en-US" sz="2000" err="1">
                <a:latin typeface="+mj-lt"/>
                <a:ea typeface="Verdana" panose="020B0604030504040204" pitchFamily="34" charset="0"/>
              </a:rPr>
              <a:t>e</a:t>
            </a:r>
            <a:r>
              <a:rPr lang="en-US" sz="2000" err="1" smtClean="0">
                <a:latin typeface="+mj-lt"/>
                <a:ea typeface="Verdana" panose="020B0604030504040204" pitchFamily="34" charset="0"/>
              </a:rPr>
              <a:t>dges.push_back</a:t>
            </a:r>
            <a:r>
              <a:rPr lang="en-US" sz="2000" smtClean="0">
                <a:latin typeface="+mj-lt"/>
                <a:ea typeface="Verdana" panose="020B0604030504040204" pitchFamily="34" charset="0"/>
              </a:rPr>
              <a:t>({1, 2, 5});</a:t>
            </a:r>
          </a:p>
          <a:p>
            <a:r>
              <a:rPr lang="en-US" sz="2000" err="1">
                <a:latin typeface="+mj-lt"/>
                <a:ea typeface="Verdana" panose="020B0604030504040204" pitchFamily="34" charset="0"/>
              </a:rPr>
              <a:t>edges.push_back</a:t>
            </a:r>
            <a:r>
              <a:rPr lang="en-US" sz="2000" smtClean="0">
                <a:latin typeface="+mj-lt"/>
                <a:ea typeface="Verdana" panose="020B0604030504040204" pitchFamily="34" charset="0"/>
              </a:rPr>
              <a:t>({2, 3, 7});</a:t>
            </a:r>
          </a:p>
          <a:p>
            <a:r>
              <a:rPr lang="en-US" sz="2000" err="1">
                <a:latin typeface="+mj-lt"/>
                <a:ea typeface="Verdana" panose="020B0604030504040204" pitchFamily="34" charset="0"/>
              </a:rPr>
              <a:t>edges.push_back</a:t>
            </a:r>
            <a:r>
              <a:rPr lang="en-US" sz="2000" smtClean="0">
                <a:latin typeface="+mj-lt"/>
                <a:ea typeface="Verdana" panose="020B0604030504040204" pitchFamily="34" charset="0"/>
              </a:rPr>
              <a:t>({2, 4, 6});</a:t>
            </a:r>
          </a:p>
          <a:p>
            <a:r>
              <a:rPr lang="en-US" sz="2000" err="1">
                <a:latin typeface="+mj-lt"/>
                <a:ea typeface="Verdana" panose="020B0604030504040204" pitchFamily="34" charset="0"/>
              </a:rPr>
              <a:t>edges.push_back</a:t>
            </a:r>
            <a:r>
              <a:rPr lang="en-US" sz="2000" smtClean="0">
                <a:latin typeface="+mj-lt"/>
                <a:ea typeface="Verdana" panose="020B0604030504040204" pitchFamily="34" charset="0"/>
              </a:rPr>
              <a:t>({3, 4, 5});</a:t>
            </a:r>
          </a:p>
          <a:p>
            <a:r>
              <a:rPr lang="en-US" sz="2000" err="1">
                <a:latin typeface="+mj-lt"/>
                <a:ea typeface="Verdana" panose="020B0604030504040204" pitchFamily="34" charset="0"/>
              </a:rPr>
              <a:t>edges.push_back</a:t>
            </a:r>
            <a:r>
              <a:rPr lang="en-US" sz="2000" smtClean="0">
                <a:latin typeface="+mj-lt"/>
                <a:ea typeface="Verdana" panose="020B0604030504040204" pitchFamily="34" charset="0"/>
              </a:rPr>
              <a:t>({4, 1, 2});</a:t>
            </a:r>
            <a:endParaRPr lang="en-US" sz="2000" u="sng">
              <a:latin typeface="+mj-lt"/>
              <a:ea typeface="Verdana" panose="020B0604030504040204" pitchFamily="34" charset="0"/>
            </a:endParaRPr>
          </a:p>
        </p:txBody>
      </p:sp>
    </p:spTree>
    <p:extLst>
      <p:ext uri="{BB962C8B-B14F-4D97-AF65-F5344CB8AC3E}">
        <p14:creationId xmlns:p14="http://schemas.microsoft.com/office/powerpoint/2010/main" val="1954246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6324"/>
          </a:xfrm>
        </p:spPr>
        <p:txBody>
          <a:bodyPr>
            <a:normAutofit fontScale="90000"/>
          </a:bodyPr>
          <a:lstStyle/>
          <a:p>
            <a:r>
              <a:rPr lang="en-US" sz="3600"/>
              <a:t>Graph representation</a:t>
            </a:r>
          </a:p>
        </p:txBody>
      </p:sp>
      <p:sp>
        <p:nvSpPr>
          <p:cNvPr id="3" name="Content Placeholder 2"/>
          <p:cNvSpPr>
            <a:spLocks noGrp="1"/>
          </p:cNvSpPr>
          <p:nvPr>
            <p:ph idx="1"/>
          </p:nvPr>
        </p:nvSpPr>
        <p:spPr>
          <a:xfrm>
            <a:off x="838200" y="1145059"/>
            <a:ext cx="10515600" cy="1508998"/>
          </a:xfrm>
        </p:spPr>
        <p:txBody>
          <a:bodyPr>
            <a:noAutofit/>
          </a:bodyPr>
          <a:lstStyle/>
          <a:p>
            <a:pPr marL="0" indent="0">
              <a:buNone/>
            </a:pPr>
            <a:r>
              <a:rPr lang="en-US" sz="2000" smtClean="0">
                <a:latin typeface="Calibri (Body)"/>
                <a:cs typeface="Arial" panose="020B0604020202020204" pitchFamily="34" charset="0"/>
              </a:rPr>
              <a:t>Adjacency list</a:t>
            </a:r>
          </a:p>
          <a:p>
            <a:pPr marL="0" indent="0">
              <a:buNone/>
            </a:pPr>
            <a:r>
              <a:rPr lang="en-US" sz="2000" smtClean="0">
                <a:latin typeface="Calibri (Body)"/>
                <a:cs typeface="Arial" panose="020B0604020202020204" pitchFamily="34" charset="0"/>
              </a:rPr>
              <a:t>Can be stored in an array of vector or vector of vector</a:t>
            </a:r>
          </a:p>
          <a:p>
            <a:pPr marL="0" indent="0">
              <a:buNone/>
            </a:pPr>
            <a:r>
              <a:rPr lang="en-US" sz="2000">
                <a:latin typeface="Calibri (Body)"/>
                <a:cs typeface="Arial" panose="020B0604020202020204" pitchFamily="34" charset="0"/>
              </a:rPr>
              <a:t>each </a:t>
            </a:r>
            <a:r>
              <a:rPr lang="en-US" sz="2000" smtClean="0">
                <a:latin typeface="Calibri (Body)"/>
                <a:cs typeface="Arial" panose="020B0604020202020204" pitchFamily="34" charset="0"/>
              </a:rPr>
              <a:t>node </a:t>
            </a:r>
            <a:r>
              <a:rPr lang="en-US" sz="2000" smtClean="0">
                <a:latin typeface="+mj-lt"/>
                <a:cs typeface="Arial" panose="020B0604020202020204" pitchFamily="34" charset="0"/>
              </a:rPr>
              <a:t>x</a:t>
            </a:r>
            <a:r>
              <a:rPr lang="en-US" sz="2000" smtClean="0">
                <a:latin typeface="Calibri (Body)"/>
                <a:cs typeface="Arial" panose="020B0604020202020204" pitchFamily="34" charset="0"/>
              </a:rPr>
              <a:t> in </a:t>
            </a:r>
            <a:r>
              <a:rPr lang="en-US" sz="2000">
                <a:latin typeface="Calibri (Body)"/>
                <a:cs typeface="Arial" panose="020B0604020202020204" pitchFamily="34" charset="0"/>
              </a:rPr>
              <a:t>the graph is assigned </a:t>
            </a:r>
            <a:r>
              <a:rPr lang="en-US" sz="2000" smtClean="0">
                <a:latin typeface="Calibri (Body)"/>
                <a:cs typeface="Arial" panose="020B0604020202020204" pitchFamily="34" charset="0"/>
              </a:rPr>
              <a:t>an adjacency </a:t>
            </a:r>
            <a:r>
              <a:rPr lang="en-US" sz="2000">
                <a:latin typeface="Calibri (Body)"/>
                <a:cs typeface="Arial" panose="020B0604020202020204" pitchFamily="34" charset="0"/>
              </a:rPr>
              <a:t>list that consists of nodes to which there is </a:t>
            </a:r>
            <a:r>
              <a:rPr lang="en-US" sz="2000" smtClean="0">
                <a:latin typeface="Calibri (Body)"/>
                <a:cs typeface="Arial" panose="020B0604020202020204" pitchFamily="34" charset="0"/>
              </a:rPr>
              <a:t>an edge </a:t>
            </a:r>
            <a:r>
              <a:rPr lang="en-US" sz="2000">
                <a:latin typeface="Calibri (Body)"/>
                <a:cs typeface="Arial" panose="020B0604020202020204" pitchFamily="34" charset="0"/>
              </a:rPr>
              <a:t>from </a:t>
            </a:r>
            <a:r>
              <a:rPr lang="en-US" sz="2000">
                <a:latin typeface="+mj-lt"/>
                <a:cs typeface="Arial" panose="020B0604020202020204" pitchFamily="34" charset="0"/>
              </a:rPr>
              <a:t>x</a:t>
            </a:r>
            <a:endParaRPr lang="en-US" sz="2000" smtClean="0">
              <a:latin typeface="+mj-lt"/>
              <a:cs typeface="Arial" panose="020B0604020202020204" pitchFamily="34" charset="0"/>
            </a:endParaRPr>
          </a:p>
          <a:p>
            <a:pPr marL="0" indent="0">
              <a:buNone/>
            </a:pPr>
            <a:endParaRPr lang="en-US" sz="2000" i="1">
              <a:latin typeface="Calibri (Body)"/>
              <a:cs typeface="Arial" panose="020B0604020202020204" pitchFamily="34" charset="0"/>
            </a:endParaRPr>
          </a:p>
        </p:txBody>
      </p:sp>
      <p:sp>
        <p:nvSpPr>
          <p:cNvPr id="6" name="TextBox 5"/>
          <p:cNvSpPr txBox="1"/>
          <p:nvPr/>
        </p:nvSpPr>
        <p:spPr>
          <a:xfrm>
            <a:off x="7112035" y="1499486"/>
            <a:ext cx="2379337" cy="400110"/>
          </a:xfrm>
          <a:prstGeom prst="rect">
            <a:avLst/>
          </a:prstGeom>
          <a:noFill/>
          <a:ln>
            <a:solidFill>
              <a:schemeClr val="tx1"/>
            </a:solidFill>
          </a:ln>
        </p:spPr>
        <p:txBody>
          <a:bodyPr wrap="square" rtlCol="0">
            <a:spAutoFit/>
          </a:bodyPr>
          <a:lstStyle/>
          <a:p>
            <a:r>
              <a:rPr lang="en-US" sz="2000" smtClean="0">
                <a:latin typeface="+mj-lt"/>
                <a:ea typeface="Verdana" panose="020B0604030504040204" pitchFamily="34" charset="0"/>
              </a:rPr>
              <a:t>vector&lt;</a:t>
            </a:r>
            <a:r>
              <a:rPr lang="en-US" sz="2000" err="1" smtClean="0">
                <a:latin typeface="+mj-lt"/>
                <a:ea typeface="Verdana" panose="020B0604030504040204" pitchFamily="34" charset="0"/>
              </a:rPr>
              <a:t>int</a:t>
            </a:r>
            <a:r>
              <a:rPr lang="en-US" sz="2000" smtClean="0">
                <a:latin typeface="+mj-lt"/>
                <a:ea typeface="Verdana" panose="020B0604030504040204" pitchFamily="34" charset="0"/>
              </a:rPr>
              <a:t>&gt; </a:t>
            </a:r>
            <a:r>
              <a:rPr lang="en-US" sz="2000" err="1" smtClean="0">
                <a:latin typeface="+mj-lt"/>
                <a:ea typeface="Verdana" panose="020B0604030504040204" pitchFamily="34" charset="0"/>
              </a:rPr>
              <a:t>adj</a:t>
            </a:r>
            <a:r>
              <a:rPr lang="en-US" sz="2000" smtClean="0">
                <a:latin typeface="+mj-lt"/>
                <a:ea typeface="Verdana" panose="020B0604030504040204" pitchFamily="34" charset="0"/>
              </a:rPr>
              <a:t>[N];</a:t>
            </a:r>
          </a:p>
        </p:txBody>
      </p:sp>
      <p:pic>
        <p:nvPicPr>
          <p:cNvPr id="7" name="Picture 6"/>
          <p:cNvPicPr>
            <a:picLocks noChangeAspect="1"/>
          </p:cNvPicPr>
          <p:nvPr/>
        </p:nvPicPr>
        <p:blipFill>
          <a:blip r:embed="rId2"/>
          <a:stretch>
            <a:fillRect/>
          </a:stretch>
        </p:blipFill>
        <p:spPr>
          <a:xfrm>
            <a:off x="1271457" y="3073077"/>
            <a:ext cx="2295525" cy="1409700"/>
          </a:xfrm>
          <a:prstGeom prst="rect">
            <a:avLst/>
          </a:prstGeom>
        </p:spPr>
      </p:pic>
      <p:pic>
        <p:nvPicPr>
          <p:cNvPr id="13" name="Picture 12"/>
          <p:cNvPicPr>
            <a:picLocks noChangeAspect="1"/>
          </p:cNvPicPr>
          <p:nvPr/>
        </p:nvPicPr>
        <p:blipFill>
          <a:blip r:embed="rId3"/>
          <a:stretch>
            <a:fillRect/>
          </a:stretch>
        </p:blipFill>
        <p:spPr>
          <a:xfrm>
            <a:off x="1228594" y="4957746"/>
            <a:ext cx="2381250" cy="1619250"/>
          </a:xfrm>
          <a:prstGeom prst="rect">
            <a:avLst/>
          </a:prstGeom>
        </p:spPr>
      </p:pic>
      <p:sp>
        <p:nvSpPr>
          <p:cNvPr id="15" name="TextBox 14"/>
          <p:cNvSpPr txBox="1"/>
          <p:nvPr/>
        </p:nvSpPr>
        <p:spPr>
          <a:xfrm>
            <a:off x="838200" y="4557636"/>
            <a:ext cx="2670731" cy="400110"/>
          </a:xfrm>
          <a:prstGeom prst="rect">
            <a:avLst/>
          </a:prstGeom>
          <a:noFill/>
        </p:spPr>
        <p:txBody>
          <a:bodyPr wrap="square" rtlCol="0">
            <a:spAutoFit/>
          </a:bodyPr>
          <a:lstStyle/>
          <a:p>
            <a:r>
              <a:rPr lang="en-US" sz="2000" smtClean="0"/>
              <a:t>If graph is weighted</a:t>
            </a:r>
            <a:endParaRPr lang="en-US" sz="2000"/>
          </a:p>
        </p:txBody>
      </p:sp>
      <p:sp>
        <p:nvSpPr>
          <p:cNvPr id="16" name="TextBox 15"/>
          <p:cNvSpPr txBox="1"/>
          <p:nvPr/>
        </p:nvSpPr>
        <p:spPr>
          <a:xfrm>
            <a:off x="7191841" y="2883677"/>
            <a:ext cx="4909752" cy="3139321"/>
          </a:xfrm>
          <a:prstGeom prst="rect">
            <a:avLst/>
          </a:prstGeom>
          <a:noFill/>
          <a:ln>
            <a:solidFill>
              <a:schemeClr val="accent1"/>
            </a:solidFill>
          </a:ln>
        </p:spPr>
        <p:txBody>
          <a:bodyPr wrap="square" rtlCol="0">
            <a:spAutoFit/>
          </a:bodyPr>
          <a:lstStyle/>
          <a:p>
            <a:r>
              <a:rPr lang="en-US" smtClean="0"/>
              <a:t>Pros: Efficiently </a:t>
            </a:r>
            <a:r>
              <a:rPr lang="en-US"/>
              <a:t>find </a:t>
            </a:r>
            <a:r>
              <a:rPr lang="en-US" smtClean="0"/>
              <a:t>the neighbors of nodes.</a:t>
            </a:r>
          </a:p>
          <a:p>
            <a:pPr marL="285750" indent="-285750">
              <a:buFont typeface="Arial" panose="020B0604020202020204" pitchFamily="34" charset="0"/>
              <a:buChar char="•"/>
            </a:pPr>
            <a:r>
              <a:rPr lang="en-US"/>
              <a:t>For example, </a:t>
            </a:r>
            <a:r>
              <a:rPr lang="en-US" smtClean="0"/>
              <a:t>the following </a:t>
            </a:r>
            <a:r>
              <a:rPr lang="en-US" i="1" smtClean="0"/>
              <a:t>for</a:t>
            </a:r>
            <a:r>
              <a:rPr lang="en-US" smtClean="0"/>
              <a:t> </a:t>
            </a:r>
            <a:r>
              <a:rPr lang="en-US"/>
              <a:t>loop goes through all nodes to which we can move from node </a:t>
            </a:r>
            <a:r>
              <a:rPr lang="en-US" smtClean="0">
                <a:latin typeface="+mj-lt"/>
              </a:rPr>
              <a:t>x</a:t>
            </a:r>
            <a:r>
              <a:rPr lang="en-US" smtClean="0"/>
              <a:t>:</a:t>
            </a:r>
          </a:p>
          <a:p>
            <a:endParaRPr lang="en-US"/>
          </a:p>
          <a:p>
            <a:endParaRPr lang="en-US" smtClean="0"/>
          </a:p>
          <a:p>
            <a:endParaRPr lang="en-US"/>
          </a:p>
          <a:p>
            <a:endParaRPr lang="en-US" smtClean="0"/>
          </a:p>
          <a:p>
            <a:r>
              <a:rPr lang="en-US" smtClean="0">
                <a:latin typeface="Calibri" panose="020F0502020204030204" pitchFamily="34" charset="0"/>
                <a:cs typeface="Calibri" panose="020F0502020204030204" pitchFamily="34" charset="0"/>
              </a:rPr>
              <a:t>→ </a:t>
            </a:r>
            <a:r>
              <a:rPr lang="en-US" smtClean="0"/>
              <a:t>This is </a:t>
            </a:r>
            <a:r>
              <a:rPr lang="en-US"/>
              <a:t>the most popular way to </a:t>
            </a:r>
            <a:r>
              <a:rPr lang="en-US" smtClean="0"/>
              <a:t>represent graphs</a:t>
            </a:r>
            <a:r>
              <a:rPr lang="en-US"/>
              <a:t>, and most algorithms can </a:t>
            </a:r>
            <a:r>
              <a:rPr lang="en-US" smtClean="0"/>
              <a:t>be efficiently implemented </a:t>
            </a:r>
            <a:r>
              <a:rPr lang="en-US"/>
              <a:t>using them</a:t>
            </a:r>
            <a:r>
              <a:rPr lang="en-US" smtClean="0"/>
              <a:t>.</a:t>
            </a:r>
            <a:endParaRPr lang="en-US"/>
          </a:p>
        </p:txBody>
      </p:sp>
      <p:sp>
        <p:nvSpPr>
          <p:cNvPr id="12" name="TextBox 11"/>
          <p:cNvSpPr txBox="1"/>
          <p:nvPr/>
        </p:nvSpPr>
        <p:spPr>
          <a:xfrm>
            <a:off x="3652707" y="2728916"/>
            <a:ext cx="3395536" cy="1631216"/>
          </a:xfrm>
          <a:prstGeom prst="rect">
            <a:avLst/>
          </a:prstGeom>
          <a:noFill/>
          <a:ln>
            <a:solidFill>
              <a:schemeClr val="tx1"/>
            </a:solidFill>
          </a:ln>
        </p:spPr>
        <p:txBody>
          <a:bodyPr wrap="square" rtlCol="0">
            <a:spAutoFit/>
          </a:bodyPr>
          <a:lstStyle/>
          <a:p>
            <a:r>
              <a:rPr lang="en-US" sz="2000" err="1" smtClean="0">
                <a:latin typeface="+mj-lt"/>
                <a:ea typeface="Verdana" panose="020B0604030504040204" pitchFamily="34" charset="0"/>
              </a:rPr>
              <a:t>adj</a:t>
            </a:r>
            <a:r>
              <a:rPr lang="en-US" sz="2000" smtClean="0">
                <a:latin typeface="+mj-lt"/>
                <a:ea typeface="Verdana" panose="020B0604030504040204" pitchFamily="34" charset="0"/>
              </a:rPr>
              <a:t>[1].</a:t>
            </a:r>
            <a:r>
              <a:rPr lang="en-US" sz="2000" err="1" smtClean="0">
                <a:latin typeface="+mj-lt"/>
                <a:ea typeface="Verdana" panose="020B0604030504040204" pitchFamily="34" charset="0"/>
              </a:rPr>
              <a:t>push_back</a:t>
            </a:r>
            <a:r>
              <a:rPr lang="en-US" sz="2000" smtClean="0">
                <a:latin typeface="+mj-lt"/>
                <a:ea typeface="Verdana" panose="020B0604030504040204" pitchFamily="34" charset="0"/>
              </a:rPr>
              <a:t>(2);</a:t>
            </a:r>
          </a:p>
          <a:p>
            <a:r>
              <a:rPr lang="en-US" sz="2000" err="1" smtClean="0">
                <a:latin typeface="+mj-lt"/>
                <a:ea typeface="Verdana" panose="020B0604030504040204" pitchFamily="34" charset="0"/>
              </a:rPr>
              <a:t>adj</a:t>
            </a:r>
            <a:r>
              <a:rPr lang="en-US" sz="2000" smtClean="0">
                <a:latin typeface="+mj-lt"/>
                <a:ea typeface="Verdana" panose="020B0604030504040204" pitchFamily="34" charset="0"/>
              </a:rPr>
              <a:t>[2].</a:t>
            </a:r>
            <a:r>
              <a:rPr lang="en-US" sz="2000" err="1" smtClean="0">
                <a:latin typeface="+mj-lt"/>
                <a:ea typeface="Verdana" panose="020B0604030504040204" pitchFamily="34" charset="0"/>
              </a:rPr>
              <a:t>push_back</a:t>
            </a:r>
            <a:r>
              <a:rPr lang="en-US" sz="2000" smtClean="0">
                <a:latin typeface="+mj-lt"/>
                <a:ea typeface="Verdana" panose="020B0604030504040204" pitchFamily="34" charset="0"/>
              </a:rPr>
              <a:t>(3);</a:t>
            </a:r>
          </a:p>
          <a:p>
            <a:r>
              <a:rPr lang="en-US" sz="2000" err="1" smtClean="0">
                <a:latin typeface="+mj-lt"/>
                <a:ea typeface="Verdana" panose="020B0604030504040204" pitchFamily="34" charset="0"/>
              </a:rPr>
              <a:t>adj</a:t>
            </a:r>
            <a:r>
              <a:rPr lang="en-US" sz="2000" smtClean="0">
                <a:latin typeface="+mj-lt"/>
                <a:ea typeface="Verdana" panose="020B0604030504040204" pitchFamily="34" charset="0"/>
              </a:rPr>
              <a:t>[2].</a:t>
            </a:r>
            <a:r>
              <a:rPr lang="en-US" sz="2000" err="1" smtClean="0">
                <a:latin typeface="+mj-lt"/>
                <a:ea typeface="Verdana" panose="020B0604030504040204" pitchFamily="34" charset="0"/>
              </a:rPr>
              <a:t>push_back</a:t>
            </a:r>
            <a:r>
              <a:rPr lang="en-US" sz="2000" smtClean="0">
                <a:latin typeface="+mj-lt"/>
                <a:ea typeface="Verdana" panose="020B0604030504040204" pitchFamily="34" charset="0"/>
              </a:rPr>
              <a:t>(4);</a:t>
            </a:r>
          </a:p>
          <a:p>
            <a:r>
              <a:rPr lang="en-US" sz="2000" err="1" smtClean="0">
                <a:latin typeface="+mj-lt"/>
                <a:ea typeface="Verdana" panose="020B0604030504040204" pitchFamily="34" charset="0"/>
              </a:rPr>
              <a:t>adj</a:t>
            </a:r>
            <a:r>
              <a:rPr lang="en-US" sz="2000" smtClean="0">
                <a:latin typeface="+mj-lt"/>
                <a:ea typeface="Verdana" panose="020B0604030504040204" pitchFamily="34" charset="0"/>
              </a:rPr>
              <a:t>[3].</a:t>
            </a:r>
            <a:r>
              <a:rPr lang="en-US" sz="2000" err="1" smtClean="0">
                <a:latin typeface="+mj-lt"/>
                <a:ea typeface="Verdana" panose="020B0604030504040204" pitchFamily="34" charset="0"/>
              </a:rPr>
              <a:t>push_back</a:t>
            </a:r>
            <a:r>
              <a:rPr lang="en-US" sz="2000" smtClean="0">
                <a:latin typeface="+mj-lt"/>
                <a:ea typeface="Verdana" panose="020B0604030504040204" pitchFamily="34" charset="0"/>
              </a:rPr>
              <a:t>(4);</a:t>
            </a:r>
          </a:p>
          <a:p>
            <a:r>
              <a:rPr lang="en-US" sz="2000" err="1" smtClean="0">
                <a:latin typeface="+mj-lt"/>
                <a:ea typeface="Verdana" panose="020B0604030504040204" pitchFamily="34" charset="0"/>
              </a:rPr>
              <a:t>adj</a:t>
            </a:r>
            <a:r>
              <a:rPr lang="en-US" sz="2000" smtClean="0">
                <a:latin typeface="+mj-lt"/>
                <a:ea typeface="Verdana" panose="020B0604030504040204" pitchFamily="34" charset="0"/>
              </a:rPr>
              <a:t>[4].</a:t>
            </a:r>
            <a:r>
              <a:rPr lang="en-US" sz="2000" err="1" smtClean="0">
                <a:latin typeface="+mj-lt"/>
                <a:ea typeface="Verdana" panose="020B0604030504040204" pitchFamily="34" charset="0"/>
              </a:rPr>
              <a:t>push_back</a:t>
            </a:r>
            <a:r>
              <a:rPr lang="en-US" sz="2000" smtClean="0">
                <a:latin typeface="+mj-lt"/>
                <a:ea typeface="Verdana" panose="020B0604030504040204" pitchFamily="34" charset="0"/>
              </a:rPr>
              <a:t>(1);</a:t>
            </a:r>
          </a:p>
        </p:txBody>
      </p:sp>
      <p:sp>
        <p:nvSpPr>
          <p:cNvPr id="17" name="TextBox 16"/>
          <p:cNvSpPr txBox="1"/>
          <p:nvPr/>
        </p:nvSpPr>
        <p:spPr>
          <a:xfrm>
            <a:off x="3218108" y="4557636"/>
            <a:ext cx="3830135" cy="400110"/>
          </a:xfrm>
          <a:prstGeom prst="rect">
            <a:avLst/>
          </a:prstGeom>
          <a:noFill/>
          <a:ln>
            <a:solidFill>
              <a:schemeClr val="tx1"/>
            </a:solidFill>
          </a:ln>
        </p:spPr>
        <p:txBody>
          <a:bodyPr wrap="square" rtlCol="0">
            <a:spAutoFit/>
          </a:bodyPr>
          <a:lstStyle/>
          <a:p>
            <a:r>
              <a:rPr lang="en-US" sz="2000" smtClean="0">
                <a:latin typeface="+mj-lt"/>
                <a:ea typeface="Verdana" panose="020B0604030504040204" pitchFamily="34" charset="0"/>
              </a:rPr>
              <a:t>vector&lt;pair&lt;</a:t>
            </a:r>
            <a:r>
              <a:rPr lang="en-US" sz="2000" err="1" smtClean="0">
                <a:latin typeface="+mj-lt"/>
                <a:ea typeface="Verdana" panose="020B0604030504040204" pitchFamily="34" charset="0"/>
              </a:rPr>
              <a:t>int</a:t>
            </a:r>
            <a:r>
              <a:rPr lang="en-US" sz="2000" smtClean="0">
                <a:latin typeface="+mj-lt"/>
                <a:ea typeface="Verdana" panose="020B0604030504040204" pitchFamily="34" charset="0"/>
              </a:rPr>
              <a:t>, </a:t>
            </a:r>
            <a:r>
              <a:rPr lang="en-US" sz="2000" err="1" smtClean="0">
                <a:latin typeface="+mj-lt"/>
                <a:ea typeface="Verdana" panose="020B0604030504040204" pitchFamily="34" charset="0"/>
              </a:rPr>
              <a:t>int</a:t>
            </a:r>
            <a:r>
              <a:rPr lang="en-US" sz="2000" smtClean="0">
                <a:latin typeface="+mj-lt"/>
                <a:ea typeface="Verdana" panose="020B0604030504040204" pitchFamily="34" charset="0"/>
              </a:rPr>
              <a:t>&gt;&gt; </a:t>
            </a:r>
            <a:r>
              <a:rPr lang="en-US" sz="2000" err="1" smtClean="0">
                <a:latin typeface="+mj-lt"/>
                <a:ea typeface="Verdana" panose="020B0604030504040204" pitchFamily="34" charset="0"/>
              </a:rPr>
              <a:t>adj</a:t>
            </a:r>
            <a:r>
              <a:rPr lang="en-US" sz="2000" smtClean="0">
                <a:latin typeface="+mj-lt"/>
                <a:ea typeface="Verdana" panose="020B0604030504040204" pitchFamily="34" charset="0"/>
              </a:rPr>
              <a:t>[N];</a:t>
            </a:r>
            <a:endParaRPr lang="en-US" sz="2000" u="sng">
              <a:latin typeface="+mj-lt"/>
              <a:ea typeface="Verdana" panose="020B0604030504040204" pitchFamily="34" charset="0"/>
            </a:endParaRPr>
          </a:p>
        </p:txBody>
      </p:sp>
      <p:sp>
        <p:nvSpPr>
          <p:cNvPr id="18" name="TextBox 17"/>
          <p:cNvSpPr txBox="1"/>
          <p:nvPr/>
        </p:nvSpPr>
        <p:spPr>
          <a:xfrm>
            <a:off x="3652707" y="5155250"/>
            <a:ext cx="3395536" cy="1631216"/>
          </a:xfrm>
          <a:prstGeom prst="rect">
            <a:avLst/>
          </a:prstGeom>
          <a:noFill/>
          <a:ln>
            <a:solidFill>
              <a:schemeClr val="tx1"/>
            </a:solidFill>
          </a:ln>
        </p:spPr>
        <p:txBody>
          <a:bodyPr wrap="square" rtlCol="0">
            <a:spAutoFit/>
          </a:bodyPr>
          <a:lstStyle/>
          <a:p>
            <a:r>
              <a:rPr lang="en-US" sz="2000" err="1">
                <a:latin typeface="+mj-lt"/>
                <a:ea typeface="Verdana" panose="020B0604030504040204" pitchFamily="34" charset="0"/>
              </a:rPr>
              <a:t>adj</a:t>
            </a:r>
            <a:r>
              <a:rPr lang="en-US" sz="2000">
                <a:latin typeface="+mj-lt"/>
                <a:ea typeface="Verdana" panose="020B0604030504040204" pitchFamily="34" charset="0"/>
              </a:rPr>
              <a:t>[1].</a:t>
            </a:r>
            <a:r>
              <a:rPr lang="en-US" sz="2000" err="1">
                <a:latin typeface="+mj-lt"/>
                <a:ea typeface="Verdana" panose="020B0604030504040204" pitchFamily="34" charset="0"/>
              </a:rPr>
              <a:t>push_back</a:t>
            </a:r>
            <a:r>
              <a:rPr lang="en-US" sz="2000" smtClean="0">
                <a:latin typeface="+mj-lt"/>
                <a:ea typeface="Verdana" panose="020B0604030504040204" pitchFamily="34" charset="0"/>
              </a:rPr>
              <a:t>({2, 5});</a:t>
            </a:r>
            <a:endParaRPr lang="en-US" sz="2000">
              <a:latin typeface="+mj-lt"/>
              <a:ea typeface="Verdana" panose="020B0604030504040204" pitchFamily="34" charset="0"/>
            </a:endParaRPr>
          </a:p>
          <a:p>
            <a:r>
              <a:rPr lang="en-US" sz="2000" err="1">
                <a:latin typeface="+mj-lt"/>
                <a:ea typeface="Verdana" panose="020B0604030504040204" pitchFamily="34" charset="0"/>
              </a:rPr>
              <a:t>adj</a:t>
            </a:r>
            <a:r>
              <a:rPr lang="en-US" sz="2000">
                <a:latin typeface="+mj-lt"/>
                <a:ea typeface="Verdana" panose="020B0604030504040204" pitchFamily="34" charset="0"/>
              </a:rPr>
              <a:t>[2].</a:t>
            </a:r>
            <a:r>
              <a:rPr lang="en-US" sz="2000" err="1">
                <a:latin typeface="+mj-lt"/>
                <a:ea typeface="Verdana" panose="020B0604030504040204" pitchFamily="34" charset="0"/>
              </a:rPr>
              <a:t>push_back</a:t>
            </a:r>
            <a:r>
              <a:rPr lang="en-US" sz="2000" smtClean="0">
                <a:latin typeface="+mj-lt"/>
                <a:ea typeface="Verdana" panose="020B0604030504040204" pitchFamily="34" charset="0"/>
              </a:rPr>
              <a:t>({3, 7});</a:t>
            </a:r>
            <a:endParaRPr lang="en-US" sz="2000">
              <a:latin typeface="+mj-lt"/>
              <a:ea typeface="Verdana" panose="020B0604030504040204" pitchFamily="34" charset="0"/>
            </a:endParaRPr>
          </a:p>
          <a:p>
            <a:r>
              <a:rPr lang="en-US" sz="2000" err="1">
                <a:latin typeface="+mj-lt"/>
                <a:ea typeface="Verdana" panose="020B0604030504040204" pitchFamily="34" charset="0"/>
              </a:rPr>
              <a:t>adj</a:t>
            </a:r>
            <a:r>
              <a:rPr lang="en-US" sz="2000">
                <a:latin typeface="+mj-lt"/>
                <a:ea typeface="Verdana" panose="020B0604030504040204" pitchFamily="34" charset="0"/>
              </a:rPr>
              <a:t>[2].</a:t>
            </a:r>
            <a:r>
              <a:rPr lang="en-US" sz="2000" err="1">
                <a:latin typeface="+mj-lt"/>
                <a:ea typeface="Verdana" panose="020B0604030504040204" pitchFamily="34" charset="0"/>
              </a:rPr>
              <a:t>push_back</a:t>
            </a:r>
            <a:r>
              <a:rPr lang="en-US" sz="2000" smtClean="0">
                <a:latin typeface="+mj-lt"/>
                <a:ea typeface="Verdana" panose="020B0604030504040204" pitchFamily="34" charset="0"/>
              </a:rPr>
              <a:t>({4, 6});</a:t>
            </a:r>
            <a:endParaRPr lang="en-US" sz="2000">
              <a:latin typeface="+mj-lt"/>
              <a:ea typeface="Verdana" panose="020B0604030504040204" pitchFamily="34" charset="0"/>
            </a:endParaRPr>
          </a:p>
          <a:p>
            <a:r>
              <a:rPr lang="en-US" sz="2000" err="1">
                <a:latin typeface="+mj-lt"/>
                <a:ea typeface="Verdana" panose="020B0604030504040204" pitchFamily="34" charset="0"/>
              </a:rPr>
              <a:t>adj</a:t>
            </a:r>
            <a:r>
              <a:rPr lang="en-US" sz="2000">
                <a:latin typeface="+mj-lt"/>
                <a:ea typeface="Verdana" panose="020B0604030504040204" pitchFamily="34" charset="0"/>
              </a:rPr>
              <a:t>[3].</a:t>
            </a:r>
            <a:r>
              <a:rPr lang="en-US" sz="2000" err="1">
                <a:latin typeface="+mj-lt"/>
                <a:ea typeface="Verdana" panose="020B0604030504040204" pitchFamily="34" charset="0"/>
              </a:rPr>
              <a:t>push_back</a:t>
            </a:r>
            <a:r>
              <a:rPr lang="en-US" sz="2000" smtClean="0">
                <a:latin typeface="+mj-lt"/>
                <a:ea typeface="Verdana" panose="020B0604030504040204" pitchFamily="34" charset="0"/>
              </a:rPr>
              <a:t>({4, 5});</a:t>
            </a:r>
            <a:endParaRPr lang="en-US" sz="2000">
              <a:latin typeface="+mj-lt"/>
              <a:ea typeface="Verdana" panose="020B0604030504040204" pitchFamily="34" charset="0"/>
            </a:endParaRPr>
          </a:p>
          <a:p>
            <a:r>
              <a:rPr lang="en-US" sz="2000" err="1">
                <a:latin typeface="+mj-lt"/>
                <a:ea typeface="Verdana" panose="020B0604030504040204" pitchFamily="34" charset="0"/>
              </a:rPr>
              <a:t>adj</a:t>
            </a:r>
            <a:r>
              <a:rPr lang="en-US" sz="2000">
                <a:latin typeface="+mj-lt"/>
                <a:ea typeface="Verdana" panose="020B0604030504040204" pitchFamily="34" charset="0"/>
              </a:rPr>
              <a:t>[4].</a:t>
            </a:r>
            <a:r>
              <a:rPr lang="en-US" sz="2000" err="1">
                <a:latin typeface="+mj-lt"/>
                <a:ea typeface="Verdana" panose="020B0604030504040204" pitchFamily="34" charset="0"/>
              </a:rPr>
              <a:t>push_back</a:t>
            </a:r>
            <a:r>
              <a:rPr lang="en-US" sz="2000" smtClean="0">
                <a:latin typeface="+mj-lt"/>
                <a:ea typeface="Verdana" panose="020B0604030504040204" pitchFamily="34" charset="0"/>
              </a:rPr>
              <a:t>({1, 2});</a:t>
            </a:r>
            <a:endParaRPr lang="en-US" sz="2000">
              <a:latin typeface="+mj-lt"/>
              <a:ea typeface="Verdana" panose="020B0604030504040204" pitchFamily="34" charset="0"/>
            </a:endParaRPr>
          </a:p>
        </p:txBody>
      </p:sp>
      <p:sp>
        <p:nvSpPr>
          <p:cNvPr id="14" name="TextBox 13"/>
          <p:cNvSpPr txBox="1"/>
          <p:nvPr/>
        </p:nvSpPr>
        <p:spPr>
          <a:xfrm>
            <a:off x="8617327" y="4021112"/>
            <a:ext cx="2379337" cy="923330"/>
          </a:xfrm>
          <a:prstGeom prst="rect">
            <a:avLst/>
          </a:prstGeom>
          <a:noFill/>
          <a:ln>
            <a:solidFill>
              <a:schemeClr val="tx1"/>
            </a:solidFill>
          </a:ln>
        </p:spPr>
        <p:txBody>
          <a:bodyPr wrap="square" rtlCol="0">
            <a:spAutoFit/>
          </a:bodyPr>
          <a:lstStyle/>
          <a:p>
            <a:r>
              <a:rPr lang="en-US">
                <a:latin typeface="+mj-lt"/>
                <a:ea typeface="Verdana" panose="020B0604030504040204" pitchFamily="34" charset="0"/>
              </a:rPr>
              <a:t>for (auto u : adj[x]) {</a:t>
            </a:r>
          </a:p>
          <a:p>
            <a:r>
              <a:rPr lang="en-US">
                <a:latin typeface="+mj-lt"/>
                <a:ea typeface="Verdana" panose="020B0604030504040204" pitchFamily="34" charset="0"/>
              </a:rPr>
              <a:t>    </a:t>
            </a:r>
            <a:r>
              <a:rPr lang="en-US">
                <a:solidFill>
                  <a:srgbClr val="FF0000"/>
                </a:solidFill>
                <a:latin typeface="+mj-lt"/>
                <a:ea typeface="Verdana" panose="020B0604030504040204" pitchFamily="34" charset="0"/>
              </a:rPr>
              <a:t>// process node u</a:t>
            </a:r>
          </a:p>
          <a:p>
            <a:r>
              <a:rPr lang="en-US">
                <a:latin typeface="+mj-lt"/>
                <a:ea typeface="Verdana" panose="020B0604030504040204" pitchFamily="34" charset="0"/>
              </a:rPr>
              <a:t>}</a:t>
            </a:r>
          </a:p>
        </p:txBody>
      </p:sp>
    </p:spTree>
    <p:extLst>
      <p:ext uri="{BB962C8B-B14F-4D97-AF65-F5344CB8AC3E}">
        <p14:creationId xmlns:p14="http://schemas.microsoft.com/office/powerpoint/2010/main" val="725236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animBg="1"/>
      <p:bldP spid="18"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6324"/>
          </a:xfrm>
        </p:spPr>
        <p:txBody>
          <a:bodyPr>
            <a:normAutofit fontScale="90000"/>
          </a:bodyPr>
          <a:lstStyle/>
          <a:p>
            <a:r>
              <a:rPr lang="en-US" sz="3600" smtClean="0"/>
              <a:t>Graph traversal</a:t>
            </a:r>
            <a:endParaRPr lang="en-US" sz="3600"/>
          </a:p>
        </p:txBody>
      </p:sp>
      <p:sp>
        <p:nvSpPr>
          <p:cNvPr id="3" name="Content Placeholder 2"/>
          <p:cNvSpPr>
            <a:spLocks noGrp="1"/>
          </p:cNvSpPr>
          <p:nvPr>
            <p:ph idx="1"/>
          </p:nvPr>
        </p:nvSpPr>
        <p:spPr>
          <a:xfrm>
            <a:off x="838200" y="1145059"/>
            <a:ext cx="10515600" cy="1846997"/>
          </a:xfrm>
        </p:spPr>
        <p:txBody>
          <a:bodyPr>
            <a:normAutofit/>
          </a:bodyPr>
          <a:lstStyle/>
          <a:p>
            <a:pPr marL="0" indent="0">
              <a:buNone/>
            </a:pPr>
            <a:r>
              <a:rPr lang="en-US" sz="2000">
                <a:latin typeface="Calibri (Body)"/>
                <a:cs typeface="Arial" panose="020B0604020202020204" pitchFamily="34" charset="0"/>
              </a:rPr>
              <a:t>2</a:t>
            </a:r>
            <a:r>
              <a:rPr lang="en-US" sz="2000" smtClean="0">
                <a:latin typeface="Calibri (Body)"/>
                <a:cs typeface="Arial" panose="020B0604020202020204" pitchFamily="34" charset="0"/>
              </a:rPr>
              <a:t> </a:t>
            </a:r>
            <a:r>
              <a:rPr lang="en-US" sz="2000">
                <a:latin typeface="Calibri (Body)"/>
                <a:cs typeface="Arial" panose="020B0604020202020204" pitchFamily="34" charset="0"/>
              </a:rPr>
              <a:t>fundamental graph algorithms: depth-first search </a:t>
            </a:r>
            <a:r>
              <a:rPr lang="en-US" sz="2000" smtClean="0">
                <a:latin typeface="Calibri (Body)"/>
                <a:cs typeface="Arial" panose="020B0604020202020204" pitchFamily="34" charset="0"/>
              </a:rPr>
              <a:t>and breadth-first search.</a:t>
            </a:r>
          </a:p>
          <a:p>
            <a:pPr marL="0" indent="0">
              <a:buNone/>
            </a:pPr>
            <a:r>
              <a:rPr lang="en-US" sz="2000" smtClean="0">
                <a:latin typeface="Calibri (Body)"/>
                <a:cs typeface="Arial" panose="020B0604020202020204" pitchFamily="34" charset="0"/>
              </a:rPr>
              <a:t>Both </a:t>
            </a:r>
            <a:r>
              <a:rPr lang="en-US" sz="2000">
                <a:latin typeface="Calibri (Body)"/>
                <a:cs typeface="Arial" panose="020B0604020202020204" pitchFamily="34" charset="0"/>
              </a:rPr>
              <a:t>algorithms are given a starting node in the graph, </a:t>
            </a:r>
            <a:r>
              <a:rPr lang="en-US" sz="2000" smtClean="0">
                <a:latin typeface="Calibri (Body)"/>
                <a:cs typeface="Arial" panose="020B0604020202020204" pitchFamily="34" charset="0"/>
              </a:rPr>
              <a:t>and they </a:t>
            </a:r>
            <a:r>
              <a:rPr lang="en-US" sz="2000">
                <a:latin typeface="Calibri (Body)"/>
                <a:cs typeface="Arial" panose="020B0604020202020204" pitchFamily="34" charset="0"/>
              </a:rPr>
              <a:t>visit all nodes that can be reached from the starting node. </a:t>
            </a:r>
            <a:endParaRPr lang="en-US" sz="2000" smtClean="0">
              <a:latin typeface="Calibri (Body)"/>
              <a:cs typeface="Arial" panose="020B0604020202020204" pitchFamily="34" charset="0"/>
            </a:endParaRPr>
          </a:p>
          <a:p>
            <a:pPr marL="0" indent="0">
              <a:buNone/>
            </a:pPr>
            <a:r>
              <a:rPr lang="en-US" sz="2000" smtClean="0">
                <a:latin typeface="Calibri (Body)"/>
                <a:cs typeface="Arial" panose="020B0604020202020204" pitchFamily="34" charset="0"/>
              </a:rPr>
              <a:t>The </a:t>
            </a:r>
            <a:r>
              <a:rPr lang="en-US" sz="2000">
                <a:latin typeface="Calibri (Body)"/>
                <a:cs typeface="Arial" panose="020B0604020202020204" pitchFamily="34" charset="0"/>
              </a:rPr>
              <a:t>difference </a:t>
            </a:r>
            <a:r>
              <a:rPr lang="en-US" sz="2000" smtClean="0">
                <a:latin typeface="Calibri (Body)"/>
                <a:cs typeface="Arial" panose="020B0604020202020204" pitchFamily="34" charset="0"/>
              </a:rPr>
              <a:t>in the </a:t>
            </a:r>
            <a:r>
              <a:rPr lang="en-US" sz="2000">
                <a:latin typeface="Calibri (Body)"/>
                <a:cs typeface="Arial" panose="020B0604020202020204" pitchFamily="34" charset="0"/>
              </a:rPr>
              <a:t>algorithms is the order in which they visit the nodes.</a:t>
            </a:r>
            <a:endParaRPr lang="vi-VN" sz="2000" smtClean="0">
              <a:latin typeface="Calibri (Body)"/>
              <a:cs typeface="Arial" panose="020B0604020202020204" pitchFamily="34" charset="0"/>
            </a:endParaRPr>
          </a:p>
        </p:txBody>
      </p:sp>
      <p:sp>
        <p:nvSpPr>
          <p:cNvPr id="9" name="Content Placeholder 2"/>
          <p:cNvSpPr txBox="1">
            <a:spLocks/>
          </p:cNvSpPr>
          <p:nvPr/>
        </p:nvSpPr>
        <p:spPr>
          <a:xfrm>
            <a:off x="838200" y="3548735"/>
            <a:ext cx="10515600" cy="1846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vi-VN" sz="2000" smtClean="0">
              <a:latin typeface="Calibri (Body)"/>
              <a:cs typeface="Arial" panose="020B0604020202020204" pitchFamily="34" charset="0"/>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8500" y="3255665"/>
            <a:ext cx="5715000" cy="2762250"/>
          </a:xfrm>
          <a:prstGeom prst="rect">
            <a:avLst/>
          </a:prstGeom>
        </p:spPr>
      </p:pic>
    </p:spTree>
    <p:extLst>
      <p:ext uri="{BB962C8B-B14F-4D97-AF65-F5344CB8AC3E}">
        <p14:creationId xmlns:p14="http://schemas.microsoft.com/office/powerpoint/2010/main" val="861933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6324"/>
          </a:xfrm>
        </p:spPr>
        <p:txBody>
          <a:bodyPr>
            <a:normAutofit fontScale="90000"/>
          </a:bodyPr>
          <a:lstStyle/>
          <a:p>
            <a:r>
              <a:rPr lang="en-US" sz="3600" smtClean="0"/>
              <a:t>Breadth-first search</a:t>
            </a:r>
            <a:endParaRPr lang="en-US" sz="3600"/>
          </a:p>
        </p:txBody>
      </p:sp>
      <p:sp>
        <p:nvSpPr>
          <p:cNvPr id="3" name="Content Placeholder 2"/>
          <p:cNvSpPr>
            <a:spLocks noGrp="1"/>
          </p:cNvSpPr>
          <p:nvPr>
            <p:ph idx="1"/>
          </p:nvPr>
        </p:nvSpPr>
        <p:spPr>
          <a:xfrm>
            <a:off x="838200" y="1145059"/>
            <a:ext cx="10515600" cy="5475660"/>
          </a:xfrm>
        </p:spPr>
        <p:txBody>
          <a:bodyPr>
            <a:normAutofit/>
          </a:bodyPr>
          <a:lstStyle/>
          <a:p>
            <a:r>
              <a:rPr lang="en-US" sz="2000">
                <a:latin typeface="Calibri (Body)"/>
                <a:cs typeface="Arial" panose="020B0604020202020204" pitchFamily="34" charset="0"/>
              </a:rPr>
              <a:t>Breadth-First Search is a graph traversal algorithm that explores all the vertices of a graph in breadth-first order. This means that BFS visits all the neighbors of a vertex before exploring the neighbors of the </a:t>
            </a:r>
            <a:r>
              <a:rPr lang="en-US" sz="2000" smtClean="0">
                <a:latin typeface="Calibri (Body)"/>
                <a:cs typeface="Arial" panose="020B0604020202020204" pitchFamily="34" charset="0"/>
              </a:rPr>
              <a:t>neighbors.</a:t>
            </a:r>
          </a:p>
          <a:p>
            <a:r>
              <a:rPr lang="en-US" sz="2000" smtClean="0">
                <a:latin typeface="Calibri (Body)"/>
                <a:cs typeface="Arial" panose="020B0604020202020204" pitchFamily="34" charset="0"/>
              </a:rPr>
              <a:t>In </a:t>
            </a:r>
            <a:r>
              <a:rPr lang="en-US" sz="2000">
                <a:latin typeface="Calibri (Body)"/>
                <a:cs typeface="Arial" panose="020B0604020202020204" pitchFamily="34" charset="0"/>
              </a:rPr>
              <a:t>other words, BFS traverses the graph in layers, starting from the source vertex </a:t>
            </a:r>
            <a:r>
              <a:rPr lang="en-US" sz="2000" smtClean="0">
                <a:latin typeface="Calibri (Body)"/>
                <a:cs typeface="Arial" panose="020B0604020202020204" pitchFamily="34" charset="0"/>
              </a:rPr>
              <a:t>and moving </a:t>
            </a:r>
            <a:r>
              <a:rPr lang="en-US" sz="2000">
                <a:latin typeface="Calibri (Body)"/>
                <a:cs typeface="Arial" panose="020B0604020202020204" pitchFamily="34" charset="0"/>
              </a:rPr>
              <a:t>outwards.</a:t>
            </a:r>
          </a:p>
          <a:p>
            <a:r>
              <a:rPr lang="en-US" sz="2000">
                <a:latin typeface="Calibri (Body)"/>
                <a:cs typeface="Arial" panose="020B0604020202020204" pitchFamily="34" charset="0"/>
              </a:rPr>
              <a:t>BFS is particularly useful for finding the shortest path between two vertices in an unweighted graph or for determining if a path exists between two vertices.</a:t>
            </a:r>
          </a:p>
        </p:txBody>
      </p:sp>
      <p:sp>
        <p:nvSpPr>
          <p:cNvPr id="9" name="Content Placeholder 2"/>
          <p:cNvSpPr txBox="1">
            <a:spLocks/>
          </p:cNvSpPr>
          <p:nvPr/>
        </p:nvSpPr>
        <p:spPr>
          <a:xfrm>
            <a:off x="838200" y="3548735"/>
            <a:ext cx="10515600" cy="1846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vi-VN" sz="2000" smtClean="0">
              <a:latin typeface="Calibri (Body)"/>
              <a:cs typeface="Arial" panose="020B0604020202020204" pitchFamily="34" charset="0"/>
            </a:endParaRPr>
          </a:p>
        </p:txBody>
      </p:sp>
    </p:spTree>
    <p:extLst>
      <p:ext uri="{BB962C8B-B14F-4D97-AF65-F5344CB8AC3E}">
        <p14:creationId xmlns:p14="http://schemas.microsoft.com/office/powerpoint/2010/main" val="39669398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ủ đề của Office">
  <a:themeElements>
    <a:clrScheme name="Văn phòng">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Văn phòng">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ăn phòng">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3582</TotalTime>
  <Words>2063</Words>
  <Application>Microsoft Office PowerPoint</Application>
  <PresentationFormat>Widescreen</PresentationFormat>
  <Paragraphs>726</Paragraphs>
  <Slides>30</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30</vt:i4>
      </vt:variant>
    </vt:vector>
  </HeadingPairs>
  <TitlesOfParts>
    <vt:vector size="39" baseType="lpstr">
      <vt:lpstr>Calibri (Body)</vt:lpstr>
      <vt:lpstr>Arial</vt:lpstr>
      <vt:lpstr>Calibri</vt:lpstr>
      <vt:lpstr>Calibri Light</vt:lpstr>
      <vt:lpstr>Consolas</vt:lpstr>
      <vt:lpstr>Times New Roman</vt:lpstr>
      <vt:lpstr>Verdana</vt:lpstr>
      <vt:lpstr>Office Theme</vt:lpstr>
      <vt:lpstr>Chủ đề của Office</vt:lpstr>
      <vt:lpstr>PowerPoint Presentation</vt:lpstr>
      <vt:lpstr>Contents</vt:lpstr>
      <vt:lpstr>Introduction</vt:lpstr>
      <vt:lpstr>PowerPoint Presentation</vt:lpstr>
      <vt:lpstr>Graph representation</vt:lpstr>
      <vt:lpstr>Graph representation</vt:lpstr>
      <vt:lpstr>Graph representation</vt:lpstr>
      <vt:lpstr>Graph traversal</vt:lpstr>
      <vt:lpstr>Breadth-first search</vt:lpstr>
      <vt:lpstr>Breadth-first search</vt:lpstr>
      <vt:lpstr>Breadth-first search</vt:lpstr>
      <vt:lpstr>Depth First Search</vt:lpstr>
      <vt:lpstr>Depth First Search</vt:lpstr>
      <vt:lpstr>Depth First Search</vt:lpstr>
      <vt:lpstr>Depth First Search</vt:lpstr>
      <vt:lpstr>Depth First Search</vt:lpstr>
      <vt:lpstr>Depth First Search</vt:lpstr>
      <vt:lpstr>Depth First Search</vt:lpstr>
      <vt:lpstr>Depth First Search</vt:lpstr>
      <vt:lpstr>Depth First Search</vt:lpstr>
      <vt:lpstr>Depth First Search</vt:lpstr>
      <vt:lpstr>Depth First Search</vt:lpstr>
      <vt:lpstr>Depth First Search</vt:lpstr>
      <vt:lpstr>Depth First Search</vt:lpstr>
      <vt:lpstr>Depth First Search</vt:lpstr>
      <vt:lpstr>Depth First Search</vt:lpstr>
      <vt:lpstr>Depth First Search</vt:lpstr>
      <vt:lpstr>Comparing BFS and DFS</vt:lpstr>
      <vt:lpstr>Summary</vt:lpstr>
      <vt:lpstr>FAQ</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dc:title>
  <dc:creator>HUY QUANG LE/LGEVH VS FUNCTIONAL TECHNOLOGY 2(huy2.le@lge.com)</dc:creator>
  <cp:lastModifiedBy>TRIEU NGOC PHAN/LGEDV MULTIMEDIA TEAM(trieu.phan@lge.com)</cp:lastModifiedBy>
  <cp:revision>183</cp:revision>
  <dcterms:created xsi:type="dcterms:W3CDTF">2022-12-20T13:57:12Z</dcterms:created>
  <dcterms:modified xsi:type="dcterms:W3CDTF">2024-07-23T01:26:21Z</dcterms:modified>
</cp:coreProperties>
</file>