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080135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E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00" y="-96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6854-7964-4AB7-B2DC-EFC4D1D53A2F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7485-1353-4154-A518-F2AB199A4B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64704"/>
            <a:ext cx="10801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050" y="848901"/>
            <a:ext cx="103732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3000" b="1" dirty="0" smtClean="0"/>
              <a:t> </a:t>
            </a:r>
            <a:r>
              <a:rPr lang="en-US" altLang="ko-KR" sz="2400" b="1" dirty="0" smtClean="0"/>
              <a:t>Architectural Backlogs for </a:t>
            </a:r>
            <a:r>
              <a:rPr lang="en-US" altLang="ko-KR" sz="2400" b="1" dirty="0" smtClean="0"/>
              <a:t>Minimal App On App(Widget)</a:t>
            </a:r>
            <a:endParaRPr lang="en-US" altLang="ko-KR" sz="2400" dirty="0" smtClean="0"/>
          </a:p>
          <a:p>
            <a:pPr lvl="1">
              <a:buFont typeface="Arial" charset="0"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Minimal Widget </a:t>
            </a:r>
            <a:r>
              <a:rPr lang="en-US" altLang="ko-KR" sz="2400" dirty="0" smtClean="0"/>
              <a:t>Window Type.</a:t>
            </a:r>
          </a:p>
          <a:p>
            <a:pPr lvl="1">
              <a:buFont typeface="Arial" charset="0"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Minimal H/W Video Compositor for the Punch Through</a:t>
            </a:r>
            <a:r>
              <a:rPr lang="en-US" altLang="ko-KR" sz="2400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ko-KR" sz="2400" dirty="0" smtClean="0"/>
              <a:t> Minimal H/W Resource Policy for Widget App.</a:t>
            </a:r>
            <a:endParaRPr lang="en-US" altLang="ko-KR" sz="2400" dirty="0" smtClean="0"/>
          </a:p>
          <a:p>
            <a:pPr lvl="1">
              <a:buFont typeface="Arial" charset="0"/>
              <a:buChar char="•"/>
            </a:pPr>
            <a:r>
              <a:rPr lang="en-US" altLang="ko-KR" sz="2400" dirty="0" smtClean="0"/>
              <a:t> Minimal </a:t>
            </a:r>
            <a:r>
              <a:rPr lang="en-US" altLang="ko-KR" sz="2400" dirty="0" smtClean="0"/>
              <a:t>Audio Policy for Widget App</a:t>
            </a:r>
            <a:r>
              <a:rPr lang="en-US" altLang="ko-KR" sz="2400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Widget App, MM policy, PQ, Settings Service, Exception Handling</a:t>
            </a:r>
          </a:p>
          <a:p>
            <a:pPr lvl="1">
              <a:buFont typeface="Arial" charset="0"/>
              <a:buChar char="•"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Other architecture is re-used as DRD4TV.</a:t>
            </a:r>
            <a:endParaRPr lang="en-US" altLang="ko-KR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30955" y="88056"/>
            <a:ext cx="936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Overview of Minimal </a:t>
            </a:r>
            <a:r>
              <a:rPr lang="en-US" altLang="ko-KR" sz="3200" b="1" dirty="0" smtClean="0"/>
              <a:t>App On App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64704"/>
            <a:ext cx="10801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958" y="744954"/>
            <a:ext cx="105893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Floating </a:t>
            </a:r>
            <a:r>
              <a:rPr lang="en-US" altLang="ko-KR" sz="1600" b="1" dirty="0" smtClean="0"/>
              <a:t>UI Window </a:t>
            </a:r>
            <a:r>
              <a:rPr lang="en-US" altLang="ko-KR" sz="1600" b="1" dirty="0" smtClean="0"/>
              <a:t>Type is re-used</a:t>
            </a:r>
            <a:r>
              <a:rPr lang="en-US" altLang="ko-KR" sz="1600" b="1" dirty="0" smtClean="0"/>
              <a:t>. Already the below characters were supported.</a:t>
            </a:r>
            <a:endParaRPr lang="en-US" altLang="ko-KR" sz="16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Z-Order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Card Type &lt; Floating </a:t>
            </a:r>
            <a:r>
              <a:rPr lang="en-US" altLang="ko-KR" sz="1400" dirty="0" smtClean="0"/>
              <a:t>UI Type </a:t>
            </a:r>
            <a:r>
              <a:rPr lang="en-US" altLang="ko-KR" sz="1400" dirty="0" smtClean="0"/>
              <a:t>&lt; Overlay Type.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Floating UI Type is singleton.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Full window only.  (Not partial window)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All or Nothing Control for Key Mask.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Input Region Control.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Decoration by App. (Minimized Icon, </a:t>
            </a:r>
            <a:r>
              <a:rPr lang="en-US" altLang="ko-KR" sz="1400" dirty="0" smtClean="0"/>
              <a:t>C</a:t>
            </a:r>
            <a:r>
              <a:rPr lang="en-US" altLang="ko-KR" sz="1400" dirty="0" smtClean="0"/>
              <a:t>ontrol bar)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000" dirty="0"/>
          </a:p>
          <a:p>
            <a:pPr>
              <a:buFont typeface="Wingdings" pitchFamily="2" charset="2"/>
              <a:buChar char="Ø"/>
            </a:pP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Additional Requirements for 17 years model.</a:t>
            </a:r>
            <a:endParaRPr lang="en-US" altLang="ko-KR" sz="16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The </a:t>
            </a:r>
            <a:r>
              <a:rPr lang="en-US" altLang="ko-KR" sz="1600" b="1" dirty="0" smtClean="0"/>
              <a:t>dynamic change </a:t>
            </a:r>
            <a:r>
              <a:rPr lang="en-US" altLang="ko-KR" sz="1600" b="1" dirty="0" smtClean="0"/>
              <a:t>of Window Type </a:t>
            </a:r>
            <a:endParaRPr lang="en-US" altLang="ko-KR" sz="1600" b="1" dirty="0" smtClean="0"/>
          </a:p>
          <a:p>
            <a:pPr lvl="1"/>
            <a:r>
              <a:rPr lang="en-US" altLang="ko-KR" sz="2000" b="1" dirty="0" smtClean="0">
                <a:sym typeface="Wingdings" pitchFamily="2" charset="2"/>
              </a:rPr>
              <a:t>	</a:t>
            </a:r>
            <a:r>
              <a:rPr lang="en-US" altLang="ko-KR" sz="1400" b="1" dirty="0" smtClean="0">
                <a:sym typeface="Wingdings" pitchFamily="2" charset="2"/>
              </a:rPr>
              <a:t> </a:t>
            </a:r>
            <a:r>
              <a:rPr lang="en-US" altLang="ko-KR" sz="1400" dirty="0" smtClean="0"/>
              <a:t>Screen </a:t>
            </a:r>
            <a:r>
              <a:rPr lang="en-US" altLang="ko-KR" sz="1400" dirty="0" smtClean="0"/>
              <a:t>Share App can be switched between Floating </a:t>
            </a:r>
            <a:r>
              <a:rPr lang="en-US" altLang="ko-KR" sz="1400" dirty="0" smtClean="0"/>
              <a:t>UI and </a:t>
            </a:r>
            <a:r>
              <a:rPr lang="en-US" altLang="ko-KR" sz="1400" dirty="0" smtClean="0"/>
              <a:t>Card Type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	</a:t>
            </a:r>
            <a:r>
              <a:rPr lang="en-US" altLang="ko-KR" sz="1400" dirty="0" smtClean="0">
                <a:sym typeface="Wingdings" pitchFamily="2" charset="2"/>
              </a:rPr>
              <a:t> Seamless change without video flicker is not supported.</a:t>
            </a:r>
          </a:p>
          <a:p>
            <a:pPr lvl="1"/>
            <a:endParaRPr lang="en-US" altLang="ko-KR" sz="1000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600" b="1" dirty="0" smtClean="0"/>
              <a:t> Architecture Decision</a:t>
            </a:r>
            <a:endParaRPr lang="en-US" altLang="ko-KR" sz="16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Primitives </a:t>
            </a:r>
            <a:r>
              <a:rPr lang="en-US" altLang="ko-KR" sz="1400" dirty="0" err="1" smtClean="0"/>
              <a:t>wayland</a:t>
            </a:r>
            <a:r>
              <a:rPr lang="en-US" altLang="ko-KR" sz="1400" dirty="0" smtClean="0"/>
              <a:t> interface of LSM is re-used for </a:t>
            </a:r>
            <a:r>
              <a:rPr lang="en-US" altLang="ko-KR" sz="1400" dirty="0" smtClean="0">
                <a:solidFill>
                  <a:srgbClr val="FF0000"/>
                </a:solidFill>
              </a:rPr>
              <a:t>Minimal Modification</a:t>
            </a:r>
            <a:r>
              <a:rPr lang="en-US" altLang="ko-KR" sz="1400" dirty="0" smtClean="0"/>
              <a:t>. ( For 18 yeas model, we need to re-discuss.)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WAM supports </a:t>
            </a:r>
            <a:r>
              <a:rPr lang="en-US" altLang="ko-KR" sz="1400" u="sng" dirty="0" smtClean="0"/>
              <a:t>the abstract API </a:t>
            </a:r>
            <a:r>
              <a:rPr lang="en-US" altLang="ko-KR" sz="1400" dirty="0" smtClean="0"/>
              <a:t>which is encapsulated from the detail relationship between LSM,WAM,SAM.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The WAM’s </a:t>
            </a:r>
            <a:r>
              <a:rPr lang="en-US" altLang="ko-KR" sz="1400" u="sng" dirty="0" smtClean="0"/>
              <a:t>abstract API</a:t>
            </a:r>
            <a:r>
              <a:rPr lang="en-US" altLang="ko-KR" sz="1400" dirty="0" smtClean="0"/>
              <a:t> supports the atomic operation which is implemented by several </a:t>
            </a:r>
            <a:r>
              <a:rPr lang="en-US" altLang="ko-KR" sz="1400" dirty="0" err="1" smtClean="0"/>
              <a:t>wayland</a:t>
            </a:r>
            <a:r>
              <a:rPr lang="en-US" altLang="ko-KR" sz="1400" dirty="0" smtClean="0"/>
              <a:t> interface and SAM API.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WAM’s </a:t>
            </a:r>
            <a:r>
              <a:rPr lang="en-US" altLang="ko-KR" sz="1400" u="sng" dirty="0" smtClean="0"/>
              <a:t>abstract API </a:t>
            </a:r>
            <a:r>
              <a:rPr lang="en-US" altLang="ko-KR" sz="1400" dirty="0" smtClean="0"/>
              <a:t>is the method of </a:t>
            </a:r>
            <a:r>
              <a:rPr lang="en-US" altLang="ko-KR" sz="1400" dirty="0" err="1" smtClean="0"/>
              <a:t>palmSystem.window</a:t>
            </a:r>
            <a:r>
              <a:rPr lang="en-US" altLang="ko-KR" sz="1400" dirty="0" smtClean="0"/>
              <a:t>. 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0955" y="88056"/>
            <a:ext cx="936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Minimal Widget </a:t>
            </a:r>
            <a:r>
              <a:rPr lang="en-US" altLang="ko-KR" sz="3200" b="1" dirty="0" smtClean="0"/>
              <a:t>Window Type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4608587" y="4869160"/>
            <a:ext cx="1360951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webApp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08587" y="5733256"/>
            <a:ext cx="1360951" cy="100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WAM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76339" y="5733256"/>
            <a:ext cx="1008112" cy="100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SAM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08076" y="5733256"/>
            <a:ext cx="1360951" cy="100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LSM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2"/>
            <a:endCxn id="9" idx="0"/>
          </p:cNvCxnSpPr>
          <p:nvPr/>
        </p:nvCxnSpPr>
        <p:spPr>
          <a:xfrm>
            <a:off x="5289063" y="530120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6571" y="5373216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(1) Request Type Change </a:t>
            </a:r>
            <a:endParaRPr lang="ko-KR" altLang="en-US" sz="1000" b="1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84451" y="5866762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6491" y="56717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(2) Request Type</a:t>
            </a:r>
          </a:p>
          <a:p>
            <a:r>
              <a:rPr lang="en-US" altLang="ko-KR" sz="1000" b="1" dirty="0" smtClean="0"/>
              <a:t> Change </a:t>
            </a:r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76339" y="614428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(3) App Info Change</a:t>
            </a:r>
            <a:endParaRPr lang="ko-KR" altLang="en-US" sz="10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384451" y="6525344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93399" y="630932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(4) Request Type</a:t>
            </a:r>
          </a:p>
          <a:p>
            <a:r>
              <a:rPr lang="en-US" altLang="ko-KR" sz="1000" b="1" dirty="0" smtClean="0"/>
              <a:t> Change </a:t>
            </a:r>
            <a:endParaRPr lang="ko-KR" altLang="en-US" sz="1000" b="1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76739" y="5877272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4731" y="566124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(5) Window Hide</a:t>
            </a:r>
            <a:endParaRPr lang="ko-KR" altLang="en-US" sz="1000" b="1" dirty="0"/>
          </a:p>
        </p:txBody>
      </p:sp>
      <p:cxnSp>
        <p:nvCxnSpPr>
          <p:cNvPr id="33" name="직선 화살표 연결선 32"/>
          <p:cNvCxnSpPr>
            <a:stCxn id="9" idx="3"/>
            <a:endCxn id="11" idx="1"/>
          </p:cNvCxnSpPr>
          <p:nvPr/>
        </p:nvCxnSpPr>
        <p:spPr>
          <a:xfrm>
            <a:off x="5969538" y="6237312"/>
            <a:ext cx="123853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04731" y="6033131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(6) Window Type</a:t>
            </a:r>
          </a:p>
          <a:p>
            <a:r>
              <a:rPr lang="en-US" altLang="ko-KR" sz="1000" b="1" dirty="0" smtClean="0"/>
              <a:t>Change</a:t>
            </a:r>
            <a:endParaRPr lang="ko-KR" altLang="en-US" sz="1000" b="1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976739" y="6597352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04731" y="638132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(7) Window Show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64704"/>
            <a:ext cx="10801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" y="787351"/>
            <a:ext cx="107333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Architecture Decision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LSM only supports the </a:t>
            </a:r>
            <a:r>
              <a:rPr lang="en-US" altLang="ko-KR" sz="1400" dirty="0" err="1" smtClean="0"/>
              <a:t>wayland</a:t>
            </a:r>
            <a:r>
              <a:rPr lang="en-US" altLang="ko-KR" sz="1400" dirty="0" smtClean="0"/>
              <a:t> API for punch through. 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The </a:t>
            </a:r>
            <a:r>
              <a:rPr lang="en-US" altLang="ko-KR" sz="1400" dirty="0" err="1" smtClean="0"/>
              <a:t>wayland</a:t>
            </a:r>
            <a:r>
              <a:rPr lang="en-US" altLang="ko-KR" sz="1400" dirty="0" smtClean="0"/>
              <a:t> API is the window property.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S-LSM(QML) supports the punch through. (Not </a:t>
            </a:r>
            <a:r>
              <a:rPr lang="en-US" altLang="ko-KR" sz="1400" dirty="0" err="1" smtClean="0"/>
              <a:t>wayland</a:t>
            </a:r>
            <a:r>
              <a:rPr lang="en-US" altLang="ko-KR" sz="1400" dirty="0" smtClean="0"/>
              <a:t> compositor)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S-LSM supports the sync between the window and it’s punch through.(ex : visibility, z-order, and lifecycle)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ACB controls the H/W video </a:t>
            </a:r>
            <a:r>
              <a:rPr lang="en-US" altLang="ko-KR" sz="1400" dirty="0" err="1" smtClean="0"/>
              <a:t>scaler</a:t>
            </a:r>
            <a:r>
              <a:rPr lang="en-US" altLang="ko-KR" sz="1400" dirty="0" smtClean="0"/>
              <a:t> instead of MDC.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Only HTML video Tag of Widget App is implemented as the controller using the functionality of LSM and ACB.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That is, </a:t>
            </a:r>
            <a:r>
              <a:rPr lang="en-US" altLang="ko-KR" sz="1400" dirty="0" smtClean="0"/>
              <a:t>HTML5 Video tag controls the error handling and </a:t>
            </a:r>
            <a:r>
              <a:rPr lang="en-US" altLang="ko-KR" sz="1400" dirty="0" smtClean="0"/>
              <a:t>sync. (ex : If sub </a:t>
            </a:r>
            <a:r>
              <a:rPr lang="en-US" altLang="ko-KR" sz="1400" dirty="0" err="1" smtClean="0"/>
              <a:t>scaler</a:t>
            </a:r>
            <a:r>
              <a:rPr lang="en-US" altLang="ko-KR" sz="1400" dirty="0" smtClean="0"/>
              <a:t> is invalid, then the punch through is off.)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Widget App can has the single video instance. (More two instances are not supported)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All video objects of Card App is not modified.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Coordinates </a:t>
            </a:r>
            <a:r>
              <a:rPr lang="en-US" altLang="ko-KR" sz="1400" dirty="0" smtClean="0"/>
              <a:t>System is not modified. (Because there is only full window of widget)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955" y="88056"/>
            <a:ext cx="936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Minimal H/W Video Compositor</a:t>
            </a:r>
            <a:endParaRPr lang="ko-KR" altLang="en-US" sz="3200" b="1" dirty="0"/>
          </a:p>
        </p:txBody>
      </p:sp>
      <p:sp>
        <p:nvSpPr>
          <p:cNvPr id="22" name="직사각형 21"/>
          <p:cNvSpPr/>
          <p:nvPr/>
        </p:nvSpPr>
        <p:spPr>
          <a:xfrm>
            <a:off x="1080195" y="3573016"/>
            <a:ext cx="122413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Overlay Screen App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195" y="4077072"/>
            <a:ext cx="1224136" cy="504056"/>
          </a:xfrm>
          <a:prstGeom prst="rect">
            <a:avLst/>
          </a:prstGeom>
          <a:solidFill>
            <a:srgbClr val="F9FEB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HTML5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Video Tag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80195" y="5733256"/>
            <a:ext cx="122413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LSM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80195" y="5229200"/>
            <a:ext cx="122413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S-LSM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(Punch Through)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3" idx="2"/>
            <a:endCxn id="31" idx="0"/>
          </p:cNvCxnSpPr>
          <p:nvPr/>
        </p:nvCxnSpPr>
        <p:spPr>
          <a:xfrm>
            <a:off x="1692263" y="458112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08187" y="472514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Window Property</a:t>
            </a:r>
            <a:endParaRPr lang="ko-KR" altLang="en-US" sz="1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168427" y="5229200"/>
            <a:ext cx="122413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ACB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Shape 41"/>
          <p:cNvCxnSpPr>
            <a:stCxn id="23" idx="3"/>
            <a:endCxn id="38" idx="0"/>
          </p:cNvCxnSpPr>
          <p:nvPr/>
        </p:nvCxnSpPr>
        <p:spPr>
          <a:xfrm>
            <a:off x="2304331" y="4329100"/>
            <a:ext cx="1476164" cy="900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48347" y="4118883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Control H/W </a:t>
            </a:r>
            <a:r>
              <a:rPr lang="en-US" altLang="ko-KR" sz="1000" b="1" dirty="0" err="1" smtClean="0"/>
              <a:t>Scaler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752603" y="4869160"/>
            <a:ext cx="122413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64704"/>
            <a:ext cx="10801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71933" y="787351"/>
            <a:ext cx="109452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Architecture Decision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LSM(SAM) should provide the info of widget app through </a:t>
            </a:r>
            <a:r>
              <a:rPr lang="en-US" altLang="ko-KR" sz="1400" dirty="0" err="1" smtClean="0"/>
              <a:t>getForegroundAppInfo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ACB decides the priority of resource and sends the information to RM. (Foreground App &gt; Widget App &gt; Background APP)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ACB always allocates the sub </a:t>
            </a:r>
            <a:r>
              <a:rPr lang="en-US" altLang="ko-KR" sz="1400" dirty="0" err="1" smtClean="0"/>
              <a:t>scaler</a:t>
            </a:r>
            <a:r>
              <a:rPr lang="en-US" altLang="ko-KR" sz="1400" dirty="0" smtClean="0"/>
              <a:t> for Widget App. If sub </a:t>
            </a:r>
            <a:r>
              <a:rPr lang="en-US" altLang="ko-KR" sz="1400" dirty="0" err="1" smtClean="0"/>
              <a:t>scaler</a:t>
            </a:r>
            <a:r>
              <a:rPr lang="en-US" altLang="ko-KR" sz="1400" dirty="0" smtClean="0"/>
              <a:t> is used by Foreground app, then it’s failed.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RM provides the mechanism of multiple foreground priority.</a:t>
            </a:r>
          </a:p>
          <a:p>
            <a:pPr lvl="1"/>
            <a:r>
              <a:rPr lang="en-US" altLang="ko-KR" sz="1400" dirty="0" smtClean="0"/>
              <a:t>	</a:t>
            </a:r>
            <a:r>
              <a:rPr lang="en-US" altLang="ko-KR" sz="1400" dirty="0" smtClean="0">
                <a:sym typeface="Wingdings" pitchFamily="2" charset="2"/>
              </a:rPr>
              <a:t> At least, two focused contexts (main, sub)</a:t>
            </a:r>
          </a:p>
          <a:p>
            <a:pPr lvl="1"/>
            <a:r>
              <a:rPr lang="en-US" altLang="ko-KR" sz="1400" dirty="0" smtClean="0">
                <a:sym typeface="Wingdings" pitchFamily="2" charset="2"/>
              </a:rPr>
              <a:t>	</a:t>
            </a:r>
            <a:r>
              <a:rPr lang="en-US" altLang="ko-KR" sz="1400" dirty="0" smtClean="0">
                <a:sym typeface="Wingdings" pitchFamily="2" charset="2"/>
              </a:rPr>
              <a:t> At least, single foreground contexts</a:t>
            </a:r>
            <a:endParaRPr lang="en-US" altLang="ko-KR" sz="1400" dirty="0" smtClean="0">
              <a:sym typeface="Wingdings" pitchFamily="2" charset="2"/>
            </a:endParaRPr>
          </a:p>
          <a:p>
            <a:pPr lvl="1"/>
            <a:r>
              <a:rPr lang="en-US" altLang="ko-KR" sz="1400" dirty="0" smtClean="0">
                <a:sym typeface="Wingdings" pitchFamily="2" charset="2"/>
              </a:rPr>
              <a:t>	 Multiple background contexts.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955" y="88056"/>
            <a:ext cx="936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Minimal H/W Resource Policy for Widget App.</a:t>
            </a:r>
            <a:endParaRPr lang="ko-KR" altLang="en-US" sz="3200" b="1" dirty="0"/>
          </a:p>
        </p:txBody>
      </p:sp>
      <p:sp>
        <p:nvSpPr>
          <p:cNvPr id="15" name="직사각형 14"/>
          <p:cNvSpPr/>
          <p:nvPr/>
        </p:nvSpPr>
        <p:spPr>
          <a:xfrm>
            <a:off x="5832723" y="3068960"/>
            <a:ext cx="122413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Overlay Screen App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2723" y="3573016"/>
            <a:ext cx="1224136" cy="504056"/>
          </a:xfrm>
          <a:prstGeom prst="rect">
            <a:avLst/>
          </a:prstGeom>
          <a:solidFill>
            <a:srgbClr val="F9FEB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HTML5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Video Tag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467" y="3068960"/>
            <a:ext cx="158417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Foreground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App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28467" y="3573016"/>
            <a:ext cx="792088" cy="504056"/>
          </a:xfrm>
          <a:prstGeom prst="rect">
            <a:avLst/>
          </a:prstGeom>
          <a:solidFill>
            <a:srgbClr val="F9FEB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Video Object#3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0555" y="3573016"/>
            <a:ext cx="792088" cy="504056"/>
          </a:xfrm>
          <a:prstGeom prst="rect">
            <a:avLst/>
          </a:prstGeom>
          <a:solidFill>
            <a:srgbClr val="F9FEB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Video Object#4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52603" y="4869160"/>
            <a:ext cx="1224136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ACB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56259" y="4869160"/>
            <a:ext cx="122413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LSM/SAM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54" idx="1"/>
            <a:endCxn id="21" idx="3"/>
          </p:cNvCxnSpPr>
          <p:nvPr/>
        </p:nvCxnSpPr>
        <p:spPr>
          <a:xfrm flipH="1">
            <a:off x="2880395" y="5121188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6419" y="4911200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Get Foreground App Info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18" idx="2"/>
            <a:endCxn id="20" idx="0"/>
          </p:cNvCxnSpPr>
          <p:nvPr/>
        </p:nvCxnSpPr>
        <p:spPr>
          <a:xfrm rot="16200000" flipH="1">
            <a:off x="4248547" y="3753036"/>
            <a:ext cx="792088" cy="1440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9" idx="2"/>
            <a:endCxn id="20" idx="0"/>
          </p:cNvCxnSpPr>
          <p:nvPr/>
        </p:nvCxnSpPr>
        <p:spPr>
          <a:xfrm rot="16200000" flipH="1">
            <a:off x="4644591" y="4149080"/>
            <a:ext cx="792088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6" idx="2"/>
            <a:endCxn id="20" idx="0"/>
          </p:cNvCxnSpPr>
          <p:nvPr/>
        </p:nvCxnSpPr>
        <p:spPr>
          <a:xfrm rot="5400000">
            <a:off x="5508687" y="3933056"/>
            <a:ext cx="792088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37407" y="4251464"/>
            <a:ext cx="1383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Send pipeline Info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7632923" y="4869160"/>
            <a:ext cx="1224136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RM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976739" y="5271011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48747" y="5054987"/>
            <a:ext cx="1383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Focus(VO#4, LQ)</a:t>
            </a:r>
            <a:endParaRPr lang="ko-KR" altLang="en-US" sz="1000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976739" y="5589240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48747" y="5373216"/>
            <a:ext cx="1383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Foreground(HTML5)</a:t>
            </a:r>
            <a:endParaRPr lang="ko-KR" altLang="en-US" sz="10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5976739" y="5013176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48747" y="4797152"/>
            <a:ext cx="1383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Focus(VO#3, HQ)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1512243" y="3068960"/>
            <a:ext cx="1584176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Background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App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12243" y="3573016"/>
            <a:ext cx="792088" cy="504056"/>
          </a:xfrm>
          <a:prstGeom prst="rect">
            <a:avLst/>
          </a:prstGeom>
          <a:solidFill>
            <a:srgbClr val="F9FEB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Video Object#1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304331" y="3573016"/>
            <a:ext cx="792088" cy="504056"/>
          </a:xfrm>
          <a:prstGeom prst="rect">
            <a:avLst/>
          </a:prstGeom>
          <a:solidFill>
            <a:srgbClr val="F9FEB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Video Object#2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70" name="꺾인 연결선 69"/>
          <p:cNvCxnSpPr>
            <a:stCxn id="68" idx="2"/>
            <a:endCxn id="20" idx="0"/>
          </p:cNvCxnSpPr>
          <p:nvPr/>
        </p:nvCxnSpPr>
        <p:spPr>
          <a:xfrm rot="16200000" flipH="1">
            <a:off x="3636479" y="3140968"/>
            <a:ext cx="792088" cy="26642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7" idx="2"/>
            <a:endCxn id="20" idx="0"/>
          </p:cNvCxnSpPr>
          <p:nvPr/>
        </p:nvCxnSpPr>
        <p:spPr>
          <a:xfrm rot="16200000" flipH="1">
            <a:off x="3240435" y="2744924"/>
            <a:ext cx="792088" cy="34563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976739" y="5949280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48747" y="573325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Background(VO#1,VO#2)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1656259" y="5517232"/>
            <a:ext cx="1224136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VSM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2880395" y="5587678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96419" y="5362706"/>
            <a:ext cx="174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Connect (VO#3,4) to both</a:t>
            </a:r>
            <a:endParaRPr lang="ko-KR" altLang="en-US" sz="1000" dirty="0"/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2880395" y="5791630"/>
            <a:ext cx="18827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15877" y="558767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Try to connect HTML5 to Sub </a:t>
            </a:r>
            <a:r>
              <a:rPr lang="en-US" altLang="ko-KR" sz="1000" dirty="0" err="1" smtClean="0"/>
              <a:t>scaler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880395" y="6081224"/>
            <a:ext cx="18827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94857" y="606309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Disconnect VO#1,#2.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64704"/>
            <a:ext cx="10801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71933" y="787351"/>
            <a:ext cx="1094521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Architectural Decision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DASS has the audio policy by the internal Audio Type.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AudioD</a:t>
            </a:r>
            <a:r>
              <a:rPr lang="en-US" altLang="ko-KR" sz="1400" dirty="0" smtClean="0"/>
              <a:t> is not used. </a:t>
            </a:r>
            <a:r>
              <a:rPr lang="en-US" altLang="ko-KR" sz="1400" dirty="0" err="1" smtClean="0"/>
              <a:t>AudioD</a:t>
            </a:r>
            <a:r>
              <a:rPr lang="en-US" altLang="ko-KR" sz="1400" dirty="0" smtClean="0"/>
              <a:t> does not know the internal Audio Type.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If widget App connect Widget Type to DASS, then Media Type is internally disconnected. 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	</a:t>
            </a:r>
            <a:r>
              <a:rPr lang="en-US" altLang="ko-KR" sz="1400" dirty="0" smtClean="0">
                <a:sym typeface="Wingdings" pitchFamily="2" charset="2"/>
              </a:rPr>
              <a:t> Foreground App does not know the disconnection. It’s encapsulated in DASS.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If widget App disconnect Widget Type, then automatically previous Media Type is internally connected.</a:t>
            </a:r>
          </a:p>
          <a:p>
            <a:pPr lvl="1"/>
            <a:r>
              <a:rPr lang="en-US" altLang="ko-KR" sz="1400" dirty="0" smtClean="0">
                <a:sym typeface="Wingdings" pitchFamily="2" charset="2"/>
              </a:rPr>
              <a:t>	 </a:t>
            </a:r>
            <a:r>
              <a:rPr lang="en-US" altLang="ko-KR" sz="1400" dirty="0" smtClean="0">
                <a:sym typeface="Wingdings" pitchFamily="2" charset="2"/>
              </a:rPr>
              <a:t>Foreground App does not know the </a:t>
            </a:r>
            <a:r>
              <a:rPr lang="en-US" altLang="ko-KR" sz="1400" dirty="0" smtClean="0">
                <a:sym typeface="Wingdings" pitchFamily="2" charset="2"/>
              </a:rPr>
              <a:t>re-connection. </a:t>
            </a:r>
            <a:r>
              <a:rPr lang="en-US" altLang="ko-KR" sz="1400" dirty="0" smtClean="0">
                <a:sym typeface="Wingdings" pitchFamily="2" charset="2"/>
              </a:rPr>
              <a:t>It’s encapsulated in DASS</a:t>
            </a:r>
            <a:r>
              <a:rPr lang="en-US" altLang="ko-KR" sz="1400" dirty="0" smtClean="0">
                <a:sym typeface="Wingdings" pitchFamily="2" charset="2"/>
              </a:rPr>
              <a:t>.</a:t>
            </a:r>
          </a:p>
          <a:p>
            <a:pPr lvl="1"/>
            <a:endParaRPr lang="en-US" altLang="ko-KR" sz="1400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Anyway, DASS has the audio policy between foreground app and widget app. (Not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AudioD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More detail UX is needed. I will discuss this issue with TVL DASS guys.</a:t>
            </a:r>
            <a:endParaRPr lang="en-US" altLang="ko-KR" sz="1400" dirty="0" smtClean="0"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955" y="88056"/>
            <a:ext cx="936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Minimal Audio Policy for Widget App.</a:t>
            </a:r>
            <a:endParaRPr lang="ko-KR" altLang="en-US" sz="3200" b="1" dirty="0"/>
          </a:p>
        </p:txBody>
      </p:sp>
      <p:sp>
        <p:nvSpPr>
          <p:cNvPr id="92" name="직사각형 91"/>
          <p:cNvSpPr/>
          <p:nvPr/>
        </p:nvSpPr>
        <p:spPr>
          <a:xfrm>
            <a:off x="4752603" y="5157192"/>
            <a:ext cx="1224136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DASS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36379" y="3789040"/>
            <a:ext cx="1224136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Foreground 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App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5" name="Shape 94"/>
          <p:cNvCxnSpPr>
            <a:stCxn id="93" idx="2"/>
            <a:endCxn id="92" idx="1"/>
          </p:cNvCxnSpPr>
          <p:nvPr/>
        </p:nvCxnSpPr>
        <p:spPr>
          <a:xfrm rot="16200000" flipH="1">
            <a:off x="3474461" y="4455114"/>
            <a:ext cx="1152128" cy="14041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696819" y="3789040"/>
            <a:ext cx="1224136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Widget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App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00" name="Shape 99"/>
          <p:cNvCxnSpPr>
            <a:stCxn id="98" idx="2"/>
            <a:endCxn id="92" idx="3"/>
          </p:cNvCxnSpPr>
          <p:nvPr/>
        </p:nvCxnSpPr>
        <p:spPr>
          <a:xfrm rot="5400000">
            <a:off x="6066749" y="4491118"/>
            <a:ext cx="1152128" cy="13321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752603" y="4149080"/>
            <a:ext cx="1224136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AudioD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 flipV="1">
            <a:off x="4968627" y="450912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5760715" y="450912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176539" y="4725144"/>
            <a:ext cx="1383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Media Type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984961" y="4725144"/>
            <a:ext cx="138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Media Type</a:t>
            </a:r>
          </a:p>
          <a:p>
            <a:r>
              <a:rPr lang="en-US" altLang="ko-KR" sz="1000" dirty="0" smtClean="0"/>
              <a:t>(Widget Type)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384451" y="5538252"/>
            <a:ext cx="1383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Media Type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86101" y="554917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Widget Type</a:t>
            </a:r>
          </a:p>
          <a:p>
            <a:r>
              <a:rPr lang="en-US" altLang="ko-KR" sz="1000" dirty="0" smtClean="0"/>
              <a:t>(Internal Audio Type)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4826173" y="5658124"/>
            <a:ext cx="108012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Policy Table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64704"/>
            <a:ext cx="10801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147" y="911617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b="1" dirty="0"/>
              <a:t> </a:t>
            </a:r>
            <a:r>
              <a:rPr lang="en-US" altLang="ko-KR" b="1" dirty="0" smtClean="0"/>
              <a:t>Minimal Widget Window </a:t>
            </a:r>
            <a:r>
              <a:rPr lang="en-US" altLang="ko-KR" b="1" dirty="0" smtClean="0"/>
              <a:t>Type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LSM : TVL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SAM, WAM : TVL</a:t>
            </a:r>
          </a:p>
          <a:p>
            <a:pPr lvl="1"/>
            <a:endParaRPr lang="en-US" altLang="ko-KR" b="1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b="1" dirty="0" smtClean="0"/>
              <a:t> </a:t>
            </a:r>
            <a:r>
              <a:rPr lang="en-US" altLang="ko-KR" b="1" dirty="0" smtClean="0"/>
              <a:t>Minimal </a:t>
            </a:r>
            <a:r>
              <a:rPr lang="en-US" altLang="ko-KR" b="1" dirty="0" smtClean="0"/>
              <a:t>H/W Video Compositor for the Punch Through</a:t>
            </a:r>
            <a:r>
              <a:rPr lang="en-US" altLang="ko-KR" b="1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The Punch Through Of LSM : </a:t>
            </a:r>
            <a:r>
              <a:rPr lang="en-US" altLang="ko-KR" dirty="0" smtClean="0">
                <a:solidFill>
                  <a:srgbClr val="FF0000"/>
                </a:solidFill>
              </a:rPr>
              <a:t>??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ACB extension : TVL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smtClean="0"/>
              <a:t>HTML5 Video Tag : TVL</a:t>
            </a:r>
          </a:p>
          <a:p>
            <a:pPr lvl="1"/>
            <a:endParaRPr lang="en-US" altLang="ko-KR" b="1" dirty="0" smtClean="0">
              <a:sym typeface="Wingdings" pitchFamily="2" charset="2"/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 smtClean="0"/>
              <a:t>Minimal H/W Resource Policy for Widget App</a:t>
            </a:r>
            <a:r>
              <a:rPr lang="en-US" altLang="ko-KR" b="1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solidFill>
                  <a:prstClr val="black"/>
                </a:solidFill>
              </a:rPr>
              <a:t> RM with Multiple Foreground Priority : </a:t>
            </a:r>
            <a:r>
              <a:rPr lang="en-US" altLang="ko-KR" b="1" dirty="0" smtClean="0">
                <a:solidFill>
                  <a:schemeClr val="tx2"/>
                </a:solidFill>
              </a:rPr>
              <a:t>SVL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DRD4TV </a:t>
            </a:r>
            <a:r>
              <a:rPr lang="en-US" altLang="ko-KR" dirty="0" err="1" smtClean="0">
                <a:solidFill>
                  <a:prstClr val="black"/>
                </a:solidFill>
              </a:rPr>
              <a:t>backporting</a:t>
            </a:r>
            <a:r>
              <a:rPr lang="en-US" altLang="ko-KR" dirty="0" smtClean="0">
                <a:solidFill>
                  <a:prstClr val="black"/>
                </a:solidFill>
              </a:rPr>
              <a:t> of RM : TVL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ACB extension : TVL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LSM/SAM </a:t>
            </a:r>
            <a:r>
              <a:rPr lang="en-US" altLang="ko-KR" dirty="0" err="1" smtClean="0">
                <a:solidFill>
                  <a:prstClr val="black"/>
                </a:solidFill>
              </a:rPr>
              <a:t>getForegroundAppInfo</a:t>
            </a:r>
            <a:r>
              <a:rPr lang="en-US" altLang="ko-KR" dirty="0" smtClean="0">
                <a:solidFill>
                  <a:prstClr val="black"/>
                </a:solidFill>
              </a:rPr>
              <a:t> : TVL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ko-KR" b="1" dirty="0" smtClean="0"/>
              <a:t> Minimal </a:t>
            </a:r>
            <a:r>
              <a:rPr lang="en-US" altLang="ko-KR" b="1" dirty="0" smtClean="0"/>
              <a:t>Audio Policy for Widget App</a:t>
            </a:r>
            <a:r>
              <a:rPr lang="en-US" altLang="ko-KR" b="1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solidFill>
                  <a:prstClr val="black"/>
                </a:solidFill>
              </a:rPr>
              <a:t> Audio Policy of DASS : TVL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b="1" dirty="0" smtClean="0"/>
              <a:t> Widget App, MM policy, PQ, Settings </a:t>
            </a:r>
            <a:r>
              <a:rPr lang="en-US" altLang="ko-KR" b="1" dirty="0" smtClean="0"/>
              <a:t>Service, Exception Handling …</a:t>
            </a:r>
            <a:endParaRPr lang="en-US" altLang="ko-KR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TVL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955" y="88056"/>
            <a:ext cx="936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High Level Backlogs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728</Words>
  <Application>Microsoft Office PowerPoint</Application>
  <PresentationFormat>사용자 지정</PresentationFormat>
  <Paragraphs>166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100</cp:revision>
  <dcterms:created xsi:type="dcterms:W3CDTF">2016-03-26T05:51:10Z</dcterms:created>
  <dcterms:modified xsi:type="dcterms:W3CDTF">2016-03-29T23:01:29Z</dcterms:modified>
</cp:coreProperties>
</file>