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63" r:id="rId5"/>
    <p:sldId id="260" r:id="rId6"/>
    <p:sldId id="262" r:id="rId7"/>
    <p:sldId id="274" r:id="rId8"/>
    <p:sldId id="273" r:id="rId9"/>
    <p:sldId id="276" r:id="rId10"/>
    <p:sldId id="277" r:id="rId11"/>
    <p:sldId id="278" r:id="rId12"/>
    <p:sldId id="275" r:id="rId13"/>
    <p:sldId id="268" r:id="rId14"/>
    <p:sldId id="261" r:id="rId15"/>
    <p:sldId id="267" r:id="rId16"/>
    <p:sldId id="271" r:id="rId17"/>
    <p:sldId id="272"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31" autoAdjust="0"/>
  </p:normalViewPr>
  <p:slideViewPr>
    <p:cSldViewPr snapToGrid="0">
      <p:cViewPr>
        <p:scale>
          <a:sx n="75" d="100"/>
          <a:sy n="75" d="100"/>
        </p:scale>
        <p:origin x="1300" y="8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8F6602-6C17-4B44-91DB-BAA29CC744E9}" type="datetimeFigureOut">
              <a:rPr lang="vi-VN" smtClean="0"/>
              <a:t>22/11/2024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677FD99-6A53-41A5-BC6F-31DFBC48F4B5}" type="slidenum">
              <a:rPr lang="vi-VN" smtClean="0"/>
              <a:t>‹#›</a:t>
            </a:fld>
            <a:endParaRPr lang="vi-V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5918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8F6602-6C17-4B44-91DB-BAA29CC744E9}" type="datetimeFigureOut">
              <a:rPr lang="vi-VN" smtClean="0"/>
              <a:t>22/11/2024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677FD99-6A53-41A5-BC6F-31DFBC48F4B5}" type="slidenum">
              <a:rPr lang="vi-VN" smtClean="0"/>
              <a:t>‹#›</a:t>
            </a:fld>
            <a:endParaRPr lang="vi-VN"/>
          </a:p>
        </p:txBody>
      </p:sp>
    </p:spTree>
    <p:extLst>
      <p:ext uri="{BB962C8B-B14F-4D97-AF65-F5344CB8AC3E}">
        <p14:creationId xmlns:p14="http://schemas.microsoft.com/office/powerpoint/2010/main" val="3119770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8F6602-6C17-4B44-91DB-BAA29CC744E9}" type="datetimeFigureOut">
              <a:rPr lang="vi-VN" smtClean="0"/>
              <a:t>22/11/2024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677FD99-6A53-41A5-BC6F-31DFBC48F4B5}" type="slidenum">
              <a:rPr lang="vi-VN" smtClean="0"/>
              <a:t>‹#›</a:t>
            </a:fld>
            <a:endParaRPr lang="vi-VN"/>
          </a:p>
        </p:txBody>
      </p:sp>
    </p:spTree>
    <p:extLst>
      <p:ext uri="{BB962C8B-B14F-4D97-AF65-F5344CB8AC3E}">
        <p14:creationId xmlns:p14="http://schemas.microsoft.com/office/powerpoint/2010/main" val="1618076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8F6602-6C17-4B44-91DB-BAA29CC744E9}" type="datetimeFigureOut">
              <a:rPr lang="vi-VN" smtClean="0"/>
              <a:t>22/11/2024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677FD99-6A53-41A5-BC6F-31DFBC48F4B5}" type="slidenum">
              <a:rPr lang="vi-VN" smtClean="0"/>
              <a:t>‹#›</a:t>
            </a:fld>
            <a:endParaRPr lang="vi-VN"/>
          </a:p>
        </p:txBody>
      </p:sp>
    </p:spTree>
    <p:extLst>
      <p:ext uri="{BB962C8B-B14F-4D97-AF65-F5344CB8AC3E}">
        <p14:creationId xmlns:p14="http://schemas.microsoft.com/office/powerpoint/2010/main" val="845833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8F6602-6C17-4B44-91DB-BAA29CC744E9}" type="datetimeFigureOut">
              <a:rPr lang="vi-VN" smtClean="0"/>
              <a:t>22/11/2024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677FD99-6A53-41A5-BC6F-31DFBC48F4B5}" type="slidenum">
              <a:rPr lang="vi-VN" smtClean="0"/>
              <a:t>‹#›</a:t>
            </a:fld>
            <a:endParaRPr lang="vi-V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9750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8F6602-6C17-4B44-91DB-BAA29CC744E9}" type="datetimeFigureOut">
              <a:rPr lang="vi-VN" smtClean="0"/>
              <a:t>22/11/2024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677FD99-6A53-41A5-BC6F-31DFBC48F4B5}" type="slidenum">
              <a:rPr lang="vi-VN" smtClean="0"/>
              <a:t>‹#›</a:t>
            </a:fld>
            <a:endParaRPr lang="vi-VN"/>
          </a:p>
        </p:txBody>
      </p:sp>
    </p:spTree>
    <p:extLst>
      <p:ext uri="{BB962C8B-B14F-4D97-AF65-F5344CB8AC3E}">
        <p14:creationId xmlns:p14="http://schemas.microsoft.com/office/powerpoint/2010/main" val="2728734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8F6602-6C17-4B44-91DB-BAA29CC744E9}" type="datetimeFigureOut">
              <a:rPr lang="vi-VN" smtClean="0"/>
              <a:t>22/11/2024</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B677FD99-6A53-41A5-BC6F-31DFBC48F4B5}" type="slidenum">
              <a:rPr lang="vi-VN" smtClean="0"/>
              <a:t>‹#›</a:t>
            </a:fld>
            <a:endParaRPr lang="vi-VN"/>
          </a:p>
        </p:txBody>
      </p:sp>
    </p:spTree>
    <p:extLst>
      <p:ext uri="{BB962C8B-B14F-4D97-AF65-F5344CB8AC3E}">
        <p14:creationId xmlns:p14="http://schemas.microsoft.com/office/powerpoint/2010/main" val="1881452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8F6602-6C17-4B44-91DB-BAA29CC744E9}" type="datetimeFigureOut">
              <a:rPr lang="vi-VN" smtClean="0"/>
              <a:t>22/11/2024</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B677FD99-6A53-41A5-BC6F-31DFBC48F4B5}" type="slidenum">
              <a:rPr lang="vi-VN" smtClean="0"/>
              <a:t>‹#›</a:t>
            </a:fld>
            <a:endParaRPr lang="vi-VN"/>
          </a:p>
        </p:txBody>
      </p:sp>
    </p:spTree>
    <p:extLst>
      <p:ext uri="{BB962C8B-B14F-4D97-AF65-F5344CB8AC3E}">
        <p14:creationId xmlns:p14="http://schemas.microsoft.com/office/powerpoint/2010/main" val="536489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88F6602-6C17-4B44-91DB-BAA29CC744E9}" type="datetimeFigureOut">
              <a:rPr lang="vi-VN" smtClean="0"/>
              <a:t>22/11/2024</a:t>
            </a:fld>
            <a:endParaRPr lang="vi-V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vi-VN"/>
          </a:p>
        </p:txBody>
      </p:sp>
      <p:sp>
        <p:nvSpPr>
          <p:cNvPr id="9" name="Slide Number Placeholder 8"/>
          <p:cNvSpPr>
            <a:spLocks noGrp="1"/>
          </p:cNvSpPr>
          <p:nvPr>
            <p:ph type="sldNum" sz="quarter" idx="12"/>
          </p:nvPr>
        </p:nvSpPr>
        <p:spPr/>
        <p:txBody>
          <a:bodyPr/>
          <a:lstStyle/>
          <a:p>
            <a:fld id="{B677FD99-6A53-41A5-BC6F-31DFBC48F4B5}" type="slidenum">
              <a:rPr lang="vi-VN" smtClean="0"/>
              <a:t>‹#›</a:t>
            </a:fld>
            <a:endParaRPr lang="vi-VN"/>
          </a:p>
        </p:txBody>
      </p:sp>
    </p:spTree>
    <p:extLst>
      <p:ext uri="{BB962C8B-B14F-4D97-AF65-F5344CB8AC3E}">
        <p14:creationId xmlns:p14="http://schemas.microsoft.com/office/powerpoint/2010/main" val="800638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88F6602-6C17-4B44-91DB-BAA29CC744E9}" type="datetimeFigureOut">
              <a:rPr lang="vi-VN" smtClean="0"/>
              <a:t>22/11/2024</a:t>
            </a:fld>
            <a:endParaRPr lang="vi-V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vi-V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77FD99-6A53-41A5-BC6F-31DFBC48F4B5}" type="slidenum">
              <a:rPr lang="vi-VN" smtClean="0"/>
              <a:t>‹#›</a:t>
            </a:fld>
            <a:endParaRPr lang="vi-VN"/>
          </a:p>
        </p:txBody>
      </p:sp>
    </p:spTree>
    <p:extLst>
      <p:ext uri="{BB962C8B-B14F-4D97-AF65-F5344CB8AC3E}">
        <p14:creationId xmlns:p14="http://schemas.microsoft.com/office/powerpoint/2010/main" val="885802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8F6602-6C17-4B44-91DB-BAA29CC744E9}" type="datetimeFigureOut">
              <a:rPr lang="vi-VN" smtClean="0"/>
              <a:t>22/11/2024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677FD99-6A53-41A5-BC6F-31DFBC48F4B5}" type="slidenum">
              <a:rPr lang="vi-VN" smtClean="0"/>
              <a:t>‹#›</a:t>
            </a:fld>
            <a:endParaRPr lang="vi-VN"/>
          </a:p>
        </p:txBody>
      </p:sp>
    </p:spTree>
    <p:extLst>
      <p:ext uri="{BB962C8B-B14F-4D97-AF65-F5344CB8AC3E}">
        <p14:creationId xmlns:p14="http://schemas.microsoft.com/office/powerpoint/2010/main" val="973537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88F6602-6C17-4B44-91DB-BAA29CC744E9}" type="datetimeFigureOut">
              <a:rPr lang="vi-VN" smtClean="0"/>
              <a:t>22/11/2024</a:t>
            </a:fld>
            <a:endParaRPr lang="vi-V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vi-V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677FD99-6A53-41A5-BC6F-31DFBC48F4B5}" type="slidenum">
              <a:rPr lang="vi-VN" smtClean="0"/>
              <a:t>‹#›</a:t>
            </a:fld>
            <a:endParaRPr lang="vi-V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43878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0F5248-2C6E-3B84-0F6F-1D3F4ADBCEF8}"/>
              </a:ext>
            </a:extLst>
          </p:cNvPr>
          <p:cNvSpPr>
            <a:spLocks noGrp="1"/>
          </p:cNvSpPr>
          <p:nvPr>
            <p:ph type="ctrTitle"/>
          </p:nvPr>
        </p:nvSpPr>
        <p:spPr/>
        <p:txBody>
          <a:bodyPr>
            <a:noAutofit/>
          </a:bodyPr>
          <a:lstStyle/>
          <a:p>
            <a:r>
              <a:rPr lang="en-US" sz="12400" b="1" dirty="0">
                <a:latin typeface="Berlin Sans FB Demi" panose="020E0802020502020306" pitchFamily="34" charset="0"/>
              </a:rPr>
              <a:t>To be Worshiper</a:t>
            </a:r>
            <a:endParaRPr lang="vi-VN" sz="12400" b="1" dirty="0"/>
          </a:p>
        </p:txBody>
      </p:sp>
      <p:sp>
        <p:nvSpPr>
          <p:cNvPr id="3" name="Subtitle 2">
            <a:extLst>
              <a:ext uri="{FF2B5EF4-FFF2-40B4-BE49-F238E27FC236}">
                <a16:creationId xmlns:a16="http://schemas.microsoft.com/office/drawing/2014/main" xmlns="" id="{D5333477-5EF2-8897-3076-EF5550445228}"/>
              </a:ext>
            </a:extLst>
          </p:cNvPr>
          <p:cNvSpPr>
            <a:spLocks noGrp="1"/>
          </p:cNvSpPr>
          <p:nvPr>
            <p:ph type="subTitle" idx="1"/>
          </p:nvPr>
        </p:nvSpPr>
        <p:spPr/>
        <p:txBody>
          <a:bodyPr/>
          <a:lstStyle/>
          <a:p>
            <a:r>
              <a:rPr lang="en-US" b="1" dirty="0">
                <a:latin typeface="Times New Roman" panose="02020603050405020304" pitchFamily="18" charset="0"/>
                <a:cs typeface="Times New Roman" panose="02020603050405020304" pitchFamily="18" charset="0"/>
              </a:rPr>
              <a:t>Trieu john</a:t>
            </a:r>
            <a:endParaRPr lang="vi-V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2485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9F7C0B-8BA5-3BD7-4A2C-FA4BBC3B74B5}"/>
              </a:ext>
            </a:extLst>
          </p:cNvPr>
          <p:cNvSpPr>
            <a:spLocks noGrp="1"/>
          </p:cNvSpPr>
          <p:nvPr>
            <p:ph type="title"/>
          </p:nvPr>
        </p:nvSpPr>
        <p:spPr>
          <a:xfrm>
            <a:off x="1097280" y="956733"/>
            <a:ext cx="10058400" cy="780627"/>
          </a:xfrm>
        </p:spPr>
        <p:txBody>
          <a:bodyPr>
            <a:normAutofit/>
          </a:bodyPr>
          <a:lstStyle/>
          <a:p>
            <a:r>
              <a:rPr lang="en-US" sz="3200" dirty="0">
                <a:latin typeface="SF Compact Display" panose="02000000000000000000" pitchFamily="50" charset="0"/>
              </a:rPr>
              <a:t>John 4:19-26</a:t>
            </a:r>
            <a:endParaRPr lang="vi-VN" sz="3200" dirty="0">
              <a:latin typeface="SF Compact Display" panose="02000000000000000000" pitchFamily="50" charset="0"/>
            </a:endParaRPr>
          </a:p>
        </p:txBody>
      </p:sp>
      <p:sp>
        <p:nvSpPr>
          <p:cNvPr id="7" name="TextBox 6">
            <a:extLst>
              <a:ext uri="{FF2B5EF4-FFF2-40B4-BE49-F238E27FC236}">
                <a16:creationId xmlns:a16="http://schemas.microsoft.com/office/drawing/2014/main" xmlns="" id="{66D361DF-4053-70F3-3A59-1858DCB0B4A2}"/>
              </a:ext>
            </a:extLst>
          </p:cNvPr>
          <p:cNvSpPr txBox="1"/>
          <p:nvPr/>
        </p:nvSpPr>
        <p:spPr>
          <a:xfrm>
            <a:off x="1097280" y="1826736"/>
            <a:ext cx="10058400" cy="3416320"/>
          </a:xfrm>
          <a:prstGeom prst="rect">
            <a:avLst/>
          </a:prstGeom>
          <a:noFill/>
        </p:spPr>
        <p:txBody>
          <a:bodyPr wrap="square">
            <a:spAutoFit/>
          </a:bodyPr>
          <a:lstStyle/>
          <a:p>
            <a:pPr algn="just">
              <a:lnSpc>
                <a:spcPct val="150000"/>
              </a:lnSpc>
            </a:pPr>
            <a:r>
              <a:rPr lang="en-US" sz="2400" baseline="30000" dirty="0">
                <a:latin typeface="SF Compact Text" panose="02000000000000000000"/>
              </a:rPr>
              <a:t>22</a:t>
            </a:r>
            <a:r>
              <a:rPr lang="en-US" sz="2400" dirty="0">
                <a:latin typeface="SF Compact Text" panose="02000000000000000000"/>
              </a:rPr>
              <a:t>You Samaritans </a:t>
            </a:r>
            <a:r>
              <a:rPr lang="en-US" sz="2400" dirty="0">
                <a:solidFill>
                  <a:srgbClr val="FF0000"/>
                </a:solidFill>
                <a:latin typeface="SF Compact Text" panose="02000000000000000000"/>
              </a:rPr>
              <a:t>worship what you do not know</a:t>
            </a:r>
            <a:r>
              <a:rPr lang="en-US" sz="2400" dirty="0">
                <a:latin typeface="SF Compact Text" panose="02000000000000000000"/>
              </a:rPr>
              <a:t>; we </a:t>
            </a:r>
            <a:r>
              <a:rPr lang="en-US" sz="2400" dirty="0">
                <a:solidFill>
                  <a:srgbClr val="FF0000"/>
                </a:solidFill>
                <a:latin typeface="SF Compact Text" panose="02000000000000000000"/>
              </a:rPr>
              <a:t>worship what we do know</a:t>
            </a:r>
            <a:r>
              <a:rPr lang="en-US" sz="2400" dirty="0">
                <a:latin typeface="SF Compact Text" panose="02000000000000000000"/>
              </a:rPr>
              <a:t>, for </a:t>
            </a:r>
            <a:r>
              <a:rPr lang="en-US" sz="2400" dirty="0">
                <a:solidFill>
                  <a:srgbClr val="00B050"/>
                </a:solidFill>
                <a:latin typeface="SF Compact Text" panose="02000000000000000000"/>
              </a:rPr>
              <a:t>salvation is from the Jews</a:t>
            </a:r>
            <a:r>
              <a:rPr lang="en-US" sz="2400" dirty="0" smtClean="0">
                <a:latin typeface="SF Compact Text" panose="02000000000000000000"/>
              </a:rPr>
              <a:t>.</a:t>
            </a:r>
          </a:p>
          <a:p>
            <a:pPr algn="just">
              <a:lnSpc>
                <a:spcPct val="150000"/>
              </a:lnSpc>
            </a:pPr>
            <a:r>
              <a:rPr lang="en-US" sz="2400" baseline="30000" dirty="0" smtClean="0">
                <a:latin typeface="SF Compact Text" panose="02000000000000000000"/>
              </a:rPr>
              <a:t>23</a:t>
            </a:r>
            <a:r>
              <a:rPr lang="en-US" sz="2400" dirty="0" smtClean="0">
                <a:latin typeface="SF Compact Text" panose="02000000000000000000"/>
              </a:rPr>
              <a:t>Yet </a:t>
            </a:r>
            <a:r>
              <a:rPr lang="en-US" sz="2400" dirty="0">
                <a:latin typeface="SF Compact Text" panose="02000000000000000000"/>
              </a:rPr>
              <a:t>a time is coming and has now come when the true worshipers will worship the Father in the Spirit and in truth, for they are the kind of worshipers the Father seeks.</a:t>
            </a:r>
            <a:r>
              <a:rPr lang="en-US" sz="2400" baseline="30000" dirty="0">
                <a:latin typeface="SF Compact Text" panose="02000000000000000000"/>
              </a:rPr>
              <a:t>24</a:t>
            </a:r>
            <a:r>
              <a:rPr lang="en-US" sz="2400" dirty="0">
                <a:latin typeface="SF Compact Text" panose="02000000000000000000"/>
              </a:rPr>
              <a:t>God is spirit, and his worshipers must worship in the Spirit and in truth.”</a:t>
            </a:r>
            <a:endParaRPr lang="vi-VN" sz="2400" dirty="0">
              <a:latin typeface="SF Compact Text" panose="02000000000000000000" pitchFamily="50" charset="0"/>
              <a:cs typeface="SF Mono Heavy" panose="02000000000000000000" pitchFamily="50" charset="0"/>
            </a:endParaRPr>
          </a:p>
        </p:txBody>
      </p:sp>
      <p:sp>
        <p:nvSpPr>
          <p:cNvPr id="4" name="Title 1">
            <a:extLst>
              <a:ext uri="{FF2B5EF4-FFF2-40B4-BE49-F238E27FC236}">
                <a16:creationId xmlns:a16="http://schemas.microsoft.com/office/drawing/2014/main" xmlns="" id="{CA898552-904F-FBAC-AADE-58BB375A8B18}"/>
              </a:ext>
            </a:extLst>
          </p:cNvPr>
          <p:cNvSpPr txBox="1">
            <a:spLocks/>
          </p:cNvSpPr>
          <p:nvPr/>
        </p:nvSpPr>
        <p:spPr>
          <a:xfrm>
            <a:off x="321733" y="86730"/>
            <a:ext cx="10058400" cy="78062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latin typeface="SF Compact Display" panose="02000000000000000000" pitchFamily="50" charset="0"/>
              </a:rPr>
              <a:t>To be worshiper</a:t>
            </a:r>
            <a:endParaRPr lang="vi-VN" b="1" dirty="0">
              <a:latin typeface="SF Compact Display" panose="02000000000000000000" pitchFamily="50" charset="0"/>
            </a:endParaRPr>
          </a:p>
        </p:txBody>
      </p:sp>
      <p:sp>
        <p:nvSpPr>
          <p:cNvPr id="5" name="Rectangle 4">
            <a:extLst>
              <a:ext uri="{FF2B5EF4-FFF2-40B4-BE49-F238E27FC236}">
                <a16:creationId xmlns:a16="http://schemas.microsoft.com/office/drawing/2014/main" xmlns="" id="{4E611A24-FAE7-F22A-664C-F25B609B83E7}"/>
              </a:ext>
            </a:extLst>
          </p:cNvPr>
          <p:cNvSpPr/>
          <p:nvPr/>
        </p:nvSpPr>
        <p:spPr>
          <a:xfrm>
            <a:off x="321733" y="825022"/>
            <a:ext cx="11667067" cy="36000"/>
          </a:xfrm>
          <a:prstGeom prst="rect">
            <a:avLst/>
          </a:prstGeom>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4755838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9F7C0B-8BA5-3BD7-4A2C-FA4BBC3B74B5}"/>
              </a:ext>
            </a:extLst>
          </p:cNvPr>
          <p:cNvSpPr>
            <a:spLocks noGrp="1"/>
          </p:cNvSpPr>
          <p:nvPr>
            <p:ph type="title"/>
          </p:nvPr>
        </p:nvSpPr>
        <p:spPr>
          <a:xfrm>
            <a:off x="1097280" y="956733"/>
            <a:ext cx="10058400" cy="780627"/>
          </a:xfrm>
        </p:spPr>
        <p:txBody>
          <a:bodyPr>
            <a:normAutofit/>
          </a:bodyPr>
          <a:lstStyle/>
          <a:p>
            <a:r>
              <a:rPr lang="en-US" sz="3200" dirty="0">
                <a:latin typeface="SF Compact Display" panose="02000000000000000000" pitchFamily="50" charset="0"/>
              </a:rPr>
              <a:t>John 4:19-26</a:t>
            </a:r>
            <a:endParaRPr lang="vi-VN" sz="3200" dirty="0">
              <a:latin typeface="SF Compact Display" panose="02000000000000000000" pitchFamily="50" charset="0"/>
            </a:endParaRPr>
          </a:p>
        </p:txBody>
      </p:sp>
      <p:sp>
        <p:nvSpPr>
          <p:cNvPr id="7" name="TextBox 6">
            <a:extLst>
              <a:ext uri="{FF2B5EF4-FFF2-40B4-BE49-F238E27FC236}">
                <a16:creationId xmlns:a16="http://schemas.microsoft.com/office/drawing/2014/main" xmlns="" id="{66D361DF-4053-70F3-3A59-1858DCB0B4A2}"/>
              </a:ext>
            </a:extLst>
          </p:cNvPr>
          <p:cNvSpPr txBox="1"/>
          <p:nvPr/>
        </p:nvSpPr>
        <p:spPr>
          <a:xfrm>
            <a:off x="1097280" y="1826736"/>
            <a:ext cx="10058400" cy="1754326"/>
          </a:xfrm>
          <a:prstGeom prst="rect">
            <a:avLst/>
          </a:prstGeom>
          <a:noFill/>
        </p:spPr>
        <p:txBody>
          <a:bodyPr wrap="square">
            <a:spAutoFit/>
          </a:bodyPr>
          <a:lstStyle/>
          <a:p>
            <a:pPr algn="just">
              <a:lnSpc>
                <a:spcPct val="150000"/>
              </a:lnSpc>
            </a:pPr>
            <a:r>
              <a:rPr lang="en-US" sz="2400" baseline="30000" dirty="0">
                <a:latin typeface="SF Compact Text" panose="02000000000000000000"/>
              </a:rPr>
              <a:t>25</a:t>
            </a:r>
            <a:r>
              <a:rPr lang="en-US" sz="2400" dirty="0">
                <a:latin typeface="SF Compact Text" panose="02000000000000000000"/>
              </a:rPr>
              <a:t>The woman said, “</a:t>
            </a:r>
            <a:r>
              <a:rPr lang="en-US" sz="2400" dirty="0">
                <a:solidFill>
                  <a:srgbClr val="0070C0"/>
                </a:solidFill>
                <a:latin typeface="SF Compact Text" panose="02000000000000000000"/>
              </a:rPr>
              <a:t>I know that Messiah</a:t>
            </a:r>
            <a:r>
              <a:rPr lang="en-US" sz="2400" dirty="0">
                <a:latin typeface="SF Compact Text" panose="02000000000000000000"/>
              </a:rPr>
              <a:t>” (called Christ) “</a:t>
            </a:r>
            <a:r>
              <a:rPr lang="en-US" sz="2400" dirty="0">
                <a:solidFill>
                  <a:srgbClr val="0070C0"/>
                </a:solidFill>
                <a:latin typeface="SF Compact Text" panose="02000000000000000000"/>
              </a:rPr>
              <a:t>is coming</a:t>
            </a:r>
            <a:r>
              <a:rPr lang="en-US" sz="2400" dirty="0">
                <a:latin typeface="SF Compact Text" panose="02000000000000000000"/>
              </a:rPr>
              <a:t>. When he comes, he will explain everything to us.”</a:t>
            </a:r>
          </a:p>
          <a:p>
            <a:pPr algn="just">
              <a:lnSpc>
                <a:spcPct val="150000"/>
              </a:lnSpc>
            </a:pPr>
            <a:r>
              <a:rPr lang="en-US" sz="2400" baseline="30000" dirty="0">
                <a:latin typeface="SF Compact Text" panose="02000000000000000000"/>
              </a:rPr>
              <a:t>26</a:t>
            </a:r>
            <a:r>
              <a:rPr lang="en-US" sz="2400" dirty="0">
                <a:latin typeface="SF Compact Text" panose="02000000000000000000"/>
              </a:rPr>
              <a:t>Then Jesus declared, “</a:t>
            </a:r>
            <a:r>
              <a:rPr lang="en-US" sz="2400" dirty="0">
                <a:solidFill>
                  <a:srgbClr val="00B050"/>
                </a:solidFill>
                <a:latin typeface="SF Compact Text" panose="02000000000000000000"/>
              </a:rPr>
              <a:t>I, the one speaking to you—I am he</a:t>
            </a:r>
            <a:r>
              <a:rPr lang="en-US" sz="2400" dirty="0">
                <a:latin typeface="SF Compact Text" panose="02000000000000000000"/>
              </a:rPr>
              <a:t>.”</a:t>
            </a:r>
            <a:endParaRPr lang="vi-VN" sz="2400" dirty="0">
              <a:latin typeface="SF Compact Text" panose="02000000000000000000" pitchFamily="50" charset="0"/>
              <a:cs typeface="SF Mono Heavy" panose="02000000000000000000" pitchFamily="50" charset="0"/>
            </a:endParaRPr>
          </a:p>
        </p:txBody>
      </p:sp>
      <p:sp>
        <p:nvSpPr>
          <p:cNvPr id="4" name="Title 1">
            <a:extLst>
              <a:ext uri="{FF2B5EF4-FFF2-40B4-BE49-F238E27FC236}">
                <a16:creationId xmlns:a16="http://schemas.microsoft.com/office/drawing/2014/main" xmlns="" id="{CA898552-904F-FBAC-AADE-58BB375A8B18}"/>
              </a:ext>
            </a:extLst>
          </p:cNvPr>
          <p:cNvSpPr txBox="1">
            <a:spLocks/>
          </p:cNvSpPr>
          <p:nvPr/>
        </p:nvSpPr>
        <p:spPr>
          <a:xfrm>
            <a:off x="321733" y="86730"/>
            <a:ext cx="10058400" cy="78062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latin typeface="SF Compact Display" panose="02000000000000000000" pitchFamily="50" charset="0"/>
              </a:rPr>
              <a:t>To be worshiper</a:t>
            </a:r>
            <a:endParaRPr lang="vi-VN" b="1" dirty="0">
              <a:latin typeface="SF Compact Display" panose="02000000000000000000" pitchFamily="50" charset="0"/>
            </a:endParaRPr>
          </a:p>
        </p:txBody>
      </p:sp>
      <p:sp>
        <p:nvSpPr>
          <p:cNvPr id="5" name="Rectangle 4">
            <a:extLst>
              <a:ext uri="{FF2B5EF4-FFF2-40B4-BE49-F238E27FC236}">
                <a16:creationId xmlns:a16="http://schemas.microsoft.com/office/drawing/2014/main" xmlns="" id="{4E611A24-FAE7-F22A-664C-F25B609B83E7}"/>
              </a:ext>
            </a:extLst>
          </p:cNvPr>
          <p:cNvSpPr/>
          <p:nvPr/>
        </p:nvSpPr>
        <p:spPr>
          <a:xfrm>
            <a:off x="321733" y="825022"/>
            <a:ext cx="11667067" cy="36000"/>
          </a:xfrm>
          <a:prstGeom prst="rect">
            <a:avLst/>
          </a:prstGeom>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7105938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9F7C0B-8BA5-3BD7-4A2C-FA4BBC3B74B5}"/>
              </a:ext>
            </a:extLst>
          </p:cNvPr>
          <p:cNvSpPr>
            <a:spLocks noGrp="1"/>
          </p:cNvSpPr>
          <p:nvPr>
            <p:ph type="title"/>
          </p:nvPr>
        </p:nvSpPr>
        <p:spPr>
          <a:xfrm>
            <a:off x="1097280" y="956733"/>
            <a:ext cx="10058400" cy="780627"/>
          </a:xfrm>
        </p:spPr>
        <p:txBody>
          <a:bodyPr>
            <a:normAutofit/>
          </a:bodyPr>
          <a:lstStyle/>
          <a:p>
            <a:r>
              <a:rPr lang="en-US" sz="3200" dirty="0" smtClean="0">
                <a:latin typeface="SF Compact Display" panose="02000000000000000000" pitchFamily="50" charset="0"/>
              </a:rPr>
              <a:t>What does “spirit” mean?</a:t>
            </a:r>
            <a:endParaRPr lang="vi-VN" sz="3200" dirty="0">
              <a:latin typeface="SF Compact Display" panose="02000000000000000000" pitchFamily="50" charset="0"/>
            </a:endParaRPr>
          </a:p>
        </p:txBody>
      </p:sp>
      <p:sp>
        <p:nvSpPr>
          <p:cNvPr id="7" name="TextBox 6">
            <a:extLst>
              <a:ext uri="{FF2B5EF4-FFF2-40B4-BE49-F238E27FC236}">
                <a16:creationId xmlns:a16="http://schemas.microsoft.com/office/drawing/2014/main" xmlns="" id="{66D361DF-4053-70F3-3A59-1858DCB0B4A2}"/>
              </a:ext>
            </a:extLst>
          </p:cNvPr>
          <p:cNvSpPr txBox="1"/>
          <p:nvPr/>
        </p:nvSpPr>
        <p:spPr>
          <a:xfrm>
            <a:off x="1097280" y="1826736"/>
            <a:ext cx="10058400" cy="2862322"/>
          </a:xfrm>
          <a:prstGeom prst="rect">
            <a:avLst/>
          </a:prstGeom>
          <a:noFill/>
        </p:spPr>
        <p:txBody>
          <a:bodyPr wrap="square">
            <a:spAutoFit/>
          </a:bodyPr>
          <a:lstStyle/>
          <a:p>
            <a:pPr algn="just">
              <a:lnSpc>
                <a:spcPct val="150000"/>
              </a:lnSpc>
            </a:pPr>
            <a:r>
              <a:rPr lang="en-US" sz="2400" dirty="0" smtClean="0">
                <a:latin typeface="SF Compact Text" panose="02000000000000000000" pitchFamily="50" charset="0"/>
                <a:cs typeface="SF Mono Heavy" panose="02000000000000000000" pitchFamily="50" charset="0"/>
              </a:rPr>
              <a:t>“</a:t>
            </a:r>
            <a:r>
              <a:rPr lang="en-US" sz="2400" dirty="0">
                <a:latin typeface="SF Compact Text" panose="02000000000000000000" pitchFamily="50" charset="0"/>
                <a:cs typeface="SF Mono Heavy" panose="02000000000000000000" pitchFamily="50" charset="0"/>
              </a:rPr>
              <a:t>But the hour is coming, and now is, when </a:t>
            </a:r>
            <a:r>
              <a:rPr lang="en-US" sz="2400" dirty="0">
                <a:solidFill>
                  <a:srgbClr val="FF0000"/>
                </a:solidFill>
                <a:latin typeface="SF Compact Text" panose="02000000000000000000" pitchFamily="50" charset="0"/>
                <a:cs typeface="SF Mono Heavy" panose="02000000000000000000" pitchFamily="50" charset="0"/>
              </a:rPr>
              <a:t>the true worshipers </a:t>
            </a:r>
            <a:r>
              <a:rPr lang="en-US" sz="2400" dirty="0">
                <a:latin typeface="SF Compact Text" panose="02000000000000000000" pitchFamily="50" charset="0"/>
                <a:cs typeface="SF Mono Heavy" panose="02000000000000000000" pitchFamily="50" charset="0"/>
              </a:rPr>
              <a:t>will worship the Father in spirit and truth; for the Father is seeking such to worship Him. </a:t>
            </a:r>
            <a:r>
              <a:rPr lang="en-US" sz="2400" dirty="0">
                <a:solidFill>
                  <a:srgbClr val="00B050"/>
                </a:solidFill>
                <a:latin typeface="SF Compact Text" panose="02000000000000000000" pitchFamily="50" charset="0"/>
                <a:cs typeface="SF Mono Heavy" panose="02000000000000000000" pitchFamily="50" charset="0"/>
              </a:rPr>
              <a:t>God is Spirit</a:t>
            </a:r>
            <a:r>
              <a:rPr lang="en-US" sz="2400" dirty="0">
                <a:latin typeface="SF Compact Text" panose="02000000000000000000" pitchFamily="50" charset="0"/>
                <a:cs typeface="SF Mono Heavy" panose="02000000000000000000" pitchFamily="50" charset="0"/>
              </a:rPr>
              <a:t>, and those who worship Him </a:t>
            </a:r>
            <a:r>
              <a:rPr lang="en-US" sz="2400" dirty="0">
                <a:solidFill>
                  <a:srgbClr val="0070C0"/>
                </a:solidFill>
                <a:latin typeface="SF Compact Text" panose="02000000000000000000" pitchFamily="50" charset="0"/>
                <a:cs typeface="SF Mono Heavy" panose="02000000000000000000" pitchFamily="50" charset="0"/>
              </a:rPr>
              <a:t>must worship in spirit and truth</a:t>
            </a:r>
            <a:r>
              <a:rPr lang="en-US" sz="2400" dirty="0">
                <a:latin typeface="SF Compact Text" panose="02000000000000000000" pitchFamily="50" charset="0"/>
                <a:cs typeface="SF Mono Heavy" panose="02000000000000000000" pitchFamily="50" charset="0"/>
              </a:rPr>
              <a:t>. ” </a:t>
            </a:r>
          </a:p>
          <a:p>
            <a:pPr algn="just">
              <a:lnSpc>
                <a:spcPct val="150000"/>
              </a:lnSpc>
            </a:pPr>
            <a:r>
              <a:rPr lang="en-US" sz="2400" i="1" dirty="0">
                <a:latin typeface="SF Compact Text" panose="02000000000000000000" pitchFamily="50" charset="0"/>
                <a:cs typeface="SF Mono Heavy" panose="02000000000000000000" pitchFamily="50" charset="0"/>
              </a:rPr>
              <a:t>– John 4:23-24</a:t>
            </a:r>
            <a:endParaRPr lang="vi-VN" sz="2400" i="1" dirty="0">
              <a:latin typeface="SF Compact Text" panose="02000000000000000000" pitchFamily="50" charset="0"/>
              <a:cs typeface="SF Mono Heavy" panose="02000000000000000000" pitchFamily="50" charset="0"/>
            </a:endParaRPr>
          </a:p>
        </p:txBody>
      </p:sp>
      <p:sp>
        <p:nvSpPr>
          <p:cNvPr id="4" name="Title 1">
            <a:extLst>
              <a:ext uri="{FF2B5EF4-FFF2-40B4-BE49-F238E27FC236}">
                <a16:creationId xmlns:a16="http://schemas.microsoft.com/office/drawing/2014/main" xmlns="" id="{CA898552-904F-FBAC-AADE-58BB375A8B18}"/>
              </a:ext>
            </a:extLst>
          </p:cNvPr>
          <p:cNvSpPr txBox="1">
            <a:spLocks/>
          </p:cNvSpPr>
          <p:nvPr/>
        </p:nvSpPr>
        <p:spPr>
          <a:xfrm>
            <a:off x="321733" y="86730"/>
            <a:ext cx="10058400" cy="78062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latin typeface="SF Compact Display" panose="02000000000000000000" pitchFamily="50" charset="0"/>
              </a:rPr>
              <a:t>To be worshiper</a:t>
            </a:r>
            <a:endParaRPr lang="vi-VN" b="1" dirty="0">
              <a:latin typeface="SF Compact Display" panose="02000000000000000000" pitchFamily="50" charset="0"/>
            </a:endParaRPr>
          </a:p>
        </p:txBody>
      </p:sp>
      <p:sp>
        <p:nvSpPr>
          <p:cNvPr id="5" name="Rectangle 4">
            <a:extLst>
              <a:ext uri="{FF2B5EF4-FFF2-40B4-BE49-F238E27FC236}">
                <a16:creationId xmlns:a16="http://schemas.microsoft.com/office/drawing/2014/main" xmlns="" id="{4E611A24-FAE7-F22A-664C-F25B609B83E7}"/>
              </a:ext>
            </a:extLst>
          </p:cNvPr>
          <p:cNvSpPr/>
          <p:nvPr/>
        </p:nvSpPr>
        <p:spPr>
          <a:xfrm>
            <a:off x="321733" y="825022"/>
            <a:ext cx="11667067" cy="36000"/>
          </a:xfrm>
          <a:prstGeom prst="rect">
            <a:avLst/>
          </a:prstGeom>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2259130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9F7C0B-8BA5-3BD7-4A2C-FA4BBC3B74B5}"/>
              </a:ext>
            </a:extLst>
          </p:cNvPr>
          <p:cNvSpPr>
            <a:spLocks noGrp="1"/>
          </p:cNvSpPr>
          <p:nvPr>
            <p:ph type="title"/>
          </p:nvPr>
        </p:nvSpPr>
        <p:spPr>
          <a:xfrm>
            <a:off x="1097280" y="956733"/>
            <a:ext cx="10058400" cy="780627"/>
          </a:xfrm>
        </p:spPr>
        <p:txBody>
          <a:bodyPr>
            <a:normAutofit fontScale="90000"/>
          </a:bodyPr>
          <a:lstStyle/>
          <a:p>
            <a:r>
              <a:rPr lang="en-US" sz="3600" dirty="0">
                <a:latin typeface="SF Compact Display" panose="02000000000000000000" pitchFamily="50" charset="0"/>
              </a:rPr>
              <a:t>How the term “worship” is used in Old Testament?</a:t>
            </a:r>
            <a:endParaRPr lang="vi-VN" sz="3600" dirty="0">
              <a:latin typeface="SF Compact Display" panose="02000000000000000000" pitchFamily="50" charset="0"/>
            </a:endParaRPr>
          </a:p>
        </p:txBody>
      </p:sp>
      <p:sp>
        <p:nvSpPr>
          <p:cNvPr id="7" name="TextBox 6">
            <a:extLst>
              <a:ext uri="{FF2B5EF4-FFF2-40B4-BE49-F238E27FC236}">
                <a16:creationId xmlns:a16="http://schemas.microsoft.com/office/drawing/2014/main" xmlns="" id="{66D361DF-4053-70F3-3A59-1858DCB0B4A2}"/>
              </a:ext>
            </a:extLst>
          </p:cNvPr>
          <p:cNvSpPr txBox="1"/>
          <p:nvPr/>
        </p:nvSpPr>
        <p:spPr>
          <a:xfrm>
            <a:off x="1097280" y="1826736"/>
            <a:ext cx="10058400" cy="4460452"/>
          </a:xfrm>
          <a:prstGeom prst="rect">
            <a:avLst/>
          </a:prstGeom>
          <a:noFill/>
        </p:spPr>
        <p:txBody>
          <a:bodyPr wrap="square">
            <a:spAutoFit/>
          </a:bodyPr>
          <a:lstStyle/>
          <a:p>
            <a:pPr algn="just">
              <a:lnSpc>
                <a:spcPct val="150000"/>
              </a:lnSpc>
            </a:pPr>
            <a:r>
              <a:rPr lang="en-US" sz="2400" b="1" dirty="0">
                <a:solidFill>
                  <a:srgbClr val="000000"/>
                </a:solidFill>
                <a:latin typeface="SF Compact Text" panose="02000000000000000000" pitchFamily="50" charset="0"/>
                <a:cs typeface="SF Mono Heavy" panose="02000000000000000000" pitchFamily="50" charset="0"/>
              </a:rPr>
              <a:t>The presence of the LORD</a:t>
            </a:r>
            <a:r>
              <a:rPr lang="en-US" sz="2400" dirty="0">
                <a:solidFill>
                  <a:srgbClr val="000000"/>
                </a:solidFill>
                <a:latin typeface="SF Compact Text" panose="02000000000000000000" pitchFamily="50" charset="0"/>
                <a:cs typeface="SF Mono Heavy" panose="02000000000000000000" pitchFamily="50" charset="0"/>
              </a:rPr>
              <a:t>:</a:t>
            </a:r>
          </a:p>
          <a:p>
            <a:pPr algn="just">
              <a:lnSpc>
                <a:spcPct val="150000"/>
              </a:lnSpc>
            </a:pPr>
            <a:r>
              <a:rPr lang="en-US" sz="2400" dirty="0">
                <a:latin typeface="SF Compact Text" panose="02000000000000000000" pitchFamily="50" charset="0"/>
                <a:cs typeface="SF Mono Heavy" panose="02000000000000000000" pitchFamily="50" charset="0"/>
              </a:rPr>
              <a:t>“Exalt the Lord our God, And worship at </a:t>
            </a:r>
            <a:r>
              <a:rPr lang="en-US" sz="2400" dirty="0">
                <a:solidFill>
                  <a:srgbClr val="0070C0"/>
                </a:solidFill>
                <a:latin typeface="SF Compact Text" panose="02000000000000000000" pitchFamily="50" charset="0"/>
                <a:cs typeface="SF Mono Heavy" panose="02000000000000000000" pitchFamily="50" charset="0"/>
              </a:rPr>
              <a:t>His holy hill</a:t>
            </a:r>
            <a:r>
              <a:rPr lang="en-US" sz="2400" dirty="0">
                <a:latin typeface="SF Compact Text" panose="02000000000000000000" pitchFamily="50" charset="0"/>
                <a:cs typeface="SF Mono Heavy" panose="02000000000000000000" pitchFamily="50" charset="0"/>
              </a:rPr>
              <a:t>; For the </a:t>
            </a:r>
            <a:r>
              <a:rPr lang="en-US" sz="2400" dirty="0">
                <a:solidFill>
                  <a:srgbClr val="0070C0"/>
                </a:solidFill>
                <a:latin typeface="SF Compact Text" panose="02000000000000000000" pitchFamily="50" charset="0"/>
                <a:cs typeface="SF Mono Heavy" panose="02000000000000000000" pitchFamily="50" charset="0"/>
              </a:rPr>
              <a:t>Lord our God is holy</a:t>
            </a:r>
            <a:r>
              <a:rPr lang="en-US" sz="2400" dirty="0">
                <a:latin typeface="SF Compact Text" panose="02000000000000000000" pitchFamily="50" charset="0"/>
                <a:cs typeface="SF Mono Heavy" panose="02000000000000000000" pitchFamily="50" charset="0"/>
              </a:rPr>
              <a:t>.” </a:t>
            </a:r>
          </a:p>
          <a:p>
            <a:pPr algn="just">
              <a:lnSpc>
                <a:spcPct val="150000"/>
              </a:lnSpc>
            </a:pPr>
            <a:r>
              <a:rPr lang="en-US" sz="2400" i="1" dirty="0">
                <a:latin typeface="SF Compact Text" panose="02000000000000000000" pitchFamily="50" charset="0"/>
                <a:cs typeface="SF Mono Heavy" panose="02000000000000000000" pitchFamily="50" charset="0"/>
              </a:rPr>
              <a:t>- Psalm 99:9</a:t>
            </a:r>
          </a:p>
          <a:p>
            <a:pPr algn="just">
              <a:lnSpc>
                <a:spcPct val="150000"/>
              </a:lnSpc>
            </a:pPr>
            <a:r>
              <a:rPr lang="en-US" sz="2400" dirty="0">
                <a:latin typeface="SF Compact Text" panose="02000000000000000000" pitchFamily="50" charset="0"/>
                <a:cs typeface="SF Mono Heavy" panose="02000000000000000000" pitchFamily="50" charset="0"/>
              </a:rPr>
              <a:t>“You </a:t>
            </a:r>
            <a:r>
              <a:rPr lang="en-US" sz="2400" dirty="0">
                <a:solidFill>
                  <a:srgbClr val="FF0000"/>
                </a:solidFill>
                <a:latin typeface="SF Compact Text" panose="02000000000000000000" pitchFamily="50" charset="0"/>
                <a:cs typeface="SF Mono Heavy" panose="02000000000000000000" pitchFamily="50" charset="0"/>
              </a:rPr>
              <a:t>shall not worship the Lord your God with such things</a:t>
            </a:r>
            <a:r>
              <a:rPr lang="en-US" sz="2400" dirty="0">
                <a:latin typeface="SF Compact Text" panose="02000000000000000000" pitchFamily="50" charset="0"/>
                <a:cs typeface="SF Mono Heavy" panose="02000000000000000000" pitchFamily="50" charset="0"/>
              </a:rPr>
              <a:t>. But </a:t>
            </a:r>
            <a:r>
              <a:rPr lang="en-US" sz="2400" dirty="0">
                <a:solidFill>
                  <a:srgbClr val="0070C0"/>
                </a:solidFill>
                <a:latin typeface="SF Compact Text" panose="02000000000000000000" pitchFamily="50" charset="0"/>
                <a:cs typeface="SF Mono Heavy" panose="02000000000000000000" pitchFamily="50" charset="0"/>
              </a:rPr>
              <a:t>you shall seek the place where the Lord your God chooses</a:t>
            </a:r>
            <a:r>
              <a:rPr lang="en-US" sz="2400" dirty="0">
                <a:latin typeface="SF Compact Text" panose="02000000000000000000" pitchFamily="50" charset="0"/>
                <a:cs typeface="SF Mono Heavy" panose="02000000000000000000" pitchFamily="50" charset="0"/>
              </a:rPr>
              <a:t>, out of all your tribes, </a:t>
            </a:r>
            <a:r>
              <a:rPr lang="en-US" sz="2400" dirty="0">
                <a:solidFill>
                  <a:srgbClr val="0070C0"/>
                </a:solidFill>
                <a:latin typeface="SF Compact Text" panose="02000000000000000000" pitchFamily="50" charset="0"/>
                <a:cs typeface="SF Mono Heavy" panose="02000000000000000000" pitchFamily="50" charset="0"/>
              </a:rPr>
              <a:t>to put His name for His dwelling place</a:t>
            </a:r>
            <a:r>
              <a:rPr lang="en-US" sz="2400" dirty="0">
                <a:latin typeface="SF Compact Text" panose="02000000000000000000" pitchFamily="50" charset="0"/>
                <a:cs typeface="SF Mono Heavy" panose="02000000000000000000" pitchFamily="50" charset="0"/>
              </a:rPr>
              <a:t>; and there you shall go.” </a:t>
            </a:r>
            <a:r>
              <a:rPr lang="en-US" sz="2400" i="1" dirty="0">
                <a:latin typeface="SF Compact Text" panose="02000000000000000000" pitchFamily="50" charset="0"/>
                <a:cs typeface="SF Mono Heavy" panose="02000000000000000000" pitchFamily="50" charset="0"/>
              </a:rPr>
              <a:t>– Deuteronomy 12:4-5</a:t>
            </a:r>
            <a:endParaRPr lang="vi-VN" sz="2400" i="1" dirty="0">
              <a:latin typeface="SF Compact Text" panose="02000000000000000000" pitchFamily="50" charset="0"/>
              <a:cs typeface="SF Mono Heavy" panose="02000000000000000000" pitchFamily="50" charset="0"/>
            </a:endParaRPr>
          </a:p>
        </p:txBody>
      </p:sp>
      <p:sp>
        <p:nvSpPr>
          <p:cNvPr id="4" name="Title 1">
            <a:extLst>
              <a:ext uri="{FF2B5EF4-FFF2-40B4-BE49-F238E27FC236}">
                <a16:creationId xmlns:a16="http://schemas.microsoft.com/office/drawing/2014/main" xmlns="" id="{CA898552-904F-FBAC-AADE-58BB375A8B18}"/>
              </a:ext>
            </a:extLst>
          </p:cNvPr>
          <p:cNvSpPr txBox="1">
            <a:spLocks/>
          </p:cNvSpPr>
          <p:nvPr/>
        </p:nvSpPr>
        <p:spPr>
          <a:xfrm>
            <a:off x="321733" y="86730"/>
            <a:ext cx="10058400" cy="78062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latin typeface="SF Compact Display" panose="02000000000000000000" pitchFamily="50" charset="0"/>
              </a:rPr>
              <a:t>To be worshiper</a:t>
            </a:r>
            <a:endParaRPr lang="vi-VN" b="1" dirty="0">
              <a:latin typeface="SF Compact Display" panose="02000000000000000000" pitchFamily="50" charset="0"/>
            </a:endParaRPr>
          </a:p>
        </p:txBody>
      </p:sp>
      <p:sp>
        <p:nvSpPr>
          <p:cNvPr id="5" name="Rectangle 4">
            <a:extLst>
              <a:ext uri="{FF2B5EF4-FFF2-40B4-BE49-F238E27FC236}">
                <a16:creationId xmlns:a16="http://schemas.microsoft.com/office/drawing/2014/main" xmlns="" id="{4EADD43D-E784-79CA-F056-D5B2983044E3}"/>
              </a:ext>
            </a:extLst>
          </p:cNvPr>
          <p:cNvSpPr/>
          <p:nvPr/>
        </p:nvSpPr>
        <p:spPr>
          <a:xfrm>
            <a:off x="321733" y="825022"/>
            <a:ext cx="11667067" cy="36000"/>
          </a:xfrm>
          <a:prstGeom prst="rect">
            <a:avLst/>
          </a:prstGeom>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40270096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9F7C0B-8BA5-3BD7-4A2C-FA4BBC3B74B5}"/>
              </a:ext>
            </a:extLst>
          </p:cNvPr>
          <p:cNvSpPr>
            <a:spLocks noGrp="1"/>
          </p:cNvSpPr>
          <p:nvPr>
            <p:ph type="title"/>
          </p:nvPr>
        </p:nvSpPr>
        <p:spPr>
          <a:xfrm>
            <a:off x="1097280" y="956733"/>
            <a:ext cx="10058400" cy="780627"/>
          </a:xfrm>
        </p:spPr>
        <p:txBody>
          <a:bodyPr>
            <a:normAutofit fontScale="90000"/>
          </a:bodyPr>
          <a:lstStyle/>
          <a:p>
            <a:r>
              <a:rPr lang="en-US" sz="3600" dirty="0">
                <a:latin typeface="SF Compact Display" panose="02000000000000000000" pitchFamily="50" charset="0"/>
              </a:rPr>
              <a:t>How the term “worship” is used in Old Testament?</a:t>
            </a:r>
            <a:endParaRPr lang="vi-VN" sz="3600" dirty="0">
              <a:latin typeface="SF Compact Display" panose="02000000000000000000" pitchFamily="50" charset="0"/>
            </a:endParaRPr>
          </a:p>
        </p:txBody>
      </p:sp>
      <p:sp>
        <p:nvSpPr>
          <p:cNvPr id="7" name="TextBox 6">
            <a:extLst>
              <a:ext uri="{FF2B5EF4-FFF2-40B4-BE49-F238E27FC236}">
                <a16:creationId xmlns:a16="http://schemas.microsoft.com/office/drawing/2014/main" xmlns="" id="{66D361DF-4053-70F3-3A59-1858DCB0B4A2}"/>
              </a:ext>
            </a:extLst>
          </p:cNvPr>
          <p:cNvSpPr txBox="1"/>
          <p:nvPr/>
        </p:nvSpPr>
        <p:spPr>
          <a:xfrm>
            <a:off x="1097280" y="1826736"/>
            <a:ext cx="10058400" cy="2798458"/>
          </a:xfrm>
          <a:prstGeom prst="rect">
            <a:avLst/>
          </a:prstGeom>
          <a:noFill/>
        </p:spPr>
        <p:txBody>
          <a:bodyPr wrap="square">
            <a:spAutoFit/>
          </a:bodyPr>
          <a:lstStyle/>
          <a:p>
            <a:pPr algn="just">
              <a:lnSpc>
                <a:spcPct val="150000"/>
              </a:lnSpc>
            </a:pPr>
            <a:r>
              <a:rPr lang="en-US" sz="2400" b="1" dirty="0">
                <a:solidFill>
                  <a:srgbClr val="000000"/>
                </a:solidFill>
                <a:latin typeface="SF Compact Text" panose="02000000000000000000" pitchFamily="50" charset="0"/>
                <a:cs typeface="SF Mono Heavy" panose="02000000000000000000" pitchFamily="50" charset="0"/>
              </a:rPr>
              <a:t>The nature of the LORD</a:t>
            </a:r>
            <a:r>
              <a:rPr lang="en-US" sz="2400" dirty="0">
                <a:solidFill>
                  <a:srgbClr val="000000"/>
                </a:solidFill>
                <a:latin typeface="SF Compact Text" panose="02000000000000000000" pitchFamily="50" charset="0"/>
                <a:cs typeface="SF Mono Heavy" panose="02000000000000000000" pitchFamily="50" charset="0"/>
              </a:rPr>
              <a:t>:</a:t>
            </a:r>
          </a:p>
          <a:p>
            <a:pPr algn="just">
              <a:lnSpc>
                <a:spcPct val="150000"/>
              </a:lnSpc>
            </a:pPr>
            <a:r>
              <a:rPr lang="en-US" sz="2400" dirty="0">
                <a:latin typeface="SF Compact Text" panose="02000000000000000000" pitchFamily="50" charset="0"/>
                <a:cs typeface="SF Mono Heavy" panose="02000000000000000000" pitchFamily="50" charset="0"/>
              </a:rPr>
              <a:t>“Give unto the Lord the glory </a:t>
            </a:r>
            <a:r>
              <a:rPr lang="en-US" sz="2400" dirty="0">
                <a:solidFill>
                  <a:srgbClr val="0070C0"/>
                </a:solidFill>
                <a:latin typeface="SF Compact Text" panose="02000000000000000000" pitchFamily="50" charset="0"/>
                <a:cs typeface="SF Mono Heavy" panose="02000000000000000000" pitchFamily="50" charset="0"/>
              </a:rPr>
              <a:t>due to His name</a:t>
            </a:r>
            <a:r>
              <a:rPr lang="en-US" sz="2400" dirty="0">
                <a:latin typeface="SF Compact Text" panose="02000000000000000000" pitchFamily="50" charset="0"/>
                <a:cs typeface="SF Mono Heavy" panose="02000000000000000000" pitchFamily="50" charset="0"/>
              </a:rPr>
              <a:t>; Worship the Lord </a:t>
            </a:r>
            <a:r>
              <a:rPr lang="en-US" sz="2400" dirty="0">
                <a:solidFill>
                  <a:srgbClr val="0070C0"/>
                </a:solidFill>
                <a:latin typeface="SF Compact Text" panose="02000000000000000000" pitchFamily="50" charset="0"/>
                <a:cs typeface="SF Mono Heavy" panose="02000000000000000000" pitchFamily="50" charset="0"/>
              </a:rPr>
              <a:t>in the beauty of holiness</a:t>
            </a:r>
            <a:r>
              <a:rPr lang="en-US" sz="2400" dirty="0">
                <a:latin typeface="SF Compact Text" panose="02000000000000000000" pitchFamily="50" charset="0"/>
                <a:cs typeface="SF Mono Heavy" panose="02000000000000000000" pitchFamily="50" charset="0"/>
              </a:rPr>
              <a:t>.” </a:t>
            </a:r>
          </a:p>
          <a:p>
            <a:pPr algn="just">
              <a:lnSpc>
                <a:spcPct val="150000"/>
              </a:lnSpc>
            </a:pPr>
            <a:r>
              <a:rPr lang="en-US" sz="2400" i="1" dirty="0">
                <a:latin typeface="SF Compact Text" panose="02000000000000000000" pitchFamily="50" charset="0"/>
                <a:cs typeface="SF Mono Heavy" panose="02000000000000000000" pitchFamily="50" charset="0"/>
              </a:rPr>
              <a:t>- Psalm 29:2</a:t>
            </a:r>
          </a:p>
          <a:p>
            <a:pPr algn="just">
              <a:lnSpc>
                <a:spcPct val="150000"/>
              </a:lnSpc>
            </a:pPr>
            <a:endParaRPr lang="vi-VN" sz="2400" dirty="0">
              <a:latin typeface="SF Compact Text" panose="02000000000000000000" pitchFamily="50" charset="0"/>
              <a:cs typeface="SF Mono Heavy" panose="02000000000000000000" pitchFamily="50" charset="0"/>
            </a:endParaRPr>
          </a:p>
        </p:txBody>
      </p:sp>
      <p:sp>
        <p:nvSpPr>
          <p:cNvPr id="4" name="Title 1">
            <a:extLst>
              <a:ext uri="{FF2B5EF4-FFF2-40B4-BE49-F238E27FC236}">
                <a16:creationId xmlns:a16="http://schemas.microsoft.com/office/drawing/2014/main" xmlns="" id="{CA898552-904F-FBAC-AADE-58BB375A8B18}"/>
              </a:ext>
            </a:extLst>
          </p:cNvPr>
          <p:cNvSpPr txBox="1">
            <a:spLocks/>
          </p:cNvSpPr>
          <p:nvPr/>
        </p:nvSpPr>
        <p:spPr>
          <a:xfrm>
            <a:off x="321733" y="86730"/>
            <a:ext cx="10058400" cy="78062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latin typeface="SF Compact Display" panose="02000000000000000000" pitchFamily="50" charset="0"/>
              </a:rPr>
              <a:t>To be worshiper</a:t>
            </a:r>
            <a:endParaRPr lang="vi-VN" b="1" dirty="0">
              <a:latin typeface="SF Compact Display" panose="02000000000000000000" pitchFamily="50" charset="0"/>
            </a:endParaRPr>
          </a:p>
        </p:txBody>
      </p:sp>
      <p:sp>
        <p:nvSpPr>
          <p:cNvPr id="5" name="Rectangle 4">
            <a:extLst>
              <a:ext uri="{FF2B5EF4-FFF2-40B4-BE49-F238E27FC236}">
                <a16:creationId xmlns:a16="http://schemas.microsoft.com/office/drawing/2014/main" xmlns="" id="{0AD3A70E-0EB6-00C2-F33F-045C421DA2FA}"/>
              </a:ext>
            </a:extLst>
          </p:cNvPr>
          <p:cNvSpPr/>
          <p:nvPr/>
        </p:nvSpPr>
        <p:spPr>
          <a:xfrm>
            <a:off x="321733" y="825022"/>
            <a:ext cx="11667067" cy="36000"/>
          </a:xfrm>
          <a:prstGeom prst="rect">
            <a:avLst/>
          </a:prstGeom>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4791300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9F7C0B-8BA5-3BD7-4A2C-FA4BBC3B74B5}"/>
              </a:ext>
            </a:extLst>
          </p:cNvPr>
          <p:cNvSpPr>
            <a:spLocks noGrp="1"/>
          </p:cNvSpPr>
          <p:nvPr>
            <p:ph type="title"/>
          </p:nvPr>
        </p:nvSpPr>
        <p:spPr>
          <a:xfrm>
            <a:off x="1097280" y="956733"/>
            <a:ext cx="10058400" cy="780627"/>
          </a:xfrm>
        </p:spPr>
        <p:txBody>
          <a:bodyPr>
            <a:normAutofit fontScale="90000"/>
          </a:bodyPr>
          <a:lstStyle/>
          <a:p>
            <a:r>
              <a:rPr lang="en-US" sz="3600" dirty="0">
                <a:latin typeface="SF Compact Display" panose="02000000000000000000" pitchFamily="50" charset="0"/>
              </a:rPr>
              <a:t>How the term “worship” is used in Old Testament?</a:t>
            </a:r>
            <a:endParaRPr lang="vi-VN" sz="3600" dirty="0">
              <a:latin typeface="SF Compact Display" panose="02000000000000000000" pitchFamily="50" charset="0"/>
            </a:endParaRPr>
          </a:p>
        </p:txBody>
      </p:sp>
      <p:sp>
        <p:nvSpPr>
          <p:cNvPr id="7" name="TextBox 6">
            <a:extLst>
              <a:ext uri="{FF2B5EF4-FFF2-40B4-BE49-F238E27FC236}">
                <a16:creationId xmlns:a16="http://schemas.microsoft.com/office/drawing/2014/main" xmlns="" id="{66D361DF-4053-70F3-3A59-1858DCB0B4A2}"/>
              </a:ext>
            </a:extLst>
          </p:cNvPr>
          <p:cNvSpPr txBox="1"/>
          <p:nvPr/>
        </p:nvSpPr>
        <p:spPr>
          <a:xfrm>
            <a:off x="1097280" y="1826736"/>
            <a:ext cx="10058400" cy="3352456"/>
          </a:xfrm>
          <a:prstGeom prst="rect">
            <a:avLst/>
          </a:prstGeom>
          <a:noFill/>
        </p:spPr>
        <p:txBody>
          <a:bodyPr wrap="square">
            <a:spAutoFit/>
          </a:bodyPr>
          <a:lstStyle/>
          <a:p>
            <a:pPr algn="just">
              <a:lnSpc>
                <a:spcPct val="150000"/>
              </a:lnSpc>
            </a:pPr>
            <a:r>
              <a:rPr lang="en-US" sz="2400" b="1" dirty="0">
                <a:solidFill>
                  <a:srgbClr val="000000"/>
                </a:solidFill>
                <a:latin typeface="SF Compact Text" panose="02000000000000000000" pitchFamily="50" charset="0"/>
                <a:cs typeface="SF Mono Heavy" panose="02000000000000000000" pitchFamily="50" charset="0"/>
              </a:rPr>
              <a:t>The nature of the LORD</a:t>
            </a:r>
            <a:r>
              <a:rPr lang="en-US" sz="2400" dirty="0">
                <a:solidFill>
                  <a:srgbClr val="000000"/>
                </a:solidFill>
                <a:latin typeface="SF Compact Text" panose="02000000000000000000" pitchFamily="50" charset="0"/>
                <a:cs typeface="SF Mono Heavy" panose="02000000000000000000" pitchFamily="50" charset="0"/>
              </a:rPr>
              <a:t>:</a:t>
            </a:r>
          </a:p>
          <a:p>
            <a:pPr algn="just">
              <a:lnSpc>
                <a:spcPct val="150000"/>
              </a:lnSpc>
            </a:pPr>
            <a:r>
              <a:rPr lang="en-US" sz="2400" dirty="0">
                <a:latin typeface="SF Compact Text" panose="02000000000000000000" pitchFamily="50" charset="0"/>
                <a:cs typeface="SF Mono Heavy" panose="02000000000000000000" pitchFamily="50" charset="0"/>
              </a:rPr>
              <a:t>“I will worship toward </a:t>
            </a:r>
            <a:r>
              <a:rPr lang="en-US" sz="2400" dirty="0">
                <a:solidFill>
                  <a:srgbClr val="0070C0"/>
                </a:solidFill>
                <a:latin typeface="SF Compact Text" panose="02000000000000000000" pitchFamily="50" charset="0"/>
                <a:cs typeface="SF Mono Heavy" panose="02000000000000000000" pitchFamily="50" charset="0"/>
              </a:rPr>
              <a:t>Your holy temple</a:t>
            </a:r>
            <a:r>
              <a:rPr lang="en-US" sz="2400" dirty="0">
                <a:latin typeface="SF Compact Text" panose="02000000000000000000" pitchFamily="50" charset="0"/>
                <a:cs typeface="SF Mono Heavy" panose="02000000000000000000" pitchFamily="50" charset="0"/>
              </a:rPr>
              <a:t>, And praise Your name </a:t>
            </a:r>
            <a:r>
              <a:rPr lang="en-US" sz="2400" dirty="0">
                <a:solidFill>
                  <a:srgbClr val="0070C0"/>
                </a:solidFill>
                <a:latin typeface="SF Compact Text" panose="02000000000000000000" pitchFamily="50" charset="0"/>
                <a:cs typeface="SF Mono Heavy" panose="02000000000000000000" pitchFamily="50" charset="0"/>
              </a:rPr>
              <a:t>For Your lovingkindness and Your truth</a:t>
            </a:r>
            <a:r>
              <a:rPr lang="en-US" sz="2400" dirty="0">
                <a:latin typeface="SF Compact Text" panose="02000000000000000000" pitchFamily="50" charset="0"/>
                <a:cs typeface="SF Mono Heavy" panose="02000000000000000000" pitchFamily="50" charset="0"/>
              </a:rPr>
              <a:t>; </a:t>
            </a:r>
          </a:p>
          <a:p>
            <a:pPr algn="just">
              <a:lnSpc>
                <a:spcPct val="150000"/>
              </a:lnSpc>
            </a:pPr>
            <a:r>
              <a:rPr lang="en-US" sz="2400" dirty="0">
                <a:latin typeface="SF Compact Text" panose="02000000000000000000" pitchFamily="50" charset="0"/>
                <a:cs typeface="SF Mono Heavy" panose="02000000000000000000" pitchFamily="50" charset="0"/>
              </a:rPr>
              <a:t>For You have magnified Your word above all Your name.” </a:t>
            </a:r>
          </a:p>
          <a:p>
            <a:pPr algn="just">
              <a:lnSpc>
                <a:spcPct val="150000"/>
              </a:lnSpc>
            </a:pPr>
            <a:r>
              <a:rPr lang="en-US" sz="2400" i="1" dirty="0">
                <a:latin typeface="SF Compact Text" panose="02000000000000000000" pitchFamily="50" charset="0"/>
                <a:cs typeface="SF Mono Heavy" panose="02000000000000000000" pitchFamily="50" charset="0"/>
              </a:rPr>
              <a:t>- Psalm 138:2</a:t>
            </a:r>
          </a:p>
          <a:p>
            <a:pPr algn="just">
              <a:lnSpc>
                <a:spcPct val="150000"/>
              </a:lnSpc>
            </a:pPr>
            <a:endParaRPr lang="vi-VN" sz="2400" dirty="0">
              <a:latin typeface="SF Compact Text" panose="02000000000000000000" pitchFamily="50" charset="0"/>
              <a:cs typeface="SF Mono Heavy" panose="02000000000000000000" pitchFamily="50" charset="0"/>
            </a:endParaRPr>
          </a:p>
        </p:txBody>
      </p:sp>
      <p:sp>
        <p:nvSpPr>
          <p:cNvPr id="4" name="Title 1">
            <a:extLst>
              <a:ext uri="{FF2B5EF4-FFF2-40B4-BE49-F238E27FC236}">
                <a16:creationId xmlns:a16="http://schemas.microsoft.com/office/drawing/2014/main" xmlns="" id="{CA898552-904F-FBAC-AADE-58BB375A8B18}"/>
              </a:ext>
            </a:extLst>
          </p:cNvPr>
          <p:cNvSpPr txBox="1">
            <a:spLocks/>
          </p:cNvSpPr>
          <p:nvPr/>
        </p:nvSpPr>
        <p:spPr>
          <a:xfrm>
            <a:off x="321733" y="86730"/>
            <a:ext cx="10058400" cy="78062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latin typeface="SF Compact Display" panose="02000000000000000000" pitchFamily="50" charset="0"/>
              </a:rPr>
              <a:t>To be worshiper</a:t>
            </a:r>
            <a:endParaRPr lang="vi-VN" b="1" dirty="0">
              <a:latin typeface="SF Compact Display" panose="02000000000000000000" pitchFamily="50" charset="0"/>
            </a:endParaRPr>
          </a:p>
        </p:txBody>
      </p:sp>
      <p:sp>
        <p:nvSpPr>
          <p:cNvPr id="5" name="Rectangle 4">
            <a:extLst>
              <a:ext uri="{FF2B5EF4-FFF2-40B4-BE49-F238E27FC236}">
                <a16:creationId xmlns:a16="http://schemas.microsoft.com/office/drawing/2014/main" xmlns="" id="{0AD3A70E-0EB6-00C2-F33F-045C421DA2FA}"/>
              </a:ext>
            </a:extLst>
          </p:cNvPr>
          <p:cNvSpPr/>
          <p:nvPr/>
        </p:nvSpPr>
        <p:spPr>
          <a:xfrm>
            <a:off x="321733" y="825022"/>
            <a:ext cx="11667067" cy="36000"/>
          </a:xfrm>
          <a:prstGeom prst="rect">
            <a:avLst/>
          </a:prstGeom>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5974741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9F7C0B-8BA5-3BD7-4A2C-FA4BBC3B74B5}"/>
              </a:ext>
            </a:extLst>
          </p:cNvPr>
          <p:cNvSpPr>
            <a:spLocks noGrp="1"/>
          </p:cNvSpPr>
          <p:nvPr>
            <p:ph type="title"/>
          </p:nvPr>
        </p:nvSpPr>
        <p:spPr>
          <a:xfrm>
            <a:off x="1097280" y="956733"/>
            <a:ext cx="10058400" cy="780627"/>
          </a:xfrm>
        </p:spPr>
        <p:txBody>
          <a:bodyPr>
            <a:normAutofit/>
          </a:bodyPr>
          <a:lstStyle/>
          <a:p>
            <a:r>
              <a:rPr lang="en-US" sz="3600" dirty="0">
                <a:latin typeface="SF Compact Display" panose="02000000000000000000" pitchFamily="50" charset="0"/>
              </a:rPr>
              <a:t>The action of worship</a:t>
            </a:r>
            <a:endParaRPr lang="vi-VN" sz="3600" dirty="0">
              <a:latin typeface="SF Compact Display" panose="02000000000000000000" pitchFamily="50" charset="0"/>
            </a:endParaRPr>
          </a:p>
        </p:txBody>
      </p:sp>
      <p:sp>
        <p:nvSpPr>
          <p:cNvPr id="7" name="TextBox 6">
            <a:extLst>
              <a:ext uri="{FF2B5EF4-FFF2-40B4-BE49-F238E27FC236}">
                <a16:creationId xmlns:a16="http://schemas.microsoft.com/office/drawing/2014/main" xmlns="" id="{66D361DF-4053-70F3-3A59-1858DCB0B4A2}"/>
              </a:ext>
            </a:extLst>
          </p:cNvPr>
          <p:cNvSpPr txBox="1"/>
          <p:nvPr/>
        </p:nvSpPr>
        <p:spPr>
          <a:xfrm>
            <a:off x="1097280" y="1826736"/>
            <a:ext cx="10058400" cy="2244461"/>
          </a:xfrm>
          <a:prstGeom prst="rect">
            <a:avLst/>
          </a:prstGeom>
          <a:noFill/>
        </p:spPr>
        <p:txBody>
          <a:bodyPr wrap="square">
            <a:spAutoFit/>
          </a:bodyPr>
          <a:lstStyle/>
          <a:p>
            <a:pPr algn="just">
              <a:lnSpc>
                <a:spcPct val="150000"/>
              </a:lnSpc>
            </a:pPr>
            <a:r>
              <a:rPr lang="en-US" sz="2400" b="1" dirty="0">
                <a:solidFill>
                  <a:srgbClr val="000000"/>
                </a:solidFill>
                <a:latin typeface="SF Compact Text" panose="02000000000000000000" pitchFamily="50" charset="0"/>
                <a:cs typeface="SF Mono Heavy" panose="02000000000000000000" pitchFamily="50" charset="0"/>
              </a:rPr>
              <a:t>The nature of the LORD</a:t>
            </a:r>
            <a:r>
              <a:rPr lang="en-US" sz="2400" dirty="0">
                <a:solidFill>
                  <a:srgbClr val="000000"/>
                </a:solidFill>
                <a:latin typeface="SF Compact Text" panose="02000000000000000000" pitchFamily="50" charset="0"/>
                <a:cs typeface="SF Mono Heavy" panose="02000000000000000000" pitchFamily="50" charset="0"/>
              </a:rPr>
              <a:t>:</a:t>
            </a:r>
          </a:p>
          <a:p>
            <a:pPr algn="just">
              <a:lnSpc>
                <a:spcPct val="150000"/>
              </a:lnSpc>
            </a:pPr>
            <a:r>
              <a:rPr lang="en-US" sz="2400" dirty="0">
                <a:latin typeface="SF Compact Text" panose="02000000000000000000" pitchFamily="50" charset="0"/>
                <a:cs typeface="SF Mono Heavy" panose="02000000000000000000" pitchFamily="50" charset="0"/>
              </a:rPr>
              <a:t>“I will extol the LORD at all times; his praise will always be on my lips.” </a:t>
            </a:r>
          </a:p>
          <a:p>
            <a:pPr algn="just">
              <a:lnSpc>
                <a:spcPct val="150000"/>
              </a:lnSpc>
            </a:pPr>
            <a:r>
              <a:rPr lang="en-US" sz="2400" i="1" dirty="0">
                <a:latin typeface="SF Compact Text" panose="02000000000000000000" pitchFamily="50" charset="0"/>
                <a:cs typeface="SF Mono Heavy" panose="02000000000000000000" pitchFamily="50" charset="0"/>
              </a:rPr>
              <a:t>- Psalm 34:1</a:t>
            </a:r>
          </a:p>
          <a:p>
            <a:pPr algn="just">
              <a:lnSpc>
                <a:spcPct val="150000"/>
              </a:lnSpc>
            </a:pPr>
            <a:endParaRPr lang="vi-VN" sz="2400" dirty="0">
              <a:latin typeface="SF Compact Text" panose="02000000000000000000" pitchFamily="50" charset="0"/>
              <a:cs typeface="SF Mono Heavy" panose="02000000000000000000" pitchFamily="50" charset="0"/>
            </a:endParaRPr>
          </a:p>
        </p:txBody>
      </p:sp>
      <p:sp>
        <p:nvSpPr>
          <p:cNvPr id="4" name="Title 1">
            <a:extLst>
              <a:ext uri="{FF2B5EF4-FFF2-40B4-BE49-F238E27FC236}">
                <a16:creationId xmlns:a16="http://schemas.microsoft.com/office/drawing/2014/main" xmlns="" id="{CA898552-904F-FBAC-AADE-58BB375A8B18}"/>
              </a:ext>
            </a:extLst>
          </p:cNvPr>
          <p:cNvSpPr txBox="1">
            <a:spLocks/>
          </p:cNvSpPr>
          <p:nvPr/>
        </p:nvSpPr>
        <p:spPr>
          <a:xfrm>
            <a:off x="321733" y="86730"/>
            <a:ext cx="10058400" cy="78062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latin typeface="SF Compact Display" panose="02000000000000000000" pitchFamily="50" charset="0"/>
              </a:rPr>
              <a:t>To be worshiper</a:t>
            </a:r>
            <a:endParaRPr lang="vi-VN" b="1" dirty="0">
              <a:latin typeface="SF Compact Display" panose="02000000000000000000" pitchFamily="50" charset="0"/>
            </a:endParaRPr>
          </a:p>
        </p:txBody>
      </p:sp>
      <p:sp>
        <p:nvSpPr>
          <p:cNvPr id="5" name="Rectangle 4">
            <a:extLst>
              <a:ext uri="{FF2B5EF4-FFF2-40B4-BE49-F238E27FC236}">
                <a16:creationId xmlns:a16="http://schemas.microsoft.com/office/drawing/2014/main" xmlns="" id="{0AD3A70E-0EB6-00C2-F33F-045C421DA2FA}"/>
              </a:ext>
            </a:extLst>
          </p:cNvPr>
          <p:cNvSpPr/>
          <p:nvPr/>
        </p:nvSpPr>
        <p:spPr>
          <a:xfrm>
            <a:off x="321733" y="825022"/>
            <a:ext cx="11667067" cy="36000"/>
          </a:xfrm>
          <a:prstGeom prst="rect">
            <a:avLst/>
          </a:prstGeom>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6061841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9F7C0B-8BA5-3BD7-4A2C-FA4BBC3B74B5}"/>
              </a:ext>
            </a:extLst>
          </p:cNvPr>
          <p:cNvSpPr>
            <a:spLocks noGrp="1"/>
          </p:cNvSpPr>
          <p:nvPr>
            <p:ph type="title"/>
          </p:nvPr>
        </p:nvSpPr>
        <p:spPr>
          <a:xfrm>
            <a:off x="1097280" y="956733"/>
            <a:ext cx="10058400" cy="780627"/>
          </a:xfrm>
        </p:spPr>
        <p:txBody>
          <a:bodyPr>
            <a:normAutofit/>
          </a:bodyPr>
          <a:lstStyle/>
          <a:p>
            <a:r>
              <a:rPr lang="en-US" sz="3600" dirty="0">
                <a:latin typeface="SF Compact Display" panose="02000000000000000000" pitchFamily="50" charset="0"/>
              </a:rPr>
              <a:t>Summary from the text</a:t>
            </a:r>
            <a:endParaRPr lang="vi-VN" sz="3600" dirty="0">
              <a:latin typeface="SF Compact Display" panose="02000000000000000000" pitchFamily="50" charset="0"/>
            </a:endParaRPr>
          </a:p>
        </p:txBody>
      </p:sp>
      <p:sp>
        <p:nvSpPr>
          <p:cNvPr id="4" name="Title 1">
            <a:extLst>
              <a:ext uri="{FF2B5EF4-FFF2-40B4-BE49-F238E27FC236}">
                <a16:creationId xmlns:a16="http://schemas.microsoft.com/office/drawing/2014/main" xmlns="" id="{CA898552-904F-FBAC-AADE-58BB375A8B18}"/>
              </a:ext>
            </a:extLst>
          </p:cNvPr>
          <p:cNvSpPr txBox="1">
            <a:spLocks/>
          </p:cNvSpPr>
          <p:nvPr/>
        </p:nvSpPr>
        <p:spPr>
          <a:xfrm>
            <a:off x="321733" y="86730"/>
            <a:ext cx="10058400" cy="78062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latin typeface="SF Compact Display" panose="02000000000000000000" pitchFamily="50" charset="0"/>
              </a:rPr>
              <a:t>To be worshiper</a:t>
            </a:r>
            <a:endParaRPr lang="vi-VN" b="1" dirty="0">
              <a:latin typeface="SF Compact Display" panose="02000000000000000000" pitchFamily="50" charset="0"/>
            </a:endParaRPr>
          </a:p>
        </p:txBody>
      </p:sp>
      <p:sp>
        <p:nvSpPr>
          <p:cNvPr id="5" name="Rectangle 4">
            <a:extLst>
              <a:ext uri="{FF2B5EF4-FFF2-40B4-BE49-F238E27FC236}">
                <a16:creationId xmlns:a16="http://schemas.microsoft.com/office/drawing/2014/main" xmlns="" id="{0AD3A70E-0EB6-00C2-F33F-045C421DA2FA}"/>
              </a:ext>
            </a:extLst>
          </p:cNvPr>
          <p:cNvSpPr/>
          <p:nvPr/>
        </p:nvSpPr>
        <p:spPr>
          <a:xfrm>
            <a:off x="321733" y="825022"/>
            <a:ext cx="11667067" cy="36000"/>
          </a:xfrm>
          <a:prstGeom prst="rect">
            <a:avLst/>
          </a:prstGeom>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TextBox 5">
            <a:extLst>
              <a:ext uri="{FF2B5EF4-FFF2-40B4-BE49-F238E27FC236}">
                <a16:creationId xmlns:a16="http://schemas.microsoft.com/office/drawing/2014/main" xmlns="" id="{66D361DF-4053-70F3-3A59-1858DCB0B4A2}"/>
              </a:ext>
            </a:extLst>
          </p:cNvPr>
          <p:cNvSpPr txBox="1"/>
          <p:nvPr/>
        </p:nvSpPr>
        <p:spPr>
          <a:xfrm>
            <a:off x="1097280" y="1826736"/>
            <a:ext cx="10058400" cy="2862322"/>
          </a:xfrm>
          <a:prstGeom prst="rect">
            <a:avLst/>
          </a:prstGeom>
          <a:noFill/>
        </p:spPr>
        <p:txBody>
          <a:bodyPr wrap="square">
            <a:spAutoFit/>
          </a:bodyPr>
          <a:lstStyle/>
          <a:p>
            <a:pPr algn="just">
              <a:lnSpc>
                <a:spcPct val="150000"/>
              </a:lnSpc>
            </a:pPr>
            <a:r>
              <a:rPr lang="en-US" sz="2400" dirty="0" smtClean="0">
                <a:latin typeface="SF Compact Text" panose="02000000000000000000" pitchFamily="50" charset="0"/>
                <a:cs typeface="SF Mono Heavy" panose="02000000000000000000" pitchFamily="50" charset="0"/>
              </a:rPr>
              <a:t>“</a:t>
            </a:r>
            <a:r>
              <a:rPr lang="en-US" sz="2400" dirty="0">
                <a:latin typeface="SF Compact Text" panose="02000000000000000000" pitchFamily="50" charset="0"/>
                <a:cs typeface="SF Mono Heavy" panose="02000000000000000000" pitchFamily="50" charset="0"/>
              </a:rPr>
              <a:t>But the hour is coming, and now is, when </a:t>
            </a:r>
            <a:r>
              <a:rPr lang="en-US" sz="2400" dirty="0">
                <a:solidFill>
                  <a:srgbClr val="FF0000"/>
                </a:solidFill>
                <a:latin typeface="SF Compact Text" panose="02000000000000000000" pitchFamily="50" charset="0"/>
                <a:cs typeface="SF Mono Heavy" panose="02000000000000000000" pitchFamily="50" charset="0"/>
              </a:rPr>
              <a:t>the true worshipers </a:t>
            </a:r>
            <a:r>
              <a:rPr lang="en-US" sz="2400" dirty="0">
                <a:latin typeface="SF Compact Text" panose="02000000000000000000" pitchFamily="50" charset="0"/>
                <a:cs typeface="SF Mono Heavy" panose="02000000000000000000" pitchFamily="50" charset="0"/>
              </a:rPr>
              <a:t>will worship the Father in spirit and truth; for the Father is seeking such to worship Him. </a:t>
            </a:r>
            <a:r>
              <a:rPr lang="en-US" sz="2400" dirty="0">
                <a:solidFill>
                  <a:srgbClr val="00B050"/>
                </a:solidFill>
                <a:latin typeface="SF Compact Text" panose="02000000000000000000" pitchFamily="50" charset="0"/>
                <a:cs typeface="SF Mono Heavy" panose="02000000000000000000" pitchFamily="50" charset="0"/>
              </a:rPr>
              <a:t>God is Spirit</a:t>
            </a:r>
            <a:r>
              <a:rPr lang="en-US" sz="2400" dirty="0">
                <a:latin typeface="SF Compact Text" panose="02000000000000000000" pitchFamily="50" charset="0"/>
                <a:cs typeface="SF Mono Heavy" panose="02000000000000000000" pitchFamily="50" charset="0"/>
              </a:rPr>
              <a:t>, and those who worship Him </a:t>
            </a:r>
            <a:r>
              <a:rPr lang="en-US" sz="2400" dirty="0">
                <a:solidFill>
                  <a:srgbClr val="0070C0"/>
                </a:solidFill>
                <a:latin typeface="SF Compact Text" panose="02000000000000000000" pitchFamily="50" charset="0"/>
                <a:cs typeface="SF Mono Heavy" panose="02000000000000000000" pitchFamily="50" charset="0"/>
              </a:rPr>
              <a:t>must worship in spirit and truth</a:t>
            </a:r>
            <a:r>
              <a:rPr lang="en-US" sz="2400" dirty="0">
                <a:latin typeface="SF Compact Text" panose="02000000000000000000" pitchFamily="50" charset="0"/>
                <a:cs typeface="SF Mono Heavy" panose="02000000000000000000" pitchFamily="50" charset="0"/>
              </a:rPr>
              <a:t>. ” </a:t>
            </a:r>
          </a:p>
          <a:p>
            <a:pPr algn="just">
              <a:lnSpc>
                <a:spcPct val="150000"/>
              </a:lnSpc>
            </a:pPr>
            <a:r>
              <a:rPr lang="en-US" sz="2400" i="1" dirty="0">
                <a:latin typeface="SF Compact Text" panose="02000000000000000000" pitchFamily="50" charset="0"/>
                <a:cs typeface="SF Mono Heavy" panose="02000000000000000000" pitchFamily="50" charset="0"/>
              </a:rPr>
              <a:t>– John 4:23-24</a:t>
            </a:r>
            <a:endParaRPr lang="vi-VN" sz="2400" i="1" dirty="0">
              <a:latin typeface="SF Compact Text" panose="02000000000000000000" pitchFamily="50" charset="0"/>
              <a:cs typeface="SF Mono Heavy" panose="02000000000000000000" pitchFamily="50" charset="0"/>
            </a:endParaRPr>
          </a:p>
        </p:txBody>
      </p:sp>
    </p:spTree>
    <p:extLst>
      <p:ext uri="{BB962C8B-B14F-4D97-AF65-F5344CB8AC3E}">
        <p14:creationId xmlns:p14="http://schemas.microsoft.com/office/powerpoint/2010/main" val="35311794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orship Leaders Hit with Pandemic Burnout - Christianity Today">
            <a:extLst>
              <a:ext uri="{FF2B5EF4-FFF2-40B4-BE49-F238E27FC236}">
                <a16:creationId xmlns:a16="http://schemas.microsoft.com/office/drawing/2014/main" xmlns="" id="{9C9E3673-28EC-CAF8-E827-0EAAA8047C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6912" y="2145208"/>
            <a:ext cx="4840622" cy="272355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xmlns="" id="{A5DF57C8-1FD8-1BAD-837B-C79156909BFF}"/>
              </a:ext>
            </a:extLst>
          </p:cNvPr>
          <p:cNvSpPr txBox="1">
            <a:spLocks/>
          </p:cNvSpPr>
          <p:nvPr/>
        </p:nvSpPr>
        <p:spPr>
          <a:xfrm>
            <a:off x="321733" y="86730"/>
            <a:ext cx="10058400" cy="78062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latin typeface="SF Compact Display" panose="02000000000000000000" pitchFamily="50" charset="0"/>
              </a:rPr>
              <a:t>Worship Leader</a:t>
            </a:r>
            <a:endParaRPr lang="vi-VN" b="1" dirty="0">
              <a:latin typeface="SF Compact Display" panose="02000000000000000000" pitchFamily="50" charset="0"/>
            </a:endParaRPr>
          </a:p>
        </p:txBody>
      </p:sp>
      <p:sp>
        <p:nvSpPr>
          <p:cNvPr id="7" name="Rectangle 6">
            <a:extLst>
              <a:ext uri="{FF2B5EF4-FFF2-40B4-BE49-F238E27FC236}">
                <a16:creationId xmlns:a16="http://schemas.microsoft.com/office/drawing/2014/main" xmlns="" id="{2C9FC61B-464F-B6A9-75D3-75A7F7108CED}"/>
              </a:ext>
            </a:extLst>
          </p:cNvPr>
          <p:cNvSpPr/>
          <p:nvPr/>
        </p:nvSpPr>
        <p:spPr>
          <a:xfrm>
            <a:off x="321733" y="825022"/>
            <a:ext cx="11667067" cy="36000"/>
          </a:xfrm>
          <a:prstGeom prst="rect">
            <a:avLst/>
          </a:prstGeom>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026" name="Picture 2" descr="Tips for Worship Leaders, From a Pastor's Perspective » WorshipFuel by CCL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2807" y="3155474"/>
            <a:ext cx="4328638" cy="2892318"/>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xmlns="" id="{589F7C0B-8BA5-3BD7-4A2C-FA4BBC3B74B5}"/>
              </a:ext>
            </a:extLst>
          </p:cNvPr>
          <p:cNvSpPr>
            <a:spLocks noGrp="1"/>
          </p:cNvSpPr>
          <p:nvPr>
            <p:ph type="title"/>
          </p:nvPr>
        </p:nvSpPr>
        <p:spPr>
          <a:xfrm>
            <a:off x="1097280" y="956733"/>
            <a:ext cx="10058400" cy="780627"/>
          </a:xfrm>
        </p:spPr>
        <p:txBody>
          <a:bodyPr>
            <a:normAutofit/>
          </a:bodyPr>
          <a:lstStyle/>
          <a:p>
            <a:r>
              <a:rPr lang="en-US" sz="3600" dirty="0" smtClean="0">
                <a:latin typeface="SF Compact Display" panose="02000000000000000000" pitchFamily="50" charset="0"/>
              </a:rPr>
              <a:t>Who is </a:t>
            </a:r>
            <a:r>
              <a:rPr lang="en-US" sz="3600" smtClean="0">
                <a:latin typeface="SF Compact Display" panose="02000000000000000000" pitchFamily="50" charset="0"/>
              </a:rPr>
              <a:t>worship leader?</a:t>
            </a:r>
            <a:endParaRPr lang="vi-VN" sz="3600" dirty="0">
              <a:latin typeface="SF Compact Display" panose="02000000000000000000" pitchFamily="50" charset="0"/>
            </a:endParaRPr>
          </a:p>
        </p:txBody>
      </p:sp>
    </p:spTree>
    <p:extLst>
      <p:ext uri="{BB962C8B-B14F-4D97-AF65-F5344CB8AC3E}">
        <p14:creationId xmlns:p14="http://schemas.microsoft.com/office/powerpoint/2010/main" val="16349452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FF75B8-204A-1DF0-6732-31E230346EE7}"/>
              </a:ext>
            </a:extLst>
          </p:cNvPr>
          <p:cNvSpPr>
            <a:spLocks noGrp="1"/>
          </p:cNvSpPr>
          <p:nvPr>
            <p:ph type="title"/>
          </p:nvPr>
        </p:nvSpPr>
        <p:spPr/>
        <p:txBody>
          <a:bodyPr/>
          <a:lstStyle/>
          <a:p>
            <a:r>
              <a:rPr lang="en-US" b="1" dirty="0">
                <a:latin typeface="SF Compact Text" panose="02000000000000000000" pitchFamily="50" charset="0"/>
              </a:rPr>
              <a:t>Agenda</a:t>
            </a:r>
            <a:endParaRPr lang="vi-VN" b="1" dirty="0">
              <a:latin typeface="SF Compact Text" panose="02000000000000000000" pitchFamily="50" charset="0"/>
            </a:endParaRPr>
          </a:p>
        </p:txBody>
      </p:sp>
      <p:grpSp>
        <p:nvGrpSpPr>
          <p:cNvPr id="15" name="Group 14">
            <a:extLst>
              <a:ext uri="{FF2B5EF4-FFF2-40B4-BE49-F238E27FC236}">
                <a16:creationId xmlns:a16="http://schemas.microsoft.com/office/drawing/2014/main" xmlns="" id="{5092E4F3-B6E8-415F-4498-AB836AFEBB40}"/>
              </a:ext>
            </a:extLst>
          </p:cNvPr>
          <p:cNvGrpSpPr/>
          <p:nvPr/>
        </p:nvGrpSpPr>
        <p:grpSpPr>
          <a:xfrm>
            <a:off x="1249680" y="1820332"/>
            <a:ext cx="4533054" cy="1457963"/>
            <a:chOff x="1249680" y="1820332"/>
            <a:chExt cx="4533054" cy="1457963"/>
          </a:xfrm>
        </p:grpSpPr>
        <p:sp>
          <p:nvSpPr>
            <p:cNvPr id="5" name="Rectangle: Single Corner Snipped 4">
              <a:extLst>
                <a:ext uri="{FF2B5EF4-FFF2-40B4-BE49-F238E27FC236}">
                  <a16:creationId xmlns:a16="http://schemas.microsoft.com/office/drawing/2014/main" xmlns="" id="{467FFF8F-810E-15FD-BE37-469B8D728472}"/>
                </a:ext>
              </a:extLst>
            </p:cNvPr>
            <p:cNvSpPr/>
            <p:nvPr/>
          </p:nvSpPr>
          <p:spPr>
            <a:xfrm>
              <a:off x="1249680" y="1820332"/>
              <a:ext cx="2848187" cy="516467"/>
            </a:xfrm>
            <a:prstGeom prst="snip1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0" lang="en-US" sz="2800" b="1" i="0" u="none" strike="noStrike" kern="1200" cap="none" spc="0" normalizeH="0" baseline="0" noProof="0" dirty="0">
                  <a:ln>
                    <a:noFill/>
                  </a:ln>
                  <a:solidFill>
                    <a:srgbClr val="000000">
                      <a:lumMod val="75000"/>
                      <a:lumOff val="25000"/>
                    </a:srgbClr>
                  </a:solidFill>
                  <a:effectLst/>
                  <a:uLnTx/>
                  <a:uFillTx/>
                  <a:latin typeface="SF Compact Text" panose="02000000000000000000" pitchFamily="50" charset="0"/>
                  <a:ea typeface="+mn-ea"/>
                  <a:cs typeface="+mn-cs"/>
                </a:rPr>
                <a:t>Be Worshiper</a:t>
              </a:r>
              <a:endParaRPr lang="vi-VN" b="1" dirty="0"/>
            </a:p>
          </p:txBody>
        </p:sp>
        <p:sp>
          <p:nvSpPr>
            <p:cNvPr id="6" name="Arrow: Pentagon 5">
              <a:extLst>
                <a:ext uri="{FF2B5EF4-FFF2-40B4-BE49-F238E27FC236}">
                  <a16:creationId xmlns:a16="http://schemas.microsoft.com/office/drawing/2014/main" xmlns="" id="{7CEA70F0-6E5E-5081-CDBC-D881B2AE84E7}"/>
                </a:ext>
              </a:extLst>
            </p:cNvPr>
            <p:cNvSpPr/>
            <p:nvPr/>
          </p:nvSpPr>
          <p:spPr>
            <a:xfrm>
              <a:off x="1794933" y="2419771"/>
              <a:ext cx="3987801" cy="355600"/>
            </a:xfrm>
            <a:prstGeom prst="homePlat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01168" marR="0" lvl="1" defTabSz="914400" rtl="0" eaLnBrk="1" fontAlgn="auto" latinLnBrk="0" hangingPunct="1">
                <a:lnSpc>
                  <a:spcPct val="90000"/>
                </a:lnSpc>
                <a:spcBef>
                  <a:spcPts val="200"/>
                </a:spcBef>
                <a:spcAft>
                  <a:spcPts val="400"/>
                </a:spcAft>
                <a:buClr>
                  <a:srgbClr val="E48312"/>
                </a:buClr>
                <a:buSzTx/>
                <a:tabLst/>
                <a:defRPr/>
              </a:pPr>
              <a:r>
                <a:rPr kumimoji="0" lang="en-US" sz="1800" b="0" i="0" u="none" strike="noStrike" kern="1200" cap="none" spc="0" normalizeH="0" baseline="0" noProof="0" dirty="0">
                  <a:ln>
                    <a:noFill/>
                  </a:ln>
                  <a:solidFill>
                    <a:srgbClr val="000000">
                      <a:lumMod val="75000"/>
                      <a:lumOff val="25000"/>
                    </a:srgbClr>
                  </a:solidFill>
                  <a:effectLst/>
                  <a:uLnTx/>
                  <a:uFillTx/>
                  <a:latin typeface="SF Compact Text" panose="02000000000000000000" pitchFamily="50" charset="0"/>
                  <a:ea typeface="+mn-ea"/>
                  <a:cs typeface="+mn-cs"/>
                </a:rPr>
                <a:t>The fact of worship nowadays</a:t>
              </a:r>
            </a:p>
          </p:txBody>
        </p:sp>
        <p:sp>
          <p:nvSpPr>
            <p:cNvPr id="7" name="Arrow: Pentagon 6">
              <a:extLst>
                <a:ext uri="{FF2B5EF4-FFF2-40B4-BE49-F238E27FC236}">
                  <a16:creationId xmlns:a16="http://schemas.microsoft.com/office/drawing/2014/main" xmlns="" id="{0E2E4713-C4E1-F518-013C-E2C2BABD06B6}"/>
                </a:ext>
              </a:extLst>
            </p:cNvPr>
            <p:cNvSpPr/>
            <p:nvPr/>
          </p:nvSpPr>
          <p:spPr>
            <a:xfrm>
              <a:off x="1794933" y="2922695"/>
              <a:ext cx="3987801" cy="355600"/>
            </a:xfrm>
            <a:prstGeom prst="homePlat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01168" marR="0" lvl="1" algn="l" defTabSz="914400" rtl="0" eaLnBrk="1" fontAlgn="auto" latinLnBrk="0" hangingPunct="1">
                <a:lnSpc>
                  <a:spcPct val="90000"/>
                </a:lnSpc>
                <a:spcBef>
                  <a:spcPts val="200"/>
                </a:spcBef>
                <a:spcAft>
                  <a:spcPts val="400"/>
                </a:spcAft>
                <a:buClr>
                  <a:srgbClr val="E48312"/>
                </a:buClr>
                <a:buSzTx/>
                <a:tabLst/>
                <a:defRPr/>
              </a:pPr>
              <a:r>
                <a:rPr kumimoji="0" lang="en-US" sz="1800" b="0" i="0" u="none" strike="noStrike" kern="1200" cap="none" spc="0" normalizeH="0" baseline="0" noProof="0" dirty="0">
                  <a:ln>
                    <a:noFill/>
                  </a:ln>
                  <a:solidFill>
                    <a:srgbClr val="000000">
                      <a:lumMod val="75000"/>
                      <a:lumOff val="25000"/>
                    </a:srgbClr>
                  </a:solidFill>
                  <a:effectLst/>
                  <a:uLnTx/>
                  <a:uFillTx/>
                  <a:latin typeface="SF Compact Text" panose="02000000000000000000" pitchFamily="50" charset="0"/>
                  <a:ea typeface="+mn-ea"/>
                  <a:cs typeface="+mn-cs"/>
                </a:rPr>
                <a:t>Understanding about worship</a:t>
              </a:r>
            </a:p>
          </p:txBody>
        </p:sp>
      </p:grpSp>
      <p:grpSp>
        <p:nvGrpSpPr>
          <p:cNvPr id="14" name="Group 13">
            <a:extLst>
              <a:ext uri="{FF2B5EF4-FFF2-40B4-BE49-F238E27FC236}">
                <a16:creationId xmlns:a16="http://schemas.microsoft.com/office/drawing/2014/main" xmlns="" id="{91A49C7A-C897-8AF9-8839-0AF592F4052D}"/>
              </a:ext>
            </a:extLst>
          </p:cNvPr>
          <p:cNvGrpSpPr/>
          <p:nvPr/>
        </p:nvGrpSpPr>
        <p:grpSpPr>
          <a:xfrm>
            <a:off x="6096000" y="3977641"/>
            <a:ext cx="4533054" cy="1888067"/>
            <a:chOff x="1249680" y="3928535"/>
            <a:chExt cx="4533054" cy="1888067"/>
          </a:xfrm>
        </p:grpSpPr>
        <p:sp>
          <p:nvSpPr>
            <p:cNvPr id="10" name="Rectangle: Single Corner Snipped 9">
              <a:extLst>
                <a:ext uri="{FF2B5EF4-FFF2-40B4-BE49-F238E27FC236}">
                  <a16:creationId xmlns:a16="http://schemas.microsoft.com/office/drawing/2014/main" xmlns="" id="{F9F564A9-2C57-CF2F-ADAB-3295FC77D9F3}"/>
                </a:ext>
              </a:extLst>
            </p:cNvPr>
            <p:cNvSpPr/>
            <p:nvPr/>
          </p:nvSpPr>
          <p:spPr>
            <a:xfrm>
              <a:off x="1249680" y="3928535"/>
              <a:ext cx="3987801" cy="516467"/>
            </a:xfrm>
            <a:prstGeom prst="snip1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0" lang="en-US" sz="2800" b="1" i="0" u="none" strike="noStrike" kern="1200" cap="none" spc="0" normalizeH="0" baseline="0" noProof="0" dirty="0">
                  <a:ln>
                    <a:noFill/>
                  </a:ln>
                  <a:solidFill>
                    <a:srgbClr val="000000">
                      <a:lumMod val="75000"/>
                      <a:lumOff val="25000"/>
                    </a:srgbClr>
                  </a:solidFill>
                  <a:effectLst/>
                  <a:uLnTx/>
                  <a:uFillTx/>
                  <a:latin typeface="SF Compact Text" panose="02000000000000000000" pitchFamily="50" charset="0"/>
                  <a:ea typeface="+mn-ea"/>
                  <a:cs typeface="+mn-cs"/>
                </a:rPr>
                <a:t>Be Worship Leader</a:t>
              </a:r>
              <a:endParaRPr lang="vi-VN" b="1" dirty="0"/>
            </a:p>
          </p:txBody>
        </p:sp>
        <p:sp>
          <p:nvSpPr>
            <p:cNvPr id="11" name="Arrow: Pentagon 10">
              <a:extLst>
                <a:ext uri="{FF2B5EF4-FFF2-40B4-BE49-F238E27FC236}">
                  <a16:creationId xmlns:a16="http://schemas.microsoft.com/office/drawing/2014/main" xmlns="" id="{3564E051-EE43-2791-2278-2F956DEA3480}"/>
                </a:ext>
              </a:extLst>
            </p:cNvPr>
            <p:cNvSpPr/>
            <p:nvPr/>
          </p:nvSpPr>
          <p:spPr>
            <a:xfrm>
              <a:off x="1794933" y="4546602"/>
              <a:ext cx="3987801" cy="355600"/>
            </a:xfrm>
            <a:prstGeom prst="homePlat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01168" marR="0" lvl="1" defTabSz="914400" rtl="0" eaLnBrk="1" fontAlgn="auto" latinLnBrk="0" hangingPunct="1">
                <a:lnSpc>
                  <a:spcPct val="90000"/>
                </a:lnSpc>
                <a:spcBef>
                  <a:spcPts val="200"/>
                </a:spcBef>
                <a:spcAft>
                  <a:spcPts val="400"/>
                </a:spcAft>
                <a:buClr>
                  <a:srgbClr val="E48312"/>
                </a:buClr>
                <a:buSzTx/>
                <a:tabLst/>
                <a:defRPr/>
              </a:pPr>
              <a:r>
                <a:rPr kumimoji="0" lang="en-US" sz="1800" b="0" i="0" u="none" strike="noStrike" kern="1200" cap="none" spc="0" normalizeH="0" baseline="0" noProof="0" dirty="0">
                  <a:ln>
                    <a:noFill/>
                  </a:ln>
                  <a:solidFill>
                    <a:srgbClr val="000000">
                      <a:lumMod val="75000"/>
                      <a:lumOff val="25000"/>
                    </a:srgbClr>
                  </a:solidFill>
                  <a:effectLst/>
                  <a:uLnTx/>
                  <a:uFillTx/>
                  <a:latin typeface="SF Compact Text" panose="02000000000000000000" pitchFamily="50" charset="0"/>
                  <a:ea typeface="+mn-ea"/>
                  <a:cs typeface="+mn-cs"/>
                </a:rPr>
                <a:t>Who am I?</a:t>
              </a:r>
            </a:p>
          </p:txBody>
        </p:sp>
        <p:sp>
          <p:nvSpPr>
            <p:cNvPr id="12" name="Arrow: Pentagon 11">
              <a:extLst>
                <a:ext uri="{FF2B5EF4-FFF2-40B4-BE49-F238E27FC236}">
                  <a16:creationId xmlns:a16="http://schemas.microsoft.com/office/drawing/2014/main" xmlns="" id="{AFF001AB-A04B-41FC-789E-44E62EB7B10D}"/>
                </a:ext>
              </a:extLst>
            </p:cNvPr>
            <p:cNvSpPr/>
            <p:nvPr/>
          </p:nvSpPr>
          <p:spPr>
            <a:xfrm>
              <a:off x="1794933" y="5003802"/>
              <a:ext cx="3987801" cy="355600"/>
            </a:xfrm>
            <a:prstGeom prst="homePlat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01168" marR="0" lvl="1" defTabSz="914400" rtl="0" eaLnBrk="1" fontAlgn="auto" latinLnBrk="0" hangingPunct="1">
                <a:lnSpc>
                  <a:spcPct val="90000"/>
                </a:lnSpc>
                <a:spcBef>
                  <a:spcPts val="200"/>
                </a:spcBef>
                <a:spcAft>
                  <a:spcPts val="400"/>
                </a:spcAft>
                <a:buClr>
                  <a:srgbClr val="E48312"/>
                </a:buClr>
                <a:buSzTx/>
                <a:tabLst/>
                <a:defRPr/>
              </a:pPr>
              <a:r>
                <a:rPr kumimoji="0" lang="en-US" sz="1800" b="0" i="0" u="none" strike="noStrike" kern="1200" cap="none" spc="0" normalizeH="0" baseline="0" noProof="0" dirty="0">
                  <a:ln>
                    <a:noFill/>
                  </a:ln>
                  <a:solidFill>
                    <a:srgbClr val="000000">
                      <a:lumMod val="75000"/>
                      <a:lumOff val="25000"/>
                    </a:srgbClr>
                  </a:solidFill>
                  <a:effectLst/>
                  <a:uLnTx/>
                  <a:uFillTx/>
                  <a:latin typeface="SF Compact Text" panose="02000000000000000000" pitchFamily="50" charset="0"/>
                  <a:ea typeface="+mn-ea"/>
                  <a:cs typeface="+mn-cs"/>
                </a:rPr>
                <a:t>What should I do?</a:t>
              </a:r>
            </a:p>
          </p:txBody>
        </p:sp>
        <p:sp>
          <p:nvSpPr>
            <p:cNvPr id="13" name="Arrow: Pentagon 12">
              <a:extLst>
                <a:ext uri="{FF2B5EF4-FFF2-40B4-BE49-F238E27FC236}">
                  <a16:creationId xmlns:a16="http://schemas.microsoft.com/office/drawing/2014/main" xmlns="" id="{EA459E9A-844D-3A41-7670-ECD8270DE58F}"/>
                </a:ext>
              </a:extLst>
            </p:cNvPr>
            <p:cNvSpPr/>
            <p:nvPr/>
          </p:nvSpPr>
          <p:spPr>
            <a:xfrm>
              <a:off x="1794933" y="5461002"/>
              <a:ext cx="3987801" cy="355600"/>
            </a:xfrm>
            <a:prstGeom prst="homePlat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01168" marR="0" lvl="1" defTabSz="914400" rtl="0" eaLnBrk="1" fontAlgn="auto" latinLnBrk="0" hangingPunct="1">
                <a:lnSpc>
                  <a:spcPct val="90000"/>
                </a:lnSpc>
                <a:spcBef>
                  <a:spcPts val="200"/>
                </a:spcBef>
                <a:spcAft>
                  <a:spcPts val="400"/>
                </a:spcAft>
                <a:buClr>
                  <a:srgbClr val="E48312"/>
                </a:buClr>
                <a:buSzTx/>
                <a:tabLst/>
                <a:defRPr/>
              </a:pPr>
              <a:r>
                <a:rPr kumimoji="0" lang="en-US" sz="1800" b="0" i="0" u="none" strike="noStrike" kern="1200" cap="none" spc="0" normalizeH="0" baseline="0" noProof="0" dirty="0">
                  <a:ln>
                    <a:noFill/>
                  </a:ln>
                  <a:solidFill>
                    <a:srgbClr val="000000">
                      <a:lumMod val="75000"/>
                      <a:lumOff val="25000"/>
                    </a:srgbClr>
                  </a:solidFill>
                  <a:effectLst/>
                  <a:uLnTx/>
                  <a:uFillTx/>
                  <a:latin typeface="SF Compact Text" panose="02000000000000000000" pitchFamily="50" charset="0"/>
                  <a:ea typeface="+mn-ea"/>
                  <a:cs typeface="+mn-cs"/>
                </a:rPr>
                <a:t>Leading worship</a:t>
              </a:r>
            </a:p>
          </p:txBody>
        </p:sp>
      </p:grpSp>
      <p:pic>
        <p:nvPicPr>
          <p:cNvPr id="1026" name="Picture 2" descr="10 Things Yahweh Means That Many People Don't Know">
            <a:extLst>
              <a:ext uri="{FF2B5EF4-FFF2-40B4-BE49-F238E27FC236}">
                <a16:creationId xmlns:a16="http://schemas.microsoft.com/office/drawing/2014/main" xmlns="" id="{1C2AABDB-7D6C-46E3-4783-8B280FF335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90" r="1280"/>
          <a:stretch/>
        </p:blipFill>
        <p:spPr bwMode="auto">
          <a:xfrm>
            <a:off x="1097280" y="3457782"/>
            <a:ext cx="4503404" cy="25902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rist Has Died, Christ Is Risen, Christ Will Come Again! | Trinity  Lutheran Church -- Algona, Iowa">
            <a:extLst>
              <a:ext uri="{FF2B5EF4-FFF2-40B4-BE49-F238E27FC236}">
                <a16:creationId xmlns:a16="http://schemas.microsoft.com/office/drawing/2014/main" xmlns="" id="{EA175EBD-64C7-1A92-159E-121D01B2BE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6480" y="593868"/>
            <a:ext cx="5598448" cy="2985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304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9F7C0B-8BA5-3BD7-4A2C-FA4BBC3B74B5}"/>
              </a:ext>
            </a:extLst>
          </p:cNvPr>
          <p:cNvSpPr>
            <a:spLocks noGrp="1"/>
          </p:cNvSpPr>
          <p:nvPr>
            <p:ph type="title"/>
          </p:nvPr>
        </p:nvSpPr>
        <p:spPr>
          <a:xfrm>
            <a:off x="1097280" y="956733"/>
            <a:ext cx="10058400" cy="780627"/>
          </a:xfrm>
        </p:spPr>
        <p:txBody>
          <a:bodyPr>
            <a:normAutofit/>
          </a:bodyPr>
          <a:lstStyle/>
          <a:p>
            <a:r>
              <a:rPr lang="en-US" sz="3600" dirty="0">
                <a:latin typeface="SF Compact Display" panose="02000000000000000000" pitchFamily="50" charset="0"/>
              </a:rPr>
              <a:t>The fact of the Church nowadays</a:t>
            </a:r>
            <a:endParaRPr lang="vi-VN" sz="3600" dirty="0">
              <a:latin typeface="SF Compact Display" panose="02000000000000000000" pitchFamily="50" charset="0"/>
            </a:endParaRPr>
          </a:p>
        </p:txBody>
      </p:sp>
      <p:sp>
        <p:nvSpPr>
          <p:cNvPr id="7" name="TextBox 6">
            <a:extLst>
              <a:ext uri="{FF2B5EF4-FFF2-40B4-BE49-F238E27FC236}">
                <a16:creationId xmlns:a16="http://schemas.microsoft.com/office/drawing/2014/main" xmlns="" id="{66D361DF-4053-70F3-3A59-1858DCB0B4A2}"/>
              </a:ext>
            </a:extLst>
          </p:cNvPr>
          <p:cNvSpPr txBox="1"/>
          <p:nvPr/>
        </p:nvSpPr>
        <p:spPr>
          <a:xfrm>
            <a:off x="1097280" y="1826736"/>
            <a:ext cx="10058400" cy="2798458"/>
          </a:xfrm>
          <a:prstGeom prst="rect">
            <a:avLst/>
          </a:prstGeom>
          <a:noFill/>
        </p:spPr>
        <p:txBody>
          <a:bodyPr wrap="square">
            <a:spAutoFit/>
          </a:bodyPr>
          <a:lstStyle/>
          <a:p>
            <a:pPr algn="just">
              <a:lnSpc>
                <a:spcPct val="150000"/>
              </a:lnSpc>
            </a:pPr>
            <a:r>
              <a:rPr lang="en-US" sz="2400" i="0" dirty="0">
                <a:solidFill>
                  <a:srgbClr val="000000"/>
                </a:solidFill>
                <a:effectLst/>
                <a:latin typeface="SF Compact Text" panose="02000000000000000000" pitchFamily="50" charset="0"/>
                <a:cs typeface="SF Mono Heavy" panose="02000000000000000000" pitchFamily="50" charset="0"/>
              </a:rPr>
              <a:t>It certainly is true that hardly anything is missing from our churches these days — except the most important thing. We are missing the genuine and sacred offering of ourselves and our worship to the God and Father of our Lord Jesus Christ</a:t>
            </a:r>
            <a:endParaRPr lang="en-US" sz="2400" dirty="0">
              <a:latin typeface="SF Mono Heavy" panose="02000000000000000000" pitchFamily="50" charset="0"/>
              <a:cs typeface="SF Mono Heavy" panose="02000000000000000000" pitchFamily="50" charset="0"/>
            </a:endParaRPr>
          </a:p>
          <a:p>
            <a:pPr>
              <a:lnSpc>
                <a:spcPct val="150000"/>
              </a:lnSpc>
            </a:pPr>
            <a:r>
              <a:rPr lang="en-US" sz="2400" i="1" dirty="0">
                <a:latin typeface="SF Mono Heavy" panose="02000000000000000000" pitchFamily="50" charset="0"/>
                <a:cs typeface="SF Mono Heavy" panose="02000000000000000000" pitchFamily="50" charset="0"/>
              </a:rPr>
              <a:t>Worship - A.W Tozer</a:t>
            </a:r>
            <a:endParaRPr lang="vi-VN" sz="2400" i="1" dirty="0">
              <a:latin typeface="SF Mono Heavy" panose="02000000000000000000" pitchFamily="50" charset="0"/>
              <a:cs typeface="SF Mono Heavy" panose="02000000000000000000" pitchFamily="50" charset="0"/>
            </a:endParaRPr>
          </a:p>
        </p:txBody>
      </p:sp>
      <p:sp>
        <p:nvSpPr>
          <p:cNvPr id="3" name="Rectangle 2">
            <a:extLst>
              <a:ext uri="{FF2B5EF4-FFF2-40B4-BE49-F238E27FC236}">
                <a16:creationId xmlns:a16="http://schemas.microsoft.com/office/drawing/2014/main" xmlns="" id="{ACD3F802-E698-A02D-B86A-FFAA681B311F}"/>
              </a:ext>
            </a:extLst>
          </p:cNvPr>
          <p:cNvSpPr/>
          <p:nvPr/>
        </p:nvSpPr>
        <p:spPr>
          <a:xfrm>
            <a:off x="321733" y="825022"/>
            <a:ext cx="11667067" cy="36000"/>
          </a:xfrm>
          <a:prstGeom prst="rect">
            <a:avLst/>
          </a:prstGeom>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Title 1">
            <a:extLst>
              <a:ext uri="{FF2B5EF4-FFF2-40B4-BE49-F238E27FC236}">
                <a16:creationId xmlns:a16="http://schemas.microsoft.com/office/drawing/2014/main" xmlns="" id="{CA898552-904F-FBAC-AADE-58BB375A8B18}"/>
              </a:ext>
            </a:extLst>
          </p:cNvPr>
          <p:cNvSpPr txBox="1">
            <a:spLocks/>
          </p:cNvSpPr>
          <p:nvPr/>
        </p:nvSpPr>
        <p:spPr>
          <a:xfrm>
            <a:off x="321733" y="86730"/>
            <a:ext cx="10058400" cy="78062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latin typeface="SF Compact Display" panose="02000000000000000000" pitchFamily="50" charset="0"/>
              </a:rPr>
              <a:t>To be worshiper</a:t>
            </a:r>
            <a:endParaRPr lang="vi-VN" b="1" dirty="0">
              <a:latin typeface="SF Compact Display" panose="02000000000000000000" pitchFamily="50" charset="0"/>
            </a:endParaRPr>
          </a:p>
        </p:txBody>
      </p:sp>
    </p:spTree>
    <p:extLst>
      <p:ext uri="{BB962C8B-B14F-4D97-AF65-F5344CB8AC3E}">
        <p14:creationId xmlns:p14="http://schemas.microsoft.com/office/powerpoint/2010/main" val="2958769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9F7C0B-8BA5-3BD7-4A2C-FA4BBC3B74B5}"/>
              </a:ext>
            </a:extLst>
          </p:cNvPr>
          <p:cNvSpPr>
            <a:spLocks noGrp="1"/>
          </p:cNvSpPr>
          <p:nvPr>
            <p:ph type="title"/>
          </p:nvPr>
        </p:nvSpPr>
        <p:spPr>
          <a:xfrm>
            <a:off x="1097280" y="956733"/>
            <a:ext cx="10058400" cy="780627"/>
          </a:xfrm>
        </p:spPr>
        <p:txBody>
          <a:bodyPr>
            <a:normAutofit/>
          </a:bodyPr>
          <a:lstStyle/>
          <a:p>
            <a:r>
              <a:rPr lang="en-US" sz="3600" dirty="0">
                <a:latin typeface="SF Compact Display" panose="02000000000000000000" pitchFamily="50" charset="0"/>
              </a:rPr>
              <a:t>Worship to You</a:t>
            </a:r>
            <a:endParaRPr lang="vi-VN" sz="3600" dirty="0">
              <a:latin typeface="SF Compact Display" panose="02000000000000000000" pitchFamily="50" charset="0"/>
            </a:endParaRPr>
          </a:p>
        </p:txBody>
      </p:sp>
      <p:sp>
        <p:nvSpPr>
          <p:cNvPr id="3" name="Rectangle 2">
            <a:extLst>
              <a:ext uri="{FF2B5EF4-FFF2-40B4-BE49-F238E27FC236}">
                <a16:creationId xmlns:a16="http://schemas.microsoft.com/office/drawing/2014/main" xmlns="" id="{ACD3F802-E698-A02D-B86A-FFAA681B311F}"/>
              </a:ext>
            </a:extLst>
          </p:cNvPr>
          <p:cNvSpPr/>
          <p:nvPr/>
        </p:nvSpPr>
        <p:spPr>
          <a:xfrm>
            <a:off x="321733" y="825022"/>
            <a:ext cx="11667067" cy="36000"/>
          </a:xfrm>
          <a:prstGeom prst="rect">
            <a:avLst/>
          </a:prstGeom>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Title 1">
            <a:extLst>
              <a:ext uri="{FF2B5EF4-FFF2-40B4-BE49-F238E27FC236}">
                <a16:creationId xmlns:a16="http://schemas.microsoft.com/office/drawing/2014/main" xmlns="" id="{CA898552-904F-FBAC-AADE-58BB375A8B18}"/>
              </a:ext>
            </a:extLst>
          </p:cNvPr>
          <p:cNvSpPr txBox="1">
            <a:spLocks/>
          </p:cNvSpPr>
          <p:nvPr/>
        </p:nvSpPr>
        <p:spPr>
          <a:xfrm>
            <a:off x="321733" y="86730"/>
            <a:ext cx="10058400" cy="78062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latin typeface="SF Compact Display" panose="02000000000000000000" pitchFamily="50" charset="0"/>
              </a:rPr>
              <a:t>To be worshiper</a:t>
            </a:r>
            <a:endParaRPr lang="vi-VN" b="1" dirty="0">
              <a:latin typeface="SF Compact Display" panose="02000000000000000000" pitchFamily="50" charset="0"/>
            </a:endParaRPr>
          </a:p>
        </p:txBody>
      </p:sp>
      <p:sp>
        <p:nvSpPr>
          <p:cNvPr id="5" name="Title 1">
            <a:extLst>
              <a:ext uri="{FF2B5EF4-FFF2-40B4-BE49-F238E27FC236}">
                <a16:creationId xmlns:a16="http://schemas.microsoft.com/office/drawing/2014/main" xmlns="" id="{D5A1F1D4-87BE-D927-A14A-CB3B28B1F60D}"/>
              </a:ext>
            </a:extLst>
          </p:cNvPr>
          <p:cNvSpPr txBox="1">
            <a:spLocks/>
          </p:cNvSpPr>
          <p:nvPr/>
        </p:nvSpPr>
        <p:spPr>
          <a:xfrm>
            <a:off x="3088639" y="1916112"/>
            <a:ext cx="6133253" cy="780627"/>
          </a:xfrm>
          <a:prstGeom prst="rect">
            <a:avLst/>
          </a:prstGeom>
        </p:spPr>
        <p:txBody>
          <a:bodyPr vert="horz" lIns="91440" tIns="45720" rIns="91440" bIns="45720" rtlCol="0" anchor="ctr">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400" dirty="0">
                <a:latin typeface="SF Compact Display" panose="02000000000000000000" pitchFamily="50" charset="0"/>
              </a:rPr>
              <a:t>What does “worship” mean to you?</a:t>
            </a:r>
            <a:endParaRPr lang="vi-VN" sz="2400" dirty="0">
              <a:latin typeface="SF Compact Display" panose="02000000000000000000" pitchFamily="50" charset="0"/>
            </a:endParaRPr>
          </a:p>
        </p:txBody>
      </p:sp>
      <p:pic>
        <p:nvPicPr>
          <p:cNvPr id="1026" name="Picture 2" descr="Question Mark PNGs for Free Download">
            <a:extLst>
              <a:ext uri="{FF2B5EF4-FFF2-40B4-BE49-F238E27FC236}">
                <a16:creationId xmlns:a16="http://schemas.microsoft.com/office/drawing/2014/main" xmlns="" id="{2CAFE274-1441-58FE-5CD5-8C51B62A2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066" y="1826736"/>
            <a:ext cx="2861734" cy="2861734"/>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xmlns="" id="{08FFAE53-3782-ECC9-1D62-B7E5D62F435B}"/>
              </a:ext>
            </a:extLst>
          </p:cNvPr>
          <p:cNvSpPr txBox="1">
            <a:spLocks/>
          </p:cNvSpPr>
          <p:nvPr/>
        </p:nvSpPr>
        <p:spPr>
          <a:xfrm>
            <a:off x="3088639" y="3907843"/>
            <a:ext cx="7291494" cy="780627"/>
          </a:xfrm>
          <a:prstGeom prst="rect">
            <a:avLst/>
          </a:prstGeom>
        </p:spPr>
        <p:txBody>
          <a:bodyPr vert="horz" lIns="91440" tIns="45720" rIns="91440" bIns="45720" rtlCol="0" anchor="ctr">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400" dirty="0">
                <a:latin typeface="SF Compact Display" panose="02000000000000000000" pitchFamily="50" charset="0"/>
              </a:rPr>
              <a:t>What are you doing to worship the LORD?</a:t>
            </a:r>
            <a:endParaRPr lang="vi-VN" sz="2400" dirty="0">
              <a:latin typeface="SF Compact Display" panose="02000000000000000000" pitchFamily="50" charset="0"/>
            </a:endParaRPr>
          </a:p>
        </p:txBody>
      </p:sp>
      <p:sp>
        <p:nvSpPr>
          <p:cNvPr id="10" name="Title 1">
            <a:extLst>
              <a:ext uri="{FF2B5EF4-FFF2-40B4-BE49-F238E27FC236}">
                <a16:creationId xmlns:a16="http://schemas.microsoft.com/office/drawing/2014/main" xmlns="" id="{1DA2CCCA-2F81-496B-1A7D-3BC4F3496442}"/>
              </a:ext>
            </a:extLst>
          </p:cNvPr>
          <p:cNvSpPr txBox="1">
            <a:spLocks/>
          </p:cNvSpPr>
          <p:nvPr/>
        </p:nvSpPr>
        <p:spPr>
          <a:xfrm>
            <a:off x="3088639" y="2911978"/>
            <a:ext cx="6133253" cy="780627"/>
          </a:xfrm>
          <a:prstGeom prst="rect">
            <a:avLst/>
          </a:prstGeom>
        </p:spPr>
        <p:txBody>
          <a:bodyPr vert="horz" lIns="91440" tIns="45720" rIns="91440" bIns="45720" rtlCol="0" anchor="ctr">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400" dirty="0">
                <a:latin typeface="SF Compact Display" panose="02000000000000000000" pitchFamily="50" charset="0"/>
              </a:rPr>
              <a:t>What is requirement to worship?</a:t>
            </a:r>
            <a:endParaRPr lang="vi-VN" sz="2400" dirty="0">
              <a:latin typeface="SF Compact Display" panose="02000000000000000000" pitchFamily="50" charset="0"/>
            </a:endParaRPr>
          </a:p>
        </p:txBody>
      </p:sp>
    </p:spTree>
    <p:extLst>
      <p:ext uri="{BB962C8B-B14F-4D97-AF65-F5344CB8AC3E}">
        <p14:creationId xmlns:p14="http://schemas.microsoft.com/office/powerpoint/2010/main" val="31581362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9F7C0B-8BA5-3BD7-4A2C-FA4BBC3B74B5}"/>
              </a:ext>
            </a:extLst>
          </p:cNvPr>
          <p:cNvSpPr>
            <a:spLocks noGrp="1"/>
          </p:cNvSpPr>
          <p:nvPr>
            <p:ph type="title"/>
          </p:nvPr>
        </p:nvSpPr>
        <p:spPr>
          <a:xfrm>
            <a:off x="1097280" y="956733"/>
            <a:ext cx="10058400" cy="780627"/>
          </a:xfrm>
        </p:spPr>
        <p:txBody>
          <a:bodyPr>
            <a:normAutofit/>
          </a:bodyPr>
          <a:lstStyle/>
          <a:p>
            <a:r>
              <a:rPr lang="en-US" sz="3600" dirty="0">
                <a:latin typeface="SF Compact Display" panose="02000000000000000000" pitchFamily="50" charset="0"/>
              </a:rPr>
              <a:t>Some definitions</a:t>
            </a:r>
            <a:endParaRPr lang="vi-VN" sz="3600" dirty="0">
              <a:latin typeface="SF Compact Display" panose="02000000000000000000" pitchFamily="50" charset="0"/>
            </a:endParaRPr>
          </a:p>
        </p:txBody>
      </p:sp>
      <p:sp>
        <p:nvSpPr>
          <p:cNvPr id="4" name="Title 1">
            <a:extLst>
              <a:ext uri="{FF2B5EF4-FFF2-40B4-BE49-F238E27FC236}">
                <a16:creationId xmlns:a16="http://schemas.microsoft.com/office/drawing/2014/main" xmlns="" id="{CA898552-904F-FBAC-AADE-58BB375A8B18}"/>
              </a:ext>
            </a:extLst>
          </p:cNvPr>
          <p:cNvSpPr txBox="1">
            <a:spLocks/>
          </p:cNvSpPr>
          <p:nvPr/>
        </p:nvSpPr>
        <p:spPr>
          <a:xfrm>
            <a:off x="321733" y="86730"/>
            <a:ext cx="10058400" cy="78062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latin typeface="SF Compact Display" panose="02000000000000000000" pitchFamily="50" charset="0"/>
              </a:rPr>
              <a:t>To be worshiper</a:t>
            </a:r>
            <a:endParaRPr lang="vi-VN" b="1" dirty="0">
              <a:latin typeface="SF Compact Display" panose="02000000000000000000" pitchFamily="50" charset="0"/>
            </a:endParaRPr>
          </a:p>
        </p:txBody>
      </p:sp>
      <p:sp>
        <p:nvSpPr>
          <p:cNvPr id="5" name="Rectangle 4">
            <a:extLst>
              <a:ext uri="{FF2B5EF4-FFF2-40B4-BE49-F238E27FC236}">
                <a16:creationId xmlns:a16="http://schemas.microsoft.com/office/drawing/2014/main" xmlns="" id="{4EADD43D-E784-79CA-F056-D5B2983044E3}"/>
              </a:ext>
            </a:extLst>
          </p:cNvPr>
          <p:cNvSpPr/>
          <p:nvPr/>
        </p:nvSpPr>
        <p:spPr>
          <a:xfrm>
            <a:off x="321733" y="825022"/>
            <a:ext cx="11667067" cy="36000"/>
          </a:xfrm>
          <a:prstGeom prst="rect">
            <a:avLst/>
          </a:prstGeom>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TextBox 7">
            <a:extLst>
              <a:ext uri="{FF2B5EF4-FFF2-40B4-BE49-F238E27FC236}">
                <a16:creationId xmlns:a16="http://schemas.microsoft.com/office/drawing/2014/main" xmlns="" id="{716ADB5C-5A63-CFDA-2185-901B7111A13A}"/>
              </a:ext>
            </a:extLst>
          </p:cNvPr>
          <p:cNvSpPr txBox="1"/>
          <p:nvPr/>
        </p:nvSpPr>
        <p:spPr>
          <a:xfrm>
            <a:off x="1097279" y="1929136"/>
            <a:ext cx="10058399" cy="830997"/>
          </a:xfrm>
          <a:prstGeom prst="rect">
            <a:avLst/>
          </a:prstGeom>
          <a:noFill/>
        </p:spPr>
        <p:txBody>
          <a:bodyPr wrap="square">
            <a:spAutoFit/>
          </a:bodyPr>
          <a:lstStyle/>
          <a:p>
            <a:pPr algn="just"/>
            <a:r>
              <a:rPr lang="en-US" sz="2400" b="0" i="1" dirty="0">
                <a:solidFill>
                  <a:srgbClr val="3E4C59"/>
                </a:solidFill>
                <a:effectLst/>
                <a:latin typeface="SF Compact Text" panose="02000000000000000000" pitchFamily="50" charset="0"/>
              </a:rPr>
              <a:t>“Biblical worship is an act of exalting God to a place of honor and reverence because He is worthy”</a:t>
            </a:r>
            <a:r>
              <a:rPr lang="en-US" sz="2400" i="1" dirty="0">
                <a:solidFill>
                  <a:srgbClr val="3E4C59"/>
                </a:solidFill>
                <a:latin typeface="SF Compact Text" panose="02000000000000000000" pitchFamily="50" charset="0"/>
              </a:rPr>
              <a:t> – life, love &amp; Jesus</a:t>
            </a:r>
          </a:p>
        </p:txBody>
      </p:sp>
      <p:sp>
        <p:nvSpPr>
          <p:cNvPr id="9" name="TextBox 8">
            <a:extLst>
              <a:ext uri="{FF2B5EF4-FFF2-40B4-BE49-F238E27FC236}">
                <a16:creationId xmlns:a16="http://schemas.microsoft.com/office/drawing/2014/main" xmlns="" id="{EC194959-EB7A-B755-A2AB-942CE8510E7B}"/>
              </a:ext>
            </a:extLst>
          </p:cNvPr>
          <p:cNvSpPr txBox="1"/>
          <p:nvPr/>
        </p:nvSpPr>
        <p:spPr>
          <a:xfrm>
            <a:off x="1097279" y="2951910"/>
            <a:ext cx="10058399" cy="1569660"/>
          </a:xfrm>
          <a:prstGeom prst="rect">
            <a:avLst/>
          </a:prstGeom>
          <a:noFill/>
        </p:spPr>
        <p:txBody>
          <a:bodyPr wrap="square">
            <a:spAutoFit/>
          </a:bodyPr>
          <a:lstStyle/>
          <a:p>
            <a:pPr algn="just"/>
            <a:r>
              <a:rPr lang="en-US" sz="2400" b="0" i="1" dirty="0">
                <a:solidFill>
                  <a:srgbClr val="3E4C59"/>
                </a:solidFill>
                <a:effectLst/>
                <a:latin typeface="SF Compact Text" panose="02000000000000000000" pitchFamily="50" charset="0"/>
              </a:rPr>
              <a:t>“Worship is an expression of praise from the depths of our hearts toward a God who is understood through His Word. If we do not have the truth of the Bible, we do not know God and we cannot be truly worshiping.”</a:t>
            </a:r>
            <a:r>
              <a:rPr lang="en-US" sz="2400" i="1" dirty="0">
                <a:solidFill>
                  <a:srgbClr val="3E4C59"/>
                </a:solidFill>
                <a:latin typeface="SF Compact Text" panose="02000000000000000000" pitchFamily="50" charset="0"/>
              </a:rPr>
              <a:t> – got Questions</a:t>
            </a:r>
          </a:p>
        </p:txBody>
      </p:sp>
    </p:spTree>
    <p:extLst>
      <p:ext uri="{BB962C8B-B14F-4D97-AF65-F5344CB8AC3E}">
        <p14:creationId xmlns:p14="http://schemas.microsoft.com/office/powerpoint/2010/main" val="19796439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9F7C0B-8BA5-3BD7-4A2C-FA4BBC3B74B5}"/>
              </a:ext>
            </a:extLst>
          </p:cNvPr>
          <p:cNvSpPr>
            <a:spLocks noGrp="1"/>
          </p:cNvSpPr>
          <p:nvPr>
            <p:ph type="title"/>
          </p:nvPr>
        </p:nvSpPr>
        <p:spPr>
          <a:xfrm>
            <a:off x="1097280" y="956733"/>
            <a:ext cx="10058400" cy="780627"/>
          </a:xfrm>
        </p:spPr>
        <p:txBody>
          <a:bodyPr>
            <a:normAutofit/>
          </a:bodyPr>
          <a:lstStyle/>
          <a:p>
            <a:r>
              <a:rPr lang="en-US" sz="3600" dirty="0">
                <a:latin typeface="SF Compact Display" panose="02000000000000000000" pitchFamily="50" charset="0"/>
              </a:rPr>
              <a:t>True Worshiper</a:t>
            </a:r>
            <a:endParaRPr lang="vi-VN" sz="3600" dirty="0">
              <a:latin typeface="SF Compact Display" panose="02000000000000000000" pitchFamily="50" charset="0"/>
            </a:endParaRPr>
          </a:p>
        </p:txBody>
      </p:sp>
      <p:sp>
        <p:nvSpPr>
          <p:cNvPr id="7" name="TextBox 6">
            <a:extLst>
              <a:ext uri="{FF2B5EF4-FFF2-40B4-BE49-F238E27FC236}">
                <a16:creationId xmlns:a16="http://schemas.microsoft.com/office/drawing/2014/main" xmlns="" id="{66D361DF-4053-70F3-3A59-1858DCB0B4A2}"/>
              </a:ext>
            </a:extLst>
          </p:cNvPr>
          <p:cNvSpPr txBox="1"/>
          <p:nvPr/>
        </p:nvSpPr>
        <p:spPr>
          <a:xfrm>
            <a:off x="1097280" y="1826736"/>
            <a:ext cx="10058400" cy="3352456"/>
          </a:xfrm>
          <a:prstGeom prst="rect">
            <a:avLst/>
          </a:prstGeom>
          <a:noFill/>
        </p:spPr>
        <p:txBody>
          <a:bodyPr wrap="square">
            <a:spAutoFit/>
          </a:bodyPr>
          <a:lstStyle/>
          <a:p>
            <a:pPr algn="just">
              <a:lnSpc>
                <a:spcPct val="150000"/>
              </a:lnSpc>
            </a:pPr>
            <a:r>
              <a:rPr lang="en-US" sz="2400" b="1" dirty="0">
                <a:solidFill>
                  <a:srgbClr val="000000"/>
                </a:solidFill>
                <a:latin typeface="SF Compact Text" panose="02000000000000000000" pitchFamily="50" charset="0"/>
                <a:cs typeface="SF Mono Heavy" panose="02000000000000000000" pitchFamily="50" charset="0"/>
              </a:rPr>
              <a:t>The truth of the LORD</a:t>
            </a:r>
            <a:r>
              <a:rPr lang="en-US" sz="2400" dirty="0">
                <a:solidFill>
                  <a:srgbClr val="000000"/>
                </a:solidFill>
                <a:latin typeface="SF Compact Text" panose="02000000000000000000" pitchFamily="50" charset="0"/>
                <a:cs typeface="SF Mono Heavy" panose="02000000000000000000" pitchFamily="50" charset="0"/>
              </a:rPr>
              <a:t>:</a:t>
            </a:r>
          </a:p>
          <a:p>
            <a:pPr algn="just">
              <a:lnSpc>
                <a:spcPct val="150000"/>
              </a:lnSpc>
            </a:pPr>
            <a:r>
              <a:rPr lang="en-US" sz="2400" dirty="0">
                <a:latin typeface="SF Compact Text" panose="02000000000000000000" pitchFamily="50" charset="0"/>
                <a:cs typeface="SF Mono Heavy" panose="02000000000000000000" pitchFamily="50" charset="0"/>
              </a:rPr>
              <a:t>“But the hour is coming, and now is, when </a:t>
            </a:r>
            <a:r>
              <a:rPr lang="en-US" sz="2400" dirty="0">
                <a:solidFill>
                  <a:srgbClr val="FF0000"/>
                </a:solidFill>
                <a:latin typeface="SF Compact Text" panose="02000000000000000000" pitchFamily="50" charset="0"/>
                <a:cs typeface="SF Mono Heavy" panose="02000000000000000000" pitchFamily="50" charset="0"/>
              </a:rPr>
              <a:t>the true worshipers </a:t>
            </a:r>
            <a:r>
              <a:rPr lang="en-US" sz="2400" dirty="0">
                <a:solidFill>
                  <a:srgbClr val="0070C0"/>
                </a:solidFill>
                <a:latin typeface="SF Compact Text" panose="02000000000000000000" pitchFamily="50" charset="0"/>
                <a:cs typeface="SF Mono Heavy" panose="02000000000000000000" pitchFamily="50" charset="0"/>
              </a:rPr>
              <a:t>will worship the Father in spirit and truth</a:t>
            </a:r>
            <a:r>
              <a:rPr lang="en-US" sz="2400" dirty="0">
                <a:latin typeface="SF Compact Text" panose="02000000000000000000" pitchFamily="50" charset="0"/>
                <a:cs typeface="SF Mono Heavy" panose="02000000000000000000" pitchFamily="50" charset="0"/>
              </a:rPr>
              <a:t>; for </a:t>
            </a:r>
            <a:r>
              <a:rPr lang="en-US" sz="2400" dirty="0">
                <a:solidFill>
                  <a:srgbClr val="FF0000"/>
                </a:solidFill>
                <a:latin typeface="SF Compact Text" panose="02000000000000000000" pitchFamily="50" charset="0"/>
                <a:cs typeface="SF Mono Heavy" panose="02000000000000000000" pitchFamily="50" charset="0"/>
              </a:rPr>
              <a:t>the Father is seeking such to worship Him</a:t>
            </a:r>
            <a:r>
              <a:rPr lang="en-US" sz="2400" dirty="0">
                <a:latin typeface="SF Compact Text" panose="02000000000000000000" pitchFamily="50" charset="0"/>
                <a:cs typeface="SF Mono Heavy" panose="02000000000000000000" pitchFamily="50" charset="0"/>
              </a:rPr>
              <a:t>. God is Spirit, and those who worship Him must worship in spirit and truth. ” </a:t>
            </a:r>
          </a:p>
          <a:p>
            <a:pPr algn="just">
              <a:lnSpc>
                <a:spcPct val="150000"/>
              </a:lnSpc>
            </a:pPr>
            <a:r>
              <a:rPr lang="en-US" sz="2400" i="1" dirty="0">
                <a:latin typeface="SF Compact Text" panose="02000000000000000000" pitchFamily="50" charset="0"/>
                <a:cs typeface="SF Mono Heavy" panose="02000000000000000000" pitchFamily="50" charset="0"/>
              </a:rPr>
              <a:t>– John 4:23-24</a:t>
            </a:r>
            <a:endParaRPr lang="vi-VN" sz="2400" i="1" dirty="0">
              <a:latin typeface="SF Compact Text" panose="02000000000000000000" pitchFamily="50" charset="0"/>
              <a:cs typeface="SF Mono Heavy" panose="02000000000000000000" pitchFamily="50" charset="0"/>
            </a:endParaRPr>
          </a:p>
        </p:txBody>
      </p:sp>
      <p:sp>
        <p:nvSpPr>
          <p:cNvPr id="4" name="Title 1">
            <a:extLst>
              <a:ext uri="{FF2B5EF4-FFF2-40B4-BE49-F238E27FC236}">
                <a16:creationId xmlns:a16="http://schemas.microsoft.com/office/drawing/2014/main" xmlns="" id="{CA898552-904F-FBAC-AADE-58BB375A8B18}"/>
              </a:ext>
            </a:extLst>
          </p:cNvPr>
          <p:cNvSpPr txBox="1">
            <a:spLocks/>
          </p:cNvSpPr>
          <p:nvPr/>
        </p:nvSpPr>
        <p:spPr>
          <a:xfrm>
            <a:off x="321733" y="86730"/>
            <a:ext cx="10058400" cy="78062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latin typeface="SF Compact Display" panose="02000000000000000000" pitchFamily="50" charset="0"/>
              </a:rPr>
              <a:t>To be worshiper</a:t>
            </a:r>
            <a:endParaRPr lang="vi-VN" b="1" dirty="0">
              <a:latin typeface="SF Compact Display" panose="02000000000000000000" pitchFamily="50" charset="0"/>
            </a:endParaRPr>
          </a:p>
        </p:txBody>
      </p:sp>
      <p:sp>
        <p:nvSpPr>
          <p:cNvPr id="5" name="Rectangle 4">
            <a:extLst>
              <a:ext uri="{FF2B5EF4-FFF2-40B4-BE49-F238E27FC236}">
                <a16:creationId xmlns:a16="http://schemas.microsoft.com/office/drawing/2014/main" xmlns="" id="{4E611A24-FAE7-F22A-664C-F25B609B83E7}"/>
              </a:ext>
            </a:extLst>
          </p:cNvPr>
          <p:cNvSpPr/>
          <p:nvPr/>
        </p:nvSpPr>
        <p:spPr>
          <a:xfrm>
            <a:off x="321733" y="825022"/>
            <a:ext cx="11667067" cy="36000"/>
          </a:xfrm>
          <a:prstGeom prst="rect">
            <a:avLst/>
          </a:prstGeom>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42869276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9F7C0B-8BA5-3BD7-4A2C-FA4BBC3B74B5}"/>
              </a:ext>
            </a:extLst>
          </p:cNvPr>
          <p:cNvSpPr>
            <a:spLocks noGrp="1"/>
          </p:cNvSpPr>
          <p:nvPr>
            <p:ph type="title"/>
          </p:nvPr>
        </p:nvSpPr>
        <p:spPr>
          <a:xfrm>
            <a:off x="1097280" y="956733"/>
            <a:ext cx="10058400" cy="780627"/>
          </a:xfrm>
        </p:spPr>
        <p:txBody>
          <a:bodyPr>
            <a:normAutofit/>
          </a:bodyPr>
          <a:lstStyle/>
          <a:p>
            <a:r>
              <a:rPr lang="en-US" sz="3600" dirty="0">
                <a:latin typeface="SF Compact Display" panose="02000000000000000000" pitchFamily="50" charset="0"/>
              </a:rPr>
              <a:t>True Worshiper</a:t>
            </a:r>
            <a:endParaRPr lang="vi-VN" sz="3600" dirty="0">
              <a:latin typeface="SF Compact Display" panose="02000000000000000000" pitchFamily="50" charset="0"/>
            </a:endParaRPr>
          </a:p>
        </p:txBody>
      </p:sp>
      <p:sp>
        <p:nvSpPr>
          <p:cNvPr id="7" name="TextBox 6">
            <a:extLst>
              <a:ext uri="{FF2B5EF4-FFF2-40B4-BE49-F238E27FC236}">
                <a16:creationId xmlns:a16="http://schemas.microsoft.com/office/drawing/2014/main" xmlns="" id="{66D361DF-4053-70F3-3A59-1858DCB0B4A2}"/>
              </a:ext>
            </a:extLst>
          </p:cNvPr>
          <p:cNvSpPr txBox="1"/>
          <p:nvPr/>
        </p:nvSpPr>
        <p:spPr>
          <a:xfrm>
            <a:off x="1097280" y="1826736"/>
            <a:ext cx="10058400" cy="3352456"/>
          </a:xfrm>
          <a:prstGeom prst="rect">
            <a:avLst/>
          </a:prstGeom>
          <a:noFill/>
        </p:spPr>
        <p:txBody>
          <a:bodyPr wrap="square">
            <a:spAutoFit/>
          </a:bodyPr>
          <a:lstStyle/>
          <a:p>
            <a:pPr algn="just">
              <a:lnSpc>
                <a:spcPct val="150000"/>
              </a:lnSpc>
            </a:pPr>
            <a:r>
              <a:rPr lang="en-US" sz="2400" b="1" dirty="0">
                <a:solidFill>
                  <a:srgbClr val="000000"/>
                </a:solidFill>
                <a:latin typeface="SF Compact Text" panose="02000000000000000000" pitchFamily="50" charset="0"/>
                <a:cs typeface="SF Mono Heavy" panose="02000000000000000000" pitchFamily="50" charset="0"/>
              </a:rPr>
              <a:t>The truth of the LORD</a:t>
            </a:r>
            <a:r>
              <a:rPr lang="en-US" sz="2400" dirty="0">
                <a:solidFill>
                  <a:srgbClr val="000000"/>
                </a:solidFill>
                <a:latin typeface="SF Compact Text" panose="02000000000000000000" pitchFamily="50" charset="0"/>
                <a:cs typeface="SF Mono Heavy" panose="02000000000000000000" pitchFamily="50" charset="0"/>
              </a:rPr>
              <a:t>:</a:t>
            </a:r>
          </a:p>
          <a:p>
            <a:pPr algn="just">
              <a:lnSpc>
                <a:spcPct val="150000"/>
              </a:lnSpc>
            </a:pPr>
            <a:r>
              <a:rPr lang="en-US" sz="2400" dirty="0">
                <a:latin typeface="SF Compact Text" panose="02000000000000000000" pitchFamily="50" charset="0"/>
                <a:cs typeface="SF Mono Heavy" panose="02000000000000000000" pitchFamily="50" charset="0"/>
              </a:rPr>
              <a:t>“But the hour is coming, and now is, when </a:t>
            </a:r>
            <a:r>
              <a:rPr lang="en-US" sz="2400" dirty="0">
                <a:solidFill>
                  <a:srgbClr val="FF0000"/>
                </a:solidFill>
                <a:latin typeface="SF Compact Text" panose="02000000000000000000" pitchFamily="50" charset="0"/>
                <a:cs typeface="SF Mono Heavy" panose="02000000000000000000" pitchFamily="50" charset="0"/>
              </a:rPr>
              <a:t>the true worshipers </a:t>
            </a:r>
            <a:r>
              <a:rPr lang="en-US" sz="2400" dirty="0">
                <a:solidFill>
                  <a:srgbClr val="0070C0"/>
                </a:solidFill>
                <a:latin typeface="SF Compact Text" panose="02000000000000000000" pitchFamily="50" charset="0"/>
                <a:cs typeface="SF Mono Heavy" panose="02000000000000000000" pitchFamily="50" charset="0"/>
              </a:rPr>
              <a:t>will worship the Father in spirit and truth</a:t>
            </a:r>
            <a:r>
              <a:rPr lang="en-US" sz="2400" dirty="0">
                <a:latin typeface="SF Compact Text" panose="02000000000000000000" pitchFamily="50" charset="0"/>
                <a:cs typeface="SF Mono Heavy" panose="02000000000000000000" pitchFamily="50" charset="0"/>
              </a:rPr>
              <a:t>; for </a:t>
            </a:r>
            <a:r>
              <a:rPr lang="en-US" sz="2400" dirty="0">
                <a:solidFill>
                  <a:srgbClr val="FF0000"/>
                </a:solidFill>
                <a:latin typeface="SF Compact Text" panose="02000000000000000000" pitchFamily="50" charset="0"/>
                <a:cs typeface="SF Mono Heavy" panose="02000000000000000000" pitchFamily="50" charset="0"/>
              </a:rPr>
              <a:t>the</a:t>
            </a:r>
            <a:r>
              <a:rPr lang="en-US" sz="2400" dirty="0">
                <a:latin typeface="SF Compact Text" panose="02000000000000000000" pitchFamily="50" charset="0"/>
                <a:cs typeface="SF Mono Heavy" panose="02000000000000000000" pitchFamily="50" charset="0"/>
              </a:rPr>
              <a:t> </a:t>
            </a:r>
            <a:r>
              <a:rPr lang="en-US" sz="2400" dirty="0">
                <a:solidFill>
                  <a:srgbClr val="FF0000"/>
                </a:solidFill>
                <a:latin typeface="SF Compact Text" panose="02000000000000000000" pitchFamily="50" charset="0"/>
                <a:cs typeface="SF Mono Heavy" panose="02000000000000000000" pitchFamily="50" charset="0"/>
              </a:rPr>
              <a:t>Father is seeking such to worship Him</a:t>
            </a:r>
            <a:r>
              <a:rPr lang="en-US" sz="2400" dirty="0">
                <a:latin typeface="SF Compact Text" panose="02000000000000000000" pitchFamily="50" charset="0"/>
                <a:cs typeface="SF Mono Heavy" panose="02000000000000000000" pitchFamily="50" charset="0"/>
              </a:rPr>
              <a:t>. </a:t>
            </a:r>
            <a:r>
              <a:rPr lang="en-US" sz="2400" dirty="0">
                <a:solidFill>
                  <a:srgbClr val="00B050"/>
                </a:solidFill>
                <a:latin typeface="SF Compact Text" panose="02000000000000000000" pitchFamily="50" charset="0"/>
                <a:cs typeface="SF Mono Heavy" panose="02000000000000000000" pitchFamily="50" charset="0"/>
              </a:rPr>
              <a:t>God is Spirit</a:t>
            </a:r>
            <a:r>
              <a:rPr lang="en-US" sz="2400" dirty="0">
                <a:latin typeface="SF Compact Text" panose="02000000000000000000" pitchFamily="50" charset="0"/>
                <a:cs typeface="SF Mono Heavy" panose="02000000000000000000" pitchFamily="50" charset="0"/>
              </a:rPr>
              <a:t>, and those who worship Him </a:t>
            </a:r>
            <a:r>
              <a:rPr lang="en-US" sz="2400" dirty="0">
                <a:solidFill>
                  <a:srgbClr val="0070C0"/>
                </a:solidFill>
                <a:latin typeface="SF Compact Text" panose="02000000000000000000" pitchFamily="50" charset="0"/>
                <a:cs typeface="SF Mono Heavy" panose="02000000000000000000" pitchFamily="50" charset="0"/>
              </a:rPr>
              <a:t>must worship in spirit and truth</a:t>
            </a:r>
            <a:r>
              <a:rPr lang="en-US" sz="2400" dirty="0">
                <a:latin typeface="SF Compact Text" panose="02000000000000000000" pitchFamily="50" charset="0"/>
                <a:cs typeface="SF Mono Heavy" panose="02000000000000000000" pitchFamily="50" charset="0"/>
              </a:rPr>
              <a:t>. ” </a:t>
            </a:r>
          </a:p>
          <a:p>
            <a:pPr algn="just">
              <a:lnSpc>
                <a:spcPct val="150000"/>
              </a:lnSpc>
            </a:pPr>
            <a:r>
              <a:rPr lang="en-US" sz="2400" i="1" dirty="0">
                <a:latin typeface="SF Compact Text" panose="02000000000000000000" pitchFamily="50" charset="0"/>
                <a:cs typeface="SF Mono Heavy" panose="02000000000000000000" pitchFamily="50" charset="0"/>
              </a:rPr>
              <a:t>– John 4:23-24</a:t>
            </a:r>
            <a:endParaRPr lang="vi-VN" sz="2400" i="1" dirty="0">
              <a:latin typeface="SF Compact Text" panose="02000000000000000000" pitchFamily="50" charset="0"/>
              <a:cs typeface="SF Mono Heavy" panose="02000000000000000000" pitchFamily="50" charset="0"/>
            </a:endParaRPr>
          </a:p>
        </p:txBody>
      </p:sp>
      <p:sp>
        <p:nvSpPr>
          <p:cNvPr id="4" name="Title 1">
            <a:extLst>
              <a:ext uri="{FF2B5EF4-FFF2-40B4-BE49-F238E27FC236}">
                <a16:creationId xmlns:a16="http://schemas.microsoft.com/office/drawing/2014/main" xmlns="" id="{CA898552-904F-FBAC-AADE-58BB375A8B18}"/>
              </a:ext>
            </a:extLst>
          </p:cNvPr>
          <p:cNvSpPr txBox="1">
            <a:spLocks/>
          </p:cNvSpPr>
          <p:nvPr/>
        </p:nvSpPr>
        <p:spPr>
          <a:xfrm>
            <a:off x="321733" y="86730"/>
            <a:ext cx="10058400" cy="78062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latin typeface="SF Compact Display" panose="02000000000000000000" pitchFamily="50" charset="0"/>
              </a:rPr>
              <a:t>To be worshiper</a:t>
            </a:r>
            <a:endParaRPr lang="vi-VN" b="1" dirty="0">
              <a:latin typeface="SF Compact Display" panose="02000000000000000000" pitchFamily="50" charset="0"/>
            </a:endParaRPr>
          </a:p>
        </p:txBody>
      </p:sp>
      <p:sp>
        <p:nvSpPr>
          <p:cNvPr id="5" name="Rectangle 4">
            <a:extLst>
              <a:ext uri="{FF2B5EF4-FFF2-40B4-BE49-F238E27FC236}">
                <a16:creationId xmlns:a16="http://schemas.microsoft.com/office/drawing/2014/main" xmlns="" id="{4E611A24-FAE7-F22A-664C-F25B609B83E7}"/>
              </a:ext>
            </a:extLst>
          </p:cNvPr>
          <p:cNvSpPr/>
          <p:nvPr/>
        </p:nvSpPr>
        <p:spPr>
          <a:xfrm>
            <a:off x="321733" y="825022"/>
            <a:ext cx="11667067" cy="36000"/>
          </a:xfrm>
          <a:prstGeom prst="rect">
            <a:avLst/>
          </a:prstGeom>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6654843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9F7C0B-8BA5-3BD7-4A2C-FA4BBC3B74B5}"/>
              </a:ext>
            </a:extLst>
          </p:cNvPr>
          <p:cNvSpPr>
            <a:spLocks noGrp="1"/>
          </p:cNvSpPr>
          <p:nvPr>
            <p:ph type="title"/>
          </p:nvPr>
        </p:nvSpPr>
        <p:spPr>
          <a:xfrm>
            <a:off x="1097280" y="956733"/>
            <a:ext cx="10058400" cy="780627"/>
          </a:xfrm>
        </p:spPr>
        <p:txBody>
          <a:bodyPr>
            <a:normAutofit/>
          </a:bodyPr>
          <a:lstStyle/>
          <a:p>
            <a:r>
              <a:rPr lang="en-US" sz="3200" dirty="0">
                <a:latin typeface="SF Compact Display" panose="02000000000000000000" pitchFamily="50" charset="0"/>
              </a:rPr>
              <a:t>How the term “worship” is used in New Testament?</a:t>
            </a:r>
            <a:endParaRPr lang="vi-VN" sz="3200" dirty="0">
              <a:latin typeface="SF Compact Display" panose="02000000000000000000" pitchFamily="50" charset="0"/>
            </a:endParaRPr>
          </a:p>
        </p:txBody>
      </p:sp>
      <p:sp>
        <p:nvSpPr>
          <p:cNvPr id="7" name="TextBox 6">
            <a:extLst>
              <a:ext uri="{FF2B5EF4-FFF2-40B4-BE49-F238E27FC236}">
                <a16:creationId xmlns:a16="http://schemas.microsoft.com/office/drawing/2014/main" xmlns="" id="{66D361DF-4053-70F3-3A59-1858DCB0B4A2}"/>
              </a:ext>
            </a:extLst>
          </p:cNvPr>
          <p:cNvSpPr txBox="1"/>
          <p:nvPr/>
        </p:nvSpPr>
        <p:spPr>
          <a:xfrm>
            <a:off x="1097280" y="1826736"/>
            <a:ext cx="10058400" cy="2798458"/>
          </a:xfrm>
          <a:prstGeom prst="rect">
            <a:avLst/>
          </a:prstGeom>
          <a:noFill/>
        </p:spPr>
        <p:txBody>
          <a:bodyPr wrap="square">
            <a:spAutoFit/>
          </a:bodyPr>
          <a:lstStyle/>
          <a:p>
            <a:pPr algn="just">
              <a:lnSpc>
                <a:spcPct val="150000"/>
              </a:lnSpc>
            </a:pPr>
            <a:r>
              <a:rPr lang="en-US" sz="2400" dirty="0">
                <a:latin typeface="SF Compact Text" panose="02000000000000000000" pitchFamily="50" charset="0"/>
                <a:cs typeface="SF Mono Heavy" panose="02000000000000000000" pitchFamily="50" charset="0"/>
              </a:rPr>
              <a:t>“But the hour is coming, and now is, when </a:t>
            </a:r>
            <a:r>
              <a:rPr lang="en-US" sz="2400" dirty="0">
                <a:solidFill>
                  <a:srgbClr val="FF0000"/>
                </a:solidFill>
                <a:latin typeface="SF Compact Text" panose="02000000000000000000" pitchFamily="50" charset="0"/>
                <a:cs typeface="SF Mono Heavy" panose="02000000000000000000" pitchFamily="50" charset="0"/>
              </a:rPr>
              <a:t>the true worshipers </a:t>
            </a:r>
            <a:r>
              <a:rPr lang="en-US" sz="2400" dirty="0">
                <a:latin typeface="SF Compact Text" panose="02000000000000000000" pitchFamily="50" charset="0"/>
                <a:cs typeface="SF Mono Heavy" panose="02000000000000000000" pitchFamily="50" charset="0"/>
              </a:rPr>
              <a:t>will worship the Father in spirit and truth; for the Father is seeking such to worship Him. </a:t>
            </a:r>
            <a:r>
              <a:rPr lang="en-US" sz="2400" dirty="0">
                <a:solidFill>
                  <a:srgbClr val="00B050"/>
                </a:solidFill>
                <a:latin typeface="SF Compact Text" panose="02000000000000000000" pitchFamily="50" charset="0"/>
                <a:cs typeface="SF Mono Heavy" panose="02000000000000000000" pitchFamily="50" charset="0"/>
              </a:rPr>
              <a:t>God is Spirit</a:t>
            </a:r>
            <a:r>
              <a:rPr lang="en-US" sz="2400" dirty="0">
                <a:latin typeface="SF Compact Text" panose="02000000000000000000" pitchFamily="50" charset="0"/>
                <a:cs typeface="SF Mono Heavy" panose="02000000000000000000" pitchFamily="50" charset="0"/>
              </a:rPr>
              <a:t>, and those who worship Him </a:t>
            </a:r>
            <a:r>
              <a:rPr lang="en-US" sz="2400" dirty="0">
                <a:solidFill>
                  <a:srgbClr val="0070C0"/>
                </a:solidFill>
                <a:latin typeface="SF Compact Text" panose="02000000000000000000" pitchFamily="50" charset="0"/>
                <a:cs typeface="SF Mono Heavy" panose="02000000000000000000" pitchFamily="50" charset="0"/>
              </a:rPr>
              <a:t>must worship in spirit and truth</a:t>
            </a:r>
            <a:r>
              <a:rPr lang="en-US" sz="2400" dirty="0">
                <a:latin typeface="SF Compact Text" panose="02000000000000000000" pitchFamily="50" charset="0"/>
                <a:cs typeface="SF Mono Heavy" panose="02000000000000000000" pitchFamily="50" charset="0"/>
              </a:rPr>
              <a:t>. ” </a:t>
            </a:r>
          </a:p>
          <a:p>
            <a:pPr algn="just">
              <a:lnSpc>
                <a:spcPct val="150000"/>
              </a:lnSpc>
            </a:pPr>
            <a:r>
              <a:rPr lang="en-US" sz="2400" i="1" dirty="0">
                <a:latin typeface="SF Compact Text" panose="02000000000000000000" pitchFamily="50" charset="0"/>
                <a:cs typeface="SF Mono Heavy" panose="02000000000000000000" pitchFamily="50" charset="0"/>
              </a:rPr>
              <a:t>– John 4:23-24</a:t>
            </a:r>
            <a:endParaRPr lang="vi-VN" sz="2400" i="1" dirty="0">
              <a:latin typeface="SF Compact Text" panose="02000000000000000000" pitchFamily="50" charset="0"/>
              <a:cs typeface="SF Mono Heavy" panose="02000000000000000000" pitchFamily="50" charset="0"/>
            </a:endParaRPr>
          </a:p>
        </p:txBody>
      </p:sp>
      <p:sp>
        <p:nvSpPr>
          <p:cNvPr id="4" name="Title 1">
            <a:extLst>
              <a:ext uri="{FF2B5EF4-FFF2-40B4-BE49-F238E27FC236}">
                <a16:creationId xmlns:a16="http://schemas.microsoft.com/office/drawing/2014/main" xmlns="" id="{CA898552-904F-FBAC-AADE-58BB375A8B18}"/>
              </a:ext>
            </a:extLst>
          </p:cNvPr>
          <p:cNvSpPr txBox="1">
            <a:spLocks/>
          </p:cNvSpPr>
          <p:nvPr/>
        </p:nvSpPr>
        <p:spPr>
          <a:xfrm>
            <a:off x="321733" y="86730"/>
            <a:ext cx="10058400" cy="78062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latin typeface="SF Compact Display" panose="02000000000000000000" pitchFamily="50" charset="0"/>
              </a:rPr>
              <a:t>To be worshiper</a:t>
            </a:r>
            <a:endParaRPr lang="vi-VN" b="1" dirty="0">
              <a:latin typeface="SF Compact Display" panose="02000000000000000000" pitchFamily="50" charset="0"/>
            </a:endParaRPr>
          </a:p>
        </p:txBody>
      </p:sp>
      <p:sp>
        <p:nvSpPr>
          <p:cNvPr id="5" name="Rectangle 4">
            <a:extLst>
              <a:ext uri="{FF2B5EF4-FFF2-40B4-BE49-F238E27FC236}">
                <a16:creationId xmlns:a16="http://schemas.microsoft.com/office/drawing/2014/main" xmlns="" id="{4E611A24-FAE7-F22A-664C-F25B609B83E7}"/>
              </a:ext>
            </a:extLst>
          </p:cNvPr>
          <p:cNvSpPr/>
          <p:nvPr/>
        </p:nvSpPr>
        <p:spPr>
          <a:xfrm>
            <a:off x="321733" y="825022"/>
            <a:ext cx="11667067" cy="36000"/>
          </a:xfrm>
          <a:prstGeom prst="rect">
            <a:avLst/>
          </a:prstGeom>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7656653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9F7C0B-8BA5-3BD7-4A2C-FA4BBC3B74B5}"/>
              </a:ext>
            </a:extLst>
          </p:cNvPr>
          <p:cNvSpPr>
            <a:spLocks noGrp="1"/>
          </p:cNvSpPr>
          <p:nvPr>
            <p:ph type="title"/>
          </p:nvPr>
        </p:nvSpPr>
        <p:spPr>
          <a:xfrm>
            <a:off x="1097280" y="956733"/>
            <a:ext cx="10058400" cy="780627"/>
          </a:xfrm>
        </p:spPr>
        <p:txBody>
          <a:bodyPr>
            <a:normAutofit/>
          </a:bodyPr>
          <a:lstStyle/>
          <a:p>
            <a:r>
              <a:rPr lang="en-US" sz="3200" dirty="0" smtClean="0">
                <a:latin typeface="SF Compact Display" panose="02000000000000000000" pitchFamily="50" charset="0"/>
              </a:rPr>
              <a:t>John 4:19-26</a:t>
            </a:r>
            <a:endParaRPr lang="vi-VN" sz="3200" dirty="0">
              <a:latin typeface="SF Compact Display" panose="02000000000000000000" pitchFamily="50" charset="0"/>
            </a:endParaRPr>
          </a:p>
        </p:txBody>
      </p:sp>
      <p:sp>
        <p:nvSpPr>
          <p:cNvPr id="7" name="TextBox 6">
            <a:extLst>
              <a:ext uri="{FF2B5EF4-FFF2-40B4-BE49-F238E27FC236}">
                <a16:creationId xmlns:a16="http://schemas.microsoft.com/office/drawing/2014/main" xmlns="" id="{66D361DF-4053-70F3-3A59-1858DCB0B4A2}"/>
              </a:ext>
            </a:extLst>
          </p:cNvPr>
          <p:cNvSpPr txBox="1"/>
          <p:nvPr/>
        </p:nvSpPr>
        <p:spPr>
          <a:xfrm>
            <a:off x="1097280" y="1826736"/>
            <a:ext cx="10058400" cy="2862322"/>
          </a:xfrm>
          <a:prstGeom prst="rect">
            <a:avLst/>
          </a:prstGeom>
          <a:noFill/>
        </p:spPr>
        <p:txBody>
          <a:bodyPr wrap="square">
            <a:spAutoFit/>
          </a:bodyPr>
          <a:lstStyle/>
          <a:p>
            <a:pPr algn="just">
              <a:lnSpc>
                <a:spcPct val="150000"/>
              </a:lnSpc>
            </a:pPr>
            <a:r>
              <a:rPr lang="en-US" sz="2400" baseline="30000" dirty="0">
                <a:latin typeface="SF Compact Text" panose="02000000000000000000" pitchFamily="50" charset="0"/>
                <a:cs typeface="SF Mono Heavy" panose="02000000000000000000" pitchFamily="50" charset="0"/>
              </a:rPr>
              <a:t>19</a:t>
            </a:r>
            <a:r>
              <a:rPr lang="en-US" sz="2400" dirty="0">
                <a:latin typeface="SF Compact Text" panose="02000000000000000000" pitchFamily="50" charset="0"/>
                <a:cs typeface="SF Mono Heavy" panose="02000000000000000000" pitchFamily="50" charset="0"/>
              </a:rPr>
              <a:t>“Sir,” the woman said, “I can see that you are a prophet. </a:t>
            </a:r>
            <a:r>
              <a:rPr lang="en-US" sz="2400" baseline="30000" dirty="0">
                <a:latin typeface="SF Compact Text" panose="02000000000000000000" pitchFamily="50" charset="0"/>
                <a:cs typeface="SF Mono Heavy" panose="02000000000000000000" pitchFamily="50" charset="0"/>
              </a:rPr>
              <a:t>20</a:t>
            </a:r>
            <a:r>
              <a:rPr lang="en-US" sz="2400" dirty="0">
                <a:latin typeface="SF Compact Text" panose="02000000000000000000" pitchFamily="50" charset="0"/>
                <a:cs typeface="SF Mono Heavy" panose="02000000000000000000" pitchFamily="50" charset="0"/>
              </a:rPr>
              <a:t>Our ancestors worshiped on this mountain, but you Jews claim that the place where we must worship is in Jerusalem</a:t>
            </a:r>
            <a:r>
              <a:rPr lang="en-US" sz="2400" dirty="0" smtClean="0">
                <a:latin typeface="SF Compact Text" panose="02000000000000000000" pitchFamily="50" charset="0"/>
                <a:cs typeface="SF Mono Heavy" panose="02000000000000000000" pitchFamily="50" charset="0"/>
              </a:rPr>
              <a:t>.”</a:t>
            </a:r>
          </a:p>
          <a:p>
            <a:pPr algn="just">
              <a:lnSpc>
                <a:spcPct val="150000"/>
              </a:lnSpc>
            </a:pPr>
            <a:r>
              <a:rPr lang="en-US" sz="2400" baseline="30000" dirty="0">
                <a:latin typeface="SF Compact Text" panose="02000000000000000000" pitchFamily="50" charset="0"/>
                <a:cs typeface="SF Mono Heavy" panose="02000000000000000000" pitchFamily="50" charset="0"/>
              </a:rPr>
              <a:t>21</a:t>
            </a:r>
            <a:r>
              <a:rPr lang="en-US" sz="2400" dirty="0">
                <a:latin typeface="SF Compact Text" panose="02000000000000000000" pitchFamily="50" charset="0"/>
                <a:cs typeface="SF Mono Heavy" panose="02000000000000000000" pitchFamily="50" charset="0"/>
              </a:rPr>
              <a:t> “Woman</a:t>
            </a:r>
            <a:r>
              <a:rPr lang="en-US" sz="2400" dirty="0" smtClean="0">
                <a:latin typeface="SF Compact Text" panose="02000000000000000000" pitchFamily="50" charset="0"/>
                <a:cs typeface="SF Mono Heavy" panose="02000000000000000000" pitchFamily="50" charset="0"/>
              </a:rPr>
              <a:t>,” Jesus </a:t>
            </a:r>
            <a:r>
              <a:rPr lang="en-US" sz="2400" dirty="0">
                <a:latin typeface="SF Compact Text" panose="02000000000000000000" pitchFamily="50" charset="0"/>
                <a:cs typeface="SF Mono Heavy" panose="02000000000000000000" pitchFamily="50" charset="0"/>
              </a:rPr>
              <a:t>replied, “believe me, </a:t>
            </a:r>
            <a:r>
              <a:rPr lang="en-US" sz="2400" dirty="0">
                <a:solidFill>
                  <a:srgbClr val="00B050"/>
                </a:solidFill>
                <a:latin typeface="SF Compact Text" panose="02000000000000000000" pitchFamily="50" charset="0"/>
                <a:cs typeface="SF Mono Heavy" panose="02000000000000000000" pitchFamily="50" charset="0"/>
              </a:rPr>
              <a:t>a time is coming</a:t>
            </a:r>
            <a:r>
              <a:rPr lang="en-US" sz="2400" dirty="0">
                <a:latin typeface="SF Compact Text" panose="02000000000000000000" pitchFamily="50" charset="0"/>
                <a:cs typeface="SF Mono Heavy" panose="02000000000000000000" pitchFamily="50" charset="0"/>
              </a:rPr>
              <a:t> when you </a:t>
            </a:r>
            <a:r>
              <a:rPr lang="en-US" sz="2400" dirty="0">
                <a:solidFill>
                  <a:srgbClr val="FF0000"/>
                </a:solidFill>
                <a:latin typeface="SF Compact Text" panose="02000000000000000000" pitchFamily="50" charset="0"/>
                <a:cs typeface="SF Mono Heavy" panose="02000000000000000000" pitchFamily="50" charset="0"/>
              </a:rPr>
              <a:t>will worship the Father neither on this mountain nor in Jerusalem</a:t>
            </a:r>
            <a:r>
              <a:rPr lang="en-US" sz="2400" dirty="0">
                <a:latin typeface="SF Compact Text" panose="02000000000000000000" pitchFamily="50" charset="0"/>
                <a:cs typeface="SF Mono Heavy" panose="02000000000000000000" pitchFamily="50" charset="0"/>
              </a:rPr>
              <a:t>.</a:t>
            </a:r>
            <a:endParaRPr lang="vi-VN" sz="2400" dirty="0">
              <a:latin typeface="SF Compact Text" panose="02000000000000000000" pitchFamily="50" charset="0"/>
              <a:cs typeface="SF Mono Heavy" panose="02000000000000000000" pitchFamily="50" charset="0"/>
            </a:endParaRPr>
          </a:p>
        </p:txBody>
      </p:sp>
      <p:sp>
        <p:nvSpPr>
          <p:cNvPr id="4" name="Title 1">
            <a:extLst>
              <a:ext uri="{FF2B5EF4-FFF2-40B4-BE49-F238E27FC236}">
                <a16:creationId xmlns:a16="http://schemas.microsoft.com/office/drawing/2014/main" xmlns="" id="{CA898552-904F-FBAC-AADE-58BB375A8B18}"/>
              </a:ext>
            </a:extLst>
          </p:cNvPr>
          <p:cNvSpPr txBox="1">
            <a:spLocks/>
          </p:cNvSpPr>
          <p:nvPr/>
        </p:nvSpPr>
        <p:spPr>
          <a:xfrm>
            <a:off x="321733" y="86730"/>
            <a:ext cx="10058400" cy="78062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latin typeface="SF Compact Display" panose="02000000000000000000" pitchFamily="50" charset="0"/>
              </a:rPr>
              <a:t>To be worshiper</a:t>
            </a:r>
            <a:endParaRPr lang="vi-VN" b="1" dirty="0">
              <a:latin typeface="SF Compact Display" panose="02000000000000000000" pitchFamily="50" charset="0"/>
            </a:endParaRPr>
          </a:p>
        </p:txBody>
      </p:sp>
      <p:sp>
        <p:nvSpPr>
          <p:cNvPr id="5" name="Rectangle 4">
            <a:extLst>
              <a:ext uri="{FF2B5EF4-FFF2-40B4-BE49-F238E27FC236}">
                <a16:creationId xmlns:a16="http://schemas.microsoft.com/office/drawing/2014/main" xmlns="" id="{4E611A24-FAE7-F22A-664C-F25B609B83E7}"/>
              </a:ext>
            </a:extLst>
          </p:cNvPr>
          <p:cNvSpPr/>
          <p:nvPr/>
        </p:nvSpPr>
        <p:spPr>
          <a:xfrm>
            <a:off x="321733" y="825022"/>
            <a:ext cx="11667067" cy="36000"/>
          </a:xfrm>
          <a:prstGeom prst="rect">
            <a:avLst/>
          </a:prstGeom>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9428137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3044</TotalTime>
  <Words>958</Words>
  <Application>Microsoft Office PowerPoint</Application>
  <PresentationFormat>Widescreen</PresentationFormat>
  <Paragraphs>81</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Berlin Sans FB Demi</vt:lpstr>
      <vt:lpstr>SF Compact Display</vt:lpstr>
      <vt:lpstr>SF Compact Text</vt:lpstr>
      <vt:lpstr>SF Mono Heavy</vt:lpstr>
      <vt:lpstr>Arial</vt:lpstr>
      <vt:lpstr>Calibri</vt:lpstr>
      <vt:lpstr>Calibri Light</vt:lpstr>
      <vt:lpstr>Times New Roman</vt:lpstr>
      <vt:lpstr>Retrospect</vt:lpstr>
      <vt:lpstr>To be Worshiper</vt:lpstr>
      <vt:lpstr>Agenda</vt:lpstr>
      <vt:lpstr>The fact of the Church nowadays</vt:lpstr>
      <vt:lpstr>Worship to You</vt:lpstr>
      <vt:lpstr>Some definitions</vt:lpstr>
      <vt:lpstr>True Worshiper</vt:lpstr>
      <vt:lpstr>True Worshiper</vt:lpstr>
      <vt:lpstr>How the term “worship” is used in New Testament?</vt:lpstr>
      <vt:lpstr>John 4:19-26</vt:lpstr>
      <vt:lpstr>John 4:19-26</vt:lpstr>
      <vt:lpstr>John 4:19-26</vt:lpstr>
      <vt:lpstr>What does “spirit” mean?</vt:lpstr>
      <vt:lpstr>How the term “worship” is used in Old Testament?</vt:lpstr>
      <vt:lpstr>How the term “worship” is used in Old Testament?</vt:lpstr>
      <vt:lpstr>How the term “worship” is used in Old Testament?</vt:lpstr>
      <vt:lpstr>The action of worship</vt:lpstr>
      <vt:lpstr>Summary from the text</vt:lpstr>
      <vt:lpstr>Who is worship leader?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Worship</dc:title>
  <dc:creator>trieu john</dc:creator>
  <cp:lastModifiedBy>TRIEU NGOC PHAN/LGEDV MULTIMEDIA TEAM(trieu.phan@lge.com)</cp:lastModifiedBy>
  <cp:revision>127</cp:revision>
  <dcterms:created xsi:type="dcterms:W3CDTF">2024-11-17T16:01:54Z</dcterms:created>
  <dcterms:modified xsi:type="dcterms:W3CDTF">2024-11-22T09:06:03Z</dcterms:modified>
</cp:coreProperties>
</file>