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0" r:id="rId2"/>
    <p:sldId id="281" r:id="rId3"/>
    <p:sldId id="282" r:id="rId4"/>
    <p:sldId id="269" r:id="rId5"/>
    <p:sldId id="272" r:id="rId6"/>
    <p:sldId id="283" r:id="rId7"/>
    <p:sldId id="273" r:id="rId8"/>
    <p:sldId id="275" r:id="rId9"/>
    <p:sldId id="278" r:id="rId10"/>
    <p:sldId id="279" r:id="rId11"/>
    <p:sldId id="276" r:id="rId12"/>
    <p:sldId id="27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13" autoAdjust="0"/>
    <p:restoredTop sz="94660"/>
  </p:normalViewPr>
  <p:slideViewPr>
    <p:cSldViewPr>
      <p:cViewPr varScale="1">
        <p:scale>
          <a:sx n="91" d="100"/>
          <a:sy n="91" d="100"/>
        </p:scale>
        <p:origin x="-19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E9F68-C54D-4716-A73B-A750F3806E37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3B33E-FE00-42C8-9F76-74355FFADE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3B33E-FE00-42C8-9F76-74355FFADE8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3B33E-FE00-42C8-9F76-74355FFADE8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3B33E-FE00-42C8-9F76-74355FFADE8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90D0-4A58-4676-8255-CFF768732D01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77EA-78A9-4866-9AC3-7B724FE5E1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90D0-4A58-4676-8255-CFF768732D01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77EA-78A9-4866-9AC3-7B724FE5E1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90D0-4A58-4676-8255-CFF768732D01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77EA-78A9-4866-9AC3-7B724FE5E1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90D0-4A58-4676-8255-CFF768732D01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77EA-78A9-4866-9AC3-7B724FE5E1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90D0-4A58-4676-8255-CFF768732D01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77EA-78A9-4866-9AC3-7B724FE5E1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90D0-4A58-4676-8255-CFF768732D01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77EA-78A9-4866-9AC3-7B724FE5E1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90D0-4A58-4676-8255-CFF768732D01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77EA-78A9-4866-9AC3-7B724FE5E1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90D0-4A58-4676-8255-CFF768732D01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77EA-78A9-4866-9AC3-7B724FE5E1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90D0-4A58-4676-8255-CFF768732D01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77EA-78A9-4866-9AC3-7B724FE5E1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90D0-4A58-4676-8255-CFF768732D01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77EA-78A9-4866-9AC3-7B724FE5E1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90D0-4A58-4676-8255-CFF768732D01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77EA-78A9-4866-9AC3-7B724FE5E1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D90D0-4A58-4676-8255-CFF768732D01}" type="datetimeFigureOut">
              <a:rPr lang="ko-KR" altLang="en-US" smtClean="0"/>
              <a:pPr/>
              <a:t>2016-03-23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477EA-78A9-4866-9AC3-7B724FE5E1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9512" y="44624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0.1 Architecturally Significant Requirements About Multiple pipelines</a:t>
            </a:r>
            <a:endParaRPr lang="ko-KR" altLang="en-US" sz="20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179512" y="620688"/>
            <a:ext cx="8712968" cy="579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50" b="1" dirty="0" smtClean="0"/>
              <a:t>System Level Functional Requirements</a:t>
            </a:r>
          </a:p>
          <a:p>
            <a:r>
              <a:rPr lang="en-US" altLang="ko-KR" sz="950" b="1" dirty="0" smtClean="0"/>
              <a:t>FR01.  Single Foreground App can have two displayed pipelines. (Main and Sub)</a:t>
            </a:r>
          </a:p>
          <a:p>
            <a:r>
              <a:rPr lang="en-US" altLang="ko-KR" sz="950" dirty="0" smtClean="0"/>
              <a:t>	FR01-01. App can have two displayed pipelines which are connected to Main and Sub. (EMO: Done, DRD4TV: Done)</a:t>
            </a:r>
          </a:p>
          <a:p>
            <a:r>
              <a:rPr lang="en-US" altLang="ko-KR" sz="950" dirty="0" smtClean="0"/>
              <a:t>	</a:t>
            </a:r>
            <a:r>
              <a:rPr lang="en-US" altLang="ko-KR" sz="950" dirty="0" smtClean="0">
                <a:solidFill>
                  <a:srgbClr val="FF0000"/>
                </a:solidFill>
              </a:rPr>
              <a:t>FR01-02. App can switch two displayed pipeline between Main and Sub.(EMO : No, DRD4TV: No, Minor)</a:t>
            </a:r>
          </a:p>
          <a:p>
            <a:r>
              <a:rPr lang="en-US" altLang="ko-KR" sz="950" dirty="0" smtClean="0"/>
              <a:t>	FR01-03. App can change size and position of each video. (EMO : Done, DRD4TV : Done)</a:t>
            </a:r>
          </a:p>
          <a:p>
            <a:r>
              <a:rPr lang="en-US" altLang="ko-KR" sz="950" dirty="0" smtClean="0"/>
              <a:t>	</a:t>
            </a:r>
            <a:r>
              <a:rPr lang="en-US" altLang="ko-KR" sz="950" dirty="0" smtClean="0">
                <a:solidFill>
                  <a:srgbClr val="FF0000"/>
                </a:solidFill>
              </a:rPr>
              <a:t>FR01-04. App can switch the audio focus between two displayed pipelines without video flicker. (EMO: Done, DRD4TV : Done, Re-Arch)</a:t>
            </a:r>
          </a:p>
          <a:p>
            <a:r>
              <a:rPr lang="en-US" altLang="ko-KR" sz="950" dirty="0" smtClean="0"/>
              <a:t>	</a:t>
            </a:r>
            <a:r>
              <a:rPr lang="en-US" altLang="ko-KR" sz="950" dirty="0" smtClean="0">
                <a:solidFill>
                  <a:srgbClr val="FF0000"/>
                </a:solidFill>
              </a:rPr>
              <a:t>FR01-05. App can set the sound effects about input volume (Back porting)</a:t>
            </a:r>
          </a:p>
          <a:p>
            <a:r>
              <a:rPr lang="en-US" altLang="ko-KR" sz="950" dirty="0" smtClean="0"/>
              <a:t>	</a:t>
            </a:r>
            <a:r>
              <a:rPr lang="en-US" altLang="ko-KR" sz="950" dirty="0" smtClean="0">
                <a:solidFill>
                  <a:srgbClr val="FF0000"/>
                </a:solidFill>
              </a:rPr>
              <a:t>FR01-06. System decides the screen saver depending on the status of Main and Sub video. (EMO: NO, DRD4TV : No, Minor)</a:t>
            </a:r>
          </a:p>
          <a:p>
            <a:r>
              <a:rPr lang="en-US" altLang="ko-KR" sz="950" dirty="0" smtClean="0"/>
              <a:t>	FR01-07. System saves the last status when the app goes to background. (include audio focus) (EMO: done, DRD4TV: done)</a:t>
            </a:r>
          </a:p>
          <a:p>
            <a:r>
              <a:rPr lang="en-US" altLang="ko-KR" sz="950" dirty="0" smtClean="0"/>
              <a:t>	FR01-08. System restore the last status when the app goes to foreground. (EMO: done, DRD4TV: No, Minor)</a:t>
            </a:r>
          </a:p>
          <a:p>
            <a:r>
              <a:rPr lang="en-US" altLang="ko-KR" sz="950" dirty="0" smtClean="0"/>
              <a:t>	</a:t>
            </a:r>
            <a:r>
              <a:rPr lang="en-US" altLang="ko-KR" sz="950" dirty="0" smtClean="0">
                <a:solidFill>
                  <a:srgbClr val="FF0000"/>
                </a:solidFill>
              </a:rPr>
              <a:t>FR01-09. App can set the auto or manual about the FR1-07,08. (Per app) – It is checked by me. (check)</a:t>
            </a:r>
          </a:p>
          <a:p>
            <a:r>
              <a:rPr lang="en-US" altLang="ko-KR" sz="950" dirty="0" smtClean="0"/>
              <a:t>	FR01-10. App in foreground can always win background app for the H/W resource competition.  (EMO: done, DRD4TV: NO, minor)</a:t>
            </a:r>
          </a:p>
          <a:p>
            <a:r>
              <a:rPr lang="en-US" altLang="ko-KR" sz="950" dirty="0" smtClean="0"/>
              <a:t>	</a:t>
            </a:r>
            <a:r>
              <a:rPr lang="en-US" altLang="ko-KR" sz="950" dirty="0" smtClean="0">
                <a:solidFill>
                  <a:srgbClr val="FF0000"/>
                </a:solidFill>
              </a:rPr>
              <a:t>FR01-11. System ensures that Main pipeline always wins the Sub pipeline for H/W resource competition. (EMO: no, DRD4TV: no, minor)</a:t>
            </a:r>
          </a:p>
          <a:p>
            <a:r>
              <a:rPr lang="en-US" altLang="ko-KR" sz="950" b="1" dirty="0" smtClean="0"/>
              <a:t>FR02. Single Foreground App can have multiple preloaded pipelines. </a:t>
            </a:r>
          </a:p>
          <a:p>
            <a:r>
              <a:rPr lang="en-US" altLang="ko-KR" sz="950" dirty="0" smtClean="0"/>
              <a:t>	</a:t>
            </a:r>
            <a:r>
              <a:rPr lang="en-US" altLang="ko-KR" sz="950" dirty="0" smtClean="0">
                <a:solidFill>
                  <a:srgbClr val="FF0000"/>
                </a:solidFill>
              </a:rPr>
              <a:t>FR02-01. App can have several preloaded pipelines, if the system resources are allowed. (EMO: NO, DRD4TV: NO, minor)</a:t>
            </a:r>
          </a:p>
          <a:p>
            <a:r>
              <a:rPr lang="en-US" altLang="ko-KR" sz="950" dirty="0" smtClean="0"/>
              <a:t>	</a:t>
            </a:r>
            <a:r>
              <a:rPr lang="en-US" altLang="ko-KR" sz="950" dirty="0" smtClean="0">
                <a:solidFill>
                  <a:srgbClr val="FF0000"/>
                </a:solidFill>
              </a:rPr>
              <a:t>FR02-02. App can display one of them to Main or Sub. (EMO: NO, DRD4TV : Done, minor)</a:t>
            </a:r>
          </a:p>
          <a:p>
            <a:r>
              <a:rPr lang="en-US" altLang="ko-KR" sz="950" dirty="0" smtClean="0"/>
              <a:t>	FR02-03. System saves the last status when the app goes to background. (EMO: Done, DRD4TV: NO, implementation)</a:t>
            </a:r>
          </a:p>
          <a:p>
            <a:r>
              <a:rPr lang="en-US" altLang="ko-KR" sz="950" dirty="0" smtClean="0"/>
              <a:t>	FR02-04. System restore the last status when the app goes to foreground. (EMO: Done, DRD4TV : NO, minor)</a:t>
            </a:r>
          </a:p>
          <a:p>
            <a:r>
              <a:rPr lang="en-US" altLang="ko-KR" sz="950" dirty="0" smtClean="0"/>
              <a:t>	</a:t>
            </a:r>
            <a:r>
              <a:rPr lang="en-US" altLang="ko-KR" sz="950" dirty="0" smtClean="0">
                <a:solidFill>
                  <a:srgbClr val="FF0000"/>
                </a:solidFill>
              </a:rPr>
              <a:t>FR02-05. App can set the auto or manual about the FR2-03,04. (Per app) (check need)</a:t>
            </a:r>
          </a:p>
          <a:p>
            <a:r>
              <a:rPr lang="en-US" altLang="ko-KR" sz="950" dirty="0" smtClean="0"/>
              <a:t>	</a:t>
            </a:r>
            <a:r>
              <a:rPr lang="en-US" altLang="ko-KR" sz="950" dirty="0" smtClean="0">
                <a:solidFill>
                  <a:srgbClr val="FF0000"/>
                </a:solidFill>
              </a:rPr>
              <a:t>FR02-06. System supports three preload status. (source, decoder, render) (EMO: NO, DRD4TV : NO, Minor)</a:t>
            </a:r>
          </a:p>
          <a:p>
            <a:r>
              <a:rPr lang="en-US" altLang="ko-KR" sz="950" dirty="0" smtClean="0"/>
              <a:t>	FR02-07. App in foreground can always win background app for the H/W resource competition. (EMO: Done, DRD4TV: NO, minor)</a:t>
            </a:r>
          </a:p>
          <a:p>
            <a:r>
              <a:rPr lang="en-US" altLang="ko-KR" sz="950" dirty="0" smtClean="0"/>
              <a:t>	</a:t>
            </a:r>
            <a:r>
              <a:rPr lang="en-US" altLang="ko-KR" sz="950" dirty="0" smtClean="0">
                <a:solidFill>
                  <a:srgbClr val="FF0000"/>
                </a:solidFill>
              </a:rPr>
              <a:t>FR02-08. System ensures that displayed pipeline always wins the preloaded it for resource competition.(EMO: NO, DRD4TV: NO, Minor)</a:t>
            </a:r>
          </a:p>
          <a:p>
            <a:r>
              <a:rPr lang="en-US" altLang="ko-KR" sz="950" b="1" dirty="0" smtClean="0"/>
              <a:t>FR03. Multiple Foreground App can have each displayed pipelines (App on App)</a:t>
            </a:r>
          </a:p>
          <a:p>
            <a:r>
              <a:rPr lang="en-US" altLang="ko-KR" sz="950" b="1" dirty="0" smtClean="0"/>
              <a:t>	</a:t>
            </a:r>
            <a:r>
              <a:rPr lang="en-US" altLang="ko-KR" sz="950" dirty="0" smtClean="0">
                <a:solidFill>
                  <a:srgbClr val="FF0000"/>
                </a:solidFill>
              </a:rPr>
              <a:t>FR03-01. System supports the several Multi-Windows layout for the different UX scenario. (EMO: NO, DRD4TV: NO, Arch)</a:t>
            </a:r>
          </a:p>
          <a:p>
            <a:r>
              <a:rPr lang="en-US" altLang="ko-KR" sz="950" dirty="0" smtClean="0">
                <a:solidFill>
                  <a:srgbClr val="FF0000"/>
                </a:solidFill>
              </a:rPr>
              <a:t>	FR03-02. System supports the z-order control between Graphic and Video in multiple windows.  (EMO : NO, DRD4TV: NO, Arch)</a:t>
            </a:r>
          </a:p>
          <a:p>
            <a:r>
              <a:rPr lang="en-US" altLang="ko-KR" sz="950" dirty="0" smtClean="0"/>
              <a:t>	</a:t>
            </a:r>
            <a:r>
              <a:rPr lang="en-US" altLang="ko-KR" sz="950" dirty="0" smtClean="0">
                <a:solidFill>
                  <a:srgbClr val="FF0000"/>
                </a:solidFill>
              </a:rPr>
              <a:t>FR03-03. System ensures the Main app has Main </a:t>
            </a:r>
            <a:r>
              <a:rPr lang="en-US" altLang="ko-KR" sz="950" dirty="0" err="1" smtClean="0">
                <a:solidFill>
                  <a:srgbClr val="FF0000"/>
                </a:solidFill>
              </a:rPr>
              <a:t>scaler</a:t>
            </a:r>
            <a:r>
              <a:rPr lang="en-US" altLang="ko-KR" sz="950" dirty="0" smtClean="0">
                <a:solidFill>
                  <a:srgbClr val="FF0000"/>
                </a:solidFill>
              </a:rPr>
              <a:t>. (The meaning of Main app is different by UX scenario.) (EMO : NO, DRD4TV : NO, minor)</a:t>
            </a:r>
          </a:p>
          <a:p>
            <a:r>
              <a:rPr lang="en-US" altLang="ko-KR" sz="950" dirty="0" smtClean="0">
                <a:solidFill>
                  <a:srgbClr val="FF0000"/>
                </a:solidFill>
              </a:rPr>
              <a:t>	FR03-04. Main app always wins other foreground apps for the H/W resource competition. (EMO : NO, DRD4TV : NO, </a:t>
            </a:r>
            <a:r>
              <a:rPr lang="en-US" altLang="ko-KR" sz="950" dirty="0" err="1" smtClean="0">
                <a:solidFill>
                  <a:srgbClr val="FF0000"/>
                </a:solidFill>
              </a:rPr>
              <a:t>minior</a:t>
            </a:r>
            <a:r>
              <a:rPr lang="en-US" altLang="ko-KR" sz="95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950" dirty="0" smtClean="0"/>
              <a:t>	FR03-05. Others always wins background apps for the H/W resource competition.  (EMO : done, DRD4TV : NO)</a:t>
            </a:r>
          </a:p>
          <a:p>
            <a:r>
              <a:rPr lang="en-US" altLang="ko-KR" sz="950" dirty="0" smtClean="0"/>
              <a:t>	</a:t>
            </a:r>
            <a:r>
              <a:rPr lang="en-US" altLang="ko-KR" sz="950" dirty="0" smtClean="0">
                <a:solidFill>
                  <a:srgbClr val="FF0000"/>
                </a:solidFill>
              </a:rPr>
              <a:t>FR03-06. Main app can be switched between others. (Main </a:t>
            </a:r>
            <a:r>
              <a:rPr lang="en-US" altLang="ko-KR" sz="950" dirty="0" err="1" smtClean="0">
                <a:solidFill>
                  <a:srgbClr val="FF0000"/>
                </a:solidFill>
              </a:rPr>
              <a:t>scaler</a:t>
            </a:r>
            <a:r>
              <a:rPr lang="en-US" altLang="ko-KR" sz="950" dirty="0" smtClean="0">
                <a:solidFill>
                  <a:srgbClr val="FF0000"/>
                </a:solidFill>
              </a:rPr>
              <a:t> is switched too) (EMO : NO, DRD4TV : NO, minor)</a:t>
            </a:r>
          </a:p>
          <a:p>
            <a:r>
              <a:rPr lang="en-US" altLang="ko-KR" sz="950" dirty="0" smtClean="0"/>
              <a:t>	</a:t>
            </a:r>
            <a:r>
              <a:rPr lang="en-US" altLang="ko-KR" sz="950" dirty="0" smtClean="0">
                <a:solidFill>
                  <a:srgbClr val="FF0000"/>
                </a:solidFill>
              </a:rPr>
              <a:t>FR03-07. System switches the Audio Focus between Multiple Foreground apps without the change of Main App . (EMO : NO, DRD4TV : NO, Arch)</a:t>
            </a:r>
          </a:p>
          <a:p>
            <a:r>
              <a:rPr lang="en-US" altLang="ko-KR" sz="950" b="1" dirty="0" smtClean="0"/>
              <a:t>FR04. Single Music playing App can be floating on the top of Single Foreground App.</a:t>
            </a:r>
          </a:p>
          <a:p>
            <a:r>
              <a:rPr lang="en-US" altLang="ko-KR" sz="950" b="1" dirty="0" smtClean="0"/>
              <a:t>	</a:t>
            </a:r>
            <a:r>
              <a:rPr lang="en-US" altLang="ko-KR" sz="950" dirty="0" smtClean="0"/>
              <a:t>FR04-01. Same as FR03.</a:t>
            </a:r>
          </a:p>
          <a:p>
            <a:r>
              <a:rPr lang="en-US" altLang="ko-KR" sz="950" dirty="0" smtClean="0"/>
              <a:t>	</a:t>
            </a:r>
            <a:r>
              <a:rPr lang="en-US" altLang="ko-KR" sz="950" dirty="0" smtClean="0">
                <a:solidFill>
                  <a:srgbClr val="FF0000"/>
                </a:solidFill>
              </a:rPr>
              <a:t>FR04-02. System provides audio policy when the conflict  between Music Type and other audio types. (EMO: NO, DRD4TV: NO, Arch)</a:t>
            </a:r>
          </a:p>
          <a:p>
            <a:r>
              <a:rPr lang="en-US" altLang="ko-KR" sz="950" b="1" dirty="0" smtClean="0"/>
              <a:t>FR05. Common</a:t>
            </a:r>
          </a:p>
          <a:p>
            <a:r>
              <a:rPr lang="en-US" altLang="ko-KR" sz="950" dirty="0" smtClean="0"/>
              <a:t>	</a:t>
            </a:r>
            <a:r>
              <a:rPr lang="en-US" altLang="ko-KR" sz="950" dirty="0" smtClean="0">
                <a:solidFill>
                  <a:srgbClr val="FF0000"/>
                </a:solidFill>
              </a:rPr>
              <a:t>FR05-1. Picture settings,3D, ARC are not controlled, when more two pipelines are displayed. (EMO : NO, DRD4TV: NO, minor)</a:t>
            </a:r>
          </a:p>
          <a:p>
            <a:r>
              <a:rPr lang="en-US" altLang="ko-KR" sz="950" dirty="0" smtClean="0">
                <a:solidFill>
                  <a:srgbClr val="FF0000"/>
                </a:solidFill>
              </a:rPr>
              <a:t>	FR05-2. App and System can get the error reason for pipeline fail by the resource limitation.(EMO : NO, DRD4TV : NO, Arch)</a:t>
            </a:r>
          </a:p>
          <a:p>
            <a:r>
              <a:rPr lang="en-US" altLang="ko-KR" sz="950" dirty="0" smtClean="0">
                <a:solidFill>
                  <a:srgbClr val="FF0000"/>
                </a:solidFill>
              </a:rPr>
              <a:t>	FR05-3. App and System can know the max capability of H/W resources. (EMO : NO, DRD4TV: NO, minor)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/>
          <p:cNvSpPr txBox="1"/>
          <p:nvPr/>
        </p:nvSpPr>
        <p:spPr>
          <a:xfrm>
            <a:off x="1403648" y="3645024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 App Surface</a:t>
            </a:r>
            <a:endParaRPr lang="ko-KR" altLang="en-US" sz="1600" b="1" dirty="0"/>
          </a:p>
        </p:txBody>
      </p:sp>
      <p:sp>
        <p:nvSpPr>
          <p:cNvPr id="95" name="평행 사변형 94"/>
          <p:cNvSpPr/>
          <p:nvPr/>
        </p:nvSpPr>
        <p:spPr>
          <a:xfrm>
            <a:off x="467544" y="3284984"/>
            <a:ext cx="4032448" cy="2016224"/>
          </a:xfrm>
          <a:prstGeom prst="parallelogram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10" name="평행 사변형 109"/>
          <p:cNvSpPr/>
          <p:nvPr/>
        </p:nvSpPr>
        <p:spPr>
          <a:xfrm>
            <a:off x="755576" y="3789040"/>
            <a:ext cx="2160240" cy="1224136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496" y="73199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[BL02] </a:t>
            </a:r>
            <a:r>
              <a:rPr lang="en-US" altLang="ko-KR" sz="2000" b="1" dirty="0" smtClean="0"/>
              <a:t>2.4.1 </a:t>
            </a:r>
            <a:r>
              <a:rPr lang="en-US" altLang="ko-KR" sz="2000" b="1" dirty="0" smtClean="0"/>
              <a:t>Coordinates System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– Requirement 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평행 사변형 41"/>
          <p:cNvSpPr/>
          <p:nvPr/>
        </p:nvSpPr>
        <p:spPr>
          <a:xfrm>
            <a:off x="1814488" y="3282638"/>
            <a:ext cx="720080" cy="432048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70" name="평행 사변형 69"/>
          <p:cNvSpPr/>
          <p:nvPr/>
        </p:nvSpPr>
        <p:spPr>
          <a:xfrm>
            <a:off x="2691284" y="836712"/>
            <a:ext cx="1656184" cy="1008112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915816" y="83671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App UI(1.5K)</a:t>
            </a:r>
            <a:endParaRPr lang="ko-KR" altLang="en-US" sz="1600" b="1" dirty="0"/>
          </a:p>
        </p:txBody>
      </p:sp>
      <p:sp>
        <p:nvSpPr>
          <p:cNvPr id="84" name="평행 사변형 83"/>
          <p:cNvSpPr/>
          <p:nvPr/>
        </p:nvSpPr>
        <p:spPr>
          <a:xfrm>
            <a:off x="2763292" y="1268760"/>
            <a:ext cx="1368152" cy="504056"/>
          </a:xfrm>
          <a:prstGeom prst="parallelogram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051324" y="1234852"/>
            <a:ext cx="911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/>
              <a:t>Video </a:t>
            </a:r>
          </a:p>
          <a:p>
            <a:r>
              <a:rPr lang="en-US" altLang="ko-KR" sz="1600" b="1" dirty="0" smtClean="0"/>
              <a:t>Surface</a:t>
            </a:r>
            <a:endParaRPr lang="ko-KR" altLang="en-US" sz="1600" b="1" dirty="0"/>
          </a:p>
        </p:txBody>
      </p:sp>
      <p:sp>
        <p:nvSpPr>
          <p:cNvPr id="87" name="평행 사변형 86"/>
          <p:cNvSpPr/>
          <p:nvPr/>
        </p:nvSpPr>
        <p:spPr>
          <a:xfrm>
            <a:off x="4788024" y="3284984"/>
            <a:ext cx="4032448" cy="2016224"/>
          </a:xfrm>
          <a:prstGeom prst="parallelogram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346404" y="3284984"/>
            <a:ext cx="147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Video (4K)</a:t>
            </a:r>
            <a:endParaRPr lang="ko-KR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4211960" y="3730387"/>
            <a:ext cx="7200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800" b="1" dirty="0" smtClean="0"/>
              <a:t>+</a:t>
            </a:r>
            <a:endParaRPr lang="ko-KR" altLang="en-US" sz="6800" b="1" dirty="0"/>
          </a:p>
        </p:txBody>
      </p:sp>
      <p:sp>
        <p:nvSpPr>
          <p:cNvPr id="93" name="아래쪽 화살표 92"/>
          <p:cNvSpPr/>
          <p:nvPr/>
        </p:nvSpPr>
        <p:spPr>
          <a:xfrm>
            <a:off x="4355976" y="5517232"/>
            <a:ext cx="504056" cy="576064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610496" y="6186512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Screen (4K)</a:t>
            </a:r>
            <a:endParaRPr lang="ko-KR" altLang="en-US" sz="3200" b="1" dirty="0"/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3347864" y="3933056"/>
            <a:ext cx="648072" cy="136815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평행 사변형 111"/>
          <p:cNvSpPr/>
          <p:nvPr/>
        </p:nvSpPr>
        <p:spPr>
          <a:xfrm>
            <a:off x="1043608" y="4221088"/>
            <a:ext cx="1512168" cy="720080"/>
          </a:xfrm>
          <a:prstGeom prst="parallelogram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>
            <a:off x="3707904" y="2636912"/>
            <a:ext cx="792088" cy="64807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 flipH="1">
            <a:off x="971600" y="2636912"/>
            <a:ext cx="864096" cy="64807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303065" y="4346054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 Video </a:t>
            </a:r>
          </a:p>
          <a:p>
            <a:r>
              <a:rPr lang="en-US" altLang="ko-KR" sz="1400" b="1" dirty="0" smtClean="0"/>
              <a:t>Surface</a:t>
            </a:r>
            <a:endParaRPr lang="ko-KR" altLang="en-US" sz="14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4077468" y="2487563"/>
            <a:ext cx="2222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Video surface is </a:t>
            </a: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re-scaled by H/W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16" name="Shape 115"/>
          <p:cNvCxnSpPr>
            <a:stCxn id="84" idx="2"/>
          </p:cNvCxnSpPr>
          <p:nvPr/>
        </p:nvCxnSpPr>
        <p:spPr>
          <a:xfrm>
            <a:off x="4068437" y="1520788"/>
            <a:ext cx="2168686" cy="2700300"/>
          </a:xfrm>
          <a:prstGeom prst="bentConnector2">
            <a:avLst/>
          </a:prstGeom>
          <a:ln w="28575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508104" y="984920"/>
            <a:ext cx="3635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</a:rPr>
              <a:t>H/W Video is re-calculated and re-Scaled by S/W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267744" y="1916832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</a:rPr>
              <a:t>Video Surface is re-calculated and re-scaled by S/W</a:t>
            </a:r>
            <a:endParaRPr lang="ko-KR" alt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9" name="직선 화살표 연결선 98"/>
          <p:cNvCxnSpPr/>
          <p:nvPr/>
        </p:nvCxnSpPr>
        <p:spPr>
          <a:xfrm flipH="1">
            <a:off x="467544" y="4005064"/>
            <a:ext cx="1008112" cy="129614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1979712" y="1988840"/>
            <a:ext cx="288032" cy="2880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263505" y="980728"/>
            <a:ext cx="288032" cy="2880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851920" y="2492896"/>
            <a:ext cx="288032" cy="2880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7584" y="537321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Physical Graphic Surface</a:t>
            </a:r>
            <a:endParaRPr lang="ko-KR" altLang="en-US" b="1" dirty="0"/>
          </a:p>
        </p:txBody>
      </p:sp>
      <p:sp>
        <p:nvSpPr>
          <p:cNvPr id="48" name="직사각형 47"/>
          <p:cNvSpPr/>
          <p:nvPr/>
        </p:nvSpPr>
        <p:spPr>
          <a:xfrm>
            <a:off x="3491880" y="3284984"/>
            <a:ext cx="955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UI (4K)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15616" y="386104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 App Surface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48064" y="5373449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Physical Video Surface</a:t>
            </a:r>
            <a:endParaRPr lang="ko-KR" altLang="en-US" b="1" dirty="0"/>
          </a:p>
        </p:txBody>
      </p:sp>
      <p:sp>
        <p:nvSpPr>
          <p:cNvPr id="36" name="평행 사변형 35"/>
          <p:cNvSpPr/>
          <p:nvPr/>
        </p:nvSpPr>
        <p:spPr>
          <a:xfrm>
            <a:off x="1475656" y="2636912"/>
            <a:ext cx="2232248" cy="1368152"/>
          </a:xfrm>
          <a:prstGeom prst="parallelogram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39" name="평행 사변형 38"/>
          <p:cNvSpPr/>
          <p:nvPr/>
        </p:nvSpPr>
        <p:spPr>
          <a:xfrm>
            <a:off x="1645072" y="3085852"/>
            <a:ext cx="1224136" cy="720080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35696" y="3047752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 App Surface</a:t>
            </a:r>
            <a:endParaRPr lang="ko-KR" altLang="en-US" sz="10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1763688" y="263691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Native UI(2K)</a:t>
            </a:r>
            <a:endParaRPr lang="ko-KR" altLang="en-US" b="1" dirty="0"/>
          </a:p>
        </p:txBody>
      </p:sp>
      <p:sp>
        <p:nvSpPr>
          <p:cNvPr id="124" name="평행 사변형 123"/>
          <p:cNvSpPr/>
          <p:nvPr/>
        </p:nvSpPr>
        <p:spPr>
          <a:xfrm>
            <a:off x="1763688" y="3318892"/>
            <a:ext cx="864096" cy="360040"/>
          </a:xfrm>
          <a:prstGeom prst="parallelogram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35696" y="3284984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 Video </a:t>
            </a:r>
          </a:p>
          <a:p>
            <a:r>
              <a:rPr lang="en-US" altLang="ko-KR" sz="1000" b="1" dirty="0" smtClean="0"/>
              <a:t>Surface</a:t>
            </a:r>
            <a:endParaRPr lang="ko-KR" altLang="en-US" sz="1000" b="1" dirty="0"/>
          </a:p>
        </p:txBody>
      </p:sp>
      <p:cxnSp>
        <p:nvCxnSpPr>
          <p:cNvPr id="126" name="직선 화살표 연결선 125"/>
          <p:cNvCxnSpPr>
            <a:stCxn id="84" idx="4"/>
            <a:endCxn id="43" idx="0"/>
          </p:cNvCxnSpPr>
          <p:nvPr/>
        </p:nvCxnSpPr>
        <p:spPr>
          <a:xfrm flipH="1">
            <a:off x="2195736" y="1772816"/>
            <a:ext cx="1251632" cy="1512168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평행 사변형 52"/>
          <p:cNvSpPr/>
          <p:nvPr/>
        </p:nvSpPr>
        <p:spPr>
          <a:xfrm>
            <a:off x="5364088" y="4221088"/>
            <a:ext cx="1512168" cy="720080"/>
          </a:xfrm>
          <a:prstGeom prst="parallelogram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714603" y="4336529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H/W </a:t>
            </a:r>
          </a:p>
          <a:p>
            <a:r>
              <a:rPr lang="en-US" altLang="ko-KR" sz="1600" b="1" dirty="0" smtClean="0"/>
              <a:t>Video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0" y="83671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 smtClean="0">
                <a:solidFill>
                  <a:srgbClr val="FF0000"/>
                </a:solidFill>
              </a:rPr>
              <a:t>Who can handle     ,     ?</a:t>
            </a:r>
            <a:endParaRPr lang="ko-KR" altLang="en-US" b="1" u="sng" dirty="0">
              <a:solidFill>
                <a:srgbClr val="FF0000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938883" y="884337"/>
            <a:ext cx="288032" cy="2880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endParaRPr lang="ko-KR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342356" y="880145"/>
            <a:ext cx="288032" cy="2880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496" y="73199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[BL02] </a:t>
            </a:r>
            <a:r>
              <a:rPr lang="en-US" altLang="ko-KR" sz="2000" b="1" dirty="0" smtClean="0"/>
              <a:t>2.4.2 </a:t>
            </a:r>
            <a:r>
              <a:rPr lang="en-US" altLang="ko-KR" sz="2000" b="1" dirty="0" smtClean="0"/>
              <a:t>Coordinates System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– Architecture Decision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008" y="548680"/>
            <a:ext cx="89644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b="1" dirty="0" smtClean="0"/>
              <a:t> </a:t>
            </a:r>
            <a:r>
              <a:rPr lang="en-US" altLang="ko-KR" sz="1400" b="1" dirty="0" smtClean="0"/>
              <a:t>Architecture Decision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ko-KR" sz="1000" dirty="0" smtClean="0"/>
              <a:t>LSM calculates the video surface's absolute coordinates on the native UI resolution and changes it, when the parents surface is re-sized or re-positioned.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ko-KR" sz="1000" dirty="0" smtClean="0"/>
              <a:t>MDC calculates the H/W video’s absolute coordinates on the screen resolution and changes it, after getting the video surface’s absolute coordinates on the native UI resolution from LSM.</a:t>
            </a:r>
          </a:p>
        </p:txBody>
      </p:sp>
      <p:graphicFrame>
        <p:nvGraphicFramePr>
          <p:cNvPr id="64" name="표 63"/>
          <p:cNvGraphicFramePr>
            <a:graphicFrameLocks noGrp="1"/>
          </p:cNvGraphicFramePr>
          <p:nvPr/>
        </p:nvGraphicFramePr>
        <p:xfrm>
          <a:off x="213263" y="1916832"/>
          <a:ext cx="8712968" cy="176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3"/>
                <a:gridCol w="3528393"/>
                <a:gridCol w="3888432"/>
              </a:tblGrid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Entity</a:t>
                      </a:r>
                      <a:r>
                        <a:rPr lang="en-US" altLang="ko-KR" sz="1200" b="1" baseline="0" dirty="0" smtClean="0"/>
                        <a:t> 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AS-IS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TO-BE</a:t>
                      </a:r>
                      <a:endParaRPr lang="ko-KR" altLang="en-US" sz="12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err="1" smtClean="0"/>
                        <a:t>webApp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1000" dirty="0" smtClean="0"/>
                        <a:t>WAM scales </a:t>
                      </a:r>
                      <a:r>
                        <a:rPr lang="en-US" altLang="ko-KR" sz="1000" dirty="0" err="1" smtClean="0"/>
                        <a:t>webApp</a:t>
                      </a:r>
                      <a:r>
                        <a:rPr lang="en-US" altLang="ko-KR" sz="1000" dirty="0" smtClean="0"/>
                        <a:t> to native UI resolution.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1000" dirty="0" smtClean="0"/>
                        <a:t>LSM</a:t>
                      </a:r>
                      <a:r>
                        <a:rPr lang="en-US" altLang="ko-KR" sz="1000" baseline="0" dirty="0" smtClean="0"/>
                        <a:t> scales </a:t>
                      </a:r>
                      <a:r>
                        <a:rPr lang="en-US" altLang="ko-KR" sz="1000" baseline="0" dirty="0" err="1" smtClean="0"/>
                        <a:t>webApp</a:t>
                      </a:r>
                      <a:r>
                        <a:rPr lang="en-US" altLang="ko-KR" sz="1000" baseline="0" dirty="0" smtClean="0"/>
                        <a:t> to native UI resolution.</a:t>
                      </a:r>
                      <a:endParaRPr lang="ko-KR" altLang="en-US" sz="1000" dirty="0"/>
                    </a:p>
                  </a:txBody>
                  <a:tcPr/>
                </a:tc>
              </a:tr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err="1" smtClean="0"/>
                        <a:t>Rect</a:t>
                      </a:r>
                      <a:r>
                        <a:rPr lang="en-US" altLang="ko-KR" sz="1000" b="1" baseline="0" dirty="0" smtClean="0"/>
                        <a:t> of Video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1000" dirty="0" smtClean="0"/>
                        <a:t>Video object re-calculates it by ratio</a:t>
                      </a:r>
                      <a:r>
                        <a:rPr lang="en-US" altLang="ko-KR" sz="1000" baseline="0" dirty="0" smtClean="0"/>
                        <a:t> between the app resolution and native UI resolution.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1000" dirty="0" smtClean="0"/>
                        <a:t>Video object</a:t>
                      </a:r>
                      <a:r>
                        <a:rPr lang="en-US" altLang="ko-KR" sz="1000" baseline="0" dirty="0" smtClean="0"/>
                        <a:t> has it by app resolution. </a:t>
                      </a:r>
                    </a:p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1000" baseline="0" dirty="0" smtClean="0"/>
                        <a:t>Video object sends it to LSM. (The pass is different by option A,B,C)</a:t>
                      </a:r>
                    </a:p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1000" baseline="0" dirty="0" smtClean="0"/>
                        <a:t>LSM re-calculates it by ratio between the app resolution and native UI resolution.</a:t>
                      </a:r>
                    </a:p>
                  </a:txBody>
                  <a:tcPr/>
                </a:tc>
              </a:tr>
              <a:tr h="180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err="1" smtClean="0"/>
                        <a:t>Rect</a:t>
                      </a:r>
                      <a:r>
                        <a:rPr lang="en-US" altLang="ko-KR" sz="1000" b="1" dirty="0" smtClean="0"/>
                        <a:t> of H/W Video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1000" dirty="0" smtClean="0"/>
                        <a:t> same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1000" baseline="0" dirty="0" smtClean="0"/>
                        <a:t> LSM sends the re-calculated video </a:t>
                      </a:r>
                      <a:r>
                        <a:rPr lang="en-US" altLang="ko-KR" sz="1000" baseline="0" dirty="0" err="1" smtClean="0"/>
                        <a:t>rect</a:t>
                      </a:r>
                      <a:r>
                        <a:rPr lang="en-US" altLang="ko-KR" sz="1000" baseline="0" dirty="0" smtClean="0"/>
                        <a:t> info. to MDC.</a:t>
                      </a:r>
                    </a:p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1000" baseline="0" dirty="0" smtClean="0"/>
                        <a:t> MDC re-calculated it by the screen resolution.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직사각형 64"/>
          <p:cNvSpPr/>
          <p:nvPr/>
        </p:nvSpPr>
        <p:spPr>
          <a:xfrm>
            <a:off x="35496" y="1628800"/>
            <a:ext cx="22594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1400" b="1" dirty="0" smtClean="0"/>
              <a:t> Implementation Points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67544" y="3933056"/>
            <a:ext cx="1440160" cy="7200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webApp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(1.5K)</a:t>
            </a: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67544" y="4941168"/>
            <a:ext cx="1440160" cy="7200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WAM</a:t>
            </a: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>
            <a:stCxn id="66" idx="2"/>
            <a:endCxn id="67" idx="0"/>
          </p:cNvCxnSpPr>
          <p:nvPr/>
        </p:nvCxnSpPr>
        <p:spPr>
          <a:xfrm>
            <a:off x="1187624" y="4653136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11560" y="5229200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Scale-up to </a:t>
            </a:r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native UI res.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467544" y="6021288"/>
            <a:ext cx="1440160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LSM(2K)</a:t>
            </a:r>
          </a:p>
          <a:p>
            <a:pPr algn="ctr"/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Native UI resolution</a:t>
            </a: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>
            <a:stCxn id="67" idx="2"/>
            <a:endCxn id="73" idx="0"/>
          </p:cNvCxnSpPr>
          <p:nvPr/>
        </p:nvCxnSpPr>
        <p:spPr>
          <a:xfrm>
            <a:off x="1187624" y="5661248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1907704" y="3933056"/>
            <a:ext cx="1368152" cy="7200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Video Object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(1.5K)</a:t>
            </a: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979712" y="6021288"/>
            <a:ext cx="1224136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MDC(4K) 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Screen Resolution</a:t>
            </a: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979712" y="4221088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Re-calculate to </a:t>
            </a:r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screen res.</a:t>
            </a:r>
          </a:p>
        </p:txBody>
      </p:sp>
      <p:cxnSp>
        <p:nvCxnSpPr>
          <p:cNvPr id="149" name="직선 화살표 연결선 148"/>
          <p:cNvCxnSpPr>
            <a:stCxn id="79" idx="2"/>
            <a:endCxn id="82" idx="0"/>
          </p:cNvCxnSpPr>
          <p:nvPr/>
        </p:nvCxnSpPr>
        <p:spPr>
          <a:xfrm>
            <a:off x="2591780" y="4653136"/>
            <a:ext cx="0" cy="13681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/>
          <p:cNvSpPr/>
          <p:nvPr/>
        </p:nvSpPr>
        <p:spPr>
          <a:xfrm>
            <a:off x="5076056" y="3933056"/>
            <a:ext cx="1440160" cy="7200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webApp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(1.5K)</a:t>
            </a: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076056" y="4941168"/>
            <a:ext cx="1440160" cy="7200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WAM</a:t>
            </a: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cxnSp>
        <p:nvCxnSpPr>
          <p:cNvPr id="166" name="직선 화살표 연결선 165"/>
          <p:cNvCxnSpPr>
            <a:stCxn id="164" idx="2"/>
            <a:endCxn id="165" idx="0"/>
          </p:cNvCxnSpPr>
          <p:nvPr/>
        </p:nvCxnSpPr>
        <p:spPr>
          <a:xfrm>
            <a:off x="5796136" y="4653136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364088" y="522920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By-pass</a:t>
            </a:r>
          </a:p>
        </p:txBody>
      </p:sp>
      <p:sp>
        <p:nvSpPr>
          <p:cNvPr id="168" name="직사각형 167"/>
          <p:cNvSpPr/>
          <p:nvPr/>
        </p:nvSpPr>
        <p:spPr>
          <a:xfrm>
            <a:off x="5076056" y="6021288"/>
            <a:ext cx="1440160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LSM(2K)</a:t>
            </a:r>
          </a:p>
          <a:p>
            <a:pPr lvl="0" algn="ctr"/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Native UI resolution</a:t>
            </a: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cxnSp>
        <p:nvCxnSpPr>
          <p:cNvPr id="169" name="직선 화살표 연결선 168"/>
          <p:cNvCxnSpPr>
            <a:stCxn id="165" idx="2"/>
            <a:endCxn id="168" idx="0"/>
          </p:cNvCxnSpPr>
          <p:nvPr/>
        </p:nvCxnSpPr>
        <p:spPr>
          <a:xfrm>
            <a:off x="5796136" y="5661248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6516216" y="3933056"/>
            <a:ext cx="1368152" cy="7200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Video Object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(1.5K)</a:t>
            </a: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7452320" y="6021288"/>
            <a:ext cx="1224136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MDC(4K)</a:t>
            </a:r>
          </a:p>
          <a:p>
            <a:pPr algn="ctr"/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Screen Resolution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7524328" y="6320238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Re-calculate to </a:t>
            </a:r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screen res.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5292080" y="6309728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Scale-up to </a:t>
            </a:r>
          </a:p>
          <a:p>
            <a:r>
              <a:rPr lang="en-US" altLang="ko-KR" sz="1000" b="1" dirty="0" smtClean="0">
                <a:solidFill>
                  <a:srgbClr val="FF0000"/>
                </a:solidFill>
              </a:rPr>
              <a:t>native UI res.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6876256" y="4334907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By-pass</a:t>
            </a:r>
          </a:p>
        </p:txBody>
      </p:sp>
      <p:cxnSp>
        <p:nvCxnSpPr>
          <p:cNvPr id="180" name="꺾인 연결선 179"/>
          <p:cNvCxnSpPr>
            <a:stCxn id="170" idx="2"/>
            <a:endCxn id="181" idx="3"/>
          </p:cNvCxnSpPr>
          <p:nvPr/>
        </p:nvCxnSpPr>
        <p:spPr>
          <a:xfrm rot="5400000">
            <a:off x="6120172" y="5049180"/>
            <a:ext cx="1476164" cy="684076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/>
          <p:cNvSpPr/>
          <p:nvPr/>
        </p:nvSpPr>
        <p:spPr>
          <a:xfrm>
            <a:off x="6228184" y="5949280"/>
            <a:ext cx="288032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184" name="직선 화살표 연결선 183"/>
          <p:cNvCxnSpPr/>
          <p:nvPr/>
        </p:nvCxnSpPr>
        <p:spPr>
          <a:xfrm>
            <a:off x="6516216" y="6525344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/>
          <p:cNvSpPr/>
          <p:nvPr/>
        </p:nvSpPr>
        <p:spPr>
          <a:xfrm>
            <a:off x="6588224" y="6309320"/>
            <a:ext cx="99257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prstClr val="black"/>
                </a:solidFill>
              </a:rPr>
              <a:t>Video </a:t>
            </a:r>
            <a:r>
              <a:rPr lang="en-US" altLang="ko-KR" sz="1000" b="1" dirty="0" err="1" smtClean="0">
                <a:solidFill>
                  <a:prstClr val="black"/>
                </a:solidFill>
              </a:rPr>
              <a:t>Rect</a:t>
            </a:r>
            <a:endParaRPr lang="en-US" altLang="ko-KR" sz="1000" b="1" dirty="0" smtClean="0">
              <a:solidFill>
                <a:prstClr val="black"/>
              </a:solidFill>
            </a:endParaRPr>
          </a:p>
          <a:p>
            <a:r>
              <a:rPr lang="en-US" altLang="ko-KR" sz="1000" b="1" dirty="0" smtClean="0">
                <a:solidFill>
                  <a:prstClr val="black"/>
                </a:solidFill>
              </a:rPr>
              <a:t>Based on </a:t>
            </a:r>
          </a:p>
          <a:p>
            <a:r>
              <a:rPr lang="en-US" altLang="ko-KR" sz="1000" b="1" dirty="0" smtClean="0">
                <a:solidFill>
                  <a:prstClr val="black"/>
                </a:solidFill>
              </a:rPr>
              <a:t>native UI res.</a:t>
            </a:r>
            <a:endParaRPr lang="ko-KR" alt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2699792" y="49411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AS-IS</a:t>
            </a:r>
            <a:endParaRPr lang="ko-KR" altLang="en-US" b="1" dirty="0"/>
          </a:p>
        </p:txBody>
      </p:sp>
      <p:sp>
        <p:nvSpPr>
          <p:cNvPr id="187" name="TextBox 186"/>
          <p:cNvSpPr txBox="1"/>
          <p:nvPr/>
        </p:nvSpPr>
        <p:spPr>
          <a:xfrm>
            <a:off x="7596336" y="4953942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TO-BE</a:t>
            </a:r>
          </a:p>
          <a:p>
            <a:r>
              <a:rPr lang="en-US" altLang="ko-KR" sz="1200" b="1" dirty="0" smtClean="0"/>
              <a:t>(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Option B at H/W video compositor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cxnSp>
        <p:nvCxnSpPr>
          <p:cNvPr id="189" name="직선 화살표 연결선 188"/>
          <p:cNvCxnSpPr/>
          <p:nvPr/>
        </p:nvCxnSpPr>
        <p:spPr>
          <a:xfrm>
            <a:off x="3650184" y="6309320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/>
          <p:nvPr/>
        </p:nvCxnSpPr>
        <p:spPr>
          <a:xfrm>
            <a:off x="3635896" y="6669360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/>
          <p:cNvSpPr/>
          <p:nvPr/>
        </p:nvSpPr>
        <p:spPr>
          <a:xfrm>
            <a:off x="3851920" y="6381328"/>
            <a:ext cx="3962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prstClr val="black"/>
                </a:solidFill>
              </a:rPr>
              <a:t>LS2</a:t>
            </a:r>
            <a:endParaRPr lang="ko-KR" altLang="en-US" dirty="0"/>
          </a:p>
        </p:txBody>
      </p:sp>
      <p:sp>
        <p:nvSpPr>
          <p:cNvPr id="195" name="직사각형 194"/>
          <p:cNvSpPr/>
          <p:nvPr/>
        </p:nvSpPr>
        <p:spPr>
          <a:xfrm>
            <a:off x="3712724" y="6063099"/>
            <a:ext cx="7152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prstClr val="black"/>
                </a:solidFill>
              </a:rPr>
              <a:t>Wayland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051720" y="5280188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H/W Video Control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6660232" y="5301208"/>
            <a:ext cx="9361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Video Surface Control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평행 사변형 28"/>
          <p:cNvSpPr/>
          <p:nvPr/>
        </p:nvSpPr>
        <p:spPr>
          <a:xfrm>
            <a:off x="712143" y="5877272"/>
            <a:ext cx="1296144" cy="576064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Card3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UI+Video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978" y="78532"/>
            <a:ext cx="9154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[BL09] </a:t>
            </a:r>
            <a:r>
              <a:rPr lang="en-US" altLang="ko-KR" b="1" dirty="0" smtClean="0"/>
              <a:t>9.1 The </a:t>
            </a:r>
            <a:r>
              <a:rPr lang="en-US" altLang="ko-KR" b="1" dirty="0" smtClean="0"/>
              <a:t>Policy of H/W Resource Priority According to Window Mode.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548680"/>
            <a:ext cx="71642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What is the Main app in multiple foreground apps?</a:t>
            </a: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(“Main app” means the highest resource priority app.)</a:t>
            </a:r>
          </a:p>
          <a:p>
            <a:pPr>
              <a:buFont typeface="Arial" charset="0"/>
              <a:buChar char="•"/>
            </a:pPr>
            <a:r>
              <a:rPr lang="en-US" altLang="ko-KR" sz="1400" dirty="0" smtClean="0"/>
              <a:t> At the some UX scenario, Card Type app is Main and Widget App is sub.</a:t>
            </a:r>
          </a:p>
          <a:p>
            <a:pPr>
              <a:buFont typeface="Arial" charset="0"/>
              <a:buChar char="•"/>
            </a:pPr>
            <a:r>
              <a:rPr lang="en-US" altLang="ko-KR" sz="1400" dirty="0" smtClean="0"/>
              <a:t> At the some UX scenario, Key-Focused app is Main and others are sub.</a:t>
            </a:r>
          </a:p>
          <a:p>
            <a:pPr>
              <a:buFont typeface="Arial" charset="0"/>
              <a:buChar char="•"/>
            </a:pPr>
            <a:r>
              <a:rPr lang="en-US" altLang="ko-KR" sz="1400" dirty="0" smtClean="0"/>
              <a:t> At the some UX scenario, App at the top is Main and others are sub.</a:t>
            </a:r>
          </a:p>
          <a:p>
            <a:pPr>
              <a:buFont typeface="Arial" charset="0"/>
              <a:buChar char="•"/>
            </a:pPr>
            <a:r>
              <a:rPr lang="en-US" altLang="ko-KR" sz="1400" dirty="0" smtClean="0"/>
              <a:t> That is, Main app is depends on UX Scenario.</a:t>
            </a:r>
          </a:p>
          <a:p>
            <a:pPr>
              <a:buFont typeface="Arial" charset="0"/>
              <a:buChar char="•"/>
            </a:pPr>
            <a:r>
              <a:rPr lang="en-US" altLang="ko-KR" sz="1400" dirty="0" smtClean="0"/>
              <a:t> There are three style layout and Main app is different.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2194411"/>
            <a:ext cx="504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Card and Widget App in </a:t>
            </a:r>
            <a:r>
              <a:rPr lang="en-US" altLang="ko-KR" sz="1400" b="1" u="sng" dirty="0" smtClean="0"/>
              <a:t>Single Mode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92080" y="2204864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Card Apps in </a:t>
            </a:r>
            <a:r>
              <a:rPr lang="en-US" altLang="ko-KR" sz="1400" b="1" u="sng" dirty="0" smtClean="0"/>
              <a:t>Split Mode.</a:t>
            </a:r>
            <a:endParaRPr lang="ko-KR" altLang="en-US" sz="14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4849415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Card Apps in </a:t>
            </a:r>
            <a:r>
              <a:rPr lang="en-US" altLang="ko-KR" sz="1400" b="1" u="sng" dirty="0" smtClean="0"/>
              <a:t>Windowed Mode.</a:t>
            </a:r>
            <a:endParaRPr lang="ko-KR" altLang="en-US" sz="1400" b="1" u="sng" dirty="0"/>
          </a:p>
        </p:txBody>
      </p:sp>
      <p:sp>
        <p:nvSpPr>
          <p:cNvPr id="9" name="평행 사변형 8"/>
          <p:cNvSpPr/>
          <p:nvPr/>
        </p:nvSpPr>
        <p:spPr>
          <a:xfrm>
            <a:off x="899592" y="3140968"/>
            <a:ext cx="1512168" cy="504056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Card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UI+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Video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0" name="평행 사변형 9"/>
          <p:cNvSpPr/>
          <p:nvPr/>
        </p:nvSpPr>
        <p:spPr>
          <a:xfrm>
            <a:off x="1187624" y="2708920"/>
            <a:ext cx="1512168" cy="504056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Widget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UI+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Video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3" name="평행 사변형 12"/>
          <p:cNvSpPr/>
          <p:nvPr/>
        </p:nvSpPr>
        <p:spPr>
          <a:xfrm>
            <a:off x="5724128" y="2708920"/>
            <a:ext cx="1152128" cy="504056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Card1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UI+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Video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평행 사변형 17"/>
          <p:cNvSpPr/>
          <p:nvPr/>
        </p:nvSpPr>
        <p:spPr>
          <a:xfrm>
            <a:off x="6732240" y="2708920"/>
            <a:ext cx="1152128" cy="504056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Card2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UI+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Video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1" name="평행 사변형 20"/>
          <p:cNvSpPr/>
          <p:nvPr/>
        </p:nvSpPr>
        <p:spPr>
          <a:xfrm>
            <a:off x="5599162" y="3212976"/>
            <a:ext cx="1152128" cy="504056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Card3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UI+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Video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6607274" y="3212976"/>
            <a:ext cx="1152128" cy="504056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Card4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000" b="1" dirty="0" err="1" smtClean="0">
                <a:solidFill>
                  <a:schemeClr val="tx1"/>
                </a:solidFill>
              </a:rPr>
              <a:t>UI+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Video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4" name="평행 사변형 23"/>
          <p:cNvSpPr/>
          <p:nvPr/>
        </p:nvSpPr>
        <p:spPr>
          <a:xfrm>
            <a:off x="827584" y="5805264"/>
            <a:ext cx="1296144" cy="576064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Card2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UI+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Video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25" name="평행 사변형 24"/>
          <p:cNvSpPr/>
          <p:nvPr/>
        </p:nvSpPr>
        <p:spPr>
          <a:xfrm>
            <a:off x="1115616" y="5373216"/>
            <a:ext cx="1296144" cy="576064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Card1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UI+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Video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5536" y="3717032"/>
            <a:ext cx="4032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200" dirty="0" smtClean="0"/>
              <a:t> Main app is Card.</a:t>
            </a:r>
          </a:p>
          <a:p>
            <a:pPr>
              <a:buFontTx/>
              <a:buChar char="-"/>
            </a:pPr>
            <a:r>
              <a:rPr lang="en-US" altLang="ko-KR" sz="1200" dirty="0" smtClean="0"/>
              <a:t> Widget app always should have Sub </a:t>
            </a:r>
            <a:r>
              <a:rPr lang="en-US" altLang="ko-KR" sz="1200" dirty="0" err="1" smtClean="0"/>
              <a:t>Scaler</a:t>
            </a:r>
            <a:r>
              <a:rPr lang="en-US" altLang="ko-KR" sz="1200" dirty="0" smtClean="0"/>
              <a:t>, </a:t>
            </a:r>
            <a:br>
              <a:rPr lang="en-US" altLang="ko-KR" sz="1200" dirty="0" smtClean="0"/>
            </a:br>
            <a:r>
              <a:rPr lang="en-US" altLang="ko-KR" sz="1200" dirty="0" smtClean="0"/>
              <a:t>  even though Main </a:t>
            </a:r>
            <a:r>
              <a:rPr lang="en-US" altLang="ko-KR" sz="1200" dirty="0" err="1" smtClean="0"/>
              <a:t>Scaler</a:t>
            </a:r>
            <a:r>
              <a:rPr lang="en-US" altLang="ko-KR" sz="1200" dirty="0" smtClean="0"/>
              <a:t> is free. </a:t>
            </a:r>
          </a:p>
          <a:p>
            <a:pPr>
              <a:buFontTx/>
              <a:buChar char="-"/>
            </a:pPr>
            <a:r>
              <a:rPr lang="en-US" altLang="ko-KR" sz="1200" dirty="0" smtClean="0"/>
              <a:t> Card app always has the higher resource priority than Widget App.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11760" y="5445224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200" dirty="0" smtClean="0"/>
              <a:t> App at the top is Main, others are sub.</a:t>
            </a:r>
          </a:p>
          <a:p>
            <a:pPr>
              <a:buFontTx/>
              <a:buChar char="-"/>
            </a:pPr>
            <a:r>
              <a:rPr lang="en-US" altLang="ko-KR" sz="1200" dirty="0" smtClean="0"/>
              <a:t> Main and Sub </a:t>
            </a:r>
            <a:r>
              <a:rPr lang="en-US" altLang="ko-KR" sz="1200" dirty="0" err="1" smtClean="0"/>
              <a:t>Scaler</a:t>
            </a:r>
            <a:r>
              <a:rPr lang="en-US" altLang="ko-KR" sz="1200" dirty="0" smtClean="0"/>
              <a:t> are switched when the order is changed.</a:t>
            </a:r>
          </a:p>
          <a:p>
            <a:pPr>
              <a:buFontTx/>
              <a:buChar char="-"/>
            </a:pPr>
            <a:r>
              <a:rPr lang="en-US" altLang="ko-KR" sz="1200" dirty="0" smtClean="0"/>
              <a:t>  Resource priority is depends on LRU based on Key Focus.</a:t>
            </a:r>
            <a:endParaRPr lang="ko-KR" altLang="en-US" sz="1200" dirty="0" smtClean="0"/>
          </a:p>
          <a:p>
            <a:pPr>
              <a:buFontTx/>
              <a:buChar char="-"/>
            </a:pP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364088" y="3717032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200" dirty="0" smtClean="0"/>
              <a:t> Key-Focused app  is Main and others are Sub.</a:t>
            </a:r>
          </a:p>
          <a:p>
            <a:pPr>
              <a:buFontTx/>
              <a:buChar char="-"/>
            </a:pPr>
            <a:r>
              <a:rPr lang="en-US" altLang="ko-KR" sz="1200" dirty="0" smtClean="0"/>
              <a:t> Main and Sub </a:t>
            </a:r>
            <a:r>
              <a:rPr lang="en-US" altLang="ko-KR" sz="1200" dirty="0" err="1" smtClean="0"/>
              <a:t>scaler</a:t>
            </a:r>
            <a:r>
              <a:rPr lang="en-US" altLang="ko-KR" sz="1200" dirty="0" smtClean="0"/>
              <a:t> are switched when the key-focus is changed.</a:t>
            </a:r>
          </a:p>
          <a:p>
            <a:pPr>
              <a:buFontTx/>
              <a:buChar char="-"/>
            </a:pPr>
            <a:r>
              <a:rPr lang="en-US" altLang="ko-KR" sz="1200" dirty="0" smtClean="0"/>
              <a:t> Resource priority is depends on LRU based on Key Focus.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9512" y="44624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0.2 Architecturally Significant Requirements About Multiple pipelines</a:t>
            </a:r>
            <a:endParaRPr lang="ko-KR" altLang="en-US" sz="20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179512" y="620688"/>
            <a:ext cx="885698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System-Level Tricky Quality Attribute</a:t>
            </a:r>
          </a:p>
          <a:p>
            <a:endParaRPr lang="en-US" altLang="ko-KR" sz="2000" b="1" dirty="0" smtClean="0"/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QA01.  Sync of Graphic Punch Through and Video Scale. (Arch) – App On App </a:t>
            </a:r>
          </a:p>
          <a:p>
            <a:r>
              <a:rPr lang="en-US" altLang="ko-KR" sz="1600" b="1" dirty="0" smtClean="0"/>
              <a:t>QA02.  Portability for Different Devices with H/W rendering (MDC :Done, ACB : NO)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QA03.  Portability for Different Devices with GPU rendering (Arch) </a:t>
            </a:r>
          </a:p>
          <a:p>
            <a:r>
              <a:rPr lang="en-US" altLang="ko-KR" sz="1600" b="1" dirty="0" smtClean="0"/>
              <a:t>QA06.  Modifiability about New UX and Video Policy. (MDC : High Level abstraction, ACB : Low Level Abstraction)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QA06.  Modifiability about New UX and Audio Policy. (Arch) – App ON App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QA07.  Modifiability about New UX and Policy of Resource conflict. (Arch) – App ON App</a:t>
            </a:r>
          </a:p>
          <a:p>
            <a:r>
              <a:rPr lang="en-US" altLang="ko-KR" sz="1600" b="1" dirty="0" smtClean="0"/>
              <a:t>QA08.  Performance for A/V Control. (Implementation Issue)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9512" y="73199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0.3 Architectural Backlogs(Responsibility)</a:t>
            </a:r>
            <a:endParaRPr lang="ko-KR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3528" y="707787"/>
            <a:ext cx="849694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Decomposed High Level Architectural Backlogs(Responsibility)</a:t>
            </a:r>
          </a:p>
          <a:p>
            <a:endParaRPr lang="en-US" altLang="ko-KR" dirty="0" smtClean="0"/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BL01.  </a:t>
            </a:r>
            <a:r>
              <a:rPr lang="en-US" altLang="ko-KR" sz="1400" dirty="0" smtClean="0">
                <a:solidFill>
                  <a:srgbClr val="FF0000"/>
                </a:solidFill>
              </a:rPr>
              <a:t>Multiple Windows Mode(App on App)</a:t>
            </a: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BL02.  </a:t>
            </a:r>
            <a:r>
              <a:rPr lang="en-US" altLang="ko-KR" sz="1400" dirty="0" smtClean="0">
                <a:solidFill>
                  <a:srgbClr val="FF0000"/>
                </a:solidFill>
              </a:rPr>
              <a:t>H/W Video Compositor (For Punch Through)</a:t>
            </a:r>
          </a:p>
          <a:p>
            <a:r>
              <a:rPr lang="en-US" altLang="ko-KR" sz="1400" b="1" dirty="0" smtClean="0"/>
              <a:t>BL03.  </a:t>
            </a:r>
            <a:r>
              <a:rPr lang="en-US" altLang="ko-KR" sz="1400" dirty="0" smtClean="0"/>
              <a:t>Video Focus and Size Control by </a:t>
            </a:r>
            <a:r>
              <a:rPr lang="en-US" altLang="ko-KR" sz="1400" u="sng" dirty="0" smtClean="0"/>
              <a:t>App Policy</a:t>
            </a:r>
            <a:r>
              <a:rPr lang="en-US" altLang="ko-KR" sz="1400" dirty="0" smtClean="0"/>
              <a:t>(For Multi and preload pipelines of Single App)</a:t>
            </a:r>
          </a:p>
          <a:p>
            <a:r>
              <a:rPr lang="en-US" altLang="ko-KR" sz="1400" b="1" dirty="0" smtClean="0"/>
              <a:t>BL04</a:t>
            </a:r>
            <a:r>
              <a:rPr lang="en-US" altLang="ko-KR" sz="1400" dirty="0" smtClean="0"/>
              <a:t>.  Audio Focus and Volume Control by </a:t>
            </a:r>
            <a:r>
              <a:rPr lang="en-US" altLang="ko-KR" sz="1400" u="sng" dirty="0" smtClean="0"/>
              <a:t>App Policy</a:t>
            </a:r>
            <a:r>
              <a:rPr lang="en-US" altLang="ko-KR" sz="1400" dirty="0" smtClean="0"/>
              <a:t>(For Multi and preload pipelines of Single App)</a:t>
            </a:r>
          </a:p>
          <a:p>
            <a:r>
              <a:rPr lang="en-US" altLang="ko-KR" sz="1400" b="1" dirty="0" smtClean="0"/>
              <a:t>BL05.  </a:t>
            </a:r>
            <a:r>
              <a:rPr lang="en-US" altLang="ko-KR" sz="1400" dirty="0" smtClean="0"/>
              <a:t>Video Focus Control by </a:t>
            </a:r>
            <a:r>
              <a:rPr lang="en-US" altLang="ko-KR" sz="1400" u="sng" dirty="0" smtClean="0"/>
              <a:t>System Policy</a:t>
            </a:r>
            <a:r>
              <a:rPr lang="en-US" altLang="ko-KR" sz="1400" dirty="0" smtClean="0"/>
              <a:t> (For App on App)</a:t>
            </a: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BL06</a:t>
            </a:r>
            <a:r>
              <a:rPr lang="en-US" altLang="ko-KR" sz="1400" dirty="0" smtClean="0">
                <a:solidFill>
                  <a:srgbClr val="FF0000"/>
                </a:solidFill>
              </a:rPr>
              <a:t>.  Audio Architecture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	BL06-1. Audio Focus Control by </a:t>
            </a:r>
            <a:r>
              <a:rPr lang="en-US" altLang="ko-KR" sz="1400" u="sng" dirty="0" smtClean="0">
                <a:solidFill>
                  <a:srgbClr val="FF0000"/>
                </a:solidFill>
              </a:rPr>
              <a:t>System Policy </a:t>
            </a:r>
            <a:r>
              <a:rPr lang="en-US" altLang="ko-KR" sz="1400" dirty="0" smtClean="0">
                <a:solidFill>
                  <a:srgbClr val="FF0000"/>
                </a:solidFill>
              </a:rPr>
              <a:t>(For App on App, Music Player)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	BL06-2. Audio Policy Depends on UX( App on App)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	BL06-3.  Audio Focus Save/Restore by System. (For App Switching)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BL07</a:t>
            </a:r>
            <a:r>
              <a:rPr lang="en-US" altLang="ko-KR" sz="1400" dirty="0" smtClean="0"/>
              <a:t>.  Video Focus Save/Restore by System. (For App Switching)</a:t>
            </a:r>
          </a:p>
          <a:p>
            <a:r>
              <a:rPr lang="en-US" altLang="ko-KR" sz="1400" b="1" dirty="0" smtClean="0"/>
              <a:t>BL08</a:t>
            </a:r>
            <a:r>
              <a:rPr lang="en-US" altLang="ko-KR" sz="1400" dirty="0" smtClean="0"/>
              <a:t>.  Detached the Focus of Video and Audio. (For CR3 ~ CR8)</a:t>
            </a:r>
          </a:p>
          <a:p>
            <a:r>
              <a:rPr lang="en-US" altLang="ko-KR" sz="1400" b="1" dirty="0" smtClean="0"/>
              <a:t>BL09</a:t>
            </a:r>
            <a:r>
              <a:rPr lang="en-US" altLang="ko-KR" sz="1400" dirty="0" smtClean="0"/>
              <a:t>.  Extended Resource Manager Policy (For App on App)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b="1" dirty="0" smtClean="0"/>
              <a:t>BL09-1. </a:t>
            </a:r>
            <a:r>
              <a:rPr lang="en-US" altLang="ko-KR" sz="1400" dirty="0" smtClean="0"/>
              <a:t>Support Multiple-Priority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BL09-2. </a:t>
            </a:r>
            <a:r>
              <a:rPr lang="en-US" altLang="ko-KR" sz="1400" dirty="0" smtClean="0">
                <a:solidFill>
                  <a:srgbClr val="FF0000"/>
                </a:solidFill>
              </a:rPr>
              <a:t>Error Handling for Resource conflict.</a:t>
            </a:r>
          </a:p>
          <a:p>
            <a:r>
              <a:rPr lang="en-US" altLang="ko-KR" sz="1400" b="1" dirty="0" smtClean="0"/>
              <a:t>BL10</a:t>
            </a:r>
            <a:r>
              <a:rPr lang="en-US" altLang="ko-KR" sz="1400" dirty="0" smtClean="0"/>
              <a:t>.  Extended Memory Manager Policy (For App on App)</a:t>
            </a:r>
          </a:p>
          <a:p>
            <a:r>
              <a:rPr lang="en-US" altLang="ko-KR" sz="1400" b="1" dirty="0" smtClean="0"/>
              <a:t>BL11</a:t>
            </a:r>
            <a:r>
              <a:rPr lang="en-US" altLang="ko-KR" sz="1400" dirty="0" smtClean="0"/>
              <a:t>.  New PQ,SQ,3D,FRC Mode (For Multi-Pipelines)</a:t>
            </a:r>
          </a:p>
          <a:p>
            <a:r>
              <a:rPr lang="en-US" altLang="ko-KR" sz="1400" b="1" dirty="0" smtClean="0"/>
              <a:t>BL12</a:t>
            </a:r>
            <a:r>
              <a:rPr lang="en-US" altLang="ko-KR" sz="1400" dirty="0" smtClean="0"/>
              <a:t>.  New App &amp; Window Lifecycle (For App on App)</a:t>
            </a:r>
          </a:p>
          <a:p>
            <a:r>
              <a:rPr lang="en-US" altLang="ko-KR" sz="1400" b="1" dirty="0" smtClean="0"/>
              <a:t>BL13</a:t>
            </a:r>
            <a:r>
              <a:rPr lang="en-US" altLang="ko-KR" sz="1400" dirty="0" smtClean="0"/>
              <a:t>.  Extended Services by New App Lifecycle (For App on App)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평행 사변형 56"/>
          <p:cNvSpPr/>
          <p:nvPr/>
        </p:nvSpPr>
        <p:spPr>
          <a:xfrm>
            <a:off x="1749400" y="6467056"/>
            <a:ext cx="360040" cy="216024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58" name="평행 사변형 57"/>
          <p:cNvSpPr/>
          <p:nvPr/>
        </p:nvSpPr>
        <p:spPr>
          <a:xfrm>
            <a:off x="2037432" y="6467056"/>
            <a:ext cx="360040" cy="216024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59" name="평행 사변형 58"/>
          <p:cNvSpPr/>
          <p:nvPr/>
        </p:nvSpPr>
        <p:spPr>
          <a:xfrm>
            <a:off x="2325464" y="6467056"/>
            <a:ext cx="360040" cy="216024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91680" y="623731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Background Apps</a:t>
            </a:r>
            <a:endParaRPr lang="ko-KR" altLang="en-US" sz="1000" b="1" dirty="0"/>
          </a:p>
        </p:txBody>
      </p:sp>
      <p:sp>
        <p:nvSpPr>
          <p:cNvPr id="53" name="평행 사변형 52"/>
          <p:cNvSpPr/>
          <p:nvPr/>
        </p:nvSpPr>
        <p:spPr>
          <a:xfrm>
            <a:off x="179512" y="6150448"/>
            <a:ext cx="360040" cy="216024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54" name="평행 사변형 53"/>
          <p:cNvSpPr/>
          <p:nvPr/>
        </p:nvSpPr>
        <p:spPr>
          <a:xfrm>
            <a:off x="467544" y="6150448"/>
            <a:ext cx="360040" cy="216024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55" name="평행 사변형 54"/>
          <p:cNvSpPr/>
          <p:nvPr/>
        </p:nvSpPr>
        <p:spPr>
          <a:xfrm>
            <a:off x="755576" y="6150448"/>
            <a:ext cx="360040" cy="216024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49" name="평행 사변형 48"/>
          <p:cNvSpPr/>
          <p:nvPr/>
        </p:nvSpPr>
        <p:spPr>
          <a:xfrm>
            <a:off x="3563888" y="6510488"/>
            <a:ext cx="360040" cy="216024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50" name="평행 사변형 49"/>
          <p:cNvSpPr/>
          <p:nvPr/>
        </p:nvSpPr>
        <p:spPr>
          <a:xfrm>
            <a:off x="3851920" y="6510488"/>
            <a:ext cx="360040" cy="216024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51" name="평행 사변형 50"/>
          <p:cNvSpPr/>
          <p:nvPr/>
        </p:nvSpPr>
        <p:spPr>
          <a:xfrm>
            <a:off x="4139952" y="6510488"/>
            <a:ext cx="360040" cy="216024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48" name="평행 사변형 47"/>
          <p:cNvSpPr/>
          <p:nvPr/>
        </p:nvSpPr>
        <p:spPr>
          <a:xfrm>
            <a:off x="6516216" y="6381328"/>
            <a:ext cx="1152128" cy="432048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Card4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020272" y="6093296"/>
            <a:ext cx="1080120" cy="504056"/>
            <a:chOff x="6300192" y="5805264"/>
            <a:chExt cx="1872208" cy="792088"/>
          </a:xfrm>
        </p:grpSpPr>
        <p:sp>
          <p:nvSpPr>
            <p:cNvPr id="41" name="평행 사변형 40"/>
            <p:cNvSpPr/>
            <p:nvPr/>
          </p:nvSpPr>
          <p:spPr>
            <a:xfrm>
              <a:off x="6300192" y="5949280"/>
              <a:ext cx="1728192" cy="648072"/>
            </a:xfrm>
            <a:prstGeom prst="parallelogram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Card2</a:t>
              </a:r>
              <a:endParaRPr lang="ko-KR" alt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6372200" y="5877272"/>
              <a:ext cx="1728192" cy="648072"/>
            </a:xfrm>
            <a:prstGeom prst="parallelogram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Card2</a:t>
              </a:r>
              <a:endParaRPr lang="ko-KR" alt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6444208" y="5805264"/>
              <a:ext cx="1728192" cy="648072"/>
            </a:xfrm>
            <a:prstGeom prst="parallelogram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Card3</a:t>
              </a:r>
              <a:endParaRPr lang="ko-KR" altLang="en-US" sz="14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0" name="평행 사변형 39"/>
          <p:cNvSpPr/>
          <p:nvPr/>
        </p:nvSpPr>
        <p:spPr>
          <a:xfrm>
            <a:off x="2483768" y="6237312"/>
            <a:ext cx="936104" cy="360040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Card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496" y="73199"/>
            <a:ext cx="885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[BL01] 1.1 Multiple Window Mode(Layout) –</a:t>
            </a:r>
            <a:r>
              <a:rPr lang="en-US" altLang="ko-KR" sz="2000" b="1" dirty="0" smtClean="0">
                <a:sym typeface="Wingdings" pitchFamily="2" charset="2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Definition of AS-IS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5085184"/>
            <a:ext cx="8280920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3528" y="52292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Layer1</a:t>
            </a:r>
            <a:endParaRPr lang="ko-KR" altLang="en-US" b="1" dirty="0"/>
          </a:p>
        </p:txBody>
      </p:sp>
      <p:sp>
        <p:nvSpPr>
          <p:cNvPr id="9" name="평행 사변형 8"/>
          <p:cNvSpPr/>
          <p:nvPr/>
        </p:nvSpPr>
        <p:spPr>
          <a:xfrm>
            <a:off x="827584" y="5877272"/>
            <a:ext cx="936104" cy="360040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Card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0" name="평행 사변형 9"/>
          <p:cNvSpPr/>
          <p:nvPr/>
        </p:nvSpPr>
        <p:spPr>
          <a:xfrm>
            <a:off x="4427984" y="5805264"/>
            <a:ext cx="950392" cy="432048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Card1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2" name="평행 사변형 11"/>
          <p:cNvSpPr/>
          <p:nvPr/>
        </p:nvSpPr>
        <p:spPr>
          <a:xfrm>
            <a:off x="5277792" y="5805264"/>
            <a:ext cx="950392" cy="432048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Card2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5" name="평행 사변형 14"/>
          <p:cNvSpPr/>
          <p:nvPr/>
        </p:nvSpPr>
        <p:spPr>
          <a:xfrm>
            <a:off x="7582048" y="5805264"/>
            <a:ext cx="1152128" cy="432048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Card2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7" name="평행 사변형 16"/>
          <p:cNvSpPr/>
          <p:nvPr/>
        </p:nvSpPr>
        <p:spPr>
          <a:xfrm>
            <a:off x="7942088" y="5445224"/>
            <a:ext cx="1152128" cy="504056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Card1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2" name="평행 사변형 21"/>
          <p:cNvSpPr/>
          <p:nvPr/>
        </p:nvSpPr>
        <p:spPr>
          <a:xfrm>
            <a:off x="5176640" y="6237312"/>
            <a:ext cx="950392" cy="432048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Card4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3" name="평행 사변형 22"/>
          <p:cNvSpPr/>
          <p:nvPr/>
        </p:nvSpPr>
        <p:spPr>
          <a:xfrm>
            <a:off x="4326832" y="6237312"/>
            <a:ext cx="950392" cy="432048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Card3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5" name="평행 사변형 24"/>
          <p:cNvSpPr/>
          <p:nvPr/>
        </p:nvSpPr>
        <p:spPr>
          <a:xfrm>
            <a:off x="2483768" y="6136728"/>
            <a:ext cx="936104" cy="360040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Card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4" name="평행 사변형 23"/>
          <p:cNvSpPr/>
          <p:nvPr/>
        </p:nvSpPr>
        <p:spPr>
          <a:xfrm>
            <a:off x="2483768" y="6021288"/>
            <a:ext cx="936104" cy="360040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Card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27784" y="5733256"/>
            <a:ext cx="7159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prstClr val="black"/>
                </a:solidFill>
              </a:rPr>
              <a:t>Group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31640" y="5157192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Single Mode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499992" y="5137447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Split Mode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876256" y="5137447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Windowed Mode</a:t>
            </a:r>
            <a:endParaRPr lang="ko-KR" altLang="en-US" sz="1400" b="1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395536" y="4221088"/>
            <a:ext cx="8280920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3528" y="44278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Layer2~N</a:t>
            </a:r>
            <a:endParaRPr lang="ko-KR" altLang="en-US" b="1" dirty="0"/>
          </a:p>
        </p:txBody>
      </p:sp>
      <p:sp>
        <p:nvSpPr>
          <p:cNvPr id="33" name="평행 사변형 32"/>
          <p:cNvSpPr/>
          <p:nvPr/>
        </p:nvSpPr>
        <p:spPr>
          <a:xfrm>
            <a:off x="4283968" y="4293096"/>
            <a:ext cx="1872208" cy="720080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System UI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(Overlay,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Popup,Home,Recent</a:t>
            </a:r>
            <a:r>
              <a:rPr lang="en-US" altLang="ko-KR" sz="1200" dirty="0" smtClean="0">
                <a:solidFill>
                  <a:schemeClr val="tx1"/>
                </a:solidFill>
              </a:rPr>
              <a:t> List)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7504" y="548680"/>
            <a:ext cx="88924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There are three Window Mode.</a:t>
            </a:r>
          </a:p>
          <a:p>
            <a:pPr>
              <a:buFontTx/>
              <a:buChar char="-"/>
            </a:pPr>
            <a:r>
              <a:rPr lang="en-US" altLang="ko-KR" sz="1400" dirty="0" smtClean="0"/>
              <a:t> Single Mode : Only single foreground card app is allowed. Others are in the background.</a:t>
            </a:r>
          </a:p>
          <a:p>
            <a:pPr>
              <a:buFontTx/>
              <a:buChar char="-"/>
            </a:pPr>
            <a:r>
              <a:rPr lang="en-US" altLang="ko-KR" sz="1400" dirty="0" smtClean="0"/>
              <a:t> Split Mode : Multiple foreground card app is allowed. They are located in the split layout.</a:t>
            </a:r>
          </a:p>
          <a:p>
            <a:pPr>
              <a:buFontTx/>
              <a:buChar char="-"/>
            </a:pPr>
            <a:r>
              <a:rPr lang="en-US" altLang="ko-KR" sz="1400" dirty="0" smtClean="0"/>
              <a:t> Windowed Mode : Multiple foreground card app is allowed. They are free-located.(It’s similar as generic window system.)</a:t>
            </a:r>
          </a:p>
          <a:p>
            <a:pPr>
              <a:buFontTx/>
              <a:buChar char="-"/>
            </a:pPr>
            <a:endParaRPr lang="en-US" altLang="ko-KR" sz="1400" b="1" dirty="0" smtClean="0"/>
          </a:p>
          <a:p>
            <a:r>
              <a:rPr lang="en-US" altLang="ko-KR" sz="1400" b="1" dirty="0" smtClean="0"/>
              <a:t>What is the window group?</a:t>
            </a:r>
          </a:p>
          <a:p>
            <a:pPr>
              <a:buFontTx/>
              <a:buChar char="-"/>
            </a:pPr>
            <a:r>
              <a:rPr lang="en-US" altLang="ko-KR" sz="1400" dirty="0" smtClean="0"/>
              <a:t> It is the way to merge multiple card apps and make single app. So, group is identified as single app in the same lifecycle.</a:t>
            </a:r>
          </a:p>
          <a:p>
            <a:pPr>
              <a:buFontTx/>
              <a:buChar char="-"/>
            </a:pPr>
            <a:endParaRPr lang="en-US" altLang="ko-KR" sz="1400" dirty="0" smtClean="0"/>
          </a:p>
          <a:p>
            <a:r>
              <a:rPr lang="en-US" altLang="ko-KR" sz="1400" b="1" dirty="0" smtClean="0"/>
              <a:t>The character of Window Mode.</a:t>
            </a:r>
          </a:p>
          <a:p>
            <a:pPr>
              <a:buFontTx/>
              <a:buChar char="-"/>
            </a:pPr>
            <a:r>
              <a:rPr lang="en-US" altLang="ko-KR" sz="1400" dirty="0" smtClean="0"/>
              <a:t> Window mode  only affects Card Apps in Layer1. System UI in Layer 2~N is unaffected.</a:t>
            </a:r>
          </a:p>
          <a:p>
            <a:pPr>
              <a:buFontTx/>
              <a:buChar char="-"/>
            </a:pPr>
            <a:r>
              <a:rPr lang="en-US" altLang="ko-KR" sz="1400" dirty="0" smtClean="0"/>
              <a:t> Window mode can be switched and card apps in recent list will be located in the layout of each window mode.</a:t>
            </a:r>
          </a:p>
          <a:p>
            <a:pPr>
              <a:buFontTx/>
              <a:buChar char="-"/>
            </a:pPr>
            <a:r>
              <a:rPr lang="en-US" altLang="ko-KR" sz="1400" dirty="0" smtClean="0"/>
              <a:t> The policy to decide priority of HW Resource between apps is different from each Window Mode.</a:t>
            </a:r>
            <a:br>
              <a:rPr lang="en-US" altLang="ko-KR" sz="1400" dirty="0" smtClean="0"/>
            </a:br>
            <a:r>
              <a:rPr lang="en-US" altLang="ko-KR" sz="1400" dirty="0" smtClean="0"/>
              <a:t>  (Refer to “</a:t>
            </a:r>
            <a:r>
              <a:rPr lang="en-US" altLang="ko-KR" sz="1400" b="1" dirty="0" smtClean="0"/>
              <a:t>The Policy of H/W Resource Priority According to Window Mode.”</a:t>
            </a:r>
            <a:r>
              <a:rPr lang="en-US" altLang="ko-KR" sz="1400" dirty="0" smtClean="0"/>
              <a:t>)</a:t>
            </a:r>
            <a:endParaRPr lang="ko-KR" altLang="en-US" sz="1400" b="1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907704" y="58772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OR</a:t>
            </a:r>
            <a:endParaRPr lang="ko-KR" altLang="en-US" b="1" dirty="0"/>
          </a:p>
        </p:txBody>
      </p:sp>
      <p:sp>
        <p:nvSpPr>
          <p:cNvPr id="37" name="평행 사변형 36"/>
          <p:cNvSpPr/>
          <p:nvPr/>
        </p:nvSpPr>
        <p:spPr>
          <a:xfrm>
            <a:off x="5349800" y="5733256"/>
            <a:ext cx="950392" cy="432048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Card2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>
            <a:off x="5421808" y="5661248"/>
            <a:ext cx="950392" cy="432048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Card2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580112" y="5373216"/>
            <a:ext cx="7159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prstClr val="black"/>
                </a:solidFill>
              </a:rPr>
              <a:t>Group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7024387" y="5848128"/>
            <a:ext cx="7159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prstClr val="black"/>
                </a:solidFill>
              </a:rPr>
              <a:t>Group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3563888" y="6309320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Background Apps</a:t>
            </a:r>
            <a:endParaRPr lang="ko-KR" altLang="en-US" sz="1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8928" y="592070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Background Apps</a:t>
            </a:r>
            <a:endParaRPr lang="ko-KR" alt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496" y="73199"/>
            <a:ext cx="896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[BL01] 1.2 Multiple Window Mode(Layout) –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Proposal of New Widget Concept 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7504" y="548680"/>
            <a:ext cx="88924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What window mode is needed to be used for the 17 years TV product ?</a:t>
            </a:r>
          </a:p>
          <a:p>
            <a:endParaRPr lang="en-US" altLang="ko-KR" sz="1200" b="1" dirty="0" smtClean="0"/>
          </a:p>
          <a:p>
            <a:pPr marL="342900" indent="-342900"/>
            <a:r>
              <a:rPr lang="en-US" altLang="ko-KR" sz="1200" b="1" dirty="0" smtClean="0"/>
              <a:t>1.  The characters of Overlay Screen Share and Music Player.</a:t>
            </a:r>
          </a:p>
          <a:p>
            <a:pPr marL="342900" indent="-342900">
              <a:buAutoNum type="arabicParenR"/>
            </a:pPr>
            <a:r>
              <a:rPr lang="en-US" altLang="ko-KR" sz="1200" dirty="0" smtClean="0"/>
              <a:t>Z-order </a:t>
            </a:r>
          </a:p>
          <a:p>
            <a:pPr marL="342900" indent="-342900">
              <a:buFontTx/>
              <a:buChar char="-"/>
            </a:pPr>
            <a:r>
              <a:rPr lang="en-US" altLang="ko-KR" sz="1200" dirty="0" smtClean="0"/>
              <a:t>Card &lt; Overlay Screen Share &lt; Home, Settings, …</a:t>
            </a:r>
          </a:p>
          <a:p>
            <a:pPr marL="342900" indent="-342900">
              <a:buAutoNum type="arabicParenR" startAt="2"/>
            </a:pPr>
            <a:r>
              <a:rPr lang="en-US" altLang="ko-KR" sz="1200" dirty="0" smtClean="0"/>
              <a:t>Life Cycle</a:t>
            </a:r>
          </a:p>
          <a:p>
            <a:pPr marL="342900" indent="-342900">
              <a:buFontTx/>
              <a:buChar char="-"/>
            </a:pPr>
            <a:r>
              <a:rPr lang="en-US" altLang="ko-KR" sz="1200" dirty="0" smtClean="0"/>
              <a:t>Floating Property : It is not closed, even though Card app is changed.</a:t>
            </a:r>
          </a:p>
          <a:p>
            <a:pPr marL="342900" indent="-342900">
              <a:buFontTx/>
              <a:buChar char="-"/>
            </a:pPr>
            <a:r>
              <a:rPr lang="en-US" altLang="ko-KR" sz="1200" dirty="0" smtClean="0"/>
              <a:t>Minimized Icon Property : It can be minimized and changed to small icon.</a:t>
            </a:r>
          </a:p>
          <a:p>
            <a:pPr marL="342900" indent="-342900">
              <a:buFontTx/>
              <a:buChar char="-"/>
            </a:pPr>
            <a:r>
              <a:rPr lang="en-US" altLang="ko-KR" sz="1200" dirty="0" smtClean="0"/>
              <a:t>It has exclusive relationship between Overlay Screen Share and Music Player App.</a:t>
            </a:r>
          </a:p>
          <a:p>
            <a:pPr marL="342900" indent="-342900">
              <a:buAutoNum type="arabicParenR" startAt="3"/>
            </a:pPr>
            <a:r>
              <a:rPr lang="en-US" altLang="ko-KR" sz="1200" dirty="0" smtClean="0"/>
              <a:t>Key &amp; Mouse</a:t>
            </a:r>
          </a:p>
          <a:p>
            <a:pPr marL="342900" indent="-342900">
              <a:buFontTx/>
              <a:buChar char="-"/>
            </a:pPr>
            <a:r>
              <a:rPr lang="en-US" altLang="ko-KR" sz="1200" dirty="0" smtClean="0"/>
              <a:t>It gets all of key and mouse event during it is displayed.</a:t>
            </a:r>
          </a:p>
          <a:p>
            <a:pPr marL="342900" indent="-342900">
              <a:buFontTx/>
              <a:buChar char="-"/>
            </a:pPr>
            <a:r>
              <a:rPr lang="en-US" altLang="ko-KR" sz="1200" dirty="0" smtClean="0"/>
              <a:t>Card app has all of key during it is minimized as the small icon.</a:t>
            </a:r>
          </a:p>
          <a:p>
            <a:pPr marL="342900" indent="-342900">
              <a:buAutoNum type="arabicParenR" startAt="4"/>
            </a:pPr>
            <a:r>
              <a:rPr lang="en-US" altLang="ko-KR" sz="1200" dirty="0" smtClean="0"/>
              <a:t>H/W Resource</a:t>
            </a:r>
          </a:p>
          <a:p>
            <a:pPr marL="342900" indent="-342900">
              <a:buFontTx/>
              <a:buChar char="-"/>
            </a:pPr>
            <a:r>
              <a:rPr lang="en-US" altLang="ko-KR" sz="1200" dirty="0" smtClean="0"/>
              <a:t>It always has lower priority than Card app.</a:t>
            </a:r>
          </a:p>
          <a:p>
            <a:pPr marL="342900" indent="-342900">
              <a:buAutoNum type="arabicParenR" startAt="5"/>
            </a:pPr>
            <a:r>
              <a:rPr lang="en-US" altLang="ko-KR" sz="1200" dirty="0" smtClean="0"/>
              <a:t>Look &amp; Feel </a:t>
            </a:r>
          </a:p>
          <a:p>
            <a:pPr marL="342900" indent="-342900"/>
            <a:r>
              <a:rPr lang="en-US" altLang="ko-KR" sz="1200" dirty="0" smtClean="0"/>
              <a:t>-	It is not main window. It is additional window or second window on the Card Window.</a:t>
            </a:r>
          </a:p>
          <a:p>
            <a:pPr marL="342900" indent="-342900"/>
            <a:endParaRPr lang="en-US" altLang="ko-KR" sz="1200" b="1" dirty="0" smtClean="0"/>
          </a:p>
          <a:p>
            <a:pPr marL="342900" indent="-342900"/>
            <a:endParaRPr lang="en-US" altLang="ko-KR" sz="1200" b="1" dirty="0" smtClean="0"/>
          </a:p>
          <a:p>
            <a:pPr marL="342900" indent="-342900">
              <a:buAutoNum type="arabicPeriod" startAt="2"/>
            </a:pPr>
            <a:r>
              <a:rPr lang="en-US" altLang="ko-KR" sz="1200" b="1" dirty="0" smtClean="0"/>
              <a:t>What is needed for Overlay Screen Share ?</a:t>
            </a:r>
          </a:p>
          <a:p>
            <a:pPr marL="342900" indent="-342900">
              <a:buAutoNum type="arabicParenR"/>
            </a:pPr>
            <a:r>
              <a:rPr lang="en-US" altLang="ko-KR" sz="1200" dirty="0" smtClean="0"/>
              <a:t>Split and Windowed Mode are not appropriate.</a:t>
            </a:r>
          </a:p>
          <a:p>
            <a:pPr marL="342900" indent="-342900">
              <a:buAutoNum type="arabicParenR"/>
            </a:pPr>
            <a:r>
              <a:rPr lang="en-US" altLang="ko-KR" sz="1200" dirty="0" smtClean="0"/>
              <a:t>It looks like the Widget in Single Mode.</a:t>
            </a:r>
          </a:p>
          <a:p>
            <a:pPr marL="342900" indent="-342900">
              <a:buAutoNum type="arabicParenR"/>
            </a:pPr>
            <a:r>
              <a:rPr lang="en-US" altLang="ko-KR" sz="1200" b="1" dirty="0" smtClean="0">
                <a:solidFill>
                  <a:srgbClr val="FF0000"/>
                </a:solidFill>
              </a:rPr>
              <a:t>New Widget Window</a:t>
            </a:r>
            <a:r>
              <a:rPr lang="en-US" altLang="ko-KR" sz="1200" dirty="0" smtClean="0"/>
              <a:t> which can have A/V is needed.</a:t>
            </a:r>
          </a:p>
        </p:txBody>
      </p:sp>
      <p:sp>
        <p:nvSpPr>
          <p:cNvPr id="74" name="평행 사변형 73"/>
          <p:cNvSpPr/>
          <p:nvPr/>
        </p:nvSpPr>
        <p:spPr>
          <a:xfrm>
            <a:off x="5997872" y="6525344"/>
            <a:ext cx="360040" cy="216024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75" name="평행 사변형 74"/>
          <p:cNvSpPr/>
          <p:nvPr/>
        </p:nvSpPr>
        <p:spPr>
          <a:xfrm>
            <a:off x="6285904" y="6525344"/>
            <a:ext cx="360040" cy="216024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76" name="평행 사변형 75"/>
          <p:cNvSpPr/>
          <p:nvPr/>
        </p:nvSpPr>
        <p:spPr>
          <a:xfrm>
            <a:off x="6573936" y="6525344"/>
            <a:ext cx="360040" cy="216024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580112" y="6295600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Background App</a:t>
            </a:r>
            <a:endParaRPr lang="ko-KR" altLang="en-US" sz="1000" b="1" dirty="0"/>
          </a:p>
        </p:txBody>
      </p:sp>
      <p:sp>
        <p:nvSpPr>
          <p:cNvPr id="78" name="평행 사변형 77"/>
          <p:cNvSpPr/>
          <p:nvPr/>
        </p:nvSpPr>
        <p:spPr>
          <a:xfrm>
            <a:off x="4427984" y="6208736"/>
            <a:ext cx="360040" cy="216024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79" name="평행 사변형 78"/>
          <p:cNvSpPr/>
          <p:nvPr/>
        </p:nvSpPr>
        <p:spPr>
          <a:xfrm>
            <a:off x="4716016" y="6208736"/>
            <a:ext cx="360040" cy="216024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80" name="평행 사변형 79"/>
          <p:cNvSpPr/>
          <p:nvPr/>
        </p:nvSpPr>
        <p:spPr>
          <a:xfrm>
            <a:off x="5004048" y="6208736"/>
            <a:ext cx="360040" cy="216024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81" name="평행 사변형 80"/>
          <p:cNvSpPr/>
          <p:nvPr/>
        </p:nvSpPr>
        <p:spPr>
          <a:xfrm>
            <a:off x="6732240" y="6295600"/>
            <a:ext cx="936104" cy="360040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Card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83" name="평행 사변형 82"/>
          <p:cNvSpPr/>
          <p:nvPr/>
        </p:nvSpPr>
        <p:spPr>
          <a:xfrm>
            <a:off x="5076056" y="5935560"/>
            <a:ext cx="936104" cy="360040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Card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84" name="평행 사변형 83"/>
          <p:cNvSpPr/>
          <p:nvPr/>
        </p:nvSpPr>
        <p:spPr>
          <a:xfrm>
            <a:off x="6732240" y="6195016"/>
            <a:ext cx="936104" cy="360040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Card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85" name="평행 사변형 84"/>
          <p:cNvSpPr/>
          <p:nvPr/>
        </p:nvSpPr>
        <p:spPr>
          <a:xfrm>
            <a:off x="6732240" y="6079576"/>
            <a:ext cx="936104" cy="360040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Card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876256" y="5791544"/>
            <a:ext cx="7159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prstClr val="black"/>
                </a:solidFill>
              </a:rPr>
              <a:t>Group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156176" y="593556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OR</a:t>
            </a:r>
            <a:endParaRPr lang="ko-KR" alt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3923928" y="5978992"/>
            <a:ext cx="1411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Background App</a:t>
            </a:r>
            <a:endParaRPr lang="ko-KR" altLang="en-US" sz="10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5436096" y="5575520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Single Mode</a:t>
            </a:r>
            <a:endParaRPr lang="ko-KR" altLang="en-US" sz="1400" b="1" dirty="0"/>
          </a:p>
        </p:txBody>
      </p:sp>
      <p:cxnSp>
        <p:nvCxnSpPr>
          <p:cNvPr id="91" name="직선 연결선 90"/>
          <p:cNvCxnSpPr/>
          <p:nvPr/>
        </p:nvCxnSpPr>
        <p:spPr>
          <a:xfrm>
            <a:off x="4572000" y="5517232"/>
            <a:ext cx="4248472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99992" y="550351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Layer1</a:t>
            </a:r>
            <a:endParaRPr lang="ko-KR" altLang="en-US" b="1" dirty="0"/>
          </a:p>
        </p:txBody>
      </p:sp>
      <p:cxnSp>
        <p:nvCxnSpPr>
          <p:cNvPr id="93" name="직선 연결선 92"/>
          <p:cNvCxnSpPr/>
          <p:nvPr/>
        </p:nvCxnSpPr>
        <p:spPr>
          <a:xfrm>
            <a:off x="4644008" y="3789040"/>
            <a:ext cx="4176464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499992" y="406778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Layer2~N</a:t>
            </a:r>
            <a:endParaRPr lang="ko-KR" altLang="en-US" b="1" dirty="0"/>
          </a:p>
        </p:txBody>
      </p:sp>
      <p:sp>
        <p:nvSpPr>
          <p:cNvPr id="95" name="평행 사변형 94"/>
          <p:cNvSpPr/>
          <p:nvPr/>
        </p:nvSpPr>
        <p:spPr>
          <a:xfrm>
            <a:off x="5796136" y="3861048"/>
            <a:ext cx="1872208" cy="720080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System UI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(Overlay,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Popup,Home</a:t>
            </a:r>
            <a:r>
              <a:rPr lang="en-US" altLang="ko-KR" sz="1200" dirty="0" smtClean="0">
                <a:solidFill>
                  <a:schemeClr val="tx1"/>
                </a:solidFill>
              </a:rPr>
              <a:t>, Recent List)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4644008" y="4653136"/>
            <a:ext cx="4176464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평행 사변형 98"/>
          <p:cNvSpPr/>
          <p:nvPr/>
        </p:nvSpPr>
        <p:spPr>
          <a:xfrm>
            <a:off x="5652120" y="4725144"/>
            <a:ext cx="1872208" cy="720080"/>
          </a:xfrm>
          <a:prstGeom prst="parallelogram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Widget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(Music Player or Overlay Screen Share)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499992" y="48598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Layer1.5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평행 사변형 44"/>
          <p:cNvSpPr/>
          <p:nvPr/>
        </p:nvSpPr>
        <p:spPr>
          <a:xfrm>
            <a:off x="5004048" y="4653136"/>
            <a:ext cx="3456384" cy="2016224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60" name="평행 사변형 59"/>
          <p:cNvSpPr/>
          <p:nvPr/>
        </p:nvSpPr>
        <p:spPr>
          <a:xfrm>
            <a:off x="5116534" y="4005064"/>
            <a:ext cx="1759722" cy="1584176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40" name="평행 사변형 39"/>
          <p:cNvSpPr/>
          <p:nvPr/>
        </p:nvSpPr>
        <p:spPr>
          <a:xfrm>
            <a:off x="467544" y="4653136"/>
            <a:ext cx="3456384" cy="2016224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496" y="73199"/>
            <a:ext cx="896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[BL01] 1.2 Multiple Window Mode(Layout) –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Structure of Widget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9" name="평행 사변형 28"/>
          <p:cNvSpPr/>
          <p:nvPr/>
        </p:nvSpPr>
        <p:spPr>
          <a:xfrm>
            <a:off x="467544" y="3717032"/>
            <a:ext cx="3456384" cy="2016224"/>
          </a:xfrm>
          <a:prstGeom prst="parallelogram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31" name="평행 사변형 30"/>
          <p:cNvSpPr/>
          <p:nvPr/>
        </p:nvSpPr>
        <p:spPr>
          <a:xfrm>
            <a:off x="611560" y="4365104"/>
            <a:ext cx="1584176" cy="1224136"/>
          </a:xfrm>
          <a:prstGeom prst="parallelogram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29242" y="3789040"/>
            <a:ext cx="2242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Screen share app(   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Full Window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sp>
        <p:nvSpPr>
          <p:cNvPr id="33" name="평행 사변형 32"/>
          <p:cNvSpPr/>
          <p:nvPr/>
        </p:nvSpPr>
        <p:spPr>
          <a:xfrm>
            <a:off x="899592" y="4005064"/>
            <a:ext cx="1419140" cy="360040"/>
          </a:xfrm>
          <a:prstGeom prst="parallelogram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71600" y="3973534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Decoration by App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063066" y="4189558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331640" y="4189558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619672" y="4189558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907704" y="4200068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03648" y="5949280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Live TV app</a:t>
            </a:r>
          </a:p>
          <a:p>
            <a:r>
              <a:rPr lang="en-US" altLang="ko-KR" sz="1600" b="1" dirty="0" smtClean="0"/>
              <a:t>(Full Window) </a:t>
            </a:r>
            <a:endParaRPr lang="ko-KR" altLang="en-US" sz="1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267744" y="450912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Transparent</a:t>
            </a:r>
          </a:p>
          <a:p>
            <a:pPr algn="ct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Area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4556" y="4798893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Screen share </a:t>
            </a:r>
          </a:p>
          <a:p>
            <a:r>
              <a:rPr lang="en-US" altLang="ko-KR" sz="1200" b="1" dirty="0" smtClean="0"/>
              <a:t>Media pipeline</a:t>
            </a:r>
            <a:br>
              <a:rPr lang="en-US" altLang="ko-KR" sz="1200" b="1" dirty="0" smtClean="0"/>
            </a:br>
            <a:r>
              <a:rPr lang="en-US" altLang="ko-KR" sz="1200" b="1" dirty="0" smtClean="0"/>
              <a:t>(Phone Mirroring)</a:t>
            </a:r>
          </a:p>
        </p:txBody>
      </p:sp>
      <p:sp>
        <p:nvSpPr>
          <p:cNvPr id="47" name="평행 사변형 46"/>
          <p:cNvSpPr/>
          <p:nvPr/>
        </p:nvSpPr>
        <p:spPr>
          <a:xfrm>
            <a:off x="5148064" y="4365104"/>
            <a:ext cx="1584176" cy="1224136"/>
          </a:xfrm>
          <a:prstGeom prst="parallelogram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48264" y="3708321"/>
            <a:ext cx="2195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Screen share app</a:t>
            </a:r>
            <a:br>
              <a:rPr lang="en-US" altLang="ko-KR" sz="1600" b="1" dirty="0" smtClean="0"/>
            </a:br>
            <a:r>
              <a:rPr lang="en-US" altLang="ko-KR" sz="1600" b="1" dirty="0" smtClean="0"/>
              <a:t>(   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Partial Window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sp>
        <p:nvSpPr>
          <p:cNvPr id="49" name="평행 사변형 48"/>
          <p:cNvSpPr/>
          <p:nvPr/>
        </p:nvSpPr>
        <p:spPr>
          <a:xfrm>
            <a:off x="5436096" y="4005064"/>
            <a:ext cx="1419140" cy="360040"/>
          </a:xfrm>
          <a:prstGeom prst="parallelogram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76574" y="3973535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Decoration by LSM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99570" y="4189558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868144" y="4189558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6156176" y="4189558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444208" y="4200068"/>
            <a:ext cx="144016" cy="1440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40152" y="5949280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Live TV app</a:t>
            </a:r>
          </a:p>
          <a:p>
            <a:r>
              <a:rPr lang="en-US" altLang="ko-KR" sz="1600" b="1" dirty="0" smtClean="0"/>
              <a:t>(Full Window ) </a:t>
            </a:r>
            <a:endParaRPr lang="ko-KR" altLang="en-US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5271060" y="4798893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Screen share </a:t>
            </a:r>
          </a:p>
          <a:p>
            <a:r>
              <a:rPr lang="en-US" altLang="ko-KR" sz="1200" b="1" dirty="0" smtClean="0"/>
              <a:t>Media pipeline</a:t>
            </a:r>
            <a:br>
              <a:rPr lang="en-US" altLang="ko-KR" sz="1200" b="1" dirty="0" smtClean="0"/>
            </a:br>
            <a:r>
              <a:rPr lang="en-US" altLang="ko-KR" sz="1200" b="1" dirty="0" smtClean="0"/>
              <a:t>(Phone Mirroring)</a:t>
            </a:r>
          </a:p>
        </p:txBody>
      </p:sp>
      <p:sp>
        <p:nvSpPr>
          <p:cNvPr id="59" name="자유형 58"/>
          <p:cNvSpPr/>
          <p:nvPr/>
        </p:nvSpPr>
        <p:spPr>
          <a:xfrm>
            <a:off x="6421821" y="4293096"/>
            <a:ext cx="1318531" cy="544570"/>
          </a:xfrm>
          <a:custGeom>
            <a:avLst/>
            <a:gdLst>
              <a:gd name="connsiteX0" fmla="*/ 1408386 w 1408386"/>
              <a:gd name="connsiteY0" fmla="*/ 0 h 904109"/>
              <a:gd name="connsiteX1" fmla="*/ 1355834 w 1408386"/>
              <a:gd name="connsiteY1" fmla="*/ 73573 h 904109"/>
              <a:gd name="connsiteX2" fmla="*/ 1303282 w 1408386"/>
              <a:gd name="connsiteY2" fmla="*/ 157655 h 904109"/>
              <a:gd name="connsiteX3" fmla="*/ 1292772 w 1408386"/>
              <a:gd name="connsiteY3" fmla="*/ 189186 h 904109"/>
              <a:gd name="connsiteX4" fmla="*/ 1250731 w 1408386"/>
              <a:gd name="connsiteY4" fmla="*/ 231228 h 904109"/>
              <a:gd name="connsiteX5" fmla="*/ 1166648 w 1408386"/>
              <a:gd name="connsiteY5" fmla="*/ 346842 h 904109"/>
              <a:gd name="connsiteX6" fmla="*/ 1093076 w 1408386"/>
              <a:gd name="connsiteY6" fmla="*/ 441435 h 904109"/>
              <a:gd name="connsiteX7" fmla="*/ 1051034 w 1408386"/>
              <a:gd name="connsiteY7" fmla="*/ 525517 h 904109"/>
              <a:gd name="connsiteX8" fmla="*/ 1030013 w 1408386"/>
              <a:gd name="connsiteY8" fmla="*/ 567559 h 904109"/>
              <a:gd name="connsiteX9" fmla="*/ 935420 w 1408386"/>
              <a:gd name="connsiteY9" fmla="*/ 651642 h 904109"/>
              <a:gd name="connsiteX10" fmla="*/ 882869 w 1408386"/>
              <a:gd name="connsiteY10" fmla="*/ 693683 h 904109"/>
              <a:gd name="connsiteX11" fmla="*/ 851338 w 1408386"/>
              <a:gd name="connsiteY11" fmla="*/ 725214 h 904109"/>
              <a:gd name="connsiteX12" fmla="*/ 809296 w 1408386"/>
              <a:gd name="connsiteY12" fmla="*/ 746235 h 904109"/>
              <a:gd name="connsiteX13" fmla="*/ 735724 w 1408386"/>
              <a:gd name="connsiteY13" fmla="*/ 777766 h 904109"/>
              <a:gd name="connsiteX14" fmla="*/ 672662 w 1408386"/>
              <a:gd name="connsiteY14" fmla="*/ 809297 h 904109"/>
              <a:gd name="connsiteX15" fmla="*/ 641131 w 1408386"/>
              <a:gd name="connsiteY15" fmla="*/ 830317 h 904109"/>
              <a:gd name="connsiteX16" fmla="*/ 557048 w 1408386"/>
              <a:gd name="connsiteY16" fmla="*/ 851338 h 904109"/>
              <a:gd name="connsiteX17" fmla="*/ 525517 w 1408386"/>
              <a:gd name="connsiteY17" fmla="*/ 861849 h 904109"/>
              <a:gd name="connsiteX18" fmla="*/ 451945 w 1408386"/>
              <a:gd name="connsiteY18" fmla="*/ 872359 h 904109"/>
              <a:gd name="connsiteX19" fmla="*/ 388882 w 1408386"/>
              <a:gd name="connsiteY19" fmla="*/ 882869 h 904109"/>
              <a:gd name="connsiteX20" fmla="*/ 357351 w 1408386"/>
              <a:gd name="connsiteY20" fmla="*/ 893380 h 904109"/>
              <a:gd name="connsiteX21" fmla="*/ 0 w 1408386"/>
              <a:gd name="connsiteY21" fmla="*/ 903890 h 90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408386" h="904109">
                <a:moveTo>
                  <a:pt x="1408386" y="0"/>
                </a:moveTo>
                <a:cubicBezTo>
                  <a:pt x="1357026" y="51360"/>
                  <a:pt x="1392726" y="9013"/>
                  <a:pt x="1355834" y="73573"/>
                </a:cubicBezTo>
                <a:cubicBezTo>
                  <a:pt x="1322484" y="131935"/>
                  <a:pt x="1342925" y="78369"/>
                  <a:pt x="1303282" y="157655"/>
                </a:cubicBezTo>
                <a:cubicBezTo>
                  <a:pt x="1298327" y="167564"/>
                  <a:pt x="1299211" y="180171"/>
                  <a:pt x="1292772" y="189186"/>
                </a:cubicBezTo>
                <a:cubicBezTo>
                  <a:pt x="1281253" y="205313"/>
                  <a:pt x="1263629" y="216181"/>
                  <a:pt x="1250731" y="231228"/>
                </a:cubicBezTo>
                <a:cubicBezTo>
                  <a:pt x="1180318" y="313378"/>
                  <a:pt x="1320379" y="193111"/>
                  <a:pt x="1166648" y="346842"/>
                </a:cubicBezTo>
                <a:cubicBezTo>
                  <a:pt x="1136976" y="376514"/>
                  <a:pt x="1109839" y="399528"/>
                  <a:pt x="1093076" y="441435"/>
                </a:cubicBezTo>
                <a:cubicBezTo>
                  <a:pt x="1051686" y="544907"/>
                  <a:pt x="1093017" y="452047"/>
                  <a:pt x="1051034" y="525517"/>
                </a:cubicBezTo>
                <a:cubicBezTo>
                  <a:pt x="1043260" y="539121"/>
                  <a:pt x="1039801" y="555324"/>
                  <a:pt x="1030013" y="567559"/>
                </a:cubicBezTo>
                <a:cubicBezTo>
                  <a:pt x="988874" y="618983"/>
                  <a:pt x="978575" y="622872"/>
                  <a:pt x="935420" y="651642"/>
                </a:cubicBezTo>
                <a:cubicBezTo>
                  <a:pt x="888410" y="722159"/>
                  <a:pt x="943789" y="653070"/>
                  <a:pt x="882869" y="693683"/>
                </a:cubicBezTo>
                <a:cubicBezTo>
                  <a:pt x="870501" y="701928"/>
                  <a:pt x="863433" y="716575"/>
                  <a:pt x="851338" y="725214"/>
                </a:cubicBezTo>
                <a:cubicBezTo>
                  <a:pt x="838588" y="734321"/>
                  <a:pt x="822900" y="738462"/>
                  <a:pt x="809296" y="746235"/>
                </a:cubicBezTo>
                <a:cubicBezTo>
                  <a:pt x="752843" y="778494"/>
                  <a:pt x="804775" y="760502"/>
                  <a:pt x="735724" y="777766"/>
                </a:cubicBezTo>
                <a:cubicBezTo>
                  <a:pt x="645361" y="838006"/>
                  <a:pt x="759691" y="765783"/>
                  <a:pt x="672662" y="809297"/>
                </a:cubicBezTo>
                <a:cubicBezTo>
                  <a:pt x="661364" y="814946"/>
                  <a:pt x="653002" y="826000"/>
                  <a:pt x="641131" y="830317"/>
                </a:cubicBezTo>
                <a:cubicBezTo>
                  <a:pt x="613980" y="840190"/>
                  <a:pt x="584456" y="842202"/>
                  <a:pt x="557048" y="851338"/>
                </a:cubicBezTo>
                <a:cubicBezTo>
                  <a:pt x="546538" y="854842"/>
                  <a:pt x="536381" y="859676"/>
                  <a:pt x="525517" y="861849"/>
                </a:cubicBezTo>
                <a:cubicBezTo>
                  <a:pt x="501225" y="866707"/>
                  <a:pt x="476430" y="868592"/>
                  <a:pt x="451945" y="872359"/>
                </a:cubicBezTo>
                <a:cubicBezTo>
                  <a:pt x="430882" y="875599"/>
                  <a:pt x="409903" y="879366"/>
                  <a:pt x="388882" y="882869"/>
                </a:cubicBezTo>
                <a:cubicBezTo>
                  <a:pt x="378372" y="886373"/>
                  <a:pt x="368412" y="892748"/>
                  <a:pt x="357351" y="893380"/>
                </a:cubicBezTo>
                <a:cubicBezTo>
                  <a:pt x="169599" y="904109"/>
                  <a:pt x="123466" y="903890"/>
                  <a:pt x="0" y="903890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3059832" y="5373216"/>
            <a:ext cx="216024" cy="216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59314" y="5055216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Minimized Icon by App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2051720" y="5157192"/>
            <a:ext cx="936104" cy="3600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7668344" y="5733256"/>
            <a:ext cx="216024" cy="2160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6660232" y="5445224"/>
            <a:ext cx="936104" cy="3600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452320" y="530120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Minimized Icon by LSM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2864828" y="4087582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7122248" y="4027883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827584" y="3973534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323610" y="396458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483768" y="5074674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7308304" y="53012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95536" y="3212976"/>
            <a:ext cx="446449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 smtClean="0"/>
              <a:t>Option </a:t>
            </a:r>
            <a:r>
              <a:rPr lang="en-US" altLang="ko-KR" sz="1700" b="1" dirty="0" smtClean="0"/>
              <a:t>A &gt;&gt; Full Window Widget </a:t>
            </a:r>
            <a:endParaRPr lang="ko-KR" altLang="en-US" sz="17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4788024" y="3212976"/>
            <a:ext cx="41044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 smtClean="0"/>
              <a:t>Option </a:t>
            </a:r>
            <a:r>
              <a:rPr lang="en-US" altLang="ko-KR" sz="1700" b="1" dirty="0" smtClean="0"/>
              <a:t>B &gt;&gt; Partial Window Widget</a:t>
            </a:r>
            <a:endParaRPr lang="ko-KR" altLang="en-US" sz="17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179512" y="692696"/>
            <a:ext cx="856895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1300" b="1" dirty="0" smtClean="0"/>
              <a:t> Three check points about the structure of widget.</a:t>
            </a:r>
          </a:p>
          <a:p>
            <a:pPr marL="342900" indent="-342900">
              <a:buAutoNum type="arabicParenBoth"/>
            </a:pPr>
            <a:r>
              <a:rPr lang="en-US" altLang="ko-KR" sz="1300" dirty="0" smtClean="0"/>
              <a:t>Full window or Partial Window ?</a:t>
            </a:r>
          </a:p>
          <a:p>
            <a:pPr marL="342900" indent="-342900">
              <a:buAutoNum type="arabicParenBoth"/>
            </a:pPr>
            <a:r>
              <a:rPr lang="en-US" altLang="ko-KR" sz="1300" dirty="0" smtClean="0"/>
              <a:t>Decoration by App or LSM ?</a:t>
            </a:r>
          </a:p>
          <a:p>
            <a:pPr marL="342900" indent="-342900">
              <a:buAutoNum type="arabicParenBoth"/>
            </a:pPr>
            <a:r>
              <a:rPr lang="en-US" altLang="ko-KR" sz="1300" dirty="0" smtClean="0"/>
              <a:t>Minimized Icon by App or LSM?</a:t>
            </a:r>
          </a:p>
          <a:p>
            <a:pPr marL="342900" indent="-342900"/>
            <a:endParaRPr lang="en-US" altLang="ko-KR" sz="1300" dirty="0" smtClean="0"/>
          </a:p>
          <a:p>
            <a:pPr lvl="0">
              <a:buFont typeface="Arial" charset="0"/>
              <a:buChar char="•"/>
            </a:pPr>
            <a:r>
              <a:rPr lang="en-US" altLang="ko-KR" sz="1300" b="1" dirty="0" smtClean="0">
                <a:solidFill>
                  <a:prstClr val="black"/>
                </a:solidFill>
              </a:rPr>
              <a:t> </a:t>
            </a:r>
            <a:r>
              <a:rPr lang="en-US" altLang="ko-KR" sz="1300" b="1" dirty="0" smtClean="0"/>
              <a:t>For 17 years Model – Option A or B ?</a:t>
            </a:r>
            <a:endParaRPr lang="en-US" altLang="ko-KR" sz="1300" dirty="0" smtClean="0"/>
          </a:p>
          <a:p>
            <a:pPr marL="342900" indent="-342900">
              <a:buFontTx/>
              <a:buChar char="-"/>
            </a:pPr>
            <a:r>
              <a:rPr lang="en-US" altLang="ko-KR" sz="1300" dirty="0" smtClean="0"/>
              <a:t>(2),(3) are depends on (1) the window type – full or partial window.</a:t>
            </a:r>
          </a:p>
          <a:p>
            <a:pPr marL="342900" indent="-342900">
              <a:buFontTx/>
              <a:buChar char="-"/>
            </a:pPr>
            <a:r>
              <a:rPr lang="en-US" altLang="ko-KR" sz="1300" dirty="0" smtClean="0"/>
              <a:t>Option A is easy and it’s similar to the structure of Music Player using full window, input region, key focus.</a:t>
            </a:r>
          </a:p>
          <a:p>
            <a:pPr marL="342900" indent="-342900">
              <a:buFontTx/>
              <a:buChar char="-"/>
            </a:pPr>
            <a:r>
              <a:rPr lang="en-US" altLang="ko-KR" sz="1300" dirty="0" smtClean="0"/>
              <a:t>Option B is more difficult than B. But, if there are many of widget apps, then Option B is better.</a:t>
            </a:r>
          </a:p>
          <a:p>
            <a:pPr marL="342900" indent="-342900">
              <a:buFontTx/>
              <a:buChar char="-"/>
            </a:pPr>
            <a:r>
              <a:rPr lang="en-US" altLang="ko-KR" sz="1300" dirty="0" smtClean="0"/>
              <a:t>In current, overlay screen share and music player are widget apps. </a:t>
            </a:r>
          </a:p>
          <a:p>
            <a:pPr marL="342900" indent="-342900">
              <a:buFontTx/>
              <a:buChar char="-"/>
            </a:pPr>
            <a:r>
              <a:rPr lang="en-US" altLang="ko-KR" sz="1300" dirty="0" smtClean="0"/>
              <a:t>TVL UX guys will make the widget UX until the end of April.</a:t>
            </a:r>
          </a:p>
          <a:p>
            <a:pPr marL="342900" indent="-342900"/>
            <a:endParaRPr lang="en-US" altLang="ko-KR" sz="1300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496" y="73199"/>
            <a:ext cx="9108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[BL02] 2.1 H/W Video Compositor -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Technical Requirements 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512" y="692697"/>
            <a:ext cx="813690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1. Three Technical Points </a:t>
            </a:r>
          </a:p>
          <a:p>
            <a:pPr marL="342900" indent="-342900">
              <a:buAutoNum type="arabicParenR"/>
            </a:pPr>
            <a:r>
              <a:rPr lang="en-US" altLang="ko-KR" sz="1400" dirty="0" smtClean="0"/>
              <a:t>Surface Hierarchy</a:t>
            </a:r>
          </a:p>
          <a:p>
            <a:pPr marL="342900" indent="-342900">
              <a:buAutoNum type="arabicParenR"/>
            </a:pPr>
            <a:r>
              <a:rPr lang="en-US" altLang="ko-KR" sz="1400" dirty="0" smtClean="0"/>
              <a:t>H/W Video surface(or buffer) for Punch through.</a:t>
            </a:r>
          </a:p>
          <a:p>
            <a:pPr marL="342900" indent="-342900">
              <a:buAutoNum type="arabicParenR"/>
            </a:pPr>
            <a:r>
              <a:rPr lang="en-US" altLang="ko-KR" sz="1400" dirty="0" smtClean="0"/>
              <a:t>Sync between Video surface and H/W Video Scale</a:t>
            </a:r>
          </a:p>
          <a:p>
            <a:pPr marL="342900" indent="-342900"/>
            <a:endParaRPr lang="en-US" altLang="ko-KR" sz="1400" dirty="0" smtClean="0"/>
          </a:p>
          <a:p>
            <a:pPr marL="342900" indent="-342900"/>
            <a:endParaRPr lang="en-US" altLang="ko-KR" sz="1400" dirty="0" smtClean="0"/>
          </a:p>
          <a:p>
            <a:pPr marL="342900" indent="-342900"/>
            <a:r>
              <a:rPr lang="en-US" altLang="ko-KR" sz="1400" b="1" dirty="0" smtClean="0"/>
              <a:t>2. Surface Hierarchy and Video surface.</a:t>
            </a:r>
            <a:endParaRPr lang="en-US" altLang="ko-KR" sz="1400" b="1" u="sng" dirty="0" smtClean="0"/>
          </a:p>
          <a:p>
            <a:pPr marL="342900" indent="-342900">
              <a:buAutoNum type="arabicParenR"/>
            </a:pPr>
            <a:r>
              <a:rPr lang="en-US" altLang="ko-KR" sz="1400" dirty="0" smtClean="0"/>
              <a:t>Interface </a:t>
            </a:r>
          </a:p>
          <a:p>
            <a:pPr marL="342900" indent="-342900">
              <a:buFontTx/>
              <a:buChar char="-"/>
            </a:pPr>
            <a:r>
              <a:rPr lang="en-US" altLang="ko-KR" sz="1400" dirty="0" smtClean="0"/>
              <a:t>Private </a:t>
            </a:r>
            <a:r>
              <a:rPr lang="en-US" altLang="ko-KR" sz="1400" dirty="0" err="1" smtClean="0"/>
              <a:t>webOS</a:t>
            </a:r>
            <a:r>
              <a:rPr lang="en-US" altLang="ko-KR" sz="1400" dirty="0" smtClean="0"/>
              <a:t> Extension Wayland Interface is needed due to QT 5.7 license issue.</a:t>
            </a:r>
          </a:p>
          <a:p>
            <a:pPr marL="342900" indent="-342900">
              <a:buFontTx/>
              <a:buChar char="-"/>
            </a:pPr>
            <a:r>
              <a:rPr lang="en-US" altLang="ko-KR" sz="1400" dirty="0" smtClean="0"/>
              <a:t>Review wiki which is updated by Anupam. </a:t>
            </a:r>
          </a:p>
          <a:p>
            <a:pPr marL="342900" indent="-342900"/>
            <a:endParaRPr lang="en-US" altLang="ko-KR" sz="1400" dirty="0" smtClean="0"/>
          </a:p>
          <a:p>
            <a:pPr marL="342900" indent="-342900">
              <a:buAutoNum type="arabicParenR" startAt="2"/>
            </a:pPr>
            <a:r>
              <a:rPr lang="en-US" altLang="ko-KR" sz="1400" dirty="0" smtClean="0"/>
              <a:t>Hierarchy Characters</a:t>
            </a:r>
          </a:p>
          <a:p>
            <a:pPr marL="342900" indent="-342900">
              <a:buFontTx/>
              <a:buChar char="-"/>
            </a:pPr>
            <a:r>
              <a:rPr lang="en-US" altLang="ko-KR" sz="1400" dirty="0" smtClean="0"/>
              <a:t>Single Parents can include multiple Child Surfaces.</a:t>
            </a:r>
          </a:p>
          <a:p>
            <a:pPr marL="342900" indent="-342900">
              <a:buFontTx/>
              <a:buChar char="-"/>
            </a:pPr>
            <a:r>
              <a:rPr lang="en-US" altLang="ko-KR" sz="1400" dirty="0" smtClean="0"/>
              <a:t>Visibility, Z-order and Lifecycle of the Child Surfaces follow Parents.</a:t>
            </a:r>
            <a:br>
              <a:rPr lang="en-US" altLang="ko-KR" sz="1400" dirty="0" smtClean="0"/>
            </a:br>
            <a:r>
              <a:rPr lang="en-US" altLang="ko-KR" sz="1400" dirty="0" smtClean="0"/>
              <a:t>So, The property of Child Surfaces are automatically changed when Parents surface is changed. </a:t>
            </a:r>
          </a:p>
          <a:p>
            <a:pPr marL="342900" indent="-342900"/>
            <a:endParaRPr lang="en-US" altLang="ko-KR" sz="1400" dirty="0" smtClean="0"/>
          </a:p>
          <a:p>
            <a:pPr marL="342900" indent="-342900">
              <a:buAutoNum type="arabicParenR" startAt="3"/>
            </a:pPr>
            <a:r>
              <a:rPr lang="en-US" altLang="ko-KR" sz="1400" dirty="0" smtClean="0"/>
              <a:t>Coordinates in screen</a:t>
            </a:r>
          </a:p>
          <a:p>
            <a:pPr marL="342900" indent="-342900">
              <a:buFontTx/>
              <a:buChar char="-"/>
            </a:pPr>
            <a:r>
              <a:rPr lang="en-US" altLang="ko-KR" sz="1400" dirty="0" smtClean="0"/>
              <a:t>If parents is partial window in screen, who calculates </a:t>
            </a:r>
            <a:br>
              <a:rPr lang="en-US" altLang="ko-KR" sz="1400" dirty="0" smtClean="0"/>
            </a:br>
            <a:r>
              <a:rPr lang="en-US" altLang="ko-KR" sz="1400" dirty="0" smtClean="0"/>
              <a:t>the child’s absolute coordinates in screen?</a:t>
            </a:r>
          </a:p>
          <a:p>
            <a:pPr marL="342900" indent="-342900">
              <a:buFontTx/>
              <a:buChar char="-"/>
            </a:pPr>
            <a:r>
              <a:rPr lang="en-US" altLang="ko-KR" sz="1400" dirty="0" smtClean="0"/>
              <a:t>Who re-calculates the child’s absolute coordinates in screen,  </a:t>
            </a:r>
            <a:br>
              <a:rPr lang="en-US" altLang="ko-KR" sz="1400" dirty="0" smtClean="0"/>
            </a:br>
            <a:r>
              <a:rPr lang="en-US" altLang="ko-KR" sz="1400" dirty="0" smtClean="0"/>
              <a:t>if the size and position of Parents in the screen is changed?</a:t>
            </a:r>
          </a:p>
          <a:p>
            <a:pPr marL="342900" indent="-342900"/>
            <a:endParaRPr lang="en-US" altLang="ko-KR" sz="1400" dirty="0" smtClean="0"/>
          </a:p>
          <a:p>
            <a:pPr marL="342900" indent="-342900"/>
            <a:r>
              <a:rPr lang="en-US" altLang="ko-KR" sz="1400" dirty="0" smtClean="0"/>
              <a:t>4)   Video Objects</a:t>
            </a:r>
          </a:p>
          <a:p>
            <a:pPr marL="342900" indent="-342900">
              <a:buFontTx/>
              <a:buChar char="-"/>
            </a:pPr>
            <a:r>
              <a:rPr lang="en-US" altLang="ko-KR" sz="1400" dirty="0" smtClean="0"/>
              <a:t>They should be modified to use this new H/W Video Compositor.</a:t>
            </a:r>
          </a:p>
          <a:p>
            <a:pPr marL="342900" indent="-342900">
              <a:buFontTx/>
              <a:buChar char="-"/>
            </a:pPr>
            <a:r>
              <a:rPr lang="en-US" altLang="ko-KR" sz="1400" dirty="0" smtClean="0"/>
              <a:t>There are too many of Video Objects at the </a:t>
            </a:r>
            <a:r>
              <a:rPr lang="en-US" altLang="ko-KR" sz="1400" dirty="0" err="1" smtClean="0"/>
              <a:t>webOS</a:t>
            </a:r>
            <a:r>
              <a:rPr lang="en-US" altLang="ko-KR" sz="1400" dirty="0" smtClean="0"/>
              <a:t> TV. (About 26). </a:t>
            </a:r>
          </a:p>
          <a:p>
            <a:pPr marL="342900" indent="-342900"/>
            <a:endParaRPr lang="en-US" altLang="ko-K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496" y="73199"/>
            <a:ext cx="9108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[BL02] 2.2 H/W Video Compositor -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Technical Requirements 2</a:t>
            </a:r>
            <a:endParaRPr lang="ko-KR" altLang="en-US" sz="2000" b="1" dirty="0" smtClean="0">
              <a:solidFill>
                <a:srgbClr val="FF0000"/>
              </a:solidFill>
            </a:endParaRPr>
          </a:p>
          <a:p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548680"/>
            <a:ext cx="91440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Sync between Video surface and H/W Video Scale</a:t>
            </a:r>
          </a:p>
          <a:p>
            <a:pPr marL="342900" indent="-342900">
              <a:buAutoNum type="arabicParenR"/>
            </a:pPr>
            <a:r>
              <a:rPr lang="en-US" altLang="ko-KR" sz="1200" dirty="0" smtClean="0"/>
              <a:t>Video Latency Minimization</a:t>
            </a:r>
          </a:p>
          <a:p>
            <a:pPr marL="342900" indent="-342900">
              <a:buFontTx/>
              <a:buChar char="-"/>
            </a:pPr>
            <a:r>
              <a:rPr lang="en-US" altLang="ko-KR" sz="1200" dirty="0" smtClean="0"/>
              <a:t>FRC Bypass mode is used during two videos are displayed. </a:t>
            </a:r>
          </a:p>
          <a:p>
            <a:pPr marL="342900" indent="-342900"/>
            <a:r>
              <a:rPr lang="en-US" altLang="ko-KR" sz="1200" dirty="0" smtClean="0"/>
              <a:t>2)	Transparency or Black Color by the status of </a:t>
            </a:r>
            <a:r>
              <a:rPr lang="en-US" altLang="ko-KR" sz="1200" dirty="0" err="1" smtClean="0"/>
              <a:t>Scaler</a:t>
            </a:r>
            <a:r>
              <a:rPr lang="en-US" altLang="ko-KR" sz="12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1200" dirty="0" smtClean="0"/>
              <a:t>Video object is filled in blank pixel (AS-IS : Video object is filled in the transparency pixel.)</a:t>
            </a:r>
          </a:p>
          <a:p>
            <a:pPr marL="342900" indent="-342900">
              <a:buFontTx/>
              <a:buChar char="-"/>
            </a:pPr>
            <a:r>
              <a:rPr lang="en-US" altLang="ko-KR" sz="1200" dirty="0" smtClean="0"/>
              <a:t>LSM fill in Transparency pixels.</a:t>
            </a:r>
          </a:p>
          <a:p>
            <a:pPr marL="342900" indent="-342900">
              <a:buFontTx/>
              <a:buChar char="-"/>
            </a:pPr>
            <a:r>
              <a:rPr lang="en-US" altLang="ko-KR" sz="1200" dirty="0" smtClean="0"/>
              <a:t>If </a:t>
            </a:r>
            <a:r>
              <a:rPr lang="en-US" altLang="ko-KR" sz="1200" dirty="0" err="1" smtClean="0"/>
              <a:t>Scaler</a:t>
            </a:r>
            <a:r>
              <a:rPr lang="en-US" altLang="ko-KR" sz="1200" dirty="0" smtClean="0"/>
              <a:t> is invalid, then Video surface should be invalid and filled in black pixels. (Who?)</a:t>
            </a:r>
          </a:p>
          <a:p>
            <a:pPr marL="342900" indent="-342900"/>
            <a:r>
              <a:rPr lang="en-US" altLang="ko-KR" sz="1200" dirty="0" smtClean="0"/>
              <a:t>3)	Error Handling</a:t>
            </a:r>
          </a:p>
          <a:p>
            <a:pPr marL="342900" indent="-342900">
              <a:buFontTx/>
              <a:buChar char="-"/>
            </a:pPr>
            <a:r>
              <a:rPr lang="en-US" altLang="ko-KR" sz="1200" dirty="0" smtClean="0"/>
              <a:t>If </a:t>
            </a:r>
            <a:r>
              <a:rPr lang="en-US" altLang="ko-KR" sz="1200" dirty="0" err="1" smtClean="0"/>
              <a:t>Scaler</a:t>
            </a:r>
            <a:r>
              <a:rPr lang="en-US" altLang="ko-KR" sz="1200" dirty="0" smtClean="0"/>
              <a:t> is invalid, Video surface should be invalid and Error reason should be sent to the App.</a:t>
            </a:r>
          </a:p>
          <a:p>
            <a:pPr marL="342900" indent="-342900">
              <a:buAutoNum type="arabicParenR" startAt="4"/>
            </a:pPr>
            <a:r>
              <a:rPr lang="en-US" altLang="ko-KR" sz="1200" dirty="0" smtClean="0"/>
              <a:t>Coordinates in screen</a:t>
            </a:r>
          </a:p>
          <a:p>
            <a:pPr marL="342900" indent="-342900">
              <a:buFontTx/>
              <a:buChar char="-"/>
            </a:pPr>
            <a:r>
              <a:rPr lang="en-US" altLang="ko-KR" sz="1200" dirty="0" smtClean="0"/>
              <a:t>If the window of app is partial window or changed in screen, the coordinates of video surface and H/W Video </a:t>
            </a:r>
            <a:r>
              <a:rPr lang="en-US" altLang="ko-KR" sz="1200" dirty="0" err="1" smtClean="0"/>
              <a:t>Scaler</a:t>
            </a:r>
            <a:r>
              <a:rPr lang="en-US" altLang="ko-KR" sz="1200" dirty="0" smtClean="0"/>
              <a:t> in screen should be together calculated or re-calculated by Form Factor.</a:t>
            </a:r>
          </a:p>
          <a:p>
            <a:pPr marL="342900" indent="-342900">
              <a:buFontTx/>
              <a:buChar char="-"/>
            </a:pPr>
            <a:r>
              <a:rPr lang="en-US" altLang="ko-KR" sz="1200" dirty="0" smtClean="0"/>
              <a:t>Form Factor : Screen is 2K or 4K(16:9) or 4K(21:9).  App is 1.5K or 2K(16:9) or 2K(21:9). Native UI is 1.5K or 2K(16:9) or 2K(21:9). Video is 2K or 4K(16:9) or 4K(21:9).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11560" y="5716364"/>
            <a:ext cx="1152128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LSM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755576" y="5301208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6677" y="5309691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Set Video Info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2843808" y="5716364"/>
            <a:ext cx="1152128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MDC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755576" y="6741368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91084" y="6453336"/>
            <a:ext cx="648072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Luna</a:t>
            </a:r>
            <a:endParaRPr lang="ko-KR" altLang="en-US" sz="1200" dirty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1691680" y="6728668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63688" y="643644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Wayland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995936" y="600439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Control Video</a:t>
            </a:r>
            <a:endParaRPr lang="ko-KR" altLang="en-US" sz="1200" dirty="0"/>
          </a:p>
        </p:txBody>
      </p:sp>
      <p:sp>
        <p:nvSpPr>
          <p:cNvPr id="63" name="직사각형 62"/>
          <p:cNvSpPr/>
          <p:nvPr/>
        </p:nvSpPr>
        <p:spPr>
          <a:xfrm>
            <a:off x="5292080" y="5716364"/>
            <a:ext cx="1152128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VSM/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Display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3995936" y="6267028"/>
            <a:ext cx="12961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3995936" y="5860380"/>
            <a:ext cx="12961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995936" y="5214049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Set FRC bypass</a:t>
            </a:r>
          </a:p>
          <a:p>
            <a:r>
              <a:rPr lang="en-US" altLang="ko-KR" sz="1200" dirty="0" smtClean="0"/>
              <a:t>If two videos are connected.</a:t>
            </a:r>
            <a:endParaRPr lang="ko-KR" altLang="en-US" sz="1200" dirty="0"/>
          </a:p>
        </p:txBody>
      </p:sp>
      <p:sp>
        <p:nvSpPr>
          <p:cNvPr id="71" name="직사각형 70"/>
          <p:cNvSpPr/>
          <p:nvPr/>
        </p:nvSpPr>
        <p:spPr>
          <a:xfrm>
            <a:off x="611560" y="4780260"/>
            <a:ext cx="1152128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VO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11560" y="4276204"/>
            <a:ext cx="1152128" cy="5040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74" name="Shape 73"/>
          <p:cNvCxnSpPr>
            <a:stCxn id="71" idx="3"/>
            <a:endCxn id="41" idx="0"/>
          </p:cNvCxnSpPr>
          <p:nvPr/>
        </p:nvCxnSpPr>
        <p:spPr>
          <a:xfrm>
            <a:off x="1763688" y="5032288"/>
            <a:ext cx="1656184" cy="68407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051720" y="479296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Control Video</a:t>
            </a:r>
          </a:p>
          <a:p>
            <a:r>
              <a:rPr lang="en-US" altLang="ko-KR" sz="1200" dirty="0" smtClean="0"/>
              <a:t>Get the error reason</a:t>
            </a:r>
            <a:endParaRPr lang="ko-KR" altLang="en-US" sz="1200" dirty="0"/>
          </a:p>
        </p:txBody>
      </p:sp>
      <p:sp>
        <p:nvSpPr>
          <p:cNvPr id="76" name="타원 75"/>
          <p:cNvSpPr/>
          <p:nvPr/>
        </p:nvSpPr>
        <p:spPr>
          <a:xfrm>
            <a:off x="1907704" y="4797152"/>
            <a:ext cx="182116" cy="1821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78" name="직선 화살표 연결선 77"/>
          <p:cNvCxnSpPr>
            <a:stCxn id="21" idx="3"/>
            <a:endCxn id="41" idx="1"/>
          </p:cNvCxnSpPr>
          <p:nvPr/>
        </p:nvCxnSpPr>
        <p:spPr>
          <a:xfrm>
            <a:off x="1763688" y="6040400"/>
            <a:ext cx="10801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738288" y="5813772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Control Video</a:t>
            </a:r>
          </a:p>
          <a:p>
            <a:r>
              <a:rPr lang="en-US" altLang="ko-KR" sz="1200" dirty="0" smtClean="0"/>
              <a:t>Get the error reason</a:t>
            </a:r>
            <a:endParaRPr lang="ko-KR" altLang="en-US" sz="1200" dirty="0"/>
          </a:p>
        </p:txBody>
      </p:sp>
      <p:sp>
        <p:nvSpPr>
          <p:cNvPr id="80" name="타원 79"/>
          <p:cNvSpPr/>
          <p:nvPr/>
        </p:nvSpPr>
        <p:spPr>
          <a:xfrm>
            <a:off x="2195736" y="5733256"/>
            <a:ext cx="182116" cy="1821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B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79512" y="3717032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1400" dirty="0" smtClean="0"/>
              <a:t>Option A &gt;&gt; Video Objects are controller of H/W compositor.</a:t>
            </a:r>
          </a:p>
          <a:p>
            <a:pPr marL="342900" indent="-342900">
              <a:buFontTx/>
              <a:buChar char="-"/>
            </a:pPr>
            <a:r>
              <a:rPr lang="en-US" altLang="ko-KR" sz="1400" dirty="0" smtClean="0"/>
              <a:t>Option B &gt;&gt; LSM is controller of H/W compositor.</a:t>
            </a:r>
          </a:p>
        </p:txBody>
      </p:sp>
      <p:sp>
        <p:nvSpPr>
          <p:cNvPr id="27" name="타원 26"/>
          <p:cNvSpPr/>
          <p:nvPr/>
        </p:nvSpPr>
        <p:spPr>
          <a:xfrm>
            <a:off x="395536" y="5229200"/>
            <a:ext cx="182116" cy="1821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B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79512" y="5229200"/>
            <a:ext cx="182116" cy="1821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619672" y="5301208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59632" y="5301208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Get the Error reason</a:t>
            </a:r>
            <a:endParaRPr lang="ko-KR" altLang="en-US" sz="1000" dirty="0"/>
          </a:p>
        </p:txBody>
      </p:sp>
      <p:sp>
        <p:nvSpPr>
          <p:cNvPr id="36" name="타원 35"/>
          <p:cNvSpPr/>
          <p:nvPr/>
        </p:nvSpPr>
        <p:spPr>
          <a:xfrm>
            <a:off x="1168574" y="5320258"/>
            <a:ext cx="182116" cy="1821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B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496" y="3284984"/>
            <a:ext cx="7542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4. Example of Architectural Direction.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496" y="73199"/>
            <a:ext cx="9145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[BL02] 2.3 H/W Video Compositor -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Architectural Alternatives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19872" y="5330388"/>
            <a:ext cx="93610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419872" y="5013176"/>
            <a:ext cx="936104" cy="3172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419872" y="6122476"/>
            <a:ext cx="936104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LSM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04048" y="6122476"/>
            <a:ext cx="79208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MDC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>
            <a:stCxn id="39" idx="3"/>
            <a:endCxn id="44" idx="1"/>
          </p:cNvCxnSpPr>
          <p:nvPr/>
        </p:nvCxnSpPr>
        <p:spPr>
          <a:xfrm>
            <a:off x="4355976" y="633850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hape 47"/>
          <p:cNvCxnSpPr>
            <a:stCxn id="49" idx="2"/>
            <a:endCxn id="39" idx="1"/>
          </p:cNvCxnSpPr>
          <p:nvPr/>
        </p:nvCxnSpPr>
        <p:spPr>
          <a:xfrm rot="16200000" flipH="1">
            <a:off x="2818377" y="5737004"/>
            <a:ext cx="1017637" cy="185353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2982491" y="5032831"/>
            <a:ext cx="504056" cy="288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922428" y="4974728"/>
            <a:ext cx="6351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prstClr val="black"/>
                </a:solidFill>
              </a:rPr>
              <a:t>Parents</a:t>
            </a:r>
          </a:p>
          <a:p>
            <a:r>
              <a:rPr lang="en-US" altLang="ko-KR" sz="1000" b="1" dirty="0" smtClean="0">
                <a:solidFill>
                  <a:prstClr val="black"/>
                </a:solidFill>
              </a:rPr>
              <a:t>Surface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635896" y="5546412"/>
            <a:ext cx="504056" cy="288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576588" y="5493642"/>
            <a:ext cx="6351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prstClr val="black"/>
                </a:solidFill>
              </a:rPr>
              <a:t>Video</a:t>
            </a:r>
          </a:p>
          <a:p>
            <a:r>
              <a:rPr lang="en-US" altLang="ko-KR" sz="1000" b="1" dirty="0" smtClean="0">
                <a:solidFill>
                  <a:prstClr val="black"/>
                </a:solidFill>
              </a:rPr>
              <a:t>Surface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6457925" y="5330388"/>
            <a:ext cx="93610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457925" y="5013176"/>
            <a:ext cx="936104" cy="3172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457925" y="6122476"/>
            <a:ext cx="93610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LSM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105725" y="6122476"/>
            <a:ext cx="792088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MDC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70" name="직선 화살표 연결선 69"/>
          <p:cNvCxnSpPr>
            <a:stCxn id="83" idx="1"/>
            <a:endCxn id="64" idx="3"/>
          </p:cNvCxnSpPr>
          <p:nvPr/>
        </p:nvCxnSpPr>
        <p:spPr>
          <a:xfrm flipH="1">
            <a:off x="7394029" y="6338500"/>
            <a:ext cx="31774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7711777" y="6194484"/>
            <a:ext cx="504056" cy="288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661994" y="6141714"/>
            <a:ext cx="6351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prstClr val="black"/>
                </a:solidFill>
              </a:rPr>
              <a:t>Video</a:t>
            </a:r>
          </a:p>
          <a:p>
            <a:r>
              <a:rPr lang="en-US" altLang="ko-KR" sz="1000" b="1" dirty="0" smtClean="0">
                <a:solidFill>
                  <a:prstClr val="black"/>
                </a:solidFill>
              </a:rPr>
              <a:t>Surface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610052" y="5339913"/>
            <a:ext cx="922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Video/Audio </a:t>
            </a:r>
          </a:p>
          <a:p>
            <a:r>
              <a:rPr lang="en-US" altLang="ko-KR" sz="1000" dirty="0" smtClean="0"/>
              <a:t>Control</a:t>
            </a:r>
            <a:endParaRPr lang="ko-KR" altLang="en-US" sz="1000" dirty="0"/>
          </a:p>
        </p:txBody>
      </p:sp>
      <p:cxnSp>
        <p:nvCxnSpPr>
          <p:cNvPr id="89" name="직선 화살표 연결선 88"/>
          <p:cNvCxnSpPr>
            <a:stCxn id="51" idx="2"/>
            <a:endCxn id="39" idx="0"/>
          </p:cNvCxnSpPr>
          <p:nvPr/>
        </p:nvCxnSpPr>
        <p:spPr>
          <a:xfrm>
            <a:off x="3887924" y="5834444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83568" y="5330388"/>
            <a:ext cx="936104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83568" y="5013176"/>
            <a:ext cx="936104" cy="3172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App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83568" y="6122476"/>
            <a:ext cx="93610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LSM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123728" y="6122476"/>
            <a:ext cx="79208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MDC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251520" y="5021560"/>
            <a:ext cx="504056" cy="288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94370" y="4968190"/>
            <a:ext cx="641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prstClr val="black"/>
                </a:solidFill>
              </a:rPr>
              <a:t>Parents</a:t>
            </a:r>
          </a:p>
          <a:p>
            <a:r>
              <a:rPr lang="en-US" altLang="ko-KR" sz="1000" b="1" dirty="0" smtClean="0">
                <a:solidFill>
                  <a:prstClr val="black"/>
                </a:solidFill>
              </a:rPr>
              <a:t>Surface</a:t>
            </a:r>
            <a:endParaRPr lang="ko-KR" altLang="en-US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903029" y="5552762"/>
            <a:ext cx="504056" cy="288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859706" y="5499992"/>
            <a:ext cx="6351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prstClr val="black"/>
                </a:solidFill>
              </a:rPr>
              <a:t>Video</a:t>
            </a:r>
          </a:p>
          <a:p>
            <a:r>
              <a:rPr lang="en-US" altLang="ko-KR" sz="1000" b="1" dirty="0" smtClean="0">
                <a:solidFill>
                  <a:prstClr val="black"/>
                </a:solidFill>
              </a:rPr>
              <a:t>Surface</a:t>
            </a:r>
            <a:endParaRPr lang="ko-KR" altLang="en-US" dirty="0"/>
          </a:p>
        </p:txBody>
      </p:sp>
      <p:cxnSp>
        <p:nvCxnSpPr>
          <p:cNvPr id="100" name="직선 화살표 연결선 99"/>
          <p:cNvCxnSpPr>
            <a:stCxn id="98" idx="2"/>
            <a:endCxn id="92" idx="0"/>
          </p:cNvCxnSpPr>
          <p:nvPr/>
        </p:nvCxnSpPr>
        <p:spPr>
          <a:xfrm flipH="1">
            <a:off x="1151620" y="5840794"/>
            <a:ext cx="3437" cy="2816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101"/>
          <p:cNvCxnSpPr>
            <a:stCxn id="90" idx="3"/>
            <a:endCxn id="93" idx="0"/>
          </p:cNvCxnSpPr>
          <p:nvPr/>
        </p:nvCxnSpPr>
        <p:spPr>
          <a:xfrm>
            <a:off x="1619672" y="5546412"/>
            <a:ext cx="900100" cy="576064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hape 102"/>
          <p:cNvCxnSpPr>
            <a:stCxn id="96" idx="2"/>
            <a:endCxn id="92" idx="1"/>
          </p:cNvCxnSpPr>
          <p:nvPr/>
        </p:nvCxnSpPr>
        <p:spPr>
          <a:xfrm rot="16200000" flipH="1">
            <a:off x="79104" y="5734036"/>
            <a:ext cx="1028908" cy="180020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111"/>
          <p:cNvCxnSpPr>
            <a:stCxn id="61" idx="3"/>
            <a:endCxn id="69" idx="0"/>
          </p:cNvCxnSpPr>
          <p:nvPr/>
        </p:nvCxnSpPr>
        <p:spPr>
          <a:xfrm>
            <a:off x="7394029" y="5546412"/>
            <a:ext cx="1107740" cy="576064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4380359" y="6134759"/>
            <a:ext cx="63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Video </a:t>
            </a:r>
          </a:p>
          <a:p>
            <a:r>
              <a:rPr lang="en-US" altLang="ko-KR" sz="1000" dirty="0" smtClean="0"/>
              <a:t>Control</a:t>
            </a:r>
            <a:endParaRPr lang="ko-KR" altLang="en-US" sz="1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661964" y="5349438"/>
            <a:ext cx="96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Video/Audio </a:t>
            </a:r>
          </a:p>
          <a:p>
            <a:r>
              <a:rPr lang="en-US" altLang="ko-KR" sz="1000" dirty="0" smtClean="0"/>
              <a:t>Control</a:t>
            </a:r>
            <a:endParaRPr lang="ko-KR" altLang="en-US" sz="1000" dirty="0"/>
          </a:p>
        </p:txBody>
      </p:sp>
      <p:sp>
        <p:nvSpPr>
          <p:cNvPr id="121" name="타원 120"/>
          <p:cNvSpPr/>
          <p:nvPr/>
        </p:nvSpPr>
        <p:spPr>
          <a:xfrm>
            <a:off x="179512" y="4749527"/>
            <a:ext cx="254124" cy="2541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A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3347864" y="4740002"/>
            <a:ext cx="254124" cy="2541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B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6372200" y="4740002"/>
            <a:ext cx="254124" cy="2541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131" name="Shape 130"/>
          <p:cNvCxnSpPr>
            <a:stCxn id="132" idx="2"/>
            <a:endCxn id="64" idx="1"/>
          </p:cNvCxnSpPr>
          <p:nvPr/>
        </p:nvCxnSpPr>
        <p:spPr>
          <a:xfrm rot="16200000" flipH="1">
            <a:off x="5860307" y="5740881"/>
            <a:ext cx="1002779" cy="192458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모서리가 둥근 직사각형 131"/>
          <p:cNvSpPr/>
          <p:nvPr/>
        </p:nvSpPr>
        <p:spPr>
          <a:xfrm>
            <a:off x="6013439" y="5047689"/>
            <a:ext cx="504056" cy="288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5953114" y="4984253"/>
            <a:ext cx="6351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prstClr val="black"/>
                </a:solidFill>
              </a:rPr>
              <a:t>Parents</a:t>
            </a:r>
          </a:p>
          <a:p>
            <a:r>
              <a:rPr lang="en-US" altLang="ko-KR" sz="1000" b="1" dirty="0" smtClean="0">
                <a:solidFill>
                  <a:prstClr val="black"/>
                </a:solidFill>
              </a:rPr>
              <a:t>Surface</a:t>
            </a:r>
            <a:endParaRPr lang="ko-KR" altLang="en-US" dirty="0"/>
          </a:p>
        </p:txBody>
      </p:sp>
      <p:cxnSp>
        <p:nvCxnSpPr>
          <p:cNvPr id="135" name="직선 화살표 연결선 134"/>
          <p:cNvCxnSpPr/>
          <p:nvPr/>
        </p:nvCxnSpPr>
        <p:spPr>
          <a:xfrm>
            <a:off x="6516216" y="6813376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>
            <a:off x="7120855" y="680938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588224" y="6611779"/>
            <a:ext cx="494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LS2</a:t>
            </a:r>
            <a:endParaRPr lang="ko-KR" altLang="en-US" sz="1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7101805" y="658592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wayland</a:t>
            </a:r>
            <a:endParaRPr lang="ko-KR" altLang="en-US" sz="1000" dirty="0"/>
          </a:p>
        </p:txBody>
      </p:sp>
      <p:sp>
        <p:nvSpPr>
          <p:cNvPr id="141" name="직사각형 140"/>
          <p:cNvSpPr/>
          <p:nvPr/>
        </p:nvSpPr>
        <p:spPr>
          <a:xfrm>
            <a:off x="899592" y="5258380"/>
            <a:ext cx="519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VO</a:t>
            </a:r>
          </a:p>
        </p:txBody>
      </p:sp>
      <p:sp>
        <p:nvSpPr>
          <p:cNvPr id="144" name="직사각형 143"/>
          <p:cNvSpPr/>
          <p:nvPr/>
        </p:nvSpPr>
        <p:spPr>
          <a:xfrm>
            <a:off x="3620836" y="5258380"/>
            <a:ext cx="519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VO</a:t>
            </a:r>
            <a:endParaRPr lang="ko-KR" altLang="en-US" b="1" dirty="0" smtClean="0"/>
          </a:p>
        </p:txBody>
      </p:sp>
      <p:sp>
        <p:nvSpPr>
          <p:cNvPr id="147" name="직사각형 146"/>
          <p:cNvSpPr/>
          <p:nvPr/>
        </p:nvSpPr>
        <p:spPr>
          <a:xfrm>
            <a:off x="6660232" y="5258380"/>
            <a:ext cx="519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VO</a:t>
            </a:r>
            <a:endParaRPr lang="ko-KR" altLang="en-US" b="1" dirty="0" smtClean="0"/>
          </a:p>
        </p:txBody>
      </p:sp>
      <p:sp>
        <p:nvSpPr>
          <p:cNvPr id="149" name="TextBox 148"/>
          <p:cNvSpPr txBox="1"/>
          <p:nvPr/>
        </p:nvSpPr>
        <p:spPr>
          <a:xfrm>
            <a:off x="179512" y="620688"/>
            <a:ext cx="885698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Common Responsibility</a:t>
            </a:r>
          </a:p>
          <a:p>
            <a:pPr marL="228600" indent="-228600">
              <a:buFont typeface="Wingdings" pitchFamily="2" charset="2"/>
              <a:buChar char="Ø"/>
            </a:pPr>
            <a:r>
              <a:rPr lang="en-US" altLang="ko-KR" sz="900" b="1" dirty="0" smtClean="0"/>
              <a:t>LSM</a:t>
            </a:r>
          </a:p>
          <a:p>
            <a:pPr marL="685800" lvl="1" indent="-228600">
              <a:buAutoNum type="arabicParenR"/>
            </a:pPr>
            <a:r>
              <a:rPr lang="en-US" altLang="ko-KR" sz="900" dirty="0" smtClean="0"/>
              <a:t>LSM supports the video surface for the punch through.</a:t>
            </a:r>
          </a:p>
          <a:p>
            <a:pPr marL="685800" lvl="1" indent="-228600">
              <a:buAutoNum type="arabicParenR"/>
            </a:pPr>
            <a:r>
              <a:rPr lang="en-US" altLang="ko-KR" sz="900" dirty="0" smtClean="0"/>
              <a:t>LSM supports the surface hierarchy. ( In case of Option C, the surface hierarchy between different processes)</a:t>
            </a:r>
          </a:p>
          <a:p>
            <a:pPr marL="685800" lvl="1" indent="-228600">
              <a:buAutoNum type="arabicParenR"/>
            </a:pPr>
            <a:r>
              <a:rPr lang="en-US" altLang="ko-KR" sz="900" dirty="0" smtClean="0"/>
              <a:t>LSM calculates the video surface's absolute coordinates on the native UI resolution and changes it, when the parents surface is re-sized or re-positioned.</a:t>
            </a:r>
          </a:p>
          <a:p>
            <a:pPr marL="228600" indent="-228600">
              <a:buFont typeface="Wingdings" pitchFamily="2" charset="2"/>
              <a:buChar char="Ø"/>
            </a:pPr>
            <a:r>
              <a:rPr lang="en-US" altLang="ko-KR" sz="900" b="1" dirty="0" smtClean="0"/>
              <a:t>MDC</a:t>
            </a:r>
          </a:p>
          <a:p>
            <a:pPr marL="685800" lvl="1" indent="-228600">
              <a:buAutoNum type="arabicParenR"/>
            </a:pPr>
            <a:r>
              <a:rPr lang="en-US" altLang="ko-KR" sz="900" dirty="0" smtClean="0"/>
              <a:t>MDC supports the management of the H/W video’s control, status and resources.</a:t>
            </a:r>
          </a:p>
          <a:p>
            <a:pPr marL="685800" lvl="1" indent="-228600">
              <a:buAutoNum type="arabicParenR"/>
            </a:pPr>
            <a:r>
              <a:rPr lang="en-US" altLang="ko-KR" sz="900" dirty="0" smtClean="0"/>
              <a:t>MDC calculates the H/W video’s absolute coordinates on the screen resolution and changes it, after getting the video surface’s absolute coordinates on the native UI resolution from LSM.</a:t>
            </a:r>
          </a:p>
          <a:p>
            <a:pPr marL="685800" lvl="1" indent="-228600"/>
            <a:endParaRPr lang="en-US" altLang="ko-KR" sz="1200" dirty="0" smtClean="0"/>
          </a:p>
          <a:p>
            <a:pPr marL="228600" indent="-228600"/>
            <a:endParaRPr lang="en-US" altLang="ko-KR" sz="1200" dirty="0" smtClean="0"/>
          </a:p>
          <a:p>
            <a:pPr marL="228600" indent="-228600"/>
            <a:endParaRPr lang="en-US" altLang="ko-KR" sz="1200" dirty="0" smtClean="0"/>
          </a:p>
          <a:p>
            <a:pPr marL="228600" indent="-228600">
              <a:buAutoNum type="arabicParenR" startAt="4"/>
            </a:pPr>
            <a:endParaRPr lang="ko-KR" altLang="en-US" sz="1200" dirty="0"/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5351388" y="6482516"/>
            <a:ext cx="504056" cy="288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5292080" y="6429746"/>
            <a:ext cx="5373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prstClr val="black"/>
                </a:solidFill>
              </a:rPr>
              <a:t>H/W </a:t>
            </a:r>
          </a:p>
          <a:p>
            <a:r>
              <a:rPr lang="en-US" altLang="ko-KR" sz="1000" b="1" dirty="0" smtClean="0">
                <a:solidFill>
                  <a:prstClr val="black"/>
                </a:solidFill>
              </a:rPr>
              <a:t>Video</a:t>
            </a: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2563396" y="6472356"/>
            <a:ext cx="504056" cy="288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2504088" y="6419586"/>
            <a:ext cx="5373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prstClr val="black"/>
                </a:solidFill>
              </a:rPr>
              <a:t>H/W </a:t>
            </a:r>
          </a:p>
          <a:p>
            <a:r>
              <a:rPr lang="en-US" altLang="ko-KR" sz="1000" b="1" dirty="0" smtClean="0">
                <a:solidFill>
                  <a:prstClr val="black"/>
                </a:solidFill>
              </a:rPr>
              <a:t>Video</a:t>
            </a: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8584128" y="6440988"/>
            <a:ext cx="504056" cy="288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8524820" y="6388218"/>
            <a:ext cx="5373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solidFill>
                  <a:prstClr val="black"/>
                </a:solidFill>
              </a:rPr>
              <a:t>H/W </a:t>
            </a:r>
          </a:p>
          <a:p>
            <a:r>
              <a:rPr lang="en-US" altLang="ko-KR" sz="1000" b="1" dirty="0" smtClean="0">
                <a:solidFill>
                  <a:prstClr val="black"/>
                </a:solidFill>
              </a:rPr>
              <a:t>Video</a:t>
            </a:r>
          </a:p>
        </p:txBody>
      </p:sp>
      <p:graphicFrame>
        <p:nvGraphicFramePr>
          <p:cNvPr id="164" name="표 163"/>
          <p:cNvGraphicFramePr>
            <a:graphicFrameLocks noGrp="1"/>
          </p:cNvGraphicFramePr>
          <p:nvPr/>
        </p:nvGraphicFramePr>
        <p:xfrm>
          <a:off x="179512" y="2295128"/>
          <a:ext cx="8856984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/>
                <a:gridCol w="2376264"/>
                <a:gridCol w="2592288"/>
                <a:gridCol w="2952328"/>
              </a:tblGrid>
              <a:tr h="192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/>
                        <a:t>Quality</a:t>
                      </a:r>
                      <a:r>
                        <a:rPr lang="en-US" altLang="ko-KR" sz="900" b="1" baseline="0" dirty="0" smtClean="0"/>
                        <a:t> Attribute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/>
                        <a:t>Option A&gt;Video Object is</a:t>
                      </a:r>
                      <a:r>
                        <a:rPr lang="en-US" altLang="ko-KR" sz="900" b="1" baseline="0" dirty="0" smtClean="0"/>
                        <a:t> controller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/>
                        <a:t>Option B&gt;LSM</a:t>
                      </a:r>
                      <a:r>
                        <a:rPr lang="en-US" altLang="ko-KR" sz="900" b="1" baseline="0" dirty="0" smtClean="0"/>
                        <a:t> is controller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/>
                        <a:t>Option C&gt;MDC is controller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Performance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[same]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[same]</a:t>
                      </a:r>
                      <a:endParaRPr lang="ko-KR" altLang="en-US" sz="9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[same]</a:t>
                      </a:r>
                      <a:endParaRPr lang="ko-KR" altLang="en-US" sz="9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92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Extensibility</a:t>
                      </a:r>
                    </a:p>
                    <a:p>
                      <a:pPr latinLnBrk="1"/>
                      <a:r>
                        <a:rPr lang="en-US" altLang="ko-KR" sz="900" dirty="0" smtClean="0"/>
                        <a:t>(Modifiability)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[Bad]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ko-KR" sz="900" dirty="0" smtClean="0"/>
                        <a:t>ue to 26 video</a:t>
                      </a:r>
                      <a:r>
                        <a:rPr lang="en-US" altLang="ko-KR" sz="900" baseline="0" dirty="0" smtClean="0"/>
                        <a:t> objects.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[Good]</a:t>
                      </a:r>
                      <a:r>
                        <a:rPr lang="en-US" altLang="ko-KR" sz="900" dirty="0" smtClean="0"/>
                        <a:t>LSM is tightly coupled</a:t>
                      </a:r>
                      <a:r>
                        <a:rPr lang="en-US" altLang="ko-KR" sz="900" baseline="0" dirty="0" smtClean="0"/>
                        <a:t> to MDC.</a:t>
                      </a:r>
                    </a:p>
                    <a:p>
                      <a:pPr latinLnBrk="1"/>
                      <a:r>
                        <a:rPr lang="en-US" altLang="ko-KR" sz="900" baseline="0" dirty="0" smtClean="0"/>
                        <a:t>LSM needs to know the most of MDC features for the app requirements.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[Better]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dirty="0" smtClean="0"/>
                        <a:t>MDC is</a:t>
                      </a:r>
                      <a:r>
                        <a:rPr lang="en-US" altLang="ko-KR" sz="900" baseline="0" dirty="0" smtClean="0"/>
                        <a:t> loosely coupled to LSM.</a:t>
                      </a:r>
                    </a:p>
                    <a:p>
                      <a:pPr latinLnBrk="1"/>
                      <a:r>
                        <a:rPr lang="en-US" altLang="ko-KR" sz="900" baseline="0" dirty="0" smtClean="0"/>
                        <a:t>MDC needs to know only the “punch through” feature of LSM.</a:t>
                      </a:r>
                    </a:p>
                    <a:p>
                      <a:pPr latinLnBrk="1"/>
                      <a:r>
                        <a:rPr lang="en-US" altLang="ko-KR" sz="900" dirty="0" smtClean="0"/>
                        <a:t>MDC</a:t>
                      </a:r>
                      <a:r>
                        <a:rPr lang="en-US" altLang="ko-KR" sz="900" baseline="0" dirty="0" smtClean="0"/>
                        <a:t> can directly handles the app requirements without LSM intervention.</a:t>
                      </a:r>
                      <a:endParaRPr lang="ko-KR" altLang="en-US" sz="900" dirty="0"/>
                    </a:p>
                  </a:txBody>
                  <a:tcPr/>
                </a:tc>
              </a:tr>
              <a:tr h="192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/>
                        <a:t>Development </a:t>
                      </a:r>
                    </a:p>
                    <a:p>
                      <a:pPr latinLnBrk="1"/>
                      <a:r>
                        <a:rPr lang="en-US" altLang="ko-KR" sz="900" baseline="0" dirty="0" smtClean="0"/>
                        <a:t>Cost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[Good]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Punch through : LSM is mostly re-usable.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H/W video : MDC is re-usable.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controller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: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VO needs to control the total sequence..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[Good] </a:t>
                      </a:r>
                    </a:p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Punch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through : LSM is mostly re-usable. </a:t>
                      </a:r>
                    </a:p>
                    <a:p>
                      <a:pPr latinLnBrk="1">
                        <a:buFont typeface="Wingdings" pitchFamily="2" charset="2"/>
                        <a:buNone/>
                      </a:pPr>
                      <a:endParaRPr lang="en-US" altLang="ko-KR" sz="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H/W video : MDC is re-usable.</a:t>
                      </a:r>
                    </a:p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controller : LSM needs to control total sequence.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[Less]</a:t>
                      </a:r>
                    </a:p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Surface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hierarchy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: LSM can’t be reusable.</a:t>
                      </a:r>
                      <a:r>
                        <a:rPr lang="en-US" altLang="ko-KR" sz="900" baseline="0" dirty="0" smtClean="0">
                          <a:solidFill>
                            <a:srgbClr val="FF0000"/>
                          </a:solidFill>
                        </a:rPr>
                        <a:t> New surface hierarchy between different processes.</a:t>
                      </a:r>
                    </a:p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H/W video : MDC is re-usable.</a:t>
                      </a:r>
                    </a:p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controller : MDC needs to control the total sequence.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5" name="직사각형 164"/>
          <p:cNvSpPr/>
          <p:nvPr/>
        </p:nvSpPr>
        <p:spPr>
          <a:xfrm>
            <a:off x="179512" y="2007096"/>
            <a:ext cx="1201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b="1" dirty="0" smtClean="0">
                <a:solidFill>
                  <a:prstClr val="black"/>
                </a:solidFill>
              </a:rPr>
              <a:t>Alternatives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405061" y="4736177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Video Objects are controller</a:t>
            </a:r>
            <a:endParaRPr lang="ko-KR" altLang="en-US" sz="12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3544838" y="4725144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LSM is controller</a:t>
            </a:r>
            <a:endParaRPr lang="ko-KR" altLang="en-US" sz="12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6588224" y="4725144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MDC is controller</a:t>
            </a:r>
            <a:endParaRPr lang="ko-KR" altLang="en-US" sz="1200" b="1" dirty="0"/>
          </a:p>
        </p:txBody>
      </p:sp>
      <p:cxnSp>
        <p:nvCxnSpPr>
          <p:cNvPr id="172" name="Shape 171"/>
          <p:cNvCxnSpPr>
            <a:stCxn id="32" idx="3"/>
            <a:endCxn id="44" idx="0"/>
          </p:cNvCxnSpPr>
          <p:nvPr/>
        </p:nvCxnSpPr>
        <p:spPr>
          <a:xfrm>
            <a:off x="4355976" y="5546412"/>
            <a:ext cx="1044116" cy="576064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4572000" y="5348833"/>
            <a:ext cx="63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Audio</a:t>
            </a:r>
          </a:p>
          <a:p>
            <a:r>
              <a:rPr lang="en-US" altLang="ko-KR" sz="1000" dirty="0" smtClean="0"/>
              <a:t>Control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10459</TotalTime>
  <Words>2006</Words>
  <Application>Microsoft Office PowerPoint</Application>
  <PresentationFormat>화면 슬라이드 쇼(4:3)</PresentationFormat>
  <Paragraphs>470</Paragraphs>
  <Slides>12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626</cp:revision>
  <dcterms:created xsi:type="dcterms:W3CDTF">2016-02-11T22:53:55Z</dcterms:created>
  <dcterms:modified xsi:type="dcterms:W3CDTF">2016-03-23T02:05:37Z</dcterms:modified>
</cp:coreProperties>
</file>