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3" r:id="rId5"/>
    <p:sldId id="260" r:id="rId6"/>
    <p:sldId id="262" r:id="rId7"/>
    <p:sldId id="274" r:id="rId8"/>
    <p:sldId id="273" r:id="rId9"/>
    <p:sldId id="268" r:id="rId10"/>
    <p:sldId id="261" r:id="rId11"/>
    <p:sldId id="267" r:id="rId12"/>
    <p:sldId id="271" r:id="rId13"/>
    <p:sldId id="270" r:id="rId14"/>
    <p:sldId id="264" r:id="rId15"/>
    <p:sldId id="266" r:id="rId16"/>
    <p:sldId id="272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31" autoAdjust="0"/>
  </p:normalViewPr>
  <p:slideViewPr>
    <p:cSldViewPr snapToGrid="0">
      <p:cViewPr varScale="1">
        <p:scale>
          <a:sx n="113" d="100"/>
          <a:sy n="113" d="100"/>
        </p:scale>
        <p:origin x="57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6602-6C17-4B44-91DB-BAA29CC744E9}" type="datetimeFigureOut">
              <a:rPr lang="vi-VN" smtClean="0"/>
              <a:t>20/11/2024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FD99-6A53-41A5-BC6F-31DFBC48F4B5}" type="slidenum">
              <a:rPr lang="vi-VN" smtClean="0"/>
              <a:t>‹#›</a:t>
            </a:fld>
            <a:endParaRPr lang="vi-V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91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6602-6C17-4B44-91DB-BAA29CC744E9}" type="datetimeFigureOut">
              <a:rPr lang="vi-VN" smtClean="0"/>
              <a:t>20/11/2024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FD99-6A53-41A5-BC6F-31DFBC48F4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1977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6602-6C17-4B44-91DB-BAA29CC744E9}" type="datetimeFigureOut">
              <a:rPr lang="vi-VN" smtClean="0"/>
              <a:t>20/11/2024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FD99-6A53-41A5-BC6F-31DFBC48F4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807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6602-6C17-4B44-91DB-BAA29CC744E9}" type="datetimeFigureOut">
              <a:rPr lang="vi-VN" smtClean="0"/>
              <a:t>20/11/2024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FD99-6A53-41A5-BC6F-31DFBC48F4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583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6602-6C17-4B44-91DB-BAA29CC744E9}" type="datetimeFigureOut">
              <a:rPr lang="vi-VN" smtClean="0"/>
              <a:t>20/11/2024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FD99-6A53-41A5-BC6F-31DFBC48F4B5}" type="slidenum">
              <a:rPr lang="vi-VN" smtClean="0"/>
              <a:t>‹#›</a:t>
            </a:fld>
            <a:endParaRPr lang="vi-V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75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6602-6C17-4B44-91DB-BAA29CC744E9}" type="datetimeFigureOut">
              <a:rPr lang="vi-VN" smtClean="0"/>
              <a:t>20/11/2024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FD99-6A53-41A5-BC6F-31DFBC48F4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2873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6602-6C17-4B44-91DB-BAA29CC744E9}" type="datetimeFigureOut">
              <a:rPr lang="vi-VN" smtClean="0"/>
              <a:t>20/11/2024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FD99-6A53-41A5-BC6F-31DFBC48F4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8145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6602-6C17-4B44-91DB-BAA29CC744E9}" type="datetimeFigureOut">
              <a:rPr lang="vi-VN" smtClean="0"/>
              <a:t>20/11/2024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FD99-6A53-41A5-BC6F-31DFBC48F4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6489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6602-6C17-4B44-91DB-BAA29CC744E9}" type="datetimeFigureOut">
              <a:rPr lang="vi-VN" smtClean="0"/>
              <a:t>20/11/2024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FD99-6A53-41A5-BC6F-31DFBC48F4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063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88F6602-6C17-4B44-91DB-BAA29CC744E9}" type="datetimeFigureOut">
              <a:rPr lang="vi-VN" smtClean="0"/>
              <a:t>20/11/2024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77FD99-6A53-41A5-BC6F-31DFBC48F4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580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F6602-6C17-4B44-91DB-BAA29CC744E9}" type="datetimeFigureOut">
              <a:rPr lang="vi-VN" smtClean="0"/>
              <a:t>20/11/2024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FD99-6A53-41A5-BC6F-31DFBC48F4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7353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8F6602-6C17-4B44-91DB-BAA29CC744E9}" type="datetimeFigureOut">
              <a:rPr lang="vi-VN" smtClean="0"/>
              <a:t>20/11/2024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77FD99-6A53-41A5-BC6F-31DFBC48F4B5}" type="slidenum">
              <a:rPr lang="vi-VN" smtClean="0"/>
              <a:t>‹#›</a:t>
            </a:fld>
            <a:endParaRPr lang="vi-V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38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5248-2C6E-3B84-0F6F-1D3F4ADBC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12400" b="1" dirty="0">
                <a:latin typeface="Berlin Sans FB Demi" panose="020E0802020502020306" pitchFamily="34" charset="0"/>
              </a:rPr>
              <a:t>To be Worshiper</a:t>
            </a:r>
            <a:endParaRPr lang="vi-VN" sz="12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33477-5EF2-8897-3076-EF55504452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Trieu john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48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7C0B-8BA5-3BD7-4A2C-FA4BBC3B7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56733"/>
            <a:ext cx="10058400" cy="78062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F Compact Display" panose="02000000000000000000" pitchFamily="50" charset="0"/>
              </a:rPr>
              <a:t>How the term “worship” is used in Old Testament?</a:t>
            </a:r>
            <a:endParaRPr lang="vi-VN" sz="3600" dirty="0">
              <a:latin typeface="SF Compact Display" panose="020000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361DF-4053-70F3-3A59-1858DCB0B4A2}"/>
              </a:ext>
            </a:extLst>
          </p:cNvPr>
          <p:cNvSpPr txBox="1"/>
          <p:nvPr/>
        </p:nvSpPr>
        <p:spPr>
          <a:xfrm>
            <a:off x="1097280" y="1826736"/>
            <a:ext cx="10058400" cy="2798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The nature of the LORD</a:t>
            </a:r>
            <a:r>
              <a:rPr lang="en-US" sz="2400" dirty="0">
                <a:solidFill>
                  <a:srgbClr val="00000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“Give unto the Lord the glory </a:t>
            </a:r>
            <a:r>
              <a:rPr lang="en-US" sz="2400" dirty="0">
                <a:solidFill>
                  <a:srgbClr val="0070C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due to His name</a:t>
            </a: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; Worship the Lord </a:t>
            </a:r>
            <a:r>
              <a:rPr lang="en-US" sz="2400" dirty="0">
                <a:solidFill>
                  <a:srgbClr val="0070C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in the beauty of holiness</a:t>
            </a: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.” </a:t>
            </a:r>
          </a:p>
          <a:p>
            <a:pPr algn="just">
              <a:lnSpc>
                <a:spcPct val="150000"/>
              </a:lnSpc>
            </a:pPr>
            <a:r>
              <a:rPr lang="en-US" sz="2400" i="1" dirty="0">
                <a:latin typeface="SF Compact Text" panose="02000000000000000000" pitchFamily="50" charset="0"/>
                <a:cs typeface="SF Mono Heavy" panose="02000000000000000000" pitchFamily="50" charset="0"/>
              </a:rPr>
              <a:t>- Psalm 29:2</a:t>
            </a:r>
          </a:p>
          <a:p>
            <a:pPr algn="just">
              <a:lnSpc>
                <a:spcPct val="150000"/>
              </a:lnSpc>
            </a:pPr>
            <a:endParaRPr lang="vi-VN" sz="2400" dirty="0">
              <a:latin typeface="SF Compact Text" panose="02000000000000000000" pitchFamily="50" charset="0"/>
              <a:cs typeface="SF Mono Heavy" panose="02000000000000000000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898552-904F-FBAC-AADE-58BB375A8B18}"/>
              </a:ext>
            </a:extLst>
          </p:cNvPr>
          <p:cNvSpPr txBox="1">
            <a:spLocks/>
          </p:cNvSpPr>
          <p:nvPr/>
        </p:nvSpPr>
        <p:spPr>
          <a:xfrm>
            <a:off x="321733" y="86730"/>
            <a:ext cx="10058400" cy="78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F Compact Display" panose="02000000000000000000" pitchFamily="50" charset="0"/>
              </a:rPr>
              <a:t>To be worshiper</a:t>
            </a:r>
            <a:endParaRPr lang="vi-VN" b="1" dirty="0">
              <a:latin typeface="SF Compact Display" panose="02000000000000000000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D3A70E-0EB6-00C2-F33F-045C421DA2FA}"/>
              </a:ext>
            </a:extLst>
          </p:cNvPr>
          <p:cNvSpPr/>
          <p:nvPr/>
        </p:nvSpPr>
        <p:spPr>
          <a:xfrm>
            <a:off x="321733" y="825022"/>
            <a:ext cx="11667067" cy="36000"/>
          </a:xfrm>
          <a:prstGeom prst="rect">
            <a:avLst/>
          </a:prstGeom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9130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7C0B-8BA5-3BD7-4A2C-FA4BBC3B7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56733"/>
            <a:ext cx="10058400" cy="78062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F Compact Display" panose="02000000000000000000" pitchFamily="50" charset="0"/>
              </a:rPr>
              <a:t>How the term “worship” is used in Old Testament?</a:t>
            </a:r>
            <a:endParaRPr lang="vi-VN" sz="3600" dirty="0">
              <a:latin typeface="SF Compact Display" panose="020000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361DF-4053-70F3-3A59-1858DCB0B4A2}"/>
              </a:ext>
            </a:extLst>
          </p:cNvPr>
          <p:cNvSpPr txBox="1"/>
          <p:nvPr/>
        </p:nvSpPr>
        <p:spPr>
          <a:xfrm>
            <a:off x="1097280" y="1826736"/>
            <a:ext cx="10058400" cy="3352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The nature of the LORD</a:t>
            </a:r>
            <a:r>
              <a:rPr lang="en-US" sz="2400" dirty="0">
                <a:solidFill>
                  <a:srgbClr val="00000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“I will worship toward </a:t>
            </a:r>
            <a:r>
              <a:rPr lang="en-US" sz="2400" dirty="0">
                <a:solidFill>
                  <a:srgbClr val="0070C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Your holy temple</a:t>
            </a: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, And praise Your name </a:t>
            </a:r>
            <a:r>
              <a:rPr lang="en-US" sz="2400" dirty="0">
                <a:solidFill>
                  <a:srgbClr val="0070C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For Your lovingkindness and Your truth</a:t>
            </a: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;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For You have magnified Your word above all Your name.” </a:t>
            </a:r>
          </a:p>
          <a:p>
            <a:pPr algn="just">
              <a:lnSpc>
                <a:spcPct val="150000"/>
              </a:lnSpc>
            </a:pPr>
            <a:r>
              <a:rPr lang="en-US" sz="2400" i="1" dirty="0">
                <a:latin typeface="SF Compact Text" panose="02000000000000000000" pitchFamily="50" charset="0"/>
                <a:cs typeface="SF Mono Heavy" panose="02000000000000000000" pitchFamily="50" charset="0"/>
              </a:rPr>
              <a:t>- Psalm 138:2</a:t>
            </a:r>
          </a:p>
          <a:p>
            <a:pPr algn="just">
              <a:lnSpc>
                <a:spcPct val="150000"/>
              </a:lnSpc>
            </a:pPr>
            <a:endParaRPr lang="vi-VN" sz="2400" dirty="0">
              <a:latin typeface="SF Compact Text" panose="02000000000000000000" pitchFamily="50" charset="0"/>
              <a:cs typeface="SF Mono Heavy" panose="02000000000000000000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898552-904F-FBAC-AADE-58BB375A8B18}"/>
              </a:ext>
            </a:extLst>
          </p:cNvPr>
          <p:cNvSpPr txBox="1">
            <a:spLocks/>
          </p:cNvSpPr>
          <p:nvPr/>
        </p:nvSpPr>
        <p:spPr>
          <a:xfrm>
            <a:off x="321733" y="86730"/>
            <a:ext cx="10058400" cy="78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F Compact Display" panose="02000000000000000000" pitchFamily="50" charset="0"/>
              </a:rPr>
              <a:t>To be worshiper</a:t>
            </a:r>
            <a:endParaRPr lang="vi-VN" b="1" dirty="0">
              <a:latin typeface="SF Compact Display" panose="02000000000000000000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D3A70E-0EB6-00C2-F33F-045C421DA2FA}"/>
              </a:ext>
            </a:extLst>
          </p:cNvPr>
          <p:cNvSpPr/>
          <p:nvPr/>
        </p:nvSpPr>
        <p:spPr>
          <a:xfrm>
            <a:off x="321733" y="825022"/>
            <a:ext cx="11667067" cy="36000"/>
          </a:xfrm>
          <a:prstGeom prst="rect">
            <a:avLst/>
          </a:prstGeom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97474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7C0B-8BA5-3BD7-4A2C-FA4BBC3B7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56733"/>
            <a:ext cx="10058400" cy="78062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F Compact Display" panose="02000000000000000000" pitchFamily="50" charset="0"/>
              </a:rPr>
              <a:t>The action of worship</a:t>
            </a:r>
            <a:endParaRPr lang="vi-VN" sz="3600" dirty="0">
              <a:latin typeface="SF Compact Display" panose="020000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361DF-4053-70F3-3A59-1858DCB0B4A2}"/>
              </a:ext>
            </a:extLst>
          </p:cNvPr>
          <p:cNvSpPr txBox="1"/>
          <p:nvPr/>
        </p:nvSpPr>
        <p:spPr>
          <a:xfrm>
            <a:off x="1097280" y="1826736"/>
            <a:ext cx="10058400" cy="224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The nature of the LORD</a:t>
            </a:r>
            <a:r>
              <a:rPr lang="en-US" sz="2400" dirty="0">
                <a:solidFill>
                  <a:srgbClr val="00000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“I will extol the LORD at all times; his praise will always be on my lips.” </a:t>
            </a:r>
          </a:p>
          <a:p>
            <a:pPr algn="just">
              <a:lnSpc>
                <a:spcPct val="150000"/>
              </a:lnSpc>
            </a:pPr>
            <a:r>
              <a:rPr lang="en-US" sz="2400" i="1" dirty="0">
                <a:latin typeface="SF Compact Text" panose="02000000000000000000" pitchFamily="50" charset="0"/>
                <a:cs typeface="SF Mono Heavy" panose="02000000000000000000" pitchFamily="50" charset="0"/>
              </a:rPr>
              <a:t>- Psalm 34:1</a:t>
            </a:r>
          </a:p>
          <a:p>
            <a:pPr algn="just">
              <a:lnSpc>
                <a:spcPct val="150000"/>
              </a:lnSpc>
            </a:pPr>
            <a:endParaRPr lang="vi-VN" sz="2400" dirty="0">
              <a:latin typeface="SF Compact Text" panose="02000000000000000000" pitchFamily="50" charset="0"/>
              <a:cs typeface="SF Mono Heavy" panose="02000000000000000000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898552-904F-FBAC-AADE-58BB375A8B18}"/>
              </a:ext>
            </a:extLst>
          </p:cNvPr>
          <p:cNvSpPr txBox="1">
            <a:spLocks/>
          </p:cNvSpPr>
          <p:nvPr/>
        </p:nvSpPr>
        <p:spPr>
          <a:xfrm>
            <a:off x="321733" y="86730"/>
            <a:ext cx="10058400" cy="78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F Compact Display" panose="02000000000000000000" pitchFamily="50" charset="0"/>
              </a:rPr>
              <a:t>To be worshiper</a:t>
            </a:r>
            <a:endParaRPr lang="vi-VN" b="1" dirty="0">
              <a:latin typeface="SF Compact Display" panose="02000000000000000000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D3A70E-0EB6-00C2-F33F-045C421DA2FA}"/>
              </a:ext>
            </a:extLst>
          </p:cNvPr>
          <p:cNvSpPr/>
          <p:nvPr/>
        </p:nvSpPr>
        <p:spPr>
          <a:xfrm>
            <a:off x="321733" y="825022"/>
            <a:ext cx="11667067" cy="36000"/>
          </a:xfrm>
          <a:prstGeom prst="rect">
            <a:avLst/>
          </a:prstGeom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6184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7C0B-8BA5-3BD7-4A2C-FA4BBC3B7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56733"/>
            <a:ext cx="10058400" cy="78062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F Compact Display" panose="02000000000000000000" pitchFamily="50" charset="0"/>
              </a:rPr>
              <a:t>Worship with feeling</a:t>
            </a:r>
            <a:endParaRPr lang="vi-VN" sz="3600" dirty="0">
              <a:latin typeface="SF Compact Display" panose="02000000000000000000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D3F802-E698-A02D-B86A-FFAA681B311F}"/>
              </a:ext>
            </a:extLst>
          </p:cNvPr>
          <p:cNvSpPr/>
          <p:nvPr/>
        </p:nvSpPr>
        <p:spPr>
          <a:xfrm>
            <a:off x="321733" y="825022"/>
            <a:ext cx="11667067" cy="36000"/>
          </a:xfrm>
          <a:prstGeom prst="rect">
            <a:avLst/>
          </a:prstGeom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898552-904F-FBAC-AADE-58BB375A8B18}"/>
              </a:ext>
            </a:extLst>
          </p:cNvPr>
          <p:cNvSpPr txBox="1">
            <a:spLocks/>
          </p:cNvSpPr>
          <p:nvPr/>
        </p:nvSpPr>
        <p:spPr>
          <a:xfrm>
            <a:off x="321733" y="86730"/>
            <a:ext cx="10058400" cy="78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F Compact Display" panose="02000000000000000000" pitchFamily="50" charset="0"/>
              </a:rPr>
              <a:t>To be worshiper</a:t>
            </a:r>
            <a:endParaRPr lang="vi-VN" b="1" dirty="0">
              <a:latin typeface="SF Compact Display" panose="02000000000000000000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5A1F1D4-87BE-D927-A14A-CB3B28B1F60D}"/>
              </a:ext>
            </a:extLst>
          </p:cNvPr>
          <p:cNvSpPr txBox="1">
            <a:spLocks/>
          </p:cNvSpPr>
          <p:nvPr/>
        </p:nvSpPr>
        <p:spPr>
          <a:xfrm>
            <a:off x="3088639" y="1916112"/>
            <a:ext cx="6133253" cy="780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SF Compact Display" panose="02000000000000000000" pitchFamily="50" charset="0"/>
              </a:rPr>
              <a:t>Are you worshipping God with the feeling?</a:t>
            </a:r>
            <a:endParaRPr lang="vi-VN" sz="2400" dirty="0">
              <a:latin typeface="SF Compact Display" panose="02000000000000000000" pitchFamily="50" charset="0"/>
            </a:endParaRPr>
          </a:p>
        </p:txBody>
      </p:sp>
      <p:pic>
        <p:nvPicPr>
          <p:cNvPr id="1026" name="Picture 2" descr="Question Mark PNGs for Free Download">
            <a:extLst>
              <a:ext uri="{FF2B5EF4-FFF2-40B4-BE49-F238E27FC236}">
                <a16:creationId xmlns:a16="http://schemas.microsoft.com/office/drawing/2014/main" id="{2CAFE274-1441-58FE-5CD5-8C51B62A2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32" y="1998133"/>
            <a:ext cx="2861734" cy="286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FFAE53-3782-ECC9-1D62-B7E5D62F435B}"/>
              </a:ext>
            </a:extLst>
          </p:cNvPr>
          <p:cNvSpPr txBox="1">
            <a:spLocks/>
          </p:cNvSpPr>
          <p:nvPr/>
        </p:nvSpPr>
        <p:spPr>
          <a:xfrm>
            <a:off x="3088639" y="3907843"/>
            <a:ext cx="7291494" cy="780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SF Compact Display" panose="02000000000000000000" pitchFamily="50" charset="0"/>
              </a:rPr>
              <a:t>What are you doing to worship the LORD?</a:t>
            </a:r>
            <a:endParaRPr lang="vi-VN" sz="2400" dirty="0">
              <a:latin typeface="SF Compact Display" panose="02000000000000000000" pitchFamily="50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DA2CCCA-2F81-496B-1A7D-3BC4F3496442}"/>
              </a:ext>
            </a:extLst>
          </p:cNvPr>
          <p:cNvSpPr txBox="1">
            <a:spLocks/>
          </p:cNvSpPr>
          <p:nvPr/>
        </p:nvSpPr>
        <p:spPr>
          <a:xfrm>
            <a:off x="3088639" y="2911978"/>
            <a:ext cx="6133253" cy="780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SF Compact Display" panose="02000000000000000000" pitchFamily="50" charset="0"/>
              </a:rPr>
              <a:t>What is requirement to worship?</a:t>
            </a:r>
            <a:endParaRPr lang="vi-VN" sz="2400" dirty="0">
              <a:latin typeface="SF Compact Display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219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7C0B-8BA5-3BD7-4A2C-FA4BBC3B7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56733"/>
            <a:ext cx="10058400" cy="78062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F Compact Display" panose="02000000000000000000" pitchFamily="50" charset="0"/>
              </a:rPr>
              <a:t>Worship with feeling</a:t>
            </a:r>
            <a:endParaRPr lang="vi-VN" sz="3600" dirty="0">
              <a:latin typeface="SF Compact Display" panose="020000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361DF-4053-70F3-3A59-1858DCB0B4A2}"/>
              </a:ext>
            </a:extLst>
          </p:cNvPr>
          <p:cNvSpPr txBox="1"/>
          <p:nvPr/>
        </p:nvSpPr>
        <p:spPr>
          <a:xfrm>
            <a:off x="1097280" y="1826736"/>
            <a:ext cx="10058400" cy="2798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Genuine worship involves feeling</a:t>
            </a:r>
            <a:r>
              <a:rPr lang="en-US" sz="2400" dirty="0">
                <a:solidFill>
                  <a:srgbClr val="00000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“But I trust in your unfailing love;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My heart rejoices in your salvation.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I will sing the LORD’s praise, for he has been good to me”</a:t>
            </a:r>
          </a:p>
          <a:p>
            <a:pPr algn="just">
              <a:lnSpc>
                <a:spcPct val="150000"/>
              </a:lnSpc>
            </a:pPr>
            <a:r>
              <a:rPr lang="en-US" sz="2400" i="1" dirty="0">
                <a:latin typeface="SF Compact Text" panose="02000000000000000000" pitchFamily="50" charset="0"/>
                <a:cs typeface="SF Mono Heavy" panose="02000000000000000000" pitchFamily="50" charset="0"/>
              </a:rPr>
              <a:t> – Psalm 13:5-6</a:t>
            </a:r>
            <a:endParaRPr lang="vi-VN" sz="2400" i="1" dirty="0">
              <a:latin typeface="SF Compact Text" panose="02000000000000000000" pitchFamily="50" charset="0"/>
              <a:cs typeface="SF Mono Heavy" panose="02000000000000000000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898552-904F-FBAC-AADE-58BB375A8B18}"/>
              </a:ext>
            </a:extLst>
          </p:cNvPr>
          <p:cNvSpPr txBox="1">
            <a:spLocks/>
          </p:cNvSpPr>
          <p:nvPr/>
        </p:nvSpPr>
        <p:spPr>
          <a:xfrm>
            <a:off x="321733" y="86730"/>
            <a:ext cx="10058400" cy="78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F Compact Display" panose="02000000000000000000" pitchFamily="50" charset="0"/>
              </a:rPr>
              <a:t>To be worshiper</a:t>
            </a:r>
            <a:endParaRPr lang="vi-VN" b="1" dirty="0">
              <a:latin typeface="SF Compact Display" panose="02000000000000000000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611A24-FAE7-F22A-664C-F25B609B83E7}"/>
              </a:ext>
            </a:extLst>
          </p:cNvPr>
          <p:cNvSpPr/>
          <p:nvPr/>
        </p:nvSpPr>
        <p:spPr>
          <a:xfrm>
            <a:off x="321733" y="825022"/>
            <a:ext cx="11667067" cy="36000"/>
          </a:xfrm>
          <a:prstGeom prst="rect">
            <a:avLst/>
          </a:prstGeom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8062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7C0B-8BA5-3BD7-4A2C-FA4BBC3B7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56733"/>
            <a:ext cx="10058400" cy="78062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F Compact Display" panose="02000000000000000000" pitchFamily="50" charset="0"/>
              </a:rPr>
              <a:t>Worship with feeling</a:t>
            </a:r>
            <a:endParaRPr lang="vi-VN" sz="3600" dirty="0">
              <a:latin typeface="SF Compact Display" panose="020000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361DF-4053-70F3-3A59-1858DCB0B4A2}"/>
              </a:ext>
            </a:extLst>
          </p:cNvPr>
          <p:cNvSpPr txBox="1"/>
          <p:nvPr/>
        </p:nvSpPr>
        <p:spPr>
          <a:xfrm>
            <a:off x="1097280" y="1826736"/>
            <a:ext cx="10058400" cy="3352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Genuine worship involves feeling</a:t>
            </a:r>
            <a:r>
              <a:rPr lang="en-US" sz="2400" dirty="0">
                <a:solidFill>
                  <a:srgbClr val="00000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Worship is to feel in the heart! In the Christian faith, we should be able to use the word feel boldly and without apology.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Worship must always come from an inward attitude. It embodies a number of factors, including the mental, spiritual and emotional</a:t>
            </a:r>
          </a:p>
          <a:p>
            <a:pPr algn="just">
              <a:lnSpc>
                <a:spcPct val="150000"/>
              </a:lnSpc>
            </a:pPr>
            <a:r>
              <a:rPr lang="en-US" sz="2400" i="1" dirty="0">
                <a:latin typeface="SF Compact Text" panose="02000000000000000000" pitchFamily="50" charset="0"/>
                <a:cs typeface="SF Mono Heavy" panose="02000000000000000000" pitchFamily="50" charset="0"/>
              </a:rPr>
              <a:t>Worship – A W Tozer</a:t>
            </a:r>
            <a:endParaRPr lang="vi-VN" sz="2400" i="1" dirty="0">
              <a:latin typeface="SF Compact Text" panose="02000000000000000000" pitchFamily="50" charset="0"/>
              <a:cs typeface="SF Mono Heavy" panose="02000000000000000000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898552-904F-FBAC-AADE-58BB375A8B18}"/>
              </a:ext>
            </a:extLst>
          </p:cNvPr>
          <p:cNvSpPr txBox="1">
            <a:spLocks/>
          </p:cNvSpPr>
          <p:nvPr/>
        </p:nvSpPr>
        <p:spPr>
          <a:xfrm>
            <a:off x="321733" y="86730"/>
            <a:ext cx="10058400" cy="78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F Compact Display" panose="02000000000000000000" pitchFamily="50" charset="0"/>
              </a:rPr>
              <a:t>To be worshiper</a:t>
            </a:r>
            <a:endParaRPr lang="vi-VN" b="1" dirty="0">
              <a:latin typeface="SF Compact Display" panose="02000000000000000000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611A24-FAE7-F22A-664C-F25B609B83E7}"/>
              </a:ext>
            </a:extLst>
          </p:cNvPr>
          <p:cNvSpPr/>
          <p:nvPr/>
        </p:nvSpPr>
        <p:spPr>
          <a:xfrm>
            <a:off x="321733" y="825022"/>
            <a:ext cx="11667067" cy="36000"/>
          </a:xfrm>
          <a:prstGeom prst="rect">
            <a:avLst/>
          </a:prstGeom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44481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7C0B-8BA5-3BD7-4A2C-FA4BBC3B7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56733"/>
            <a:ext cx="10058400" cy="78062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F Compact Display" panose="02000000000000000000" pitchFamily="50" charset="0"/>
              </a:rPr>
              <a:t>Summary from the text</a:t>
            </a:r>
            <a:endParaRPr lang="vi-VN" sz="3600" dirty="0">
              <a:latin typeface="SF Compact Display" panose="020000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361DF-4053-70F3-3A59-1858DCB0B4A2}"/>
              </a:ext>
            </a:extLst>
          </p:cNvPr>
          <p:cNvSpPr txBox="1"/>
          <p:nvPr/>
        </p:nvSpPr>
        <p:spPr>
          <a:xfrm>
            <a:off x="1097280" y="1826736"/>
            <a:ext cx="10058400" cy="582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Worship is …</a:t>
            </a:r>
            <a:endParaRPr lang="vi-VN" sz="2400" dirty="0">
              <a:latin typeface="SF Compact Text" panose="02000000000000000000" pitchFamily="50" charset="0"/>
              <a:cs typeface="SF Mono Heavy" panose="02000000000000000000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898552-904F-FBAC-AADE-58BB375A8B18}"/>
              </a:ext>
            </a:extLst>
          </p:cNvPr>
          <p:cNvSpPr txBox="1">
            <a:spLocks/>
          </p:cNvSpPr>
          <p:nvPr/>
        </p:nvSpPr>
        <p:spPr>
          <a:xfrm>
            <a:off x="321733" y="86730"/>
            <a:ext cx="10058400" cy="78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F Compact Display" panose="02000000000000000000" pitchFamily="50" charset="0"/>
              </a:rPr>
              <a:t>To be worshiper</a:t>
            </a:r>
            <a:endParaRPr lang="vi-VN" b="1" dirty="0">
              <a:latin typeface="SF Compact Display" panose="02000000000000000000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D3A70E-0EB6-00C2-F33F-045C421DA2FA}"/>
              </a:ext>
            </a:extLst>
          </p:cNvPr>
          <p:cNvSpPr/>
          <p:nvPr/>
        </p:nvSpPr>
        <p:spPr>
          <a:xfrm>
            <a:off x="321733" y="825022"/>
            <a:ext cx="11667067" cy="36000"/>
          </a:xfrm>
          <a:prstGeom prst="rect">
            <a:avLst/>
          </a:prstGeom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1179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orship Leaders Hit with Pandemic Burnout - Christianity Today">
            <a:extLst>
              <a:ext uri="{FF2B5EF4-FFF2-40B4-BE49-F238E27FC236}">
                <a16:creationId xmlns:a16="http://schemas.microsoft.com/office/drawing/2014/main" id="{9C9E3673-28EC-CAF8-E827-0EAAA8047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18" y="2581766"/>
            <a:ext cx="6133890" cy="345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5DF57C8-1FD8-1BAD-837B-C79156909BFF}"/>
              </a:ext>
            </a:extLst>
          </p:cNvPr>
          <p:cNvSpPr txBox="1">
            <a:spLocks/>
          </p:cNvSpPr>
          <p:nvPr/>
        </p:nvSpPr>
        <p:spPr>
          <a:xfrm>
            <a:off x="321733" y="86730"/>
            <a:ext cx="10058400" cy="78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F Compact Display" panose="02000000000000000000" pitchFamily="50" charset="0"/>
              </a:rPr>
              <a:t>Worship Leader</a:t>
            </a:r>
            <a:endParaRPr lang="vi-VN" b="1" dirty="0">
              <a:latin typeface="SF Compact Display" panose="02000000000000000000" pitchFamily="50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9FC61B-464F-B6A9-75D3-75A7F7108CED}"/>
              </a:ext>
            </a:extLst>
          </p:cNvPr>
          <p:cNvSpPr/>
          <p:nvPr/>
        </p:nvSpPr>
        <p:spPr>
          <a:xfrm>
            <a:off x="321733" y="825022"/>
            <a:ext cx="11667067" cy="36000"/>
          </a:xfrm>
          <a:prstGeom prst="rect">
            <a:avLst/>
          </a:prstGeom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3494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75B8-204A-1DF0-6732-31E23034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SF Compact Text" panose="02000000000000000000" pitchFamily="50" charset="0"/>
              </a:rPr>
              <a:t>Agenda</a:t>
            </a:r>
            <a:endParaRPr lang="vi-VN" b="1" dirty="0">
              <a:latin typeface="SF Compact Text" panose="02000000000000000000" pitchFamily="50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92E4F3-B6E8-415F-4498-AB836AFEBB40}"/>
              </a:ext>
            </a:extLst>
          </p:cNvPr>
          <p:cNvGrpSpPr/>
          <p:nvPr/>
        </p:nvGrpSpPr>
        <p:grpSpPr>
          <a:xfrm>
            <a:off x="1249680" y="1820332"/>
            <a:ext cx="4533054" cy="1457963"/>
            <a:chOff x="1249680" y="1820332"/>
            <a:chExt cx="4533054" cy="1457963"/>
          </a:xfrm>
        </p:grpSpPr>
        <p:sp>
          <p:nvSpPr>
            <p:cNvPr id="5" name="Rectangle: Single Corner Snipped 4">
              <a:extLst>
                <a:ext uri="{FF2B5EF4-FFF2-40B4-BE49-F238E27FC236}">
                  <a16:creationId xmlns:a16="http://schemas.microsoft.com/office/drawing/2014/main" id="{467FFF8F-810E-15FD-BE37-469B8D728472}"/>
                </a:ext>
              </a:extLst>
            </p:cNvPr>
            <p:cNvSpPr/>
            <p:nvPr/>
          </p:nvSpPr>
          <p:spPr>
            <a:xfrm>
              <a:off x="1249680" y="1820332"/>
              <a:ext cx="2848187" cy="516467"/>
            </a:xfrm>
            <a:prstGeom prst="snip1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F Compact Text" panose="02000000000000000000" pitchFamily="50" charset="0"/>
                  <a:ea typeface="+mn-ea"/>
                  <a:cs typeface="+mn-cs"/>
                </a:rPr>
                <a:t>Be Worshiper</a:t>
              </a:r>
              <a:endParaRPr lang="vi-VN" b="1" dirty="0"/>
            </a:p>
          </p:txBody>
        </p: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7CEA70F0-6E5E-5081-CDBC-D881B2AE84E7}"/>
                </a:ext>
              </a:extLst>
            </p:cNvPr>
            <p:cNvSpPr/>
            <p:nvPr/>
          </p:nvSpPr>
          <p:spPr>
            <a:xfrm>
              <a:off x="1794933" y="2419771"/>
              <a:ext cx="3987801" cy="355600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01168" marR="0" lvl="1" defTabSz="914400" rtl="0" eaLnBrk="1" fontAlgn="auto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rgbClr val="E48312"/>
                </a:buClr>
                <a:buSzTx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F Compact Text" panose="02000000000000000000" pitchFamily="50" charset="0"/>
                  <a:ea typeface="+mn-ea"/>
                  <a:cs typeface="+mn-cs"/>
                </a:rPr>
                <a:t>The fact of worship nowadays</a:t>
              </a:r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0E2E4713-C4E1-F518-013C-E2C2BABD06B6}"/>
                </a:ext>
              </a:extLst>
            </p:cNvPr>
            <p:cNvSpPr/>
            <p:nvPr/>
          </p:nvSpPr>
          <p:spPr>
            <a:xfrm>
              <a:off x="1794933" y="2922695"/>
              <a:ext cx="3987801" cy="355600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01168" marR="0" lvl="1" algn="l" defTabSz="914400" rtl="0" eaLnBrk="1" fontAlgn="auto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rgbClr val="E48312"/>
                </a:buClr>
                <a:buSzTx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F Compact Text" panose="02000000000000000000" pitchFamily="50" charset="0"/>
                  <a:ea typeface="+mn-ea"/>
                  <a:cs typeface="+mn-cs"/>
                </a:rPr>
                <a:t>Understanding about worship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A49C7A-C897-8AF9-8839-0AF592F4052D}"/>
              </a:ext>
            </a:extLst>
          </p:cNvPr>
          <p:cNvGrpSpPr/>
          <p:nvPr/>
        </p:nvGrpSpPr>
        <p:grpSpPr>
          <a:xfrm>
            <a:off x="6096000" y="3977641"/>
            <a:ext cx="4533054" cy="1888067"/>
            <a:chOff x="1249680" y="3928535"/>
            <a:chExt cx="4533054" cy="1888067"/>
          </a:xfrm>
        </p:grpSpPr>
        <p:sp>
          <p:nvSpPr>
            <p:cNvPr id="10" name="Rectangle: Single Corner Snipped 9">
              <a:extLst>
                <a:ext uri="{FF2B5EF4-FFF2-40B4-BE49-F238E27FC236}">
                  <a16:creationId xmlns:a16="http://schemas.microsoft.com/office/drawing/2014/main" id="{F9F564A9-2C57-CF2F-ADAB-3295FC77D9F3}"/>
                </a:ext>
              </a:extLst>
            </p:cNvPr>
            <p:cNvSpPr/>
            <p:nvPr/>
          </p:nvSpPr>
          <p:spPr>
            <a:xfrm>
              <a:off x="1249680" y="3928535"/>
              <a:ext cx="3987801" cy="516467"/>
            </a:xfrm>
            <a:prstGeom prst="snip1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F Compact Text" panose="02000000000000000000" pitchFamily="50" charset="0"/>
                  <a:ea typeface="+mn-ea"/>
                  <a:cs typeface="+mn-cs"/>
                </a:rPr>
                <a:t>Be Worship Leader</a:t>
              </a:r>
              <a:endParaRPr lang="vi-VN" b="1" dirty="0"/>
            </a:p>
          </p:txBody>
        </p: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3564E051-EE43-2791-2278-2F956DEA3480}"/>
                </a:ext>
              </a:extLst>
            </p:cNvPr>
            <p:cNvSpPr/>
            <p:nvPr/>
          </p:nvSpPr>
          <p:spPr>
            <a:xfrm>
              <a:off x="1794933" y="4546602"/>
              <a:ext cx="3987801" cy="355600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01168" marR="0" lvl="1" defTabSz="914400" rtl="0" eaLnBrk="1" fontAlgn="auto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rgbClr val="E48312"/>
                </a:buClr>
                <a:buSzTx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F Compact Text" panose="02000000000000000000" pitchFamily="50" charset="0"/>
                  <a:ea typeface="+mn-ea"/>
                  <a:cs typeface="+mn-cs"/>
                </a:rPr>
                <a:t>Who am I?</a:t>
              </a:r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AFF001AB-A04B-41FC-789E-44E62EB7B10D}"/>
                </a:ext>
              </a:extLst>
            </p:cNvPr>
            <p:cNvSpPr/>
            <p:nvPr/>
          </p:nvSpPr>
          <p:spPr>
            <a:xfrm>
              <a:off x="1794933" y="5003802"/>
              <a:ext cx="3987801" cy="355600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01168" marR="0" lvl="1" defTabSz="914400" rtl="0" eaLnBrk="1" fontAlgn="auto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rgbClr val="E48312"/>
                </a:buClr>
                <a:buSzTx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F Compact Text" panose="02000000000000000000" pitchFamily="50" charset="0"/>
                  <a:ea typeface="+mn-ea"/>
                  <a:cs typeface="+mn-cs"/>
                </a:rPr>
                <a:t>What should I do?</a:t>
              </a:r>
            </a:p>
          </p:txBody>
        </p:sp>
        <p:sp>
          <p:nvSpPr>
            <p:cNvPr id="13" name="Arrow: Pentagon 12">
              <a:extLst>
                <a:ext uri="{FF2B5EF4-FFF2-40B4-BE49-F238E27FC236}">
                  <a16:creationId xmlns:a16="http://schemas.microsoft.com/office/drawing/2014/main" id="{EA459E9A-844D-3A41-7670-ECD8270DE58F}"/>
                </a:ext>
              </a:extLst>
            </p:cNvPr>
            <p:cNvSpPr/>
            <p:nvPr/>
          </p:nvSpPr>
          <p:spPr>
            <a:xfrm>
              <a:off x="1794933" y="5461002"/>
              <a:ext cx="3987801" cy="355600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01168" marR="0" lvl="1" defTabSz="914400" rtl="0" eaLnBrk="1" fontAlgn="auto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rgbClr val="E48312"/>
                </a:buClr>
                <a:buSzTx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F Compact Text" panose="02000000000000000000" pitchFamily="50" charset="0"/>
                  <a:ea typeface="+mn-ea"/>
                  <a:cs typeface="+mn-cs"/>
                </a:rPr>
                <a:t>Leading worship</a:t>
              </a:r>
            </a:p>
          </p:txBody>
        </p:sp>
      </p:grpSp>
      <p:pic>
        <p:nvPicPr>
          <p:cNvPr id="1026" name="Picture 2" descr="10 Things Yahweh Means That Many People Don't Know">
            <a:extLst>
              <a:ext uri="{FF2B5EF4-FFF2-40B4-BE49-F238E27FC236}">
                <a16:creationId xmlns:a16="http://schemas.microsoft.com/office/drawing/2014/main" id="{1C2AABDB-7D6C-46E3-4783-8B280FF335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" r="1280"/>
          <a:stretch/>
        </p:blipFill>
        <p:spPr bwMode="auto">
          <a:xfrm>
            <a:off x="1097280" y="3457782"/>
            <a:ext cx="4503404" cy="259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rist Has Died, Christ Is Risen, Christ Will Come Again! | Trinity  Lutheran Church -- Algona, Iowa">
            <a:extLst>
              <a:ext uri="{FF2B5EF4-FFF2-40B4-BE49-F238E27FC236}">
                <a16:creationId xmlns:a16="http://schemas.microsoft.com/office/drawing/2014/main" id="{EA175EBD-64C7-1A92-159E-121D01B2B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593868"/>
            <a:ext cx="5598448" cy="2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304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7C0B-8BA5-3BD7-4A2C-FA4BBC3B7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56733"/>
            <a:ext cx="10058400" cy="78062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F Compact Display" panose="02000000000000000000" pitchFamily="50" charset="0"/>
              </a:rPr>
              <a:t>The fact of the Church nowadays</a:t>
            </a:r>
            <a:endParaRPr lang="vi-VN" sz="3600" dirty="0">
              <a:latin typeface="SF Compact Display" panose="020000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361DF-4053-70F3-3A59-1858DCB0B4A2}"/>
              </a:ext>
            </a:extLst>
          </p:cNvPr>
          <p:cNvSpPr txBox="1"/>
          <p:nvPr/>
        </p:nvSpPr>
        <p:spPr>
          <a:xfrm>
            <a:off x="1097280" y="1826736"/>
            <a:ext cx="10058400" cy="2798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i="0" dirty="0">
                <a:solidFill>
                  <a:srgbClr val="000000"/>
                </a:solidFill>
                <a:effectLst/>
                <a:latin typeface="SF Compact Text" panose="02000000000000000000" pitchFamily="50" charset="0"/>
                <a:cs typeface="SF Mono Heavy" panose="02000000000000000000" pitchFamily="50" charset="0"/>
              </a:rPr>
              <a:t>It certainly is true that hardly anything is missing from our churches these days — except the most important thing. We are missing the genuine and sacred offering of ourselves and our worship to the God and Father of our Lord Jesus Christ</a:t>
            </a:r>
            <a:endParaRPr lang="en-US" sz="2400" dirty="0">
              <a:latin typeface="SF Mono Heavy" panose="02000000000000000000" pitchFamily="50" charset="0"/>
              <a:cs typeface="SF Mono Heavy" panose="02000000000000000000" pitchFamily="50" charset="0"/>
            </a:endParaRPr>
          </a:p>
          <a:p>
            <a:pPr>
              <a:lnSpc>
                <a:spcPct val="150000"/>
              </a:lnSpc>
            </a:pPr>
            <a:r>
              <a:rPr lang="en-US" sz="2400" i="1" dirty="0">
                <a:latin typeface="SF Mono Heavy" panose="02000000000000000000" pitchFamily="50" charset="0"/>
                <a:cs typeface="SF Mono Heavy" panose="02000000000000000000" pitchFamily="50" charset="0"/>
              </a:rPr>
              <a:t>Worship - A.W Tozer</a:t>
            </a:r>
            <a:endParaRPr lang="vi-VN" sz="2400" i="1" dirty="0">
              <a:latin typeface="SF Mono Heavy" panose="02000000000000000000" pitchFamily="50" charset="0"/>
              <a:cs typeface="SF Mono Heavy" panose="02000000000000000000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D3F802-E698-A02D-B86A-FFAA681B311F}"/>
              </a:ext>
            </a:extLst>
          </p:cNvPr>
          <p:cNvSpPr/>
          <p:nvPr/>
        </p:nvSpPr>
        <p:spPr>
          <a:xfrm>
            <a:off x="321733" y="825022"/>
            <a:ext cx="11667067" cy="36000"/>
          </a:xfrm>
          <a:prstGeom prst="rect">
            <a:avLst/>
          </a:prstGeom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898552-904F-FBAC-AADE-58BB375A8B18}"/>
              </a:ext>
            </a:extLst>
          </p:cNvPr>
          <p:cNvSpPr txBox="1">
            <a:spLocks/>
          </p:cNvSpPr>
          <p:nvPr/>
        </p:nvSpPr>
        <p:spPr>
          <a:xfrm>
            <a:off x="321733" y="86730"/>
            <a:ext cx="10058400" cy="78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F Compact Display" panose="02000000000000000000" pitchFamily="50" charset="0"/>
              </a:rPr>
              <a:t>To be worshiper</a:t>
            </a:r>
            <a:endParaRPr lang="vi-VN" b="1" dirty="0">
              <a:latin typeface="SF Compact Display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769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7C0B-8BA5-3BD7-4A2C-FA4BBC3B7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56733"/>
            <a:ext cx="10058400" cy="78062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F Compact Display" panose="02000000000000000000" pitchFamily="50" charset="0"/>
              </a:rPr>
              <a:t>Worship to You</a:t>
            </a:r>
            <a:endParaRPr lang="vi-VN" sz="3600" dirty="0">
              <a:latin typeface="SF Compact Display" panose="02000000000000000000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D3F802-E698-A02D-B86A-FFAA681B311F}"/>
              </a:ext>
            </a:extLst>
          </p:cNvPr>
          <p:cNvSpPr/>
          <p:nvPr/>
        </p:nvSpPr>
        <p:spPr>
          <a:xfrm>
            <a:off x="321733" y="825022"/>
            <a:ext cx="11667067" cy="36000"/>
          </a:xfrm>
          <a:prstGeom prst="rect">
            <a:avLst/>
          </a:prstGeom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898552-904F-FBAC-AADE-58BB375A8B18}"/>
              </a:ext>
            </a:extLst>
          </p:cNvPr>
          <p:cNvSpPr txBox="1">
            <a:spLocks/>
          </p:cNvSpPr>
          <p:nvPr/>
        </p:nvSpPr>
        <p:spPr>
          <a:xfrm>
            <a:off x="321733" y="86730"/>
            <a:ext cx="10058400" cy="78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F Compact Display" panose="02000000000000000000" pitchFamily="50" charset="0"/>
              </a:rPr>
              <a:t>To be worshiper</a:t>
            </a:r>
            <a:endParaRPr lang="vi-VN" b="1" dirty="0">
              <a:latin typeface="SF Compact Display" panose="02000000000000000000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5A1F1D4-87BE-D927-A14A-CB3B28B1F60D}"/>
              </a:ext>
            </a:extLst>
          </p:cNvPr>
          <p:cNvSpPr txBox="1">
            <a:spLocks/>
          </p:cNvSpPr>
          <p:nvPr/>
        </p:nvSpPr>
        <p:spPr>
          <a:xfrm>
            <a:off x="3088639" y="1916112"/>
            <a:ext cx="6133253" cy="780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SF Compact Display" panose="02000000000000000000" pitchFamily="50" charset="0"/>
              </a:rPr>
              <a:t>What does “worship” mean to you?</a:t>
            </a:r>
            <a:endParaRPr lang="vi-VN" sz="2400" dirty="0">
              <a:latin typeface="SF Compact Display" panose="02000000000000000000" pitchFamily="50" charset="0"/>
            </a:endParaRPr>
          </a:p>
        </p:txBody>
      </p:sp>
      <p:pic>
        <p:nvPicPr>
          <p:cNvPr id="1026" name="Picture 2" descr="Question Mark PNGs for Free Download">
            <a:extLst>
              <a:ext uri="{FF2B5EF4-FFF2-40B4-BE49-F238E27FC236}">
                <a16:creationId xmlns:a16="http://schemas.microsoft.com/office/drawing/2014/main" id="{2CAFE274-1441-58FE-5CD5-8C51B62A2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66" y="1826736"/>
            <a:ext cx="2861734" cy="286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FFAE53-3782-ECC9-1D62-B7E5D62F435B}"/>
              </a:ext>
            </a:extLst>
          </p:cNvPr>
          <p:cNvSpPr txBox="1">
            <a:spLocks/>
          </p:cNvSpPr>
          <p:nvPr/>
        </p:nvSpPr>
        <p:spPr>
          <a:xfrm>
            <a:off x="3088639" y="3907843"/>
            <a:ext cx="7291494" cy="780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SF Compact Display" panose="02000000000000000000" pitchFamily="50" charset="0"/>
              </a:rPr>
              <a:t>What are you doing to worship the LORD?</a:t>
            </a:r>
            <a:endParaRPr lang="vi-VN" sz="2400" dirty="0">
              <a:latin typeface="SF Compact Display" panose="02000000000000000000" pitchFamily="50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DA2CCCA-2F81-496B-1A7D-3BC4F3496442}"/>
              </a:ext>
            </a:extLst>
          </p:cNvPr>
          <p:cNvSpPr txBox="1">
            <a:spLocks/>
          </p:cNvSpPr>
          <p:nvPr/>
        </p:nvSpPr>
        <p:spPr>
          <a:xfrm>
            <a:off x="3088639" y="2911978"/>
            <a:ext cx="6133253" cy="780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SF Compact Display" panose="02000000000000000000" pitchFamily="50" charset="0"/>
              </a:rPr>
              <a:t>What is requirement to worship?</a:t>
            </a:r>
            <a:endParaRPr lang="vi-VN" sz="2400" dirty="0">
              <a:latin typeface="SF Compact Display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13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7C0B-8BA5-3BD7-4A2C-FA4BBC3B7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56733"/>
            <a:ext cx="10058400" cy="78062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F Compact Display" panose="02000000000000000000" pitchFamily="50" charset="0"/>
              </a:rPr>
              <a:t>Some definitions</a:t>
            </a:r>
            <a:endParaRPr lang="vi-VN" sz="3600" dirty="0">
              <a:latin typeface="SF Compact Display" panose="02000000000000000000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898552-904F-FBAC-AADE-58BB375A8B18}"/>
              </a:ext>
            </a:extLst>
          </p:cNvPr>
          <p:cNvSpPr txBox="1">
            <a:spLocks/>
          </p:cNvSpPr>
          <p:nvPr/>
        </p:nvSpPr>
        <p:spPr>
          <a:xfrm>
            <a:off x="321733" y="86730"/>
            <a:ext cx="10058400" cy="78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F Compact Display" panose="02000000000000000000" pitchFamily="50" charset="0"/>
              </a:rPr>
              <a:t>To be worshiper</a:t>
            </a:r>
            <a:endParaRPr lang="vi-VN" b="1" dirty="0">
              <a:latin typeface="SF Compact Display" panose="02000000000000000000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ADD43D-E784-79CA-F056-D5B2983044E3}"/>
              </a:ext>
            </a:extLst>
          </p:cNvPr>
          <p:cNvSpPr/>
          <p:nvPr/>
        </p:nvSpPr>
        <p:spPr>
          <a:xfrm>
            <a:off x="321733" y="825022"/>
            <a:ext cx="11667067" cy="36000"/>
          </a:xfrm>
          <a:prstGeom prst="rect">
            <a:avLst/>
          </a:prstGeom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ADB5C-5A63-CFDA-2185-901B7111A13A}"/>
              </a:ext>
            </a:extLst>
          </p:cNvPr>
          <p:cNvSpPr txBox="1"/>
          <p:nvPr/>
        </p:nvSpPr>
        <p:spPr>
          <a:xfrm>
            <a:off x="1097279" y="1929136"/>
            <a:ext cx="100583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1" dirty="0">
                <a:solidFill>
                  <a:srgbClr val="3E4C59"/>
                </a:solidFill>
                <a:effectLst/>
                <a:latin typeface="SF Compact Text" panose="02000000000000000000" pitchFamily="50" charset="0"/>
              </a:rPr>
              <a:t>“Biblical worship is an act of exalting God to a place of honor and reverence because He is worthy”</a:t>
            </a:r>
            <a:r>
              <a:rPr lang="en-US" sz="2400" i="1" dirty="0">
                <a:solidFill>
                  <a:srgbClr val="3E4C59"/>
                </a:solidFill>
                <a:latin typeface="SF Compact Text" panose="02000000000000000000" pitchFamily="50" charset="0"/>
              </a:rPr>
              <a:t> – life, love &amp; Jesus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94959-EB7A-B755-A2AB-942CE8510E7B}"/>
              </a:ext>
            </a:extLst>
          </p:cNvPr>
          <p:cNvSpPr txBox="1"/>
          <p:nvPr/>
        </p:nvSpPr>
        <p:spPr>
          <a:xfrm>
            <a:off x="1097279" y="2951910"/>
            <a:ext cx="100583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1" dirty="0">
                <a:solidFill>
                  <a:srgbClr val="3E4C59"/>
                </a:solidFill>
                <a:effectLst/>
                <a:latin typeface="SF Compact Text" panose="02000000000000000000" pitchFamily="50" charset="0"/>
              </a:rPr>
              <a:t>“Worship is an expression of praise from the depths of our hearts toward a God who is understood through His Word. If we do not have the truth of the Bible, we do not know God and we cannot be truly worshiping.”</a:t>
            </a:r>
            <a:r>
              <a:rPr lang="en-US" sz="2400" i="1" dirty="0">
                <a:solidFill>
                  <a:srgbClr val="3E4C59"/>
                </a:solidFill>
                <a:latin typeface="SF Compact Text" panose="02000000000000000000" pitchFamily="50" charset="0"/>
              </a:rPr>
              <a:t> – got Questions</a:t>
            </a:r>
          </a:p>
        </p:txBody>
      </p:sp>
    </p:spTree>
    <p:extLst>
      <p:ext uri="{BB962C8B-B14F-4D97-AF65-F5344CB8AC3E}">
        <p14:creationId xmlns:p14="http://schemas.microsoft.com/office/powerpoint/2010/main" val="197964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7C0B-8BA5-3BD7-4A2C-FA4BBC3B7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56733"/>
            <a:ext cx="10058400" cy="78062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F Compact Display" panose="02000000000000000000" pitchFamily="50" charset="0"/>
              </a:rPr>
              <a:t>True Worshiper</a:t>
            </a:r>
            <a:endParaRPr lang="vi-VN" sz="3600" dirty="0">
              <a:latin typeface="SF Compact Display" panose="020000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361DF-4053-70F3-3A59-1858DCB0B4A2}"/>
              </a:ext>
            </a:extLst>
          </p:cNvPr>
          <p:cNvSpPr txBox="1"/>
          <p:nvPr/>
        </p:nvSpPr>
        <p:spPr>
          <a:xfrm>
            <a:off x="1097280" y="1826736"/>
            <a:ext cx="10058400" cy="3352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The truth of the LORD</a:t>
            </a:r>
            <a:r>
              <a:rPr lang="en-US" sz="2400" dirty="0">
                <a:solidFill>
                  <a:srgbClr val="00000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“But the hour is coming, and now is, when </a:t>
            </a:r>
            <a:r>
              <a:rPr lang="en-US" sz="2400" dirty="0">
                <a:solidFill>
                  <a:srgbClr val="FF000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the true worshipers </a:t>
            </a:r>
            <a:r>
              <a:rPr lang="en-US" sz="2400" dirty="0">
                <a:solidFill>
                  <a:srgbClr val="0070C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will worship the Father in spirit and truth</a:t>
            </a: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; for </a:t>
            </a:r>
            <a:r>
              <a:rPr lang="en-US" sz="2400" dirty="0">
                <a:solidFill>
                  <a:srgbClr val="FF000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the Father is seeking such to worship Him</a:t>
            </a: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. God is Spirit, and those who worship Him must worship in spirit and truth. ” </a:t>
            </a:r>
          </a:p>
          <a:p>
            <a:pPr algn="just">
              <a:lnSpc>
                <a:spcPct val="150000"/>
              </a:lnSpc>
            </a:pPr>
            <a:r>
              <a:rPr lang="en-US" sz="2400" i="1" dirty="0">
                <a:latin typeface="SF Compact Text" panose="02000000000000000000" pitchFamily="50" charset="0"/>
                <a:cs typeface="SF Mono Heavy" panose="02000000000000000000" pitchFamily="50" charset="0"/>
              </a:rPr>
              <a:t>– John 4:23-24</a:t>
            </a:r>
            <a:endParaRPr lang="vi-VN" sz="2400" i="1" dirty="0">
              <a:latin typeface="SF Compact Text" panose="02000000000000000000" pitchFamily="50" charset="0"/>
              <a:cs typeface="SF Mono Heavy" panose="02000000000000000000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898552-904F-FBAC-AADE-58BB375A8B18}"/>
              </a:ext>
            </a:extLst>
          </p:cNvPr>
          <p:cNvSpPr txBox="1">
            <a:spLocks/>
          </p:cNvSpPr>
          <p:nvPr/>
        </p:nvSpPr>
        <p:spPr>
          <a:xfrm>
            <a:off x="321733" y="86730"/>
            <a:ext cx="10058400" cy="78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F Compact Display" panose="02000000000000000000" pitchFamily="50" charset="0"/>
              </a:rPr>
              <a:t>To be worshiper</a:t>
            </a:r>
            <a:endParaRPr lang="vi-VN" b="1" dirty="0">
              <a:latin typeface="SF Compact Display" panose="02000000000000000000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611A24-FAE7-F22A-664C-F25B609B83E7}"/>
              </a:ext>
            </a:extLst>
          </p:cNvPr>
          <p:cNvSpPr/>
          <p:nvPr/>
        </p:nvSpPr>
        <p:spPr>
          <a:xfrm>
            <a:off x="321733" y="825022"/>
            <a:ext cx="11667067" cy="36000"/>
          </a:xfrm>
          <a:prstGeom prst="rect">
            <a:avLst/>
          </a:prstGeom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86927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7C0B-8BA5-3BD7-4A2C-FA4BBC3B7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56733"/>
            <a:ext cx="10058400" cy="78062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F Compact Display" panose="02000000000000000000" pitchFamily="50" charset="0"/>
              </a:rPr>
              <a:t>True Worshiper</a:t>
            </a:r>
            <a:endParaRPr lang="vi-VN" sz="3600" dirty="0">
              <a:latin typeface="SF Compact Display" panose="020000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361DF-4053-70F3-3A59-1858DCB0B4A2}"/>
              </a:ext>
            </a:extLst>
          </p:cNvPr>
          <p:cNvSpPr txBox="1"/>
          <p:nvPr/>
        </p:nvSpPr>
        <p:spPr>
          <a:xfrm>
            <a:off x="1097280" y="1826736"/>
            <a:ext cx="10058400" cy="3352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The truth of the LORD</a:t>
            </a:r>
            <a:r>
              <a:rPr lang="en-US" sz="2400" dirty="0">
                <a:solidFill>
                  <a:srgbClr val="00000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“But the hour is coming, and now is, when </a:t>
            </a:r>
            <a:r>
              <a:rPr lang="en-US" sz="2400" dirty="0">
                <a:solidFill>
                  <a:srgbClr val="FF000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the true worshipers </a:t>
            </a:r>
            <a:r>
              <a:rPr lang="en-US" sz="2400" dirty="0">
                <a:solidFill>
                  <a:srgbClr val="0070C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will worship the Father in spirit and truth</a:t>
            </a: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; for </a:t>
            </a:r>
            <a:r>
              <a:rPr lang="en-US" sz="2400" dirty="0">
                <a:solidFill>
                  <a:srgbClr val="FF000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the</a:t>
            </a: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Father is seeking such to worship Him</a:t>
            </a: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. </a:t>
            </a:r>
            <a:r>
              <a:rPr lang="en-US" sz="2400" dirty="0">
                <a:solidFill>
                  <a:srgbClr val="00B05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God is Spirit</a:t>
            </a: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, and those who worship Him </a:t>
            </a:r>
            <a:r>
              <a:rPr lang="en-US" sz="2400" dirty="0">
                <a:solidFill>
                  <a:srgbClr val="0070C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must worship in spirit and truth</a:t>
            </a: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. ” </a:t>
            </a:r>
          </a:p>
          <a:p>
            <a:pPr algn="just">
              <a:lnSpc>
                <a:spcPct val="150000"/>
              </a:lnSpc>
            </a:pPr>
            <a:r>
              <a:rPr lang="en-US" sz="2400" i="1" dirty="0">
                <a:latin typeface="SF Compact Text" panose="02000000000000000000" pitchFamily="50" charset="0"/>
                <a:cs typeface="SF Mono Heavy" panose="02000000000000000000" pitchFamily="50" charset="0"/>
              </a:rPr>
              <a:t>– John 4:23-24</a:t>
            </a:r>
            <a:endParaRPr lang="vi-VN" sz="2400" i="1" dirty="0">
              <a:latin typeface="SF Compact Text" panose="02000000000000000000" pitchFamily="50" charset="0"/>
              <a:cs typeface="SF Mono Heavy" panose="02000000000000000000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898552-904F-FBAC-AADE-58BB375A8B18}"/>
              </a:ext>
            </a:extLst>
          </p:cNvPr>
          <p:cNvSpPr txBox="1">
            <a:spLocks/>
          </p:cNvSpPr>
          <p:nvPr/>
        </p:nvSpPr>
        <p:spPr>
          <a:xfrm>
            <a:off x="321733" y="86730"/>
            <a:ext cx="10058400" cy="78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F Compact Display" panose="02000000000000000000" pitchFamily="50" charset="0"/>
              </a:rPr>
              <a:t>To be worshiper</a:t>
            </a:r>
            <a:endParaRPr lang="vi-VN" b="1" dirty="0">
              <a:latin typeface="SF Compact Display" panose="02000000000000000000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611A24-FAE7-F22A-664C-F25B609B83E7}"/>
              </a:ext>
            </a:extLst>
          </p:cNvPr>
          <p:cNvSpPr/>
          <p:nvPr/>
        </p:nvSpPr>
        <p:spPr>
          <a:xfrm>
            <a:off x="321733" y="825022"/>
            <a:ext cx="11667067" cy="36000"/>
          </a:xfrm>
          <a:prstGeom prst="rect">
            <a:avLst/>
          </a:prstGeom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5484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7C0B-8BA5-3BD7-4A2C-FA4BBC3B7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56733"/>
            <a:ext cx="10058400" cy="78062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F Compact Display" panose="02000000000000000000" pitchFamily="50" charset="0"/>
              </a:rPr>
              <a:t>How the term “worship” is used in New Testament?</a:t>
            </a:r>
            <a:endParaRPr lang="vi-VN" sz="3600" dirty="0">
              <a:latin typeface="SF Compact Display" panose="020000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361DF-4053-70F3-3A59-1858DCB0B4A2}"/>
              </a:ext>
            </a:extLst>
          </p:cNvPr>
          <p:cNvSpPr txBox="1"/>
          <p:nvPr/>
        </p:nvSpPr>
        <p:spPr>
          <a:xfrm>
            <a:off x="1097280" y="1826736"/>
            <a:ext cx="10058400" cy="2798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“But the hour is coming, and now is, when </a:t>
            </a:r>
            <a:r>
              <a:rPr lang="en-US" sz="2400" dirty="0">
                <a:solidFill>
                  <a:srgbClr val="FF000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the true worshipers </a:t>
            </a: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will worship the Father in spirit and truth; for the Father is seeking such to worship Him. </a:t>
            </a:r>
            <a:r>
              <a:rPr lang="en-US" sz="2400" dirty="0">
                <a:solidFill>
                  <a:srgbClr val="00B05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God is Spirit</a:t>
            </a: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, and those who worship Him </a:t>
            </a:r>
            <a:r>
              <a:rPr lang="en-US" sz="2400" dirty="0">
                <a:solidFill>
                  <a:srgbClr val="0070C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must worship in spirit and truth</a:t>
            </a: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. ” </a:t>
            </a:r>
          </a:p>
          <a:p>
            <a:pPr algn="just">
              <a:lnSpc>
                <a:spcPct val="150000"/>
              </a:lnSpc>
            </a:pPr>
            <a:r>
              <a:rPr lang="en-US" sz="2400" i="1" dirty="0">
                <a:latin typeface="SF Compact Text" panose="02000000000000000000" pitchFamily="50" charset="0"/>
                <a:cs typeface="SF Mono Heavy" panose="02000000000000000000" pitchFamily="50" charset="0"/>
              </a:rPr>
              <a:t>– John 4:23-24</a:t>
            </a:r>
            <a:endParaRPr lang="vi-VN" sz="2400" i="1" dirty="0">
              <a:latin typeface="SF Compact Text" panose="02000000000000000000" pitchFamily="50" charset="0"/>
              <a:cs typeface="SF Mono Heavy" panose="02000000000000000000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898552-904F-FBAC-AADE-58BB375A8B18}"/>
              </a:ext>
            </a:extLst>
          </p:cNvPr>
          <p:cNvSpPr txBox="1">
            <a:spLocks/>
          </p:cNvSpPr>
          <p:nvPr/>
        </p:nvSpPr>
        <p:spPr>
          <a:xfrm>
            <a:off x="321733" y="86730"/>
            <a:ext cx="10058400" cy="78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F Compact Display" panose="02000000000000000000" pitchFamily="50" charset="0"/>
              </a:rPr>
              <a:t>To be worshiper</a:t>
            </a:r>
            <a:endParaRPr lang="vi-VN" b="1" dirty="0">
              <a:latin typeface="SF Compact Display" panose="02000000000000000000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611A24-FAE7-F22A-664C-F25B609B83E7}"/>
              </a:ext>
            </a:extLst>
          </p:cNvPr>
          <p:cNvSpPr/>
          <p:nvPr/>
        </p:nvSpPr>
        <p:spPr>
          <a:xfrm>
            <a:off x="321733" y="825022"/>
            <a:ext cx="11667067" cy="36000"/>
          </a:xfrm>
          <a:prstGeom prst="rect">
            <a:avLst/>
          </a:prstGeom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5665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7C0B-8BA5-3BD7-4A2C-FA4BBC3B7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56733"/>
            <a:ext cx="10058400" cy="78062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F Compact Display" panose="02000000000000000000" pitchFamily="50" charset="0"/>
              </a:rPr>
              <a:t>How the term “worship” is used in Old Testament?</a:t>
            </a:r>
            <a:endParaRPr lang="vi-VN" sz="3600" dirty="0">
              <a:latin typeface="SF Compact Display" panose="020000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D361DF-4053-70F3-3A59-1858DCB0B4A2}"/>
              </a:ext>
            </a:extLst>
          </p:cNvPr>
          <p:cNvSpPr txBox="1"/>
          <p:nvPr/>
        </p:nvSpPr>
        <p:spPr>
          <a:xfrm>
            <a:off x="1097280" y="1826736"/>
            <a:ext cx="10058400" cy="4460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The presence of the LORD</a:t>
            </a:r>
            <a:r>
              <a:rPr lang="en-US" sz="2400" dirty="0">
                <a:solidFill>
                  <a:srgbClr val="00000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“Exalt the Lord our God, And worship at </a:t>
            </a:r>
            <a:r>
              <a:rPr lang="en-US" sz="2400" dirty="0">
                <a:solidFill>
                  <a:srgbClr val="0070C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His holy hill</a:t>
            </a: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; For the </a:t>
            </a:r>
            <a:r>
              <a:rPr lang="en-US" sz="2400" dirty="0">
                <a:solidFill>
                  <a:srgbClr val="0070C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Lord our God is holy</a:t>
            </a: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.” </a:t>
            </a:r>
          </a:p>
          <a:p>
            <a:pPr algn="just">
              <a:lnSpc>
                <a:spcPct val="150000"/>
              </a:lnSpc>
            </a:pPr>
            <a:r>
              <a:rPr lang="en-US" sz="2400" i="1" dirty="0">
                <a:latin typeface="SF Compact Text" panose="02000000000000000000" pitchFamily="50" charset="0"/>
                <a:cs typeface="SF Mono Heavy" panose="02000000000000000000" pitchFamily="50" charset="0"/>
              </a:rPr>
              <a:t>- Psalm 99:9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“You </a:t>
            </a:r>
            <a:r>
              <a:rPr lang="en-US" sz="2400" dirty="0">
                <a:solidFill>
                  <a:srgbClr val="FF000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shall not worship the Lord your God with such things</a:t>
            </a: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. But </a:t>
            </a:r>
            <a:r>
              <a:rPr lang="en-US" sz="2400" dirty="0">
                <a:solidFill>
                  <a:srgbClr val="0070C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you shall seek the place where the Lord your God chooses</a:t>
            </a: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, out of all your tribes, </a:t>
            </a:r>
            <a:r>
              <a:rPr lang="en-US" sz="2400" dirty="0">
                <a:solidFill>
                  <a:srgbClr val="0070C0"/>
                </a:solidFill>
                <a:latin typeface="SF Compact Text" panose="02000000000000000000" pitchFamily="50" charset="0"/>
                <a:cs typeface="SF Mono Heavy" panose="02000000000000000000" pitchFamily="50" charset="0"/>
              </a:rPr>
              <a:t>to put His name for His dwelling place</a:t>
            </a:r>
            <a:r>
              <a:rPr lang="en-US" sz="2400" dirty="0">
                <a:latin typeface="SF Compact Text" panose="02000000000000000000" pitchFamily="50" charset="0"/>
                <a:cs typeface="SF Mono Heavy" panose="02000000000000000000" pitchFamily="50" charset="0"/>
              </a:rPr>
              <a:t>; and there you shall go.” </a:t>
            </a:r>
            <a:r>
              <a:rPr lang="en-US" sz="2400" i="1" dirty="0">
                <a:latin typeface="SF Compact Text" panose="02000000000000000000" pitchFamily="50" charset="0"/>
                <a:cs typeface="SF Mono Heavy" panose="02000000000000000000" pitchFamily="50" charset="0"/>
              </a:rPr>
              <a:t>– Deuteronomy 12:4-5</a:t>
            </a:r>
            <a:endParaRPr lang="vi-VN" sz="2400" i="1" dirty="0">
              <a:latin typeface="SF Compact Text" panose="02000000000000000000" pitchFamily="50" charset="0"/>
              <a:cs typeface="SF Mono Heavy" panose="02000000000000000000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898552-904F-FBAC-AADE-58BB375A8B18}"/>
              </a:ext>
            </a:extLst>
          </p:cNvPr>
          <p:cNvSpPr txBox="1">
            <a:spLocks/>
          </p:cNvSpPr>
          <p:nvPr/>
        </p:nvSpPr>
        <p:spPr>
          <a:xfrm>
            <a:off x="321733" y="86730"/>
            <a:ext cx="10058400" cy="780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SF Compact Display" panose="02000000000000000000" pitchFamily="50" charset="0"/>
              </a:rPr>
              <a:t>To be worshiper</a:t>
            </a:r>
            <a:endParaRPr lang="vi-VN" b="1" dirty="0">
              <a:latin typeface="SF Compact Display" panose="02000000000000000000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ADD43D-E784-79CA-F056-D5B2983044E3}"/>
              </a:ext>
            </a:extLst>
          </p:cNvPr>
          <p:cNvSpPr/>
          <p:nvPr/>
        </p:nvSpPr>
        <p:spPr>
          <a:xfrm>
            <a:off x="321733" y="825022"/>
            <a:ext cx="11667067" cy="36000"/>
          </a:xfrm>
          <a:prstGeom prst="rect">
            <a:avLst/>
          </a:prstGeom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270096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2676</TotalTime>
  <Words>783</Words>
  <Application>Microsoft Office PowerPoint</Application>
  <PresentationFormat>Widescreen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Berlin Sans FB Demi</vt:lpstr>
      <vt:lpstr>Calibri</vt:lpstr>
      <vt:lpstr>Calibri Light</vt:lpstr>
      <vt:lpstr>SF Compact Display</vt:lpstr>
      <vt:lpstr>SF Compact Text</vt:lpstr>
      <vt:lpstr>SF Mono Heavy</vt:lpstr>
      <vt:lpstr>Times New Roman</vt:lpstr>
      <vt:lpstr>Retrospect</vt:lpstr>
      <vt:lpstr>To be Worshiper</vt:lpstr>
      <vt:lpstr>Agenda</vt:lpstr>
      <vt:lpstr>The fact of the Church nowadays</vt:lpstr>
      <vt:lpstr>Worship to You</vt:lpstr>
      <vt:lpstr>Some definitions</vt:lpstr>
      <vt:lpstr>True Worshiper</vt:lpstr>
      <vt:lpstr>True Worshiper</vt:lpstr>
      <vt:lpstr>How the term “worship” is used in New Testament?</vt:lpstr>
      <vt:lpstr>How the term “worship” is used in Old Testament?</vt:lpstr>
      <vt:lpstr>How the term “worship” is used in Old Testament?</vt:lpstr>
      <vt:lpstr>How the term “worship” is used in Old Testament?</vt:lpstr>
      <vt:lpstr>The action of worship</vt:lpstr>
      <vt:lpstr>Worship with feeling</vt:lpstr>
      <vt:lpstr>Worship with feeling</vt:lpstr>
      <vt:lpstr>Worship with feeling</vt:lpstr>
      <vt:lpstr>Summary from the text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Worship</dc:title>
  <dc:creator>trieu john</dc:creator>
  <cp:lastModifiedBy>trieu john</cp:lastModifiedBy>
  <cp:revision>103</cp:revision>
  <dcterms:created xsi:type="dcterms:W3CDTF">2024-11-17T16:01:54Z</dcterms:created>
  <dcterms:modified xsi:type="dcterms:W3CDTF">2024-11-21T01:56:32Z</dcterms:modified>
</cp:coreProperties>
</file>