
<file path=[Content_Types].xml><?xml version="1.0" encoding="utf-8"?>
<Types xmlns="http://schemas.openxmlformats.org/package/2006/content-types">
  <Default Extension="fntdata" ContentType="application/x-fontdata"/>
  <Default Extension="gif" ContentType="image/gif"/>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03" r:id="rId1"/>
  </p:sldMasterIdLst>
  <p:notesMasterIdLst>
    <p:notesMasterId r:id="rId23"/>
  </p:notesMasterIdLst>
  <p:sldIdLst>
    <p:sldId id="256" r:id="rId2"/>
    <p:sldId id="258" r:id="rId3"/>
    <p:sldId id="266" r:id="rId4"/>
    <p:sldId id="350" r:id="rId5"/>
    <p:sldId id="360" r:id="rId6"/>
    <p:sldId id="276" r:id="rId7"/>
    <p:sldId id="347" r:id="rId8"/>
    <p:sldId id="277" r:id="rId9"/>
    <p:sldId id="278" r:id="rId10"/>
    <p:sldId id="280" r:id="rId11"/>
    <p:sldId id="281" r:id="rId12"/>
    <p:sldId id="351" r:id="rId13"/>
    <p:sldId id="352" r:id="rId14"/>
    <p:sldId id="353" r:id="rId15"/>
    <p:sldId id="354" r:id="rId16"/>
    <p:sldId id="355" r:id="rId17"/>
    <p:sldId id="356" r:id="rId18"/>
    <p:sldId id="357" r:id="rId19"/>
    <p:sldId id="361" r:id="rId20"/>
    <p:sldId id="349" r:id="rId21"/>
    <p:sldId id="359" r:id="rId22"/>
  </p:sldIdLst>
  <p:sldSz cx="9144000" cy="5143500" type="screen16x9"/>
  <p:notesSz cx="6858000" cy="9144000"/>
  <p:embeddedFontLst>
    <p:embeddedFont>
      <p:font typeface="Montserrat" panose="00000500000000000000" pitchFamily="2" charset="0"/>
      <p:regular r:id="rId24"/>
      <p:bold r:id="rId25"/>
      <p:italic r:id="rId26"/>
      <p:boldItalic r:id="rId27"/>
    </p:embeddedFont>
    <p:embeddedFont>
      <p:font typeface="Quire Sans" panose="020B0502040400020003" pitchFamily="34" charset="0"/>
      <p:regular r:id="rId28"/>
    </p:embeddedFont>
    <p:embeddedFont>
      <p:font typeface="Roboto" panose="02000000000000000000" pitchFamily="2" charset="0"/>
      <p:regular r:id="rId29"/>
      <p:bold r:id="rId30"/>
      <p:italic r:id="rId31"/>
      <p:boldItalic r:id="rId32"/>
    </p:embeddedFont>
    <p:embeddedFont>
      <p:font typeface="Vidaloka" panose="020B0604020202020204" charset="0"/>
      <p:regular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9E9AFA9-3A4B-4DAF-992F-C91D79509235}">
  <a:tblStyle styleId="{49E9AFA9-3A4B-4DAF-992F-C91D7950923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8831" autoAdjust="0"/>
  </p:normalViewPr>
  <p:slideViewPr>
    <p:cSldViewPr snapToGrid="0">
      <p:cViewPr varScale="1">
        <p:scale>
          <a:sx n="60" d="100"/>
          <a:sy n="60" d="100"/>
        </p:scale>
        <p:origin x="160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font" Target="fonts/font9.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
        <p:cNvGrpSpPr/>
        <p:nvPr/>
      </p:nvGrpSpPr>
      <p:grpSpPr>
        <a:xfrm>
          <a:off x="0" y="0"/>
          <a:ext cx="0" cy="0"/>
          <a:chOff x="0" y="0"/>
          <a:chExt cx="0" cy="0"/>
        </a:xfrm>
      </p:grpSpPr>
      <p:sp>
        <p:nvSpPr>
          <p:cNvPr id="479" name="Google Shape;47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0" name="Google Shape;48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rtl="0">
              <a:spcBef>
                <a:spcPts val="0"/>
              </a:spcBef>
              <a:spcAft>
                <a:spcPts val="0"/>
              </a:spcAft>
            </a:pPr>
            <a:r>
              <a:rPr lang="en-US" sz="3200" b="0" i="0">
                <a:solidFill>
                  <a:srgbClr val="374151"/>
                </a:solidFill>
                <a:effectLst/>
                <a:latin typeface="Times New Roman" panose="02020603050405020304" pitchFamily="18" charset="0"/>
                <a:cs typeface="Times New Roman" panose="02020603050405020304" pitchFamily="18" charset="0"/>
              </a:rPr>
              <a:t>Hello teacher and everybody, today our group, consisting of me and Minh, will introduce the basics of the MERN stack and React to everyone. Our presentation include three main topics. </a:t>
            </a:r>
            <a:endParaRPr>
              <a:latin typeface="Times New Roman" panose="02020603050405020304" pitchFamily="18" charset="0"/>
              <a:cs typeface="Times New Roman" panose="02020603050405020304"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4"/>
        <p:cNvGrpSpPr/>
        <p:nvPr/>
      </p:nvGrpSpPr>
      <p:grpSpPr>
        <a:xfrm>
          <a:off x="0" y="0"/>
          <a:ext cx="0" cy="0"/>
          <a:chOff x="0" y="0"/>
          <a:chExt cx="0" cy="0"/>
        </a:xfrm>
      </p:grpSpPr>
      <p:sp>
        <p:nvSpPr>
          <p:cNvPr id="715" name="Google Shape;715;gcc7554a049_0_4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6" name="Google Shape;716;gcc7554a049_0_4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rtl="0">
              <a:spcBef>
                <a:spcPts val="0"/>
              </a:spcBef>
              <a:spcAft>
                <a:spcPts val="0"/>
              </a:spcAft>
            </a:pPr>
            <a:r>
              <a:rPr lang="vi-VN" sz="1800" b="1" i="0" u="none" strike="noStrike">
                <a:solidFill>
                  <a:srgbClr val="374151"/>
                </a:solidFill>
                <a:effectLst/>
                <a:latin typeface="Roboto" panose="02000000000000000000" pitchFamily="2" charset="0"/>
              </a:rPr>
              <a:t>DOM (Document Object Model)</a:t>
            </a:r>
            <a:r>
              <a:rPr lang="vi-VN" sz="1800" b="0" i="0" u="none" strike="noStrike">
                <a:solidFill>
                  <a:srgbClr val="374151"/>
                </a:solidFill>
                <a:effectLst/>
                <a:latin typeface="Roboto" panose="02000000000000000000" pitchFamily="2" charset="0"/>
              </a:rPr>
              <a:t> </a:t>
            </a:r>
            <a:r>
              <a:rPr lang="vi-VN" sz="1800" b="1" i="0" u="none" strike="noStrike">
                <a:solidFill>
                  <a:srgbClr val="374151"/>
                </a:solidFill>
                <a:effectLst/>
                <a:latin typeface="Roboto" panose="02000000000000000000" pitchFamily="2" charset="0"/>
              </a:rPr>
              <a:t>is a technical standard in web development that allows accessing and manipulating the content of a web page</a:t>
            </a:r>
            <a:r>
              <a:rPr lang="vi-VN" sz="1800" b="0" i="0" u="none" strike="noStrike">
                <a:solidFill>
                  <a:srgbClr val="374151"/>
                </a:solidFill>
                <a:effectLst/>
                <a:latin typeface="Roboto" panose="02000000000000000000" pitchFamily="2" charset="0"/>
              </a:rPr>
              <a:t>. In the DOM, a web page is represented as a tree of objects, where each object represents an element on the web page such as HTML tags, their attributes, and content. </a:t>
            </a:r>
            <a:endParaRPr lang="vi-VN" b="0">
              <a:effectLst/>
            </a:endParaRPr>
          </a:p>
          <a:p>
            <a:pPr marL="457200" rtl="0">
              <a:spcBef>
                <a:spcPts val="0"/>
              </a:spcBef>
              <a:spcAft>
                <a:spcPts val="0"/>
              </a:spcAft>
            </a:pPr>
            <a:r>
              <a:rPr lang="vi-VN" sz="1800" b="0" i="0" u="none" strike="noStrike">
                <a:solidFill>
                  <a:srgbClr val="374151"/>
                </a:solidFill>
                <a:effectLst/>
                <a:latin typeface="Roboto" panose="02000000000000000000" pitchFamily="2" charset="0"/>
              </a:rPr>
              <a:t>With the DOM, web programming languages like JavaScript can use the methods and attributes of the DOM to interact with the elements on the web page.</a:t>
            </a:r>
            <a:endParaRPr lang="vi-VN" b="0">
              <a:effectLst/>
            </a:endParaRPr>
          </a:p>
          <a:p>
            <a:pPr marL="457200" rtl="0">
              <a:spcBef>
                <a:spcPts val="0"/>
              </a:spcBef>
              <a:spcAft>
                <a:spcPts val="0"/>
              </a:spcAft>
            </a:pPr>
            <a:r>
              <a:rPr lang="vi-VN" sz="1800" b="0" i="0" u="none" strike="noStrike">
                <a:solidFill>
                  <a:srgbClr val="374151"/>
                </a:solidFill>
                <a:effectLst/>
                <a:latin typeface="Roboto" panose="02000000000000000000" pitchFamily="2" charset="0"/>
              </a:rPr>
              <a:t>We need virtual DOM because when nodes in the DOM change, other nodes also need to change. </a:t>
            </a:r>
            <a:r>
              <a:rPr lang="vi-VN" sz="1800" b="1" i="0" u="none" strike="noStrike">
                <a:solidFill>
                  <a:srgbClr val="374151"/>
                </a:solidFill>
                <a:effectLst/>
                <a:latin typeface="Roboto" panose="02000000000000000000" pitchFamily="2" charset="0"/>
              </a:rPr>
              <a:t>For example, if you have 10 items and you change one, the DOM also changes the remaining 9 items, which is not really necessary. </a:t>
            </a:r>
            <a:endParaRPr lang="en-US" sz="1800" b="1" i="0" u="none" strike="noStrike">
              <a:solidFill>
                <a:srgbClr val="374151"/>
              </a:solidFill>
              <a:effectLst/>
              <a:latin typeface="Roboto" panose="02000000000000000000" pitchFamily="2" charset="0"/>
            </a:endParaRPr>
          </a:p>
          <a:p>
            <a:pPr marL="457200" rtl="0">
              <a:spcBef>
                <a:spcPts val="0"/>
              </a:spcBef>
              <a:spcAft>
                <a:spcPts val="0"/>
              </a:spcAft>
            </a:pPr>
            <a:endParaRPr lang="en-US" sz="1800" b="1" i="0" u="none" strike="noStrike">
              <a:solidFill>
                <a:srgbClr val="374151"/>
              </a:solidFill>
              <a:effectLst/>
              <a:latin typeface="Roboto" panose="02000000000000000000" pitchFamily="2" charset="0"/>
            </a:endParaRPr>
          </a:p>
          <a:p>
            <a:pPr marL="457200" rtl="0">
              <a:spcBef>
                <a:spcPts val="0"/>
              </a:spcBef>
              <a:spcAft>
                <a:spcPts val="0"/>
              </a:spcAft>
            </a:pPr>
            <a:r>
              <a:rPr lang="vi-VN" sz="1800" b="1" i="0" u="none" strike="noStrike">
                <a:solidFill>
                  <a:srgbClr val="374151"/>
                </a:solidFill>
                <a:effectLst/>
                <a:latin typeface="Roboto" panose="02000000000000000000" pitchFamily="2" charset="0"/>
              </a:rPr>
              <a:t>Virtual DOM is a web development technique used to optimize performance and improve the process of updating the user interface on a web page</a:t>
            </a:r>
            <a:endParaRPr lang="vi-VN" b="0">
              <a:effectLst/>
            </a:endParaRPr>
          </a:p>
          <a:p>
            <a:pPr marL="457200" rtl="0">
              <a:spcBef>
                <a:spcPts val="0"/>
              </a:spcBef>
              <a:spcAft>
                <a:spcPts val="0"/>
              </a:spcAft>
            </a:pPr>
            <a:r>
              <a:rPr lang="vi-VN" sz="1800" b="0" i="0" u="none" strike="noStrike">
                <a:solidFill>
                  <a:srgbClr val="374151"/>
                </a:solidFill>
                <a:effectLst/>
                <a:latin typeface="Roboto" panose="02000000000000000000" pitchFamily="2" charset="0"/>
              </a:rPr>
              <a:t>When using Virtual DOM instead of directly manipulating the DOM, it creates a virtual copy of the DOM to manage and perform the change operations on this copy. After the operations are performed on the copy, Virtual DOM compares and identifies the changes with the real DOM and updates only the necessary parts.</a:t>
            </a:r>
            <a:endParaRPr lang="en-US" sz="1800" b="0" i="0" u="none" strike="noStrike">
              <a:solidFill>
                <a:srgbClr val="374151"/>
              </a:solidFill>
              <a:effectLst/>
              <a:latin typeface="Roboto" panose="02000000000000000000" pitchFamily="2" charset="0"/>
            </a:endParaRPr>
          </a:p>
          <a:p>
            <a:pPr marL="457200" rtl="0">
              <a:spcBef>
                <a:spcPts val="0"/>
              </a:spcBef>
              <a:spcAft>
                <a:spcPts val="0"/>
              </a:spcAft>
            </a:pPr>
            <a:endParaRPr lang="vi-VN" b="0">
              <a:effectLst/>
            </a:endParaRPr>
          </a:p>
          <a:p>
            <a:pPr marL="262788" rtl="0" fontAlgn="base">
              <a:spcBef>
                <a:spcPts val="0"/>
              </a:spcBef>
              <a:spcAft>
                <a:spcPts val="0"/>
              </a:spcAft>
              <a:buFont typeface="Arial" panose="020B0604020202020204" pitchFamily="34" charset="0"/>
              <a:buChar char="•"/>
            </a:pPr>
            <a:r>
              <a:rPr lang="vi-VN" sz="1800" b="0" i="0" u="none" strike="noStrike">
                <a:solidFill>
                  <a:srgbClr val="374151"/>
                </a:solidFill>
                <a:effectLst/>
                <a:latin typeface="Roboto" panose="02000000000000000000" pitchFamily="2" charset="0"/>
              </a:rPr>
              <a:t>(DOM (Document Object Model) là một chuẩn kỹ thuật trong lập trình web cho phép truy cập và thay đổi nội dung của một trang web.</a:t>
            </a:r>
          </a:p>
          <a:p>
            <a:pPr marL="719988" rtl="0">
              <a:spcBef>
                <a:spcPts val="0"/>
              </a:spcBef>
              <a:spcAft>
                <a:spcPts val="0"/>
              </a:spcAft>
            </a:pPr>
            <a:r>
              <a:rPr lang="vi-VN" sz="1800" b="0" i="0" u="none" strike="noStrike">
                <a:solidFill>
                  <a:srgbClr val="374151"/>
                </a:solidFill>
                <a:effectLst/>
                <a:latin typeface="Roboto" panose="02000000000000000000" pitchFamily="2" charset="0"/>
              </a:rPr>
              <a:t>Trong DOM, một trang web được biểu diễn dưới dạng một cây đối tượng, trong đó mỗi đối tượng đại diện cho một phần tử trên trang web như thẻ HTML, các thuộc tính và nội dung của chúng.</a:t>
            </a:r>
            <a:endParaRPr lang="vi-VN" b="0">
              <a:effectLst/>
            </a:endParaRPr>
          </a:p>
          <a:p>
            <a:pPr marL="719988" rtl="0">
              <a:spcBef>
                <a:spcPts val="0"/>
              </a:spcBef>
              <a:spcAft>
                <a:spcPts val="0"/>
              </a:spcAft>
            </a:pPr>
            <a:r>
              <a:rPr lang="vi-VN" sz="1800" b="0" i="0" u="none" strike="noStrike">
                <a:solidFill>
                  <a:srgbClr val="374151"/>
                </a:solidFill>
                <a:effectLst/>
                <a:latin typeface="Roboto" panose="02000000000000000000" pitchFamily="2" charset="0"/>
              </a:rPr>
              <a:t>Với DOM, những ngôn ngữ lập trình web như JavaScript có thể sử dụng các phương thức và thuộc tính của DOM để tương tác với các phần tử trên trang web</a:t>
            </a:r>
            <a:endParaRPr lang="vi-VN" b="0">
              <a:effectLst/>
            </a:endParaRPr>
          </a:p>
          <a:p>
            <a:pPr marL="719988" rtl="0">
              <a:spcBef>
                <a:spcPts val="0"/>
              </a:spcBef>
              <a:spcAft>
                <a:spcPts val="0"/>
              </a:spcAft>
            </a:pPr>
            <a:r>
              <a:rPr lang="vi-VN" sz="1800" b="0" i="0" u="none" strike="noStrike">
                <a:solidFill>
                  <a:srgbClr val="212529"/>
                </a:solidFill>
                <a:effectLst/>
                <a:latin typeface="Roboto" panose="02000000000000000000" pitchFamily="2" charset="0"/>
              </a:rPr>
              <a:t>Tại sao chúng ta cần virtual DOM vì khi nodes trong DOM thay đổi các nodes khác cũng cần thay đổi. Chẳng hạn, bạn có 10 items nhưng nếu bạn thay đổi 1 thì DOM cũng thay đổi 9 items còn lại, điều này không thật sự cần thiết.</a:t>
            </a:r>
            <a:endParaRPr lang="vi-VN" b="0">
              <a:effectLst/>
            </a:endParaRPr>
          </a:p>
          <a:p>
            <a:pPr marL="719988" rtl="0">
              <a:spcBef>
                <a:spcPts val="0"/>
              </a:spcBef>
              <a:spcAft>
                <a:spcPts val="0"/>
              </a:spcAft>
            </a:pPr>
            <a:r>
              <a:rPr lang="vi-VN" sz="1800" b="0" i="0" u="none" strike="noStrike">
                <a:solidFill>
                  <a:srgbClr val="374151"/>
                </a:solidFill>
                <a:effectLst/>
                <a:latin typeface="Roboto" panose="02000000000000000000" pitchFamily="2" charset="0"/>
              </a:rPr>
              <a:t>Khi sử dụng Virtual DOM thay vì trực tiếp thao tác trên DOM (Document Object Model) như truyền thống, nó sẽ tạo ra một bản sao ảo của DOM để quản lý và thực hiện các thao tác thay đổi trên bản sao này. Sau khi các thao tác được thực hiện trên bản sao, Virtual DOM sẽ so sánh và tìm ra những thay đổi so với DOM thật sự và chỉ cập nhật lại những phần cần thiết.)</a:t>
            </a:r>
            <a:endParaRPr lang="vi-VN" b="0">
              <a:effectLst/>
            </a:endParaRPr>
          </a:p>
          <a:p>
            <a:br>
              <a:rPr lang="vi-VN"/>
            </a:br>
            <a:endParaRPr lang="en-US"/>
          </a:p>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3"/>
        <p:cNvGrpSpPr/>
        <p:nvPr/>
      </p:nvGrpSpPr>
      <p:grpSpPr>
        <a:xfrm>
          <a:off x="0" y="0"/>
          <a:ext cx="0" cy="0"/>
          <a:chOff x="0" y="0"/>
          <a:chExt cx="0" cy="0"/>
        </a:xfrm>
      </p:grpSpPr>
      <p:sp>
        <p:nvSpPr>
          <p:cNvPr id="734" name="Google Shape;734;g107aaa41fe9_0_1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5" name="Google Shape;735;g107aaa41fe9_0_1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719988" rtl="0">
              <a:spcBef>
                <a:spcPts val="0"/>
              </a:spcBef>
              <a:spcAft>
                <a:spcPts val="0"/>
              </a:spcAft>
            </a:pPr>
            <a:r>
              <a:rPr lang="vi-VN" sz="1800" b="0" i="0" u="none" strike="noStrike">
                <a:solidFill>
                  <a:srgbClr val="374151"/>
                </a:solidFill>
                <a:effectLst/>
                <a:latin typeface="Roboto" panose="02000000000000000000" pitchFamily="2" charset="0"/>
              </a:rPr>
              <a:t>When we write a deeply nested hierarchy of elements and components, everything becomes quite complex. Therefore, the actual DOM cannot be easily visualized when using function calls as it can be done with plain HTML. To address this, React has a </a:t>
            </a:r>
            <a:r>
              <a:rPr lang="vi-VN" sz="1800" b="1" i="0" u="none" strike="noStrike">
                <a:solidFill>
                  <a:srgbClr val="374151"/>
                </a:solidFill>
                <a:effectLst/>
                <a:latin typeface="Roboto" panose="02000000000000000000" pitchFamily="2" charset="0"/>
              </a:rPr>
              <a:t>markup language</a:t>
            </a:r>
            <a:r>
              <a:rPr lang="vi-VN" sz="1800" b="0" i="0" u="none" strike="noStrike">
                <a:solidFill>
                  <a:srgbClr val="374151"/>
                </a:solidFill>
                <a:effectLst/>
                <a:latin typeface="Roboto" panose="02000000000000000000" pitchFamily="2" charset="0"/>
              </a:rPr>
              <a:t> called JSX, which stands for </a:t>
            </a:r>
            <a:r>
              <a:rPr lang="vi-VN" sz="1800" b="1" i="0" u="none" strike="noStrike">
                <a:solidFill>
                  <a:srgbClr val="374151"/>
                </a:solidFill>
                <a:effectLst/>
                <a:latin typeface="Roboto" panose="02000000000000000000" pitchFamily="2" charset="0"/>
              </a:rPr>
              <a:t>JavaScript XML</a:t>
            </a:r>
            <a:r>
              <a:rPr lang="vi-VN" sz="1800" b="0" i="0" u="none" strike="noStrike">
                <a:solidFill>
                  <a:srgbClr val="374151"/>
                </a:solidFill>
                <a:effectLst/>
                <a:latin typeface="Roboto" panose="02000000000000000000" pitchFamily="2" charset="0"/>
              </a:rPr>
              <a:t>. It allows programmers to easily write HTML in React.</a:t>
            </a:r>
            <a:endParaRPr lang="vi-VN" b="0">
              <a:effectLst/>
            </a:endParaRPr>
          </a:p>
          <a:p>
            <a:pPr marL="719988" rtl="0">
              <a:spcBef>
                <a:spcPts val="0"/>
              </a:spcBef>
              <a:spcAft>
                <a:spcPts val="0"/>
              </a:spcAft>
            </a:pPr>
            <a:r>
              <a:rPr lang="vi-VN" sz="1800" b="0" i="0" u="none" strike="noStrike">
                <a:solidFill>
                  <a:srgbClr val="343541"/>
                </a:solidFill>
                <a:effectLst/>
                <a:latin typeface="Roboto" panose="02000000000000000000" pitchFamily="2" charset="0"/>
              </a:rPr>
              <a:t>But browsers’ JavaScript engines don’t understand JSX. It has to be transformed into regular JavaScript based </a:t>
            </a:r>
            <a:r>
              <a:rPr lang="vi-VN" sz="1800" b="1" i="0" u="none" strike="noStrike">
                <a:solidFill>
                  <a:srgbClr val="343541"/>
                </a:solidFill>
                <a:effectLst/>
                <a:latin typeface="Roboto" panose="02000000000000000000" pitchFamily="2" charset="0"/>
              </a:rPr>
              <a:t>React.createElement(</a:t>
            </a:r>
            <a:r>
              <a:rPr lang="vi-VN" sz="1800" b="0" i="0" u="none" strike="noStrike">
                <a:solidFill>
                  <a:srgbClr val="343541"/>
                </a:solidFill>
                <a:effectLst/>
                <a:latin typeface="Roboto" panose="02000000000000000000" pitchFamily="2" charset="0"/>
              </a:rPr>
              <a:t>) calls. To do this, a compiler is needed. The compiler that does this is </a:t>
            </a:r>
            <a:r>
              <a:rPr lang="vi-VN" sz="1800" b="1" i="0" u="none" strike="noStrike">
                <a:solidFill>
                  <a:srgbClr val="343541"/>
                </a:solidFill>
                <a:effectLst/>
                <a:latin typeface="Roboto" panose="02000000000000000000" pitchFamily="2" charset="0"/>
              </a:rPr>
              <a:t>Babel</a:t>
            </a:r>
            <a:r>
              <a:rPr lang="vi-VN" sz="1800" b="0" i="0" u="none" strike="noStrike">
                <a:solidFill>
                  <a:srgbClr val="343541"/>
                </a:solidFill>
                <a:effectLst/>
                <a:latin typeface="Roboto" panose="02000000000000000000" pitchFamily="2" charset="0"/>
              </a:rPr>
              <a:t>.</a:t>
            </a:r>
            <a:endParaRPr lang="en-US" sz="1800" b="0" i="0" u="none" strike="noStrike">
              <a:solidFill>
                <a:srgbClr val="343541"/>
              </a:solidFill>
              <a:effectLst/>
              <a:latin typeface="Roboto" panose="02000000000000000000" pitchFamily="2" charset="0"/>
            </a:endParaRPr>
          </a:p>
          <a:p>
            <a:pPr marL="719988" rtl="0">
              <a:spcBef>
                <a:spcPts val="0"/>
              </a:spcBef>
              <a:spcAft>
                <a:spcPts val="0"/>
              </a:spcAft>
            </a:pPr>
            <a:endParaRPr lang="vi-VN" b="0">
              <a:effectLst/>
            </a:endParaRPr>
          </a:p>
          <a:p>
            <a:pPr marL="671398" rtl="0" fontAlgn="base">
              <a:spcBef>
                <a:spcPts val="0"/>
              </a:spcBef>
              <a:spcAft>
                <a:spcPts val="0"/>
              </a:spcAft>
              <a:buFont typeface="Arial" panose="020B0604020202020204" pitchFamily="34" charset="0"/>
              <a:buChar char="•"/>
            </a:pPr>
            <a:r>
              <a:rPr lang="vi-VN" sz="1800" b="0" i="0" u="none" strike="noStrike">
                <a:solidFill>
                  <a:srgbClr val="374151"/>
                </a:solidFill>
                <a:effectLst/>
                <a:latin typeface="Roboto" panose="02000000000000000000" pitchFamily="2" charset="0"/>
              </a:rPr>
              <a:t>(</a:t>
            </a:r>
            <a:r>
              <a:rPr lang="vi-VN" sz="1800" b="0" i="0" u="none" strike="noStrike">
                <a:solidFill>
                  <a:srgbClr val="343541"/>
                </a:solidFill>
                <a:effectLst/>
                <a:latin typeface="Roboto" panose="02000000000000000000" pitchFamily="2" charset="0"/>
              </a:rPr>
              <a:t>Khi ta viết một cấu trúc phân cấp sâu của các phần tử và thành phần thì mọi thứ sẽ trở nên khá phức tạp. Vì vậy DOM thực tế không thể được trực quan hóa dễ dàng khi sử dụng các lệnh hàm như nó có thể làm đối với HTML thuần. Để giải quyết điều này, React có một ngôn ngữ đánh dấu gọi là JSX, có nghĩa là JavaScript XML</a:t>
            </a:r>
            <a:endParaRPr lang="en-US" sz="1800" b="0" i="0" u="none" strike="noStrike">
              <a:solidFill>
                <a:srgbClr val="374151"/>
              </a:solidFill>
              <a:effectLst/>
              <a:latin typeface="Roboto" panose="02000000000000000000" pitchFamily="2" charset="0"/>
            </a:endParaRPr>
          </a:p>
          <a:p>
            <a:pPr marL="671398" rtl="0" fontAlgn="base">
              <a:spcBef>
                <a:spcPts val="0"/>
              </a:spcBef>
              <a:spcAft>
                <a:spcPts val="0"/>
              </a:spcAft>
              <a:buFont typeface="Arial" panose="020B0604020202020204" pitchFamily="34" charset="0"/>
              <a:buChar char="•"/>
            </a:pPr>
            <a:r>
              <a:rPr lang="vi-VN" sz="1800" b="0" i="0" u="none" strike="noStrike">
                <a:solidFill>
                  <a:srgbClr val="374151"/>
                </a:solidFill>
                <a:effectLst/>
                <a:latin typeface="Roboto" panose="02000000000000000000" pitchFamily="2" charset="0"/>
              </a:rPr>
              <a:t>Tuy nhiên, trình duyệt không thể hiểu được JSX trực tiếp. JSX phải được chuyển đổi sang các cuộc gọi hàm React.createElement() bằng JavaScript thông thường. Để thực hiện điều này, cần sử dụng một trình biên dịch. Trình biên dịch thực hiện việc này được gọi là Babel.)</a:t>
            </a:r>
            <a:endParaRPr lang="vi-VN" b="0">
              <a:effectLst/>
            </a:endParaRPr>
          </a:p>
          <a:p>
            <a:pPr marL="158750" indent="0">
              <a:buNone/>
            </a:pPr>
            <a:br>
              <a:rPr lang="vi-VN"/>
            </a:b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3"/>
        <p:cNvGrpSpPr/>
        <p:nvPr/>
      </p:nvGrpSpPr>
      <p:grpSpPr>
        <a:xfrm>
          <a:off x="0" y="0"/>
          <a:ext cx="0" cy="0"/>
          <a:chOff x="0" y="0"/>
          <a:chExt cx="0" cy="0"/>
        </a:xfrm>
      </p:grpSpPr>
      <p:sp>
        <p:nvSpPr>
          <p:cNvPr id="734" name="Google Shape;734;g107aaa41fe9_0_1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5" name="Google Shape;735;g107aaa41fe9_0_1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indent="457200" rtl="0">
              <a:spcBef>
                <a:spcPts val="0"/>
              </a:spcBef>
              <a:spcAft>
                <a:spcPts val="0"/>
              </a:spcAft>
            </a:pPr>
            <a:r>
              <a:rPr lang="vi-VN" sz="1800" b="0" i="0" u="none" strike="noStrike">
                <a:solidFill>
                  <a:srgbClr val="374151"/>
                </a:solidFill>
                <a:effectLst/>
                <a:latin typeface="Roboto" panose="02000000000000000000" pitchFamily="2" charset="0"/>
              </a:rPr>
              <a:t>We will now move on to the next topic, which is a very important part of React this is Components</a:t>
            </a:r>
            <a:endParaRPr lang="vi-VN" b="0">
              <a:effectLst/>
            </a:endParaRPr>
          </a:p>
          <a:p>
            <a:pPr marL="457200" indent="457200" rtl="0">
              <a:spcBef>
                <a:spcPts val="0"/>
              </a:spcBef>
              <a:spcAft>
                <a:spcPts val="0"/>
              </a:spcAft>
            </a:pPr>
            <a:r>
              <a:rPr lang="vi-VN" sz="1800" b="1" i="0" u="none" strike="noStrike">
                <a:solidFill>
                  <a:srgbClr val="273239"/>
                </a:solidFill>
                <a:effectLst/>
                <a:latin typeface="Arial" panose="020B0604020202020204" pitchFamily="34" charset="0"/>
              </a:rPr>
              <a:t>A Component is one of the core building blocks of React</a:t>
            </a:r>
            <a:r>
              <a:rPr lang="vi-VN" sz="1800" b="0" i="0" u="none" strike="noStrike">
                <a:solidFill>
                  <a:srgbClr val="273239"/>
                </a:solidFill>
                <a:effectLst/>
                <a:latin typeface="Arial" panose="020B0604020202020204" pitchFamily="34" charset="0"/>
              </a:rPr>
              <a:t>. In other words, we can say that every application you will develop in React will be made up of pieces called components. Components make the task of building UIs much easier.</a:t>
            </a:r>
            <a:endParaRPr lang="vi-VN" b="0">
              <a:effectLst/>
            </a:endParaRPr>
          </a:p>
          <a:p>
            <a:pPr marL="457200" indent="457200" rtl="0">
              <a:spcBef>
                <a:spcPts val="0"/>
              </a:spcBef>
              <a:spcAft>
                <a:spcPts val="0"/>
              </a:spcAft>
            </a:pPr>
            <a:r>
              <a:rPr lang="vi-VN" sz="1800" b="0" i="0" u="none" strike="noStrike">
                <a:solidFill>
                  <a:srgbClr val="273239"/>
                </a:solidFill>
                <a:effectLst/>
                <a:latin typeface="Arial" panose="020B0604020202020204" pitchFamily="34" charset="0"/>
              </a:rPr>
              <a:t>Components in React basically return a piece of JSX code that tells what should be rendered on the screen</a:t>
            </a:r>
            <a:endParaRPr lang="en-US" sz="1800" b="0" i="0" u="none" strike="noStrike">
              <a:solidFill>
                <a:srgbClr val="273239"/>
              </a:solidFill>
              <a:effectLst/>
              <a:latin typeface="Arial" panose="020B0604020202020204" pitchFamily="34" charset="0"/>
            </a:endParaRPr>
          </a:p>
          <a:p>
            <a:pPr marL="457200" indent="457200" rtl="0">
              <a:spcBef>
                <a:spcPts val="0"/>
              </a:spcBef>
              <a:spcAft>
                <a:spcPts val="0"/>
              </a:spcAft>
            </a:pPr>
            <a:endParaRPr lang="vi-VN" b="0">
              <a:effectLst/>
            </a:endParaRPr>
          </a:p>
          <a:p>
            <a:pPr marL="914400" rtl="0" fontAlgn="base">
              <a:spcBef>
                <a:spcPts val="0"/>
              </a:spcBef>
              <a:spcAft>
                <a:spcPts val="0"/>
              </a:spcAft>
              <a:buFont typeface="Arial" panose="020B0604020202020204" pitchFamily="34" charset="0"/>
              <a:buChar char="•"/>
            </a:pPr>
            <a:r>
              <a:rPr lang="vi-VN" sz="1800" b="0" i="0" u="none" strike="noStrike">
                <a:solidFill>
                  <a:srgbClr val="273239"/>
                </a:solidFill>
                <a:effectLst/>
                <a:latin typeface="Arial" panose="020B0604020202020204" pitchFamily="34" charset="0"/>
              </a:rPr>
              <a:t>(</a:t>
            </a:r>
            <a:r>
              <a:rPr lang="vi-VN" sz="1800" b="0" i="0" u="none" strike="noStrike">
                <a:solidFill>
                  <a:srgbClr val="374151"/>
                </a:solidFill>
                <a:effectLst/>
                <a:latin typeface="Roboto" panose="02000000000000000000" pitchFamily="2" charset="0"/>
              </a:rPr>
              <a:t>Một Component là một trong những khối xây dựng cốt lõi của React. Nói cách khác, chúng ta có thể nói rằng mỗi ứng dụng mà bạn phát triển trên React sẽ được tạo thành từ các phần gọi là components. Các Component làm cho việc xây dựng UI trở nên dễ dàng hơn nhiều.</a:t>
            </a:r>
            <a:endParaRPr lang="en-US" sz="1800" b="0" i="0" u="none" strike="noStrike">
              <a:solidFill>
                <a:srgbClr val="273239"/>
              </a:solidFill>
              <a:effectLst/>
              <a:latin typeface="Arial" panose="020B0604020202020204" pitchFamily="34" charset="0"/>
            </a:endParaRPr>
          </a:p>
          <a:p>
            <a:pPr marL="914400" rtl="0" fontAlgn="base">
              <a:spcBef>
                <a:spcPts val="0"/>
              </a:spcBef>
              <a:spcAft>
                <a:spcPts val="0"/>
              </a:spcAft>
              <a:buFont typeface="Arial" panose="020B0604020202020204" pitchFamily="34" charset="0"/>
              <a:buChar char="•"/>
            </a:pPr>
            <a:r>
              <a:rPr lang="vi-VN" sz="1800" b="0" i="0" u="none" strike="noStrike">
                <a:solidFill>
                  <a:srgbClr val="374151"/>
                </a:solidFill>
                <a:effectLst/>
                <a:latin typeface="Roboto" panose="02000000000000000000" pitchFamily="2" charset="0"/>
              </a:rPr>
              <a:t>Các Component trong React cơ bản trả về một đoạn mã JSX, cho biết những gì nên được hiển thị trên màn hình.</a:t>
            </a:r>
            <a:r>
              <a:rPr lang="vi-VN" sz="1800" b="0" i="0" u="none" strike="noStrike">
                <a:solidFill>
                  <a:srgbClr val="273239"/>
                </a:solidFill>
                <a:effectLst/>
                <a:latin typeface="Arial" panose="020B0604020202020204" pitchFamily="34" charset="0"/>
              </a:rPr>
              <a:t>)</a:t>
            </a:r>
            <a:endParaRPr/>
          </a:p>
        </p:txBody>
      </p:sp>
    </p:spTree>
    <p:extLst>
      <p:ext uri="{BB962C8B-B14F-4D97-AF65-F5344CB8AC3E}">
        <p14:creationId xmlns:p14="http://schemas.microsoft.com/office/powerpoint/2010/main" val="41943491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3"/>
        <p:cNvGrpSpPr/>
        <p:nvPr/>
      </p:nvGrpSpPr>
      <p:grpSpPr>
        <a:xfrm>
          <a:off x="0" y="0"/>
          <a:ext cx="0" cy="0"/>
          <a:chOff x="0" y="0"/>
          <a:chExt cx="0" cy="0"/>
        </a:xfrm>
      </p:grpSpPr>
      <p:sp>
        <p:nvSpPr>
          <p:cNvPr id="734" name="Google Shape;734;g107aaa41fe9_0_1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5" name="Google Shape;735;g107aaa41fe9_0_1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49999" indent="-7188" rtl="0">
              <a:spcBef>
                <a:spcPts val="0"/>
              </a:spcBef>
              <a:spcAft>
                <a:spcPts val="0"/>
              </a:spcAft>
            </a:pPr>
            <a:r>
              <a:rPr lang="vi-VN" sz="1800" b="0" i="0" u="none" strike="noStrike">
                <a:solidFill>
                  <a:srgbClr val="273239"/>
                </a:solidFill>
                <a:effectLst/>
                <a:latin typeface="+mn-lt"/>
              </a:rPr>
              <a:t>In React, we mainly have </a:t>
            </a:r>
            <a:r>
              <a:rPr lang="vi-VN" sz="1800" b="1" i="0" u="none" strike="noStrike">
                <a:solidFill>
                  <a:srgbClr val="273239"/>
                </a:solidFill>
                <a:effectLst/>
                <a:latin typeface="+mn-lt"/>
              </a:rPr>
              <a:t>two types of components</a:t>
            </a:r>
            <a:r>
              <a:rPr lang="vi-VN" sz="1800" b="0" i="0" u="none" strike="noStrike">
                <a:solidFill>
                  <a:srgbClr val="273239"/>
                </a:solidFill>
                <a:effectLst/>
                <a:latin typeface="+mn-lt"/>
              </a:rPr>
              <a:t>:</a:t>
            </a:r>
            <a:endParaRPr lang="en-US" sz="1800" b="0" i="0" u="none" strike="noStrike">
              <a:solidFill>
                <a:srgbClr val="273239"/>
              </a:solidFill>
              <a:effectLst/>
              <a:latin typeface="+mn-lt"/>
            </a:endParaRPr>
          </a:p>
          <a:p>
            <a:pPr marL="449999" indent="-7188" rtl="0">
              <a:spcBef>
                <a:spcPts val="0"/>
              </a:spcBef>
              <a:spcAft>
                <a:spcPts val="0"/>
              </a:spcAft>
            </a:pPr>
            <a:endParaRPr lang="vi-VN" b="0">
              <a:effectLst/>
              <a:latin typeface="+mn-lt"/>
            </a:endParaRPr>
          </a:p>
          <a:p>
            <a:pPr marL="449999" indent="-7188" rtl="0">
              <a:spcBef>
                <a:spcPts val="0"/>
              </a:spcBef>
              <a:spcAft>
                <a:spcPts val="0"/>
              </a:spcAft>
            </a:pPr>
            <a:r>
              <a:rPr lang="vi-VN" sz="1800" b="1" i="0" u="none" strike="noStrike">
                <a:solidFill>
                  <a:srgbClr val="273239"/>
                </a:solidFill>
                <a:effectLst/>
                <a:latin typeface="+mn-lt"/>
              </a:rPr>
              <a:t>Functional components are simply javascript functions. </a:t>
            </a:r>
            <a:endParaRPr lang="en-US" sz="1100" b="0" i="0" u="none" strike="noStrike">
              <a:solidFill>
                <a:srgbClr val="000000"/>
              </a:solidFill>
              <a:effectLst/>
              <a:latin typeface="+mn-lt"/>
            </a:endParaRPr>
          </a:p>
          <a:p>
            <a:pPr marL="442811" indent="0" rtl="0">
              <a:spcBef>
                <a:spcPts val="0"/>
              </a:spcBef>
              <a:spcAft>
                <a:spcPts val="0"/>
              </a:spcAft>
              <a:buNone/>
            </a:pPr>
            <a:r>
              <a:rPr lang="en-US" sz="1800" b="0" i="0" u="none" strike="noStrike">
                <a:solidFill>
                  <a:srgbClr val="273239"/>
                </a:solidFill>
                <a:effectLst/>
                <a:latin typeface="+mn-lt"/>
              </a:rPr>
              <a:t>	</a:t>
            </a:r>
            <a:r>
              <a:rPr lang="vi-VN" sz="1800" b="0" i="0" u="none" strike="noStrike">
                <a:solidFill>
                  <a:srgbClr val="273239"/>
                </a:solidFill>
                <a:effectLst/>
                <a:latin typeface="+mn-lt"/>
              </a:rPr>
              <a:t>We can create a functional component in React by writing a javascript function.</a:t>
            </a:r>
            <a:endParaRPr lang="en-US" sz="1800" b="0" i="0" u="none" strike="noStrike">
              <a:solidFill>
                <a:srgbClr val="273239"/>
              </a:solidFill>
              <a:effectLst/>
              <a:latin typeface="+mn-lt"/>
            </a:endParaRPr>
          </a:p>
          <a:p>
            <a:pPr marL="442811" indent="0" rtl="0">
              <a:spcBef>
                <a:spcPts val="0"/>
              </a:spcBef>
              <a:spcAft>
                <a:spcPts val="0"/>
              </a:spcAft>
              <a:buNone/>
            </a:pPr>
            <a:endParaRPr lang="en-US" sz="1100" b="0" i="0" u="none" strike="noStrike">
              <a:solidFill>
                <a:srgbClr val="000000"/>
              </a:solidFill>
              <a:effectLst/>
              <a:latin typeface="+mn-lt"/>
            </a:endParaRPr>
          </a:p>
          <a:p>
            <a:pPr marL="449999" indent="-7188" rtl="0">
              <a:spcBef>
                <a:spcPts val="0"/>
              </a:spcBef>
              <a:spcAft>
                <a:spcPts val="0"/>
              </a:spcAft>
            </a:pPr>
            <a:r>
              <a:rPr lang="vi-VN" sz="1800" b="1" i="0" u="none" strike="noStrike">
                <a:solidFill>
                  <a:srgbClr val="273239"/>
                </a:solidFill>
                <a:effectLst/>
                <a:latin typeface="+mn-lt"/>
              </a:rPr>
              <a:t>Class Components</a:t>
            </a:r>
            <a:r>
              <a:rPr lang="vi-VN" sz="1800" b="0" i="0" u="none" strike="noStrike">
                <a:solidFill>
                  <a:srgbClr val="273239"/>
                </a:solidFill>
                <a:effectLst/>
                <a:latin typeface="+mn-lt"/>
              </a:rPr>
              <a:t>:</a:t>
            </a:r>
            <a:endParaRPr lang="vi-VN" b="0">
              <a:effectLst/>
              <a:latin typeface="+mn-lt"/>
            </a:endParaRPr>
          </a:p>
          <a:p>
            <a:pPr marL="907199" indent="-7188" rtl="0">
              <a:spcBef>
                <a:spcPts val="0"/>
              </a:spcBef>
              <a:spcAft>
                <a:spcPts val="0"/>
              </a:spcAft>
            </a:pPr>
            <a:r>
              <a:rPr lang="vi-VN" sz="1800" b="1" i="0" u="none" strike="noStrike">
                <a:solidFill>
                  <a:srgbClr val="273239"/>
                </a:solidFill>
                <a:effectLst/>
                <a:latin typeface="+mn-lt"/>
              </a:rPr>
              <a:t>The class components are a little more complex than the functional components.</a:t>
            </a:r>
            <a:r>
              <a:rPr lang="vi-VN" sz="1800" b="0" i="0" u="none" strike="noStrike">
                <a:solidFill>
                  <a:srgbClr val="273239"/>
                </a:solidFill>
                <a:effectLst/>
                <a:latin typeface="+mn-lt"/>
              </a:rPr>
              <a:t> The functional components are not aware of the other components in your program whereas the class components can work with each other. We can </a:t>
            </a:r>
            <a:r>
              <a:rPr lang="vi-VN" sz="1800" b="1" i="0" u="none" strike="noStrike">
                <a:solidFill>
                  <a:srgbClr val="273239"/>
                </a:solidFill>
                <a:effectLst/>
                <a:latin typeface="+mn-lt"/>
              </a:rPr>
              <a:t>pass data from one class component to other class components</a:t>
            </a:r>
            <a:r>
              <a:rPr lang="vi-VN" sz="1800" b="0" i="0" u="none" strike="noStrike">
                <a:solidFill>
                  <a:srgbClr val="273239"/>
                </a:solidFill>
                <a:effectLst/>
                <a:latin typeface="+mn-lt"/>
              </a:rPr>
              <a:t>.</a:t>
            </a:r>
            <a:endParaRPr lang="vi-VN" b="0">
              <a:effectLst/>
              <a:latin typeface="+mn-lt"/>
            </a:endParaRPr>
          </a:p>
          <a:p>
            <a:pPr indent="457200" rtl="0">
              <a:spcBef>
                <a:spcPts val="0"/>
              </a:spcBef>
              <a:spcAft>
                <a:spcPts val="0"/>
              </a:spcAft>
            </a:pPr>
            <a:r>
              <a:rPr lang="vi-VN" sz="1800" b="0" i="0" u="none" strike="noStrike">
                <a:solidFill>
                  <a:srgbClr val="374151"/>
                </a:solidFill>
                <a:effectLst/>
                <a:latin typeface="+mn-lt"/>
              </a:rPr>
              <a:t>And here's how to write functional and class components in React.</a:t>
            </a:r>
            <a:endParaRPr lang="en-US" sz="1800" b="0" i="0" u="none" strike="noStrike">
              <a:solidFill>
                <a:srgbClr val="374151"/>
              </a:solidFill>
              <a:effectLst/>
              <a:latin typeface="+mn-lt"/>
            </a:endParaRPr>
          </a:p>
          <a:p>
            <a:pPr indent="457200" rtl="0">
              <a:spcBef>
                <a:spcPts val="0"/>
              </a:spcBef>
              <a:spcAft>
                <a:spcPts val="0"/>
              </a:spcAft>
            </a:pPr>
            <a:endParaRPr lang="en-US" sz="1800" b="0" i="0" u="none" strike="noStrike">
              <a:solidFill>
                <a:srgbClr val="374151"/>
              </a:solidFill>
              <a:effectLst/>
              <a:latin typeface="+mn-lt"/>
            </a:endParaRPr>
          </a:p>
          <a:p>
            <a:pPr indent="457200" rtl="0">
              <a:spcBef>
                <a:spcPts val="0"/>
              </a:spcBef>
              <a:spcAft>
                <a:spcPts val="0"/>
              </a:spcAft>
            </a:pPr>
            <a:r>
              <a:rPr lang="vi-VN" sz="3200" b="0" i="0">
                <a:solidFill>
                  <a:srgbClr val="374151"/>
                </a:solidFill>
                <a:effectLst/>
                <a:latin typeface="+mn-lt"/>
              </a:rPr>
              <a:t>Functional Component: Sử dụng để hiển thị dữ liệu tĩnh. Không thể xử lý việc truy xuất dữ liệu. Dễ viết. </a:t>
            </a:r>
            <a:endParaRPr lang="en-US" sz="3200" b="0" i="0">
              <a:solidFill>
                <a:srgbClr val="374151"/>
              </a:solidFill>
              <a:effectLst/>
              <a:latin typeface="+mn-lt"/>
            </a:endParaRPr>
          </a:p>
          <a:p>
            <a:pPr indent="457200" rtl="0">
              <a:spcBef>
                <a:spcPts val="0"/>
              </a:spcBef>
              <a:spcAft>
                <a:spcPts val="0"/>
              </a:spcAft>
            </a:pPr>
            <a:r>
              <a:rPr lang="vi-VN" sz="3200" b="0" i="0">
                <a:solidFill>
                  <a:srgbClr val="374151"/>
                </a:solidFill>
                <a:effectLst/>
                <a:latin typeface="+mn-lt"/>
              </a:rPr>
              <a:t>Class Component: Sử dụng cho nguồn dữ liệu động. Xử lý bất kỳ dữ liệu nào có thể thay đổi (truy xuất dữ liệu, sự kiện của người dùng, v.v.). Biết khi nào nó được hiển thị trên thiết bị (hữu ích cho việc truy xuất dữ liệu). Viết nhiều mã hơn.</a:t>
            </a:r>
            <a:endParaRPr lang="en-US" sz="1800" b="0" i="0" u="none" strike="noStrike">
              <a:solidFill>
                <a:srgbClr val="374151"/>
              </a:solidFill>
              <a:effectLst/>
              <a:latin typeface="+mn-lt"/>
            </a:endParaRPr>
          </a:p>
          <a:p>
            <a:pPr indent="457200" rtl="0">
              <a:spcBef>
                <a:spcPts val="0"/>
              </a:spcBef>
              <a:spcAft>
                <a:spcPts val="0"/>
              </a:spcAft>
            </a:pPr>
            <a:endParaRPr lang="vi-VN" b="0">
              <a:effectLst/>
              <a:latin typeface="+mn-lt"/>
            </a:endParaRPr>
          </a:p>
          <a:p>
            <a:pPr marL="622795" rtl="0" fontAlgn="base">
              <a:spcBef>
                <a:spcPts val="0"/>
              </a:spcBef>
              <a:spcAft>
                <a:spcPts val="0"/>
              </a:spcAft>
              <a:buFont typeface="Arial" panose="020B0604020202020204" pitchFamily="34" charset="0"/>
              <a:buChar char="•"/>
            </a:pPr>
            <a:r>
              <a:rPr lang="vi-VN" sz="1800" b="0" i="0" u="none" strike="noStrike">
                <a:solidFill>
                  <a:srgbClr val="374151"/>
                </a:solidFill>
                <a:effectLst/>
                <a:latin typeface="+mn-lt"/>
              </a:rPr>
              <a:t>(Trong React, chúng ta chủ yếu có hai loại component:</a:t>
            </a:r>
            <a:endParaRPr lang="vi-VN" sz="1800" b="0" i="0" u="none" strike="noStrike">
              <a:solidFill>
                <a:srgbClr val="273239"/>
              </a:solidFill>
              <a:effectLst/>
              <a:latin typeface="+mn-lt"/>
            </a:endParaRPr>
          </a:p>
          <a:p>
            <a:pPr marL="1371600" rtl="0">
              <a:spcBef>
                <a:spcPts val="0"/>
              </a:spcBef>
              <a:spcAft>
                <a:spcPts val="0"/>
              </a:spcAft>
            </a:pPr>
            <a:r>
              <a:rPr lang="vi-VN" sz="1800" b="0" i="0" u="none" strike="noStrike">
                <a:solidFill>
                  <a:srgbClr val="374151"/>
                </a:solidFill>
                <a:effectLst/>
                <a:latin typeface="+mn-lt"/>
              </a:rPr>
              <a:t>Functional Components:</a:t>
            </a:r>
            <a:endParaRPr lang="vi-VN" b="0">
              <a:effectLst/>
              <a:latin typeface="+mn-lt"/>
            </a:endParaRPr>
          </a:p>
          <a:p>
            <a:pPr marL="1828800" rtl="0">
              <a:spcBef>
                <a:spcPts val="0"/>
              </a:spcBef>
              <a:spcAft>
                <a:spcPts val="0"/>
              </a:spcAft>
            </a:pPr>
            <a:r>
              <a:rPr lang="vi-VN" sz="1800" b="0" i="0" u="none" strike="noStrike">
                <a:solidFill>
                  <a:srgbClr val="374151"/>
                </a:solidFill>
                <a:effectLst/>
                <a:latin typeface="+mn-lt"/>
              </a:rPr>
              <a:t>Functional components đơn giản chỉ là các hàm JavaScript.</a:t>
            </a:r>
            <a:endParaRPr lang="vi-VN" b="0">
              <a:effectLst/>
              <a:latin typeface="+mn-lt"/>
            </a:endParaRPr>
          </a:p>
          <a:p>
            <a:pPr marL="1828800" rtl="0">
              <a:spcBef>
                <a:spcPts val="0"/>
              </a:spcBef>
              <a:spcAft>
                <a:spcPts val="0"/>
              </a:spcAft>
            </a:pPr>
            <a:r>
              <a:rPr lang="vi-VN" sz="1800" b="0" i="0" u="none" strike="noStrike">
                <a:solidFill>
                  <a:srgbClr val="374151"/>
                </a:solidFill>
                <a:effectLst/>
                <a:latin typeface="+mn-lt"/>
              </a:rPr>
              <a:t>Chúng ta có thể tạo một functional component trong React bằng cách viết một hàm JavaScript.</a:t>
            </a:r>
            <a:endParaRPr lang="vi-VN" b="0">
              <a:effectLst/>
              <a:latin typeface="+mn-lt"/>
            </a:endParaRPr>
          </a:p>
          <a:p>
            <a:pPr marL="1371600" rtl="0">
              <a:spcBef>
                <a:spcPts val="0"/>
              </a:spcBef>
              <a:spcAft>
                <a:spcPts val="0"/>
              </a:spcAft>
            </a:pPr>
            <a:r>
              <a:rPr lang="vi-VN" sz="1800" b="0" i="0" u="none" strike="noStrike">
                <a:solidFill>
                  <a:srgbClr val="374151"/>
                </a:solidFill>
                <a:effectLst/>
                <a:latin typeface="+mn-lt"/>
              </a:rPr>
              <a:t>Class Components:</a:t>
            </a:r>
            <a:endParaRPr lang="vi-VN" b="0">
              <a:effectLst/>
              <a:latin typeface="+mn-lt"/>
            </a:endParaRPr>
          </a:p>
          <a:p>
            <a:pPr marL="1889989" rtl="0">
              <a:spcBef>
                <a:spcPts val="0"/>
              </a:spcBef>
              <a:spcAft>
                <a:spcPts val="0"/>
              </a:spcAft>
            </a:pPr>
            <a:r>
              <a:rPr lang="vi-VN" sz="1800" b="0" i="0" u="none" strike="noStrike">
                <a:solidFill>
                  <a:srgbClr val="374151"/>
                </a:solidFill>
                <a:effectLst/>
                <a:latin typeface="+mn-lt"/>
              </a:rPr>
              <a:t>Class component phức tạp hơn so với functional component. Functional component không có ý thức về các component khác trong chương trình của bạn trong khi class component có thể làm việc với nhau. Chúng ta có thể truyền dữ liệu từ một class component sang các class component khác.)</a:t>
            </a:r>
            <a:endParaRPr lang="vi-VN" b="0">
              <a:effectLst/>
              <a:latin typeface="+mn-lt"/>
            </a:endParaRPr>
          </a:p>
          <a:p>
            <a:pPr marL="158750" indent="0">
              <a:buNone/>
            </a:pPr>
            <a:br>
              <a:rPr lang="vi-VN">
                <a:latin typeface="+mn-lt"/>
              </a:rPr>
            </a:br>
            <a:endParaRPr>
              <a:latin typeface="+mn-lt"/>
            </a:endParaRPr>
          </a:p>
        </p:txBody>
      </p:sp>
    </p:spTree>
    <p:extLst>
      <p:ext uri="{BB962C8B-B14F-4D97-AF65-F5344CB8AC3E}">
        <p14:creationId xmlns:p14="http://schemas.microsoft.com/office/powerpoint/2010/main" val="14387302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3"/>
        <p:cNvGrpSpPr/>
        <p:nvPr/>
      </p:nvGrpSpPr>
      <p:grpSpPr>
        <a:xfrm>
          <a:off x="0" y="0"/>
          <a:ext cx="0" cy="0"/>
          <a:chOff x="0" y="0"/>
          <a:chExt cx="0" cy="0"/>
        </a:xfrm>
      </p:grpSpPr>
      <p:sp>
        <p:nvSpPr>
          <p:cNvPr id="734" name="Google Shape;734;g107aaa41fe9_0_1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5" name="Google Shape;735;g107aaa41fe9_0_1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914400" rtl="0">
              <a:spcBef>
                <a:spcPts val="0"/>
              </a:spcBef>
              <a:spcAft>
                <a:spcPts val="0"/>
              </a:spcAft>
            </a:pPr>
            <a:r>
              <a:rPr lang="vi-VN" sz="1800" b="1" i="0" u="none" strike="noStrike">
                <a:solidFill>
                  <a:srgbClr val="374151"/>
                </a:solidFill>
                <a:effectLst/>
                <a:latin typeface="Roboto" panose="02000000000000000000" pitchFamily="2" charset="0"/>
              </a:rPr>
              <a:t>In React, props (properties)</a:t>
            </a:r>
            <a:r>
              <a:rPr lang="vi-VN" sz="1800" b="0" i="0" u="none" strike="noStrike">
                <a:solidFill>
                  <a:srgbClr val="374151"/>
                </a:solidFill>
                <a:effectLst/>
                <a:latin typeface="Roboto" panose="02000000000000000000" pitchFamily="2" charset="0"/>
              </a:rPr>
              <a:t> </a:t>
            </a:r>
            <a:r>
              <a:rPr lang="vi-VN" sz="1800" b="1" i="0" u="none" strike="noStrike">
                <a:solidFill>
                  <a:srgbClr val="374151"/>
                </a:solidFill>
                <a:effectLst/>
                <a:latin typeface="Roboto" panose="02000000000000000000" pitchFamily="2" charset="0"/>
              </a:rPr>
              <a:t>are used to pass data between components.</a:t>
            </a:r>
            <a:r>
              <a:rPr lang="vi-VN" sz="1800" b="0" i="0" u="none" strike="noStrike">
                <a:solidFill>
                  <a:srgbClr val="374151"/>
                </a:solidFill>
                <a:effectLst/>
                <a:latin typeface="Roboto" panose="02000000000000000000" pitchFamily="2" charset="0"/>
              </a:rPr>
              <a:t> Specifically, props are JavaScript objects containing properties and their corresponding values that are passed from a parent component to a child component. When a component receives props, it can use them to display data or update its own state. </a:t>
            </a:r>
            <a:endParaRPr lang="vi-VN" b="0">
              <a:effectLst/>
            </a:endParaRPr>
          </a:p>
          <a:p>
            <a:pPr marL="914400" rtl="0">
              <a:spcBef>
                <a:spcPts val="0"/>
              </a:spcBef>
              <a:spcAft>
                <a:spcPts val="1500"/>
              </a:spcAft>
            </a:pPr>
            <a:r>
              <a:rPr lang="vi-VN" sz="1800" b="1" i="0" u="none" strike="noStrike">
                <a:solidFill>
                  <a:srgbClr val="374151"/>
                </a:solidFill>
                <a:effectLst/>
                <a:latin typeface="Roboto" panose="02000000000000000000" pitchFamily="2" charset="0"/>
              </a:rPr>
              <a:t>The values of props are immutable,</a:t>
            </a:r>
            <a:r>
              <a:rPr lang="vi-VN" sz="1800" b="0" i="0" u="none" strike="noStrike">
                <a:solidFill>
                  <a:srgbClr val="374151"/>
                </a:solidFill>
                <a:effectLst/>
                <a:latin typeface="Roboto" panose="02000000000000000000" pitchFamily="2" charset="0"/>
              </a:rPr>
              <a:t> and when the state of a component needs to be changed, it is the component's own state that is updated, not the props</a:t>
            </a:r>
            <a:endParaRPr lang="en-US" sz="1800" b="0" i="0" u="none" strike="noStrike">
              <a:solidFill>
                <a:srgbClr val="374151"/>
              </a:solidFill>
              <a:effectLst/>
              <a:latin typeface="Roboto" panose="02000000000000000000" pitchFamily="2" charset="0"/>
            </a:endParaRPr>
          </a:p>
          <a:p>
            <a:pPr marL="914400" rtl="0">
              <a:spcBef>
                <a:spcPts val="0"/>
              </a:spcBef>
              <a:spcAft>
                <a:spcPts val="1500"/>
              </a:spcAft>
            </a:pPr>
            <a:endParaRPr lang="vi-VN" b="0">
              <a:effectLst/>
            </a:endParaRPr>
          </a:p>
          <a:p>
            <a:pPr marL="712788" rtl="0" fontAlgn="base">
              <a:spcBef>
                <a:spcPts val="0"/>
              </a:spcBef>
              <a:spcAft>
                <a:spcPts val="0"/>
              </a:spcAft>
              <a:buFont typeface="Arial" panose="020B0604020202020204" pitchFamily="34" charset="0"/>
              <a:buChar char="•"/>
            </a:pPr>
            <a:r>
              <a:rPr lang="vi-VN" sz="1800" b="0" i="0" u="none" strike="noStrike">
                <a:solidFill>
                  <a:srgbClr val="374151"/>
                </a:solidFill>
                <a:effectLst/>
                <a:latin typeface="Roboto" panose="02000000000000000000" pitchFamily="2" charset="0"/>
              </a:rPr>
              <a:t>(Trong React, props(properties) được sử dụng để truyền dữ liệu giữa các component.</a:t>
            </a:r>
          </a:p>
          <a:p>
            <a:pPr marL="1169988" rtl="0">
              <a:spcBef>
                <a:spcPts val="0"/>
              </a:spcBef>
              <a:spcAft>
                <a:spcPts val="0"/>
              </a:spcAft>
            </a:pPr>
            <a:r>
              <a:rPr lang="vi-VN" sz="1800" b="0" i="0" u="none" strike="noStrike">
                <a:solidFill>
                  <a:srgbClr val="374151"/>
                </a:solidFill>
                <a:effectLst/>
                <a:latin typeface="Roboto" panose="02000000000000000000" pitchFamily="2" charset="0"/>
              </a:rPr>
              <a:t>Cụ thể, props là các đối tượng JavaScript chứa các thuộc tính và giá trị tương ứng được truyền từ component cha đến component con. Khi một component nhận được props, nó có thể sử dụng chúng để hiển thị dữ liệu hoặc cập nhật trạng thái của nó.</a:t>
            </a:r>
            <a:endParaRPr lang="vi-VN" b="0">
              <a:effectLst/>
            </a:endParaRPr>
          </a:p>
          <a:p>
            <a:pPr marL="1169988" rtl="0">
              <a:spcBef>
                <a:spcPts val="0"/>
              </a:spcBef>
              <a:spcAft>
                <a:spcPts val="0"/>
              </a:spcAft>
            </a:pPr>
            <a:r>
              <a:rPr lang="vi-VN" sz="1800" b="0" i="0" u="none" strike="noStrike">
                <a:solidFill>
                  <a:srgbClr val="404040"/>
                </a:solidFill>
                <a:effectLst/>
                <a:latin typeface="Arial" panose="020B0604020202020204" pitchFamily="34" charset="0"/>
              </a:rPr>
              <a:t>Các giá trị của props không bị thay đổi, khi muốn thay đổi trạng thái của component thì người ta chỉ thay đổi state của component chứ props thì không thay đổi được.)</a:t>
            </a:r>
            <a:endParaRPr lang="vi-VN" b="0">
              <a:effectLst/>
            </a:endParaRPr>
          </a:p>
          <a:p>
            <a:pPr marL="158750" indent="0">
              <a:buNone/>
            </a:pPr>
            <a:endParaRPr/>
          </a:p>
        </p:txBody>
      </p:sp>
    </p:spTree>
    <p:extLst>
      <p:ext uri="{BB962C8B-B14F-4D97-AF65-F5344CB8AC3E}">
        <p14:creationId xmlns:p14="http://schemas.microsoft.com/office/powerpoint/2010/main" val="37179817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3"/>
        <p:cNvGrpSpPr/>
        <p:nvPr/>
      </p:nvGrpSpPr>
      <p:grpSpPr>
        <a:xfrm>
          <a:off x="0" y="0"/>
          <a:ext cx="0" cy="0"/>
          <a:chOff x="0" y="0"/>
          <a:chExt cx="0" cy="0"/>
        </a:xfrm>
      </p:grpSpPr>
      <p:sp>
        <p:nvSpPr>
          <p:cNvPr id="734" name="Google Shape;734;g107aaa41fe9_0_1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5" name="Google Shape;735;g107aaa41fe9_0_1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899998" rtl="0">
              <a:spcBef>
                <a:spcPts val="0"/>
              </a:spcBef>
              <a:spcAft>
                <a:spcPts val="0"/>
              </a:spcAft>
            </a:pPr>
            <a:r>
              <a:rPr lang="vi-VN" sz="1800" b="1" i="0" u="none" strike="noStrike">
                <a:solidFill>
                  <a:srgbClr val="374151"/>
                </a:solidFill>
                <a:effectLst/>
                <a:latin typeface="Roboto" panose="02000000000000000000" pitchFamily="2" charset="0"/>
              </a:rPr>
              <a:t>State is a JavaScript object used to store mutable values</a:t>
            </a:r>
            <a:r>
              <a:rPr lang="vi-VN" sz="1800" b="0" i="0" u="none" strike="noStrike">
                <a:solidFill>
                  <a:srgbClr val="374151"/>
                </a:solidFill>
                <a:effectLst/>
                <a:latin typeface="Roboto" panose="02000000000000000000" pitchFamily="2" charset="0"/>
              </a:rPr>
              <a:t>. The properties of the state are used to describe the current state of a component and </a:t>
            </a:r>
            <a:r>
              <a:rPr lang="vi-VN" sz="1800" b="1" i="0" u="none" strike="noStrike">
                <a:solidFill>
                  <a:srgbClr val="374151"/>
                </a:solidFill>
                <a:effectLst/>
                <a:latin typeface="Roboto" panose="02000000000000000000" pitchFamily="2" charset="0"/>
              </a:rPr>
              <a:t>can be changed using the setState() method</a:t>
            </a:r>
            <a:r>
              <a:rPr lang="vi-VN" sz="1800" b="0" i="0" u="none" strike="noStrike">
                <a:solidFill>
                  <a:srgbClr val="374151"/>
                </a:solidFill>
                <a:effectLst/>
                <a:latin typeface="Roboto" panose="02000000000000000000" pitchFamily="2" charset="0"/>
              </a:rPr>
              <a:t>. When the state of a component changes, React automatically re-renders the component to display the new state.</a:t>
            </a:r>
            <a:endParaRPr lang="vi-VN" b="0">
              <a:effectLst/>
            </a:endParaRPr>
          </a:p>
          <a:p>
            <a:pPr marL="899998" rtl="0">
              <a:spcBef>
                <a:spcPts val="0"/>
              </a:spcBef>
              <a:spcAft>
                <a:spcPts val="0"/>
              </a:spcAft>
            </a:pPr>
            <a:r>
              <a:rPr lang="vi-VN" sz="1800" b="0" i="0" u="none" strike="noStrike">
                <a:solidFill>
                  <a:srgbClr val="374151"/>
                </a:solidFill>
                <a:effectLst/>
                <a:latin typeface="Roboto" panose="02000000000000000000" pitchFamily="2" charset="0"/>
              </a:rPr>
              <a:t>Unlike props, </a:t>
            </a:r>
            <a:r>
              <a:rPr lang="vi-VN" sz="1800" b="1" i="0" u="none" strike="noStrike">
                <a:solidFill>
                  <a:srgbClr val="374151"/>
                </a:solidFill>
                <a:effectLst/>
                <a:latin typeface="Roboto" panose="02000000000000000000" pitchFamily="2" charset="0"/>
              </a:rPr>
              <a:t>the state of a component is not passed from the outside</a:t>
            </a:r>
            <a:r>
              <a:rPr lang="vi-VN" sz="1800" b="0" i="0" u="none" strike="noStrike">
                <a:solidFill>
                  <a:srgbClr val="374151"/>
                </a:solidFill>
                <a:effectLst/>
                <a:latin typeface="Roboto" panose="02000000000000000000" pitchFamily="2" charset="0"/>
              </a:rPr>
              <a:t>. The component decides its own state.</a:t>
            </a:r>
            <a:endParaRPr lang="en-US" sz="1800" b="0" i="0" u="none" strike="noStrike">
              <a:solidFill>
                <a:srgbClr val="374151"/>
              </a:solidFill>
              <a:effectLst/>
              <a:latin typeface="Roboto" panose="02000000000000000000" pitchFamily="2" charset="0"/>
            </a:endParaRPr>
          </a:p>
          <a:p>
            <a:pPr marL="899998" rtl="0">
              <a:spcBef>
                <a:spcPts val="0"/>
              </a:spcBef>
              <a:spcAft>
                <a:spcPts val="0"/>
              </a:spcAft>
            </a:pPr>
            <a:endParaRPr lang="vi-VN" b="0">
              <a:effectLst/>
            </a:endParaRPr>
          </a:p>
          <a:p>
            <a:pPr marL="712788" rtl="0" fontAlgn="base">
              <a:spcBef>
                <a:spcPts val="0"/>
              </a:spcBef>
              <a:spcAft>
                <a:spcPts val="0"/>
              </a:spcAft>
              <a:buFont typeface="Arial" panose="020B0604020202020204" pitchFamily="34" charset="0"/>
              <a:buChar char="•"/>
            </a:pPr>
            <a:r>
              <a:rPr lang="vi-VN" sz="1800" b="0" i="0" u="none" strike="noStrike">
                <a:solidFill>
                  <a:srgbClr val="374151"/>
                </a:solidFill>
                <a:effectLst/>
                <a:latin typeface="Roboto" panose="02000000000000000000" pitchFamily="2" charset="0"/>
              </a:rPr>
              <a:t>(State là một đối tượng JavaScript được sử dụng để lưu trữ các giá trị có thể thay đổi. Các thuộc tính của state được sử dụng để mô tả trạng thái hiện tại của một component và có thể được thay đổi bằng cách sử dụng phương thức setState(). Khi state của một component thay đổi, React sẽ tự động render lại component đó để hiển thị trạng thái mới.</a:t>
            </a:r>
          </a:p>
          <a:p>
            <a:pPr marL="1169988" rtl="0">
              <a:spcBef>
                <a:spcPts val="0"/>
              </a:spcBef>
              <a:spcAft>
                <a:spcPts val="0"/>
              </a:spcAft>
            </a:pPr>
            <a:r>
              <a:rPr lang="vi-VN" sz="1800" b="0" i="0" u="none" strike="noStrike">
                <a:solidFill>
                  <a:srgbClr val="374151"/>
                </a:solidFill>
                <a:effectLst/>
                <a:latin typeface="Roboto" panose="02000000000000000000" pitchFamily="2" charset="0"/>
              </a:rPr>
              <a:t>Không giống như props, state của một component không được truyền từ bên ngoài vào. Component quyết định state của chính nó)</a:t>
            </a:r>
            <a:endParaRPr lang="vi-VN" b="0">
              <a:effectLst/>
            </a:endParaRPr>
          </a:p>
          <a:p>
            <a:br>
              <a:rPr lang="vi-VN"/>
            </a:br>
            <a:endParaRPr/>
          </a:p>
        </p:txBody>
      </p:sp>
    </p:spTree>
    <p:extLst>
      <p:ext uri="{BB962C8B-B14F-4D97-AF65-F5344CB8AC3E}">
        <p14:creationId xmlns:p14="http://schemas.microsoft.com/office/powerpoint/2010/main" val="8800412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3"/>
        <p:cNvGrpSpPr/>
        <p:nvPr/>
      </p:nvGrpSpPr>
      <p:grpSpPr>
        <a:xfrm>
          <a:off x="0" y="0"/>
          <a:ext cx="0" cy="0"/>
          <a:chOff x="0" y="0"/>
          <a:chExt cx="0" cy="0"/>
        </a:xfrm>
      </p:grpSpPr>
      <p:sp>
        <p:nvSpPr>
          <p:cNvPr id="734" name="Google Shape;734;g107aaa41fe9_0_1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5" name="Google Shape;735;g107aaa41fe9_0_1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indent="457200" rtl="0">
              <a:spcBef>
                <a:spcPts val="0"/>
              </a:spcBef>
              <a:spcAft>
                <a:spcPts val="0"/>
              </a:spcAft>
            </a:pPr>
            <a:r>
              <a:rPr lang="en-US" sz="1800" b="0" i="0" u="none" strike="noStrike">
                <a:solidFill>
                  <a:srgbClr val="374151"/>
                </a:solidFill>
                <a:effectLst/>
                <a:latin typeface="Roboto" panose="02000000000000000000" pitchFamily="2" charset="0"/>
              </a:rPr>
              <a:t>This is a comparison table between state and props. </a:t>
            </a:r>
            <a:endParaRPr lang="en-US" b="0">
              <a:effectLst/>
            </a:endParaRPr>
          </a:p>
          <a:p>
            <a:r>
              <a:rPr lang="en-US" b="0" i="0">
                <a:solidFill>
                  <a:srgbClr val="374151"/>
                </a:solidFill>
                <a:effectLst/>
                <a:latin typeface="Quire Sans" panose="020B0502040204020203" pitchFamily="34" charset="0"/>
                <a:cs typeface="Quire Sans" panose="020B0502040204020203" pitchFamily="34" charset="0"/>
              </a:rPr>
              <a:t>Both are the same</a:t>
            </a:r>
            <a:br>
              <a:rPr lang="en-US"/>
            </a:br>
            <a:endParaRPr/>
          </a:p>
        </p:txBody>
      </p:sp>
    </p:spTree>
    <p:extLst>
      <p:ext uri="{BB962C8B-B14F-4D97-AF65-F5344CB8AC3E}">
        <p14:creationId xmlns:p14="http://schemas.microsoft.com/office/powerpoint/2010/main" val="16791305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3"/>
        <p:cNvGrpSpPr/>
        <p:nvPr/>
      </p:nvGrpSpPr>
      <p:grpSpPr>
        <a:xfrm>
          <a:off x="0" y="0"/>
          <a:ext cx="0" cy="0"/>
          <a:chOff x="0" y="0"/>
          <a:chExt cx="0" cy="0"/>
        </a:xfrm>
      </p:grpSpPr>
      <p:sp>
        <p:nvSpPr>
          <p:cNvPr id="734" name="Google Shape;734;g107aaa41fe9_0_1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5" name="Google Shape;735;g107aaa41fe9_0_1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pPr>
            <a:r>
              <a:rPr lang="en-US" sz="1800" b="1" i="0" u="none" strike="noStrike">
                <a:solidFill>
                  <a:srgbClr val="374151"/>
                </a:solidFill>
                <a:effectLst/>
                <a:latin typeface="Roboto" panose="02000000000000000000" pitchFamily="2" charset="0"/>
              </a:rPr>
              <a:t>Lifecycle methods in React are methods called corresponding to different stages in the "lifecycle" process of a component in React.</a:t>
            </a:r>
            <a:r>
              <a:rPr lang="en-US" sz="1800" b="0" i="0" u="none" strike="noStrike">
                <a:solidFill>
                  <a:srgbClr val="374151"/>
                </a:solidFill>
                <a:effectLst/>
                <a:latin typeface="Roboto" panose="02000000000000000000" pitchFamily="2" charset="0"/>
              </a:rPr>
              <a:t> These methods are used to perform actions such as initializing a component, updating the state of a component, and removing a component.</a:t>
            </a:r>
          </a:p>
          <a:p>
            <a:pPr marL="285750" lvl="0" indent="-285750" algn="l" rtl="0">
              <a:spcBef>
                <a:spcPts val="0"/>
              </a:spcBef>
              <a:spcAft>
                <a:spcPts val="0"/>
              </a:spcAft>
            </a:pPr>
            <a:endParaRPr lang="en-US" sz="1800" b="0" i="0" u="none" strike="noStrike">
              <a:solidFill>
                <a:srgbClr val="374151"/>
              </a:solidFill>
              <a:effectLst/>
              <a:latin typeface="Roboto" panose="02000000000000000000" pitchFamily="2" charset="0"/>
            </a:endParaRPr>
          </a:p>
          <a:p>
            <a:pPr marL="285750" marR="0" lvl="0" indent="-285750" algn="l" defTabSz="914400" rtl="0" eaLnBrk="1" fontAlgn="auto" latinLnBrk="0" hangingPunct="1">
              <a:lnSpc>
                <a:spcPct val="100000"/>
              </a:lnSpc>
              <a:spcBef>
                <a:spcPts val="0"/>
              </a:spcBef>
              <a:spcAft>
                <a:spcPts val="0"/>
              </a:spcAft>
              <a:buClr>
                <a:srgbClr val="000000"/>
              </a:buClr>
              <a:buSzPts val="1100"/>
              <a:tabLst/>
              <a:defRPr/>
            </a:pPr>
            <a:r>
              <a:rPr lang="vi-VN" sz="1800" b="0" i="0" u="none" strike="noStrike">
                <a:solidFill>
                  <a:srgbClr val="374151"/>
                </a:solidFill>
                <a:effectLst/>
                <a:latin typeface="Roboto" panose="02000000000000000000" pitchFamily="2" charset="0"/>
              </a:rPr>
              <a:t>Các lifecycle methods trong React là các phương thức được gọi tương ứng với các giai đoạn khác nhau trong quá trình "lifecycle" của một component trong React. Các phương thức này được sử dụng để thực hiện các hành động như khởi tạo component, cập nhật trạng thái của component, và xóa component.</a:t>
            </a:r>
          </a:p>
          <a:p>
            <a:pPr marL="171450" lvl="0" indent="-171450" algn="l" rtl="0">
              <a:spcBef>
                <a:spcPts val="0"/>
              </a:spcBef>
              <a:spcAft>
                <a:spcPts val="0"/>
              </a:spcAft>
            </a:pPr>
            <a:endParaRPr/>
          </a:p>
        </p:txBody>
      </p:sp>
    </p:spTree>
    <p:extLst>
      <p:ext uri="{BB962C8B-B14F-4D97-AF65-F5344CB8AC3E}">
        <p14:creationId xmlns:p14="http://schemas.microsoft.com/office/powerpoint/2010/main" val="141073322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3"/>
        <p:cNvGrpSpPr/>
        <p:nvPr/>
      </p:nvGrpSpPr>
      <p:grpSpPr>
        <a:xfrm>
          <a:off x="0" y="0"/>
          <a:ext cx="0" cy="0"/>
          <a:chOff x="0" y="0"/>
          <a:chExt cx="0" cy="0"/>
        </a:xfrm>
      </p:grpSpPr>
      <p:sp>
        <p:nvSpPr>
          <p:cNvPr id="734" name="Google Shape;734;g107aaa41fe9_0_1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5" name="Google Shape;735;g107aaa41fe9_0_1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rtl="0">
              <a:spcBef>
                <a:spcPts val="0"/>
              </a:spcBef>
              <a:spcAft>
                <a:spcPts val="0"/>
              </a:spcAft>
            </a:pPr>
            <a:r>
              <a:rPr lang="en-US" sz="1800" b="0" i="0" u="none" strike="noStrike">
                <a:solidFill>
                  <a:srgbClr val="374151"/>
                </a:solidFill>
                <a:effectLst/>
                <a:latin typeface="+mj-lt"/>
              </a:rPr>
              <a:t>The</a:t>
            </a:r>
            <a:r>
              <a:rPr lang="en-US" sz="1800" b="1" i="0" u="none" strike="noStrike">
                <a:solidFill>
                  <a:srgbClr val="374151"/>
                </a:solidFill>
                <a:effectLst/>
                <a:latin typeface="+mj-lt"/>
              </a:rPr>
              <a:t> lifecycle methods</a:t>
            </a:r>
            <a:r>
              <a:rPr lang="en-US" sz="1800" b="0" i="0" u="none" strike="noStrike">
                <a:solidFill>
                  <a:srgbClr val="374151"/>
                </a:solidFill>
                <a:effectLst/>
                <a:latin typeface="+mj-lt"/>
              </a:rPr>
              <a:t> in React </a:t>
            </a:r>
            <a:r>
              <a:rPr lang="en-US" sz="1800" b="1" i="0" u="none" strike="noStrike">
                <a:solidFill>
                  <a:srgbClr val="374151"/>
                </a:solidFill>
                <a:effectLst/>
                <a:latin typeface="+mj-lt"/>
              </a:rPr>
              <a:t>are divided into three main groups</a:t>
            </a:r>
            <a:r>
              <a:rPr lang="en-US" sz="1800" b="0" i="0" u="none" strike="noStrike">
                <a:solidFill>
                  <a:srgbClr val="374151"/>
                </a:solidFill>
                <a:effectLst/>
                <a:latin typeface="+mj-lt"/>
              </a:rPr>
              <a:t>:</a:t>
            </a:r>
          </a:p>
          <a:p>
            <a:pPr marL="914400" marR="0" lvl="1"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sz="1800" b="1" i="0" u="none" strike="noStrike">
                <a:solidFill>
                  <a:srgbClr val="374151"/>
                </a:solidFill>
                <a:effectLst/>
                <a:latin typeface="+mj-lt"/>
              </a:rPr>
              <a:t>Mounting methods</a:t>
            </a:r>
            <a:r>
              <a:rPr lang="en-US" sz="1800" b="0" i="0" u="none" strike="noStrike">
                <a:solidFill>
                  <a:srgbClr val="374151"/>
                </a:solidFill>
                <a:effectLst/>
                <a:latin typeface="+mj-lt"/>
              </a:rPr>
              <a:t>: called when a component is initialized and displayed on the DOM.</a:t>
            </a:r>
            <a:endParaRPr lang="en-US" sz="1800" b="0">
              <a:effectLst/>
              <a:latin typeface="+mj-lt"/>
            </a:endParaRPr>
          </a:p>
          <a:p>
            <a:pPr marL="914400" marR="0" lvl="1"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sz="1800" b="1" i="0" u="none" strike="noStrike">
                <a:solidFill>
                  <a:srgbClr val="374151"/>
                </a:solidFill>
                <a:effectLst/>
                <a:latin typeface="+mj-lt"/>
              </a:rPr>
              <a:t>Updating methods</a:t>
            </a:r>
            <a:r>
              <a:rPr lang="en-US" sz="1800" b="0" i="0" u="none" strike="noStrike">
                <a:solidFill>
                  <a:srgbClr val="374151"/>
                </a:solidFill>
                <a:effectLst/>
                <a:latin typeface="+mj-lt"/>
              </a:rPr>
              <a:t>: called when a component is updated with a new prop or state.</a:t>
            </a:r>
          </a:p>
          <a:p>
            <a:pPr marL="914400" marR="0" lvl="1"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sz="1800" b="1" i="0" u="none" strike="noStrike">
                <a:solidFill>
                  <a:srgbClr val="374151"/>
                </a:solidFill>
                <a:effectLst/>
                <a:latin typeface="+mj-lt"/>
              </a:rPr>
              <a:t>Unmounting methods</a:t>
            </a:r>
            <a:r>
              <a:rPr lang="en-US" sz="1800" b="0" i="0" u="none" strike="noStrike">
                <a:solidFill>
                  <a:srgbClr val="374151"/>
                </a:solidFill>
                <a:effectLst/>
                <a:latin typeface="+mj-lt"/>
              </a:rPr>
              <a:t>: called when a component is removed from the DOM.</a:t>
            </a:r>
            <a:endParaRPr lang="en-US" sz="1800" b="0">
              <a:effectLst/>
              <a:latin typeface="+mj-lt"/>
            </a:endParaRPr>
          </a:p>
          <a:p>
            <a:pPr marL="158750" indent="0" rtl="0">
              <a:spcBef>
                <a:spcPts val="0"/>
              </a:spcBef>
              <a:spcAft>
                <a:spcPts val="0"/>
              </a:spcAft>
              <a:buNone/>
            </a:pPr>
            <a:endParaRPr lang="en-US" sz="1800" b="0" i="0" u="none" strike="noStrike">
              <a:solidFill>
                <a:srgbClr val="374151"/>
              </a:solidFill>
              <a:effectLst/>
              <a:latin typeface="+mj-lt"/>
            </a:endParaRPr>
          </a:p>
          <a:p>
            <a:pPr rtl="0">
              <a:spcBef>
                <a:spcPts val="0"/>
              </a:spcBef>
              <a:spcAft>
                <a:spcPts val="0"/>
              </a:spcAft>
            </a:pPr>
            <a:r>
              <a:rPr lang="en-US" b="0" i="0">
                <a:solidFill>
                  <a:srgbClr val="374151"/>
                </a:solidFill>
                <a:effectLst/>
                <a:latin typeface="+mj-lt"/>
              </a:rPr>
              <a:t>Mounting methods will perform the methods constructor, getDerivedStateFromProps, render, and componentDidMount. </a:t>
            </a:r>
          </a:p>
          <a:p>
            <a:pPr rtl="0">
              <a:spcBef>
                <a:spcPts val="0"/>
              </a:spcBef>
              <a:spcAft>
                <a:spcPts val="0"/>
              </a:spcAft>
            </a:pPr>
            <a:r>
              <a:rPr lang="en-US" b="0" i="0">
                <a:solidFill>
                  <a:srgbClr val="374151"/>
                </a:solidFill>
                <a:effectLst/>
                <a:latin typeface="+mj-lt"/>
              </a:rPr>
              <a:t>The constructor method is used to initialize and set properties and state for the component. It is called first in the lifecycle of a component before the component is first rendered. </a:t>
            </a:r>
          </a:p>
          <a:p>
            <a:pPr rtl="0">
              <a:spcBef>
                <a:spcPts val="0"/>
              </a:spcBef>
              <a:spcAft>
                <a:spcPts val="0"/>
              </a:spcAft>
            </a:pPr>
            <a:r>
              <a:rPr lang="en-US" b="0" i="0">
                <a:solidFill>
                  <a:srgbClr val="374151"/>
                </a:solidFill>
                <a:effectLst/>
                <a:latin typeface="+mj-lt"/>
              </a:rPr>
              <a:t>The getDerivedStateFromProps method is used to synchronize the state of the component with new property values (props) passed down from the parent component. It is called whenever new props are passed into the component or when the state of the component changes. </a:t>
            </a:r>
          </a:p>
          <a:p>
            <a:pPr rtl="0">
              <a:spcBef>
                <a:spcPts val="0"/>
              </a:spcBef>
              <a:spcAft>
                <a:spcPts val="0"/>
              </a:spcAft>
            </a:pPr>
            <a:r>
              <a:rPr lang="en-US" b="0" i="0">
                <a:solidFill>
                  <a:srgbClr val="374151"/>
                </a:solidFill>
                <a:effectLst/>
                <a:latin typeface="+mj-lt"/>
              </a:rPr>
              <a:t>The render method is a required method in React Component and is used to display components and content of the component on the browser.</a:t>
            </a:r>
            <a:endParaRPr lang="en-US" sz="1100" b="0" i="0" u="none" strike="noStrike">
              <a:solidFill>
                <a:srgbClr val="000000"/>
              </a:solidFill>
              <a:effectLst/>
              <a:latin typeface="+mj-lt"/>
            </a:endParaRPr>
          </a:p>
          <a:p>
            <a:pPr rtl="0">
              <a:spcBef>
                <a:spcPts val="0"/>
              </a:spcBef>
              <a:spcAft>
                <a:spcPts val="0"/>
              </a:spcAft>
            </a:pPr>
            <a:r>
              <a:rPr lang="en-US" sz="1800" b="1" i="0" u="none" strike="noStrike">
                <a:solidFill>
                  <a:srgbClr val="374151"/>
                </a:solidFill>
                <a:effectLst/>
                <a:latin typeface="+mj-lt"/>
              </a:rPr>
              <a:t>componentDidMount()</a:t>
            </a:r>
            <a:r>
              <a:rPr lang="en-US" sz="1800" b="0" i="0" u="none" strike="noStrike">
                <a:solidFill>
                  <a:srgbClr val="374151"/>
                </a:solidFill>
                <a:effectLst/>
                <a:latin typeface="+mj-lt"/>
              </a:rPr>
              <a:t>: This method is called as soon as the component’s representation has been converted and inserted into the DOM. A setState() can be called within this method.</a:t>
            </a:r>
          </a:p>
          <a:p>
            <a:pPr rtl="0">
              <a:spcBef>
                <a:spcPts val="0"/>
              </a:spcBef>
              <a:spcAft>
                <a:spcPts val="0"/>
              </a:spcAft>
            </a:pPr>
            <a:endParaRPr lang="en-US" sz="1800" b="0" i="0" u="none" strike="noStrike">
              <a:solidFill>
                <a:srgbClr val="374151"/>
              </a:solidFill>
              <a:effectLst/>
              <a:latin typeface="+mj-lt"/>
            </a:endParaRPr>
          </a:p>
          <a:p>
            <a:pPr lvl="1" rtl="0">
              <a:spcBef>
                <a:spcPts val="0"/>
              </a:spcBef>
              <a:spcAft>
                <a:spcPts val="0"/>
              </a:spcAft>
            </a:pPr>
            <a:r>
              <a:rPr lang="vi-VN" sz="800" b="0" i="0">
                <a:solidFill>
                  <a:srgbClr val="343541"/>
                </a:solidFill>
                <a:effectLst/>
                <a:latin typeface="+mj-lt"/>
              </a:rPr>
              <a:t>Mounting methods sẽ thực hiện các phương thức constructor, getDerivedStateFromProps, render, và componentDidMount.</a:t>
            </a:r>
            <a:r>
              <a:rPr lang="vi-VN" sz="1000" b="0" i="0">
                <a:solidFill>
                  <a:srgbClr val="343541"/>
                </a:solidFill>
                <a:effectLst/>
                <a:latin typeface="+mj-lt"/>
              </a:rPr>
              <a:t> </a:t>
            </a:r>
            <a:endParaRPr lang="en-US" sz="1000" b="0" i="0">
              <a:solidFill>
                <a:srgbClr val="343541"/>
              </a:solidFill>
              <a:effectLst/>
              <a:latin typeface="+mj-lt"/>
            </a:endParaRPr>
          </a:p>
          <a:p>
            <a:pPr lvl="1" rtl="0">
              <a:spcBef>
                <a:spcPts val="0"/>
              </a:spcBef>
              <a:spcAft>
                <a:spcPts val="0"/>
              </a:spcAft>
            </a:pPr>
            <a:r>
              <a:rPr lang="vi-VN" sz="1000" b="0" i="0">
                <a:solidFill>
                  <a:srgbClr val="343541"/>
                </a:solidFill>
                <a:effectLst/>
                <a:latin typeface="+mj-lt"/>
              </a:rPr>
              <a:t>Phương thức constructor được sử dụng để khởi tạo và thiết lập các thuộc tính (properties) và trạng thái (state) cho component. Nó được gọi đầu tiên trong quá trình lifecycle của một component trước khi component được render lần đầu tiên. </a:t>
            </a:r>
            <a:endParaRPr lang="en-US" sz="1000" b="0" i="0">
              <a:solidFill>
                <a:srgbClr val="343541"/>
              </a:solidFill>
              <a:effectLst/>
              <a:latin typeface="+mj-lt"/>
            </a:endParaRPr>
          </a:p>
          <a:p>
            <a:pPr lvl="1" rtl="0">
              <a:spcBef>
                <a:spcPts val="0"/>
              </a:spcBef>
              <a:spcAft>
                <a:spcPts val="0"/>
              </a:spcAft>
            </a:pPr>
            <a:r>
              <a:rPr lang="vi-VN" sz="1000" b="0" i="0">
                <a:solidFill>
                  <a:srgbClr val="343541"/>
                </a:solidFill>
                <a:effectLst/>
                <a:latin typeface="+mj-lt"/>
              </a:rPr>
              <a:t>Phương thức getDerivedStateFromProps được sử dụng để đồng bộ hóa trạng thái của component với các giá trị thuộc tính mới (props) được truyền vào từ component cha. Nó được gọi mỗi khi props mới được truyền vào component hoặc khi trạng thái của component thay đổi. </a:t>
            </a:r>
            <a:endParaRPr lang="en-US" sz="1000" b="0" i="0">
              <a:solidFill>
                <a:srgbClr val="343541"/>
              </a:solidFill>
              <a:effectLst/>
              <a:latin typeface="+mj-lt"/>
            </a:endParaRPr>
          </a:p>
          <a:p>
            <a:pPr lvl="1" rtl="0">
              <a:spcBef>
                <a:spcPts val="0"/>
              </a:spcBef>
              <a:spcAft>
                <a:spcPts val="0"/>
              </a:spcAft>
            </a:pPr>
            <a:r>
              <a:rPr lang="vi-VN" sz="1000" b="0" i="0">
                <a:solidFill>
                  <a:srgbClr val="343541"/>
                </a:solidFill>
                <a:effectLst/>
                <a:latin typeface="+mj-lt"/>
              </a:rPr>
              <a:t>Phương thức render là một phương thức bắt buộc trong React Component và được sử dụng để hiển thị các thành phần (components) và nội dung của component trên trình duyệt</a:t>
            </a:r>
            <a:endParaRPr lang="en-US" sz="1000" b="0" i="0">
              <a:solidFill>
                <a:srgbClr val="343541"/>
              </a:solidFill>
              <a:effectLst/>
              <a:latin typeface="+mj-lt"/>
            </a:endParaRPr>
          </a:p>
          <a:p>
            <a:pPr marL="914400" marR="0" lvl="1"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vi-VN" sz="1000" b="1" i="0" u="none" strike="noStrike">
                <a:solidFill>
                  <a:srgbClr val="374151"/>
                </a:solidFill>
                <a:effectLst/>
                <a:latin typeface="+mj-lt"/>
              </a:rPr>
              <a:t>componentDidMount():</a:t>
            </a:r>
            <a:r>
              <a:rPr lang="vi-VN" sz="1000" b="0" i="0" u="none" strike="noStrike">
                <a:solidFill>
                  <a:srgbClr val="374151"/>
                </a:solidFill>
                <a:effectLst/>
                <a:latin typeface="+mj-lt"/>
              </a:rPr>
              <a:t> Phương thức này được gọi ngay sau khi component đã được tạo ra và được chèn vào DOM. Một setState() có thể được gọi trong phương thức này.</a:t>
            </a:r>
            <a:endParaRPr lang="en-US" sz="1000" b="0" i="0" u="none" strike="noStrike">
              <a:solidFill>
                <a:srgbClr val="374151"/>
              </a:solidFill>
              <a:effectLst/>
              <a:latin typeface="+mj-lt"/>
            </a:endParaRPr>
          </a:p>
          <a:p>
            <a:pPr rtl="0">
              <a:spcBef>
                <a:spcPts val="0"/>
              </a:spcBef>
              <a:spcAft>
                <a:spcPts val="0"/>
              </a:spcAft>
            </a:pPr>
            <a:endParaRPr lang="en-US" sz="1800" b="0" i="0" u="none" strike="noStrike">
              <a:solidFill>
                <a:srgbClr val="374151"/>
              </a:solidFill>
              <a:effectLst/>
              <a:latin typeface="+mj-lt"/>
            </a:endParaRPr>
          </a:p>
          <a:p>
            <a:pPr rtl="0">
              <a:spcBef>
                <a:spcPts val="0"/>
              </a:spcBef>
              <a:spcAft>
                <a:spcPts val="0"/>
              </a:spcAft>
            </a:pPr>
            <a:r>
              <a:rPr lang="en-US" sz="3200" b="0" i="0">
                <a:solidFill>
                  <a:srgbClr val="374151"/>
                </a:solidFill>
                <a:effectLst/>
                <a:latin typeface="+mj-lt"/>
              </a:rPr>
              <a:t>The Updating method also includes two similar methods to the Mounting method, which are getDerivedStateFromProps and render. However, it also includes three additional methods: shouldComponentUpdate, getSnapshotBeforeUpdate, and componentDidUpdate. </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sz="3200" b="1" i="0" u="none" strike="noStrike">
                <a:solidFill>
                  <a:srgbClr val="374151"/>
                </a:solidFill>
                <a:effectLst/>
                <a:latin typeface="+mj-lt"/>
              </a:rPr>
              <a:t>shouldComponentUpdate()</a:t>
            </a:r>
            <a:r>
              <a:rPr lang="en-US" sz="3200" b="0" i="0" u="none" strike="noStrike">
                <a:solidFill>
                  <a:srgbClr val="374151"/>
                </a:solidFill>
                <a:effectLst/>
                <a:latin typeface="+mj-lt"/>
              </a:rPr>
              <a:t>: : This method can be used to optimize and prevent a rerender in case there is a change in the props or state that really doesn’t affect the output or the view. This method is rarely used because, when the state and props are designed well, there will rarely be a case when the state or props change but an update is not required for the view</a:t>
            </a:r>
            <a:endParaRPr lang="en-US" sz="3200" b="0" i="0">
              <a:solidFill>
                <a:srgbClr val="374151"/>
              </a:solidFill>
              <a:effectLst/>
              <a:latin typeface="+mj-lt"/>
            </a:endParaRPr>
          </a:p>
          <a:p>
            <a:pPr rtl="0">
              <a:spcBef>
                <a:spcPts val="0"/>
              </a:spcBef>
              <a:spcAft>
                <a:spcPts val="0"/>
              </a:spcAft>
            </a:pPr>
            <a:r>
              <a:rPr lang="en-US" sz="3200" b="0" i="0">
                <a:solidFill>
                  <a:srgbClr val="374151"/>
                </a:solidFill>
                <a:effectLst/>
                <a:latin typeface="+mj-lt"/>
              </a:rPr>
              <a:t>The getSnapshotBeforeUpdate method is used to capture information from the DOM (Document Object Model) before it is updated. This method is called right before the changes from the virtual DOM are reflected on the actual DOM, allowing the component to capture some information from the DOM before it gets changed.</a:t>
            </a:r>
            <a:endParaRPr lang="en-US" sz="1800" b="0" i="0" u="none" strike="noStrike">
              <a:solidFill>
                <a:srgbClr val="374151"/>
              </a:solidFill>
              <a:effectLst/>
              <a:latin typeface="+mj-lt"/>
            </a:endParaRPr>
          </a:p>
          <a:p>
            <a:pPr rtl="0">
              <a:spcBef>
                <a:spcPts val="0"/>
              </a:spcBef>
              <a:spcAft>
                <a:spcPts val="0"/>
              </a:spcAft>
            </a:pPr>
            <a:r>
              <a:rPr lang="en-US" sz="1800" b="1" i="0" u="none" strike="noStrike">
                <a:solidFill>
                  <a:srgbClr val="374151"/>
                </a:solidFill>
                <a:effectLst/>
                <a:latin typeface="+mj-lt"/>
              </a:rPr>
              <a:t>componentDidUpdate():</a:t>
            </a:r>
            <a:r>
              <a:rPr lang="en-US" sz="1800" b="0" i="0" u="none" strike="noStrike">
                <a:solidFill>
                  <a:srgbClr val="374151"/>
                </a:solidFill>
                <a:effectLst/>
                <a:latin typeface="+mj-lt"/>
              </a:rPr>
              <a:t> This method is invoked immediately after an update occurs, but it is not called for the initial render. this.setState() can be called within this method. The method is also supplied the previous props and previous state as arguments, so that the function has a chance to check the differences between the previous props and state and the current props and state before taking an action.</a:t>
            </a:r>
          </a:p>
          <a:p>
            <a:pPr rtl="0">
              <a:spcBef>
                <a:spcPts val="0"/>
              </a:spcBef>
              <a:spcAft>
                <a:spcPts val="0"/>
              </a:spcAft>
            </a:pPr>
            <a:endParaRPr lang="en-US" sz="1800" b="0" i="0" u="none" strike="noStrike">
              <a:solidFill>
                <a:srgbClr val="374151"/>
              </a:solidFill>
              <a:effectLst/>
              <a:latin typeface="+mj-lt"/>
            </a:endParaRPr>
          </a:p>
          <a:p>
            <a:pPr lvl="1" rtl="0">
              <a:spcBef>
                <a:spcPts val="0"/>
              </a:spcBef>
              <a:spcAft>
                <a:spcPts val="0"/>
              </a:spcAft>
            </a:pPr>
            <a:r>
              <a:rPr lang="vi-VN" sz="3200" b="0" i="0">
                <a:solidFill>
                  <a:srgbClr val="343541"/>
                </a:solidFill>
                <a:effectLst/>
                <a:latin typeface="+mj-lt"/>
              </a:rPr>
              <a:t>Updating method cũng thực hiện hai phương thức tương tự như Mounting method là getDerivedStateFromProps và render nhưng nó còn thực hiện thêm ba phương thức khác shouldComponentUpdate , getSnapshotBeforeUpdate, và componentDidUpdate. </a:t>
            </a:r>
            <a:endParaRPr lang="en-US" sz="3200" b="0" i="0">
              <a:solidFill>
                <a:srgbClr val="343541"/>
              </a:solidFill>
              <a:effectLst/>
              <a:latin typeface="+mj-lt"/>
            </a:endParaRPr>
          </a:p>
          <a:p>
            <a:pPr marL="914400" marR="0" lvl="1"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vi-VN" sz="3200" b="1" i="0" u="none" strike="noStrike">
                <a:solidFill>
                  <a:srgbClr val="374151"/>
                </a:solidFill>
                <a:effectLst/>
                <a:latin typeface="+mj-lt"/>
              </a:rPr>
              <a:t>shouldComponentUpdate()</a:t>
            </a:r>
            <a:r>
              <a:rPr lang="vi-VN" sz="3200" b="0" i="0" u="none" strike="noStrike">
                <a:solidFill>
                  <a:srgbClr val="374151"/>
                </a:solidFill>
                <a:effectLst/>
                <a:latin typeface="+mj-lt"/>
              </a:rPr>
              <a:t>: Phương thức này có thể được sử dụng để tối ưu và ngăn chặn việc render lại trong trường hợp có một thay đổi trong props hoặc state thực sự không ảnh hưởng đến kết quả hoặc view. Phương thức này hiếm khi được sử dụng vì khi state và props được thiết kế tốt, hiếm khi có trường hợp mà state hoặc props thay đổi nhưng không cần cập nhật view.</a:t>
            </a:r>
            <a:endParaRPr lang="en-US" sz="3200" b="0" i="0">
              <a:solidFill>
                <a:srgbClr val="343541"/>
              </a:solidFill>
              <a:effectLst/>
              <a:latin typeface="+mj-lt"/>
            </a:endParaRPr>
          </a:p>
          <a:p>
            <a:pPr lvl="1" rtl="0">
              <a:spcBef>
                <a:spcPts val="0"/>
              </a:spcBef>
              <a:spcAft>
                <a:spcPts val="0"/>
              </a:spcAft>
            </a:pPr>
            <a:r>
              <a:rPr lang="vi-VN" sz="3200" b="0" i="0">
                <a:solidFill>
                  <a:srgbClr val="343541"/>
                </a:solidFill>
                <a:effectLst/>
                <a:latin typeface="+mj-lt"/>
              </a:rPr>
              <a:t>Phương thức getSnapshotBeforeUpdate được sử dụng để lấy thông tin từ DOM (Document Object Model) trước khi nó được cập nhật. Phương thức này được gọi ngay trước khi các thay đổi từ virtual DOM được phản ánh trên DOM thực tế, cho phép component lấy một số thông tin từ DOM trước khi nó bị thay đổi.</a:t>
            </a:r>
            <a:endParaRPr lang="en-US" sz="3200" b="0" i="0">
              <a:solidFill>
                <a:srgbClr val="343541"/>
              </a:solidFill>
              <a:effectLst/>
              <a:latin typeface="+mj-lt"/>
            </a:endParaRPr>
          </a:p>
          <a:p>
            <a:pPr marL="914400" marR="0" lvl="1"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vi-VN" sz="1800" b="1" i="0" u="none" strike="noStrike">
                <a:solidFill>
                  <a:srgbClr val="374151"/>
                </a:solidFill>
                <a:effectLst/>
                <a:latin typeface="+mj-lt"/>
              </a:rPr>
              <a:t>componentDidUpdate()</a:t>
            </a:r>
            <a:r>
              <a:rPr lang="vi-VN" sz="1800" b="0" i="0" u="none" strike="noStrike">
                <a:solidFill>
                  <a:srgbClr val="374151"/>
                </a:solidFill>
                <a:effectLst/>
                <a:latin typeface="+mj-lt"/>
              </a:rPr>
              <a:t>: Phương thức này được gọi ngay sau khi một update được thực hiện, nhưng nó không được gọi cho lần render đầu tiên. this.setState() có thể được gọi trong phương thức này. Phương thức cũng được cung cấp các props trước đó và state trước đó dưới dạng đối số, để hàm có cơ hội kiểm tra sự khác biệt giữa các props và state trước đó và các props và state hiện tại trước khi thực hiện một hành động.</a:t>
            </a:r>
            <a:endParaRPr lang="en-US" sz="1800" b="0" i="0" u="none" strike="noStrike">
              <a:solidFill>
                <a:srgbClr val="374151"/>
              </a:solidFill>
              <a:effectLst/>
              <a:latin typeface="+mj-lt"/>
            </a:endParaRPr>
          </a:p>
          <a:p>
            <a:pPr rtl="0">
              <a:spcBef>
                <a:spcPts val="0"/>
              </a:spcBef>
              <a:spcAft>
                <a:spcPts val="0"/>
              </a:spcAft>
            </a:pPr>
            <a:endParaRPr lang="en-US" sz="1800" b="0" i="0" u="none" strike="noStrike">
              <a:solidFill>
                <a:srgbClr val="374151"/>
              </a:solidFill>
              <a:effectLst/>
              <a:latin typeface="+mj-lt"/>
            </a:endParaRPr>
          </a:p>
          <a:p>
            <a:pPr rtl="0">
              <a:spcBef>
                <a:spcPts val="0"/>
              </a:spcBef>
              <a:spcAft>
                <a:spcPts val="0"/>
              </a:spcAft>
            </a:pPr>
            <a:r>
              <a:rPr lang="en-US" sz="3200" b="0" i="0">
                <a:solidFill>
                  <a:srgbClr val="374151"/>
                </a:solidFill>
                <a:effectLst/>
                <a:latin typeface="+mj-lt"/>
              </a:rPr>
              <a:t>Unmounting methods only execute a single method, componentWillUnmount.</a:t>
            </a:r>
            <a:endParaRPr lang="en-US" sz="1800" b="0" i="0" u="none" strike="noStrike">
              <a:solidFill>
                <a:srgbClr val="374151"/>
              </a:solidFill>
              <a:effectLst/>
              <a:latin typeface="+mj-lt"/>
            </a:endParaRPr>
          </a:p>
          <a:p>
            <a:pPr rtl="0">
              <a:spcBef>
                <a:spcPts val="0"/>
              </a:spcBef>
              <a:spcAft>
                <a:spcPts val="0"/>
              </a:spcAft>
            </a:pPr>
            <a:r>
              <a:rPr lang="en-US">
                <a:latin typeface="+mj-lt"/>
              </a:rPr>
              <a:t>componentWillUnmount(): This method is useful for cleanup such as cancelling timers and pending network requests.</a:t>
            </a:r>
          </a:p>
          <a:p>
            <a:pPr marL="914400" marR="0" lvl="1"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vi-VN" sz="1100" b="1" i="0" u="none" strike="noStrike">
                <a:solidFill>
                  <a:srgbClr val="374151"/>
                </a:solidFill>
                <a:effectLst/>
                <a:latin typeface="+mj-lt"/>
              </a:rPr>
              <a:t>componentWillUnmount()</a:t>
            </a:r>
            <a:r>
              <a:rPr lang="vi-VN" sz="1100" b="0" i="0" u="none" strike="noStrike">
                <a:solidFill>
                  <a:srgbClr val="374151"/>
                </a:solidFill>
                <a:effectLst/>
                <a:latin typeface="+mj-lt"/>
              </a:rPr>
              <a:t>: Phương thức này hữu ích để làm vệ sinh như hủy các hẹn giờ và các yêu cầu mạng đang chờ.)</a:t>
            </a:r>
            <a:endParaRPr lang="vi-VN" b="0">
              <a:effectLst/>
              <a:latin typeface="+mj-lt"/>
            </a:endParaRPr>
          </a:p>
          <a:p>
            <a:pPr marL="158750" indent="0">
              <a:buNone/>
            </a:pPr>
            <a:br>
              <a:rPr lang="vi-VN">
                <a:latin typeface="+mj-lt"/>
              </a:rPr>
            </a:br>
            <a:r>
              <a:rPr lang="en-US" b="0" i="0">
                <a:solidFill>
                  <a:srgbClr val="374151"/>
                </a:solidFill>
                <a:effectLst/>
                <a:latin typeface="+mj-lt"/>
              </a:rPr>
              <a:t>In React, refs (references) are a feature that allows direct access to the DOM elements or instances of rendered components. Refs are used when we need to interact directly with the DOM or with instances of rendered components.</a:t>
            </a:r>
          </a:p>
          <a:p>
            <a:pPr marL="158750" indent="0">
              <a:buNone/>
            </a:pPr>
            <a:endParaRPr lang="en-US" b="0" i="0">
              <a:solidFill>
                <a:srgbClr val="374151"/>
              </a:solidFill>
              <a:effectLst/>
              <a:latin typeface="+mj-lt"/>
            </a:endParaRPr>
          </a:p>
          <a:p>
            <a:pPr marL="158750" indent="0">
              <a:buNone/>
            </a:pPr>
            <a:r>
              <a:rPr lang="vi-VN" b="0" i="0">
                <a:solidFill>
                  <a:srgbClr val="374151"/>
                </a:solidFill>
                <a:effectLst/>
                <a:latin typeface="+mj-lt"/>
              </a:rPr>
              <a:t>Trong React, refs (references) là một tính năng cho phép truy cập trực tiếp đến các phần tử DOM hoặc các instances của các component đã được render. Refs được sử dụng khi chúng ta cần tương tác trực tiếp với DOM hoặc với các instances của các component đã được render.</a:t>
            </a:r>
            <a:br>
              <a:rPr lang="en-US">
                <a:latin typeface="+mj-lt"/>
              </a:rPr>
            </a:br>
            <a:endParaRPr>
              <a:latin typeface="+mj-lt"/>
            </a:endParaRPr>
          </a:p>
        </p:txBody>
      </p:sp>
    </p:spTree>
    <p:extLst>
      <p:ext uri="{BB962C8B-B14F-4D97-AF65-F5344CB8AC3E}">
        <p14:creationId xmlns:p14="http://schemas.microsoft.com/office/powerpoint/2010/main" val="558762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3"/>
        <p:cNvGrpSpPr/>
        <p:nvPr/>
      </p:nvGrpSpPr>
      <p:grpSpPr>
        <a:xfrm>
          <a:off x="0" y="0"/>
          <a:ext cx="0" cy="0"/>
          <a:chOff x="0" y="0"/>
          <a:chExt cx="0" cy="0"/>
        </a:xfrm>
      </p:grpSpPr>
      <p:sp>
        <p:nvSpPr>
          <p:cNvPr id="734" name="Google Shape;734;g107aaa41fe9_0_1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5" name="Google Shape;735;g107aaa41fe9_0_1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indent="457200" rtl="0">
              <a:spcBef>
                <a:spcPts val="0"/>
              </a:spcBef>
              <a:spcAft>
                <a:spcPts val="0"/>
              </a:spcAft>
            </a:pPr>
            <a:r>
              <a:rPr lang="vi-VN" sz="1800" b="0" i="0" u="none" strike="noStrike">
                <a:solidFill>
                  <a:srgbClr val="000000"/>
                </a:solidFill>
                <a:effectLst/>
                <a:latin typeface="Montserrat" panose="00000500000000000000" pitchFamily="2" charset="0"/>
              </a:rPr>
              <a:t>Route: Defines a mapping between a URL and a Component. That means when the user visits a URL in the browser, a corresponding Component will be render</a:t>
            </a:r>
            <a:endParaRPr lang="vi-VN" b="0">
              <a:effectLst/>
            </a:endParaRPr>
          </a:p>
          <a:p>
            <a:pPr marL="457200" indent="457200" rtl="0">
              <a:spcBef>
                <a:spcPts val="0"/>
              </a:spcBef>
              <a:spcAft>
                <a:spcPts val="0"/>
              </a:spcAft>
            </a:pPr>
            <a:r>
              <a:rPr lang="vi-VN" sz="1800" b="0" i="0" u="none" strike="noStrike">
                <a:solidFill>
                  <a:srgbClr val="1B1B1B"/>
                </a:solidFill>
                <a:effectLst/>
                <a:latin typeface="Times New Roman" panose="02020603050405020304" pitchFamily="18" charset="0"/>
              </a:rPr>
              <a:t>(Định nghĩa một ánh xạ (mapping) giữa một URL và một Component. Điều đó có nghĩa là khi người dùng truy cập theo một URL trên trình duyệt, một Component tương ứng sẽ được render trên giao diện.)</a:t>
            </a:r>
            <a:endParaRPr lang="vi-VN" b="0">
              <a:effectLst/>
            </a:endParaRPr>
          </a:p>
          <a:p>
            <a:br>
              <a:rPr lang="vi-VN"/>
            </a:br>
            <a:endParaRPr/>
          </a:p>
        </p:txBody>
      </p:sp>
    </p:spTree>
    <p:extLst>
      <p:ext uri="{BB962C8B-B14F-4D97-AF65-F5344CB8AC3E}">
        <p14:creationId xmlns:p14="http://schemas.microsoft.com/office/powerpoint/2010/main" val="11791007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gcf7a3c503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 name="Google Shape;492;gcf7a3c503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100" b="0" i="0">
                <a:solidFill>
                  <a:srgbClr val="374151"/>
                </a:solidFill>
                <a:effectLst/>
                <a:latin typeface="Times New Roman" panose="02020603050405020304" pitchFamily="18" charset="0"/>
                <a:cs typeface="Times New Roman" panose="02020603050405020304" pitchFamily="18" charset="0"/>
              </a:rPr>
              <a:t>First is an introduction to the MERN stack, second is an overview of some definitions in React, and the final topic is a demo.</a:t>
            </a:r>
            <a:endParaRPr>
              <a:latin typeface="Times New Roman" panose="02020603050405020304" pitchFamily="18" charset="0"/>
              <a:cs typeface="Times New Roman" panose="02020603050405020304" pitchFamily="18"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8"/>
        <p:cNvGrpSpPr/>
        <p:nvPr/>
      </p:nvGrpSpPr>
      <p:grpSpPr>
        <a:xfrm>
          <a:off x="0" y="0"/>
          <a:ext cx="0" cy="0"/>
          <a:chOff x="0" y="0"/>
          <a:chExt cx="0" cy="0"/>
        </a:xfrm>
      </p:grpSpPr>
      <p:sp>
        <p:nvSpPr>
          <p:cNvPr id="699" name="Google Shape;699;gcc7554a049_0_4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0" name="Google Shape;700;gcc7554a049_0_4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3150362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8"/>
        <p:cNvGrpSpPr/>
        <p:nvPr/>
      </p:nvGrpSpPr>
      <p:grpSpPr>
        <a:xfrm>
          <a:off x="0" y="0"/>
          <a:ext cx="0" cy="0"/>
          <a:chOff x="0" y="0"/>
          <a:chExt cx="0" cy="0"/>
        </a:xfrm>
      </p:grpSpPr>
      <p:sp>
        <p:nvSpPr>
          <p:cNvPr id="699" name="Google Shape;699;gcc7554a049_0_4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0" name="Google Shape;700;gcc7554a049_0_4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0" i="0">
                <a:solidFill>
                  <a:srgbClr val="374151"/>
                </a:solidFill>
                <a:effectLst/>
                <a:latin typeface="+mj-lt"/>
              </a:rPr>
              <a:t>Our group's presentation comes to an end here. Thank you all for listening.</a:t>
            </a:r>
            <a:endParaRPr>
              <a:latin typeface="+mj-lt"/>
            </a:endParaRPr>
          </a:p>
        </p:txBody>
      </p:sp>
    </p:spTree>
    <p:extLst>
      <p:ext uri="{BB962C8B-B14F-4D97-AF65-F5344CB8AC3E}">
        <p14:creationId xmlns:p14="http://schemas.microsoft.com/office/powerpoint/2010/main" val="18736701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8"/>
        <p:cNvGrpSpPr/>
        <p:nvPr/>
      </p:nvGrpSpPr>
      <p:grpSpPr>
        <a:xfrm>
          <a:off x="0" y="0"/>
          <a:ext cx="0" cy="0"/>
          <a:chOff x="0" y="0"/>
          <a:chExt cx="0" cy="0"/>
        </a:xfrm>
      </p:grpSpPr>
      <p:sp>
        <p:nvSpPr>
          <p:cNvPr id="569" name="Google Shape;569;gcf7a3c503a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0" name="Google Shape;570;gcf7a3c503a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100" b="0" i="0" u="none" strike="noStrike">
                <a:solidFill>
                  <a:srgbClr val="000000"/>
                </a:solidFill>
                <a:effectLst/>
                <a:latin typeface="+mn-lt"/>
              </a:rPr>
              <a:t>Nowadays, Any web application is built using multiple technologies. The combinations of these technologies is called a “stack,”. </a:t>
            </a:r>
            <a:r>
              <a:rPr lang="en-US" b="0" i="0">
                <a:solidFill>
                  <a:srgbClr val="374151"/>
                </a:solidFill>
                <a:effectLst/>
                <a:latin typeface="+mn-lt"/>
              </a:rPr>
              <a:t>And MERN is also a stack</a:t>
            </a:r>
            <a:endParaRPr lang="en-US" sz="1100" b="0" i="0" u="none" strike="noStrike">
              <a:solidFill>
                <a:srgbClr val="000000"/>
              </a:solidFill>
              <a:effectLst/>
              <a:latin typeface="+mn-lt"/>
            </a:endParaRPr>
          </a:p>
          <a:p>
            <a:pPr marL="0" lvl="0" indent="0" algn="l" rtl="0">
              <a:spcBef>
                <a:spcPts val="0"/>
              </a:spcBef>
              <a:spcAft>
                <a:spcPts val="0"/>
              </a:spcAft>
              <a:buNone/>
            </a:pPr>
            <a:endParaRPr lang="en-US" sz="1100" b="0" i="0" u="none" strike="noStrike">
              <a:solidFill>
                <a:srgbClr val="000000"/>
              </a:solidFill>
              <a:effectLst/>
              <a:latin typeface="+mn-lt"/>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vi-VN" sz="1100" b="0" i="1" u="none" strike="noStrike">
                <a:solidFill>
                  <a:srgbClr val="374151"/>
                </a:solidFill>
                <a:effectLst/>
                <a:latin typeface="+mn-lt"/>
              </a:rPr>
              <a:t>Hiện nay, bất kỳ ứng dụng web nào đều được xây dựng bằng nhiều công nghệ khác nhau. Sự kết hợp của các công nghệ này được gọi là "ngăn xếp", </a:t>
            </a:r>
            <a:endParaRPr lang="vi-VN">
              <a:latin typeface="+mn-lt"/>
            </a:endParaRPr>
          </a:p>
          <a:p>
            <a:pPr marL="0" lvl="0" indent="0" algn="l" rtl="0">
              <a:spcBef>
                <a:spcPts val="0"/>
              </a:spcBef>
              <a:spcAft>
                <a:spcPts val="0"/>
              </a:spcAft>
              <a:buNone/>
            </a:pPr>
            <a:endParaRPr>
              <a:latin typeface="+mn-lt"/>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5"/>
        <p:cNvGrpSpPr/>
        <p:nvPr/>
      </p:nvGrpSpPr>
      <p:grpSpPr>
        <a:xfrm>
          <a:off x="0" y="0"/>
          <a:ext cx="0" cy="0"/>
          <a:chOff x="0" y="0"/>
          <a:chExt cx="0" cy="0"/>
        </a:xfrm>
      </p:grpSpPr>
      <p:sp>
        <p:nvSpPr>
          <p:cNvPr id="616" name="Google Shape;616;gcc7554a049_0_3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7" name="Google Shape;617;gcc7554a049_0_3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200" b="0" i="0">
                <a:solidFill>
                  <a:srgbClr val="374151"/>
                </a:solidFill>
                <a:effectLst/>
                <a:latin typeface="+mj-lt"/>
              </a:rPr>
              <a:t>Before introducing MERN, let me give a brief introduction of two stacks that are quite popular among developers are LAMP and MEAN. LAMP stands for Linux, Apache, MySQL, and PHP. MEAN, on the other hand, stands for MongoDB, Express, AngularJS, and Node.js., </a:t>
            </a:r>
            <a:r>
              <a:rPr lang="en-US" sz="3200">
                <a:latin typeface="+mj-lt"/>
              </a:rPr>
              <a:t>which are all open-source software.</a:t>
            </a:r>
          </a:p>
          <a:p>
            <a:pPr marL="0" lvl="0" indent="0" algn="l" rtl="0">
              <a:spcBef>
                <a:spcPts val="0"/>
              </a:spcBef>
              <a:spcAft>
                <a:spcPts val="0"/>
              </a:spcAft>
              <a:buNone/>
            </a:pPr>
            <a:r>
              <a:rPr lang="en-US" sz="4800">
                <a:latin typeface="+mj-lt"/>
              </a:rPr>
              <a:t>The MEAN (MongoDB, Express, AngularJS, Node.js) stack was one of the early open-source stacks that epitomized (ítpitomai) this shift toward SPAs and adoption of NoSQL.</a:t>
            </a:r>
            <a:endParaRPr lang="en-US" sz="3200">
              <a:latin typeface="+mj-lt"/>
            </a:endParaRPr>
          </a:p>
          <a:p>
            <a:pPr marL="0" lvl="0" indent="0" algn="l" rtl="0">
              <a:spcBef>
                <a:spcPts val="0"/>
              </a:spcBef>
              <a:spcAft>
                <a:spcPts val="0"/>
              </a:spcAft>
              <a:buNone/>
            </a:pPr>
            <a:endParaRPr lang="en-US" sz="1800" b="0" i="0" u="none" strike="noStrike">
              <a:solidFill>
                <a:srgbClr val="000000"/>
              </a:solidFill>
              <a:effectLst/>
              <a:latin typeface="+mj-lt"/>
            </a:endParaRPr>
          </a:p>
          <a:p>
            <a:pPr marL="0" lvl="0" indent="0" algn="l" rtl="0">
              <a:spcBef>
                <a:spcPts val="0"/>
              </a:spcBef>
              <a:spcAft>
                <a:spcPts val="0"/>
              </a:spcAft>
              <a:buNone/>
            </a:pPr>
            <a:r>
              <a:rPr lang="vi-VN" sz="1800" b="0" i="0">
                <a:solidFill>
                  <a:srgbClr val="343541"/>
                </a:solidFill>
                <a:effectLst/>
                <a:latin typeface="+mj-lt"/>
              </a:rPr>
              <a:t>Trước khi giới thiệu về MERN thì em giới thiệu khái quát về 2 stack được khá nhiều người biết tới</a:t>
            </a:r>
            <a:r>
              <a:rPr lang="en-US" sz="1800" b="0" i="0">
                <a:solidFill>
                  <a:srgbClr val="343541"/>
                </a:solidFill>
                <a:effectLst/>
                <a:latin typeface="+mj-lt"/>
              </a:rPr>
              <a:t> </a:t>
            </a:r>
            <a:r>
              <a:rPr lang="vi-VN" sz="1800" b="0" i="1" u="none" strike="noStrike">
                <a:solidFill>
                  <a:srgbClr val="374151"/>
                </a:solidFill>
                <a:effectLst/>
                <a:latin typeface="+mj-lt"/>
              </a:rPr>
              <a:t>ngăn xếp LAMP (Linux, Apache, MySQL, PHP); Ngăn xếp MEAN (MongoDB, Express, AngularJS, Node.js) là một trong những ngăn xếp mã nguồn mở đầu tiên thể hiện sự chuyển đổi này đến các ứng dụng đơn trang và sự áp dụng của NoSQL</a:t>
            </a:r>
            <a:endParaRPr lang="en-US">
              <a:latin typeface="+mj-lt"/>
            </a:endParaRPr>
          </a:p>
        </p:txBody>
      </p:sp>
    </p:spTree>
    <p:extLst>
      <p:ext uri="{BB962C8B-B14F-4D97-AF65-F5344CB8AC3E}">
        <p14:creationId xmlns:p14="http://schemas.microsoft.com/office/powerpoint/2010/main" val="22846336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3"/>
        <p:cNvGrpSpPr/>
        <p:nvPr/>
      </p:nvGrpSpPr>
      <p:grpSpPr>
        <a:xfrm>
          <a:off x="0" y="0"/>
          <a:ext cx="0" cy="0"/>
          <a:chOff x="0" y="0"/>
          <a:chExt cx="0" cy="0"/>
        </a:xfrm>
      </p:grpSpPr>
      <p:sp>
        <p:nvSpPr>
          <p:cNvPr id="634" name="Google Shape;634;g107a9a8b46f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5" name="Google Shape;635;g107a9a8b46f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200" b="0" i="0">
                <a:solidFill>
                  <a:srgbClr val="374151"/>
                </a:solidFill>
                <a:effectLst/>
                <a:latin typeface="+mj-lt"/>
                <a:cs typeface="Times New Roman" panose="02020603050405020304" pitchFamily="18" charset="0"/>
              </a:rPr>
              <a:t>In 2013, React, a front-end technology, was created by Facebook. It has become increasingly popular and provides an alternative choice to AngularJS.</a:t>
            </a:r>
            <a:r>
              <a:rPr lang="en-US" sz="1800" b="0" i="0" u="none" strike="noStrike">
                <a:solidFill>
                  <a:srgbClr val="000000"/>
                </a:solidFill>
                <a:effectLst/>
                <a:latin typeface="+mj-lt"/>
                <a:cs typeface="Times New Roman" panose="02020603050405020304" pitchFamily="18" charset="0"/>
              </a:rPr>
              <a:t>. It thus </a:t>
            </a:r>
            <a:r>
              <a:rPr lang="en-US" sz="1800" b="1" i="0" u="none" strike="noStrike">
                <a:solidFill>
                  <a:srgbClr val="000000"/>
                </a:solidFill>
                <a:effectLst/>
                <a:latin typeface="+mj-lt"/>
                <a:cs typeface="Times New Roman" panose="02020603050405020304" pitchFamily="18" charset="0"/>
              </a:rPr>
              <a:t>replaces </a:t>
            </a:r>
            <a:r>
              <a:rPr lang="en-US" sz="1800" b="0" i="0" u="none" strike="noStrike">
                <a:solidFill>
                  <a:srgbClr val="000000"/>
                </a:solidFill>
                <a:effectLst/>
                <a:latin typeface="+mj-lt"/>
                <a:cs typeface="Times New Roman" panose="02020603050405020304" pitchFamily="18" charset="0"/>
              </a:rPr>
              <a:t>the “</a:t>
            </a:r>
            <a:r>
              <a:rPr lang="en-US" sz="1800" b="1" i="0" u="none" strike="noStrike">
                <a:solidFill>
                  <a:srgbClr val="000000"/>
                </a:solidFill>
                <a:effectLst/>
                <a:latin typeface="+mj-lt"/>
                <a:cs typeface="Times New Roman" panose="02020603050405020304" pitchFamily="18" charset="0"/>
              </a:rPr>
              <a:t>A</a:t>
            </a:r>
            <a:r>
              <a:rPr lang="en-US" sz="1800" b="0" i="0" u="none" strike="noStrike">
                <a:solidFill>
                  <a:srgbClr val="000000"/>
                </a:solidFill>
                <a:effectLst/>
                <a:latin typeface="+mj-lt"/>
                <a:cs typeface="Times New Roman" panose="02020603050405020304" pitchFamily="18" charset="0"/>
              </a:rPr>
              <a:t>” with an “</a:t>
            </a:r>
            <a:r>
              <a:rPr lang="en-US" sz="1800" b="1" i="0" u="none" strike="noStrike">
                <a:solidFill>
                  <a:srgbClr val="000000"/>
                </a:solidFill>
                <a:effectLst/>
                <a:latin typeface="+mj-lt"/>
                <a:cs typeface="Times New Roman" panose="02020603050405020304" pitchFamily="18" charset="0"/>
              </a:rPr>
              <a:t>R</a:t>
            </a:r>
            <a:r>
              <a:rPr lang="en-US" sz="1800" b="0" i="0" u="none" strike="noStrike">
                <a:solidFill>
                  <a:srgbClr val="000000"/>
                </a:solidFill>
                <a:effectLst/>
                <a:latin typeface="+mj-lt"/>
                <a:cs typeface="Times New Roman" panose="02020603050405020304" pitchFamily="18" charset="0"/>
              </a:rPr>
              <a:t>” </a:t>
            </a:r>
            <a:r>
              <a:rPr lang="en-US" sz="1800" b="1" i="0" u="none" strike="noStrike">
                <a:solidFill>
                  <a:srgbClr val="000000"/>
                </a:solidFill>
                <a:effectLst/>
                <a:latin typeface="+mj-lt"/>
                <a:cs typeface="Times New Roman" panose="02020603050405020304" pitchFamily="18" charset="0"/>
              </a:rPr>
              <a:t>in MEAN</a:t>
            </a:r>
            <a:r>
              <a:rPr lang="en-US" sz="1800" b="0" i="0" u="none" strike="noStrike">
                <a:solidFill>
                  <a:srgbClr val="000000"/>
                </a:solidFill>
                <a:effectLst/>
                <a:latin typeface="+mj-lt"/>
                <a:cs typeface="Times New Roman" panose="02020603050405020304" pitchFamily="18" charset="0"/>
              </a:rPr>
              <a:t>, to give us the </a:t>
            </a:r>
            <a:r>
              <a:rPr lang="en-US" sz="1800" b="1" i="0" u="none" strike="noStrike">
                <a:solidFill>
                  <a:srgbClr val="000000"/>
                </a:solidFill>
                <a:effectLst/>
                <a:latin typeface="+mj-lt"/>
                <a:cs typeface="Times New Roman" panose="02020603050405020304" pitchFamily="18" charset="0"/>
              </a:rPr>
              <a:t>MERN Stack</a:t>
            </a:r>
            <a:r>
              <a:rPr lang="en-US" sz="1800" b="0" i="0" u="none" strike="noStrike">
                <a:solidFill>
                  <a:srgbClr val="000000"/>
                </a:solidFill>
                <a:effectLst/>
                <a:latin typeface="+mj-lt"/>
                <a:cs typeface="Times New Roman" panose="02020603050405020304" pitchFamily="18" charset="0"/>
              </a:rPr>
              <a:t>.</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800" b="0" i="0">
                <a:solidFill>
                  <a:srgbClr val="374151"/>
                </a:solidFill>
                <a:effectLst/>
                <a:latin typeface="+mj-lt"/>
                <a:cs typeface="Times New Roman" panose="02020603050405020304" pitchFamily="18" charset="0"/>
              </a:rPr>
              <a:t>To have a better understanding of MERN, let me introduce its architecture.</a:t>
            </a:r>
            <a:endParaRPr lang="en-US" sz="1100" b="1" i="0" u="none" strike="noStrike">
              <a:solidFill>
                <a:srgbClr val="333333"/>
              </a:solidFill>
              <a:effectLst/>
              <a:latin typeface="+mj-lt"/>
              <a:cs typeface="Times New Roman" panose="02020603050405020304" pitchFamily="18" charset="0"/>
            </a:endParaRPr>
          </a:p>
          <a:p>
            <a:pPr marL="0" lvl="0" indent="0" algn="l" rtl="0">
              <a:spcBef>
                <a:spcPts val="0"/>
              </a:spcBef>
              <a:spcAft>
                <a:spcPts val="0"/>
              </a:spcAft>
              <a:buNone/>
            </a:pPr>
            <a:endParaRPr lang="en-US" sz="1800" b="0" i="0" u="none" strike="noStrike">
              <a:solidFill>
                <a:srgbClr val="000000"/>
              </a:solidFill>
              <a:effectLst/>
              <a:latin typeface="+mj-lt"/>
              <a:cs typeface="Times New Roman" panose="02020603050405020304" pitchFamily="18" charset="0"/>
            </a:endParaRPr>
          </a:p>
          <a:p>
            <a:pPr marL="0" lvl="0" indent="0" algn="l" rtl="0">
              <a:spcBef>
                <a:spcPts val="0"/>
              </a:spcBef>
              <a:spcAft>
                <a:spcPts val="0"/>
              </a:spcAft>
              <a:buNone/>
            </a:pPr>
            <a:r>
              <a:rPr lang="vi-VN" sz="1800" b="0" i="0" u="none" strike="noStrike">
                <a:solidFill>
                  <a:srgbClr val="374151"/>
                </a:solidFill>
                <a:effectLst/>
                <a:latin typeface="+mj-lt"/>
                <a:cs typeface="Times New Roman" panose="02020603050405020304" pitchFamily="18" charset="0"/>
              </a:rPr>
              <a:t>React, một công nghệ front-end thay thế được tạo ra bởi Facebook, đã ngày càng phổ biến và cung cấp một lựa chọn thay thế cho AngularJS. Do đó, nó thay thế chữ "A" bằng chữ "R" trong MEAN, để cho chúng ta ngăn xếp MERN</a:t>
            </a:r>
            <a:endParaRPr>
              <a:latin typeface="+mj-lt"/>
              <a:cs typeface="Times New Roman" panose="02020603050405020304" pitchFamily="18" charset="0"/>
            </a:endParaRPr>
          </a:p>
        </p:txBody>
      </p:sp>
    </p:spTree>
    <p:extLst>
      <p:ext uri="{BB962C8B-B14F-4D97-AF65-F5344CB8AC3E}">
        <p14:creationId xmlns:p14="http://schemas.microsoft.com/office/powerpoint/2010/main" val="22106734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9"/>
        <p:cNvGrpSpPr/>
        <p:nvPr/>
      </p:nvGrpSpPr>
      <p:grpSpPr>
        <a:xfrm>
          <a:off x="0" y="0"/>
          <a:ext cx="0" cy="0"/>
          <a:chOff x="0" y="0"/>
          <a:chExt cx="0" cy="0"/>
        </a:xfrm>
      </p:grpSpPr>
      <p:sp>
        <p:nvSpPr>
          <p:cNvPr id="670" name="Google Shape;670;gcc7554a049_0_3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1" name="Google Shape;671;gcc7554a049_0_3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algn="just" rtl="0">
              <a:spcBef>
                <a:spcPts val="1200"/>
              </a:spcBef>
              <a:spcAft>
                <a:spcPts val="0"/>
              </a:spcAft>
            </a:pPr>
            <a:r>
              <a:rPr lang="en-US" sz="1800" b="1" i="0" u="none" strike="noStrike">
                <a:solidFill>
                  <a:srgbClr val="333333"/>
                </a:solidFill>
                <a:effectLst/>
                <a:latin typeface="+mj-lt"/>
              </a:rPr>
              <a:t>MERN has a 3-tier Architecture</a:t>
            </a:r>
            <a:r>
              <a:rPr lang="en-US" sz="1800" b="0" i="0" u="none" strike="noStrike">
                <a:solidFill>
                  <a:srgbClr val="333333"/>
                </a:solidFill>
                <a:effectLst/>
                <a:latin typeface="+mj-lt"/>
              </a:rPr>
              <a:t> system mainly consisting of 3 layers -</a:t>
            </a:r>
            <a:endParaRPr lang="en-US" b="0">
              <a:effectLst/>
              <a:latin typeface="+mj-lt"/>
            </a:endParaRPr>
          </a:p>
          <a:p>
            <a:pPr marL="457200" rtl="0" fontAlgn="base">
              <a:spcBef>
                <a:spcPts val="1500"/>
              </a:spcBef>
              <a:spcAft>
                <a:spcPts val="0"/>
              </a:spcAft>
              <a:buFont typeface="Arial" panose="020B0604020202020204" pitchFamily="34" charset="0"/>
              <a:buChar char="•"/>
            </a:pPr>
            <a:r>
              <a:rPr lang="en-US" sz="1800" b="0" i="0" u="none" strike="noStrike">
                <a:solidFill>
                  <a:srgbClr val="000000"/>
                </a:solidFill>
                <a:effectLst/>
                <a:latin typeface="+mj-lt"/>
              </a:rPr>
              <a:t>Web as front-end tier:</a:t>
            </a:r>
          </a:p>
          <a:p>
            <a:pPr marL="622795" rtl="0" fontAlgn="base">
              <a:spcBef>
                <a:spcPts val="0"/>
              </a:spcBef>
              <a:spcAft>
                <a:spcPts val="0"/>
              </a:spcAft>
              <a:buFont typeface="Arial" panose="020B0604020202020204" pitchFamily="34" charset="0"/>
              <a:buChar char="•"/>
            </a:pPr>
            <a:r>
              <a:rPr lang="en-US" sz="1800" b="0" i="0" u="none" strike="noStrike">
                <a:solidFill>
                  <a:srgbClr val="000000"/>
                </a:solidFill>
                <a:effectLst/>
                <a:latin typeface="+mj-lt"/>
              </a:rPr>
              <a:t>The top tier of the MERN stack is mainly handled by React.js. It is one of the most prominent  used open-source front-end JavaScript libraries used for building Web applications</a:t>
            </a:r>
          </a:p>
          <a:p>
            <a:pPr marL="457200" rtl="0" fontAlgn="base">
              <a:spcBef>
                <a:spcPts val="0"/>
              </a:spcBef>
              <a:spcAft>
                <a:spcPts val="0"/>
              </a:spcAft>
              <a:buFont typeface="Arial" panose="020B0604020202020204" pitchFamily="34" charset="0"/>
              <a:buChar char="•"/>
            </a:pPr>
            <a:r>
              <a:rPr lang="en-US" sz="1800" b="0" i="0" u="none" strike="noStrike">
                <a:solidFill>
                  <a:srgbClr val="000000"/>
                </a:solidFill>
                <a:effectLst/>
                <a:latin typeface="+mj-lt"/>
              </a:rPr>
              <a:t>Server as the middle tier:</a:t>
            </a:r>
          </a:p>
          <a:p>
            <a:pPr marL="622795" rtl="0" fontAlgn="base">
              <a:spcBef>
                <a:spcPts val="0"/>
              </a:spcBef>
              <a:spcAft>
                <a:spcPts val="0"/>
              </a:spcAft>
              <a:buFont typeface="Arial" panose="020B0604020202020204" pitchFamily="34" charset="0"/>
              <a:buChar char="•"/>
            </a:pPr>
            <a:r>
              <a:rPr lang="en-US" sz="1800" b="0" i="0" u="none" strike="noStrike">
                <a:solidFill>
                  <a:srgbClr val="000000"/>
                </a:solidFill>
                <a:effectLst/>
                <a:latin typeface="+mj-lt"/>
              </a:rPr>
              <a:t>It is just next level from the top layer and is mainly handled by two components of the MERN stack, i.e., Express.js and Node.js</a:t>
            </a:r>
            <a:r>
              <a:rPr lang="en-US" sz="1800" b="1" i="0" u="none" strike="noStrike">
                <a:solidFill>
                  <a:srgbClr val="000000"/>
                </a:solidFill>
                <a:effectLst/>
                <a:latin typeface="+mj-lt"/>
              </a:rPr>
              <a:t>.</a:t>
            </a:r>
            <a:r>
              <a:rPr lang="en-US" sz="1800" b="0" i="0" u="none" strike="noStrike">
                <a:solidFill>
                  <a:srgbClr val="000000"/>
                </a:solidFill>
                <a:effectLst/>
                <a:latin typeface="+mj-lt"/>
              </a:rPr>
              <a:t> These two's components handle it simultaneously because Express.js maintained the Server-side framework, running inside the Node.js server.</a:t>
            </a:r>
          </a:p>
          <a:p>
            <a:pPr marL="457200" rtl="0" fontAlgn="base">
              <a:spcBef>
                <a:spcPts val="0"/>
              </a:spcBef>
              <a:spcAft>
                <a:spcPts val="1200"/>
              </a:spcAft>
              <a:buFont typeface="Arial" panose="020B0604020202020204" pitchFamily="34" charset="0"/>
              <a:buChar char="•"/>
            </a:pPr>
            <a:r>
              <a:rPr lang="en-US" sz="1800" b="0" i="0" u="none" strike="noStrike">
                <a:solidFill>
                  <a:srgbClr val="000000"/>
                </a:solidFill>
                <a:effectLst/>
                <a:latin typeface="+mj-lt"/>
              </a:rPr>
              <a:t>Database as backend tier:</a:t>
            </a:r>
          </a:p>
          <a:p>
            <a:pPr marL="622795" rtl="0" fontAlgn="base">
              <a:spcBef>
                <a:spcPts val="1500"/>
              </a:spcBef>
              <a:spcAft>
                <a:spcPts val="1200"/>
              </a:spcAft>
              <a:buFont typeface="Arial" panose="020B0604020202020204" pitchFamily="34" charset="0"/>
              <a:buChar char="•"/>
            </a:pPr>
            <a:r>
              <a:rPr lang="en-US" sz="1800" b="0" i="0" u="none" strike="noStrike">
                <a:solidFill>
                  <a:srgbClr val="000000"/>
                </a:solidFill>
                <a:effectLst/>
                <a:latin typeface="+mj-lt"/>
              </a:rPr>
              <a:t>It is one of the most important levels of the MERN Stack and is mainly handled by MongoDB; the main role of a database is to store all the data related to your application</a:t>
            </a:r>
          </a:p>
          <a:p>
            <a:pPr marL="800100" marR="0" lvl="1" indent="-342900">
              <a:spcBef>
                <a:spcPts val="0"/>
              </a:spcBef>
              <a:spcAft>
                <a:spcPts val="1500"/>
              </a:spcAft>
              <a:buFont typeface="Arial" panose="020B0604020202020204" pitchFamily="34" charset="0"/>
              <a:buChar char="●"/>
            </a:pPr>
            <a:r>
              <a:rPr lang="en-US" sz="1800" u="none" strike="noStrike">
                <a:solidFill>
                  <a:srgbClr val="374151"/>
                </a:solidFill>
                <a:effectLst/>
                <a:latin typeface="+mj-lt"/>
                <a:ea typeface="Times New Roman" panose="02020603050405020304" pitchFamily="18" charset="0"/>
              </a:rPr>
              <a:t>Giao diện người dùng (front-end tier) trên web: Phần trên cùng của MERN stack chủ yếu được xử lý bởi React.js. Đây là một trong những thư viện JavaScript mã nguồn mở phổ biến nhất được sử dụng để xây dựng các ứng dụng web.</a:t>
            </a:r>
            <a:endParaRPr lang="en-US" sz="1800" u="none" strike="noStrike">
              <a:effectLst/>
              <a:latin typeface="+mj-lt"/>
              <a:ea typeface="Times New Roman" panose="02020603050405020304" pitchFamily="18" charset="0"/>
            </a:endParaRPr>
          </a:p>
          <a:p>
            <a:pPr marL="800100" marR="0" lvl="1" indent="-342900" algn="l">
              <a:spcBef>
                <a:spcPts val="1500"/>
              </a:spcBef>
              <a:spcAft>
                <a:spcPts val="1500"/>
              </a:spcAft>
              <a:buFont typeface="Arial" panose="020B0604020202020204" pitchFamily="34" charset="0"/>
              <a:buChar char="●"/>
            </a:pPr>
            <a:r>
              <a:rPr lang="en-US" sz="1800" u="none" strike="noStrike">
                <a:solidFill>
                  <a:srgbClr val="374151"/>
                </a:solidFill>
                <a:effectLst/>
                <a:latin typeface="+mj-lt"/>
                <a:ea typeface="Times New Roman" panose="02020603050405020304" pitchFamily="18" charset="0"/>
              </a:rPr>
              <a:t>Máy chủ (server) là tầng trung gian: Đây là tầng tiếp theo từ phía trên và chủ yếu được xử lý bởi hai thành phần trong MERN stack, đó là Express.js và Node.js. Hai thành phần này được xử lý đồng thời vì Express.js là framework phía server, chạy bên trong máy chủ Node.js.</a:t>
            </a:r>
            <a:endParaRPr lang="en-US" sz="1800" u="none" strike="noStrike">
              <a:effectLst/>
              <a:latin typeface="+mj-lt"/>
              <a:ea typeface="Times New Roman" panose="02020603050405020304" pitchFamily="18" charset="0"/>
            </a:endParaRPr>
          </a:p>
          <a:p>
            <a:pPr marL="800100" marR="0" lvl="1" indent="-342900" algn="l">
              <a:spcBef>
                <a:spcPts val="1500"/>
              </a:spcBef>
              <a:spcAft>
                <a:spcPts val="0"/>
              </a:spcAft>
              <a:buFont typeface="Arial" panose="020B0604020202020204" pitchFamily="34" charset="0"/>
              <a:buChar char="●"/>
            </a:pPr>
            <a:r>
              <a:rPr lang="en-US" sz="1800" u="none" strike="noStrike">
                <a:solidFill>
                  <a:srgbClr val="374151"/>
                </a:solidFill>
                <a:effectLst/>
                <a:latin typeface="+mj-lt"/>
                <a:ea typeface="Times New Roman" panose="02020603050405020304" pitchFamily="18" charset="0"/>
              </a:rPr>
              <a:t>Cơ sở dữ liệu (backend tier): Đây là một trong những tầng quan trọng nhất của MERN Stack và chủ yếu được xử lý bởi MongoDB; vai trò chính của cơ sở dữ liệu là lưu trữ tất cả các dữ liệu liên quan đến ứng dụng của bạn.</a:t>
            </a:r>
            <a:endParaRPr lang="en-US" sz="1800" b="0" i="0" u="none" strike="noStrike">
              <a:solidFill>
                <a:srgbClr val="000000"/>
              </a:solidFill>
              <a:effectLst/>
              <a:latin typeface="+mj-lt"/>
              <a:ea typeface="Times New Roman" panose="02020603050405020304" pitchFamily="18" charset="0"/>
            </a:endParaRPr>
          </a:p>
          <a:p>
            <a:pPr marL="800100" marR="0" lvl="1" indent="-342900" algn="l">
              <a:spcBef>
                <a:spcPts val="1500"/>
              </a:spcBef>
              <a:spcAft>
                <a:spcPts val="0"/>
              </a:spcAft>
              <a:buFont typeface="Arial" panose="020B0604020202020204" pitchFamily="34" charset="0"/>
              <a:buChar char="●"/>
            </a:pPr>
            <a:endParaRPr lang="en-US" sz="1800" b="0" i="0" u="none" strike="noStrike">
              <a:solidFill>
                <a:srgbClr val="000000"/>
              </a:solidFill>
              <a:effectLst/>
              <a:latin typeface="+mj-lt"/>
            </a:endParaRPr>
          </a:p>
          <a:p>
            <a:pPr algn="l"/>
            <a:r>
              <a:rPr lang="en-US" sz="3200" b="0" i="0">
                <a:solidFill>
                  <a:srgbClr val="374151"/>
                </a:solidFill>
                <a:effectLst/>
                <a:latin typeface="+mj-lt"/>
              </a:rPr>
              <a:t>In the MERN stack, data flow typically occurs as follows:</a:t>
            </a:r>
          </a:p>
          <a:p>
            <a:pPr algn="l">
              <a:buFont typeface="+mj-lt"/>
              <a:buAutoNum type="arabicPeriod"/>
            </a:pPr>
            <a:r>
              <a:rPr lang="en-US" sz="3200" b="0" i="0">
                <a:solidFill>
                  <a:srgbClr val="374151"/>
                </a:solidFill>
                <a:effectLst/>
                <a:latin typeface="+mj-lt"/>
              </a:rPr>
              <a:t>Users interact with the user interface built using React.</a:t>
            </a:r>
          </a:p>
          <a:p>
            <a:pPr algn="l">
              <a:buFont typeface="+mj-lt"/>
              <a:buAutoNum type="arabicPeriod"/>
            </a:pPr>
            <a:r>
              <a:rPr lang="en-US" sz="3200" b="0" i="0">
                <a:solidFill>
                  <a:srgbClr val="374151"/>
                </a:solidFill>
                <a:effectLst/>
                <a:latin typeface="+mj-lt"/>
              </a:rPr>
              <a:t>When users interact with the interface, React sends a request to the server through the API built with Express.</a:t>
            </a:r>
          </a:p>
          <a:p>
            <a:pPr algn="l">
              <a:buFont typeface="+mj-lt"/>
              <a:buAutoNum type="arabicPeriod"/>
            </a:pPr>
            <a:r>
              <a:rPr lang="en-US" sz="3200" b="0" i="0">
                <a:solidFill>
                  <a:srgbClr val="374151"/>
                </a:solidFill>
                <a:effectLst/>
                <a:latin typeface="+mj-lt"/>
              </a:rPr>
              <a:t>The server processes the request and retrieves data from the MongoDB database.</a:t>
            </a:r>
          </a:p>
          <a:p>
            <a:pPr algn="l">
              <a:buFont typeface="+mj-lt"/>
              <a:buAutoNum type="arabicPeriod"/>
            </a:pPr>
            <a:r>
              <a:rPr lang="en-US" sz="3200" b="0" i="0">
                <a:solidFill>
                  <a:srgbClr val="374151"/>
                </a:solidFill>
                <a:effectLst/>
                <a:latin typeface="+mj-lt"/>
              </a:rPr>
              <a:t>The server then returns the retrieved data to React through the API.</a:t>
            </a:r>
          </a:p>
          <a:p>
            <a:pPr algn="l">
              <a:buFont typeface="+mj-lt"/>
              <a:buAutoNum type="arabicPeriod"/>
            </a:pPr>
            <a:r>
              <a:rPr lang="en-US" sz="3200" b="0" i="0">
                <a:solidFill>
                  <a:srgbClr val="374151"/>
                </a:solidFill>
                <a:effectLst/>
                <a:latin typeface="+mj-lt"/>
              </a:rPr>
              <a:t>React receives the returned data from the server and displays it on the user interface.</a:t>
            </a:r>
          </a:p>
          <a:p>
            <a:pPr marL="324345" indent="0" rtl="0" fontAlgn="base">
              <a:spcBef>
                <a:spcPts val="1500"/>
              </a:spcBef>
              <a:spcAft>
                <a:spcPts val="1200"/>
              </a:spcAft>
              <a:buFont typeface="Arial" panose="020B0604020202020204" pitchFamily="34" charset="0"/>
              <a:buNone/>
            </a:pPr>
            <a:endParaRPr lang="en-US" sz="1800" b="0" i="0" u="none" strike="noStrike">
              <a:solidFill>
                <a:srgbClr val="000000"/>
              </a:solidFill>
              <a:effectLst/>
              <a:latin typeface="+mj-lt"/>
            </a:endParaRPr>
          </a:p>
          <a:p>
            <a:pPr marL="0" lvl="0" indent="0" algn="l" rtl="0">
              <a:spcBef>
                <a:spcPts val="0"/>
              </a:spcBef>
              <a:spcAft>
                <a:spcPts val="0"/>
              </a:spcAft>
              <a:buNone/>
            </a:pPr>
            <a:endParaRPr>
              <a:latin typeface="+mj-lt"/>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9"/>
        <p:cNvGrpSpPr/>
        <p:nvPr/>
      </p:nvGrpSpPr>
      <p:grpSpPr>
        <a:xfrm>
          <a:off x="0" y="0"/>
          <a:ext cx="0" cy="0"/>
          <a:chOff x="0" y="0"/>
          <a:chExt cx="0" cy="0"/>
        </a:xfrm>
      </p:grpSpPr>
      <p:sp>
        <p:nvSpPr>
          <p:cNvPr id="670" name="Google Shape;670;gcc7554a049_0_3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1" name="Google Shape;671;gcc7554a049_0_3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0" i="0">
                <a:solidFill>
                  <a:srgbClr val="343541"/>
                </a:solidFill>
                <a:effectLst/>
                <a:latin typeface="Times New Roman" panose="02020603050405020304" pitchFamily="18" charset="0"/>
                <a:cs typeface="Times New Roman" panose="02020603050405020304" pitchFamily="18" charset="0"/>
              </a:rPr>
              <a:t>And to gain a deeper understanding of the components in MERN, I will give a brief introduction about each of them</a:t>
            </a:r>
          </a:p>
          <a:p>
            <a:pPr marL="449999" rtl="0" fontAlgn="base">
              <a:spcBef>
                <a:spcPts val="0"/>
              </a:spcBef>
              <a:spcAft>
                <a:spcPts val="0"/>
              </a:spcAft>
            </a:pPr>
            <a:r>
              <a:rPr lang="vi-VN" sz="1800" b="1" i="0" u="none" strike="noStrike">
                <a:solidFill>
                  <a:srgbClr val="000000"/>
                </a:solidFill>
                <a:effectLst/>
                <a:latin typeface="Roboto" panose="02000000000000000000" pitchFamily="2" charset="0"/>
              </a:rPr>
              <a:t>Mongo DB:</a:t>
            </a:r>
            <a:r>
              <a:rPr lang="vi-VN" sz="1800" b="0" i="0" u="none" strike="noStrike">
                <a:solidFill>
                  <a:srgbClr val="000000"/>
                </a:solidFill>
                <a:effectLst/>
                <a:latin typeface="Roboto" panose="02000000000000000000" pitchFamily="2" charset="0"/>
              </a:rPr>
              <a:t> is the most popular NoSQL (NoSQL or Non Structured Query Language) database, an open-source document-oriented database.</a:t>
            </a:r>
            <a:endParaRPr lang="vi-VN" sz="1800" b="0" i="0" u="none" strike="noStrike">
              <a:solidFill>
                <a:srgbClr val="000000"/>
              </a:solidFill>
              <a:effectLst/>
              <a:latin typeface="Arial" panose="020B0604020202020204" pitchFamily="34" charset="0"/>
            </a:endParaRPr>
          </a:p>
          <a:p>
            <a:pPr marL="449999" rtl="0">
              <a:spcBef>
                <a:spcPts val="0"/>
              </a:spcBef>
              <a:spcAft>
                <a:spcPts val="0"/>
              </a:spcAft>
            </a:pPr>
            <a:r>
              <a:rPr lang="vi-VN" sz="1800" b="0" i="0" u="none" strike="noStrike">
                <a:solidFill>
                  <a:srgbClr val="000000"/>
                </a:solidFill>
                <a:effectLst/>
                <a:latin typeface="Roboto" panose="02000000000000000000" pitchFamily="2" charset="0"/>
              </a:rPr>
              <a:t>The term 'NoSQL' typically means a non-relational database that does not require a fixed schema or proper relational tables to store the necessary data in it. MongoDB stores the data in a different format other than the relational tables, consisting of rows and columns.</a:t>
            </a:r>
            <a:endParaRPr lang="en-US" sz="1800" b="0" i="0" u="none" strike="noStrike">
              <a:solidFill>
                <a:srgbClr val="000000"/>
              </a:solidFill>
              <a:effectLst/>
              <a:latin typeface="Roboto" panose="02000000000000000000" pitchFamily="2" charset="0"/>
            </a:endParaRPr>
          </a:p>
          <a:p>
            <a:pPr marL="449999" rtl="0">
              <a:spcBef>
                <a:spcPts val="0"/>
              </a:spcBef>
              <a:spcAft>
                <a:spcPts val="0"/>
              </a:spcAft>
            </a:pPr>
            <a:endParaRPr lang="vi-VN" b="0">
              <a:effectLst/>
            </a:endParaRPr>
          </a:p>
          <a:p>
            <a:pPr marL="0" indent="0" rtl="0" fontAlgn="base">
              <a:spcBef>
                <a:spcPts val="0"/>
              </a:spcBef>
              <a:spcAft>
                <a:spcPts val="0"/>
              </a:spcAft>
              <a:buFont typeface="Arial" panose="020B0604020202020204" pitchFamily="34" charset="0"/>
              <a:buNone/>
            </a:pPr>
            <a:r>
              <a:rPr lang="en-US" sz="1800" b="0" i="0" u="none" strike="noStrike">
                <a:solidFill>
                  <a:srgbClr val="000000"/>
                </a:solidFill>
                <a:effectLst/>
                <a:latin typeface="Roboto" panose="02000000000000000000" pitchFamily="2" charset="0"/>
              </a:rPr>
              <a:t>                  </a:t>
            </a:r>
            <a:r>
              <a:rPr lang="vi-VN" sz="1800" b="0" i="0" u="none" strike="noStrike">
                <a:solidFill>
                  <a:srgbClr val="000000"/>
                </a:solidFill>
                <a:effectLst/>
                <a:latin typeface="Roboto" panose="02000000000000000000" pitchFamily="2" charset="0"/>
              </a:rPr>
              <a:t>(</a:t>
            </a:r>
            <a:r>
              <a:rPr lang="vi-VN" sz="1800" b="0" i="0" u="none" strike="noStrike">
                <a:solidFill>
                  <a:srgbClr val="374151"/>
                </a:solidFill>
                <a:effectLst/>
                <a:latin typeface="Roboto" panose="02000000000000000000" pitchFamily="2" charset="0"/>
              </a:rPr>
              <a:t>Thuật ngữ 'NoSQL' thường đề cập đến một cơ sở dữ liệu phi mối quan hệ không yêu cầu một schema cố định hoặc các bảng liên hệ đúng để lưu trữ dữ liệu </a:t>
            </a:r>
            <a:r>
              <a:rPr lang="en-US" sz="1800" b="0" i="0" u="none" strike="noStrike">
                <a:solidFill>
                  <a:srgbClr val="374151"/>
                </a:solidFill>
                <a:effectLst/>
                <a:latin typeface="Roboto" panose="02000000000000000000" pitchFamily="2" charset="0"/>
              </a:rPr>
              <a:t>            </a:t>
            </a:r>
            <a:r>
              <a:rPr lang="vi-VN" sz="1800" b="0" i="0" u="none" strike="noStrike">
                <a:solidFill>
                  <a:srgbClr val="374151"/>
                </a:solidFill>
                <a:effectLst/>
                <a:latin typeface="Roboto" panose="02000000000000000000" pitchFamily="2" charset="0"/>
              </a:rPr>
              <a:t>cần thiết trong đó. </a:t>
            </a:r>
            <a:endParaRPr lang="en-US" sz="1800" b="0" i="0" u="none" strike="noStrike">
              <a:solidFill>
                <a:srgbClr val="374151"/>
              </a:solidFill>
              <a:effectLst/>
              <a:latin typeface="Roboto" panose="02000000000000000000" pitchFamily="2" charset="0"/>
            </a:endParaRPr>
          </a:p>
          <a:p>
            <a:pPr marL="0" indent="0" rtl="0" fontAlgn="base">
              <a:spcBef>
                <a:spcPts val="0"/>
              </a:spcBef>
              <a:spcAft>
                <a:spcPts val="0"/>
              </a:spcAft>
              <a:buFont typeface="Arial" panose="020B0604020202020204" pitchFamily="34" charset="0"/>
              <a:buNone/>
            </a:pPr>
            <a:r>
              <a:rPr lang="en-US" sz="1800" b="0" i="0" u="none" strike="noStrike">
                <a:solidFill>
                  <a:srgbClr val="374151"/>
                </a:solidFill>
                <a:effectLst/>
                <a:latin typeface="Roboto" panose="02000000000000000000" pitchFamily="2" charset="0"/>
              </a:rPr>
              <a:t>                   </a:t>
            </a:r>
            <a:r>
              <a:rPr lang="vi-VN" sz="1800" b="0" i="0" u="none" strike="noStrike">
                <a:solidFill>
                  <a:srgbClr val="374151"/>
                </a:solidFill>
                <a:effectLst/>
                <a:latin typeface="Roboto" panose="02000000000000000000" pitchFamily="2" charset="0"/>
              </a:rPr>
              <a:t>MongoDB lưu trữ dữ liệu dưới một định dạng khác so với các bảng liên hệ, bao gồm các hàng và cột.</a:t>
            </a:r>
            <a:r>
              <a:rPr lang="vi-VN" sz="1800" b="0" i="0" u="none" strike="noStrike">
                <a:solidFill>
                  <a:srgbClr val="000000"/>
                </a:solidFill>
                <a:effectLst/>
                <a:latin typeface="Roboto" panose="02000000000000000000" pitchFamily="2" charset="0"/>
              </a:rPr>
              <a:t>)</a:t>
            </a:r>
          </a:p>
          <a:p>
            <a:pPr marL="158750" indent="0" rtl="0">
              <a:spcBef>
                <a:spcPts val="0"/>
              </a:spcBef>
              <a:spcAft>
                <a:spcPts val="0"/>
              </a:spcAft>
              <a:buNone/>
            </a:pPr>
            <a:br>
              <a:rPr lang="vi-VN" b="0">
                <a:effectLst/>
              </a:rPr>
            </a:br>
            <a:r>
              <a:rPr lang="vi-VN" sz="1800" b="1" i="0" u="none" strike="noStrike">
                <a:solidFill>
                  <a:srgbClr val="000000"/>
                </a:solidFill>
                <a:effectLst/>
                <a:latin typeface="Roboto" panose="02000000000000000000" pitchFamily="2" charset="0"/>
              </a:rPr>
              <a:t>Express</a:t>
            </a:r>
            <a:r>
              <a:rPr lang="vi-VN" sz="1800" b="0" i="0" u="none" strike="noStrike">
                <a:solidFill>
                  <a:srgbClr val="000000"/>
                </a:solidFill>
                <a:effectLst/>
                <a:latin typeface="Roboto" panose="02000000000000000000" pitchFamily="2" charset="0"/>
              </a:rPr>
              <a:t>: is a JavaScript server-side framework that runs within js. It is one of the best backend development JavaScript Frameworks.</a:t>
            </a:r>
            <a:endParaRPr lang="vi-VN" b="0">
              <a:effectLst/>
            </a:endParaRPr>
          </a:p>
          <a:p>
            <a:pPr marL="457200" rtl="0">
              <a:spcBef>
                <a:spcPts val="0"/>
              </a:spcBef>
              <a:spcAft>
                <a:spcPts val="0"/>
              </a:spcAft>
            </a:pPr>
            <a:r>
              <a:rPr lang="vi-VN" sz="1800" b="0" i="0" u="none" strike="noStrike">
                <a:solidFill>
                  <a:srgbClr val="000000"/>
                </a:solidFill>
                <a:effectLst/>
                <a:latin typeface="Roboto" panose="02000000000000000000" pitchFamily="2" charset="0"/>
              </a:rPr>
              <a:t>Express is used for building and designing web and mobile applications easily and quickly.</a:t>
            </a:r>
            <a:endParaRPr lang="vi-VN" b="0">
              <a:effectLst/>
            </a:endParaRPr>
          </a:p>
          <a:p>
            <a:pPr marL="457200" rtl="0">
              <a:spcBef>
                <a:spcPts val="0"/>
              </a:spcBef>
              <a:spcAft>
                <a:spcPts val="0"/>
              </a:spcAft>
            </a:pPr>
            <a:r>
              <a:rPr lang="vi-VN" sz="1800" b="0" i="0" u="none" strike="noStrike">
                <a:solidFill>
                  <a:srgbClr val="000000"/>
                </a:solidFill>
                <a:effectLst/>
                <a:latin typeface="Roboto" panose="02000000000000000000" pitchFamily="2" charset="0"/>
              </a:rPr>
              <a:t>It allows developers to spin up robust APIs (Application Programming Interface) and web servers much easier and simpler</a:t>
            </a:r>
            <a:endParaRPr lang="en-US" sz="1800" b="0" i="0" u="none" strike="noStrike">
              <a:solidFill>
                <a:srgbClr val="000000"/>
              </a:solidFill>
              <a:effectLst/>
              <a:latin typeface="Roboto" panose="02000000000000000000" pitchFamily="2" charset="0"/>
            </a:endParaRPr>
          </a:p>
          <a:p>
            <a:pPr marL="457200" rtl="0">
              <a:spcBef>
                <a:spcPts val="0"/>
              </a:spcBef>
              <a:spcAft>
                <a:spcPts val="0"/>
              </a:spcAft>
            </a:pPr>
            <a:endParaRPr lang="en-US" sz="1100" b="0" i="0" u="none" strike="noStrike">
              <a:solidFill>
                <a:srgbClr val="000000"/>
              </a:solidFill>
              <a:effectLst/>
              <a:latin typeface="Arial"/>
            </a:endParaRPr>
          </a:p>
          <a:p>
            <a:pPr marL="158750" indent="0" rtl="0">
              <a:spcBef>
                <a:spcPts val="0"/>
              </a:spcBef>
              <a:spcAft>
                <a:spcPts val="0"/>
              </a:spcAft>
              <a:buNone/>
            </a:pPr>
            <a:r>
              <a:rPr lang="en-US" sz="1800" b="0" i="0" u="none" strike="noStrike">
                <a:solidFill>
                  <a:srgbClr val="000000"/>
                </a:solidFill>
                <a:effectLst/>
                <a:latin typeface="Roboto" panose="02000000000000000000" pitchFamily="2" charset="0"/>
              </a:rPr>
              <a:t>           </a:t>
            </a:r>
            <a:r>
              <a:rPr lang="vi-VN" sz="1800" b="0" i="0" u="none" strike="noStrike">
                <a:solidFill>
                  <a:srgbClr val="000000"/>
                </a:solidFill>
                <a:effectLst/>
                <a:latin typeface="Roboto" panose="02000000000000000000" pitchFamily="2" charset="0"/>
              </a:rPr>
              <a:t>(</a:t>
            </a:r>
            <a:r>
              <a:rPr lang="vi-VN" sz="1800" b="0" i="0" u="none" strike="noStrike">
                <a:solidFill>
                  <a:srgbClr val="374151"/>
                </a:solidFill>
                <a:effectLst/>
                <a:latin typeface="Roboto" panose="02000000000000000000" pitchFamily="2" charset="0"/>
              </a:rPr>
              <a:t>Express là một framework của JavaScript chạy trên môi trường server-side của </a:t>
            </a:r>
            <a:r>
              <a:rPr lang="en-US" sz="1800" b="0" i="0" u="none" strike="noStrike">
                <a:solidFill>
                  <a:srgbClr val="374151"/>
                </a:solidFill>
                <a:effectLst/>
                <a:latin typeface="Roboto" panose="02000000000000000000" pitchFamily="2" charset="0"/>
              </a:rPr>
              <a:t>node</a:t>
            </a:r>
            <a:r>
              <a:rPr lang="vi-VN" sz="1800" b="0" i="0" u="none" strike="noStrike">
                <a:solidFill>
                  <a:srgbClr val="374151"/>
                </a:solidFill>
                <a:effectLst/>
                <a:latin typeface="Roboto" panose="02000000000000000000" pitchFamily="2" charset="0"/>
              </a:rPr>
              <a:t>js. Đây là một trong những Framework phát triển backend tốt nhất của JavaScript.</a:t>
            </a:r>
            <a:endParaRPr lang="vi-VN" sz="1800" b="0" i="0" u="none" strike="noStrike">
              <a:solidFill>
                <a:srgbClr val="000000"/>
              </a:solidFill>
              <a:effectLst/>
              <a:latin typeface="Roboto" panose="02000000000000000000" pitchFamily="2" charset="0"/>
            </a:endParaRPr>
          </a:p>
          <a:p>
            <a:pPr marL="615950" lvl="1" indent="0" rtl="0">
              <a:spcBef>
                <a:spcPts val="0"/>
              </a:spcBef>
              <a:spcAft>
                <a:spcPts val="0"/>
              </a:spcAft>
              <a:buNone/>
            </a:pPr>
            <a:r>
              <a:rPr lang="vi-VN" sz="1800" b="0" i="0" u="none" strike="noStrike">
                <a:solidFill>
                  <a:srgbClr val="374151"/>
                </a:solidFill>
                <a:effectLst/>
                <a:latin typeface="Roboto" panose="02000000000000000000" pitchFamily="2" charset="0"/>
              </a:rPr>
              <a:t>Express được sử dụng để xây dựng và thiết kế các ứng dụng web và di động một cách dễ dàng và nhanh chóng.</a:t>
            </a:r>
            <a:endParaRPr lang="vi-VN" b="0">
              <a:effectLst/>
            </a:endParaRPr>
          </a:p>
          <a:p>
            <a:pPr marL="615950" lvl="1" indent="0" rtl="0">
              <a:spcBef>
                <a:spcPts val="0"/>
              </a:spcBef>
              <a:spcAft>
                <a:spcPts val="0"/>
              </a:spcAft>
              <a:buNone/>
            </a:pPr>
            <a:r>
              <a:rPr lang="vi-VN" sz="1800" b="0" i="0" u="none" strike="noStrike">
                <a:solidFill>
                  <a:srgbClr val="374151"/>
                </a:solidFill>
                <a:effectLst/>
                <a:latin typeface="Roboto" panose="02000000000000000000" pitchFamily="2" charset="0"/>
              </a:rPr>
              <a:t>Nó cho phép nhà phát triển tạo ra các APIs (Application Programming Interface) và máy chủ web mạnh mẽ một cách dễ dàng và đơn giản hơn.</a:t>
            </a:r>
            <a:r>
              <a:rPr lang="vi-VN" sz="1800" b="0" i="0" u="none" strike="noStrike">
                <a:solidFill>
                  <a:srgbClr val="000000"/>
                </a:solidFill>
                <a:effectLst/>
                <a:latin typeface="Roboto" panose="02000000000000000000" pitchFamily="2" charset="0"/>
              </a:rPr>
              <a:t>)</a:t>
            </a:r>
            <a:endParaRPr lang="vi-VN" b="0">
              <a:effectLst/>
            </a:endParaRPr>
          </a:p>
          <a:p>
            <a:pPr marL="158750" indent="0" rtl="0">
              <a:spcBef>
                <a:spcPts val="0"/>
              </a:spcBef>
              <a:spcAft>
                <a:spcPts val="0"/>
              </a:spcAft>
              <a:buNone/>
            </a:pPr>
            <a:br>
              <a:rPr lang="vi-VN" b="0">
                <a:effectLst/>
              </a:rPr>
            </a:br>
            <a:r>
              <a:rPr lang="vi-VN" sz="1800" b="1" i="0" u="none" strike="noStrike">
                <a:solidFill>
                  <a:srgbClr val="000000"/>
                </a:solidFill>
                <a:effectLst/>
                <a:latin typeface="Roboto" panose="02000000000000000000" pitchFamily="2" charset="0"/>
              </a:rPr>
              <a:t>React</a:t>
            </a:r>
            <a:r>
              <a:rPr lang="vi-VN" sz="1800" b="0" i="0" u="none" strike="noStrike">
                <a:solidFill>
                  <a:srgbClr val="000000"/>
                </a:solidFill>
                <a:effectLst/>
                <a:latin typeface="Roboto" panose="02000000000000000000" pitchFamily="2" charset="0"/>
              </a:rPr>
              <a:t>: is one of the most popular open-source front-end JavaScript libraries used for building Web applications.</a:t>
            </a:r>
            <a:endParaRPr lang="vi-VN" b="0">
              <a:effectLst/>
            </a:endParaRPr>
          </a:p>
          <a:p>
            <a:pPr marL="457200" rtl="0">
              <a:spcBef>
                <a:spcPts val="0"/>
              </a:spcBef>
              <a:spcAft>
                <a:spcPts val="0"/>
              </a:spcAft>
            </a:pPr>
            <a:r>
              <a:rPr lang="vi-VN" sz="1800" b="0" i="0" u="none" strike="noStrike">
                <a:solidFill>
                  <a:srgbClr val="000000"/>
                </a:solidFill>
                <a:effectLst/>
                <a:latin typeface="Roboto" panose="02000000000000000000" pitchFamily="2" charset="0"/>
              </a:rPr>
              <a:t>It is not a JavaScript framework. It is just a JavaScript library developed by Facebook to solve problems we could not solve earlier using other libraries while building web and mobile applications.</a:t>
            </a:r>
            <a:endParaRPr lang="vi-VN" b="0">
              <a:effectLst/>
            </a:endParaRPr>
          </a:p>
          <a:p>
            <a:pPr marL="457200" rtl="0">
              <a:spcBef>
                <a:spcPts val="0"/>
              </a:spcBef>
              <a:spcAft>
                <a:spcPts val="0"/>
              </a:spcAft>
            </a:pPr>
            <a:r>
              <a:rPr lang="vi-VN" sz="1800" b="0" i="0" u="none" strike="noStrike">
                <a:solidFill>
                  <a:srgbClr val="000000"/>
                </a:solidFill>
                <a:effectLst/>
                <a:latin typeface="Roboto" panose="02000000000000000000" pitchFamily="2" charset="0"/>
              </a:rPr>
              <a:t>The main objective of reacting is that it only works on user interfaces in the application, whether mobile or web</a:t>
            </a:r>
            <a:endParaRPr lang="vi-VN" b="0">
              <a:effectLst/>
            </a:endParaRPr>
          </a:p>
          <a:p>
            <a:pPr marL="457200" rtl="0">
              <a:spcBef>
                <a:spcPts val="0"/>
              </a:spcBef>
              <a:spcAft>
                <a:spcPts val="0"/>
              </a:spcAft>
            </a:pPr>
            <a:r>
              <a:rPr lang="vi-VN" sz="1800" b="0" i="0" u="none" strike="noStrike">
                <a:solidFill>
                  <a:srgbClr val="343541"/>
                </a:solidFill>
                <a:effectLst/>
                <a:latin typeface="Roboto" panose="02000000000000000000" pitchFamily="2" charset="0"/>
              </a:rPr>
              <a:t>Not just Facebook itself, but there are many other companies that use React in production like Airbnb, Atlassian, Bitbucket, Disqus, Walmart</a:t>
            </a:r>
            <a:endParaRPr lang="en-US" sz="1800" b="0" i="0" u="none" strike="noStrike">
              <a:solidFill>
                <a:srgbClr val="343541"/>
              </a:solidFill>
              <a:effectLst/>
              <a:latin typeface="Roboto" panose="02000000000000000000" pitchFamily="2" charset="0"/>
            </a:endParaRPr>
          </a:p>
          <a:p>
            <a:pPr marL="457200" rtl="0">
              <a:spcBef>
                <a:spcPts val="0"/>
              </a:spcBef>
              <a:spcAft>
                <a:spcPts val="0"/>
              </a:spcAft>
            </a:pPr>
            <a:endParaRPr lang="vi-VN" b="0">
              <a:effectLst/>
            </a:endParaRPr>
          </a:p>
          <a:p>
            <a:pPr marL="158750" indent="0" rtl="0" fontAlgn="base">
              <a:spcBef>
                <a:spcPts val="0"/>
              </a:spcBef>
              <a:spcAft>
                <a:spcPts val="0"/>
              </a:spcAft>
              <a:buFont typeface="Arial" panose="020B0604020202020204" pitchFamily="34" charset="0"/>
              <a:buNone/>
            </a:pPr>
            <a:r>
              <a:rPr lang="en-US" sz="1800" b="0" i="0" u="none" strike="noStrike">
                <a:solidFill>
                  <a:srgbClr val="000000"/>
                </a:solidFill>
                <a:effectLst/>
                <a:latin typeface="Roboto" panose="02000000000000000000" pitchFamily="2" charset="0"/>
              </a:rPr>
              <a:t>           </a:t>
            </a:r>
            <a:r>
              <a:rPr lang="vi-VN" sz="1800" b="0" i="0" u="none" strike="noStrike">
                <a:solidFill>
                  <a:srgbClr val="000000"/>
                </a:solidFill>
                <a:effectLst/>
                <a:latin typeface="Roboto" panose="02000000000000000000" pitchFamily="2" charset="0"/>
              </a:rPr>
              <a:t>(</a:t>
            </a:r>
            <a:r>
              <a:rPr lang="vi-VN" sz="1800" b="0" i="0" u="none" strike="noStrike">
                <a:solidFill>
                  <a:srgbClr val="374151"/>
                </a:solidFill>
                <a:effectLst/>
                <a:latin typeface="Roboto" panose="02000000000000000000" pitchFamily="2" charset="0"/>
              </a:rPr>
              <a:t>React là một trong những thư viện JavaScript front-end mã nguồn mở phổ biến nhất được sử dụng để xây dựng các ứng dụng Web.</a:t>
            </a:r>
            <a:endParaRPr lang="vi-VN" sz="1800" b="0" i="0" u="none" strike="noStrike">
              <a:solidFill>
                <a:srgbClr val="000000"/>
              </a:solidFill>
              <a:effectLst/>
              <a:latin typeface="Roboto" panose="02000000000000000000" pitchFamily="2" charset="0"/>
            </a:endParaRPr>
          </a:p>
          <a:p>
            <a:pPr marL="615950" indent="0" rtl="0">
              <a:spcBef>
                <a:spcPts val="0"/>
              </a:spcBef>
              <a:spcAft>
                <a:spcPts val="0"/>
              </a:spcAft>
              <a:buNone/>
            </a:pPr>
            <a:r>
              <a:rPr lang="vi-VN" sz="1800" b="0" i="0" u="none" strike="noStrike">
                <a:solidFill>
                  <a:srgbClr val="374151"/>
                </a:solidFill>
                <a:effectLst/>
                <a:latin typeface="Roboto" panose="02000000000000000000" pitchFamily="2" charset="0"/>
              </a:rPr>
              <a:t>Nó không phải là một framework JavaScript. Nó chỉ là một thư viện JavaScript được phát triển bởi Facebook để giải quyết những vấn đề mà chúng ta không thể giải quyết được trước đây bằng các thư viện khác khi xây dựng các ứng dụng web và di động.</a:t>
            </a:r>
            <a:endParaRPr lang="vi-VN" b="0">
              <a:effectLst/>
            </a:endParaRPr>
          </a:p>
          <a:p>
            <a:pPr marL="615950" indent="0" rtl="0">
              <a:spcBef>
                <a:spcPts val="0"/>
              </a:spcBef>
              <a:spcAft>
                <a:spcPts val="0"/>
              </a:spcAft>
              <a:buNone/>
            </a:pPr>
            <a:r>
              <a:rPr lang="vi-VN" sz="1800" b="0" i="0" u="none" strike="noStrike">
                <a:solidFill>
                  <a:srgbClr val="374151"/>
                </a:solidFill>
                <a:effectLst/>
                <a:latin typeface="Roboto" panose="02000000000000000000" pitchFamily="2" charset="0"/>
              </a:rPr>
              <a:t>Mục tiêu chính của React là nó chỉ hoạt động trên các giao diện người dùng trong ứng dụng, cho dù là trên thiết bị di động hay trên web.</a:t>
            </a:r>
            <a:endParaRPr lang="vi-VN" b="0">
              <a:effectLst/>
            </a:endParaRPr>
          </a:p>
          <a:p>
            <a:pPr marL="615950" indent="0" rtl="0">
              <a:spcBef>
                <a:spcPts val="0"/>
              </a:spcBef>
              <a:spcAft>
                <a:spcPts val="0"/>
              </a:spcAft>
              <a:buNone/>
            </a:pPr>
            <a:r>
              <a:rPr lang="vi-VN" sz="1800" b="0" i="0" u="none" strike="noStrike">
                <a:solidFill>
                  <a:srgbClr val="374151"/>
                </a:solidFill>
                <a:effectLst/>
                <a:latin typeface="Roboto" panose="02000000000000000000" pitchFamily="2" charset="0"/>
              </a:rPr>
              <a:t>Không chỉ Facebook mà còn nhiều công ty khác cũng sử dụng React trong sản xuất như Airbnb, Atlassian, Bitbucket, Disqus, Walmart.</a:t>
            </a:r>
            <a:r>
              <a:rPr lang="vi-VN" sz="1800" b="0" i="0" u="none" strike="noStrike">
                <a:solidFill>
                  <a:srgbClr val="000000"/>
                </a:solidFill>
                <a:effectLst/>
                <a:latin typeface="Roboto" panose="02000000000000000000" pitchFamily="2" charset="0"/>
              </a:rPr>
              <a:t>)</a:t>
            </a:r>
            <a:endParaRPr lang="en-US" sz="1800" b="0" i="0" u="none" strike="noStrike">
              <a:solidFill>
                <a:srgbClr val="000000"/>
              </a:solidFill>
              <a:effectLst/>
              <a:latin typeface="Roboto" panose="02000000000000000000" pitchFamily="2" charset="0"/>
            </a:endParaRPr>
          </a:p>
          <a:p>
            <a:pPr marL="615950" indent="0" rtl="0">
              <a:spcBef>
                <a:spcPts val="0"/>
              </a:spcBef>
              <a:spcAft>
                <a:spcPts val="0"/>
              </a:spcAft>
              <a:buNone/>
            </a:pPr>
            <a:endParaRPr lang="vi-VN" b="0">
              <a:effectLst/>
            </a:endParaRPr>
          </a:p>
          <a:p>
            <a:pPr marL="457200" rtl="0">
              <a:spcBef>
                <a:spcPts val="0"/>
              </a:spcBef>
              <a:spcAft>
                <a:spcPts val="0"/>
              </a:spcAft>
            </a:pPr>
            <a:r>
              <a:rPr lang="vi-VN" sz="1800" b="1" i="0" u="none" strike="noStrike">
                <a:solidFill>
                  <a:srgbClr val="000000"/>
                </a:solidFill>
                <a:effectLst/>
                <a:latin typeface="Roboto" panose="02000000000000000000" pitchFamily="2" charset="0"/>
              </a:rPr>
              <a:t>NodeJS</a:t>
            </a:r>
            <a:r>
              <a:rPr lang="vi-VN" sz="1800" b="0" i="0" u="none" strike="noStrike">
                <a:solidFill>
                  <a:srgbClr val="000000"/>
                </a:solidFill>
                <a:effectLst/>
                <a:latin typeface="Roboto" panose="02000000000000000000" pitchFamily="2" charset="0"/>
              </a:rPr>
              <a:t>: </a:t>
            </a:r>
            <a:r>
              <a:rPr lang="vi-VN" sz="1800" b="0" i="0" u="none" strike="noStrike">
                <a:solidFill>
                  <a:srgbClr val="374151"/>
                </a:solidFill>
                <a:effectLst/>
                <a:latin typeface="Roboto" panose="02000000000000000000" pitchFamily="2" charset="0"/>
              </a:rPr>
              <a:t>is a source code built on the Javascript V8 Engine platform.</a:t>
            </a:r>
            <a:endParaRPr lang="vi-VN" b="0">
              <a:effectLst/>
            </a:endParaRPr>
          </a:p>
          <a:p>
            <a:pPr marL="457200" rtl="0">
              <a:spcBef>
                <a:spcPts val="0"/>
              </a:spcBef>
              <a:spcAft>
                <a:spcPts val="0"/>
              </a:spcAft>
            </a:pPr>
            <a:r>
              <a:rPr lang="vi-VN" sz="1800" b="0" i="0" u="none" strike="noStrike">
                <a:solidFill>
                  <a:srgbClr val="000000"/>
                </a:solidFill>
                <a:effectLst/>
                <a:latin typeface="Roboto" panose="02000000000000000000" pitchFamily="2" charset="0"/>
              </a:rPr>
              <a:t>it is an open-source server environment, and it is a cross-platform runtime environment for executing JavaScript code outside a browser. </a:t>
            </a:r>
            <a:endParaRPr lang="vi-VN" b="0">
              <a:effectLst/>
            </a:endParaRPr>
          </a:p>
          <a:p>
            <a:pPr marL="457200" rtl="0">
              <a:spcBef>
                <a:spcPts val="0"/>
              </a:spcBef>
              <a:spcAft>
                <a:spcPts val="0"/>
              </a:spcAft>
            </a:pPr>
            <a:r>
              <a:rPr lang="vi-VN" sz="1800" b="0" i="0" u="none" strike="noStrike">
                <a:solidFill>
                  <a:srgbClr val="374151"/>
                </a:solidFill>
                <a:effectLst/>
                <a:latin typeface="Roboto" panose="02000000000000000000" pitchFamily="2" charset="0"/>
              </a:rPr>
              <a:t>it can handle real-time client-server communication.</a:t>
            </a:r>
            <a:endParaRPr lang="vi-VN" b="0">
              <a:effectLst/>
            </a:endParaRPr>
          </a:p>
          <a:p>
            <a:pPr marL="457200" rtl="0">
              <a:spcBef>
                <a:spcPts val="0"/>
              </a:spcBef>
              <a:spcAft>
                <a:spcPts val="0"/>
              </a:spcAft>
            </a:pPr>
            <a:r>
              <a:rPr lang="vi-VN" sz="1800" b="0" i="0" u="none" strike="noStrike">
                <a:solidFill>
                  <a:srgbClr val="374151"/>
                </a:solidFill>
                <a:effectLst/>
                <a:latin typeface="Roboto" panose="02000000000000000000" pitchFamily="2" charset="0"/>
              </a:rPr>
              <a:t>Javascript V8 Engine is a tool for executing Javascript source code developed by Google. It is designed to improve the performance of Javascript code execution by compiling Javascript source code into faster machine code.“</a:t>
            </a:r>
            <a:endParaRPr lang="en-US" sz="1800" b="0" i="0" u="none" strike="noStrike">
              <a:solidFill>
                <a:srgbClr val="374151"/>
              </a:solidFill>
              <a:effectLst/>
              <a:latin typeface="Roboto" panose="02000000000000000000" pitchFamily="2" charset="0"/>
            </a:endParaRPr>
          </a:p>
          <a:p>
            <a:pPr marL="457200" rtl="0">
              <a:spcBef>
                <a:spcPts val="0"/>
              </a:spcBef>
              <a:spcAft>
                <a:spcPts val="0"/>
              </a:spcAft>
            </a:pPr>
            <a:endParaRPr lang="vi-VN" b="0">
              <a:effectLst/>
            </a:endParaRPr>
          </a:p>
          <a:p>
            <a:pPr marL="158750" indent="0" rtl="0" fontAlgn="base">
              <a:spcBef>
                <a:spcPts val="0"/>
              </a:spcBef>
              <a:spcAft>
                <a:spcPts val="0"/>
              </a:spcAft>
              <a:buFont typeface="Arial" panose="020B0604020202020204" pitchFamily="34" charset="0"/>
              <a:buNone/>
            </a:pPr>
            <a:r>
              <a:rPr lang="en-US" sz="1800" b="0" i="0" u="none" strike="noStrike">
                <a:solidFill>
                  <a:srgbClr val="374151"/>
                </a:solidFill>
                <a:effectLst/>
                <a:latin typeface="Roboto" panose="02000000000000000000" pitchFamily="2" charset="0"/>
              </a:rPr>
              <a:t>          </a:t>
            </a:r>
            <a:r>
              <a:rPr lang="vi-VN" sz="1800" b="0" i="0" u="none" strike="noStrike">
                <a:solidFill>
                  <a:srgbClr val="374151"/>
                </a:solidFill>
                <a:effectLst/>
                <a:latin typeface="Roboto" panose="02000000000000000000" pitchFamily="2" charset="0"/>
              </a:rPr>
              <a:t>(Đó là mã nguồn được xây dựng dựa trên nền tảng Javascript V8 Engine</a:t>
            </a:r>
          </a:p>
          <a:p>
            <a:pPr marL="615950" indent="0" rtl="0">
              <a:spcBef>
                <a:spcPts val="0"/>
              </a:spcBef>
              <a:spcAft>
                <a:spcPts val="0"/>
              </a:spcAft>
              <a:buNone/>
            </a:pPr>
            <a:r>
              <a:rPr lang="vi-VN" sz="1800" b="0" i="0" u="none" strike="noStrike">
                <a:solidFill>
                  <a:srgbClr val="374151"/>
                </a:solidFill>
                <a:effectLst/>
                <a:latin typeface="Roboto" panose="02000000000000000000" pitchFamily="2" charset="0"/>
              </a:rPr>
              <a:t>Nó là một môi trường máy chủ mã nguồn mở và là một môi trường thực thi đa nền tảng để thực thi mã JavaScript ngoài trình duyệt.</a:t>
            </a:r>
            <a:endParaRPr lang="vi-VN" b="0">
              <a:effectLst/>
            </a:endParaRPr>
          </a:p>
          <a:p>
            <a:pPr marL="615950" indent="0" rtl="0">
              <a:spcBef>
                <a:spcPts val="0"/>
              </a:spcBef>
              <a:spcAft>
                <a:spcPts val="0"/>
              </a:spcAft>
              <a:buNone/>
            </a:pPr>
            <a:r>
              <a:rPr lang="vi-VN" sz="1800" b="0" i="0" u="none" strike="noStrike">
                <a:solidFill>
                  <a:srgbClr val="374151"/>
                </a:solidFill>
                <a:effectLst/>
                <a:latin typeface="Roboto" panose="02000000000000000000" pitchFamily="2" charset="0"/>
              </a:rPr>
              <a:t>Nó có thể xử lý giao tiếp thời gian thực giữa client và server.</a:t>
            </a:r>
            <a:endParaRPr lang="vi-VN" b="0">
              <a:effectLst/>
            </a:endParaRPr>
          </a:p>
          <a:p>
            <a:pPr marL="615950" indent="0" rtl="0">
              <a:spcBef>
                <a:spcPts val="0"/>
              </a:spcBef>
              <a:spcAft>
                <a:spcPts val="0"/>
              </a:spcAft>
              <a:buNone/>
            </a:pPr>
            <a:r>
              <a:rPr lang="vi-VN" sz="1800" b="0" i="0" u="none" strike="noStrike">
                <a:solidFill>
                  <a:srgbClr val="374151"/>
                </a:solidFill>
                <a:effectLst/>
                <a:latin typeface="Roboto" panose="02000000000000000000" pitchFamily="2" charset="0"/>
              </a:rPr>
              <a:t>Javascript V8 Engine là một công cụ để thực thi mã nguồn Javascript được phát triển bởi Google. Nó được thiết kế để cải thiện hiệu suất thực thi mã Javascript bằng cách biên dịch mã nguồn Javascript thành mã máy nhanh hơn.)</a:t>
            </a:r>
            <a:endParaRPr lang="vi-VN" b="0">
              <a:effectLst/>
            </a:endParaRPr>
          </a:p>
          <a:p>
            <a:pPr marL="158750" indent="0">
              <a:buNone/>
            </a:pPr>
            <a:br>
              <a:rPr lang="vi-VN"/>
            </a:br>
            <a:endParaRPr lang="en-US"/>
          </a:p>
        </p:txBody>
      </p:sp>
    </p:spTree>
    <p:extLst>
      <p:ext uri="{BB962C8B-B14F-4D97-AF65-F5344CB8AC3E}">
        <p14:creationId xmlns:p14="http://schemas.microsoft.com/office/powerpoint/2010/main" val="21458338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2"/>
        <p:cNvGrpSpPr/>
        <p:nvPr/>
      </p:nvGrpSpPr>
      <p:grpSpPr>
        <a:xfrm>
          <a:off x="0" y="0"/>
          <a:ext cx="0" cy="0"/>
          <a:chOff x="0" y="0"/>
          <a:chExt cx="0" cy="0"/>
        </a:xfrm>
      </p:grpSpPr>
      <p:sp>
        <p:nvSpPr>
          <p:cNvPr id="693" name="Google Shape;693;g107aaa41fe9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4" name="Google Shape;694;g107aaa41fe9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indent="457200" rtl="0">
              <a:spcBef>
                <a:spcPts val="0"/>
              </a:spcBef>
              <a:spcAft>
                <a:spcPts val="0"/>
              </a:spcAft>
            </a:pPr>
            <a:r>
              <a:rPr lang="vi-VN" sz="1800" b="1" i="0" u="none" strike="noStrike">
                <a:solidFill>
                  <a:srgbClr val="610B38"/>
                </a:solidFill>
                <a:effectLst/>
                <a:latin typeface="Arial" panose="020B0604020202020204" pitchFamily="34" charset="0"/>
              </a:rPr>
              <a:t>Advantages of MERN Stack:</a:t>
            </a:r>
            <a:endParaRPr lang="vi-VN" b="0">
              <a:effectLst/>
            </a:endParaRPr>
          </a:p>
          <a:p>
            <a:pPr marL="442798" rtl="0" fontAlgn="base">
              <a:spcBef>
                <a:spcPts val="1500"/>
              </a:spcBef>
              <a:spcAft>
                <a:spcPts val="0"/>
              </a:spcAft>
              <a:buFont typeface="Arial" panose="020B0604020202020204" pitchFamily="34" charset="0"/>
              <a:buChar char="•"/>
            </a:pPr>
            <a:r>
              <a:rPr lang="vi-VN" sz="1800" b="1" i="0" u="none" strike="noStrike">
                <a:solidFill>
                  <a:srgbClr val="000000"/>
                </a:solidFill>
                <a:effectLst/>
                <a:latin typeface="Roboto" panose="02000000000000000000" pitchFamily="2" charset="0"/>
              </a:rPr>
              <a:t>For a smooth development of any web application or mobile app, it supports MVC (Model View Controller) architecture; the main purpose of this architecture is to separate the presentation details with the business logic.</a:t>
            </a:r>
          </a:p>
          <a:p>
            <a:pPr marL="442798" rtl="0" fontAlgn="base">
              <a:spcBef>
                <a:spcPts val="0"/>
              </a:spcBef>
              <a:spcAft>
                <a:spcPts val="0"/>
              </a:spcAft>
              <a:buFont typeface="Arial" panose="020B0604020202020204" pitchFamily="34" charset="0"/>
              <a:buChar char="•"/>
            </a:pPr>
            <a:r>
              <a:rPr lang="vi-VN" sz="1800" b="1" i="0" u="none" strike="noStrike">
                <a:solidFill>
                  <a:srgbClr val="000000"/>
                </a:solidFill>
                <a:effectLst/>
                <a:latin typeface="Roboto" panose="02000000000000000000" pitchFamily="2" charset="0"/>
              </a:rPr>
              <a:t>It covers all the web development stages starting from front-end development to backend development with JavaScript.</a:t>
            </a:r>
          </a:p>
          <a:p>
            <a:pPr marL="442798" rtl="0" fontAlgn="base">
              <a:spcBef>
                <a:spcPts val="0"/>
              </a:spcBef>
              <a:spcAft>
                <a:spcPts val="0"/>
              </a:spcAft>
              <a:buFont typeface="Arial" panose="020B0604020202020204" pitchFamily="34" charset="0"/>
              <a:buChar char="•"/>
            </a:pPr>
            <a:r>
              <a:rPr lang="vi-VN" sz="1800" b="1" i="0" u="none" strike="noStrike">
                <a:solidFill>
                  <a:srgbClr val="000000"/>
                </a:solidFill>
                <a:effectLst/>
                <a:latin typeface="Roboto" panose="02000000000000000000" pitchFamily="2" charset="0"/>
              </a:rPr>
              <a:t>It is an open-source framework mainly used to develop web-based or mobile applications </a:t>
            </a:r>
            <a:endParaRPr lang="en-US" sz="1800" b="1" i="0" u="none" strike="noStrike">
              <a:solidFill>
                <a:srgbClr val="000000"/>
              </a:solidFill>
              <a:effectLst/>
              <a:latin typeface="Roboto" panose="02000000000000000000" pitchFamily="2" charset="0"/>
            </a:endParaRPr>
          </a:p>
          <a:p>
            <a:pPr marL="442798" rtl="0" fontAlgn="base">
              <a:spcBef>
                <a:spcPts val="0"/>
              </a:spcBef>
              <a:spcAft>
                <a:spcPts val="0"/>
              </a:spcAft>
              <a:buFont typeface="Arial" panose="020B0604020202020204" pitchFamily="34" charset="0"/>
              <a:buChar char="•"/>
            </a:pPr>
            <a:r>
              <a:rPr lang="vi-VN" sz="1800" b="1" i="0" u="none" strike="noStrike">
                <a:solidFill>
                  <a:srgbClr val="000000"/>
                </a:solidFill>
                <a:effectLst/>
                <a:latin typeface="Roboto" panose="02000000000000000000" pitchFamily="2" charset="0"/>
              </a:rPr>
              <a:t>It is very fast</a:t>
            </a:r>
            <a:r>
              <a:rPr lang="en-US" sz="1800" b="1" i="0" u="none" strike="noStrike">
                <a:solidFill>
                  <a:srgbClr val="000000"/>
                </a:solidFill>
                <a:effectLst/>
                <a:latin typeface="Roboto" panose="02000000000000000000" pitchFamily="2" charset="0"/>
              </a:rPr>
              <a:t>, </a:t>
            </a:r>
            <a:r>
              <a:rPr lang="vi-VN" sz="1800" b="1" i="0" u="none" strike="noStrike">
                <a:solidFill>
                  <a:srgbClr val="000000"/>
                </a:solidFill>
                <a:effectLst/>
                <a:latin typeface="Roboto" panose="02000000000000000000" pitchFamily="2" charset="0"/>
              </a:rPr>
              <a:t>efficient and mostly suitable for small applications, whereas MEAN Stack is suitable for developing large applications.</a:t>
            </a:r>
            <a:endParaRPr lang="en-US" sz="1800" b="1" i="0" u="none" strike="noStrike">
              <a:solidFill>
                <a:srgbClr val="000000"/>
              </a:solidFill>
              <a:effectLst/>
              <a:latin typeface="Roboto" panose="02000000000000000000" pitchFamily="2" charset="0"/>
            </a:endParaRPr>
          </a:p>
          <a:p>
            <a:pPr marL="442798" rtl="0" fontAlgn="base">
              <a:spcBef>
                <a:spcPts val="0"/>
              </a:spcBef>
              <a:spcAft>
                <a:spcPts val="0"/>
              </a:spcAft>
              <a:buFont typeface="Arial" panose="020B0604020202020204" pitchFamily="34" charset="0"/>
              <a:buChar char="•"/>
            </a:pPr>
            <a:endParaRPr lang="vi-VN" sz="1800" b="1" i="0" u="none" strike="noStrike">
              <a:solidFill>
                <a:srgbClr val="000000"/>
              </a:solidFill>
              <a:effectLst/>
              <a:latin typeface="Roboto" panose="02000000000000000000" pitchFamily="2" charset="0"/>
            </a:endParaRPr>
          </a:p>
          <a:p>
            <a:pPr marL="982790" rtl="0" fontAlgn="base">
              <a:spcBef>
                <a:spcPts val="0"/>
              </a:spcBef>
              <a:spcAft>
                <a:spcPts val="1200"/>
              </a:spcAft>
              <a:buFont typeface="Arial" panose="020B0604020202020204" pitchFamily="34" charset="0"/>
              <a:buChar char="•"/>
            </a:pPr>
            <a:r>
              <a:rPr lang="vi-VN" sz="1800" b="1" i="0" u="none" strike="noStrike">
                <a:solidFill>
                  <a:srgbClr val="000000"/>
                </a:solidFill>
                <a:effectLst/>
                <a:latin typeface="Roboto" panose="02000000000000000000" pitchFamily="2" charset="0"/>
              </a:rPr>
              <a:t>(</a:t>
            </a:r>
            <a:r>
              <a:rPr lang="vi-VN" sz="1800" b="1" i="0" u="none" strike="noStrike">
                <a:solidFill>
                  <a:srgbClr val="374151"/>
                </a:solidFill>
                <a:effectLst/>
                <a:latin typeface="Roboto" panose="02000000000000000000" pitchFamily="2" charset="0"/>
              </a:rPr>
              <a:t>Để phát triển một ứng dụng web hoặc ứng dụng di động một cách trôi chảy, nó hỗ trợ kiến trúc MVC (Model View Controller); mục đích chính của kiến trúc này là tách biệt chi tiết trình bày với logic kinh doanh.</a:t>
            </a:r>
            <a:endParaRPr lang="en-US" sz="1800" b="1" i="0" u="none" strike="noStrike">
              <a:solidFill>
                <a:srgbClr val="000000"/>
              </a:solidFill>
              <a:effectLst/>
              <a:latin typeface="Roboto" panose="02000000000000000000" pitchFamily="2" charset="0"/>
            </a:endParaRPr>
          </a:p>
          <a:p>
            <a:pPr marL="982790" rtl="0" fontAlgn="base">
              <a:spcBef>
                <a:spcPts val="0"/>
              </a:spcBef>
              <a:spcAft>
                <a:spcPts val="1200"/>
              </a:spcAft>
              <a:buFont typeface="Arial" panose="020B0604020202020204" pitchFamily="34" charset="0"/>
              <a:buChar char="•"/>
            </a:pPr>
            <a:r>
              <a:rPr lang="vi-VN" sz="1800" b="1" i="0" u="none" strike="noStrike">
                <a:solidFill>
                  <a:srgbClr val="374151"/>
                </a:solidFill>
                <a:effectLst/>
                <a:latin typeface="Roboto" panose="02000000000000000000" pitchFamily="2" charset="0"/>
              </a:rPr>
              <a:t>Nó bao phủ tất cả các giai đoạn phát triển web, bắt đầu từ phát triển front-end đến backend với JavaScript.</a:t>
            </a:r>
            <a:endParaRPr lang="en-US" sz="1100" b="0" i="0" u="none" strike="noStrike">
              <a:solidFill>
                <a:srgbClr val="000000"/>
              </a:solidFill>
              <a:effectLst/>
              <a:latin typeface="Arial"/>
            </a:endParaRPr>
          </a:p>
          <a:p>
            <a:pPr marL="982790" rtl="0" fontAlgn="base">
              <a:spcBef>
                <a:spcPts val="0"/>
              </a:spcBef>
              <a:spcAft>
                <a:spcPts val="1200"/>
              </a:spcAft>
              <a:buFont typeface="Arial" panose="020B0604020202020204" pitchFamily="34" charset="0"/>
              <a:buChar char="•"/>
            </a:pPr>
            <a:r>
              <a:rPr lang="vi-VN" sz="1800" b="1" i="0" u="none" strike="noStrike">
                <a:solidFill>
                  <a:srgbClr val="374151"/>
                </a:solidFill>
                <a:effectLst/>
                <a:latin typeface="Roboto" panose="02000000000000000000" pitchFamily="2" charset="0"/>
              </a:rPr>
              <a:t>Đó là một framework mã nguồn mở chủ yếu được sử dụng để phát triển các ứng dụng dựa trên web hoặc di động và được hỗ trợ bởi cộng đồng.</a:t>
            </a:r>
            <a:endParaRPr lang="en-US" sz="1100" b="0" i="0" u="none" strike="noStrike">
              <a:solidFill>
                <a:srgbClr val="000000"/>
              </a:solidFill>
              <a:effectLst/>
              <a:latin typeface="Arial"/>
            </a:endParaRPr>
          </a:p>
          <a:p>
            <a:pPr marL="982790" rtl="0" fontAlgn="base">
              <a:spcBef>
                <a:spcPts val="0"/>
              </a:spcBef>
              <a:spcAft>
                <a:spcPts val="1200"/>
              </a:spcAft>
              <a:buFont typeface="Arial" panose="020B0604020202020204" pitchFamily="34" charset="0"/>
              <a:buChar char="•"/>
            </a:pPr>
            <a:r>
              <a:rPr lang="vi-VN" sz="1800" b="1" i="0" u="none" strike="noStrike">
                <a:solidFill>
                  <a:srgbClr val="374151"/>
                </a:solidFill>
                <a:effectLst/>
                <a:latin typeface="Roboto" panose="02000000000000000000" pitchFamily="2" charset="0"/>
              </a:rPr>
              <a:t>Nó rất nhanh và hiệu quả so với MEAN Stack và phù hợp chủ yếu cho các ứng dụng nhỏ, trong khi MEAN Stack thì phù hợp để phát triển các ứng dụng lớn.</a:t>
            </a:r>
            <a:r>
              <a:rPr lang="vi-VN" sz="1800" b="1" i="0" u="none" strike="noStrike">
                <a:solidFill>
                  <a:srgbClr val="000000"/>
                </a:solidFill>
                <a:effectLst/>
                <a:latin typeface="Roboto" panose="02000000000000000000" pitchFamily="2" charset="0"/>
              </a:rPr>
              <a:t>)</a:t>
            </a:r>
            <a:endParaRPr lang="vi-VN" b="0">
              <a:effectLst/>
            </a:endParaRPr>
          </a:p>
          <a:p>
            <a:pPr marL="158750" indent="0">
              <a:buNone/>
            </a:pPr>
            <a:br>
              <a:rPr lang="vi-VN"/>
            </a:b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8"/>
        <p:cNvGrpSpPr/>
        <p:nvPr/>
      </p:nvGrpSpPr>
      <p:grpSpPr>
        <a:xfrm>
          <a:off x="0" y="0"/>
          <a:ext cx="0" cy="0"/>
          <a:chOff x="0" y="0"/>
          <a:chExt cx="0" cy="0"/>
        </a:xfrm>
      </p:grpSpPr>
      <p:sp>
        <p:nvSpPr>
          <p:cNvPr id="699" name="Google Shape;699;gcc7554a049_0_4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0" name="Google Shape;700;gcc7554a049_0_4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0" i="0">
                <a:solidFill>
                  <a:srgbClr val="374151"/>
                </a:solidFill>
                <a:effectLst/>
                <a:latin typeface="Times New Roman" panose="02020603050405020304" pitchFamily="18" charset="0"/>
                <a:cs typeface="Times New Roman" panose="02020603050405020304" pitchFamily="18" charset="0"/>
              </a:rPr>
              <a:t>We now move on to the second topic, which covers some concepts in React</a:t>
            </a:r>
            <a:endParaRPr>
              <a:latin typeface="Times New Roman" panose="02020603050405020304" pitchFamily="18" charset="0"/>
              <a:cs typeface="Times New Roman" panose="02020603050405020304"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039975" y="1324500"/>
            <a:ext cx="70641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65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1040000" y="3377100"/>
            <a:ext cx="7064100" cy="441900"/>
          </a:xfrm>
          <a:prstGeom prst="rect">
            <a:avLst/>
          </a:prstGeom>
        </p:spPr>
        <p:txBody>
          <a:bodyPr spcFirstLastPara="1" wrap="square" lIns="91425" tIns="91425" rIns="91425" bIns="91425" anchor="b" anchorCtr="0">
            <a:noAutofit/>
          </a:bodyPr>
          <a:lstStyle>
            <a:lvl1pPr lvl="0" algn="ctr">
              <a:lnSpc>
                <a:spcPct val="100000"/>
              </a:lnSpc>
              <a:spcBef>
                <a:spcPts val="0"/>
              </a:spcBef>
              <a:spcAft>
                <a:spcPts val="0"/>
              </a:spcAft>
              <a:buSzPts val="2800"/>
              <a:buNone/>
              <a:defRPr sz="16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cxnSp>
        <p:nvCxnSpPr>
          <p:cNvPr id="11" name="Google Shape;11;p2"/>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2" name="Google Shape;12;p2"/>
          <p:cNvCxnSpPr/>
          <p:nvPr/>
        </p:nvCxnSpPr>
        <p:spPr>
          <a:xfrm flipH="1">
            <a:off x="-257975" y="-72550"/>
            <a:ext cx="3047400" cy="13464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3" name="Google Shape;13;p2"/>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4" name="Google Shape;14;p2"/>
          <p:cNvCxnSpPr/>
          <p:nvPr/>
        </p:nvCxnSpPr>
        <p:spPr>
          <a:xfrm flipH="1">
            <a:off x="6467450" y="3935375"/>
            <a:ext cx="3047400" cy="13464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header 2">
  <p:cSld name="SECTION_HEADER_1">
    <p:spTree>
      <p:nvGrpSpPr>
        <p:cNvPr id="1" name="Shape 192"/>
        <p:cNvGrpSpPr/>
        <p:nvPr/>
      </p:nvGrpSpPr>
      <p:grpSpPr>
        <a:xfrm>
          <a:off x="0" y="0"/>
          <a:ext cx="0" cy="0"/>
          <a:chOff x="0" y="0"/>
          <a:chExt cx="0" cy="0"/>
        </a:xfrm>
      </p:grpSpPr>
      <p:sp>
        <p:nvSpPr>
          <p:cNvPr id="193" name="Google Shape;193;p26"/>
          <p:cNvSpPr txBox="1">
            <a:spLocks noGrp="1"/>
          </p:cNvSpPr>
          <p:nvPr>
            <p:ph type="title"/>
          </p:nvPr>
        </p:nvSpPr>
        <p:spPr>
          <a:xfrm>
            <a:off x="4956100" y="2467375"/>
            <a:ext cx="2475300" cy="6489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600"/>
              <a:buNone/>
              <a:defRPr sz="35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194" name="Google Shape;194;p26"/>
          <p:cNvSpPr txBox="1">
            <a:spLocks noGrp="1"/>
          </p:cNvSpPr>
          <p:nvPr>
            <p:ph type="title" idx="2" hasCustomPrompt="1"/>
          </p:nvPr>
        </p:nvSpPr>
        <p:spPr>
          <a:xfrm>
            <a:off x="4956100" y="1402325"/>
            <a:ext cx="1650900" cy="978300"/>
          </a:xfrm>
          <a:prstGeom prst="rect">
            <a:avLst/>
          </a:prstGeom>
        </p:spPr>
        <p:txBody>
          <a:bodyPr spcFirstLastPara="1" wrap="square" lIns="91425" tIns="91425" rIns="91425" bIns="91425" anchor="ctr" anchorCtr="0">
            <a:noAutofit/>
          </a:bodyPr>
          <a:lstStyle>
            <a:lvl1pPr lvl="0" rtl="0">
              <a:spcBef>
                <a:spcPts val="0"/>
              </a:spcBef>
              <a:spcAft>
                <a:spcPts val="0"/>
              </a:spcAft>
              <a:buSzPts val="6000"/>
              <a:buNone/>
              <a:defRPr sz="7000">
                <a:solidFill>
                  <a:schemeClr val="accent1"/>
                </a:solidFill>
              </a:defRPr>
            </a:lvl1pPr>
            <a:lvl2pPr lvl="1" rtl="0">
              <a:spcBef>
                <a:spcPts val="0"/>
              </a:spcBef>
              <a:spcAft>
                <a:spcPts val="0"/>
              </a:spcAft>
              <a:buSzPts val="6000"/>
              <a:buNone/>
              <a:defRPr sz="6000" b="1"/>
            </a:lvl2pPr>
            <a:lvl3pPr lvl="2" rtl="0">
              <a:spcBef>
                <a:spcPts val="0"/>
              </a:spcBef>
              <a:spcAft>
                <a:spcPts val="0"/>
              </a:spcAft>
              <a:buSzPts val="6000"/>
              <a:buNone/>
              <a:defRPr sz="6000" b="1"/>
            </a:lvl3pPr>
            <a:lvl4pPr lvl="3" rtl="0">
              <a:spcBef>
                <a:spcPts val="0"/>
              </a:spcBef>
              <a:spcAft>
                <a:spcPts val="0"/>
              </a:spcAft>
              <a:buSzPts val="6000"/>
              <a:buNone/>
              <a:defRPr sz="6000" b="1"/>
            </a:lvl4pPr>
            <a:lvl5pPr lvl="4" rtl="0">
              <a:spcBef>
                <a:spcPts val="0"/>
              </a:spcBef>
              <a:spcAft>
                <a:spcPts val="0"/>
              </a:spcAft>
              <a:buSzPts val="6000"/>
              <a:buNone/>
              <a:defRPr sz="6000" b="1"/>
            </a:lvl5pPr>
            <a:lvl6pPr lvl="5" rtl="0">
              <a:spcBef>
                <a:spcPts val="0"/>
              </a:spcBef>
              <a:spcAft>
                <a:spcPts val="0"/>
              </a:spcAft>
              <a:buSzPts val="6000"/>
              <a:buNone/>
              <a:defRPr sz="6000" b="1"/>
            </a:lvl6pPr>
            <a:lvl7pPr lvl="6" rtl="0">
              <a:spcBef>
                <a:spcPts val="0"/>
              </a:spcBef>
              <a:spcAft>
                <a:spcPts val="0"/>
              </a:spcAft>
              <a:buSzPts val="6000"/>
              <a:buNone/>
              <a:defRPr sz="6000" b="1"/>
            </a:lvl7pPr>
            <a:lvl8pPr lvl="7" rtl="0">
              <a:spcBef>
                <a:spcPts val="0"/>
              </a:spcBef>
              <a:spcAft>
                <a:spcPts val="0"/>
              </a:spcAft>
              <a:buSzPts val="6000"/>
              <a:buNone/>
              <a:defRPr sz="6000" b="1"/>
            </a:lvl8pPr>
            <a:lvl9pPr lvl="8" rtl="0">
              <a:spcBef>
                <a:spcPts val="0"/>
              </a:spcBef>
              <a:spcAft>
                <a:spcPts val="0"/>
              </a:spcAft>
              <a:buSzPts val="6000"/>
              <a:buNone/>
              <a:defRPr sz="6000" b="1"/>
            </a:lvl9pPr>
          </a:lstStyle>
          <a:p>
            <a:r>
              <a:t>xx%</a:t>
            </a:r>
          </a:p>
        </p:txBody>
      </p:sp>
      <p:sp>
        <p:nvSpPr>
          <p:cNvPr id="195" name="Google Shape;195;p26"/>
          <p:cNvSpPr txBox="1">
            <a:spLocks noGrp="1"/>
          </p:cNvSpPr>
          <p:nvPr>
            <p:ph type="subTitle" idx="1"/>
          </p:nvPr>
        </p:nvSpPr>
        <p:spPr>
          <a:xfrm>
            <a:off x="4956100" y="3116275"/>
            <a:ext cx="2475300" cy="624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cxnSp>
        <p:nvCxnSpPr>
          <p:cNvPr id="196" name="Google Shape;196;p26"/>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97" name="Google Shape;197;p26"/>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98" name="Google Shape;198;p26"/>
          <p:cNvCxnSpPr/>
          <p:nvPr/>
        </p:nvCxnSpPr>
        <p:spPr>
          <a:xfrm>
            <a:off x="-209600" y="2402450"/>
            <a:ext cx="3144300" cy="27897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p:cSld name="CUSTOM_10">
    <p:spTree>
      <p:nvGrpSpPr>
        <p:cNvPr id="1" name="Shape 449"/>
        <p:cNvGrpSpPr/>
        <p:nvPr/>
      </p:nvGrpSpPr>
      <p:grpSpPr>
        <a:xfrm>
          <a:off x="0" y="0"/>
          <a:ext cx="0" cy="0"/>
          <a:chOff x="0" y="0"/>
          <a:chExt cx="0" cy="0"/>
        </a:xfrm>
      </p:grpSpPr>
      <p:cxnSp>
        <p:nvCxnSpPr>
          <p:cNvPr id="450" name="Google Shape;450;p50"/>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51" name="Google Shape;451;p50"/>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1">
  <p:cSld name="CUSTOM_10_1">
    <p:spTree>
      <p:nvGrpSpPr>
        <p:cNvPr id="1" name="Shape 452"/>
        <p:cNvGrpSpPr/>
        <p:nvPr/>
      </p:nvGrpSpPr>
      <p:grpSpPr>
        <a:xfrm>
          <a:off x="0" y="0"/>
          <a:ext cx="0" cy="0"/>
          <a:chOff x="0" y="0"/>
          <a:chExt cx="0" cy="0"/>
        </a:xfrm>
      </p:grpSpPr>
      <p:cxnSp>
        <p:nvCxnSpPr>
          <p:cNvPr id="453" name="Google Shape;453;p51"/>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54" name="Google Shape;454;p51"/>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55" name="Google Shape;455;p51"/>
          <p:cNvCxnSpPr/>
          <p:nvPr/>
        </p:nvCxnSpPr>
        <p:spPr>
          <a:xfrm>
            <a:off x="7434175" y="-125600"/>
            <a:ext cx="1993200" cy="13302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56" name="Google Shape;456;p51"/>
          <p:cNvCxnSpPr/>
          <p:nvPr/>
        </p:nvCxnSpPr>
        <p:spPr>
          <a:xfrm>
            <a:off x="-147275" y="3943475"/>
            <a:ext cx="1993200" cy="13302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2">
  <p:cSld name="CUSTOM_10_1_1">
    <p:spTree>
      <p:nvGrpSpPr>
        <p:cNvPr id="1" name="Shape 457"/>
        <p:cNvGrpSpPr/>
        <p:nvPr/>
      </p:nvGrpSpPr>
      <p:grpSpPr>
        <a:xfrm>
          <a:off x="0" y="0"/>
          <a:ext cx="0" cy="0"/>
          <a:chOff x="0" y="0"/>
          <a:chExt cx="0" cy="0"/>
        </a:xfrm>
      </p:grpSpPr>
      <p:cxnSp>
        <p:nvCxnSpPr>
          <p:cNvPr id="458" name="Google Shape;458;p52"/>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59" name="Google Shape;459;p52"/>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60" name="Google Shape;460;p52"/>
          <p:cNvCxnSpPr/>
          <p:nvPr/>
        </p:nvCxnSpPr>
        <p:spPr>
          <a:xfrm flipH="1">
            <a:off x="6772150" y="3663450"/>
            <a:ext cx="2823300" cy="16332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3">
  <p:cSld name="CUSTOM_30">
    <p:spTree>
      <p:nvGrpSpPr>
        <p:cNvPr id="1" name="Shape 461"/>
        <p:cNvGrpSpPr/>
        <p:nvPr/>
      </p:nvGrpSpPr>
      <p:grpSpPr>
        <a:xfrm>
          <a:off x="0" y="0"/>
          <a:ext cx="0" cy="0"/>
          <a:chOff x="0" y="0"/>
          <a:chExt cx="0" cy="0"/>
        </a:xfrm>
      </p:grpSpPr>
      <p:cxnSp>
        <p:nvCxnSpPr>
          <p:cNvPr id="462" name="Google Shape;462;p53"/>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63" name="Google Shape;463;p53"/>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64" name="Google Shape;464;p53"/>
          <p:cNvCxnSpPr/>
          <p:nvPr/>
        </p:nvCxnSpPr>
        <p:spPr>
          <a:xfrm>
            <a:off x="-250225" y="4076450"/>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65" name="Google Shape;465;p53"/>
          <p:cNvCxnSpPr/>
          <p:nvPr/>
        </p:nvCxnSpPr>
        <p:spPr>
          <a:xfrm>
            <a:off x="7441150" y="-48375"/>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66" name="Google Shape;466;p53"/>
          <p:cNvCxnSpPr/>
          <p:nvPr/>
        </p:nvCxnSpPr>
        <p:spPr>
          <a:xfrm flipH="1">
            <a:off x="7454238" y="4053663"/>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67" name="Google Shape;467;p53"/>
          <p:cNvCxnSpPr/>
          <p:nvPr/>
        </p:nvCxnSpPr>
        <p:spPr>
          <a:xfrm flipH="1">
            <a:off x="-237137" y="-71162"/>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2714550" y="2366272"/>
            <a:ext cx="3714900" cy="818400"/>
          </a:xfrm>
          <a:prstGeom prst="rect">
            <a:avLst/>
          </a:prstGeom>
          <a:noFill/>
        </p:spPr>
        <p:txBody>
          <a:bodyPr spcFirstLastPara="1" wrap="square" lIns="91425" tIns="91425" rIns="91425" bIns="91425" anchor="t" anchorCtr="0">
            <a:noAutofit/>
          </a:bodyPr>
          <a:lstStyle>
            <a:lvl1pPr lvl="0" rtl="0">
              <a:spcBef>
                <a:spcPts val="0"/>
              </a:spcBef>
              <a:spcAft>
                <a:spcPts val="0"/>
              </a:spcAft>
              <a:buClr>
                <a:schemeClr val="accent4"/>
              </a:buClr>
              <a:buSzPts val="3600"/>
              <a:buNone/>
              <a:defRPr sz="5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7" name="Google Shape;17;p3"/>
          <p:cNvSpPr txBox="1">
            <a:spLocks noGrp="1"/>
          </p:cNvSpPr>
          <p:nvPr>
            <p:ph type="title" idx="2" hasCustomPrompt="1"/>
          </p:nvPr>
        </p:nvSpPr>
        <p:spPr>
          <a:xfrm>
            <a:off x="3746550" y="1339163"/>
            <a:ext cx="1650900" cy="978300"/>
          </a:xfrm>
          <a:prstGeom prst="rect">
            <a:avLst/>
          </a:prstGeom>
        </p:spPr>
        <p:txBody>
          <a:bodyPr spcFirstLastPara="1" wrap="square" lIns="91425" tIns="91425" rIns="91425" bIns="91425" anchor="t" anchorCtr="0">
            <a:noAutofit/>
          </a:bodyPr>
          <a:lstStyle>
            <a:lvl1pPr lvl="0" rtl="0">
              <a:spcBef>
                <a:spcPts val="0"/>
              </a:spcBef>
              <a:spcAft>
                <a:spcPts val="0"/>
              </a:spcAft>
              <a:buSzPts val="6000"/>
              <a:buNone/>
              <a:defRPr sz="7000">
                <a:solidFill>
                  <a:schemeClr val="accent1"/>
                </a:solidFill>
              </a:defRPr>
            </a:lvl1pPr>
            <a:lvl2pPr lvl="1" algn="ctr" rtl="0">
              <a:spcBef>
                <a:spcPts val="0"/>
              </a:spcBef>
              <a:spcAft>
                <a:spcPts val="0"/>
              </a:spcAft>
              <a:buSzPts val="6000"/>
              <a:buNone/>
              <a:defRPr sz="6000" b="1"/>
            </a:lvl2pPr>
            <a:lvl3pPr lvl="2" algn="ctr" rtl="0">
              <a:spcBef>
                <a:spcPts val="0"/>
              </a:spcBef>
              <a:spcAft>
                <a:spcPts val="0"/>
              </a:spcAft>
              <a:buSzPts val="6000"/>
              <a:buNone/>
              <a:defRPr sz="6000" b="1"/>
            </a:lvl3pPr>
            <a:lvl4pPr lvl="3" algn="ctr" rtl="0">
              <a:spcBef>
                <a:spcPts val="0"/>
              </a:spcBef>
              <a:spcAft>
                <a:spcPts val="0"/>
              </a:spcAft>
              <a:buSzPts val="6000"/>
              <a:buNone/>
              <a:defRPr sz="6000" b="1"/>
            </a:lvl4pPr>
            <a:lvl5pPr lvl="4" algn="ctr" rtl="0">
              <a:spcBef>
                <a:spcPts val="0"/>
              </a:spcBef>
              <a:spcAft>
                <a:spcPts val="0"/>
              </a:spcAft>
              <a:buSzPts val="6000"/>
              <a:buNone/>
              <a:defRPr sz="6000" b="1"/>
            </a:lvl5pPr>
            <a:lvl6pPr lvl="5" algn="ctr" rtl="0">
              <a:spcBef>
                <a:spcPts val="0"/>
              </a:spcBef>
              <a:spcAft>
                <a:spcPts val="0"/>
              </a:spcAft>
              <a:buSzPts val="6000"/>
              <a:buNone/>
              <a:defRPr sz="6000" b="1"/>
            </a:lvl6pPr>
            <a:lvl7pPr lvl="6" algn="ctr" rtl="0">
              <a:spcBef>
                <a:spcPts val="0"/>
              </a:spcBef>
              <a:spcAft>
                <a:spcPts val="0"/>
              </a:spcAft>
              <a:buSzPts val="6000"/>
              <a:buNone/>
              <a:defRPr sz="6000" b="1"/>
            </a:lvl7pPr>
            <a:lvl8pPr lvl="7" algn="ctr" rtl="0">
              <a:spcBef>
                <a:spcPts val="0"/>
              </a:spcBef>
              <a:spcAft>
                <a:spcPts val="0"/>
              </a:spcAft>
              <a:buSzPts val="6000"/>
              <a:buNone/>
              <a:defRPr sz="6000" b="1"/>
            </a:lvl8pPr>
            <a:lvl9pPr lvl="8" algn="ctr" rtl="0">
              <a:spcBef>
                <a:spcPts val="0"/>
              </a:spcBef>
              <a:spcAft>
                <a:spcPts val="0"/>
              </a:spcAft>
              <a:buSzPts val="6000"/>
              <a:buNone/>
              <a:defRPr sz="6000" b="1"/>
            </a:lvl9pPr>
          </a:lstStyle>
          <a:p>
            <a:r>
              <a:t>xx%</a:t>
            </a:r>
          </a:p>
        </p:txBody>
      </p:sp>
      <p:sp>
        <p:nvSpPr>
          <p:cNvPr id="18" name="Google Shape;18;p3"/>
          <p:cNvSpPr txBox="1">
            <a:spLocks noGrp="1"/>
          </p:cNvSpPr>
          <p:nvPr>
            <p:ph type="subTitle" idx="1"/>
          </p:nvPr>
        </p:nvSpPr>
        <p:spPr>
          <a:xfrm>
            <a:off x="2291400" y="3076675"/>
            <a:ext cx="4561200" cy="393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cxnSp>
        <p:nvCxnSpPr>
          <p:cNvPr id="19" name="Google Shape;19;p3"/>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0" name="Google Shape;20;p3"/>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1" name="Google Shape;21;p3"/>
          <p:cNvCxnSpPr/>
          <p:nvPr/>
        </p:nvCxnSpPr>
        <p:spPr>
          <a:xfrm flipH="1">
            <a:off x="7948925" y="3979775"/>
            <a:ext cx="1378500" cy="12363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22" name="Google Shape;22;p3"/>
          <p:cNvCxnSpPr/>
          <p:nvPr/>
        </p:nvCxnSpPr>
        <p:spPr>
          <a:xfrm flipH="1">
            <a:off x="-112875" y="-88700"/>
            <a:ext cx="1418700" cy="10644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9"/>
        <p:cNvGrpSpPr/>
        <p:nvPr/>
      </p:nvGrpSpPr>
      <p:grpSpPr>
        <a:xfrm>
          <a:off x="0" y="0"/>
          <a:ext cx="0" cy="0"/>
          <a:chOff x="0" y="0"/>
          <a:chExt cx="0" cy="0"/>
        </a:xfrm>
      </p:grpSpPr>
      <p:sp>
        <p:nvSpPr>
          <p:cNvPr id="30" name="Google Shape;30;p5"/>
          <p:cNvSpPr txBox="1">
            <a:spLocks noGrp="1"/>
          </p:cNvSpPr>
          <p:nvPr>
            <p:ph type="title"/>
          </p:nvPr>
        </p:nvSpPr>
        <p:spPr>
          <a:xfrm>
            <a:off x="713225" y="445025"/>
            <a:ext cx="56811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1" name="Google Shape;31;p5"/>
          <p:cNvSpPr txBox="1">
            <a:spLocks noGrp="1"/>
          </p:cNvSpPr>
          <p:nvPr>
            <p:ph type="subTitle" idx="1"/>
          </p:nvPr>
        </p:nvSpPr>
        <p:spPr>
          <a:xfrm>
            <a:off x="5038975" y="2551449"/>
            <a:ext cx="2486100" cy="501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Vidaloka"/>
              <a:buNone/>
              <a:defRPr sz="2400">
                <a:solidFill>
                  <a:schemeClr val="accent1"/>
                </a:solidFill>
                <a:latin typeface="Vidaloka"/>
                <a:ea typeface="Vidaloka"/>
                <a:cs typeface="Vidaloka"/>
                <a:sym typeface="Vidaloka"/>
              </a:defRPr>
            </a:lvl1pPr>
            <a:lvl2pPr lvl="1" algn="ctr" rtl="0">
              <a:spcBef>
                <a:spcPts val="0"/>
              </a:spcBef>
              <a:spcAft>
                <a:spcPts val="0"/>
              </a:spcAft>
              <a:buSzPts val="2400"/>
              <a:buFont typeface="Vidaloka"/>
              <a:buNone/>
              <a:defRPr sz="2400" b="1">
                <a:latin typeface="Vidaloka"/>
                <a:ea typeface="Vidaloka"/>
                <a:cs typeface="Vidaloka"/>
                <a:sym typeface="Vidaloka"/>
              </a:defRPr>
            </a:lvl2pPr>
            <a:lvl3pPr lvl="2" algn="ctr" rtl="0">
              <a:spcBef>
                <a:spcPts val="0"/>
              </a:spcBef>
              <a:spcAft>
                <a:spcPts val="0"/>
              </a:spcAft>
              <a:buSzPts val="2400"/>
              <a:buFont typeface="Vidaloka"/>
              <a:buNone/>
              <a:defRPr sz="2400" b="1">
                <a:latin typeface="Vidaloka"/>
                <a:ea typeface="Vidaloka"/>
                <a:cs typeface="Vidaloka"/>
                <a:sym typeface="Vidaloka"/>
              </a:defRPr>
            </a:lvl3pPr>
            <a:lvl4pPr lvl="3" algn="ctr" rtl="0">
              <a:spcBef>
                <a:spcPts val="0"/>
              </a:spcBef>
              <a:spcAft>
                <a:spcPts val="0"/>
              </a:spcAft>
              <a:buSzPts val="2400"/>
              <a:buFont typeface="Vidaloka"/>
              <a:buNone/>
              <a:defRPr sz="2400" b="1">
                <a:latin typeface="Vidaloka"/>
                <a:ea typeface="Vidaloka"/>
                <a:cs typeface="Vidaloka"/>
                <a:sym typeface="Vidaloka"/>
              </a:defRPr>
            </a:lvl4pPr>
            <a:lvl5pPr lvl="4" algn="ctr" rtl="0">
              <a:spcBef>
                <a:spcPts val="0"/>
              </a:spcBef>
              <a:spcAft>
                <a:spcPts val="0"/>
              </a:spcAft>
              <a:buSzPts val="2400"/>
              <a:buFont typeface="Vidaloka"/>
              <a:buNone/>
              <a:defRPr sz="2400" b="1">
                <a:latin typeface="Vidaloka"/>
                <a:ea typeface="Vidaloka"/>
                <a:cs typeface="Vidaloka"/>
                <a:sym typeface="Vidaloka"/>
              </a:defRPr>
            </a:lvl5pPr>
            <a:lvl6pPr lvl="5" algn="ctr" rtl="0">
              <a:spcBef>
                <a:spcPts val="0"/>
              </a:spcBef>
              <a:spcAft>
                <a:spcPts val="0"/>
              </a:spcAft>
              <a:buSzPts val="2400"/>
              <a:buFont typeface="Vidaloka"/>
              <a:buNone/>
              <a:defRPr sz="2400" b="1">
                <a:latin typeface="Vidaloka"/>
                <a:ea typeface="Vidaloka"/>
                <a:cs typeface="Vidaloka"/>
                <a:sym typeface="Vidaloka"/>
              </a:defRPr>
            </a:lvl6pPr>
            <a:lvl7pPr lvl="6" algn="ctr" rtl="0">
              <a:spcBef>
                <a:spcPts val="0"/>
              </a:spcBef>
              <a:spcAft>
                <a:spcPts val="0"/>
              </a:spcAft>
              <a:buSzPts val="2400"/>
              <a:buFont typeface="Vidaloka"/>
              <a:buNone/>
              <a:defRPr sz="2400" b="1">
                <a:latin typeface="Vidaloka"/>
                <a:ea typeface="Vidaloka"/>
                <a:cs typeface="Vidaloka"/>
                <a:sym typeface="Vidaloka"/>
              </a:defRPr>
            </a:lvl7pPr>
            <a:lvl8pPr lvl="7" algn="ctr" rtl="0">
              <a:spcBef>
                <a:spcPts val="0"/>
              </a:spcBef>
              <a:spcAft>
                <a:spcPts val="0"/>
              </a:spcAft>
              <a:buSzPts val="2400"/>
              <a:buFont typeface="Vidaloka"/>
              <a:buNone/>
              <a:defRPr sz="2400" b="1">
                <a:latin typeface="Vidaloka"/>
                <a:ea typeface="Vidaloka"/>
                <a:cs typeface="Vidaloka"/>
                <a:sym typeface="Vidaloka"/>
              </a:defRPr>
            </a:lvl8pPr>
            <a:lvl9pPr lvl="8" algn="ctr" rtl="0">
              <a:spcBef>
                <a:spcPts val="0"/>
              </a:spcBef>
              <a:spcAft>
                <a:spcPts val="0"/>
              </a:spcAft>
              <a:buSzPts val="2400"/>
              <a:buFont typeface="Vidaloka"/>
              <a:buNone/>
              <a:defRPr sz="2400" b="1">
                <a:latin typeface="Vidaloka"/>
                <a:ea typeface="Vidaloka"/>
                <a:cs typeface="Vidaloka"/>
                <a:sym typeface="Vidaloka"/>
              </a:defRPr>
            </a:lvl9pPr>
          </a:lstStyle>
          <a:p>
            <a:endParaRPr/>
          </a:p>
        </p:txBody>
      </p:sp>
      <p:sp>
        <p:nvSpPr>
          <p:cNvPr id="32" name="Google Shape;32;p5"/>
          <p:cNvSpPr txBox="1">
            <a:spLocks noGrp="1"/>
          </p:cNvSpPr>
          <p:nvPr>
            <p:ph type="subTitle" idx="2"/>
          </p:nvPr>
        </p:nvSpPr>
        <p:spPr>
          <a:xfrm>
            <a:off x="5038975" y="2961200"/>
            <a:ext cx="2486100" cy="902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33" name="Google Shape;33;p5"/>
          <p:cNvSpPr txBox="1">
            <a:spLocks noGrp="1"/>
          </p:cNvSpPr>
          <p:nvPr>
            <p:ph type="subTitle" idx="3"/>
          </p:nvPr>
        </p:nvSpPr>
        <p:spPr>
          <a:xfrm>
            <a:off x="1693175" y="2551449"/>
            <a:ext cx="2486100" cy="501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Vidaloka"/>
              <a:buNone/>
              <a:defRPr sz="2400">
                <a:solidFill>
                  <a:schemeClr val="accent1"/>
                </a:solidFill>
                <a:latin typeface="Vidaloka"/>
                <a:ea typeface="Vidaloka"/>
                <a:cs typeface="Vidaloka"/>
                <a:sym typeface="Vidaloka"/>
              </a:defRPr>
            </a:lvl1pPr>
            <a:lvl2pPr lvl="1" algn="ctr" rtl="0">
              <a:spcBef>
                <a:spcPts val="0"/>
              </a:spcBef>
              <a:spcAft>
                <a:spcPts val="0"/>
              </a:spcAft>
              <a:buSzPts val="2400"/>
              <a:buFont typeface="Vidaloka"/>
              <a:buNone/>
              <a:defRPr sz="2400" b="1">
                <a:latin typeface="Vidaloka"/>
                <a:ea typeface="Vidaloka"/>
                <a:cs typeface="Vidaloka"/>
                <a:sym typeface="Vidaloka"/>
              </a:defRPr>
            </a:lvl2pPr>
            <a:lvl3pPr lvl="2" algn="ctr" rtl="0">
              <a:spcBef>
                <a:spcPts val="0"/>
              </a:spcBef>
              <a:spcAft>
                <a:spcPts val="0"/>
              </a:spcAft>
              <a:buSzPts val="2400"/>
              <a:buFont typeface="Vidaloka"/>
              <a:buNone/>
              <a:defRPr sz="2400" b="1">
                <a:latin typeface="Vidaloka"/>
                <a:ea typeface="Vidaloka"/>
                <a:cs typeface="Vidaloka"/>
                <a:sym typeface="Vidaloka"/>
              </a:defRPr>
            </a:lvl3pPr>
            <a:lvl4pPr lvl="3" algn="ctr" rtl="0">
              <a:spcBef>
                <a:spcPts val="0"/>
              </a:spcBef>
              <a:spcAft>
                <a:spcPts val="0"/>
              </a:spcAft>
              <a:buSzPts val="2400"/>
              <a:buFont typeface="Vidaloka"/>
              <a:buNone/>
              <a:defRPr sz="2400" b="1">
                <a:latin typeface="Vidaloka"/>
                <a:ea typeface="Vidaloka"/>
                <a:cs typeface="Vidaloka"/>
                <a:sym typeface="Vidaloka"/>
              </a:defRPr>
            </a:lvl4pPr>
            <a:lvl5pPr lvl="4" algn="ctr" rtl="0">
              <a:spcBef>
                <a:spcPts val="0"/>
              </a:spcBef>
              <a:spcAft>
                <a:spcPts val="0"/>
              </a:spcAft>
              <a:buSzPts val="2400"/>
              <a:buFont typeface="Vidaloka"/>
              <a:buNone/>
              <a:defRPr sz="2400" b="1">
                <a:latin typeface="Vidaloka"/>
                <a:ea typeface="Vidaloka"/>
                <a:cs typeface="Vidaloka"/>
                <a:sym typeface="Vidaloka"/>
              </a:defRPr>
            </a:lvl5pPr>
            <a:lvl6pPr lvl="5" algn="ctr" rtl="0">
              <a:spcBef>
                <a:spcPts val="0"/>
              </a:spcBef>
              <a:spcAft>
                <a:spcPts val="0"/>
              </a:spcAft>
              <a:buSzPts val="2400"/>
              <a:buFont typeface="Vidaloka"/>
              <a:buNone/>
              <a:defRPr sz="2400" b="1">
                <a:latin typeface="Vidaloka"/>
                <a:ea typeface="Vidaloka"/>
                <a:cs typeface="Vidaloka"/>
                <a:sym typeface="Vidaloka"/>
              </a:defRPr>
            </a:lvl6pPr>
            <a:lvl7pPr lvl="6" algn="ctr" rtl="0">
              <a:spcBef>
                <a:spcPts val="0"/>
              </a:spcBef>
              <a:spcAft>
                <a:spcPts val="0"/>
              </a:spcAft>
              <a:buSzPts val="2400"/>
              <a:buFont typeface="Vidaloka"/>
              <a:buNone/>
              <a:defRPr sz="2400" b="1">
                <a:latin typeface="Vidaloka"/>
                <a:ea typeface="Vidaloka"/>
                <a:cs typeface="Vidaloka"/>
                <a:sym typeface="Vidaloka"/>
              </a:defRPr>
            </a:lvl7pPr>
            <a:lvl8pPr lvl="7" algn="ctr" rtl="0">
              <a:spcBef>
                <a:spcPts val="0"/>
              </a:spcBef>
              <a:spcAft>
                <a:spcPts val="0"/>
              </a:spcAft>
              <a:buSzPts val="2400"/>
              <a:buFont typeface="Vidaloka"/>
              <a:buNone/>
              <a:defRPr sz="2400" b="1">
                <a:latin typeface="Vidaloka"/>
                <a:ea typeface="Vidaloka"/>
                <a:cs typeface="Vidaloka"/>
                <a:sym typeface="Vidaloka"/>
              </a:defRPr>
            </a:lvl8pPr>
            <a:lvl9pPr lvl="8" algn="ctr" rtl="0">
              <a:spcBef>
                <a:spcPts val="0"/>
              </a:spcBef>
              <a:spcAft>
                <a:spcPts val="0"/>
              </a:spcAft>
              <a:buSzPts val="2400"/>
              <a:buFont typeface="Vidaloka"/>
              <a:buNone/>
              <a:defRPr sz="2400" b="1">
                <a:latin typeface="Vidaloka"/>
                <a:ea typeface="Vidaloka"/>
                <a:cs typeface="Vidaloka"/>
                <a:sym typeface="Vidaloka"/>
              </a:defRPr>
            </a:lvl9pPr>
          </a:lstStyle>
          <a:p>
            <a:endParaRPr/>
          </a:p>
        </p:txBody>
      </p:sp>
      <p:sp>
        <p:nvSpPr>
          <p:cNvPr id="34" name="Google Shape;34;p5"/>
          <p:cNvSpPr txBox="1">
            <a:spLocks noGrp="1"/>
          </p:cNvSpPr>
          <p:nvPr>
            <p:ph type="subTitle" idx="4"/>
          </p:nvPr>
        </p:nvSpPr>
        <p:spPr>
          <a:xfrm>
            <a:off x="1693175" y="2961200"/>
            <a:ext cx="2486100" cy="902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cxnSp>
        <p:nvCxnSpPr>
          <p:cNvPr id="35" name="Google Shape;35;p5"/>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36" name="Google Shape;36;p5"/>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37" name="Google Shape;37;p5"/>
          <p:cNvCxnSpPr/>
          <p:nvPr/>
        </p:nvCxnSpPr>
        <p:spPr>
          <a:xfrm flipH="1">
            <a:off x="6935750" y="3931325"/>
            <a:ext cx="2549400" cy="13545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8"/>
        <p:cNvGrpSpPr/>
        <p:nvPr/>
      </p:nvGrpSpPr>
      <p:grpSpPr>
        <a:xfrm>
          <a:off x="0" y="0"/>
          <a:ext cx="0" cy="0"/>
          <a:chOff x="0" y="0"/>
          <a:chExt cx="0" cy="0"/>
        </a:xfrm>
      </p:grpSpPr>
      <p:sp>
        <p:nvSpPr>
          <p:cNvPr id="39" name="Google Shape;39;p6"/>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cxnSp>
        <p:nvCxnSpPr>
          <p:cNvPr id="40" name="Google Shape;40;p6"/>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1" name="Google Shape;41;p6"/>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72"/>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73"/>
        <p:cNvGrpSpPr/>
        <p:nvPr/>
      </p:nvGrpSpPr>
      <p:grpSpPr>
        <a:xfrm>
          <a:off x="0" y="0"/>
          <a:ext cx="0" cy="0"/>
          <a:chOff x="0" y="0"/>
          <a:chExt cx="0" cy="0"/>
        </a:xfrm>
      </p:grpSpPr>
      <p:sp>
        <p:nvSpPr>
          <p:cNvPr id="74" name="Google Shape;74;p13"/>
          <p:cNvSpPr txBox="1">
            <a:spLocks noGrp="1"/>
          </p:cNvSpPr>
          <p:nvPr>
            <p:ph type="title"/>
          </p:nvPr>
        </p:nvSpPr>
        <p:spPr>
          <a:xfrm>
            <a:off x="713225" y="445025"/>
            <a:ext cx="35838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75" name="Google Shape;75;p13"/>
          <p:cNvSpPr txBox="1">
            <a:spLocks noGrp="1"/>
          </p:cNvSpPr>
          <p:nvPr>
            <p:ph type="subTitle" idx="1"/>
          </p:nvPr>
        </p:nvSpPr>
        <p:spPr>
          <a:xfrm>
            <a:off x="5001000" y="1942925"/>
            <a:ext cx="24861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sz="2400">
                <a:latin typeface="Vidaloka"/>
                <a:ea typeface="Vidaloka"/>
                <a:cs typeface="Vidaloka"/>
                <a:sym typeface="Vidaloka"/>
              </a:defRPr>
            </a:lvl1pPr>
            <a:lvl2pPr lvl="1" algn="ctr" rtl="0">
              <a:spcBef>
                <a:spcPts val="0"/>
              </a:spcBef>
              <a:spcAft>
                <a:spcPts val="0"/>
              </a:spcAft>
              <a:buSzPts val="2100"/>
              <a:buNone/>
              <a:defRPr sz="2100" b="1"/>
            </a:lvl2pPr>
            <a:lvl3pPr lvl="2" algn="ctr" rtl="0">
              <a:spcBef>
                <a:spcPts val="0"/>
              </a:spcBef>
              <a:spcAft>
                <a:spcPts val="0"/>
              </a:spcAft>
              <a:buSzPts val="2100"/>
              <a:buNone/>
              <a:defRPr sz="2100" b="1"/>
            </a:lvl3pPr>
            <a:lvl4pPr lvl="3" algn="ctr" rtl="0">
              <a:spcBef>
                <a:spcPts val="0"/>
              </a:spcBef>
              <a:spcAft>
                <a:spcPts val="0"/>
              </a:spcAft>
              <a:buSzPts val="2100"/>
              <a:buNone/>
              <a:defRPr sz="2100" b="1"/>
            </a:lvl4pPr>
            <a:lvl5pPr lvl="4" algn="ctr" rtl="0">
              <a:spcBef>
                <a:spcPts val="0"/>
              </a:spcBef>
              <a:spcAft>
                <a:spcPts val="0"/>
              </a:spcAft>
              <a:buSzPts val="2100"/>
              <a:buNone/>
              <a:defRPr sz="2100" b="1"/>
            </a:lvl5pPr>
            <a:lvl6pPr lvl="5" algn="ctr" rtl="0">
              <a:spcBef>
                <a:spcPts val="0"/>
              </a:spcBef>
              <a:spcAft>
                <a:spcPts val="0"/>
              </a:spcAft>
              <a:buSzPts val="2100"/>
              <a:buNone/>
              <a:defRPr sz="2100" b="1"/>
            </a:lvl6pPr>
            <a:lvl7pPr lvl="6" algn="ctr" rtl="0">
              <a:spcBef>
                <a:spcPts val="0"/>
              </a:spcBef>
              <a:spcAft>
                <a:spcPts val="0"/>
              </a:spcAft>
              <a:buSzPts val="2100"/>
              <a:buNone/>
              <a:defRPr sz="2100" b="1"/>
            </a:lvl7pPr>
            <a:lvl8pPr lvl="7" algn="ctr" rtl="0">
              <a:spcBef>
                <a:spcPts val="0"/>
              </a:spcBef>
              <a:spcAft>
                <a:spcPts val="0"/>
              </a:spcAft>
              <a:buSzPts val="2100"/>
              <a:buNone/>
              <a:defRPr sz="2100" b="1"/>
            </a:lvl8pPr>
            <a:lvl9pPr lvl="8" algn="ctr" rtl="0">
              <a:spcBef>
                <a:spcPts val="0"/>
              </a:spcBef>
              <a:spcAft>
                <a:spcPts val="0"/>
              </a:spcAft>
              <a:buSzPts val="2100"/>
              <a:buNone/>
              <a:defRPr sz="2100" b="1"/>
            </a:lvl9pPr>
          </a:lstStyle>
          <a:p>
            <a:endParaRPr/>
          </a:p>
        </p:txBody>
      </p:sp>
      <p:sp>
        <p:nvSpPr>
          <p:cNvPr id="76" name="Google Shape;76;p13"/>
          <p:cNvSpPr txBox="1">
            <a:spLocks noGrp="1"/>
          </p:cNvSpPr>
          <p:nvPr>
            <p:ph type="subTitle" idx="2"/>
          </p:nvPr>
        </p:nvSpPr>
        <p:spPr>
          <a:xfrm>
            <a:off x="5001000" y="2255100"/>
            <a:ext cx="2486100" cy="61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77" name="Google Shape;77;p13"/>
          <p:cNvSpPr txBox="1">
            <a:spLocks noGrp="1"/>
          </p:cNvSpPr>
          <p:nvPr>
            <p:ph type="subTitle" idx="3"/>
          </p:nvPr>
        </p:nvSpPr>
        <p:spPr>
          <a:xfrm>
            <a:off x="1655200" y="1942925"/>
            <a:ext cx="24861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sz="2400">
                <a:latin typeface="Vidaloka"/>
                <a:ea typeface="Vidaloka"/>
                <a:cs typeface="Vidaloka"/>
                <a:sym typeface="Vidaloka"/>
              </a:defRPr>
            </a:lvl1pPr>
            <a:lvl2pPr lvl="1" algn="ctr" rtl="0">
              <a:spcBef>
                <a:spcPts val="0"/>
              </a:spcBef>
              <a:spcAft>
                <a:spcPts val="0"/>
              </a:spcAft>
              <a:buSzPts val="2100"/>
              <a:buNone/>
              <a:defRPr sz="2100" b="1"/>
            </a:lvl2pPr>
            <a:lvl3pPr lvl="2" algn="ctr" rtl="0">
              <a:spcBef>
                <a:spcPts val="0"/>
              </a:spcBef>
              <a:spcAft>
                <a:spcPts val="0"/>
              </a:spcAft>
              <a:buSzPts val="2100"/>
              <a:buNone/>
              <a:defRPr sz="2100" b="1"/>
            </a:lvl3pPr>
            <a:lvl4pPr lvl="3" algn="ctr" rtl="0">
              <a:spcBef>
                <a:spcPts val="0"/>
              </a:spcBef>
              <a:spcAft>
                <a:spcPts val="0"/>
              </a:spcAft>
              <a:buSzPts val="2100"/>
              <a:buNone/>
              <a:defRPr sz="2100" b="1"/>
            </a:lvl4pPr>
            <a:lvl5pPr lvl="4" algn="ctr" rtl="0">
              <a:spcBef>
                <a:spcPts val="0"/>
              </a:spcBef>
              <a:spcAft>
                <a:spcPts val="0"/>
              </a:spcAft>
              <a:buSzPts val="2100"/>
              <a:buNone/>
              <a:defRPr sz="2100" b="1"/>
            </a:lvl5pPr>
            <a:lvl6pPr lvl="5" algn="ctr" rtl="0">
              <a:spcBef>
                <a:spcPts val="0"/>
              </a:spcBef>
              <a:spcAft>
                <a:spcPts val="0"/>
              </a:spcAft>
              <a:buSzPts val="2100"/>
              <a:buNone/>
              <a:defRPr sz="2100" b="1"/>
            </a:lvl6pPr>
            <a:lvl7pPr lvl="6" algn="ctr" rtl="0">
              <a:spcBef>
                <a:spcPts val="0"/>
              </a:spcBef>
              <a:spcAft>
                <a:spcPts val="0"/>
              </a:spcAft>
              <a:buSzPts val="2100"/>
              <a:buNone/>
              <a:defRPr sz="2100" b="1"/>
            </a:lvl7pPr>
            <a:lvl8pPr lvl="7" algn="ctr" rtl="0">
              <a:spcBef>
                <a:spcPts val="0"/>
              </a:spcBef>
              <a:spcAft>
                <a:spcPts val="0"/>
              </a:spcAft>
              <a:buSzPts val="2100"/>
              <a:buNone/>
              <a:defRPr sz="2100" b="1"/>
            </a:lvl8pPr>
            <a:lvl9pPr lvl="8" algn="ctr" rtl="0">
              <a:spcBef>
                <a:spcPts val="0"/>
              </a:spcBef>
              <a:spcAft>
                <a:spcPts val="0"/>
              </a:spcAft>
              <a:buSzPts val="2100"/>
              <a:buNone/>
              <a:defRPr sz="2100" b="1"/>
            </a:lvl9pPr>
          </a:lstStyle>
          <a:p>
            <a:endParaRPr/>
          </a:p>
        </p:txBody>
      </p:sp>
      <p:sp>
        <p:nvSpPr>
          <p:cNvPr id="78" name="Google Shape;78;p13"/>
          <p:cNvSpPr txBox="1">
            <a:spLocks noGrp="1"/>
          </p:cNvSpPr>
          <p:nvPr>
            <p:ph type="subTitle" idx="4"/>
          </p:nvPr>
        </p:nvSpPr>
        <p:spPr>
          <a:xfrm>
            <a:off x="1655200" y="2255100"/>
            <a:ext cx="2486100" cy="61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79" name="Google Shape;79;p13"/>
          <p:cNvSpPr txBox="1">
            <a:spLocks noGrp="1"/>
          </p:cNvSpPr>
          <p:nvPr>
            <p:ph type="subTitle" idx="5"/>
          </p:nvPr>
        </p:nvSpPr>
        <p:spPr>
          <a:xfrm>
            <a:off x="5001000" y="3723950"/>
            <a:ext cx="24861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sz="2400">
                <a:latin typeface="Vidaloka"/>
                <a:ea typeface="Vidaloka"/>
                <a:cs typeface="Vidaloka"/>
                <a:sym typeface="Vidaloka"/>
              </a:defRPr>
            </a:lvl1pPr>
            <a:lvl2pPr lvl="1" algn="ctr" rtl="0">
              <a:spcBef>
                <a:spcPts val="0"/>
              </a:spcBef>
              <a:spcAft>
                <a:spcPts val="0"/>
              </a:spcAft>
              <a:buSzPts val="2100"/>
              <a:buNone/>
              <a:defRPr sz="2100" b="1"/>
            </a:lvl2pPr>
            <a:lvl3pPr lvl="2" algn="ctr" rtl="0">
              <a:spcBef>
                <a:spcPts val="0"/>
              </a:spcBef>
              <a:spcAft>
                <a:spcPts val="0"/>
              </a:spcAft>
              <a:buSzPts val="2100"/>
              <a:buNone/>
              <a:defRPr sz="2100" b="1"/>
            </a:lvl3pPr>
            <a:lvl4pPr lvl="3" algn="ctr" rtl="0">
              <a:spcBef>
                <a:spcPts val="0"/>
              </a:spcBef>
              <a:spcAft>
                <a:spcPts val="0"/>
              </a:spcAft>
              <a:buSzPts val="2100"/>
              <a:buNone/>
              <a:defRPr sz="2100" b="1"/>
            </a:lvl4pPr>
            <a:lvl5pPr lvl="4" algn="ctr" rtl="0">
              <a:spcBef>
                <a:spcPts val="0"/>
              </a:spcBef>
              <a:spcAft>
                <a:spcPts val="0"/>
              </a:spcAft>
              <a:buSzPts val="2100"/>
              <a:buNone/>
              <a:defRPr sz="2100" b="1"/>
            </a:lvl5pPr>
            <a:lvl6pPr lvl="5" algn="ctr" rtl="0">
              <a:spcBef>
                <a:spcPts val="0"/>
              </a:spcBef>
              <a:spcAft>
                <a:spcPts val="0"/>
              </a:spcAft>
              <a:buSzPts val="2100"/>
              <a:buNone/>
              <a:defRPr sz="2100" b="1"/>
            </a:lvl6pPr>
            <a:lvl7pPr lvl="6" algn="ctr" rtl="0">
              <a:spcBef>
                <a:spcPts val="0"/>
              </a:spcBef>
              <a:spcAft>
                <a:spcPts val="0"/>
              </a:spcAft>
              <a:buSzPts val="2100"/>
              <a:buNone/>
              <a:defRPr sz="2100" b="1"/>
            </a:lvl7pPr>
            <a:lvl8pPr lvl="7" algn="ctr" rtl="0">
              <a:spcBef>
                <a:spcPts val="0"/>
              </a:spcBef>
              <a:spcAft>
                <a:spcPts val="0"/>
              </a:spcAft>
              <a:buSzPts val="2100"/>
              <a:buNone/>
              <a:defRPr sz="2100" b="1"/>
            </a:lvl8pPr>
            <a:lvl9pPr lvl="8" algn="ctr" rtl="0">
              <a:spcBef>
                <a:spcPts val="0"/>
              </a:spcBef>
              <a:spcAft>
                <a:spcPts val="0"/>
              </a:spcAft>
              <a:buSzPts val="2100"/>
              <a:buNone/>
              <a:defRPr sz="2100" b="1"/>
            </a:lvl9pPr>
          </a:lstStyle>
          <a:p>
            <a:endParaRPr/>
          </a:p>
        </p:txBody>
      </p:sp>
      <p:sp>
        <p:nvSpPr>
          <p:cNvPr id="80" name="Google Shape;80;p13"/>
          <p:cNvSpPr txBox="1">
            <a:spLocks noGrp="1"/>
          </p:cNvSpPr>
          <p:nvPr>
            <p:ph type="subTitle" idx="6"/>
          </p:nvPr>
        </p:nvSpPr>
        <p:spPr>
          <a:xfrm>
            <a:off x="5001000" y="4036125"/>
            <a:ext cx="2486100" cy="61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81" name="Google Shape;81;p13"/>
          <p:cNvSpPr txBox="1">
            <a:spLocks noGrp="1"/>
          </p:cNvSpPr>
          <p:nvPr>
            <p:ph type="subTitle" idx="7"/>
          </p:nvPr>
        </p:nvSpPr>
        <p:spPr>
          <a:xfrm>
            <a:off x="1655200" y="3723950"/>
            <a:ext cx="24861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sz="2400">
                <a:latin typeface="Vidaloka"/>
                <a:ea typeface="Vidaloka"/>
                <a:cs typeface="Vidaloka"/>
                <a:sym typeface="Vidaloka"/>
              </a:defRPr>
            </a:lvl1pPr>
            <a:lvl2pPr lvl="1" algn="ctr" rtl="0">
              <a:spcBef>
                <a:spcPts val="0"/>
              </a:spcBef>
              <a:spcAft>
                <a:spcPts val="0"/>
              </a:spcAft>
              <a:buSzPts val="2100"/>
              <a:buNone/>
              <a:defRPr sz="2100" b="1"/>
            </a:lvl2pPr>
            <a:lvl3pPr lvl="2" algn="ctr" rtl="0">
              <a:spcBef>
                <a:spcPts val="0"/>
              </a:spcBef>
              <a:spcAft>
                <a:spcPts val="0"/>
              </a:spcAft>
              <a:buSzPts val="2100"/>
              <a:buNone/>
              <a:defRPr sz="2100" b="1"/>
            </a:lvl3pPr>
            <a:lvl4pPr lvl="3" algn="ctr" rtl="0">
              <a:spcBef>
                <a:spcPts val="0"/>
              </a:spcBef>
              <a:spcAft>
                <a:spcPts val="0"/>
              </a:spcAft>
              <a:buSzPts val="2100"/>
              <a:buNone/>
              <a:defRPr sz="2100" b="1"/>
            </a:lvl4pPr>
            <a:lvl5pPr lvl="4" algn="ctr" rtl="0">
              <a:spcBef>
                <a:spcPts val="0"/>
              </a:spcBef>
              <a:spcAft>
                <a:spcPts val="0"/>
              </a:spcAft>
              <a:buSzPts val="2100"/>
              <a:buNone/>
              <a:defRPr sz="2100" b="1"/>
            </a:lvl5pPr>
            <a:lvl6pPr lvl="5" algn="ctr" rtl="0">
              <a:spcBef>
                <a:spcPts val="0"/>
              </a:spcBef>
              <a:spcAft>
                <a:spcPts val="0"/>
              </a:spcAft>
              <a:buSzPts val="2100"/>
              <a:buNone/>
              <a:defRPr sz="2100" b="1"/>
            </a:lvl6pPr>
            <a:lvl7pPr lvl="6" algn="ctr" rtl="0">
              <a:spcBef>
                <a:spcPts val="0"/>
              </a:spcBef>
              <a:spcAft>
                <a:spcPts val="0"/>
              </a:spcAft>
              <a:buSzPts val="2100"/>
              <a:buNone/>
              <a:defRPr sz="2100" b="1"/>
            </a:lvl7pPr>
            <a:lvl8pPr lvl="7" algn="ctr" rtl="0">
              <a:spcBef>
                <a:spcPts val="0"/>
              </a:spcBef>
              <a:spcAft>
                <a:spcPts val="0"/>
              </a:spcAft>
              <a:buSzPts val="2100"/>
              <a:buNone/>
              <a:defRPr sz="2100" b="1"/>
            </a:lvl8pPr>
            <a:lvl9pPr lvl="8" algn="ctr" rtl="0">
              <a:spcBef>
                <a:spcPts val="0"/>
              </a:spcBef>
              <a:spcAft>
                <a:spcPts val="0"/>
              </a:spcAft>
              <a:buSzPts val="2100"/>
              <a:buNone/>
              <a:defRPr sz="2100" b="1"/>
            </a:lvl9pPr>
          </a:lstStyle>
          <a:p>
            <a:endParaRPr/>
          </a:p>
        </p:txBody>
      </p:sp>
      <p:sp>
        <p:nvSpPr>
          <p:cNvPr id="82" name="Google Shape;82;p13"/>
          <p:cNvSpPr txBox="1">
            <a:spLocks noGrp="1"/>
          </p:cNvSpPr>
          <p:nvPr>
            <p:ph type="subTitle" idx="8"/>
          </p:nvPr>
        </p:nvSpPr>
        <p:spPr>
          <a:xfrm>
            <a:off x="1655250" y="4036125"/>
            <a:ext cx="2486100" cy="61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83" name="Google Shape;83;p13"/>
          <p:cNvSpPr txBox="1">
            <a:spLocks noGrp="1"/>
          </p:cNvSpPr>
          <p:nvPr>
            <p:ph type="title" idx="9" hasCustomPrompt="1"/>
          </p:nvPr>
        </p:nvSpPr>
        <p:spPr>
          <a:xfrm>
            <a:off x="2378650" y="1303588"/>
            <a:ext cx="1039200" cy="6675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4000"/>
              <a:buNone/>
              <a:defRPr sz="3800">
                <a:solidFill>
                  <a:schemeClr val="accent1"/>
                </a:solidFill>
              </a:defRPr>
            </a:lvl1pPr>
            <a:lvl2pPr lvl="1" algn="ctr" rtl="0">
              <a:spcBef>
                <a:spcPts val="0"/>
              </a:spcBef>
              <a:spcAft>
                <a:spcPts val="0"/>
              </a:spcAft>
              <a:buClr>
                <a:schemeClr val="dk2"/>
              </a:buClr>
              <a:buSzPts val="4000"/>
              <a:buNone/>
              <a:defRPr sz="4000">
                <a:solidFill>
                  <a:schemeClr val="dk2"/>
                </a:solidFill>
              </a:defRPr>
            </a:lvl2pPr>
            <a:lvl3pPr lvl="2" algn="ctr" rtl="0">
              <a:spcBef>
                <a:spcPts val="0"/>
              </a:spcBef>
              <a:spcAft>
                <a:spcPts val="0"/>
              </a:spcAft>
              <a:buClr>
                <a:schemeClr val="dk2"/>
              </a:buClr>
              <a:buSzPts val="4000"/>
              <a:buNone/>
              <a:defRPr sz="4000">
                <a:solidFill>
                  <a:schemeClr val="dk2"/>
                </a:solidFill>
              </a:defRPr>
            </a:lvl3pPr>
            <a:lvl4pPr lvl="3" algn="ctr" rtl="0">
              <a:spcBef>
                <a:spcPts val="0"/>
              </a:spcBef>
              <a:spcAft>
                <a:spcPts val="0"/>
              </a:spcAft>
              <a:buClr>
                <a:schemeClr val="dk2"/>
              </a:buClr>
              <a:buSzPts val="4000"/>
              <a:buNone/>
              <a:defRPr sz="4000">
                <a:solidFill>
                  <a:schemeClr val="dk2"/>
                </a:solidFill>
              </a:defRPr>
            </a:lvl4pPr>
            <a:lvl5pPr lvl="4" algn="ctr" rtl="0">
              <a:spcBef>
                <a:spcPts val="0"/>
              </a:spcBef>
              <a:spcAft>
                <a:spcPts val="0"/>
              </a:spcAft>
              <a:buClr>
                <a:schemeClr val="dk2"/>
              </a:buClr>
              <a:buSzPts val="4000"/>
              <a:buNone/>
              <a:defRPr sz="4000">
                <a:solidFill>
                  <a:schemeClr val="dk2"/>
                </a:solidFill>
              </a:defRPr>
            </a:lvl5pPr>
            <a:lvl6pPr lvl="5" algn="ctr" rtl="0">
              <a:spcBef>
                <a:spcPts val="0"/>
              </a:spcBef>
              <a:spcAft>
                <a:spcPts val="0"/>
              </a:spcAft>
              <a:buClr>
                <a:schemeClr val="dk2"/>
              </a:buClr>
              <a:buSzPts val="4000"/>
              <a:buNone/>
              <a:defRPr sz="4000">
                <a:solidFill>
                  <a:schemeClr val="dk2"/>
                </a:solidFill>
              </a:defRPr>
            </a:lvl6pPr>
            <a:lvl7pPr lvl="6" algn="ctr" rtl="0">
              <a:spcBef>
                <a:spcPts val="0"/>
              </a:spcBef>
              <a:spcAft>
                <a:spcPts val="0"/>
              </a:spcAft>
              <a:buClr>
                <a:schemeClr val="dk2"/>
              </a:buClr>
              <a:buSzPts val="4000"/>
              <a:buNone/>
              <a:defRPr sz="4000">
                <a:solidFill>
                  <a:schemeClr val="dk2"/>
                </a:solidFill>
              </a:defRPr>
            </a:lvl7pPr>
            <a:lvl8pPr lvl="7" algn="ctr" rtl="0">
              <a:spcBef>
                <a:spcPts val="0"/>
              </a:spcBef>
              <a:spcAft>
                <a:spcPts val="0"/>
              </a:spcAft>
              <a:buClr>
                <a:schemeClr val="dk2"/>
              </a:buClr>
              <a:buSzPts val="4000"/>
              <a:buNone/>
              <a:defRPr sz="4000">
                <a:solidFill>
                  <a:schemeClr val="dk2"/>
                </a:solidFill>
              </a:defRPr>
            </a:lvl8pPr>
            <a:lvl9pPr lvl="8" algn="ctr" rtl="0">
              <a:spcBef>
                <a:spcPts val="0"/>
              </a:spcBef>
              <a:spcAft>
                <a:spcPts val="0"/>
              </a:spcAft>
              <a:buClr>
                <a:schemeClr val="dk2"/>
              </a:buClr>
              <a:buSzPts val="4000"/>
              <a:buNone/>
              <a:defRPr sz="4000">
                <a:solidFill>
                  <a:schemeClr val="dk2"/>
                </a:solidFill>
              </a:defRPr>
            </a:lvl9pPr>
          </a:lstStyle>
          <a:p>
            <a:r>
              <a:t>xx%</a:t>
            </a:r>
          </a:p>
        </p:txBody>
      </p:sp>
      <p:sp>
        <p:nvSpPr>
          <p:cNvPr id="84" name="Google Shape;84;p13"/>
          <p:cNvSpPr txBox="1">
            <a:spLocks noGrp="1"/>
          </p:cNvSpPr>
          <p:nvPr>
            <p:ph type="title" idx="13" hasCustomPrompt="1"/>
          </p:nvPr>
        </p:nvSpPr>
        <p:spPr>
          <a:xfrm>
            <a:off x="5724450" y="1303588"/>
            <a:ext cx="1039200" cy="6675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4000"/>
              <a:buNone/>
              <a:defRPr sz="3800">
                <a:solidFill>
                  <a:schemeClr val="accent1"/>
                </a:solidFill>
              </a:defRPr>
            </a:lvl1pPr>
            <a:lvl2pPr lvl="1" algn="ctr" rtl="0">
              <a:spcBef>
                <a:spcPts val="0"/>
              </a:spcBef>
              <a:spcAft>
                <a:spcPts val="0"/>
              </a:spcAft>
              <a:buClr>
                <a:schemeClr val="dk2"/>
              </a:buClr>
              <a:buSzPts val="4000"/>
              <a:buNone/>
              <a:defRPr sz="4000">
                <a:solidFill>
                  <a:schemeClr val="dk2"/>
                </a:solidFill>
              </a:defRPr>
            </a:lvl2pPr>
            <a:lvl3pPr lvl="2" algn="ctr" rtl="0">
              <a:spcBef>
                <a:spcPts val="0"/>
              </a:spcBef>
              <a:spcAft>
                <a:spcPts val="0"/>
              </a:spcAft>
              <a:buClr>
                <a:schemeClr val="dk2"/>
              </a:buClr>
              <a:buSzPts val="4000"/>
              <a:buNone/>
              <a:defRPr sz="4000">
                <a:solidFill>
                  <a:schemeClr val="dk2"/>
                </a:solidFill>
              </a:defRPr>
            </a:lvl3pPr>
            <a:lvl4pPr lvl="3" algn="ctr" rtl="0">
              <a:spcBef>
                <a:spcPts val="0"/>
              </a:spcBef>
              <a:spcAft>
                <a:spcPts val="0"/>
              </a:spcAft>
              <a:buClr>
                <a:schemeClr val="dk2"/>
              </a:buClr>
              <a:buSzPts val="4000"/>
              <a:buNone/>
              <a:defRPr sz="4000">
                <a:solidFill>
                  <a:schemeClr val="dk2"/>
                </a:solidFill>
              </a:defRPr>
            </a:lvl4pPr>
            <a:lvl5pPr lvl="4" algn="ctr" rtl="0">
              <a:spcBef>
                <a:spcPts val="0"/>
              </a:spcBef>
              <a:spcAft>
                <a:spcPts val="0"/>
              </a:spcAft>
              <a:buClr>
                <a:schemeClr val="dk2"/>
              </a:buClr>
              <a:buSzPts val="4000"/>
              <a:buNone/>
              <a:defRPr sz="4000">
                <a:solidFill>
                  <a:schemeClr val="dk2"/>
                </a:solidFill>
              </a:defRPr>
            </a:lvl5pPr>
            <a:lvl6pPr lvl="5" algn="ctr" rtl="0">
              <a:spcBef>
                <a:spcPts val="0"/>
              </a:spcBef>
              <a:spcAft>
                <a:spcPts val="0"/>
              </a:spcAft>
              <a:buClr>
                <a:schemeClr val="dk2"/>
              </a:buClr>
              <a:buSzPts val="4000"/>
              <a:buNone/>
              <a:defRPr sz="4000">
                <a:solidFill>
                  <a:schemeClr val="dk2"/>
                </a:solidFill>
              </a:defRPr>
            </a:lvl6pPr>
            <a:lvl7pPr lvl="6" algn="ctr" rtl="0">
              <a:spcBef>
                <a:spcPts val="0"/>
              </a:spcBef>
              <a:spcAft>
                <a:spcPts val="0"/>
              </a:spcAft>
              <a:buClr>
                <a:schemeClr val="dk2"/>
              </a:buClr>
              <a:buSzPts val="4000"/>
              <a:buNone/>
              <a:defRPr sz="4000">
                <a:solidFill>
                  <a:schemeClr val="dk2"/>
                </a:solidFill>
              </a:defRPr>
            </a:lvl7pPr>
            <a:lvl8pPr lvl="7" algn="ctr" rtl="0">
              <a:spcBef>
                <a:spcPts val="0"/>
              </a:spcBef>
              <a:spcAft>
                <a:spcPts val="0"/>
              </a:spcAft>
              <a:buClr>
                <a:schemeClr val="dk2"/>
              </a:buClr>
              <a:buSzPts val="4000"/>
              <a:buNone/>
              <a:defRPr sz="4000">
                <a:solidFill>
                  <a:schemeClr val="dk2"/>
                </a:solidFill>
              </a:defRPr>
            </a:lvl8pPr>
            <a:lvl9pPr lvl="8" algn="ctr" rtl="0">
              <a:spcBef>
                <a:spcPts val="0"/>
              </a:spcBef>
              <a:spcAft>
                <a:spcPts val="0"/>
              </a:spcAft>
              <a:buClr>
                <a:schemeClr val="dk2"/>
              </a:buClr>
              <a:buSzPts val="4000"/>
              <a:buNone/>
              <a:defRPr sz="4000">
                <a:solidFill>
                  <a:schemeClr val="dk2"/>
                </a:solidFill>
              </a:defRPr>
            </a:lvl9pPr>
          </a:lstStyle>
          <a:p>
            <a:r>
              <a:t>xx%</a:t>
            </a:r>
          </a:p>
        </p:txBody>
      </p:sp>
      <p:sp>
        <p:nvSpPr>
          <p:cNvPr id="85" name="Google Shape;85;p13"/>
          <p:cNvSpPr txBox="1">
            <a:spLocks noGrp="1"/>
          </p:cNvSpPr>
          <p:nvPr>
            <p:ph type="title" idx="14" hasCustomPrompt="1"/>
          </p:nvPr>
        </p:nvSpPr>
        <p:spPr>
          <a:xfrm>
            <a:off x="2378700" y="3082738"/>
            <a:ext cx="1039200" cy="6675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4000"/>
              <a:buNone/>
              <a:defRPr sz="3800">
                <a:solidFill>
                  <a:schemeClr val="accent1"/>
                </a:solidFill>
              </a:defRPr>
            </a:lvl1pPr>
            <a:lvl2pPr lvl="1" algn="ctr" rtl="0">
              <a:spcBef>
                <a:spcPts val="0"/>
              </a:spcBef>
              <a:spcAft>
                <a:spcPts val="0"/>
              </a:spcAft>
              <a:buClr>
                <a:schemeClr val="dk2"/>
              </a:buClr>
              <a:buSzPts val="4000"/>
              <a:buNone/>
              <a:defRPr sz="4000">
                <a:solidFill>
                  <a:schemeClr val="dk2"/>
                </a:solidFill>
              </a:defRPr>
            </a:lvl2pPr>
            <a:lvl3pPr lvl="2" algn="ctr" rtl="0">
              <a:spcBef>
                <a:spcPts val="0"/>
              </a:spcBef>
              <a:spcAft>
                <a:spcPts val="0"/>
              </a:spcAft>
              <a:buClr>
                <a:schemeClr val="dk2"/>
              </a:buClr>
              <a:buSzPts val="4000"/>
              <a:buNone/>
              <a:defRPr sz="4000">
                <a:solidFill>
                  <a:schemeClr val="dk2"/>
                </a:solidFill>
              </a:defRPr>
            </a:lvl3pPr>
            <a:lvl4pPr lvl="3" algn="ctr" rtl="0">
              <a:spcBef>
                <a:spcPts val="0"/>
              </a:spcBef>
              <a:spcAft>
                <a:spcPts val="0"/>
              </a:spcAft>
              <a:buClr>
                <a:schemeClr val="dk2"/>
              </a:buClr>
              <a:buSzPts val="4000"/>
              <a:buNone/>
              <a:defRPr sz="4000">
                <a:solidFill>
                  <a:schemeClr val="dk2"/>
                </a:solidFill>
              </a:defRPr>
            </a:lvl4pPr>
            <a:lvl5pPr lvl="4" algn="ctr" rtl="0">
              <a:spcBef>
                <a:spcPts val="0"/>
              </a:spcBef>
              <a:spcAft>
                <a:spcPts val="0"/>
              </a:spcAft>
              <a:buClr>
                <a:schemeClr val="dk2"/>
              </a:buClr>
              <a:buSzPts val="4000"/>
              <a:buNone/>
              <a:defRPr sz="4000">
                <a:solidFill>
                  <a:schemeClr val="dk2"/>
                </a:solidFill>
              </a:defRPr>
            </a:lvl5pPr>
            <a:lvl6pPr lvl="5" algn="ctr" rtl="0">
              <a:spcBef>
                <a:spcPts val="0"/>
              </a:spcBef>
              <a:spcAft>
                <a:spcPts val="0"/>
              </a:spcAft>
              <a:buClr>
                <a:schemeClr val="dk2"/>
              </a:buClr>
              <a:buSzPts val="4000"/>
              <a:buNone/>
              <a:defRPr sz="4000">
                <a:solidFill>
                  <a:schemeClr val="dk2"/>
                </a:solidFill>
              </a:defRPr>
            </a:lvl6pPr>
            <a:lvl7pPr lvl="6" algn="ctr" rtl="0">
              <a:spcBef>
                <a:spcPts val="0"/>
              </a:spcBef>
              <a:spcAft>
                <a:spcPts val="0"/>
              </a:spcAft>
              <a:buClr>
                <a:schemeClr val="dk2"/>
              </a:buClr>
              <a:buSzPts val="4000"/>
              <a:buNone/>
              <a:defRPr sz="4000">
                <a:solidFill>
                  <a:schemeClr val="dk2"/>
                </a:solidFill>
              </a:defRPr>
            </a:lvl7pPr>
            <a:lvl8pPr lvl="7" algn="ctr" rtl="0">
              <a:spcBef>
                <a:spcPts val="0"/>
              </a:spcBef>
              <a:spcAft>
                <a:spcPts val="0"/>
              </a:spcAft>
              <a:buClr>
                <a:schemeClr val="dk2"/>
              </a:buClr>
              <a:buSzPts val="4000"/>
              <a:buNone/>
              <a:defRPr sz="4000">
                <a:solidFill>
                  <a:schemeClr val="dk2"/>
                </a:solidFill>
              </a:defRPr>
            </a:lvl8pPr>
            <a:lvl9pPr lvl="8" algn="ctr" rtl="0">
              <a:spcBef>
                <a:spcPts val="0"/>
              </a:spcBef>
              <a:spcAft>
                <a:spcPts val="0"/>
              </a:spcAft>
              <a:buClr>
                <a:schemeClr val="dk2"/>
              </a:buClr>
              <a:buSzPts val="4000"/>
              <a:buNone/>
              <a:defRPr sz="4000">
                <a:solidFill>
                  <a:schemeClr val="dk2"/>
                </a:solidFill>
              </a:defRPr>
            </a:lvl9pPr>
          </a:lstStyle>
          <a:p>
            <a:r>
              <a:t>xx%</a:t>
            </a:r>
          </a:p>
        </p:txBody>
      </p:sp>
      <p:sp>
        <p:nvSpPr>
          <p:cNvPr id="86" name="Google Shape;86;p13"/>
          <p:cNvSpPr txBox="1">
            <a:spLocks noGrp="1"/>
          </p:cNvSpPr>
          <p:nvPr>
            <p:ph type="title" idx="15" hasCustomPrompt="1"/>
          </p:nvPr>
        </p:nvSpPr>
        <p:spPr>
          <a:xfrm>
            <a:off x="5724450" y="3082738"/>
            <a:ext cx="1039200" cy="6675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4000"/>
              <a:buNone/>
              <a:defRPr sz="3800">
                <a:solidFill>
                  <a:schemeClr val="accent1"/>
                </a:solidFill>
              </a:defRPr>
            </a:lvl1pPr>
            <a:lvl2pPr lvl="1" algn="ctr" rtl="0">
              <a:spcBef>
                <a:spcPts val="0"/>
              </a:spcBef>
              <a:spcAft>
                <a:spcPts val="0"/>
              </a:spcAft>
              <a:buClr>
                <a:schemeClr val="dk2"/>
              </a:buClr>
              <a:buSzPts val="4000"/>
              <a:buNone/>
              <a:defRPr sz="4000">
                <a:solidFill>
                  <a:schemeClr val="dk2"/>
                </a:solidFill>
              </a:defRPr>
            </a:lvl2pPr>
            <a:lvl3pPr lvl="2" algn="ctr" rtl="0">
              <a:spcBef>
                <a:spcPts val="0"/>
              </a:spcBef>
              <a:spcAft>
                <a:spcPts val="0"/>
              </a:spcAft>
              <a:buClr>
                <a:schemeClr val="dk2"/>
              </a:buClr>
              <a:buSzPts val="4000"/>
              <a:buNone/>
              <a:defRPr sz="4000">
                <a:solidFill>
                  <a:schemeClr val="dk2"/>
                </a:solidFill>
              </a:defRPr>
            </a:lvl3pPr>
            <a:lvl4pPr lvl="3" algn="ctr" rtl="0">
              <a:spcBef>
                <a:spcPts val="0"/>
              </a:spcBef>
              <a:spcAft>
                <a:spcPts val="0"/>
              </a:spcAft>
              <a:buClr>
                <a:schemeClr val="dk2"/>
              </a:buClr>
              <a:buSzPts val="4000"/>
              <a:buNone/>
              <a:defRPr sz="4000">
                <a:solidFill>
                  <a:schemeClr val="dk2"/>
                </a:solidFill>
              </a:defRPr>
            </a:lvl4pPr>
            <a:lvl5pPr lvl="4" algn="ctr" rtl="0">
              <a:spcBef>
                <a:spcPts val="0"/>
              </a:spcBef>
              <a:spcAft>
                <a:spcPts val="0"/>
              </a:spcAft>
              <a:buClr>
                <a:schemeClr val="dk2"/>
              </a:buClr>
              <a:buSzPts val="4000"/>
              <a:buNone/>
              <a:defRPr sz="4000">
                <a:solidFill>
                  <a:schemeClr val="dk2"/>
                </a:solidFill>
              </a:defRPr>
            </a:lvl5pPr>
            <a:lvl6pPr lvl="5" algn="ctr" rtl="0">
              <a:spcBef>
                <a:spcPts val="0"/>
              </a:spcBef>
              <a:spcAft>
                <a:spcPts val="0"/>
              </a:spcAft>
              <a:buClr>
                <a:schemeClr val="dk2"/>
              </a:buClr>
              <a:buSzPts val="4000"/>
              <a:buNone/>
              <a:defRPr sz="4000">
                <a:solidFill>
                  <a:schemeClr val="dk2"/>
                </a:solidFill>
              </a:defRPr>
            </a:lvl6pPr>
            <a:lvl7pPr lvl="6" algn="ctr" rtl="0">
              <a:spcBef>
                <a:spcPts val="0"/>
              </a:spcBef>
              <a:spcAft>
                <a:spcPts val="0"/>
              </a:spcAft>
              <a:buClr>
                <a:schemeClr val="dk2"/>
              </a:buClr>
              <a:buSzPts val="4000"/>
              <a:buNone/>
              <a:defRPr sz="4000">
                <a:solidFill>
                  <a:schemeClr val="dk2"/>
                </a:solidFill>
              </a:defRPr>
            </a:lvl7pPr>
            <a:lvl8pPr lvl="7" algn="ctr" rtl="0">
              <a:spcBef>
                <a:spcPts val="0"/>
              </a:spcBef>
              <a:spcAft>
                <a:spcPts val="0"/>
              </a:spcAft>
              <a:buClr>
                <a:schemeClr val="dk2"/>
              </a:buClr>
              <a:buSzPts val="4000"/>
              <a:buNone/>
              <a:defRPr sz="4000">
                <a:solidFill>
                  <a:schemeClr val="dk2"/>
                </a:solidFill>
              </a:defRPr>
            </a:lvl8pPr>
            <a:lvl9pPr lvl="8" algn="ctr" rtl="0">
              <a:spcBef>
                <a:spcPts val="0"/>
              </a:spcBef>
              <a:spcAft>
                <a:spcPts val="0"/>
              </a:spcAft>
              <a:buClr>
                <a:schemeClr val="dk2"/>
              </a:buClr>
              <a:buSzPts val="4000"/>
              <a:buNone/>
              <a:defRPr sz="4000">
                <a:solidFill>
                  <a:schemeClr val="dk2"/>
                </a:solidFill>
              </a:defRPr>
            </a:lvl9pPr>
          </a:lstStyle>
          <a:p>
            <a:r>
              <a:t>xx%</a:t>
            </a:r>
          </a:p>
        </p:txBody>
      </p:sp>
      <p:cxnSp>
        <p:nvCxnSpPr>
          <p:cNvPr id="87" name="Google Shape;87;p13"/>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88" name="Google Shape;88;p13"/>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p:cSld name="TITLE_ONLY_1">
    <p:spTree>
      <p:nvGrpSpPr>
        <p:cNvPr id="1" name="Shape 154"/>
        <p:cNvGrpSpPr/>
        <p:nvPr/>
      </p:nvGrpSpPr>
      <p:grpSpPr>
        <a:xfrm>
          <a:off x="0" y="0"/>
          <a:ext cx="0" cy="0"/>
          <a:chOff x="0" y="0"/>
          <a:chExt cx="0" cy="0"/>
        </a:xfrm>
      </p:grpSpPr>
      <p:sp>
        <p:nvSpPr>
          <p:cNvPr id="155" name="Google Shape;155;p21"/>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cxnSp>
        <p:nvCxnSpPr>
          <p:cNvPr id="156" name="Google Shape;156;p21"/>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57" name="Google Shape;157;p21"/>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58" name="Google Shape;158;p21"/>
          <p:cNvCxnSpPr/>
          <p:nvPr/>
        </p:nvCxnSpPr>
        <p:spPr>
          <a:xfrm>
            <a:off x="7207350" y="-153175"/>
            <a:ext cx="2120400" cy="12738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1">
  <p:cSld name="CUSTOM_16">
    <p:spTree>
      <p:nvGrpSpPr>
        <p:cNvPr id="1" name="Shape 159"/>
        <p:cNvGrpSpPr/>
        <p:nvPr/>
      </p:nvGrpSpPr>
      <p:grpSpPr>
        <a:xfrm>
          <a:off x="0" y="0"/>
          <a:ext cx="0" cy="0"/>
          <a:chOff x="0" y="0"/>
          <a:chExt cx="0" cy="0"/>
        </a:xfrm>
      </p:grpSpPr>
      <p:cxnSp>
        <p:nvCxnSpPr>
          <p:cNvPr id="160" name="Google Shape;160;p22"/>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61" name="Google Shape;161;p22"/>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62" name="Google Shape;162;p22"/>
          <p:cNvCxnSpPr/>
          <p:nvPr/>
        </p:nvCxnSpPr>
        <p:spPr>
          <a:xfrm>
            <a:off x="-250225" y="4076450"/>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63" name="Google Shape;163;p22"/>
          <p:cNvCxnSpPr/>
          <p:nvPr/>
        </p:nvCxnSpPr>
        <p:spPr>
          <a:xfrm>
            <a:off x="7441150" y="-48375"/>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64" name="Google Shape;164;p22"/>
          <p:cNvCxnSpPr/>
          <p:nvPr/>
        </p:nvCxnSpPr>
        <p:spPr>
          <a:xfrm flipH="1">
            <a:off x="7454238" y="4053663"/>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65" name="Google Shape;165;p22"/>
          <p:cNvCxnSpPr/>
          <p:nvPr/>
        </p:nvCxnSpPr>
        <p:spPr>
          <a:xfrm flipH="1">
            <a:off x="-237137" y="-71162"/>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sp>
        <p:nvSpPr>
          <p:cNvPr id="166" name="Google Shape;166;p22"/>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four columns">
  <p:cSld name="CUSTOM_17">
    <p:spTree>
      <p:nvGrpSpPr>
        <p:cNvPr id="1" name="Shape 167"/>
        <p:cNvGrpSpPr/>
        <p:nvPr/>
      </p:nvGrpSpPr>
      <p:grpSpPr>
        <a:xfrm>
          <a:off x="0" y="0"/>
          <a:ext cx="0" cy="0"/>
          <a:chOff x="0" y="0"/>
          <a:chExt cx="0" cy="0"/>
        </a:xfrm>
      </p:grpSpPr>
      <p:sp>
        <p:nvSpPr>
          <p:cNvPr id="168" name="Google Shape;168;p23"/>
          <p:cNvSpPr txBox="1">
            <a:spLocks noGrp="1"/>
          </p:cNvSpPr>
          <p:nvPr>
            <p:ph type="title"/>
          </p:nvPr>
        </p:nvSpPr>
        <p:spPr>
          <a:xfrm>
            <a:off x="1877475" y="445025"/>
            <a:ext cx="53892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69" name="Google Shape;169;p23"/>
          <p:cNvSpPr txBox="1">
            <a:spLocks noGrp="1"/>
          </p:cNvSpPr>
          <p:nvPr>
            <p:ph type="subTitle" idx="1"/>
          </p:nvPr>
        </p:nvSpPr>
        <p:spPr>
          <a:xfrm>
            <a:off x="3226708" y="1405390"/>
            <a:ext cx="2486100" cy="401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2100"/>
              <a:buNone/>
              <a:defRPr sz="2400">
                <a:latin typeface="Vidaloka"/>
                <a:ea typeface="Vidaloka"/>
                <a:cs typeface="Vidaloka"/>
                <a:sym typeface="Vidaloka"/>
              </a:defRPr>
            </a:lvl1pPr>
            <a:lvl2pPr lvl="1" algn="ctr" rtl="0">
              <a:spcBef>
                <a:spcPts val="0"/>
              </a:spcBef>
              <a:spcAft>
                <a:spcPts val="0"/>
              </a:spcAft>
              <a:buSzPts val="2100"/>
              <a:buNone/>
              <a:defRPr sz="2100" b="1"/>
            </a:lvl2pPr>
            <a:lvl3pPr lvl="2" algn="ctr" rtl="0">
              <a:spcBef>
                <a:spcPts val="0"/>
              </a:spcBef>
              <a:spcAft>
                <a:spcPts val="0"/>
              </a:spcAft>
              <a:buSzPts val="2100"/>
              <a:buNone/>
              <a:defRPr sz="2100" b="1"/>
            </a:lvl3pPr>
            <a:lvl4pPr lvl="3" algn="ctr" rtl="0">
              <a:spcBef>
                <a:spcPts val="0"/>
              </a:spcBef>
              <a:spcAft>
                <a:spcPts val="0"/>
              </a:spcAft>
              <a:buSzPts val="2100"/>
              <a:buNone/>
              <a:defRPr sz="2100" b="1"/>
            </a:lvl4pPr>
            <a:lvl5pPr lvl="4" algn="ctr" rtl="0">
              <a:spcBef>
                <a:spcPts val="0"/>
              </a:spcBef>
              <a:spcAft>
                <a:spcPts val="0"/>
              </a:spcAft>
              <a:buSzPts val="2100"/>
              <a:buNone/>
              <a:defRPr sz="2100" b="1"/>
            </a:lvl5pPr>
            <a:lvl6pPr lvl="5" algn="ctr" rtl="0">
              <a:spcBef>
                <a:spcPts val="0"/>
              </a:spcBef>
              <a:spcAft>
                <a:spcPts val="0"/>
              </a:spcAft>
              <a:buSzPts val="2100"/>
              <a:buNone/>
              <a:defRPr sz="2100" b="1"/>
            </a:lvl6pPr>
            <a:lvl7pPr lvl="6" algn="ctr" rtl="0">
              <a:spcBef>
                <a:spcPts val="0"/>
              </a:spcBef>
              <a:spcAft>
                <a:spcPts val="0"/>
              </a:spcAft>
              <a:buSzPts val="2100"/>
              <a:buNone/>
              <a:defRPr sz="2100" b="1"/>
            </a:lvl7pPr>
            <a:lvl8pPr lvl="7" algn="ctr" rtl="0">
              <a:spcBef>
                <a:spcPts val="0"/>
              </a:spcBef>
              <a:spcAft>
                <a:spcPts val="0"/>
              </a:spcAft>
              <a:buSzPts val="2100"/>
              <a:buNone/>
              <a:defRPr sz="2100" b="1"/>
            </a:lvl8pPr>
            <a:lvl9pPr lvl="8" algn="ctr" rtl="0">
              <a:spcBef>
                <a:spcPts val="0"/>
              </a:spcBef>
              <a:spcAft>
                <a:spcPts val="0"/>
              </a:spcAft>
              <a:buSzPts val="2100"/>
              <a:buNone/>
              <a:defRPr sz="2100" b="1"/>
            </a:lvl9pPr>
          </a:lstStyle>
          <a:p>
            <a:endParaRPr/>
          </a:p>
        </p:txBody>
      </p:sp>
      <p:sp>
        <p:nvSpPr>
          <p:cNvPr id="170" name="Google Shape;170;p23"/>
          <p:cNvSpPr txBox="1">
            <a:spLocks noGrp="1"/>
          </p:cNvSpPr>
          <p:nvPr>
            <p:ph type="subTitle" idx="2"/>
          </p:nvPr>
        </p:nvSpPr>
        <p:spPr>
          <a:xfrm>
            <a:off x="3226708" y="1806417"/>
            <a:ext cx="2486100" cy="618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71" name="Google Shape;171;p23"/>
          <p:cNvSpPr txBox="1">
            <a:spLocks noGrp="1"/>
          </p:cNvSpPr>
          <p:nvPr>
            <p:ph type="subTitle" idx="3"/>
          </p:nvPr>
        </p:nvSpPr>
        <p:spPr>
          <a:xfrm>
            <a:off x="719108" y="1405390"/>
            <a:ext cx="2486100" cy="401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2100"/>
              <a:buNone/>
              <a:defRPr sz="2400">
                <a:latin typeface="Vidaloka"/>
                <a:ea typeface="Vidaloka"/>
                <a:cs typeface="Vidaloka"/>
                <a:sym typeface="Vidaloka"/>
              </a:defRPr>
            </a:lvl1pPr>
            <a:lvl2pPr lvl="1" algn="ctr" rtl="0">
              <a:spcBef>
                <a:spcPts val="0"/>
              </a:spcBef>
              <a:spcAft>
                <a:spcPts val="0"/>
              </a:spcAft>
              <a:buSzPts val="2100"/>
              <a:buNone/>
              <a:defRPr sz="2100" b="1"/>
            </a:lvl2pPr>
            <a:lvl3pPr lvl="2" algn="ctr" rtl="0">
              <a:spcBef>
                <a:spcPts val="0"/>
              </a:spcBef>
              <a:spcAft>
                <a:spcPts val="0"/>
              </a:spcAft>
              <a:buSzPts val="2100"/>
              <a:buNone/>
              <a:defRPr sz="2100" b="1"/>
            </a:lvl3pPr>
            <a:lvl4pPr lvl="3" algn="ctr" rtl="0">
              <a:spcBef>
                <a:spcPts val="0"/>
              </a:spcBef>
              <a:spcAft>
                <a:spcPts val="0"/>
              </a:spcAft>
              <a:buSzPts val="2100"/>
              <a:buNone/>
              <a:defRPr sz="2100" b="1"/>
            </a:lvl4pPr>
            <a:lvl5pPr lvl="4" algn="ctr" rtl="0">
              <a:spcBef>
                <a:spcPts val="0"/>
              </a:spcBef>
              <a:spcAft>
                <a:spcPts val="0"/>
              </a:spcAft>
              <a:buSzPts val="2100"/>
              <a:buNone/>
              <a:defRPr sz="2100" b="1"/>
            </a:lvl5pPr>
            <a:lvl6pPr lvl="5" algn="ctr" rtl="0">
              <a:spcBef>
                <a:spcPts val="0"/>
              </a:spcBef>
              <a:spcAft>
                <a:spcPts val="0"/>
              </a:spcAft>
              <a:buSzPts val="2100"/>
              <a:buNone/>
              <a:defRPr sz="2100" b="1"/>
            </a:lvl6pPr>
            <a:lvl7pPr lvl="6" algn="ctr" rtl="0">
              <a:spcBef>
                <a:spcPts val="0"/>
              </a:spcBef>
              <a:spcAft>
                <a:spcPts val="0"/>
              </a:spcAft>
              <a:buSzPts val="2100"/>
              <a:buNone/>
              <a:defRPr sz="2100" b="1"/>
            </a:lvl7pPr>
            <a:lvl8pPr lvl="7" algn="ctr" rtl="0">
              <a:spcBef>
                <a:spcPts val="0"/>
              </a:spcBef>
              <a:spcAft>
                <a:spcPts val="0"/>
              </a:spcAft>
              <a:buSzPts val="2100"/>
              <a:buNone/>
              <a:defRPr sz="2100" b="1"/>
            </a:lvl8pPr>
            <a:lvl9pPr lvl="8" algn="ctr" rtl="0">
              <a:spcBef>
                <a:spcPts val="0"/>
              </a:spcBef>
              <a:spcAft>
                <a:spcPts val="0"/>
              </a:spcAft>
              <a:buSzPts val="2100"/>
              <a:buNone/>
              <a:defRPr sz="2100" b="1"/>
            </a:lvl9pPr>
          </a:lstStyle>
          <a:p>
            <a:endParaRPr/>
          </a:p>
        </p:txBody>
      </p:sp>
      <p:sp>
        <p:nvSpPr>
          <p:cNvPr id="172" name="Google Shape;172;p23"/>
          <p:cNvSpPr txBox="1">
            <a:spLocks noGrp="1"/>
          </p:cNvSpPr>
          <p:nvPr>
            <p:ph type="subTitle" idx="4"/>
          </p:nvPr>
        </p:nvSpPr>
        <p:spPr>
          <a:xfrm>
            <a:off x="719108" y="1806417"/>
            <a:ext cx="2486100" cy="618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73" name="Google Shape;173;p23"/>
          <p:cNvSpPr txBox="1">
            <a:spLocks noGrp="1"/>
          </p:cNvSpPr>
          <p:nvPr>
            <p:ph type="subTitle" idx="5"/>
          </p:nvPr>
        </p:nvSpPr>
        <p:spPr>
          <a:xfrm>
            <a:off x="3226708" y="3171118"/>
            <a:ext cx="2486100" cy="461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2100"/>
              <a:buNone/>
              <a:defRPr sz="2400">
                <a:latin typeface="Vidaloka"/>
                <a:ea typeface="Vidaloka"/>
                <a:cs typeface="Vidaloka"/>
                <a:sym typeface="Vidaloka"/>
              </a:defRPr>
            </a:lvl1pPr>
            <a:lvl2pPr lvl="1" algn="ctr" rtl="0">
              <a:spcBef>
                <a:spcPts val="0"/>
              </a:spcBef>
              <a:spcAft>
                <a:spcPts val="0"/>
              </a:spcAft>
              <a:buSzPts val="2100"/>
              <a:buNone/>
              <a:defRPr sz="2100" b="1"/>
            </a:lvl2pPr>
            <a:lvl3pPr lvl="2" algn="ctr" rtl="0">
              <a:spcBef>
                <a:spcPts val="0"/>
              </a:spcBef>
              <a:spcAft>
                <a:spcPts val="0"/>
              </a:spcAft>
              <a:buSzPts val="2100"/>
              <a:buNone/>
              <a:defRPr sz="2100" b="1"/>
            </a:lvl3pPr>
            <a:lvl4pPr lvl="3" algn="ctr" rtl="0">
              <a:spcBef>
                <a:spcPts val="0"/>
              </a:spcBef>
              <a:spcAft>
                <a:spcPts val="0"/>
              </a:spcAft>
              <a:buSzPts val="2100"/>
              <a:buNone/>
              <a:defRPr sz="2100" b="1"/>
            </a:lvl4pPr>
            <a:lvl5pPr lvl="4" algn="ctr" rtl="0">
              <a:spcBef>
                <a:spcPts val="0"/>
              </a:spcBef>
              <a:spcAft>
                <a:spcPts val="0"/>
              </a:spcAft>
              <a:buSzPts val="2100"/>
              <a:buNone/>
              <a:defRPr sz="2100" b="1"/>
            </a:lvl5pPr>
            <a:lvl6pPr lvl="5" algn="ctr" rtl="0">
              <a:spcBef>
                <a:spcPts val="0"/>
              </a:spcBef>
              <a:spcAft>
                <a:spcPts val="0"/>
              </a:spcAft>
              <a:buSzPts val="2100"/>
              <a:buNone/>
              <a:defRPr sz="2100" b="1"/>
            </a:lvl6pPr>
            <a:lvl7pPr lvl="6" algn="ctr" rtl="0">
              <a:spcBef>
                <a:spcPts val="0"/>
              </a:spcBef>
              <a:spcAft>
                <a:spcPts val="0"/>
              </a:spcAft>
              <a:buSzPts val="2100"/>
              <a:buNone/>
              <a:defRPr sz="2100" b="1"/>
            </a:lvl7pPr>
            <a:lvl8pPr lvl="7" algn="ctr" rtl="0">
              <a:spcBef>
                <a:spcPts val="0"/>
              </a:spcBef>
              <a:spcAft>
                <a:spcPts val="0"/>
              </a:spcAft>
              <a:buSzPts val="2100"/>
              <a:buNone/>
              <a:defRPr sz="2100" b="1"/>
            </a:lvl8pPr>
            <a:lvl9pPr lvl="8" algn="ctr" rtl="0">
              <a:spcBef>
                <a:spcPts val="0"/>
              </a:spcBef>
              <a:spcAft>
                <a:spcPts val="0"/>
              </a:spcAft>
              <a:buSzPts val="2100"/>
              <a:buNone/>
              <a:defRPr sz="2100" b="1"/>
            </a:lvl9pPr>
          </a:lstStyle>
          <a:p>
            <a:endParaRPr/>
          </a:p>
        </p:txBody>
      </p:sp>
      <p:sp>
        <p:nvSpPr>
          <p:cNvPr id="174" name="Google Shape;174;p23"/>
          <p:cNvSpPr txBox="1">
            <a:spLocks noGrp="1"/>
          </p:cNvSpPr>
          <p:nvPr>
            <p:ph type="subTitle" idx="6"/>
          </p:nvPr>
        </p:nvSpPr>
        <p:spPr>
          <a:xfrm>
            <a:off x="3226708" y="3565487"/>
            <a:ext cx="2486100" cy="618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75" name="Google Shape;175;p23"/>
          <p:cNvSpPr txBox="1">
            <a:spLocks noGrp="1"/>
          </p:cNvSpPr>
          <p:nvPr>
            <p:ph type="subTitle" idx="7"/>
          </p:nvPr>
        </p:nvSpPr>
        <p:spPr>
          <a:xfrm>
            <a:off x="719108" y="3171118"/>
            <a:ext cx="2486100" cy="461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2100"/>
              <a:buNone/>
              <a:defRPr sz="2400">
                <a:latin typeface="Vidaloka"/>
                <a:ea typeface="Vidaloka"/>
                <a:cs typeface="Vidaloka"/>
                <a:sym typeface="Vidaloka"/>
              </a:defRPr>
            </a:lvl1pPr>
            <a:lvl2pPr lvl="1" algn="ctr" rtl="0">
              <a:spcBef>
                <a:spcPts val="0"/>
              </a:spcBef>
              <a:spcAft>
                <a:spcPts val="0"/>
              </a:spcAft>
              <a:buSzPts val="2100"/>
              <a:buNone/>
              <a:defRPr sz="2100" b="1"/>
            </a:lvl2pPr>
            <a:lvl3pPr lvl="2" algn="ctr" rtl="0">
              <a:spcBef>
                <a:spcPts val="0"/>
              </a:spcBef>
              <a:spcAft>
                <a:spcPts val="0"/>
              </a:spcAft>
              <a:buSzPts val="2100"/>
              <a:buNone/>
              <a:defRPr sz="2100" b="1"/>
            </a:lvl3pPr>
            <a:lvl4pPr lvl="3" algn="ctr" rtl="0">
              <a:spcBef>
                <a:spcPts val="0"/>
              </a:spcBef>
              <a:spcAft>
                <a:spcPts val="0"/>
              </a:spcAft>
              <a:buSzPts val="2100"/>
              <a:buNone/>
              <a:defRPr sz="2100" b="1"/>
            </a:lvl4pPr>
            <a:lvl5pPr lvl="4" algn="ctr" rtl="0">
              <a:spcBef>
                <a:spcPts val="0"/>
              </a:spcBef>
              <a:spcAft>
                <a:spcPts val="0"/>
              </a:spcAft>
              <a:buSzPts val="2100"/>
              <a:buNone/>
              <a:defRPr sz="2100" b="1"/>
            </a:lvl5pPr>
            <a:lvl6pPr lvl="5" algn="ctr" rtl="0">
              <a:spcBef>
                <a:spcPts val="0"/>
              </a:spcBef>
              <a:spcAft>
                <a:spcPts val="0"/>
              </a:spcAft>
              <a:buSzPts val="2100"/>
              <a:buNone/>
              <a:defRPr sz="2100" b="1"/>
            </a:lvl6pPr>
            <a:lvl7pPr lvl="6" algn="ctr" rtl="0">
              <a:spcBef>
                <a:spcPts val="0"/>
              </a:spcBef>
              <a:spcAft>
                <a:spcPts val="0"/>
              </a:spcAft>
              <a:buSzPts val="2100"/>
              <a:buNone/>
              <a:defRPr sz="2100" b="1"/>
            </a:lvl7pPr>
            <a:lvl8pPr lvl="7" algn="ctr" rtl="0">
              <a:spcBef>
                <a:spcPts val="0"/>
              </a:spcBef>
              <a:spcAft>
                <a:spcPts val="0"/>
              </a:spcAft>
              <a:buSzPts val="2100"/>
              <a:buNone/>
              <a:defRPr sz="2100" b="1"/>
            </a:lvl8pPr>
            <a:lvl9pPr lvl="8" algn="ctr" rtl="0">
              <a:spcBef>
                <a:spcPts val="0"/>
              </a:spcBef>
              <a:spcAft>
                <a:spcPts val="0"/>
              </a:spcAft>
              <a:buSzPts val="2100"/>
              <a:buNone/>
              <a:defRPr sz="2100" b="1"/>
            </a:lvl9pPr>
          </a:lstStyle>
          <a:p>
            <a:endParaRPr/>
          </a:p>
        </p:txBody>
      </p:sp>
      <p:sp>
        <p:nvSpPr>
          <p:cNvPr id="176" name="Google Shape;176;p23"/>
          <p:cNvSpPr txBox="1">
            <a:spLocks noGrp="1"/>
          </p:cNvSpPr>
          <p:nvPr>
            <p:ph type="subTitle" idx="8"/>
          </p:nvPr>
        </p:nvSpPr>
        <p:spPr>
          <a:xfrm>
            <a:off x="719158" y="3565487"/>
            <a:ext cx="2486100" cy="618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cxnSp>
        <p:nvCxnSpPr>
          <p:cNvPr id="177" name="Google Shape;177;p23"/>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78" name="Google Shape;178;p23"/>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Vidaloka"/>
              <a:buNone/>
              <a:defRPr sz="3000">
                <a:solidFill>
                  <a:schemeClr val="dk1"/>
                </a:solidFill>
                <a:latin typeface="Vidaloka"/>
                <a:ea typeface="Vidaloka"/>
                <a:cs typeface="Vidaloka"/>
                <a:sym typeface="Vidaloka"/>
              </a:defRPr>
            </a:lvl1pPr>
            <a:lvl2pPr lvl="1">
              <a:spcBef>
                <a:spcPts val="0"/>
              </a:spcBef>
              <a:spcAft>
                <a:spcPts val="0"/>
              </a:spcAft>
              <a:buClr>
                <a:schemeClr val="dk1"/>
              </a:buClr>
              <a:buSzPts val="3000"/>
              <a:buNone/>
              <a:defRPr sz="3000" i="1">
                <a:solidFill>
                  <a:schemeClr val="dk1"/>
                </a:solidFill>
              </a:defRPr>
            </a:lvl2pPr>
            <a:lvl3pPr lvl="2">
              <a:spcBef>
                <a:spcPts val="0"/>
              </a:spcBef>
              <a:spcAft>
                <a:spcPts val="0"/>
              </a:spcAft>
              <a:buClr>
                <a:schemeClr val="dk1"/>
              </a:buClr>
              <a:buSzPts val="3000"/>
              <a:buNone/>
              <a:defRPr sz="3000" i="1">
                <a:solidFill>
                  <a:schemeClr val="dk1"/>
                </a:solidFill>
              </a:defRPr>
            </a:lvl3pPr>
            <a:lvl4pPr lvl="3">
              <a:spcBef>
                <a:spcPts val="0"/>
              </a:spcBef>
              <a:spcAft>
                <a:spcPts val="0"/>
              </a:spcAft>
              <a:buClr>
                <a:schemeClr val="dk1"/>
              </a:buClr>
              <a:buSzPts val="3000"/>
              <a:buNone/>
              <a:defRPr sz="3000" i="1">
                <a:solidFill>
                  <a:schemeClr val="dk1"/>
                </a:solidFill>
              </a:defRPr>
            </a:lvl4pPr>
            <a:lvl5pPr lvl="4">
              <a:spcBef>
                <a:spcPts val="0"/>
              </a:spcBef>
              <a:spcAft>
                <a:spcPts val="0"/>
              </a:spcAft>
              <a:buClr>
                <a:schemeClr val="dk1"/>
              </a:buClr>
              <a:buSzPts val="3000"/>
              <a:buNone/>
              <a:defRPr sz="3000" i="1">
                <a:solidFill>
                  <a:schemeClr val="dk1"/>
                </a:solidFill>
              </a:defRPr>
            </a:lvl5pPr>
            <a:lvl6pPr lvl="5">
              <a:spcBef>
                <a:spcPts val="0"/>
              </a:spcBef>
              <a:spcAft>
                <a:spcPts val="0"/>
              </a:spcAft>
              <a:buClr>
                <a:schemeClr val="dk1"/>
              </a:buClr>
              <a:buSzPts val="3000"/>
              <a:buNone/>
              <a:defRPr sz="3000" i="1">
                <a:solidFill>
                  <a:schemeClr val="dk1"/>
                </a:solidFill>
              </a:defRPr>
            </a:lvl6pPr>
            <a:lvl7pPr lvl="6">
              <a:spcBef>
                <a:spcPts val="0"/>
              </a:spcBef>
              <a:spcAft>
                <a:spcPts val="0"/>
              </a:spcAft>
              <a:buClr>
                <a:schemeClr val="dk1"/>
              </a:buClr>
              <a:buSzPts val="3000"/>
              <a:buNone/>
              <a:defRPr sz="3000" i="1">
                <a:solidFill>
                  <a:schemeClr val="dk1"/>
                </a:solidFill>
              </a:defRPr>
            </a:lvl7pPr>
            <a:lvl8pPr lvl="7">
              <a:spcBef>
                <a:spcPts val="0"/>
              </a:spcBef>
              <a:spcAft>
                <a:spcPts val="0"/>
              </a:spcAft>
              <a:buClr>
                <a:schemeClr val="dk1"/>
              </a:buClr>
              <a:buSzPts val="3000"/>
              <a:buNone/>
              <a:defRPr sz="3000" i="1">
                <a:solidFill>
                  <a:schemeClr val="dk1"/>
                </a:solidFill>
              </a:defRPr>
            </a:lvl8pPr>
            <a:lvl9pPr lvl="8">
              <a:spcBef>
                <a:spcPts val="0"/>
              </a:spcBef>
              <a:spcAft>
                <a:spcPts val="0"/>
              </a:spcAft>
              <a:buClr>
                <a:schemeClr val="dk1"/>
              </a:buClr>
              <a:buSzPts val="3000"/>
              <a:buNone/>
              <a:defRPr sz="3000" i="1">
                <a:solidFill>
                  <a:schemeClr val="dk1"/>
                </a:solidFill>
              </a:defRPr>
            </a:lvl9pPr>
          </a:lstStyle>
          <a:p>
            <a:endParaRPr/>
          </a:p>
        </p:txBody>
      </p:sp>
      <p:sp>
        <p:nvSpPr>
          <p:cNvPr id="7" name="Google Shape;7;p1"/>
          <p:cNvSpPr txBox="1">
            <a:spLocks noGrp="1"/>
          </p:cNvSpPr>
          <p:nvPr>
            <p:ph type="body" idx="1"/>
          </p:nvPr>
        </p:nvSpPr>
        <p:spPr>
          <a:xfrm>
            <a:off x="713250" y="1152475"/>
            <a:ext cx="77175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Montserrat"/>
              <a:buChar char="●"/>
              <a:defRPr sz="1800">
                <a:solidFill>
                  <a:schemeClr val="dk2"/>
                </a:solidFill>
                <a:latin typeface="Montserrat"/>
                <a:ea typeface="Montserrat"/>
                <a:cs typeface="Montserrat"/>
                <a:sym typeface="Montserrat"/>
              </a:defRPr>
            </a:lvl1pPr>
            <a:lvl2pPr marL="914400" lvl="1"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2pPr>
            <a:lvl3pPr marL="1371600" lvl="2"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3pPr>
            <a:lvl4pPr marL="1828800" lvl="3"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4pPr>
            <a:lvl5pPr marL="2286000" lvl="4"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5pPr>
            <a:lvl6pPr marL="2743200" lvl="5"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6pPr>
            <a:lvl7pPr marL="3200400" lvl="6"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7pPr>
            <a:lvl8pPr marL="3657600" lvl="7"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8pPr>
            <a:lvl9pPr marL="4114800" lvl="8"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8" r:id="rId5"/>
    <p:sldLayoutId id="2147483659" r:id="rId6"/>
    <p:sldLayoutId id="2147483667" r:id="rId7"/>
    <p:sldLayoutId id="2147483668" r:id="rId8"/>
    <p:sldLayoutId id="2147483669" r:id="rId9"/>
    <p:sldLayoutId id="2147483672" r:id="rId10"/>
    <p:sldLayoutId id="2147483696" r:id="rId11"/>
    <p:sldLayoutId id="2147483697" r:id="rId12"/>
    <p:sldLayoutId id="2147483698" r:id="rId13"/>
    <p:sldLayoutId id="2147483699"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8.xml"/><Relationship Id="rId6" Type="http://schemas.openxmlformats.org/officeDocument/2006/relationships/image" Target="../media/image12.gif"/><Relationship Id="rId5" Type="http://schemas.microsoft.com/office/2007/relationships/hdphoto" Target="../media/hdphoto3.wdp"/><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8.xml"/><Relationship Id="rId4" Type="http://schemas.microsoft.com/office/2007/relationships/hdphoto" Target="../media/hdphoto4.wdp"/></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image" Target="../media/image3.png"/><Relationship Id="rId5" Type="http://schemas.microsoft.com/office/2007/relationships/hdphoto" Target="../media/hdphoto1.wdp"/><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9.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7.xml"/><Relationship Id="rId1" Type="http://schemas.openxmlformats.org/officeDocument/2006/relationships/slideLayout" Target="../slideLayouts/slideLayout7.xml"/><Relationship Id="rId5" Type="http://schemas.microsoft.com/office/2007/relationships/hdphoto" Target="../media/hdphoto2.wdp"/><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81"/>
        <p:cNvGrpSpPr/>
        <p:nvPr/>
      </p:nvGrpSpPr>
      <p:grpSpPr>
        <a:xfrm>
          <a:off x="0" y="0"/>
          <a:ext cx="0" cy="0"/>
          <a:chOff x="0" y="0"/>
          <a:chExt cx="0" cy="0"/>
        </a:xfrm>
      </p:grpSpPr>
      <p:sp>
        <p:nvSpPr>
          <p:cNvPr id="482" name="Google Shape;482;p59"/>
          <p:cNvSpPr txBox="1">
            <a:spLocks noGrp="1"/>
          </p:cNvSpPr>
          <p:nvPr>
            <p:ph type="ctrTitle"/>
          </p:nvPr>
        </p:nvSpPr>
        <p:spPr>
          <a:xfrm>
            <a:off x="1070872" y="790243"/>
            <a:ext cx="7064100" cy="2052600"/>
          </a:xfrm>
          <a:prstGeom prst="rect">
            <a:avLst/>
          </a:prstGeom>
        </p:spPr>
        <p:txBody>
          <a:bodyPr spcFirstLastPara="1" wrap="square" lIns="91425" tIns="91425" rIns="91425" bIns="91425" anchor="b" anchorCtr="0">
            <a:noAutofit/>
          </a:bodyPr>
          <a:lstStyle/>
          <a:p>
            <a:pPr lvl="0"/>
            <a:r>
              <a:rPr lang="en-US"/>
              <a:t>Pro MERN Stack</a:t>
            </a:r>
            <a:endParaRPr/>
          </a:p>
        </p:txBody>
      </p:sp>
      <p:sp>
        <p:nvSpPr>
          <p:cNvPr id="483" name="Google Shape;483;p59"/>
          <p:cNvSpPr txBox="1">
            <a:spLocks noGrp="1"/>
          </p:cNvSpPr>
          <p:nvPr>
            <p:ph type="subTitle" idx="1"/>
          </p:nvPr>
        </p:nvSpPr>
        <p:spPr>
          <a:xfrm>
            <a:off x="1040000" y="3377100"/>
            <a:ext cx="3024000" cy="686900"/>
          </a:xfrm>
          <a:prstGeom prst="rect">
            <a:avLst/>
          </a:prstGeom>
        </p:spPr>
        <p:txBody>
          <a:bodyPr spcFirstLastPara="1" wrap="square" lIns="91425" tIns="91425" rIns="91425" bIns="91425" anchor="t" anchorCtr="0">
            <a:noAutofit/>
          </a:bodyPr>
          <a:lstStyle/>
          <a:p>
            <a:pPr algn="l"/>
            <a:r>
              <a:rPr lang="en-US"/>
              <a:t>Phan Nhat Tan</a:t>
            </a:r>
          </a:p>
          <a:p>
            <a:pPr algn="l"/>
            <a:r>
              <a:rPr lang="en-US"/>
              <a:t>Vu Hoang Ngoc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82"/>
                                        </p:tgtEl>
                                        <p:attrNameLst>
                                          <p:attrName>style.visibility</p:attrName>
                                        </p:attrNameLst>
                                      </p:cBhvr>
                                      <p:to>
                                        <p:strVal val="visible"/>
                                      </p:to>
                                    </p:set>
                                    <p:anim calcmode="lin" valueType="num">
                                      <p:cBhvr additive="base">
                                        <p:cTn id="7" dur="1000"/>
                                        <p:tgtEl>
                                          <p:spTgt spid="482"/>
                                        </p:tgtEl>
                                        <p:attrNameLst>
                                          <p:attrName>ppt_x</p:attrName>
                                        </p:attrNameLst>
                                      </p:cBhvr>
                                      <p:tavLst>
                                        <p:tav tm="0">
                                          <p:val>
                                            <p:strVal val="#ppt_x-1"/>
                                          </p:val>
                                        </p:tav>
                                        <p:tav tm="100000">
                                          <p:val>
                                            <p:strVal val="#ppt_x"/>
                                          </p:val>
                                        </p:tav>
                                      </p:tavLst>
                                    </p:anim>
                                  </p:childTnLst>
                                </p:cTn>
                              </p:par>
                              <p:par>
                                <p:cTn id="8" presetID="2" presetClass="entr" presetSubtype="4" fill="hold" nodeType="withEffect">
                                  <p:stCondLst>
                                    <p:cond delay="0"/>
                                  </p:stCondLst>
                                  <p:childTnLst>
                                    <p:set>
                                      <p:cBhvr>
                                        <p:cTn id="9" dur="1" fill="hold">
                                          <p:stCondLst>
                                            <p:cond delay="0"/>
                                          </p:stCondLst>
                                        </p:cTn>
                                        <p:tgtEl>
                                          <p:spTgt spid="483"/>
                                        </p:tgtEl>
                                        <p:attrNameLst>
                                          <p:attrName>style.visibility</p:attrName>
                                        </p:attrNameLst>
                                      </p:cBhvr>
                                      <p:to>
                                        <p:strVal val="visible"/>
                                      </p:to>
                                    </p:set>
                                    <p:anim calcmode="lin" valueType="num">
                                      <p:cBhvr additive="base">
                                        <p:cTn id="10" dur="1000"/>
                                        <p:tgtEl>
                                          <p:spTgt spid="48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17"/>
        <p:cNvGrpSpPr/>
        <p:nvPr/>
      </p:nvGrpSpPr>
      <p:grpSpPr>
        <a:xfrm>
          <a:off x="0" y="0"/>
          <a:ext cx="0" cy="0"/>
          <a:chOff x="0" y="0"/>
          <a:chExt cx="0" cy="0"/>
        </a:xfrm>
      </p:grpSpPr>
      <p:sp>
        <p:nvSpPr>
          <p:cNvPr id="718" name="Google Shape;718;p83"/>
          <p:cNvSpPr txBox="1">
            <a:spLocks noGrp="1"/>
          </p:cNvSpPr>
          <p:nvPr>
            <p:ph type="title"/>
          </p:nvPr>
        </p:nvSpPr>
        <p:spPr>
          <a:xfrm>
            <a:off x="309513" y="445025"/>
            <a:ext cx="2662287" cy="572700"/>
          </a:xfrm>
          <a:prstGeom prst="rect">
            <a:avLst/>
          </a:prstGeom>
        </p:spPr>
        <p:txBody>
          <a:bodyPr spcFirstLastPara="1" wrap="square" lIns="91425" tIns="91425" rIns="91425" bIns="91425" anchor="t" anchorCtr="0">
            <a:noAutofit/>
          </a:bodyPr>
          <a:lstStyle/>
          <a:p>
            <a:pPr lvl="0"/>
            <a:r>
              <a:rPr lang="en-US" b="1"/>
              <a:t>DOM</a:t>
            </a:r>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72224" y="514349"/>
            <a:ext cx="3462213" cy="3571876"/>
          </a:xfrm>
          <a:prstGeom prst="rect">
            <a:avLst/>
          </a:prstGeom>
        </p:spPr>
      </p:pic>
      <p:sp>
        <p:nvSpPr>
          <p:cNvPr id="18" name="Google Shape;704;p81"/>
          <p:cNvSpPr txBox="1">
            <a:spLocks/>
          </p:cNvSpPr>
          <p:nvPr/>
        </p:nvSpPr>
        <p:spPr>
          <a:xfrm>
            <a:off x="309513" y="1017725"/>
            <a:ext cx="4529187" cy="108585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a:latin typeface="Montserrat" panose="020B0604020202020204" charset="0"/>
              </a:rPr>
              <a:t>   </a:t>
            </a:r>
            <a:r>
              <a:rPr lang="en-US" b="1">
                <a:latin typeface="Montserrat" panose="020B0604020202020204" charset="0"/>
              </a:rPr>
              <a:t>DOM (Document Object Model)</a:t>
            </a:r>
            <a:r>
              <a:rPr lang="en-US">
                <a:latin typeface="Montserrat" panose="020B0604020202020204" charset="0"/>
              </a:rPr>
              <a:t> is a technical standard in web development that allows accessing and manipulating the content of a web page.</a:t>
            </a:r>
          </a:p>
        </p:txBody>
      </p:sp>
      <p:sp>
        <p:nvSpPr>
          <p:cNvPr id="5" name="Google Shape;718;p83"/>
          <p:cNvSpPr txBox="1">
            <a:spLocks/>
          </p:cNvSpPr>
          <p:nvPr/>
        </p:nvSpPr>
        <p:spPr>
          <a:xfrm>
            <a:off x="309513" y="2121175"/>
            <a:ext cx="2662287"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Vidaloka"/>
              <a:buNone/>
              <a:defRPr sz="3000" b="0" i="0" u="none" strike="noStrike" cap="none">
                <a:solidFill>
                  <a:schemeClr val="dk1"/>
                </a:solidFill>
                <a:latin typeface="Vidaloka"/>
                <a:ea typeface="Vidaloka"/>
                <a:cs typeface="Vidaloka"/>
                <a:sym typeface="Vidaloka"/>
              </a:defRPr>
            </a:lvl1pPr>
            <a:lvl2pPr marR="0" lvl="1"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9pPr>
          </a:lstStyle>
          <a:p>
            <a:r>
              <a:rPr lang="en-US" b="1"/>
              <a:t>Virtual DOM</a:t>
            </a:r>
            <a:endParaRPr lang="en-US"/>
          </a:p>
        </p:txBody>
      </p:sp>
      <p:sp>
        <p:nvSpPr>
          <p:cNvPr id="6" name="Google Shape;704;p81"/>
          <p:cNvSpPr txBox="1">
            <a:spLocks/>
          </p:cNvSpPr>
          <p:nvPr/>
        </p:nvSpPr>
        <p:spPr>
          <a:xfrm>
            <a:off x="309513" y="2676275"/>
            <a:ext cx="4529187" cy="108585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a:latin typeface="Montserrat" panose="020B0604020202020204" charset="0"/>
              </a:rPr>
              <a:t>   </a:t>
            </a:r>
            <a:r>
              <a:rPr lang="en-US" b="1">
                <a:latin typeface="Montserrat" panose="020B0604020202020204" charset="0"/>
              </a:rPr>
              <a:t>Virtual DOM </a:t>
            </a:r>
            <a:r>
              <a:rPr lang="en-US">
                <a:latin typeface="Montserrat" panose="020B0604020202020204" charset="0"/>
              </a:rPr>
              <a:t>is a web development technique used to optimize performance and improve the process of updating the user interface on a web page.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18"/>
                                        </p:tgtEl>
                                        <p:attrNameLst>
                                          <p:attrName>style.visibility</p:attrName>
                                        </p:attrNameLst>
                                      </p:cBhvr>
                                      <p:to>
                                        <p:strVal val="visible"/>
                                      </p:to>
                                    </p:set>
                                    <p:anim calcmode="lin" valueType="num">
                                      <p:cBhvr additive="base">
                                        <p:cTn id="7" dur="500" fill="hold"/>
                                        <p:tgtEl>
                                          <p:spTgt spid="718"/>
                                        </p:tgtEl>
                                        <p:attrNameLst>
                                          <p:attrName>ppt_x</p:attrName>
                                        </p:attrNameLst>
                                      </p:cBhvr>
                                      <p:tavLst>
                                        <p:tav tm="0">
                                          <p:val>
                                            <p:strVal val="0-#ppt_w/2"/>
                                          </p:val>
                                        </p:tav>
                                        <p:tav tm="100000">
                                          <p:val>
                                            <p:strVal val="#ppt_x"/>
                                          </p:val>
                                        </p:tav>
                                      </p:tavLst>
                                    </p:anim>
                                    <p:anim calcmode="lin" valueType="num">
                                      <p:cBhvr additive="base">
                                        <p:cTn id="8" dur="500" fill="hold"/>
                                        <p:tgtEl>
                                          <p:spTgt spid="71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anim calcmode="lin" valueType="num">
                                      <p:cBhvr additive="base">
                                        <p:cTn id="13" dur="500" fill="hold"/>
                                        <p:tgtEl>
                                          <p:spTgt spid="18"/>
                                        </p:tgtEl>
                                        <p:attrNameLst>
                                          <p:attrName>ppt_x</p:attrName>
                                        </p:attrNameLst>
                                      </p:cBhvr>
                                      <p:tavLst>
                                        <p:tav tm="0">
                                          <p:val>
                                            <p:strVal val="0-#ppt_w/2"/>
                                          </p:val>
                                        </p:tav>
                                        <p:tav tm="100000">
                                          <p:val>
                                            <p:strVal val="#ppt_x"/>
                                          </p:val>
                                        </p:tav>
                                      </p:tavLst>
                                    </p:anim>
                                    <p:anim calcmode="lin" valueType="num">
                                      <p:cBhvr additive="base">
                                        <p:cTn id="14" dur="500" fill="hold"/>
                                        <p:tgtEl>
                                          <p:spTgt spid="18"/>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barn(inVertical)">
                                      <p:cBhvr>
                                        <p:cTn id="19" dur="500"/>
                                        <p:tgtEl>
                                          <p:spTgt spid="2"/>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5"/>
                                        </p:tgtEl>
                                        <p:attrNameLst>
                                          <p:attrName>style.visibility</p:attrName>
                                        </p:attrNameLst>
                                      </p:cBhvr>
                                      <p:to>
                                        <p:strVal val="visible"/>
                                      </p:to>
                                    </p:set>
                                    <p:anim calcmode="lin" valueType="num">
                                      <p:cBhvr additive="base">
                                        <p:cTn id="24" dur="500" fill="hold"/>
                                        <p:tgtEl>
                                          <p:spTgt spid="5"/>
                                        </p:tgtEl>
                                        <p:attrNameLst>
                                          <p:attrName>ppt_x</p:attrName>
                                        </p:attrNameLst>
                                      </p:cBhvr>
                                      <p:tavLst>
                                        <p:tav tm="0">
                                          <p:val>
                                            <p:strVal val="0-#ppt_w/2"/>
                                          </p:val>
                                        </p:tav>
                                        <p:tav tm="100000">
                                          <p:val>
                                            <p:strVal val="#ppt_x"/>
                                          </p:val>
                                        </p:tav>
                                      </p:tavLst>
                                    </p:anim>
                                    <p:anim calcmode="lin" valueType="num">
                                      <p:cBhvr additive="base">
                                        <p:cTn id="25"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8" fill="hold" grpId="0" nodeType="clickEffect">
                                  <p:stCondLst>
                                    <p:cond delay="0"/>
                                  </p:stCondLst>
                                  <p:childTnLst>
                                    <p:set>
                                      <p:cBhvr>
                                        <p:cTn id="29" dur="1" fill="hold">
                                          <p:stCondLst>
                                            <p:cond delay="0"/>
                                          </p:stCondLst>
                                        </p:cTn>
                                        <p:tgtEl>
                                          <p:spTgt spid="6"/>
                                        </p:tgtEl>
                                        <p:attrNameLst>
                                          <p:attrName>style.visibility</p:attrName>
                                        </p:attrNameLst>
                                      </p:cBhvr>
                                      <p:to>
                                        <p:strVal val="visible"/>
                                      </p:to>
                                    </p:set>
                                    <p:anim calcmode="lin" valueType="num">
                                      <p:cBhvr additive="base">
                                        <p:cTn id="30" dur="500" fill="hold"/>
                                        <p:tgtEl>
                                          <p:spTgt spid="6"/>
                                        </p:tgtEl>
                                        <p:attrNameLst>
                                          <p:attrName>ppt_x</p:attrName>
                                        </p:attrNameLst>
                                      </p:cBhvr>
                                      <p:tavLst>
                                        <p:tav tm="0">
                                          <p:val>
                                            <p:strVal val="0-#ppt_w/2"/>
                                          </p:val>
                                        </p:tav>
                                        <p:tav tm="100000">
                                          <p:val>
                                            <p:strVal val="#ppt_x"/>
                                          </p:val>
                                        </p:tav>
                                      </p:tavLst>
                                    </p:anim>
                                    <p:anim calcmode="lin" valueType="num">
                                      <p:cBhvr additive="base">
                                        <p:cTn id="31"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8" grpId="0"/>
      <p:bldP spid="18" grpId="0"/>
      <p:bldP spid="5" grpId="0"/>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36"/>
        <p:cNvGrpSpPr/>
        <p:nvPr/>
      </p:nvGrpSpPr>
      <p:grpSpPr>
        <a:xfrm>
          <a:off x="0" y="0"/>
          <a:ext cx="0" cy="0"/>
          <a:chOff x="0" y="0"/>
          <a:chExt cx="0" cy="0"/>
        </a:xfrm>
      </p:grpSpPr>
      <p:pic>
        <p:nvPicPr>
          <p:cNvPr id="2" name="Picture 1"/>
          <p:cNvPicPr>
            <a:picLocks noChangeAspect="1"/>
          </p:cNvPicPr>
          <p:nvPr/>
        </p:nvPicPr>
        <p:blipFill rotWithShape="1">
          <a:blip r:embed="rId3">
            <a:duotone>
              <a:schemeClr val="bg2">
                <a:shade val="45000"/>
                <a:satMod val="135000"/>
              </a:schemeClr>
              <a:prstClr val="white"/>
            </a:duotone>
            <a:extLst>
              <a:ext uri="{28A0092B-C50C-407E-A947-70E740481C1C}">
                <a14:useLocalDpi xmlns:a14="http://schemas.microsoft.com/office/drawing/2010/main" val="0"/>
              </a:ext>
            </a:extLst>
          </a:blip>
          <a:srcRect l="14307" t="7992" r="11575" b="9162"/>
          <a:stretch/>
        </p:blipFill>
        <p:spPr>
          <a:xfrm>
            <a:off x="2372632" y="343425"/>
            <a:ext cx="4086225" cy="2390775"/>
          </a:xfrm>
          <a:prstGeom prst="rect">
            <a:avLst/>
          </a:prstGeom>
        </p:spPr>
      </p:pic>
      <p:pic>
        <p:nvPicPr>
          <p:cNvPr id="5" name="Picture 4"/>
          <p:cNvPicPr>
            <a:picLocks noChangeAspect="1"/>
          </p:cNvPicPr>
          <p:nvPr/>
        </p:nvPicPr>
        <p:blipFill>
          <a:blip r:embed="rId4">
            <a:extLst>
              <a:ext uri="{BEBA8EAE-BF5A-486C-A8C5-ECC9F3942E4B}">
                <a14:imgProps xmlns:a14="http://schemas.microsoft.com/office/drawing/2010/main">
                  <a14:imgLayer r:embed="rId5">
                    <a14:imgEffect>
                      <a14:backgroundRemoval t="10000" b="90000" l="2500" r="95714">
                        <a14:foregroundMark x1="8929" y1="52143" x2="8929" y2="52143"/>
                        <a14:foregroundMark x1="6071" y1="40714" x2="6071" y2="40714"/>
                        <a14:foregroundMark x1="2857" y1="63571" x2="2857" y2="63571"/>
                        <a14:foregroundMark x1="67857" y1="38571" x2="67857" y2="38571"/>
                        <a14:foregroundMark x1="92143" y1="53571" x2="92143" y2="53571"/>
                        <a14:foregroundMark x1="95714" y1="52500" x2="95714" y2="52500"/>
                        <a14:backgroundMark x1="21071" y1="39286" x2="21071" y2="39286"/>
                        <a14:backgroundMark x1="16429" y1="53571" x2="16429" y2="53571"/>
                        <a14:backgroundMark x1="12143" y1="53571" x2="12143" y2="53571"/>
                        <a14:backgroundMark x1="26786" y1="53929" x2="26786" y2="53929"/>
                        <a14:backgroundMark x1="39643" y1="45000" x2="39643" y2="45000"/>
                        <a14:backgroundMark x1="46429" y1="43929" x2="46429" y2="43929"/>
                        <a14:backgroundMark x1="45714" y1="45000" x2="45714" y2="45000"/>
                        <a14:backgroundMark x1="46786" y1="36429" x2="46786" y2="36429"/>
                        <a14:backgroundMark x1="56071" y1="40000" x2="56071" y2="40000"/>
                        <a14:backgroundMark x1="51429" y1="51071" x2="51429" y2="51071"/>
                        <a14:backgroundMark x1="63214" y1="43571" x2="63214" y2="43571"/>
                        <a14:backgroundMark x1="59286" y1="52143" x2="59286" y2="52143"/>
                        <a14:backgroundMark x1="61429" y1="48571" x2="61429" y2="48571"/>
                        <a14:backgroundMark x1="60357" y1="50714" x2="60357" y2="50714"/>
                        <a14:backgroundMark x1="40714" y1="43571" x2="40714" y2="43571"/>
                        <a14:backgroundMark x1="39643" y1="45357" x2="39643" y2="45357"/>
                        <a14:backgroundMark x1="38929" y1="45357" x2="38929" y2="45357"/>
                        <a14:backgroundMark x1="73214" y1="48214" x2="73214" y2="48214"/>
                      </a14:backgroundRemoval>
                    </a14:imgEffect>
                  </a14:imgLayer>
                </a14:imgProps>
              </a:ext>
              <a:ext uri="{28A0092B-C50C-407E-A947-70E740481C1C}">
                <a14:useLocalDpi xmlns:a14="http://schemas.microsoft.com/office/drawing/2010/main" val="0"/>
              </a:ext>
            </a:extLst>
          </a:blip>
          <a:stretch>
            <a:fillRect/>
          </a:stretch>
        </p:blipFill>
        <p:spPr>
          <a:xfrm>
            <a:off x="6073268" y="1048658"/>
            <a:ext cx="2667000" cy="2667000"/>
          </a:xfrm>
          <a:prstGeom prst="rect">
            <a:avLst/>
          </a:prstGeom>
        </p:spPr>
      </p:pic>
      <p:pic>
        <p:nvPicPr>
          <p:cNvPr id="7" name="Picture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83049" y="1196831"/>
            <a:ext cx="5238463" cy="2518827"/>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xit" presetSubtype="10" fill="hold" nodeType="clickEffect">
                                  <p:stCondLst>
                                    <p:cond delay="0"/>
                                  </p:stCondLst>
                                  <p:childTnLst>
                                    <p:animEffect transition="out" filter="randombar(horizontal)">
                                      <p:cBhvr>
                                        <p:cTn id="11" dur="500"/>
                                        <p:tgtEl>
                                          <p:spTgt spid="2"/>
                                        </p:tgtEl>
                                      </p:cBhvr>
                                    </p:animEffect>
                                    <p:set>
                                      <p:cBhvr>
                                        <p:cTn id="12" dur="1" fill="hold">
                                          <p:stCondLst>
                                            <p:cond delay="499"/>
                                          </p:stCondLst>
                                        </p:cTn>
                                        <p:tgtEl>
                                          <p:spTgt spid="2"/>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1000"/>
                                        <p:tgtEl>
                                          <p:spTgt spid="7"/>
                                        </p:tgtEl>
                                      </p:cBhvr>
                                    </p:animEffect>
                                    <p:anim calcmode="lin" valueType="num">
                                      <p:cBhvr>
                                        <p:cTn id="18" dur="1000" fill="hold"/>
                                        <p:tgtEl>
                                          <p:spTgt spid="7"/>
                                        </p:tgtEl>
                                        <p:attrNameLst>
                                          <p:attrName>ppt_x</p:attrName>
                                        </p:attrNameLst>
                                      </p:cBhvr>
                                      <p:tavLst>
                                        <p:tav tm="0">
                                          <p:val>
                                            <p:strVal val="#ppt_x"/>
                                          </p:val>
                                        </p:tav>
                                        <p:tav tm="100000">
                                          <p:val>
                                            <p:strVal val="#ppt_x"/>
                                          </p:val>
                                        </p:tav>
                                      </p:tavLst>
                                    </p:anim>
                                    <p:anim calcmode="lin" valueType="num">
                                      <p:cBhvr>
                                        <p:cTn id="1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fade">
                                      <p:cBhvr>
                                        <p:cTn id="24" dur="1000"/>
                                        <p:tgtEl>
                                          <p:spTgt spid="5"/>
                                        </p:tgtEl>
                                      </p:cBhvr>
                                    </p:animEffect>
                                    <p:anim calcmode="lin" valueType="num">
                                      <p:cBhvr>
                                        <p:cTn id="25" dur="1000" fill="hold"/>
                                        <p:tgtEl>
                                          <p:spTgt spid="5"/>
                                        </p:tgtEl>
                                        <p:attrNameLst>
                                          <p:attrName>ppt_x</p:attrName>
                                        </p:attrNameLst>
                                      </p:cBhvr>
                                      <p:tavLst>
                                        <p:tav tm="0">
                                          <p:val>
                                            <p:strVal val="#ppt_x"/>
                                          </p:val>
                                        </p:tav>
                                        <p:tav tm="100000">
                                          <p:val>
                                            <p:strVal val="#ppt_x"/>
                                          </p:val>
                                        </p:tav>
                                      </p:tavLst>
                                    </p:anim>
                                    <p:anim calcmode="lin" valueType="num">
                                      <p:cBhvr>
                                        <p:cTn id="2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36"/>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7715" y="1494971"/>
            <a:ext cx="9144000" cy="3249213"/>
          </a:xfrm>
          <a:prstGeom prst="rect">
            <a:avLst/>
          </a:prstGeom>
        </p:spPr>
      </p:pic>
      <p:sp>
        <p:nvSpPr>
          <p:cNvPr id="4" name="Rectangle 3"/>
          <p:cNvSpPr/>
          <p:nvPr/>
        </p:nvSpPr>
        <p:spPr>
          <a:xfrm>
            <a:off x="718456" y="945793"/>
            <a:ext cx="7859487" cy="400110"/>
          </a:xfrm>
          <a:prstGeom prst="rect">
            <a:avLst/>
          </a:prstGeom>
        </p:spPr>
        <p:txBody>
          <a:bodyPr wrap="square">
            <a:spAutoFit/>
          </a:bodyPr>
          <a:lstStyle/>
          <a:p>
            <a:r>
              <a:rPr lang="en-US" sz="2000">
                <a:solidFill>
                  <a:srgbClr val="273239"/>
                </a:solidFill>
                <a:latin typeface="Montserrat" panose="020B0604020202020204" charset="0"/>
              </a:rPr>
              <a:t>A Component is one of the core building blocks of React</a:t>
            </a:r>
            <a:endParaRPr lang="en-US" sz="2000">
              <a:latin typeface="Montserrat" panose="020B0604020202020204" charset="0"/>
            </a:endParaRPr>
          </a:p>
        </p:txBody>
      </p:sp>
      <p:sp>
        <p:nvSpPr>
          <p:cNvPr id="8" name="Google Shape;718;p83"/>
          <p:cNvSpPr txBox="1">
            <a:spLocks noGrp="1"/>
          </p:cNvSpPr>
          <p:nvPr>
            <p:ph type="title"/>
          </p:nvPr>
        </p:nvSpPr>
        <p:spPr>
          <a:xfrm>
            <a:off x="454655" y="224025"/>
            <a:ext cx="2662287" cy="572700"/>
          </a:xfrm>
          <a:prstGeom prst="rect">
            <a:avLst/>
          </a:prstGeom>
        </p:spPr>
        <p:txBody>
          <a:bodyPr spcFirstLastPara="1" wrap="square" lIns="91425" tIns="91425" rIns="91425" bIns="91425" anchor="t" anchorCtr="0">
            <a:noAutofit/>
          </a:bodyPr>
          <a:lstStyle/>
          <a:p>
            <a:pPr lvl="0"/>
            <a:r>
              <a:rPr lang="en-US" b="1"/>
              <a:t>Component</a:t>
            </a:r>
            <a:endParaRPr/>
          </a:p>
        </p:txBody>
      </p:sp>
    </p:spTree>
    <p:extLst>
      <p:ext uri="{BB962C8B-B14F-4D97-AF65-F5344CB8AC3E}">
        <p14:creationId xmlns:p14="http://schemas.microsoft.com/office/powerpoint/2010/main" val="2400483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wipe(left)">
                                      <p:cBhvr>
                                        <p:cTn id="13" dur="500"/>
                                        <p:tgtEl>
                                          <p:spTgt spid="4"/>
                                        </p:tgtEl>
                                      </p:cBhvr>
                                    </p:animEffect>
                                  </p:childTnLst>
                                </p:cTn>
                              </p:par>
                            </p:childTnLst>
                          </p:cTn>
                        </p:par>
                        <p:par>
                          <p:cTn id="14" fill="hold">
                            <p:stCondLst>
                              <p:cond delay="500"/>
                            </p:stCondLst>
                            <p:childTnLst>
                              <p:par>
                                <p:cTn id="15" presetID="14" presetClass="entr" presetSubtype="10" fill="hold" nodeType="after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randombar(horizontal)">
                                      <p:cBhvr>
                                        <p:cTn id="1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36"/>
        <p:cNvGrpSpPr/>
        <p:nvPr/>
      </p:nvGrpSpPr>
      <p:grpSpPr>
        <a:xfrm>
          <a:off x="0" y="0"/>
          <a:ext cx="0" cy="0"/>
          <a:chOff x="0" y="0"/>
          <a:chExt cx="0" cy="0"/>
        </a:xfrm>
      </p:grpSpPr>
      <p:pic>
        <p:nvPicPr>
          <p:cNvPr id="2" name="Picture 1"/>
          <p:cNvPicPr>
            <a:picLocks noChangeAspect="1"/>
          </p:cNvPicPr>
          <p:nvPr/>
        </p:nvPicPr>
        <p:blipFill rotWithShape="1">
          <a:blip r:embed="rId3">
            <a:extLst>
              <a:ext uri="{BEBA8EAE-BF5A-486C-A8C5-ECC9F3942E4B}">
                <a14:imgProps xmlns:a14="http://schemas.microsoft.com/office/drawing/2010/main">
                  <a14:imgLayer r:embed="rId4">
                    <a14:imgEffect>
                      <a14:brightnessContrast bright="-22000" contrast="58000"/>
                    </a14:imgEffect>
                  </a14:imgLayer>
                </a14:imgProps>
              </a:ext>
              <a:ext uri="{28A0092B-C50C-407E-A947-70E740481C1C}">
                <a14:useLocalDpi xmlns:a14="http://schemas.microsoft.com/office/drawing/2010/main" val="0"/>
              </a:ext>
            </a:extLst>
          </a:blip>
          <a:srcRect r="52634"/>
          <a:stretch/>
        </p:blipFill>
        <p:spPr>
          <a:xfrm>
            <a:off x="162932" y="331095"/>
            <a:ext cx="4138616" cy="4501188"/>
          </a:xfrm>
          <a:prstGeom prst="rect">
            <a:avLst/>
          </a:prstGeom>
        </p:spPr>
      </p:pic>
      <p:pic>
        <p:nvPicPr>
          <p:cNvPr id="3" name="Picture 2"/>
          <p:cNvPicPr>
            <a:picLocks noChangeAspect="1"/>
          </p:cNvPicPr>
          <p:nvPr/>
        </p:nvPicPr>
        <p:blipFill rotWithShape="1">
          <a:blip r:embed="rId3">
            <a:extLst>
              <a:ext uri="{BEBA8EAE-BF5A-486C-A8C5-ECC9F3942E4B}">
                <a14:imgProps xmlns:a14="http://schemas.microsoft.com/office/drawing/2010/main">
                  <a14:imgLayer r:embed="rId4">
                    <a14:imgEffect>
                      <a14:brightnessContrast bright="-22000" contrast="58000"/>
                    </a14:imgEffect>
                  </a14:imgLayer>
                </a14:imgProps>
              </a:ext>
              <a:ext uri="{28A0092B-C50C-407E-A947-70E740481C1C}">
                <a14:useLocalDpi xmlns:a14="http://schemas.microsoft.com/office/drawing/2010/main" val="0"/>
              </a:ext>
            </a:extLst>
          </a:blip>
          <a:srcRect l="45684" t="442" r="317" b="-442"/>
          <a:stretch/>
        </p:blipFill>
        <p:spPr>
          <a:xfrm>
            <a:off x="4181137" y="350503"/>
            <a:ext cx="4718164" cy="4501188"/>
          </a:xfrm>
          <a:prstGeom prst="rect">
            <a:avLst/>
          </a:prstGeom>
        </p:spPr>
      </p:pic>
    </p:spTree>
    <p:extLst>
      <p:ext uri="{BB962C8B-B14F-4D97-AF65-F5344CB8AC3E}">
        <p14:creationId xmlns:p14="http://schemas.microsoft.com/office/powerpoint/2010/main" val="16493552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75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arn(inVertical)">
                                      <p:cBhvr>
                                        <p:cTn id="12" dur="75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36"/>
        <p:cNvGrpSpPr/>
        <p:nvPr/>
      </p:nvGrpSpPr>
      <p:grpSpPr>
        <a:xfrm>
          <a:off x="0" y="0"/>
          <a:ext cx="0" cy="0"/>
          <a:chOff x="0" y="0"/>
          <a:chExt cx="0" cy="0"/>
        </a:xfrm>
      </p:grpSpPr>
      <p:sp>
        <p:nvSpPr>
          <p:cNvPr id="3" name="Rectangle 2"/>
          <p:cNvSpPr/>
          <p:nvPr/>
        </p:nvSpPr>
        <p:spPr>
          <a:xfrm>
            <a:off x="805540" y="1241875"/>
            <a:ext cx="7220857" cy="954107"/>
          </a:xfrm>
          <a:prstGeom prst="rect">
            <a:avLst/>
          </a:prstGeom>
        </p:spPr>
        <p:txBody>
          <a:bodyPr wrap="square">
            <a:spAutoFit/>
          </a:bodyPr>
          <a:lstStyle/>
          <a:p>
            <a:r>
              <a:rPr lang="en-US" sz="2800">
                <a:solidFill>
                  <a:schemeClr val="tx1"/>
                </a:solidFill>
                <a:latin typeface="Montserrat" panose="020B0604020202020204" charset="0"/>
              </a:rPr>
              <a:t>In React, props (properties) are used to pass data between components.</a:t>
            </a:r>
          </a:p>
        </p:txBody>
      </p:sp>
      <p:sp>
        <p:nvSpPr>
          <p:cNvPr id="4" name="Rectangle 3"/>
          <p:cNvSpPr/>
          <p:nvPr/>
        </p:nvSpPr>
        <p:spPr>
          <a:xfrm>
            <a:off x="805540" y="2420132"/>
            <a:ext cx="7220857" cy="523220"/>
          </a:xfrm>
          <a:prstGeom prst="rect">
            <a:avLst/>
          </a:prstGeom>
        </p:spPr>
        <p:txBody>
          <a:bodyPr wrap="square">
            <a:spAutoFit/>
          </a:bodyPr>
          <a:lstStyle/>
          <a:p>
            <a:r>
              <a:rPr lang="en-US" sz="2800">
                <a:latin typeface="Montserrat" panose="020B0604020202020204" charset="0"/>
              </a:rPr>
              <a:t>The values of props are immutable.</a:t>
            </a:r>
          </a:p>
        </p:txBody>
      </p:sp>
      <p:sp>
        <p:nvSpPr>
          <p:cNvPr id="5" name="Google Shape;718;p83"/>
          <p:cNvSpPr txBox="1">
            <a:spLocks noGrp="1"/>
          </p:cNvSpPr>
          <p:nvPr>
            <p:ph type="title"/>
          </p:nvPr>
        </p:nvSpPr>
        <p:spPr>
          <a:xfrm>
            <a:off x="425627" y="270750"/>
            <a:ext cx="2662287" cy="572700"/>
          </a:xfrm>
          <a:prstGeom prst="rect">
            <a:avLst/>
          </a:prstGeom>
        </p:spPr>
        <p:txBody>
          <a:bodyPr spcFirstLastPara="1" wrap="square" lIns="91425" tIns="91425" rIns="91425" bIns="91425" anchor="t" anchorCtr="0">
            <a:noAutofit/>
          </a:bodyPr>
          <a:lstStyle/>
          <a:p>
            <a:pPr lvl="0"/>
            <a:r>
              <a:rPr lang="en-US" b="1"/>
              <a:t>Properties</a:t>
            </a:r>
            <a:endParaRPr/>
          </a:p>
        </p:txBody>
      </p:sp>
    </p:spTree>
    <p:extLst>
      <p:ext uri="{BB962C8B-B14F-4D97-AF65-F5344CB8AC3E}">
        <p14:creationId xmlns:p14="http://schemas.microsoft.com/office/powerpoint/2010/main" val="13635070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wipe(left)">
                                      <p:cBhvr>
                                        <p:cTn id="13" dur="500"/>
                                        <p:tgtEl>
                                          <p:spTgt spid="3"/>
                                        </p:tgtEl>
                                      </p:cBhvr>
                                    </p:animEffect>
                                  </p:childTnLst>
                                </p:cTn>
                              </p:par>
                            </p:childTnLst>
                          </p:cTn>
                        </p:par>
                      </p:childTnLst>
                    </p:cTn>
                  </p:par>
                  <p:par>
                    <p:cTn id="14" fill="hold">
                      <p:stCondLst>
                        <p:cond delay="indefinite"/>
                      </p:stCondLst>
                      <p:childTnLst>
                        <p:par>
                          <p:cTn id="15" fill="hold">
                            <p:stCondLst>
                              <p:cond delay="0"/>
                            </p:stCondLst>
                            <p:childTnLst>
                              <p:par>
                                <p:cTn id="16" presetID="14" presetClass="entr" presetSubtype="10" fill="hold" nodeType="clickEffect">
                                  <p:stCondLst>
                                    <p:cond delay="0"/>
                                  </p:stCondLst>
                                  <p:childTnLst>
                                    <p:set>
                                      <p:cBhvr>
                                        <p:cTn id="17" dur="1" fill="hold">
                                          <p:stCondLst>
                                            <p:cond delay="0"/>
                                          </p:stCondLst>
                                        </p:cTn>
                                        <p:tgtEl>
                                          <p:spTgt spid="4">
                                            <p:txEl>
                                              <p:pRg st="0" end="0"/>
                                            </p:txEl>
                                          </p:spTgt>
                                        </p:tgtEl>
                                        <p:attrNameLst>
                                          <p:attrName>style.visibility</p:attrName>
                                        </p:attrNameLst>
                                      </p:cBhvr>
                                      <p:to>
                                        <p:strVal val="visible"/>
                                      </p:to>
                                    </p:set>
                                    <p:animEffect transition="in" filter="randombar(horizontal)">
                                      <p:cBhvr>
                                        <p:cTn id="18"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736"/>
        <p:cNvGrpSpPr/>
        <p:nvPr/>
      </p:nvGrpSpPr>
      <p:grpSpPr>
        <a:xfrm>
          <a:off x="0" y="0"/>
          <a:ext cx="0" cy="0"/>
          <a:chOff x="0" y="0"/>
          <a:chExt cx="0" cy="0"/>
        </a:xfrm>
      </p:grpSpPr>
      <p:sp>
        <p:nvSpPr>
          <p:cNvPr id="5" name="Google Shape;718;p83"/>
          <p:cNvSpPr txBox="1">
            <a:spLocks noGrp="1"/>
          </p:cNvSpPr>
          <p:nvPr>
            <p:ph type="title"/>
          </p:nvPr>
        </p:nvSpPr>
        <p:spPr>
          <a:xfrm>
            <a:off x="174172" y="256340"/>
            <a:ext cx="2662287" cy="572700"/>
          </a:xfrm>
          <a:prstGeom prst="rect">
            <a:avLst/>
          </a:prstGeom>
        </p:spPr>
        <p:txBody>
          <a:bodyPr spcFirstLastPara="1" wrap="square" lIns="91425" tIns="91425" rIns="91425" bIns="91425" anchor="t" anchorCtr="0">
            <a:noAutofit/>
          </a:bodyPr>
          <a:lstStyle/>
          <a:p>
            <a:pPr lvl="0"/>
            <a:r>
              <a:rPr lang="en-US" b="1"/>
              <a:t>State</a:t>
            </a:r>
            <a:endParaRPr/>
          </a:p>
        </p:txBody>
      </p:sp>
      <p:sp>
        <p:nvSpPr>
          <p:cNvPr id="6" name="Rectangle 5"/>
          <p:cNvSpPr/>
          <p:nvPr/>
        </p:nvSpPr>
        <p:spPr>
          <a:xfrm>
            <a:off x="950682" y="1125200"/>
            <a:ext cx="7424061" cy="2462213"/>
          </a:xfrm>
          <a:prstGeom prst="rect">
            <a:avLst/>
          </a:prstGeom>
        </p:spPr>
        <p:txBody>
          <a:bodyPr wrap="square">
            <a:spAutoFit/>
          </a:bodyPr>
          <a:lstStyle/>
          <a:p>
            <a:r>
              <a:rPr lang="en-US" sz="2200">
                <a:latin typeface="Montserrat" panose="020B0604020202020204" charset="0"/>
              </a:rPr>
              <a:t>State is a JavaScript object used to store mutable values.</a:t>
            </a:r>
          </a:p>
          <a:p>
            <a:r>
              <a:rPr lang="en-US" sz="2200">
                <a:latin typeface="Montserrat" panose="020B0604020202020204" charset="0"/>
              </a:rPr>
              <a:t> </a:t>
            </a:r>
          </a:p>
          <a:p>
            <a:r>
              <a:rPr lang="en-US" sz="2200">
                <a:latin typeface="Montserrat" panose="020B0604020202020204" charset="0"/>
              </a:rPr>
              <a:t>Can be changed using the</a:t>
            </a:r>
            <a:r>
              <a:rPr lang="en-US" sz="2200" b="1">
                <a:latin typeface="Montserrat" panose="020B0604020202020204" charset="0"/>
              </a:rPr>
              <a:t> </a:t>
            </a:r>
            <a:r>
              <a:rPr lang="en-US" sz="2200">
                <a:latin typeface="Montserrat" panose="020B0604020202020204" charset="0"/>
              </a:rPr>
              <a:t>setState() method.</a:t>
            </a:r>
          </a:p>
          <a:p>
            <a:endParaRPr lang="en-US" sz="2200">
              <a:latin typeface="Montserrat" panose="020B0604020202020204" charset="0"/>
            </a:endParaRPr>
          </a:p>
          <a:p>
            <a:r>
              <a:rPr lang="en-US" sz="2200">
                <a:solidFill>
                  <a:schemeClr val="tx1"/>
                </a:solidFill>
                <a:latin typeface="Montserrat" panose="020B0604020202020204" charset="0"/>
              </a:rPr>
              <a:t>The state of a component is not passed from the outside.</a:t>
            </a:r>
          </a:p>
        </p:txBody>
      </p:sp>
    </p:spTree>
    <p:extLst>
      <p:ext uri="{BB962C8B-B14F-4D97-AF65-F5344CB8AC3E}">
        <p14:creationId xmlns:p14="http://schemas.microsoft.com/office/powerpoint/2010/main" val="17879813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4" presetClass="entr" presetSubtype="10" fill="hold" nodeType="click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animEffect transition="in" filter="randombar(horizontal)">
                                      <p:cBhvr>
                                        <p:cTn id="13" dur="500"/>
                                        <p:tgtEl>
                                          <p:spTgt spid="6">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4" presetClass="entr" presetSubtype="10" fill="hold" nodeType="clickEffect">
                                  <p:stCondLst>
                                    <p:cond delay="0"/>
                                  </p:stCondLst>
                                  <p:childTnLst>
                                    <p:set>
                                      <p:cBhvr>
                                        <p:cTn id="17" dur="1" fill="hold">
                                          <p:stCondLst>
                                            <p:cond delay="0"/>
                                          </p:stCondLst>
                                        </p:cTn>
                                        <p:tgtEl>
                                          <p:spTgt spid="6">
                                            <p:txEl>
                                              <p:pRg st="2" end="2"/>
                                            </p:txEl>
                                          </p:spTgt>
                                        </p:tgtEl>
                                        <p:attrNameLst>
                                          <p:attrName>style.visibility</p:attrName>
                                        </p:attrNameLst>
                                      </p:cBhvr>
                                      <p:to>
                                        <p:strVal val="visible"/>
                                      </p:to>
                                    </p:set>
                                    <p:animEffect transition="in" filter="randombar(horizontal)">
                                      <p:cBhvr>
                                        <p:cTn id="18" dur="500"/>
                                        <p:tgtEl>
                                          <p:spTgt spid="6">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4" presetClass="entr" presetSubtype="10" fill="hold"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animEffect transition="in" filter="randombar(horizontal)">
                                      <p:cBhvr>
                                        <p:cTn id="23" dur="5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736"/>
        <p:cNvGrpSpPr/>
        <p:nvPr/>
      </p:nvGrpSpPr>
      <p:grpSpPr>
        <a:xfrm>
          <a:off x="0" y="0"/>
          <a:ext cx="0" cy="0"/>
          <a:chOff x="0" y="0"/>
          <a:chExt cx="0" cy="0"/>
        </a:xfrm>
      </p:grpSpPr>
      <p:sp>
        <p:nvSpPr>
          <p:cNvPr id="5" name="Google Shape;718;p83"/>
          <p:cNvSpPr txBox="1">
            <a:spLocks noGrp="1"/>
          </p:cNvSpPr>
          <p:nvPr>
            <p:ph type="title"/>
          </p:nvPr>
        </p:nvSpPr>
        <p:spPr>
          <a:xfrm>
            <a:off x="2902857" y="314397"/>
            <a:ext cx="2662287" cy="572700"/>
          </a:xfrm>
          <a:prstGeom prst="rect">
            <a:avLst/>
          </a:prstGeom>
        </p:spPr>
        <p:txBody>
          <a:bodyPr spcFirstLastPara="1" wrap="square" lIns="91425" tIns="91425" rIns="91425" bIns="91425" anchor="t" anchorCtr="0">
            <a:noAutofit/>
          </a:bodyPr>
          <a:lstStyle/>
          <a:p>
            <a:pPr lvl="0"/>
            <a:r>
              <a:rPr lang="en-US" b="1"/>
              <a:t>State vs Props</a:t>
            </a:r>
            <a:endParaRPr/>
          </a:p>
        </p:txBody>
      </p:sp>
      <p:pic>
        <p:nvPicPr>
          <p:cNvPr id="1026" name="Picture 2" descr="https://lh4.googleusercontent.com/X4GrnUJaUX8TrfGsreBySHoXlJFkN_puze43sCUwJJc0AjfKRFdpTyYAPBlri1CKP-StQIquLRol9WbLNSUoae13HycOqjCOP1Tox3G5Qqsrj4sZQS2Ah8WHvaGIMkNKXsbJFfdoZfG4Ep3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4171" y="1454603"/>
            <a:ext cx="8849569" cy="20433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88446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1" fill="hold" nodeType="afterEffect">
                                  <p:stCondLst>
                                    <p:cond delay="0"/>
                                  </p:stCondLst>
                                  <p:childTnLst>
                                    <p:set>
                                      <p:cBhvr>
                                        <p:cTn id="11" dur="1" fill="hold">
                                          <p:stCondLst>
                                            <p:cond delay="0"/>
                                          </p:stCondLst>
                                        </p:cTn>
                                        <p:tgtEl>
                                          <p:spTgt spid="1026"/>
                                        </p:tgtEl>
                                        <p:attrNameLst>
                                          <p:attrName>style.visibility</p:attrName>
                                        </p:attrNameLst>
                                      </p:cBhvr>
                                      <p:to>
                                        <p:strVal val="visible"/>
                                      </p:to>
                                    </p:set>
                                    <p:animEffect transition="in" filter="wipe(up)">
                                      <p:cBhvr>
                                        <p:cTn id="12"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736"/>
        <p:cNvGrpSpPr/>
        <p:nvPr/>
      </p:nvGrpSpPr>
      <p:grpSpPr>
        <a:xfrm>
          <a:off x="0" y="0"/>
          <a:ext cx="0" cy="0"/>
          <a:chOff x="0" y="0"/>
          <a:chExt cx="0" cy="0"/>
        </a:xfrm>
      </p:grpSpPr>
      <p:sp>
        <p:nvSpPr>
          <p:cNvPr id="5" name="Google Shape;718;p83"/>
          <p:cNvSpPr txBox="1">
            <a:spLocks noGrp="1"/>
          </p:cNvSpPr>
          <p:nvPr>
            <p:ph type="title"/>
          </p:nvPr>
        </p:nvSpPr>
        <p:spPr>
          <a:xfrm>
            <a:off x="638628" y="314397"/>
            <a:ext cx="3483429" cy="572700"/>
          </a:xfrm>
          <a:prstGeom prst="rect">
            <a:avLst/>
          </a:prstGeom>
        </p:spPr>
        <p:txBody>
          <a:bodyPr spcFirstLastPara="1" wrap="square" lIns="91425" tIns="91425" rIns="91425" bIns="91425" anchor="t" anchorCtr="0">
            <a:noAutofit/>
          </a:bodyPr>
          <a:lstStyle/>
          <a:p>
            <a:pPr lvl="0"/>
            <a:r>
              <a:rPr lang="en-US" b="1"/>
              <a:t>Lifecycle method:</a:t>
            </a:r>
            <a:endParaRPr/>
          </a:p>
        </p:txBody>
      </p:sp>
      <p:sp>
        <p:nvSpPr>
          <p:cNvPr id="2" name="Rectangle 1"/>
          <p:cNvSpPr/>
          <p:nvPr/>
        </p:nvSpPr>
        <p:spPr>
          <a:xfrm>
            <a:off x="638628" y="1084818"/>
            <a:ext cx="8113486" cy="1015663"/>
          </a:xfrm>
          <a:prstGeom prst="rect">
            <a:avLst/>
          </a:prstGeom>
        </p:spPr>
        <p:txBody>
          <a:bodyPr wrap="square">
            <a:spAutoFit/>
          </a:bodyPr>
          <a:lstStyle/>
          <a:p>
            <a:r>
              <a:rPr lang="en-US" sz="2000">
                <a:latin typeface="Montserrat" panose="020B0604020202020204" charset="0"/>
              </a:rPr>
              <a:t>Methods called corresponding to different stages in the "lifecycle" process of a component in React. </a:t>
            </a:r>
            <a:br>
              <a:rPr lang="en-US" sz="2000"/>
            </a:br>
            <a:endParaRPr lang="en-US" sz="2000">
              <a:latin typeface="Montserrat" panose="020B0604020202020204" charset="0"/>
            </a:endParaRPr>
          </a:p>
        </p:txBody>
      </p:sp>
      <p:sp>
        <p:nvSpPr>
          <p:cNvPr id="3" name="Rectangle 2">
            <a:extLst>
              <a:ext uri="{FF2B5EF4-FFF2-40B4-BE49-F238E27FC236}">
                <a16:creationId xmlns:a16="http://schemas.microsoft.com/office/drawing/2014/main" id="{E3D1598D-0640-D799-B30E-8365C58725C9}"/>
              </a:ext>
            </a:extLst>
          </p:cNvPr>
          <p:cNvSpPr/>
          <p:nvPr/>
        </p:nvSpPr>
        <p:spPr>
          <a:xfrm>
            <a:off x="638628" y="2298202"/>
            <a:ext cx="8113486" cy="1015663"/>
          </a:xfrm>
          <a:prstGeom prst="rect">
            <a:avLst/>
          </a:prstGeom>
        </p:spPr>
        <p:txBody>
          <a:bodyPr wrap="square">
            <a:spAutoFit/>
          </a:bodyPr>
          <a:lstStyle/>
          <a:p>
            <a:r>
              <a:rPr lang="en-US" sz="2000">
                <a:latin typeface="Montserrat" panose="020B0604020202020204" charset="0"/>
              </a:rPr>
              <a:t>The</a:t>
            </a:r>
            <a:r>
              <a:rPr lang="en-US" sz="2000" b="1">
                <a:latin typeface="Montserrat" panose="020B0604020202020204" charset="0"/>
              </a:rPr>
              <a:t> </a:t>
            </a:r>
            <a:r>
              <a:rPr lang="en-US" sz="2000">
                <a:latin typeface="Montserrat" panose="020B0604020202020204" charset="0"/>
              </a:rPr>
              <a:t>lifecycle methods in React are divided into three main groups:</a:t>
            </a:r>
            <a:br>
              <a:rPr lang="en-US" sz="2000">
                <a:latin typeface="Montserrat" panose="020B0604020202020204" charset="0"/>
              </a:rPr>
            </a:br>
            <a:endParaRPr lang="en-US" sz="2000">
              <a:latin typeface="Montserrat" panose="020B0604020202020204" charset="0"/>
            </a:endParaRPr>
          </a:p>
        </p:txBody>
      </p:sp>
    </p:spTree>
    <p:extLst>
      <p:ext uri="{BB962C8B-B14F-4D97-AF65-F5344CB8AC3E}">
        <p14:creationId xmlns:p14="http://schemas.microsoft.com/office/powerpoint/2010/main" val="32823432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wipe(left)">
                                      <p:cBhvr>
                                        <p:cTn id="13" dur="500"/>
                                        <p:tgtEl>
                                          <p:spTgt spid="2"/>
                                        </p:tgtEl>
                                      </p:cBhvr>
                                    </p:animEffect>
                                  </p:childTnLst>
                                </p:cTn>
                              </p:par>
                            </p:childTnLst>
                          </p:cTn>
                        </p:par>
                      </p:childTnLst>
                    </p:cTn>
                  </p:par>
                  <p:par>
                    <p:cTn id="14" fill="hold">
                      <p:stCondLst>
                        <p:cond delay="indefinite"/>
                      </p:stCondLst>
                      <p:childTnLst>
                        <p:par>
                          <p:cTn id="15" fill="hold">
                            <p:stCondLst>
                              <p:cond delay="0"/>
                            </p:stCondLst>
                            <p:childTnLst>
                              <p:par>
                                <p:cTn id="16" presetID="14" presetClass="entr" presetSubtype="10" fill="hold" grpId="0" nodeType="click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randombar(horizontal)">
                                      <p:cBhvr>
                                        <p:cTn id="18"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uiExpand="1"/>
      <p:bldP spid="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736"/>
        <p:cNvGrpSpPr/>
        <p:nvPr/>
      </p:nvGrpSpPr>
      <p:grpSpPr>
        <a:xfrm>
          <a:off x="0" y="0"/>
          <a:ext cx="0" cy="0"/>
          <a:chOff x="0" y="0"/>
          <a:chExt cx="0" cy="0"/>
        </a:xfrm>
      </p:grpSpPr>
      <p:pic>
        <p:nvPicPr>
          <p:cNvPr id="4" name="Picture 3">
            <a:extLst>
              <a:ext uri="{FF2B5EF4-FFF2-40B4-BE49-F238E27FC236}">
                <a16:creationId xmlns:a16="http://schemas.microsoft.com/office/drawing/2014/main" id="{DA45B3E3-7B0E-33B6-678C-CEF6E57C46AF}"/>
              </a:ext>
            </a:extLst>
          </p:cNvPr>
          <p:cNvPicPr>
            <a:picLocks noChangeAspect="1"/>
          </p:cNvPicPr>
          <p:nvPr/>
        </p:nvPicPr>
        <p:blipFill>
          <a:blip r:embed="rId3"/>
          <a:stretch>
            <a:fillRect/>
          </a:stretch>
        </p:blipFill>
        <p:spPr>
          <a:xfrm>
            <a:off x="-25" y="0"/>
            <a:ext cx="9144000" cy="5137564"/>
          </a:xfrm>
          <a:prstGeom prst="rect">
            <a:avLst/>
          </a:prstGeom>
        </p:spPr>
      </p:pic>
      <p:sp>
        <p:nvSpPr>
          <p:cNvPr id="8" name="Title 7">
            <a:extLst>
              <a:ext uri="{FF2B5EF4-FFF2-40B4-BE49-F238E27FC236}">
                <a16:creationId xmlns:a16="http://schemas.microsoft.com/office/drawing/2014/main" id="{FC45D129-4D9D-6335-09E1-BB51980181FF}"/>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6921077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736"/>
        <p:cNvGrpSpPr/>
        <p:nvPr/>
      </p:nvGrpSpPr>
      <p:grpSpPr>
        <a:xfrm>
          <a:off x="0" y="0"/>
          <a:ext cx="0" cy="0"/>
          <a:chOff x="0" y="0"/>
          <a:chExt cx="0" cy="0"/>
        </a:xfrm>
      </p:grpSpPr>
      <p:sp>
        <p:nvSpPr>
          <p:cNvPr id="5" name="Google Shape;718;p83"/>
          <p:cNvSpPr txBox="1">
            <a:spLocks noGrp="1"/>
          </p:cNvSpPr>
          <p:nvPr>
            <p:ph type="title"/>
          </p:nvPr>
        </p:nvSpPr>
        <p:spPr>
          <a:xfrm>
            <a:off x="728780" y="224244"/>
            <a:ext cx="3483429" cy="572700"/>
          </a:xfrm>
          <a:prstGeom prst="rect">
            <a:avLst/>
          </a:prstGeom>
        </p:spPr>
        <p:txBody>
          <a:bodyPr spcFirstLastPara="1" wrap="square" lIns="91425" tIns="91425" rIns="91425" bIns="91425" anchor="t" anchorCtr="0">
            <a:noAutofit/>
          </a:bodyPr>
          <a:lstStyle/>
          <a:p>
            <a:pPr lvl="0" algn="l"/>
            <a:r>
              <a:rPr lang="en-US" b="1"/>
              <a:t>Route</a:t>
            </a:r>
            <a:endParaRPr/>
          </a:p>
        </p:txBody>
      </p:sp>
      <p:sp>
        <p:nvSpPr>
          <p:cNvPr id="2" name="Rectangle 1"/>
          <p:cNvSpPr/>
          <p:nvPr/>
        </p:nvSpPr>
        <p:spPr>
          <a:xfrm>
            <a:off x="728780" y="796944"/>
            <a:ext cx="8113486" cy="400110"/>
          </a:xfrm>
          <a:prstGeom prst="rect">
            <a:avLst/>
          </a:prstGeom>
        </p:spPr>
        <p:txBody>
          <a:bodyPr wrap="square">
            <a:spAutoFit/>
          </a:bodyPr>
          <a:lstStyle/>
          <a:p>
            <a:pPr algn="just"/>
            <a:r>
              <a:rPr lang="en-US" sz="2000">
                <a:latin typeface="Montserrat" panose="020B0604020202020204" charset="0"/>
              </a:rPr>
              <a:t>Defines a mapping between a URL and a Component.</a:t>
            </a:r>
          </a:p>
        </p:txBody>
      </p:sp>
      <p:sp>
        <p:nvSpPr>
          <p:cNvPr id="29" name="Rectangle 28"/>
          <p:cNvSpPr/>
          <p:nvPr/>
        </p:nvSpPr>
        <p:spPr>
          <a:xfrm>
            <a:off x="1539688" y="1966829"/>
            <a:ext cx="6064624" cy="2308324"/>
          </a:xfrm>
          <a:prstGeom prst="rect">
            <a:avLst/>
          </a:prstGeom>
          <a:solidFill>
            <a:schemeClr val="accent1">
              <a:lumMod val="20000"/>
              <a:lumOff val="80000"/>
            </a:schemeClr>
          </a:solidFill>
        </p:spPr>
        <p:txBody>
          <a:bodyPr wrap="square">
            <a:spAutoFit/>
          </a:bodyPr>
          <a:lstStyle/>
          <a:p>
            <a:r>
              <a:rPr lang="en-US" sz="1800"/>
              <a:t>&lt;Router&gt;</a:t>
            </a:r>
          </a:p>
          <a:p>
            <a:r>
              <a:rPr lang="en-US" sz="1800"/>
              <a:t>    &lt;div className="App"&gt;</a:t>
            </a:r>
          </a:p>
          <a:p>
            <a:r>
              <a:rPr lang="en-US" sz="1800"/>
              <a:t>        &lt;Route path="/" exact component={Home} /&gt;</a:t>
            </a:r>
          </a:p>
          <a:p>
            <a:r>
              <a:rPr lang="en-US" sz="1800"/>
              <a:t>        &lt;Route path="/about" component={About} /&gt;</a:t>
            </a:r>
          </a:p>
          <a:p>
            <a:r>
              <a:rPr lang="en-US" sz="1800"/>
              <a:t>        &lt;Route path="/contact" component={Contact} /&gt;</a:t>
            </a:r>
          </a:p>
          <a:p>
            <a:r>
              <a:rPr lang="en-US" sz="1800"/>
              <a:t>        &lt;Route component={NotFound}/&gt;</a:t>
            </a:r>
          </a:p>
          <a:p>
            <a:r>
              <a:rPr lang="en-US" sz="1800"/>
              <a:t>    &lt;/div&gt;</a:t>
            </a:r>
          </a:p>
          <a:p>
            <a:r>
              <a:rPr lang="en-US" sz="1800"/>
              <a:t>&lt;/Router&gt;</a:t>
            </a:r>
          </a:p>
        </p:txBody>
      </p:sp>
    </p:spTree>
    <p:extLst>
      <p:ext uri="{BB962C8B-B14F-4D97-AF65-F5344CB8AC3E}">
        <p14:creationId xmlns:p14="http://schemas.microsoft.com/office/powerpoint/2010/main" val="4399750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wipe(left)">
                                      <p:cBhvr>
                                        <p:cTn id="13" dur="500"/>
                                        <p:tgtEl>
                                          <p:spTgt spid="2"/>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iterate type="lt">
                                    <p:tmPct val="2000"/>
                                  </p:iterate>
                                  <p:childTnLst>
                                    <p:set>
                                      <p:cBhvr>
                                        <p:cTn id="17" dur="1" fill="hold">
                                          <p:stCondLst>
                                            <p:cond delay="0"/>
                                          </p:stCondLst>
                                        </p:cTn>
                                        <p:tgtEl>
                                          <p:spTgt spid="29">
                                            <p:txEl>
                                              <p:pRg st="0" end="0"/>
                                            </p:txEl>
                                          </p:spTgt>
                                        </p:tgtEl>
                                        <p:attrNameLst>
                                          <p:attrName>style.visibility</p:attrName>
                                        </p:attrNameLst>
                                      </p:cBhvr>
                                      <p:to>
                                        <p:strVal val="visible"/>
                                      </p:to>
                                    </p:set>
                                    <p:animEffect transition="in" filter="fade">
                                      <p:cBhvr>
                                        <p:cTn id="18" dur="500"/>
                                        <p:tgtEl>
                                          <p:spTgt spid="29">
                                            <p:txEl>
                                              <p:pRg st="0" end="0"/>
                                            </p:txEl>
                                          </p:spTgt>
                                        </p:tgtEl>
                                      </p:cBhvr>
                                    </p:animEffect>
                                  </p:childTnLst>
                                </p:cTn>
                              </p:par>
                              <p:par>
                                <p:cTn id="19" presetID="10" presetClass="entr" presetSubtype="0" fill="hold" nodeType="withEffect">
                                  <p:stCondLst>
                                    <p:cond delay="700"/>
                                  </p:stCondLst>
                                  <p:iterate type="lt">
                                    <p:tmPct val="2000"/>
                                  </p:iterate>
                                  <p:childTnLst>
                                    <p:set>
                                      <p:cBhvr>
                                        <p:cTn id="20" dur="1" fill="hold">
                                          <p:stCondLst>
                                            <p:cond delay="0"/>
                                          </p:stCondLst>
                                        </p:cTn>
                                        <p:tgtEl>
                                          <p:spTgt spid="29">
                                            <p:txEl>
                                              <p:pRg st="1" end="1"/>
                                            </p:txEl>
                                          </p:spTgt>
                                        </p:tgtEl>
                                        <p:attrNameLst>
                                          <p:attrName>style.visibility</p:attrName>
                                        </p:attrNameLst>
                                      </p:cBhvr>
                                      <p:to>
                                        <p:strVal val="visible"/>
                                      </p:to>
                                    </p:set>
                                    <p:animEffect transition="in" filter="fade">
                                      <p:cBhvr>
                                        <p:cTn id="21" dur="500"/>
                                        <p:tgtEl>
                                          <p:spTgt spid="29">
                                            <p:txEl>
                                              <p:pRg st="1" end="1"/>
                                            </p:txEl>
                                          </p:spTgt>
                                        </p:tgtEl>
                                      </p:cBhvr>
                                    </p:animEffect>
                                  </p:childTnLst>
                                </p:cTn>
                              </p:par>
                              <p:par>
                                <p:cTn id="22" presetID="10" presetClass="entr" presetSubtype="0" fill="hold" nodeType="withEffect">
                                  <p:stCondLst>
                                    <p:cond delay="1400"/>
                                  </p:stCondLst>
                                  <p:iterate type="lt">
                                    <p:tmPct val="2000"/>
                                  </p:iterate>
                                  <p:childTnLst>
                                    <p:set>
                                      <p:cBhvr>
                                        <p:cTn id="23" dur="1" fill="hold">
                                          <p:stCondLst>
                                            <p:cond delay="0"/>
                                          </p:stCondLst>
                                        </p:cTn>
                                        <p:tgtEl>
                                          <p:spTgt spid="29">
                                            <p:txEl>
                                              <p:pRg st="2" end="2"/>
                                            </p:txEl>
                                          </p:spTgt>
                                        </p:tgtEl>
                                        <p:attrNameLst>
                                          <p:attrName>style.visibility</p:attrName>
                                        </p:attrNameLst>
                                      </p:cBhvr>
                                      <p:to>
                                        <p:strVal val="visible"/>
                                      </p:to>
                                    </p:set>
                                    <p:animEffect transition="in" filter="fade">
                                      <p:cBhvr>
                                        <p:cTn id="24" dur="500"/>
                                        <p:tgtEl>
                                          <p:spTgt spid="29">
                                            <p:txEl>
                                              <p:pRg st="2" end="2"/>
                                            </p:txEl>
                                          </p:spTgt>
                                        </p:tgtEl>
                                      </p:cBhvr>
                                    </p:animEffect>
                                  </p:childTnLst>
                                </p:cTn>
                              </p:par>
                              <p:par>
                                <p:cTn id="25" presetID="10" presetClass="entr" presetSubtype="0" fill="hold" nodeType="withEffect">
                                  <p:stCondLst>
                                    <p:cond delay="2300"/>
                                  </p:stCondLst>
                                  <p:iterate type="lt">
                                    <p:tmPct val="2000"/>
                                  </p:iterate>
                                  <p:childTnLst>
                                    <p:set>
                                      <p:cBhvr>
                                        <p:cTn id="26" dur="1" fill="hold">
                                          <p:stCondLst>
                                            <p:cond delay="0"/>
                                          </p:stCondLst>
                                        </p:cTn>
                                        <p:tgtEl>
                                          <p:spTgt spid="29">
                                            <p:txEl>
                                              <p:pRg st="3" end="3"/>
                                            </p:txEl>
                                          </p:spTgt>
                                        </p:tgtEl>
                                        <p:attrNameLst>
                                          <p:attrName>style.visibility</p:attrName>
                                        </p:attrNameLst>
                                      </p:cBhvr>
                                      <p:to>
                                        <p:strVal val="visible"/>
                                      </p:to>
                                    </p:set>
                                    <p:animEffect transition="in" filter="fade">
                                      <p:cBhvr>
                                        <p:cTn id="27" dur="500"/>
                                        <p:tgtEl>
                                          <p:spTgt spid="29">
                                            <p:txEl>
                                              <p:pRg st="3" end="3"/>
                                            </p:txEl>
                                          </p:spTgt>
                                        </p:tgtEl>
                                      </p:cBhvr>
                                    </p:animEffect>
                                  </p:childTnLst>
                                </p:cTn>
                              </p:par>
                              <p:par>
                                <p:cTn id="28" presetID="10" presetClass="entr" presetSubtype="0" fill="hold" nodeType="withEffect">
                                  <p:stCondLst>
                                    <p:cond delay="3100"/>
                                  </p:stCondLst>
                                  <p:iterate type="lt">
                                    <p:tmPct val="2000"/>
                                  </p:iterate>
                                  <p:childTnLst>
                                    <p:set>
                                      <p:cBhvr>
                                        <p:cTn id="29" dur="1" fill="hold">
                                          <p:stCondLst>
                                            <p:cond delay="0"/>
                                          </p:stCondLst>
                                        </p:cTn>
                                        <p:tgtEl>
                                          <p:spTgt spid="29">
                                            <p:txEl>
                                              <p:pRg st="4" end="4"/>
                                            </p:txEl>
                                          </p:spTgt>
                                        </p:tgtEl>
                                        <p:attrNameLst>
                                          <p:attrName>style.visibility</p:attrName>
                                        </p:attrNameLst>
                                      </p:cBhvr>
                                      <p:to>
                                        <p:strVal val="visible"/>
                                      </p:to>
                                    </p:set>
                                    <p:animEffect transition="in" filter="fade">
                                      <p:cBhvr>
                                        <p:cTn id="30" dur="500"/>
                                        <p:tgtEl>
                                          <p:spTgt spid="29">
                                            <p:txEl>
                                              <p:pRg st="4" end="4"/>
                                            </p:txEl>
                                          </p:spTgt>
                                        </p:tgtEl>
                                      </p:cBhvr>
                                    </p:animEffect>
                                  </p:childTnLst>
                                </p:cTn>
                              </p:par>
                              <p:par>
                                <p:cTn id="31" presetID="10" presetClass="entr" presetSubtype="0" fill="hold" nodeType="withEffect">
                                  <p:stCondLst>
                                    <p:cond delay="4000"/>
                                  </p:stCondLst>
                                  <p:iterate type="lt">
                                    <p:tmPct val="2000"/>
                                  </p:iterate>
                                  <p:childTnLst>
                                    <p:set>
                                      <p:cBhvr>
                                        <p:cTn id="32" dur="1" fill="hold">
                                          <p:stCondLst>
                                            <p:cond delay="0"/>
                                          </p:stCondLst>
                                        </p:cTn>
                                        <p:tgtEl>
                                          <p:spTgt spid="29">
                                            <p:txEl>
                                              <p:pRg st="5" end="5"/>
                                            </p:txEl>
                                          </p:spTgt>
                                        </p:tgtEl>
                                        <p:attrNameLst>
                                          <p:attrName>style.visibility</p:attrName>
                                        </p:attrNameLst>
                                      </p:cBhvr>
                                      <p:to>
                                        <p:strVal val="visible"/>
                                      </p:to>
                                    </p:set>
                                    <p:animEffect transition="in" filter="fade">
                                      <p:cBhvr>
                                        <p:cTn id="33" dur="500"/>
                                        <p:tgtEl>
                                          <p:spTgt spid="29">
                                            <p:txEl>
                                              <p:pRg st="5" end="5"/>
                                            </p:txEl>
                                          </p:spTgt>
                                        </p:tgtEl>
                                      </p:cBhvr>
                                    </p:animEffect>
                                  </p:childTnLst>
                                </p:cTn>
                              </p:par>
                              <p:par>
                                <p:cTn id="34" presetID="10" presetClass="entr" presetSubtype="0" fill="hold" nodeType="withEffect">
                                  <p:stCondLst>
                                    <p:cond delay="4800"/>
                                  </p:stCondLst>
                                  <p:iterate type="lt">
                                    <p:tmPct val="2000"/>
                                  </p:iterate>
                                  <p:childTnLst>
                                    <p:set>
                                      <p:cBhvr>
                                        <p:cTn id="35" dur="1" fill="hold">
                                          <p:stCondLst>
                                            <p:cond delay="0"/>
                                          </p:stCondLst>
                                        </p:cTn>
                                        <p:tgtEl>
                                          <p:spTgt spid="29">
                                            <p:txEl>
                                              <p:pRg st="6" end="6"/>
                                            </p:txEl>
                                          </p:spTgt>
                                        </p:tgtEl>
                                        <p:attrNameLst>
                                          <p:attrName>style.visibility</p:attrName>
                                        </p:attrNameLst>
                                      </p:cBhvr>
                                      <p:to>
                                        <p:strVal val="visible"/>
                                      </p:to>
                                    </p:set>
                                    <p:animEffect transition="in" filter="fade">
                                      <p:cBhvr>
                                        <p:cTn id="36" dur="500"/>
                                        <p:tgtEl>
                                          <p:spTgt spid="29">
                                            <p:txEl>
                                              <p:pRg st="6" end="6"/>
                                            </p:txEl>
                                          </p:spTgt>
                                        </p:tgtEl>
                                      </p:cBhvr>
                                    </p:animEffect>
                                  </p:childTnLst>
                                </p:cTn>
                              </p:par>
                              <p:par>
                                <p:cTn id="37" presetID="10" presetClass="entr" presetSubtype="0" fill="hold" nodeType="withEffect">
                                  <p:stCondLst>
                                    <p:cond delay="5300"/>
                                  </p:stCondLst>
                                  <p:iterate type="lt">
                                    <p:tmPct val="2000"/>
                                  </p:iterate>
                                  <p:childTnLst>
                                    <p:set>
                                      <p:cBhvr>
                                        <p:cTn id="38" dur="1" fill="hold">
                                          <p:stCondLst>
                                            <p:cond delay="0"/>
                                          </p:stCondLst>
                                        </p:cTn>
                                        <p:tgtEl>
                                          <p:spTgt spid="29">
                                            <p:txEl>
                                              <p:pRg st="7" end="7"/>
                                            </p:txEl>
                                          </p:spTgt>
                                        </p:tgtEl>
                                        <p:attrNameLst>
                                          <p:attrName>style.visibility</p:attrName>
                                        </p:attrNameLst>
                                      </p:cBhvr>
                                      <p:to>
                                        <p:strVal val="visible"/>
                                      </p:to>
                                    </p:set>
                                    <p:animEffect transition="in" filter="fade">
                                      <p:cBhvr>
                                        <p:cTn id="39" dur="500"/>
                                        <p:tgtEl>
                                          <p:spTgt spid="2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uiExpand="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Google Shape;494;p61"/>
          <p:cNvSpPr txBox="1">
            <a:spLocks noGrp="1"/>
          </p:cNvSpPr>
          <p:nvPr>
            <p:ph type="title"/>
          </p:nvPr>
        </p:nvSpPr>
        <p:spPr>
          <a:xfrm>
            <a:off x="713225" y="445025"/>
            <a:ext cx="3583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Table of contents</a:t>
            </a:r>
            <a:endParaRPr/>
          </a:p>
        </p:txBody>
      </p:sp>
      <p:sp>
        <p:nvSpPr>
          <p:cNvPr id="495" name="Google Shape;495;p61"/>
          <p:cNvSpPr txBox="1">
            <a:spLocks noGrp="1"/>
          </p:cNvSpPr>
          <p:nvPr>
            <p:ph type="subTitle" idx="3"/>
          </p:nvPr>
        </p:nvSpPr>
        <p:spPr>
          <a:xfrm>
            <a:off x="1655199" y="1942925"/>
            <a:ext cx="2641825" cy="357000"/>
          </a:xfrm>
          <a:prstGeom prst="rect">
            <a:avLst/>
          </a:prstGeom>
        </p:spPr>
        <p:txBody>
          <a:bodyPr spcFirstLastPara="1" wrap="square" lIns="91425" tIns="91425" rIns="91425" bIns="91425" anchor="ctr" anchorCtr="0">
            <a:noAutofit/>
          </a:bodyPr>
          <a:lstStyle/>
          <a:p>
            <a:r>
              <a:rPr lang="en-US"/>
              <a:t>Introduce MERN</a:t>
            </a:r>
          </a:p>
        </p:txBody>
      </p:sp>
      <p:sp>
        <p:nvSpPr>
          <p:cNvPr id="496" name="Google Shape;496;p61"/>
          <p:cNvSpPr txBox="1">
            <a:spLocks noGrp="1"/>
          </p:cNvSpPr>
          <p:nvPr>
            <p:ph type="subTitle" idx="1"/>
          </p:nvPr>
        </p:nvSpPr>
        <p:spPr>
          <a:xfrm>
            <a:off x="4486210" y="1905899"/>
            <a:ext cx="3515679" cy="357000"/>
          </a:xfrm>
          <a:prstGeom prst="rect">
            <a:avLst/>
          </a:prstGeom>
        </p:spPr>
        <p:txBody>
          <a:bodyPr spcFirstLastPara="1" wrap="square" lIns="91425" tIns="91425" rIns="91425" bIns="91425" anchor="ctr" anchorCtr="0">
            <a:noAutofit/>
          </a:bodyPr>
          <a:lstStyle/>
          <a:p>
            <a:r>
              <a:rPr lang="en-US"/>
              <a:t>Some concepts in React</a:t>
            </a:r>
          </a:p>
        </p:txBody>
      </p:sp>
      <p:sp>
        <p:nvSpPr>
          <p:cNvPr id="501" name="Google Shape;501;p61"/>
          <p:cNvSpPr txBox="1">
            <a:spLocks noGrp="1"/>
          </p:cNvSpPr>
          <p:nvPr>
            <p:ph type="subTitle" idx="7"/>
          </p:nvPr>
        </p:nvSpPr>
        <p:spPr>
          <a:xfrm>
            <a:off x="2642191" y="3774858"/>
            <a:ext cx="3859618" cy="357000"/>
          </a:xfrm>
          <a:prstGeom prst="rect">
            <a:avLst/>
          </a:prstGeom>
        </p:spPr>
        <p:txBody>
          <a:bodyPr spcFirstLastPara="1" wrap="square" lIns="91425" tIns="91425" rIns="91425" bIns="91425" anchor="ctr" anchorCtr="0">
            <a:noAutofit/>
          </a:bodyPr>
          <a:lstStyle/>
          <a:p>
            <a:r>
              <a:rPr lang="en-US"/>
              <a:t>Demo</a:t>
            </a:r>
          </a:p>
        </p:txBody>
      </p:sp>
      <p:sp>
        <p:nvSpPr>
          <p:cNvPr id="502" name="Google Shape;502;p61"/>
          <p:cNvSpPr txBox="1">
            <a:spLocks noGrp="1"/>
          </p:cNvSpPr>
          <p:nvPr>
            <p:ph type="subTitle" idx="8"/>
          </p:nvPr>
        </p:nvSpPr>
        <p:spPr>
          <a:xfrm>
            <a:off x="3329000" y="4079875"/>
            <a:ext cx="2486100" cy="618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a:p>
        </p:txBody>
      </p:sp>
      <p:sp>
        <p:nvSpPr>
          <p:cNvPr id="503" name="Google Shape;503;p61"/>
          <p:cNvSpPr txBox="1">
            <a:spLocks noGrp="1"/>
          </p:cNvSpPr>
          <p:nvPr>
            <p:ph type="title" idx="9"/>
          </p:nvPr>
        </p:nvSpPr>
        <p:spPr>
          <a:xfrm>
            <a:off x="2378650" y="1303588"/>
            <a:ext cx="1039200" cy="667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504" name="Google Shape;504;p61"/>
          <p:cNvSpPr txBox="1">
            <a:spLocks noGrp="1"/>
          </p:cNvSpPr>
          <p:nvPr>
            <p:ph type="title" idx="13"/>
          </p:nvPr>
        </p:nvSpPr>
        <p:spPr>
          <a:xfrm>
            <a:off x="5724450" y="1303588"/>
            <a:ext cx="1039200" cy="667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505" name="Google Shape;505;p61"/>
          <p:cNvSpPr txBox="1">
            <a:spLocks noGrp="1"/>
          </p:cNvSpPr>
          <p:nvPr>
            <p:ph type="title" idx="14"/>
          </p:nvPr>
        </p:nvSpPr>
        <p:spPr>
          <a:xfrm>
            <a:off x="4052450" y="3126488"/>
            <a:ext cx="1039200" cy="667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2" name="Subtitle 1"/>
          <p:cNvSpPr>
            <a:spLocks noGrp="1"/>
          </p:cNvSpPr>
          <p:nvPr>
            <p:ph type="subTitle" idx="4"/>
          </p:nvPr>
        </p:nvSpPr>
        <p:spPr/>
        <p:txBody>
          <a:bodyPr/>
          <a:lstStyle/>
          <a:p>
            <a:endParaRPr lang="en-US"/>
          </a:p>
        </p:txBody>
      </p:sp>
      <p:sp>
        <p:nvSpPr>
          <p:cNvPr id="3" name="Subtitle 2"/>
          <p:cNvSpPr>
            <a:spLocks noGrp="1"/>
          </p:cNvSpPr>
          <p:nvPr>
            <p:ph type="subTitle" idx="2"/>
          </p:nvPr>
        </p:nvSpPr>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94"/>
                                        </p:tgtEl>
                                        <p:attrNameLst>
                                          <p:attrName>style.visibility</p:attrName>
                                        </p:attrNameLst>
                                      </p:cBhvr>
                                      <p:to>
                                        <p:strVal val="visible"/>
                                      </p:to>
                                    </p:set>
                                    <p:animEffect transition="in" filter="wipe(down)">
                                      <p:cBhvr>
                                        <p:cTn id="7" dur="580">
                                          <p:stCondLst>
                                            <p:cond delay="0"/>
                                          </p:stCondLst>
                                        </p:cTn>
                                        <p:tgtEl>
                                          <p:spTgt spid="494"/>
                                        </p:tgtEl>
                                      </p:cBhvr>
                                    </p:animEffect>
                                    <p:anim calcmode="lin" valueType="num">
                                      <p:cBhvr>
                                        <p:cTn id="8" dur="1822" tmFilter="0,0; 0.14,0.36; 0.43,0.73; 0.71,0.91; 1.0,1.0">
                                          <p:stCondLst>
                                            <p:cond delay="0"/>
                                          </p:stCondLst>
                                        </p:cTn>
                                        <p:tgtEl>
                                          <p:spTgt spid="49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9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9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9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94"/>
                                        </p:tgtEl>
                                        <p:attrNameLst>
                                          <p:attrName>ppt_y</p:attrName>
                                        </p:attrNameLst>
                                      </p:cBhvr>
                                      <p:tavLst>
                                        <p:tav tm="0" fmla="#ppt_y-sin(pi*$)/81">
                                          <p:val>
                                            <p:fltVal val="0"/>
                                          </p:val>
                                        </p:tav>
                                        <p:tav tm="100000">
                                          <p:val>
                                            <p:fltVal val="1"/>
                                          </p:val>
                                        </p:tav>
                                      </p:tavLst>
                                    </p:anim>
                                    <p:animScale>
                                      <p:cBhvr>
                                        <p:cTn id="13" dur="26">
                                          <p:stCondLst>
                                            <p:cond delay="650"/>
                                          </p:stCondLst>
                                        </p:cTn>
                                        <p:tgtEl>
                                          <p:spTgt spid="494"/>
                                        </p:tgtEl>
                                      </p:cBhvr>
                                      <p:to x="100000" y="60000"/>
                                    </p:animScale>
                                    <p:animScale>
                                      <p:cBhvr>
                                        <p:cTn id="14" dur="166" decel="50000">
                                          <p:stCondLst>
                                            <p:cond delay="676"/>
                                          </p:stCondLst>
                                        </p:cTn>
                                        <p:tgtEl>
                                          <p:spTgt spid="494"/>
                                        </p:tgtEl>
                                      </p:cBhvr>
                                      <p:to x="100000" y="100000"/>
                                    </p:animScale>
                                    <p:animScale>
                                      <p:cBhvr>
                                        <p:cTn id="15" dur="26">
                                          <p:stCondLst>
                                            <p:cond delay="1312"/>
                                          </p:stCondLst>
                                        </p:cTn>
                                        <p:tgtEl>
                                          <p:spTgt spid="494"/>
                                        </p:tgtEl>
                                      </p:cBhvr>
                                      <p:to x="100000" y="80000"/>
                                    </p:animScale>
                                    <p:animScale>
                                      <p:cBhvr>
                                        <p:cTn id="16" dur="166" decel="50000">
                                          <p:stCondLst>
                                            <p:cond delay="1338"/>
                                          </p:stCondLst>
                                        </p:cTn>
                                        <p:tgtEl>
                                          <p:spTgt spid="494"/>
                                        </p:tgtEl>
                                      </p:cBhvr>
                                      <p:to x="100000" y="100000"/>
                                    </p:animScale>
                                    <p:animScale>
                                      <p:cBhvr>
                                        <p:cTn id="17" dur="26">
                                          <p:stCondLst>
                                            <p:cond delay="1642"/>
                                          </p:stCondLst>
                                        </p:cTn>
                                        <p:tgtEl>
                                          <p:spTgt spid="494"/>
                                        </p:tgtEl>
                                      </p:cBhvr>
                                      <p:to x="100000" y="90000"/>
                                    </p:animScale>
                                    <p:animScale>
                                      <p:cBhvr>
                                        <p:cTn id="18" dur="166" decel="50000">
                                          <p:stCondLst>
                                            <p:cond delay="1668"/>
                                          </p:stCondLst>
                                        </p:cTn>
                                        <p:tgtEl>
                                          <p:spTgt spid="494"/>
                                        </p:tgtEl>
                                      </p:cBhvr>
                                      <p:to x="100000" y="100000"/>
                                    </p:animScale>
                                    <p:animScale>
                                      <p:cBhvr>
                                        <p:cTn id="19" dur="26">
                                          <p:stCondLst>
                                            <p:cond delay="1808"/>
                                          </p:stCondLst>
                                        </p:cTn>
                                        <p:tgtEl>
                                          <p:spTgt spid="494"/>
                                        </p:tgtEl>
                                      </p:cBhvr>
                                      <p:to x="100000" y="95000"/>
                                    </p:animScale>
                                    <p:animScale>
                                      <p:cBhvr>
                                        <p:cTn id="20" dur="166" decel="50000">
                                          <p:stCondLst>
                                            <p:cond delay="1834"/>
                                          </p:stCondLst>
                                        </p:cTn>
                                        <p:tgtEl>
                                          <p:spTgt spid="494"/>
                                        </p:tgtEl>
                                      </p:cBhvr>
                                      <p:to x="100000" y="100000"/>
                                    </p:animScale>
                                  </p:childTnLst>
                                </p:cTn>
                              </p:par>
                            </p:childTnLst>
                          </p:cTn>
                        </p:par>
                        <p:par>
                          <p:cTn id="21" fill="hold">
                            <p:stCondLst>
                              <p:cond delay="2000"/>
                            </p:stCondLst>
                            <p:childTnLst>
                              <p:par>
                                <p:cTn id="22" presetID="14" presetClass="entr" presetSubtype="10" fill="hold" grpId="0" nodeType="afterEffect">
                                  <p:stCondLst>
                                    <p:cond delay="0"/>
                                  </p:stCondLst>
                                  <p:childTnLst>
                                    <p:set>
                                      <p:cBhvr>
                                        <p:cTn id="23" dur="1" fill="hold">
                                          <p:stCondLst>
                                            <p:cond delay="0"/>
                                          </p:stCondLst>
                                        </p:cTn>
                                        <p:tgtEl>
                                          <p:spTgt spid="503"/>
                                        </p:tgtEl>
                                        <p:attrNameLst>
                                          <p:attrName>style.visibility</p:attrName>
                                        </p:attrNameLst>
                                      </p:cBhvr>
                                      <p:to>
                                        <p:strVal val="visible"/>
                                      </p:to>
                                    </p:set>
                                    <p:animEffect transition="in" filter="randombar(horizontal)">
                                      <p:cBhvr>
                                        <p:cTn id="24" dur="500"/>
                                        <p:tgtEl>
                                          <p:spTgt spid="503"/>
                                        </p:tgtEl>
                                      </p:cBhvr>
                                    </p:animEffect>
                                  </p:childTnLst>
                                </p:cTn>
                              </p:par>
                            </p:childTnLst>
                          </p:cTn>
                        </p:par>
                        <p:par>
                          <p:cTn id="25" fill="hold">
                            <p:stCondLst>
                              <p:cond delay="2500"/>
                            </p:stCondLst>
                            <p:childTnLst>
                              <p:par>
                                <p:cTn id="26" presetID="14" presetClass="entr" presetSubtype="10" fill="hold" grpId="0" nodeType="afterEffect">
                                  <p:stCondLst>
                                    <p:cond delay="0"/>
                                  </p:stCondLst>
                                  <p:childTnLst>
                                    <p:set>
                                      <p:cBhvr>
                                        <p:cTn id="27" dur="1" fill="hold">
                                          <p:stCondLst>
                                            <p:cond delay="0"/>
                                          </p:stCondLst>
                                        </p:cTn>
                                        <p:tgtEl>
                                          <p:spTgt spid="495">
                                            <p:txEl>
                                              <p:pRg st="0" end="0"/>
                                            </p:txEl>
                                          </p:spTgt>
                                        </p:tgtEl>
                                        <p:attrNameLst>
                                          <p:attrName>style.visibility</p:attrName>
                                        </p:attrNameLst>
                                      </p:cBhvr>
                                      <p:to>
                                        <p:strVal val="visible"/>
                                      </p:to>
                                    </p:set>
                                    <p:animEffect transition="in" filter="randombar(horizontal)">
                                      <p:cBhvr>
                                        <p:cTn id="28" dur="500"/>
                                        <p:tgtEl>
                                          <p:spTgt spid="495">
                                            <p:txEl>
                                              <p:pRg st="0" end="0"/>
                                            </p:txEl>
                                          </p:spTgt>
                                        </p:tgtEl>
                                      </p:cBhvr>
                                    </p:animEffect>
                                  </p:childTnLst>
                                </p:cTn>
                              </p:par>
                            </p:childTnLst>
                          </p:cTn>
                        </p:par>
                        <p:par>
                          <p:cTn id="29" fill="hold">
                            <p:stCondLst>
                              <p:cond delay="3000"/>
                            </p:stCondLst>
                            <p:childTnLst>
                              <p:par>
                                <p:cTn id="30" presetID="14" presetClass="entr" presetSubtype="10" fill="hold" grpId="0" nodeType="afterEffect">
                                  <p:stCondLst>
                                    <p:cond delay="0"/>
                                  </p:stCondLst>
                                  <p:childTnLst>
                                    <p:set>
                                      <p:cBhvr>
                                        <p:cTn id="31" dur="1" fill="hold">
                                          <p:stCondLst>
                                            <p:cond delay="0"/>
                                          </p:stCondLst>
                                        </p:cTn>
                                        <p:tgtEl>
                                          <p:spTgt spid="504"/>
                                        </p:tgtEl>
                                        <p:attrNameLst>
                                          <p:attrName>style.visibility</p:attrName>
                                        </p:attrNameLst>
                                      </p:cBhvr>
                                      <p:to>
                                        <p:strVal val="visible"/>
                                      </p:to>
                                    </p:set>
                                    <p:animEffect transition="in" filter="randombar(horizontal)">
                                      <p:cBhvr>
                                        <p:cTn id="32" dur="500"/>
                                        <p:tgtEl>
                                          <p:spTgt spid="504"/>
                                        </p:tgtEl>
                                      </p:cBhvr>
                                    </p:animEffect>
                                  </p:childTnLst>
                                </p:cTn>
                              </p:par>
                            </p:childTnLst>
                          </p:cTn>
                        </p:par>
                        <p:par>
                          <p:cTn id="33" fill="hold">
                            <p:stCondLst>
                              <p:cond delay="3500"/>
                            </p:stCondLst>
                            <p:childTnLst>
                              <p:par>
                                <p:cTn id="34" presetID="14" presetClass="entr" presetSubtype="10" fill="hold" grpId="0" nodeType="afterEffect">
                                  <p:stCondLst>
                                    <p:cond delay="0"/>
                                  </p:stCondLst>
                                  <p:childTnLst>
                                    <p:set>
                                      <p:cBhvr>
                                        <p:cTn id="35" dur="1" fill="hold">
                                          <p:stCondLst>
                                            <p:cond delay="0"/>
                                          </p:stCondLst>
                                        </p:cTn>
                                        <p:tgtEl>
                                          <p:spTgt spid="496">
                                            <p:txEl>
                                              <p:pRg st="0" end="0"/>
                                            </p:txEl>
                                          </p:spTgt>
                                        </p:tgtEl>
                                        <p:attrNameLst>
                                          <p:attrName>style.visibility</p:attrName>
                                        </p:attrNameLst>
                                      </p:cBhvr>
                                      <p:to>
                                        <p:strVal val="visible"/>
                                      </p:to>
                                    </p:set>
                                    <p:animEffect transition="in" filter="randombar(horizontal)">
                                      <p:cBhvr>
                                        <p:cTn id="36" dur="500"/>
                                        <p:tgtEl>
                                          <p:spTgt spid="496">
                                            <p:txEl>
                                              <p:pRg st="0" end="0"/>
                                            </p:txEl>
                                          </p:spTgt>
                                        </p:tgtEl>
                                      </p:cBhvr>
                                    </p:animEffect>
                                  </p:childTnLst>
                                </p:cTn>
                              </p:par>
                            </p:childTnLst>
                          </p:cTn>
                        </p:par>
                        <p:par>
                          <p:cTn id="37" fill="hold">
                            <p:stCondLst>
                              <p:cond delay="4000"/>
                            </p:stCondLst>
                            <p:childTnLst>
                              <p:par>
                                <p:cTn id="38" presetID="14" presetClass="entr" presetSubtype="10" fill="hold" grpId="0" nodeType="afterEffect">
                                  <p:stCondLst>
                                    <p:cond delay="0"/>
                                  </p:stCondLst>
                                  <p:childTnLst>
                                    <p:set>
                                      <p:cBhvr>
                                        <p:cTn id="39" dur="1" fill="hold">
                                          <p:stCondLst>
                                            <p:cond delay="0"/>
                                          </p:stCondLst>
                                        </p:cTn>
                                        <p:tgtEl>
                                          <p:spTgt spid="505"/>
                                        </p:tgtEl>
                                        <p:attrNameLst>
                                          <p:attrName>style.visibility</p:attrName>
                                        </p:attrNameLst>
                                      </p:cBhvr>
                                      <p:to>
                                        <p:strVal val="visible"/>
                                      </p:to>
                                    </p:set>
                                    <p:animEffect transition="in" filter="randombar(horizontal)">
                                      <p:cBhvr>
                                        <p:cTn id="40" dur="500"/>
                                        <p:tgtEl>
                                          <p:spTgt spid="505"/>
                                        </p:tgtEl>
                                      </p:cBhvr>
                                    </p:animEffect>
                                  </p:childTnLst>
                                </p:cTn>
                              </p:par>
                            </p:childTnLst>
                          </p:cTn>
                        </p:par>
                        <p:par>
                          <p:cTn id="41" fill="hold">
                            <p:stCondLst>
                              <p:cond delay="4500"/>
                            </p:stCondLst>
                            <p:childTnLst>
                              <p:par>
                                <p:cTn id="42" presetID="14" presetClass="entr" presetSubtype="10" fill="hold" grpId="0" nodeType="afterEffect">
                                  <p:stCondLst>
                                    <p:cond delay="0"/>
                                  </p:stCondLst>
                                  <p:childTnLst>
                                    <p:set>
                                      <p:cBhvr>
                                        <p:cTn id="43" dur="1" fill="hold">
                                          <p:stCondLst>
                                            <p:cond delay="0"/>
                                          </p:stCondLst>
                                        </p:cTn>
                                        <p:tgtEl>
                                          <p:spTgt spid="501">
                                            <p:txEl>
                                              <p:pRg st="0" end="0"/>
                                            </p:txEl>
                                          </p:spTgt>
                                        </p:tgtEl>
                                        <p:attrNameLst>
                                          <p:attrName>style.visibility</p:attrName>
                                        </p:attrNameLst>
                                      </p:cBhvr>
                                      <p:to>
                                        <p:strVal val="visible"/>
                                      </p:to>
                                    </p:set>
                                    <p:animEffect transition="in" filter="randombar(horizontal)">
                                      <p:cBhvr>
                                        <p:cTn id="44" dur="500"/>
                                        <p:tgtEl>
                                          <p:spTgt spid="50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4" grpId="0"/>
      <p:bldP spid="495" grpId="0" build="p"/>
      <p:bldP spid="496" grpId="0" build="p"/>
      <p:bldP spid="501" grpId="0" build="p"/>
      <p:bldP spid="503" grpId="0"/>
      <p:bldP spid="504" grpId="0"/>
      <p:bldP spid="50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701"/>
        <p:cNvGrpSpPr/>
        <p:nvPr/>
      </p:nvGrpSpPr>
      <p:grpSpPr>
        <a:xfrm>
          <a:off x="0" y="0"/>
          <a:ext cx="0" cy="0"/>
          <a:chOff x="0" y="0"/>
          <a:chExt cx="0" cy="0"/>
        </a:xfrm>
      </p:grpSpPr>
      <p:sp>
        <p:nvSpPr>
          <p:cNvPr id="702" name="Google Shape;702;p81"/>
          <p:cNvSpPr txBox="1">
            <a:spLocks noGrp="1"/>
          </p:cNvSpPr>
          <p:nvPr>
            <p:ph type="title"/>
          </p:nvPr>
        </p:nvSpPr>
        <p:spPr>
          <a:xfrm>
            <a:off x="1990600" y="2302675"/>
            <a:ext cx="5200650" cy="648900"/>
          </a:xfrm>
          <a:prstGeom prst="rect">
            <a:avLst/>
          </a:prstGeom>
        </p:spPr>
        <p:txBody>
          <a:bodyPr spcFirstLastPara="1" wrap="square" lIns="91425" tIns="91425" rIns="91425" bIns="91425" anchor="ctr" anchorCtr="0">
            <a:noAutofit/>
          </a:bodyPr>
          <a:lstStyle/>
          <a:p>
            <a:pPr lvl="0" algn="ctr"/>
            <a:r>
              <a:rPr lang="en-US"/>
              <a:t>Demo</a:t>
            </a:r>
            <a:endParaRPr/>
          </a:p>
        </p:txBody>
      </p:sp>
      <p:sp>
        <p:nvSpPr>
          <p:cNvPr id="703" name="Google Shape;703;p81"/>
          <p:cNvSpPr txBox="1">
            <a:spLocks noGrp="1"/>
          </p:cNvSpPr>
          <p:nvPr>
            <p:ph type="title" idx="2"/>
          </p:nvPr>
        </p:nvSpPr>
        <p:spPr>
          <a:xfrm>
            <a:off x="3765475" y="1324375"/>
            <a:ext cx="1650900" cy="978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704" name="Google Shape;704;p81"/>
          <p:cNvSpPr txBox="1">
            <a:spLocks noGrp="1"/>
          </p:cNvSpPr>
          <p:nvPr>
            <p:ph type="subTitle" idx="1"/>
          </p:nvPr>
        </p:nvSpPr>
        <p:spPr>
          <a:xfrm>
            <a:off x="3353275" y="3116275"/>
            <a:ext cx="2475300" cy="624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694819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701"/>
        <p:cNvGrpSpPr/>
        <p:nvPr/>
      </p:nvGrpSpPr>
      <p:grpSpPr>
        <a:xfrm>
          <a:off x="0" y="0"/>
          <a:ext cx="0" cy="0"/>
          <a:chOff x="0" y="0"/>
          <a:chExt cx="0" cy="0"/>
        </a:xfrm>
      </p:grpSpPr>
      <p:sp>
        <p:nvSpPr>
          <p:cNvPr id="703" name="Google Shape;703;p81"/>
          <p:cNvSpPr txBox="1">
            <a:spLocks noGrp="1"/>
          </p:cNvSpPr>
          <p:nvPr>
            <p:ph type="title" idx="2"/>
          </p:nvPr>
        </p:nvSpPr>
        <p:spPr>
          <a:xfrm>
            <a:off x="1132114" y="1378857"/>
            <a:ext cx="6923315" cy="2055933"/>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Thanks For Watching</a:t>
            </a:r>
            <a:endParaRPr/>
          </a:p>
        </p:txBody>
      </p:sp>
    </p:spTree>
    <p:extLst>
      <p:ext uri="{BB962C8B-B14F-4D97-AF65-F5344CB8AC3E}">
        <p14:creationId xmlns:p14="http://schemas.microsoft.com/office/powerpoint/2010/main" val="30006091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71"/>
        <p:cNvGrpSpPr/>
        <p:nvPr/>
      </p:nvGrpSpPr>
      <p:grpSpPr>
        <a:xfrm>
          <a:off x="0" y="0"/>
          <a:ext cx="0" cy="0"/>
          <a:chOff x="0" y="0"/>
          <a:chExt cx="0" cy="0"/>
        </a:xfrm>
      </p:grpSpPr>
      <p:sp>
        <p:nvSpPr>
          <p:cNvPr id="572" name="Google Shape;572;p69"/>
          <p:cNvSpPr txBox="1">
            <a:spLocks noGrp="1"/>
          </p:cNvSpPr>
          <p:nvPr>
            <p:ph type="title"/>
          </p:nvPr>
        </p:nvSpPr>
        <p:spPr>
          <a:xfrm>
            <a:off x="2106870" y="2390545"/>
            <a:ext cx="4930259" cy="818400"/>
          </a:xfrm>
          <a:prstGeom prst="rect">
            <a:avLst/>
          </a:prstGeom>
        </p:spPr>
        <p:txBody>
          <a:bodyPr spcFirstLastPara="1" wrap="square" lIns="91425" tIns="91425" rIns="91425" bIns="91425" anchor="t" anchorCtr="0">
            <a:noAutofit/>
          </a:bodyPr>
          <a:lstStyle/>
          <a:p>
            <a:r>
              <a:rPr lang="en-US"/>
              <a:t>Introduce MERN</a:t>
            </a:r>
          </a:p>
        </p:txBody>
      </p:sp>
      <p:sp>
        <p:nvSpPr>
          <p:cNvPr id="573" name="Google Shape;573;p69"/>
          <p:cNvSpPr txBox="1">
            <a:spLocks noGrp="1"/>
          </p:cNvSpPr>
          <p:nvPr>
            <p:ph type="title" idx="2"/>
          </p:nvPr>
        </p:nvSpPr>
        <p:spPr>
          <a:xfrm>
            <a:off x="3746550" y="1339163"/>
            <a:ext cx="1650900" cy="978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01</a:t>
            </a:r>
            <a:endParaRPr/>
          </a:p>
        </p:txBody>
      </p:sp>
      <p:sp>
        <p:nvSpPr>
          <p:cNvPr id="2" name="Subtitle 1"/>
          <p:cNvSpPr>
            <a:spLocks noGrp="1"/>
          </p:cNvSpPr>
          <p:nvPr>
            <p:ph type="subTitle" idx="1"/>
          </p:nvPr>
        </p:nvSpPr>
        <p:spPr/>
        <p:txBody>
          <a:bodyPr/>
          <a:lstStyle/>
          <a:p>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18"/>
        <p:cNvGrpSpPr/>
        <p:nvPr/>
      </p:nvGrpSpPr>
      <p:grpSpPr>
        <a:xfrm>
          <a:off x="0" y="0"/>
          <a:ext cx="0" cy="0"/>
          <a:chOff x="0" y="0"/>
          <a:chExt cx="0" cy="0"/>
        </a:xfrm>
      </p:grpSpPr>
      <p:pic>
        <p:nvPicPr>
          <p:cNvPr id="9" name="Picture 8"/>
          <p:cNvPicPr>
            <a:picLocks noChangeAspect="1"/>
          </p:cNvPicPr>
          <p:nvPr/>
        </p:nvPicPr>
        <p:blipFill rotWithShape="1">
          <a:blip r:embed="rId3">
            <a:extLst>
              <a:ext uri="{28A0092B-C50C-407E-A947-70E740481C1C}">
                <a14:useLocalDpi xmlns:a14="http://schemas.microsoft.com/office/drawing/2010/main" val="0"/>
              </a:ext>
            </a:extLst>
          </a:blip>
          <a:srcRect t="48297" r="52172"/>
          <a:stretch/>
        </p:blipFill>
        <p:spPr>
          <a:xfrm>
            <a:off x="-95249" y="2109415"/>
            <a:ext cx="3943350" cy="2593340"/>
          </a:xfrm>
          <a:prstGeom prst="rect">
            <a:avLst/>
          </a:prstGeom>
        </p:spPr>
      </p:pic>
      <p:sp>
        <p:nvSpPr>
          <p:cNvPr id="11" name="Title 10"/>
          <p:cNvSpPr>
            <a:spLocks noGrp="1"/>
          </p:cNvSpPr>
          <p:nvPr>
            <p:ph type="title"/>
          </p:nvPr>
        </p:nvSpPr>
        <p:spPr>
          <a:xfrm>
            <a:off x="507164" y="271263"/>
            <a:ext cx="5681100" cy="572700"/>
          </a:xfrm>
        </p:spPr>
        <p:txBody>
          <a:bodyPr/>
          <a:lstStyle/>
          <a:p>
            <a:endParaRPr lang="en-US"/>
          </a:p>
        </p:txBody>
      </p:sp>
      <p:pic>
        <p:nvPicPr>
          <p:cNvPr id="2" name="Picture 1"/>
          <p:cNvPicPr>
            <a:picLocks noChangeAspect="1"/>
          </p:cNvPicPr>
          <p:nvPr/>
        </p:nvPicPr>
        <p:blipFill rotWithShape="1">
          <a:blip r:embed="rId4">
            <a:extLst>
              <a:ext uri="{BEBA8EAE-BF5A-486C-A8C5-ECC9F3942E4B}">
                <a14:imgProps xmlns:a14="http://schemas.microsoft.com/office/drawing/2010/main">
                  <a14:imgLayer r:embed="rId5">
                    <a14:imgEffect>
                      <a14:backgroundRemoval t="42000" b="64500" l="55867" r="79600">
                        <a14:foregroundMark x1="55867" y1="56500" x2="55867" y2="56500"/>
                        <a14:foregroundMark x1="60933" y1="56750" x2="60933" y2="56750"/>
                        <a14:foregroundMark x1="65733" y1="56250" x2="65733" y2="56250"/>
                        <a14:foregroundMark x1="71600" y1="56000" x2="71600" y2="56000"/>
                        <a14:foregroundMark x1="74533" y1="54250" x2="74533" y2="54250"/>
                        <a14:foregroundMark x1="75333" y1="46500" x2="75333" y2="46500"/>
                        <a14:foregroundMark x1="76133" y1="43250" x2="76133" y2="43250"/>
                        <a14:foregroundMark x1="79600" y1="49500" x2="79600" y2="49500"/>
                        <a14:foregroundMark x1="77867" y1="58000" x2="77867" y2="58000"/>
                        <a14:foregroundMark x1="63867" y1="54250" x2="63867" y2="54250"/>
                        <a14:foregroundMark x1="57867" y1="59250" x2="57867" y2="59250"/>
                      </a14:backgroundRemoval>
                    </a14:imgEffect>
                  </a14:imgLayer>
                </a14:imgProps>
              </a:ext>
              <a:ext uri="{28A0092B-C50C-407E-A947-70E740481C1C}">
                <a14:useLocalDpi xmlns:a14="http://schemas.microsoft.com/office/drawing/2010/main" val="0"/>
              </a:ext>
            </a:extLst>
          </a:blip>
          <a:srcRect l="53803" t="39255" r="19155" b="32488"/>
          <a:stretch/>
        </p:blipFill>
        <p:spPr>
          <a:xfrm>
            <a:off x="1081032" y="731375"/>
            <a:ext cx="2472743" cy="1378040"/>
          </a:xfrm>
          <a:prstGeom prst="rect">
            <a:avLst/>
          </a:prstGeom>
        </p:spPr>
      </p:pic>
      <p:pic>
        <p:nvPicPr>
          <p:cNvPr id="4" name="Picture 3"/>
          <p:cNvPicPr>
            <a:picLocks noChangeAspect="1"/>
          </p:cNvPicPr>
          <p:nvPr/>
        </p:nvPicPr>
        <p:blipFill rotWithShape="1">
          <a:blip r:embed="rId6">
            <a:extLst>
              <a:ext uri="{BEBA8EAE-BF5A-486C-A8C5-ECC9F3942E4B}">
                <a14:imgProps xmlns:a14="http://schemas.microsoft.com/office/drawing/2010/main">
                  <a14:imgLayer r:embed="rId5">
                    <a14:imgEffect>
                      <a14:backgroundRemoval t="42750" b="62500" l="21200" r="43333">
                        <a14:foregroundMark x1="23467" y1="49000" x2="23467" y2="49000"/>
                        <a14:foregroundMark x1="30933" y1="50000" x2="30933" y2="50000"/>
                        <a14:foregroundMark x1="29733" y1="49750" x2="29733" y2="49750"/>
                        <a14:foregroundMark x1="29333" y1="48500" x2="29333" y2="48500"/>
                        <a14:foregroundMark x1="29600" y1="48750" x2="29600" y2="48750"/>
                        <a14:foregroundMark x1="29733" y1="47750" x2="29733" y2="47750"/>
                        <a14:foregroundMark x1="30267" y1="47750" x2="30267" y2="47750"/>
                        <a14:foregroundMark x1="24533" y1="49500" x2="24533" y2="49500"/>
                        <a14:foregroundMark x1="21200" y1="49750" x2="21200" y2="49750"/>
                        <a14:foregroundMark x1="23600" y1="53750" x2="23600" y2="53750"/>
                        <a14:foregroundMark x1="41067" y1="50250" x2="41067" y2="50250"/>
                        <a14:foregroundMark x1="40933" y1="47750" x2="40933" y2="47750"/>
                        <a14:foregroundMark x1="41333" y1="46750" x2="41333" y2="46750"/>
                        <a14:foregroundMark x1="40267" y1="46500" x2="40267" y2="46500"/>
                        <a14:foregroundMark x1="39733" y1="46500" x2="39733" y2="46500"/>
                        <a14:foregroundMark x1="42933" y1="46500" x2="42933" y2="46500"/>
                        <a14:foregroundMark x1="43333" y1="49750" x2="43333" y2="49750"/>
                        <a14:foregroundMark x1="30133" y1="52750" x2="30133" y2="52750"/>
                        <a14:foregroundMark x1="24267" y1="58250" x2="24267" y2="58250"/>
                        <a14:foregroundMark x1="22400" y1="57000" x2="22400" y2="57000"/>
                        <a14:foregroundMark x1="21867" y1="58000" x2="21867" y2="58000"/>
                        <a14:foregroundMark x1="29200" y1="58250" x2="29200" y2="58250"/>
                        <a14:foregroundMark x1="30400" y1="56500" x2="30400" y2="56500"/>
                        <a14:foregroundMark x1="30400" y1="60750" x2="30400" y2="60750"/>
                        <a14:foregroundMark x1="35467" y1="58000" x2="35467" y2="58000"/>
                        <a14:foregroundMark x1="41200" y1="58250" x2="41200" y2="58250"/>
                        <a14:foregroundMark x1="40267" y1="60750" x2="40267" y2="60750"/>
                        <a14:foregroundMark x1="42133" y1="56750" x2="42133" y2="56750"/>
                        <a14:foregroundMark x1="40267" y1="59750" x2="40267" y2="59750"/>
                      </a14:backgroundRemoval>
                    </a14:imgEffect>
                  </a14:imgLayer>
                </a14:imgProps>
              </a:ext>
              <a:ext uri="{28A0092B-C50C-407E-A947-70E740481C1C}">
                <a14:useLocalDpi xmlns:a14="http://schemas.microsoft.com/office/drawing/2010/main" val="0"/>
              </a:ext>
            </a:extLst>
          </a:blip>
          <a:srcRect l="19719" t="40311" r="55070" b="34864"/>
          <a:stretch/>
        </p:blipFill>
        <p:spPr>
          <a:xfrm>
            <a:off x="5509280" y="958263"/>
            <a:ext cx="2305319" cy="1210614"/>
          </a:xfrm>
          <a:prstGeom prst="rect">
            <a:avLst/>
          </a:prstGeom>
        </p:spPr>
      </p:pic>
      <p:pic>
        <p:nvPicPr>
          <p:cNvPr id="5" name="Picture 4"/>
          <p:cNvPicPr>
            <a:picLocks noChangeAspect="1"/>
          </p:cNvPicPr>
          <p:nvPr/>
        </p:nvPicPr>
        <p:blipFill rotWithShape="1">
          <a:blip r:embed="rId7">
            <a:extLst>
              <a:ext uri="{28A0092B-C50C-407E-A947-70E740481C1C}">
                <a14:useLocalDpi xmlns:a14="http://schemas.microsoft.com/office/drawing/2010/main" val="0"/>
              </a:ext>
            </a:extLst>
          </a:blip>
          <a:srcRect l="50750" t="52000" b="11200"/>
          <a:stretch/>
        </p:blipFill>
        <p:spPr>
          <a:xfrm>
            <a:off x="4448174" y="2283177"/>
            <a:ext cx="4411565" cy="2060223"/>
          </a:xfrm>
          <a:prstGeom prst="rect">
            <a:avLst/>
          </a:prstGeom>
        </p:spPr>
      </p:pic>
    </p:spTree>
    <p:extLst>
      <p:ext uri="{BB962C8B-B14F-4D97-AF65-F5344CB8AC3E}">
        <p14:creationId xmlns:p14="http://schemas.microsoft.com/office/powerpoint/2010/main" val="1361757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randombar(horizont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randombar(horizontal)">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randombar(horizontal)">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36"/>
        <p:cNvGrpSpPr/>
        <p:nvPr/>
      </p:nvGrpSpPr>
      <p:grpSpPr>
        <a:xfrm>
          <a:off x="0" y="0"/>
          <a:ext cx="0" cy="0"/>
          <a:chOff x="0" y="0"/>
          <a:chExt cx="0" cy="0"/>
        </a:xfrm>
      </p:grpSpPr>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r="71830"/>
          <a:stretch/>
        </p:blipFill>
        <p:spPr>
          <a:xfrm>
            <a:off x="1239532" y="632658"/>
            <a:ext cx="1787003" cy="3571875"/>
          </a:xfrm>
          <a:prstGeom prst="rect">
            <a:avLst/>
          </a:prstGeom>
        </p:spPr>
      </p:pic>
      <p:pic>
        <p:nvPicPr>
          <p:cNvPr id="15" name="Picture 14"/>
          <p:cNvPicPr>
            <a:picLocks noChangeAspect="1"/>
          </p:cNvPicPr>
          <p:nvPr/>
        </p:nvPicPr>
        <p:blipFill rotWithShape="1">
          <a:blip r:embed="rId3">
            <a:extLst>
              <a:ext uri="{28A0092B-C50C-407E-A947-70E740481C1C}">
                <a14:useLocalDpi xmlns:a14="http://schemas.microsoft.com/office/drawing/2010/main" val="0"/>
              </a:ext>
            </a:extLst>
          </a:blip>
          <a:srcRect l="28097" t="361" r="49571" b="-361"/>
          <a:stretch/>
        </p:blipFill>
        <p:spPr>
          <a:xfrm>
            <a:off x="3013657" y="632657"/>
            <a:ext cx="1416676" cy="3571875"/>
          </a:xfrm>
          <a:prstGeom prst="rect">
            <a:avLst/>
          </a:prstGeom>
        </p:spPr>
      </p:pic>
      <p:pic>
        <p:nvPicPr>
          <p:cNvPr id="16" name="Picture 15"/>
          <p:cNvPicPr>
            <a:picLocks noChangeAspect="1"/>
          </p:cNvPicPr>
          <p:nvPr/>
        </p:nvPicPr>
        <p:blipFill rotWithShape="1">
          <a:blip r:embed="rId3">
            <a:extLst>
              <a:ext uri="{28A0092B-C50C-407E-A947-70E740481C1C}">
                <a14:useLocalDpi xmlns:a14="http://schemas.microsoft.com/office/drawing/2010/main" val="0"/>
              </a:ext>
            </a:extLst>
          </a:blip>
          <a:srcRect l="50687" t="721" r="26575" b="-721"/>
          <a:stretch/>
        </p:blipFill>
        <p:spPr>
          <a:xfrm>
            <a:off x="4456091" y="632657"/>
            <a:ext cx="1442434" cy="3571875"/>
          </a:xfrm>
          <a:prstGeom prst="rect">
            <a:avLst/>
          </a:prstGeom>
        </p:spPr>
      </p:pic>
      <p:pic>
        <p:nvPicPr>
          <p:cNvPr id="17" name="Picture 16"/>
          <p:cNvPicPr>
            <a:picLocks noChangeAspect="1"/>
          </p:cNvPicPr>
          <p:nvPr/>
        </p:nvPicPr>
        <p:blipFill rotWithShape="1">
          <a:blip r:embed="rId3">
            <a:extLst>
              <a:ext uri="{28A0092B-C50C-407E-A947-70E740481C1C}">
                <a14:useLocalDpi xmlns:a14="http://schemas.microsoft.com/office/drawing/2010/main" val="0"/>
              </a:ext>
            </a:extLst>
          </a:blip>
          <a:srcRect l="73425" t="721" r="3837" b="-721"/>
          <a:stretch/>
        </p:blipFill>
        <p:spPr>
          <a:xfrm>
            <a:off x="5896713" y="632657"/>
            <a:ext cx="1442434" cy="3571875"/>
          </a:xfrm>
          <a:prstGeom prst="rect">
            <a:avLst/>
          </a:prstGeom>
        </p:spPr>
      </p:pic>
      <p:pic>
        <p:nvPicPr>
          <p:cNvPr id="8" name="Picture 7"/>
          <p:cNvPicPr>
            <a:picLocks noChangeAspect="1"/>
          </p:cNvPicPr>
          <p:nvPr/>
        </p:nvPicPr>
        <p:blipFill rotWithShape="1">
          <a:blip r:embed="rId4">
            <a:extLst>
              <a:ext uri="{28A0092B-C50C-407E-A947-70E740481C1C}">
                <a14:useLocalDpi xmlns:a14="http://schemas.microsoft.com/office/drawing/2010/main" val="0"/>
              </a:ext>
            </a:extLst>
          </a:blip>
          <a:srcRect l="51315" t="360" r="25947" b="-360"/>
          <a:stretch/>
        </p:blipFill>
        <p:spPr>
          <a:xfrm>
            <a:off x="4481849" y="632656"/>
            <a:ext cx="1442434" cy="3571875"/>
          </a:xfrm>
          <a:prstGeom prst="rect">
            <a:avLst/>
          </a:prstGeom>
        </p:spPr>
      </p:pic>
    </p:spTree>
    <p:extLst>
      <p:ext uri="{BB962C8B-B14F-4D97-AF65-F5344CB8AC3E}">
        <p14:creationId xmlns:p14="http://schemas.microsoft.com/office/powerpoint/2010/main" val="1564765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par>
                                <p:cTn id="8" presetID="14" presetClass="entr" presetSubtype="10" fill="hold"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randombar(horizontal)">
                                      <p:cBhvr>
                                        <p:cTn id="10" dur="500"/>
                                        <p:tgtEl>
                                          <p:spTgt spid="15"/>
                                        </p:tgtEl>
                                      </p:cBhvr>
                                    </p:animEffect>
                                  </p:childTnLst>
                                </p:cTn>
                              </p:par>
                              <p:par>
                                <p:cTn id="11" presetID="14" presetClass="entr" presetSubtype="10" fill="hold"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randombar(horizontal)">
                                      <p:cBhvr>
                                        <p:cTn id="13" dur="500"/>
                                        <p:tgtEl>
                                          <p:spTgt spid="16"/>
                                        </p:tgtEl>
                                      </p:cBhvr>
                                    </p:animEffect>
                                  </p:childTnLst>
                                </p:cTn>
                              </p:par>
                              <p:par>
                                <p:cTn id="14" presetID="14" presetClass="entr" presetSubtype="10" fill="hold" nodeType="with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randombar(horizontal)">
                                      <p:cBhvr>
                                        <p:cTn id="16" dur="500"/>
                                        <p:tgtEl>
                                          <p:spTgt spid="17"/>
                                        </p:tgtEl>
                                      </p:cBhvr>
                                    </p:animEffect>
                                  </p:childTnLst>
                                </p:cTn>
                              </p:par>
                            </p:childTnLst>
                          </p:cTn>
                        </p:par>
                      </p:childTnLst>
                    </p:cTn>
                  </p:par>
                  <p:par>
                    <p:cTn id="17" fill="hold">
                      <p:stCondLst>
                        <p:cond delay="indefinite"/>
                      </p:stCondLst>
                      <p:childTnLst>
                        <p:par>
                          <p:cTn id="18" fill="hold">
                            <p:stCondLst>
                              <p:cond delay="0"/>
                            </p:stCondLst>
                            <p:childTnLst>
                              <p:par>
                                <p:cTn id="19" presetID="14" presetClass="exit" presetSubtype="10" fill="hold" nodeType="clickEffect">
                                  <p:stCondLst>
                                    <p:cond delay="0"/>
                                  </p:stCondLst>
                                  <p:childTnLst>
                                    <p:animEffect transition="out" filter="randombar(horizontal)">
                                      <p:cBhvr>
                                        <p:cTn id="20" dur="500"/>
                                        <p:tgtEl>
                                          <p:spTgt spid="16"/>
                                        </p:tgtEl>
                                      </p:cBhvr>
                                    </p:animEffect>
                                    <p:set>
                                      <p:cBhvr>
                                        <p:cTn id="21" dur="1" fill="hold">
                                          <p:stCondLst>
                                            <p:cond delay="499"/>
                                          </p:stCondLst>
                                        </p:cTn>
                                        <p:tgtEl>
                                          <p:spTgt spid="16"/>
                                        </p:tgtEl>
                                        <p:attrNameLst>
                                          <p:attrName>style.visibility</p:attrName>
                                        </p:attrNameLst>
                                      </p:cBhvr>
                                      <p:to>
                                        <p:strVal val="hidden"/>
                                      </p:to>
                                    </p:set>
                                  </p:childTnLst>
                                </p:cTn>
                              </p:par>
                              <p:par>
                                <p:cTn id="22" presetID="14" presetClass="entr" presetSubtype="10" fill="hold" nodeType="with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randombar(horizontal)">
                                      <p:cBhvr>
                                        <p:cTn id="2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72"/>
        <p:cNvGrpSpPr/>
        <p:nvPr/>
      </p:nvGrpSpPr>
      <p:grpSpPr>
        <a:xfrm>
          <a:off x="0" y="0"/>
          <a:ext cx="0" cy="0"/>
          <a:chOff x="0" y="0"/>
          <a:chExt cx="0" cy="0"/>
        </a:xfrm>
      </p:grpSpPr>
      <p:sp>
        <p:nvSpPr>
          <p:cNvPr id="673" name="Google Shape;673;p79"/>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p>
            <a:pPr lvl="0"/>
            <a:r>
              <a:rPr lang="en-US" b="1"/>
              <a:t>MERN Architecture</a:t>
            </a:r>
            <a:endParaRPr/>
          </a:p>
        </p:txBody>
      </p:sp>
      <p:pic>
        <p:nvPicPr>
          <p:cNvPr id="2" name="Picture 1"/>
          <p:cNvPicPr>
            <a:picLocks noChangeAspect="1"/>
          </p:cNvPicPr>
          <p:nvPr/>
        </p:nvPicPr>
        <p:blipFill>
          <a:blip r:embed="rId3"/>
          <a:stretch>
            <a:fillRect/>
          </a:stretch>
        </p:blipFill>
        <p:spPr>
          <a:xfrm>
            <a:off x="2185962" y="1191511"/>
            <a:ext cx="4772025" cy="313594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73"/>
                                        </p:tgtEl>
                                        <p:attrNameLst>
                                          <p:attrName>style.visibility</p:attrName>
                                        </p:attrNameLst>
                                      </p:cBhvr>
                                      <p:to>
                                        <p:strVal val="visible"/>
                                      </p:to>
                                    </p:set>
                                    <p:anim calcmode="lin" valueType="num">
                                      <p:cBhvr additive="base">
                                        <p:cTn id="7" dur="500" fill="hold"/>
                                        <p:tgtEl>
                                          <p:spTgt spid="673"/>
                                        </p:tgtEl>
                                        <p:attrNameLst>
                                          <p:attrName>ppt_x</p:attrName>
                                        </p:attrNameLst>
                                      </p:cBhvr>
                                      <p:tavLst>
                                        <p:tav tm="0">
                                          <p:val>
                                            <p:strVal val="0-#ppt_w/2"/>
                                          </p:val>
                                        </p:tav>
                                        <p:tav tm="100000">
                                          <p:val>
                                            <p:strVal val="#ppt_x"/>
                                          </p:val>
                                        </p:tav>
                                      </p:tavLst>
                                    </p:anim>
                                    <p:anim calcmode="lin" valueType="num">
                                      <p:cBhvr additive="base">
                                        <p:cTn id="8" dur="500" fill="hold"/>
                                        <p:tgtEl>
                                          <p:spTgt spid="673"/>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4" presetClass="entr" presetSubtype="10"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randombar(horizontal)">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72"/>
        <p:cNvGrpSpPr/>
        <p:nvPr/>
      </p:nvGrpSpPr>
      <p:grpSpPr>
        <a:xfrm>
          <a:off x="0" y="0"/>
          <a:ext cx="0" cy="0"/>
          <a:chOff x="0" y="0"/>
          <a:chExt cx="0" cy="0"/>
        </a:xfrm>
      </p:grpSpPr>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51117" t="54493" r="25302" b="34345"/>
          <a:stretch/>
        </p:blipFill>
        <p:spPr>
          <a:xfrm>
            <a:off x="1041991" y="1275906"/>
            <a:ext cx="1796903" cy="531629"/>
          </a:xfrm>
          <a:prstGeom prst="rect">
            <a:avLst/>
          </a:prstGeom>
        </p:spPr>
      </p:pic>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51117" t="73470" r="23767" b="16260"/>
          <a:stretch/>
        </p:blipFill>
        <p:spPr>
          <a:xfrm>
            <a:off x="978196" y="2828261"/>
            <a:ext cx="1913861" cy="489097"/>
          </a:xfrm>
          <a:prstGeom prst="rect">
            <a:avLst/>
          </a:prstGeom>
        </p:spPr>
      </p:pic>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75953" t="72354" b="16037"/>
          <a:stretch/>
        </p:blipFill>
        <p:spPr>
          <a:xfrm>
            <a:off x="6018028" y="2796362"/>
            <a:ext cx="1832344" cy="552894"/>
          </a:xfrm>
          <a:prstGeom prst="rect">
            <a:avLst/>
          </a:prstGeom>
        </p:spPr>
      </p:pic>
      <p:pic>
        <p:nvPicPr>
          <p:cNvPr id="6" name="Picture 5"/>
          <p:cNvPicPr>
            <a:picLocks noChangeAspect="1"/>
          </p:cNvPicPr>
          <p:nvPr/>
        </p:nvPicPr>
        <p:blipFill>
          <a:blip r:embed="rId4">
            <a:extLst>
              <a:ext uri="{BEBA8EAE-BF5A-486C-A8C5-ECC9F3942E4B}">
                <a14:imgProps xmlns:a14="http://schemas.microsoft.com/office/drawing/2010/main">
                  <a14:imgLayer r:embed="rId5">
                    <a14:imgEffect>
                      <a14:backgroundRemoval t="10000" b="90000" l="10000" r="90000">
                        <a14:foregroundMark x1="49568" y1="40000" x2="49568" y2="58621"/>
                        <a14:foregroundMark x1="82997" y1="42069" x2="82997" y2="54483"/>
                        <a14:foregroundMark x1="71470" y1="51034" x2="71470" y2="51034"/>
                        <a14:foregroundMark x1="63112" y1="52414" x2="63112" y2="52414"/>
                        <a14:foregroundMark x1="77810" y1="44138" x2="77810" y2="44138"/>
                        <a14:backgroundMark x1="33141" y1="44138" x2="33141" y2="44138"/>
                        <a14:backgroundMark x1="33141" y1="58621" x2="33141" y2="58621"/>
                        <a14:backgroundMark x1="28242" y1="65517" x2="28242" y2="65517"/>
                        <a14:backgroundMark x1="23055" y1="57931" x2="23055" y2="57931"/>
                        <a14:backgroundMark x1="22767" y1="44138" x2="22767" y2="44138"/>
                      </a14:backgroundRemoval>
                    </a14:imgEffect>
                  </a14:imgLayer>
                </a14:imgProps>
              </a:ext>
              <a:ext uri="{28A0092B-C50C-407E-A947-70E740481C1C}">
                <a14:useLocalDpi xmlns:a14="http://schemas.microsoft.com/office/drawing/2010/main" val="0"/>
              </a:ext>
            </a:extLst>
          </a:blip>
          <a:stretch>
            <a:fillRect/>
          </a:stretch>
        </p:blipFill>
        <p:spPr>
          <a:xfrm>
            <a:off x="4929612" y="948342"/>
            <a:ext cx="3305175" cy="1381125"/>
          </a:xfrm>
          <a:prstGeom prst="rect">
            <a:avLst/>
          </a:prstGeom>
        </p:spPr>
      </p:pic>
      <p:sp>
        <p:nvSpPr>
          <p:cNvPr id="7" name="Title 6"/>
          <p:cNvSpPr>
            <a:spLocks noGrp="1"/>
          </p:cNvSpPr>
          <p:nvPr>
            <p:ph type="title"/>
          </p:nvPr>
        </p:nvSpPr>
        <p:spPr/>
        <p:txBody>
          <a:bodyPr/>
          <a:lstStyle/>
          <a:p>
            <a:endParaRPr lang="en-US"/>
          </a:p>
        </p:txBody>
      </p:sp>
      <p:sp>
        <p:nvSpPr>
          <p:cNvPr id="27" name="Google Shape;483;p59"/>
          <p:cNvSpPr txBox="1">
            <a:spLocks/>
          </p:cNvSpPr>
          <p:nvPr/>
        </p:nvSpPr>
        <p:spPr>
          <a:xfrm>
            <a:off x="803992" y="1807535"/>
            <a:ext cx="2262267" cy="6869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a:t>Is the most popular NoSQL database</a:t>
            </a:r>
          </a:p>
        </p:txBody>
      </p:sp>
      <p:sp>
        <p:nvSpPr>
          <p:cNvPr id="28" name="Google Shape;483;p59"/>
          <p:cNvSpPr txBox="1">
            <a:spLocks/>
          </p:cNvSpPr>
          <p:nvPr/>
        </p:nvSpPr>
        <p:spPr>
          <a:xfrm>
            <a:off x="5156977" y="1951514"/>
            <a:ext cx="3139297" cy="84484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a:t>Is one of the most popular open-source front-end JavaScript libraries</a:t>
            </a:r>
          </a:p>
        </p:txBody>
      </p:sp>
      <p:sp>
        <p:nvSpPr>
          <p:cNvPr id="29" name="Google Shape;483;p59"/>
          <p:cNvSpPr txBox="1">
            <a:spLocks/>
          </p:cNvSpPr>
          <p:nvPr/>
        </p:nvSpPr>
        <p:spPr>
          <a:xfrm>
            <a:off x="622621" y="3349256"/>
            <a:ext cx="2625008" cy="6869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a:t>Is a JavaScript server-side framework that runs within js</a:t>
            </a:r>
          </a:p>
          <a:p>
            <a:pPr algn="ctr"/>
            <a:endParaRPr lang="en-US"/>
          </a:p>
        </p:txBody>
      </p:sp>
      <p:sp>
        <p:nvSpPr>
          <p:cNvPr id="30" name="Google Shape;483;p59"/>
          <p:cNvSpPr txBox="1">
            <a:spLocks/>
          </p:cNvSpPr>
          <p:nvPr/>
        </p:nvSpPr>
        <p:spPr>
          <a:xfrm>
            <a:off x="5156977" y="3393727"/>
            <a:ext cx="3139297" cy="84484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a:t>Is a source code built on the Javascript V8 Engine platform</a:t>
            </a:r>
          </a:p>
        </p:txBody>
      </p:sp>
    </p:spTree>
    <p:extLst>
      <p:ext uri="{BB962C8B-B14F-4D97-AF65-F5344CB8AC3E}">
        <p14:creationId xmlns:p14="http://schemas.microsoft.com/office/powerpoint/2010/main" val="1391452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1000"/>
                                        <p:tgtEl>
                                          <p:spTgt spid="2"/>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27"/>
                                        </p:tgtEl>
                                        <p:attrNameLst>
                                          <p:attrName>style.visibility</p:attrName>
                                        </p:attrNameLst>
                                      </p:cBhvr>
                                      <p:to>
                                        <p:strVal val="visible"/>
                                      </p:to>
                                    </p:set>
                                    <p:animEffect transition="in" filter="checkerboard(across)">
                                      <p:cBhvr>
                                        <p:cTn id="10" dur="1000"/>
                                        <p:tgtEl>
                                          <p:spTgt spid="27"/>
                                        </p:tgtEl>
                                      </p:cBhvr>
                                    </p:animEffect>
                                  </p:childTnLst>
                                </p:cTn>
                              </p:par>
                            </p:childTnLst>
                          </p:cTn>
                        </p:par>
                      </p:childTnLst>
                    </p:cTn>
                  </p:par>
                  <p:par>
                    <p:cTn id="11" fill="hold">
                      <p:stCondLst>
                        <p:cond delay="indefinite"/>
                      </p:stCondLst>
                      <p:childTnLst>
                        <p:par>
                          <p:cTn id="12" fill="hold">
                            <p:stCondLst>
                              <p:cond delay="0"/>
                            </p:stCondLst>
                            <p:childTnLst>
                              <p:par>
                                <p:cTn id="13" presetID="5" presetClass="entr" presetSubtype="1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checkerboard(across)">
                                      <p:cBhvr>
                                        <p:cTn id="15" dur="1000"/>
                                        <p:tgtEl>
                                          <p:spTgt spid="4"/>
                                        </p:tgtEl>
                                      </p:cBhvr>
                                    </p:animEffect>
                                  </p:childTnLst>
                                </p:cTn>
                              </p:par>
                              <p:par>
                                <p:cTn id="16" presetID="5" presetClass="entr" presetSubtype="10" fill="hold" grpId="0" nodeType="withEffect">
                                  <p:stCondLst>
                                    <p:cond delay="0"/>
                                  </p:stCondLst>
                                  <p:childTnLst>
                                    <p:set>
                                      <p:cBhvr>
                                        <p:cTn id="17" dur="1" fill="hold">
                                          <p:stCondLst>
                                            <p:cond delay="0"/>
                                          </p:stCondLst>
                                        </p:cTn>
                                        <p:tgtEl>
                                          <p:spTgt spid="29"/>
                                        </p:tgtEl>
                                        <p:attrNameLst>
                                          <p:attrName>style.visibility</p:attrName>
                                        </p:attrNameLst>
                                      </p:cBhvr>
                                      <p:to>
                                        <p:strVal val="visible"/>
                                      </p:to>
                                    </p:set>
                                    <p:animEffect transition="in" filter="checkerboard(across)">
                                      <p:cBhvr>
                                        <p:cTn id="18" dur="1000"/>
                                        <p:tgtEl>
                                          <p:spTgt spid="29"/>
                                        </p:tgtEl>
                                      </p:cBhvr>
                                    </p:animEffect>
                                  </p:childTnLst>
                                </p:cTn>
                              </p:par>
                            </p:childTnLst>
                          </p:cTn>
                        </p:par>
                      </p:childTnLst>
                    </p:cTn>
                  </p:par>
                  <p:par>
                    <p:cTn id="19" fill="hold">
                      <p:stCondLst>
                        <p:cond delay="indefinite"/>
                      </p:stCondLst>
                      <p:childTnLst>
                        <p:par>
                          <p:cTn id="20" fill="hold">
                            <p:stCondLst>
                              <p:cond delay="0"/>
                            </p:stCondLst>
                            <p:childTnLst>
                              <p:par>
                                <p:cTn id="21" presetID="5" presetClass="entr" presetSubtype="1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checkerboard(across)">
                                      <p:cBhvr>
                                        <p:cTn id="23" dur="1000"/>
                                        <p:tgtEl>
                                          <p:spTgt spid="6"/>
                                        </p:tgtEl>
                                      </p:cBhvr>
                                    </p:animEffect>
                                  </p:childTnLst>
                                </p:cTn>
                              </p:par>
                              <p:par>
                                <p:cTn id="24" presetID="5" presetClass="entr" presetSubtype="10" fill="hold" grpId="1" nodeType="withEffect">
                                  <p:stCondLst>
                                    <p:cond delay="0"/>
                                  </p:stCondLst>
                                  <p:childTnLst>
                                    <p:set>
                                      <p:cBhvr>
                                        <p:cTn id="25" dur="1" fill="hold">
                                          <p:stCondLst>
                                            <p:cond delay="0"/>
                                          </p:stCondLst>
                                        </p:cTn>
                                        <p:tgtEl>
                                          <p:spTgt spid="28"/>
                                        </p:tgtEl>
                                        <p:attrNameLst>
                                          <p:attrName>style.visibility</p:attrName>
                                        </p:attrNameLst>
                                      </p:cBhvr>
                                      <p:to>
                                        <p:strVal val="visible"/>
                                      </p:to>
                                    </p:set>
                                    <p:animEffect transition="in" filter="checkerboard(across)">
                                      <p:cBhvr>
                                        <p:cTn id="26" dur="1000"/>
                                        <p:tgtEl>
                                          <p:spTgt spid="28"/>
                                        </p:tgtEl>
                                      </p:cBhvr>
                                    </p:animEffect>
                                  </p:childTnLst>
                                </p:cTn>
                              </p:par>
                            </p:childTnLst>
                          </p:cTn>
                        </p:par>
                      </p:childTnLst>
                    </p:cTn>
                  </p:par>
                  <p:par>
                    <p:cTn id="27" fill="hold">
                      <p:stCondLst>
                        <p:cond delay="indefinite"/>
                      </p:stCondLst>
                      <p:childTnLst>
                        <p:par>
                          <p:cTn id="28" fill="hold">
                            <p:stCondLst>
                              <p:cond delay="0"/>
                            </p:stCondLst>
                            <p:childTnLst>
                              <p:par>
                                <p:cTn id="29" presetID="5" presetClass="entr" presetSubtype="10" fill="hold" nodeType="click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checkerboard(across)">
                                      <p:cBhvr>
                                        <p:cTn id="31" dur="1000"/>
                                        <p:tgtEl>
                                          <p:spTgt spid="5"/>
                                        </p:tgtEl>
                                      </p:cBhvr>
                                    </p:animEffect>
                                  </p:childTnLst>
                                </p:cTn>
                              </p:par>
                              <p:par>
                                <p:cTn id="32" presetID="5" presetClass="entr" presetSubtype="10" fill="hold" grpId="0" nodeType="withEffect">
                                  <p:stCondLst>
                                    <p:cond delay="0"/>
                                  </p:stCondLst>
                                  <p:childTnLst>
                                    <p:set>
                                      <p:cBhvr>
                                        <p:cTn id="33" dur="1" fill="hold">
                                          <p:stCondLst>
                                            <p:cond delay="0"/>
                                          </p:stCondLst>
                                        </p:cTn>
                                        <p:tgtEl>
                                          <p:spTgt spid="30"/>
                                        </p:tgtEl>
                                        <p:attrNameLst>
                                          <p:attrName>style.visibility</p:attrName>
                                        </p:attrNameLst>
                                      </p:cBhvr>
                                      <p:to>
                                        <p:strVal val="visible"/>
                                      </p:to>
                                    </p:set>
                                    <p:animEffect transition="in" filter="checkerboard(across)">
                                      <p:cBhvr>
                                        <p:cTn id="34" dur="10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8" grpId="1"/>
      <p:bldP spid="29" grpId="0"/>
      <p:bldP spid="3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95"/>
        <p:cNvGrpSpPr/>
        <p:nvPr/>
      </p:nvGrpSpPr>
      <p:grpSpPr>
        <a:xfrm>
          <a:off x="0" y="0"/>
          <a:ext cx="0" cy="0"/>
          <a:chOff x="0" y="0"/>
          <a:chExt cx="0" cy="0"/>
        </a:xfrm>
      </p:grpSpPr>
      <p:sp>
        <p:nvSpPr>
          <p:cNvPr id="696" name="Google Shape;696;p80"/>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p>
            <a:pPr lvl="0"/>
            <a:r>
              <a:rPr lang="en-US" b="1"/>
              <a:t>Advantages of MERN Stack</a:t>
            </a:r>
            <a:endParaRPr/>
          </a:p>
        </p:txBody>
      </p:sp>
      <p:sp>
        <p:nvSpPr>
          <p:cNvPr id="4" name="Google Shape;704;p81"/>
          <p:cNvSpPr txBox="1">
            <a:spLocks/>
          </p:cNvSpPr>
          <p:nvPr/>
        </p:nvSpPr>
        <p:spPr>
          <a:xfrm>
            <a:off x="850825" y="1182700"/>
            <a:ext cx="7579900" cy="6249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buFont typeface="Courier New" panose="02070309020205020404" pitchFamily="49" charset="0"/>
              <a:buChar char="o"/>
            </a:pPr>
            <a:r>
              <a:rPr lang="en-US">
                <a:latin typeface="Montserrat" panose="020B0604020202020204" charset="0"/>
              </a:rPr>
              <a:t>It supports MVC (Model View Controller) architecture.</a:t>
            </a:r>
          </a:p>
        </p:txBody>
      </p:sp>
      <p:sp>
        <p:nvSpPr>
          <p:cNvPr id="5" name="Google Shape;704;p81"/>
          <p:cNvSpPr txBox="1">
            <a:spLocks/>
          </p:cNvSpPr>
          <p:nvPr/>
        </p:nvSpPr>
        <p:spPr>
          <a:xfrm>
            <a:off x="850825" y="1807600"/>
            <a:ext cx="7579900" cy="6249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buFont typeface="Courier New" panose="02070309020205020404" pitchFamily="49" charset="0"/>
              <a:buChar char="o"/>
            </a:pPr>
            <a:r>
              <a:rPr lang="en-US">
                <a:latin typeface="Montserrat" panose="020B0604020202020204" charset="0"/>
              </a:rPr>
              <a:t>It covers all the web development stages.</a:t>
            </a:r>
          </a:p>
        </p:txBody>
      </p:sp>
      <p:sp>
        <p:nvSpPr>
          <p:cNvPr id="6" name="Google Shape;704;p81"/>
          <p:cNvSpPr txBox="1">
            <a:spLocks/>
          </p:cNvSpPr>
          <p:nvPr/>
        </p:nvSpPr>
        <p:spPr>
          <a:xfrm>
            <a:off x="850825" y="2445650"/>
            <a:ext cx="7579900" cy="6249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buFont typeface="Courier New" panose="02070309020205020404" pitchFamily="49" charset="0"/>
              <a:buChar char="o"/>
            </a:pPr>
            <a:r>
              <a:rPr lang="en-US">
                <a:latin typeface="Montserrat" panose="020B0604020202020204" charset="0"/>
              </a:rPr>
              <a:t>It is an open-source framework.</a:t>
            </a:r>
          </a:p>
        </p:txBody>
      </p:sp>
      <p:sp>
        <p:nvSpPr>
          <p:cNvPr id="7" name="Google Shape;704;p81"/>
          <p:cNvSpPr txBox="1">
            <a:spLocks/>
          </p:cNvSpPr>
          <p:nvPr/>
        </p:nvSpPr>
        <p:spPr>
          <a:xfrm>
            <a:off x="850825" y="3057275"/>
            <a:ext cx="7579900" cy="6249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buFont typeface="Courier New" panose="02070309020205020404" pitchFamily="49" charset="0"/>
              <a:buChar char="o"/>
            </a:pPr>
            <a:r>
              <a:rPr lang="en-US">
                <a:latin typeface="Montserrat" panose="020B0604020202020204" charset="0"/>
              </a:rPr>
              <a:t>It is very fast, efficient Stack and mostly suitable for small applications.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696"/>
                                        </p:tgtEl>
                                        <p:attrNameLst>
                                          <p:attrName>style.visibility</p:attrName>
                                        </p:attrNameLst>
                                      </p:cBhvr>
                                      <p:to>
                                        <p:strVal val="visible"/>
                                      </p:to>
                                    </p:set>
                                    <p:anim calcmode="lin" valueType="num">
                                      <p:cBhvr additive="base">
                                        <p:cTn id="7" dur="1000"/>
                                        <p:tgtEl>
                                          <p:spTgt spid="696"/>
                                        </p:tgtEl>
                                        <p:attrNameLst>
                                          <p:attrName>ppt_y</p:attrName>
                                        </p:attrNameLst>
                                      </p:cBhvr>
                                      <p:tavLst>
                                        <p:tav tm="0">
                                          <p:val>
                                            <p:strVal val="#ppt_y-1"/>
                                          </p:val>
                                        </p:tav>
                                        <p:tav tm="100000">
                                          <p:val>
                                            <p:strVal val="#ppt_y"/>
                                          </p:val>
                                        </p:tav>
                                      </p:tavLst>
                                    </p:anim>
                                  </p:childTnLst>
                                </p:cTn>
                              </p:par>
                            </p:childTnLst>
                          </p:cTn>
                        </p:par>
                        <p:par>
                          <p:cTn id="8" fill="hold">
                            <p:stCondLst>
                              <p:cond delay="1000"/>
                            </p:stCondLst>
                            <p:childTnLst>
                              <p:par>
                                <p:cTn id="9" presetID="2" presetClass="entr" presetSubtype="8"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0-#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childTnLst>
                          </p:cTn>
                        </p:par>
                        <p:par>
                          <p:cTn id="13" fill="hold">
                            <p:stCondLst>
                              <p:cond delay="1500"/>
                            </p:stCondLst>
                            <p:childTnLst>
                              <p:par>
                                <p:cTn id="14" presetID="2" presetClass="entr" presetSubtype="8"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 calcmode="lin" valueType="num">
                                      <p:cBhvr additive="base">
                                        <p:cTn id="16" dur="500" fill="hold"/>
                                        <p:tgtEl>
                                          <p:spTgt spid="5"/>
                                        </p:tgtEl>
                                        <p:attrNameLst>
                                          <p:attrName>ppt_x</p:attrName>
                                        </p:attrNameLst>
                                      </p:cBhvr>
                                      <p:tavLst>
                                        <p:tav tm="0">
                                          <p:val>
                                            <p:strVal val="0-#ppt_w/2"/>
                                          </p:val>
                                        </p:tav>
                                        <p:tav tm="100000">
                                          <p:val>
                                            <p:strVal val="#ppt_x"/>
                                          </p:val>
                                        </p:tav>
                                      </p:tavLst>
                                    </p:anim>
                                    <p:anim calcmode="lin" valueType="num">
                                      <p:cBhvr additive="base">
                                        <p:cTn id="17" dur="500" fill="hold"/>
                                        <p:tgtEl>
                                          <p:spTgt spid="5"/>
                                        </p:tgtEl>
                                        <p:attrNameLst>
                                          <p:attrName>ppt_y</p:attrName>
                                        </p:attrNameLst>
                                      </p:cBhvr>
                                      <p:tavLst>
                                        <p:tav tm="0">
                                          <p:val>
                                            <p:strVal val="#ppt_y"/>
                                          </p:val>
                                        </p:tav>
                                        <p:tav tm="100000">
                                          <p:val>
                                            <p:strVal val="#ppt_y"/>
                                          </p:val>
                                        </p:tav>
                                      </p:tavLst>
                                    </p:anim>
                                  </p:childTnLst>
                                </p:cTn>
                              </p:par>
                            </p:childTnLst>
                          </p:cTn>
                        </p:par>
                        <p:par>
                          <p:cTn id="18" fill="hold">
                            <p:stCondLst>
                              <p:cond delay="2000"/>
                            </p:stCondLst>
                            <p:childTnLst>
                              <p:par>
                                <p:cTn id="19" presetID="2" presetClass="entr" presetSubtype="8" fill="hold" grpId="0" nodeType="after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additive="base">
                                        <p:cTn id="21" dur="500" fill="hold"/>
                                        <p:tgtEl>
                                          <p:spTgt spid="6"/>
                                        </p:tgtEl>
                                        <p:attrNameLst>
                                          <p:attrName>ppt_x</p:attrName>
                                        </p:attrNameLst>
                                      </p:cBhvr>
                                      <p:tavLst>
                                        <p:tav tm="0">
                                          <p:val>
                                            <p:strVal val="0-#ppt_w/2"/>
                                          </p:val>
                                        </p:tav>
                                        <p:tav tm="100000">
                                          <p:val>
                                            <p:strVal val="#ppt_x"/>
                                          </p:val>
                                        </p:tav>
                                      </p:tavLst>
                                    </p:anim>
                                    <p:anim calcmode="lin" valueType="num">
                                      <p:cBhvr additive="base">
                                        <p:cTn id="22" dur="500" fill="hold"/>
                                        <p:tgtEl>
                                          <p:spTgt spid="6"/>
                                        </p:tgtEl>
                                        <p:attrNameLst>
                                          <p:attrName>ppt_y</p:attrName>
                                        </p:attrNameLst>
                                      </p:cBhvr>
                                      <p:tavLst>
                                        <p:tav tm="0">
                                          <p:val>
                                            <p:strVal val="#ppt_y"/>
                                          </p:val>
                                        </p:tav>
                                        <p:tav tm="100000">
                                          <p:val>
                                            <p:strVal val="#ppt_y"/>
                                          </p:val>
                                        </p:tav>
                                      </p:tavLst>
                                    </p:anim>
                                  </p:childTnLst>
                                </p:cTn>
                              </p:par>
                            </p:childTnLst>
                          </p:cTn>
                        </p:par>
                        <p:par>
                          <p:cTn id="23" fill="hold">
                            <p:stCondLst>
                              <p:cond delay="2500"/>
                            </p:stCondLst>
                            <p:childTnLst>
                              <p:par>
                                <p:cTn id="24" presetID="2" presetClass="entr" presetSubtype="8" fill="hold" grpId="0" nodeType="afterEffect">
                                  <p:stCondLst>
                                    <p:cond delay="0"/>
                                  </p:stCondLst>
                                  <p:childTnLst>
                                    <p:set>
                                      <p:cBhvr>
                                        <p:cTn id="25" dur="1" fill="hold">
                                          <p:stCondLst>
                                            <p:cond delay="0"/>
                                          </p:stCondLst>
                                        </p:cTn>
                                        <p:tgtEl>
                                          <p:spTgt spid="7"/>
                                        </p:tgtEl>
                                        <p:attrNameLst>
                                          <p:attrName>style.visibility</p:attrName>
                                        </p:attrNameLst>
                                      </p:cBhvr>
                                      <p:to>
                                        <p:strVal val="visible"/>
                                      </p:to>
                                    </p:set>
                                    <p:anim calcmode="lin" valueType="num">
                                      <p:cBhvr additive="base">
                                        <p:cTn id="26" dur="500" fill="hold"/>
                                        <p:tgtEl>
                                          <p:spTgt spid="7"/>
                                        </p:tgtEl>
                                        <p:attrNameLst>
                                          <p:attrName>ppt_x</p:attrName>
                                        </p:attrNameLst>
                                      </p:cBhvr>
                                      <p:tavLst>
                                        <p:tav tm="0">
                                          <p:val>
                                            <p:strVal val="0-#ppt_w/2"/>
                                          </p:val>
                                        </p:tav>
                                        <p:tav tm="100000">
                                          <p:val>
                                            <p:strVal val="#ppt_x"/>
                                          </p:val>
                                        </p:tav>
                                      </p:tavLst>
                                    </p:anim>
                                    <p:anim calcmode="lin" valueType="num">
                                      <p:cBhvr additive="base">
                                        <p:cTn id="27"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01"/>
        <p:cNvGrpSpPr/>
        <p:nvPr/>
      </p:nvGrpSpPr>
      <p:grpSpPr>
        <a:xfrm>
          <a:off x="0" y="0"/>
          <a:ext cx="0" cy="0"/>
          <a:chOff x="0" y="0"/>
          <a:chExt cx="0" cy="0"/>
        </a:xfrm>
      </p:grpSpPr>
      <p:sp>
        <p:nvSpPr>
          <p:cNvPr id="702" name="Google Shape;702;p81"/>
          <p:cNvSpPr txBox="1">
            <a:spLocks noGrp="1"/>
          </p:cNvSpPr>
          <p:nvPr>
            <p:ph type="title"/>
          </p:nvPr>
        </p:nvSpPr>
        <p:spPr>
          <a:xfrm>
            <a:off x="1990600" y="2302675"/>
            <a:ext cx="5200650" cy="648900"/>
          </a:xfrm>
          <a:prstGeom prst="rect">
            <a:avLst/>
          </a:prstGeom>
        </p:spPr>
        <p:txBody>
          <a:bodyPr spcFirstLastPara="1" wrap="square" lIns="91425" tIns="91425" rIns="91425" bIns="91425" anchor="ctr" anchorCtr="0">
            <a:noAutofit/>
          </a:bodyPr>
          <a:lstStyle/>
          <a:p>
            <a:pPr lvl="0" algn="ctr"/>
            <a:r>
              <a:rPr lang="en-US"/>
              <a:t>Some concepts in React</a:t>
            </a:r>
            <a:endParaRPr/>
          </a:p>
        </p:txBody>
      </p:sp>
      <p:sp>
        <p:nvSpPr>
          <p:cNvPr id="703" name="Google Shape;703;p81"/>
          <p:cNvSpPr txBox="1">
            <a:spLocks noGrp="1"/>
          </p:cNvSpPr>
          <p:nvPr>
            <p:ph type="title" idx="2"/>
          </p:nvPr>
        </p:nvSpPr>
        <p:spPr>
          <a:xfrm>
            <a:off x="3765475" y="1324375"/>
            <a:ext cx="1650900" cy="978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704" name="Google Shape;704;p81"/>
          <p:cNvSpPr txBox="1">
            <a:spLocks noGrp="1"/>
          </p:cNvSpPr>
          <p:nvPr>
            <p:ph type="subTitle" idx="1"/>
          </p:nvPr>
        </p:nvSpPr>
        <p:spPr>
          <a:xfrm>
            <a:off x="3353275" y="3116275"/>
            <a:ext cx="2475300" cy="624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theme/theme1.xml><?xml version="1.0" encoding="utf-8"?>
<a:theme xmlns:a="http://schemas.openxmlformats.org/drawingml/2006/main" name="Minimalist Business Slides XL by Slidesgo">
  <a:themeElements>
    <a:clrScheme name="Simple Light">
      <a:dk1>
        <a:srgbClr val="000000"/>
      </a:dk1>
      <a:lt1>
        <a:srgbClr val="F5F2EE"/>
      </a:lt1>
      <a:dk2>
        <a:srgbClr val="000000"/>
      </a:dk2>
      <a:lt2>
        <a:srgbClr val="EEEEEE"/>
      </a:lt2>
      <a:accent1>
        <a:srgbClr val="3F3533"/>
      </a:accent1>
      <a:accent2>
        <a:srgbClr val="3F3533"/>
      </a:accent2>
      <a:accent3>
        <a:srgbClr val="3F3533"/>
      </a:accent3>
      <a:accent4>
        <a:srgbClr val="3F3533"/>
      </a:accent4>
      <a:accent5>
        <a:srgbClr val="3F3533"/>
      </a:accent5>
      <a:accent6>
        <a:srgbClr val="3F3533"/>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1365</TotalTime>
  <Words>4951</Words>
  <Application>Microsoft Office PowerPoint</Application>
  <PresentationFormat>On-screen Show (16:9)</PresentationFormat>
  <Paragraphs>229</Paragraphs>
  <Slides>21</Slides>
  <Notes>21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Montserrat</vt:lpstr>
      <vt:lpstr>Arial</vt:lpstr>
      <vt:lpstr>Roboto</vt:lpstr>
      <vt:lpstr>Times New Roman</vt:lpstr>
      <vt:lpstr>Quire Sans</vt:lpstr>
      <vt:lpstr>Vidaloka</vt:lpstr>
      <vt:lpstr>Courier New</vt:lpstr>
      <vt:lpstr>Minimalist Business Slides XL by Slidesgo</vt:lpstr>
      <vt:lpstr>Pro MERN Stack</vt:lpstr>
      <vt:lpstr>Table of contents</vt:lpstr>
      <vt:lpstr>Introduce MERN</vt:lpstr>
      <vt:lpstr>PowerPoint Presentation</vt:lpstr>
      <vt:lpstr>PowerPoint Presentation</vt:lpstr>
      <vt:lpstr>MERN Architecture</vt:lpstr>
      <vt:lpstr>PowerPoint Presentation</vt:lpstr>
      <vt:lpstr>Advantages of MERN Stack</vt:lpstr>
      <vt:lpstr>Some concepts in React</vt:lpstr>
      <vt:lpstr>DOM</vt:lpstr>
      <vt:lpstr>PowerPoint Presentation</vt:lpstr>
      <vt:lpstr>Component</vt:lpstr>
      <vt:lpstr>PowerPoint Presentation</vt:lpstr>
      <vt:lpstr>Properties</vt:lpstr>
      <vt:lpstr>State</vt:lpstr>
      <vt:lpstr>State vs Props</vt:lpstr>
      <vt:lpstr>Lifecycle method:</vt:lpstr>
      <vt:lpstr>PowerPoint Presentation</vt:lpstr>
      <vt:lpstr>Route</vt:lpstr>
      <vt:lpstr>Demo</vt:lpstr>
      <vt:lpstr>Thanks For Watching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Minimalist Business Slides</dc:title>
  <dc:creator>Ngọc Minh</dc:creator>
  <cp:lastModifiedBy>Phan Tan</cp:lastModifiedBy>
  <cp:revision>64</cp:revision>
  <dcterms:modified xsi:type="dcterms:W3CDTF">2023-04-21T01:30:49Z</dcterms:modified>
</cp:coreProperties>
</file>